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40"/>
  </p:notesMasterIdLst>
  <p:sldIdLst>
    <p:sldId id="402" r:id="rId2"/>
    <p:sldId id="403" r:id="rId3"/>
    <p:sldId id="509" r:id="rId4"/>
    <p:sldId id="451" r:id="rId5"/>
    <p:sldId id="485" r:id="rId6"/>
    <p:sldId id="488" r:id="rId7"/>
    <p:sldId id="524" r:id="rId8"/>
    <p:sldId id="474" r:id="rId9"/>
    <p:sldId id="508" r:id="rId10"/>
    <p:sldId id="499" r:id="rId11"/>
    <p:sldId id="510" r:id="rId12"/>
    <p:sldId id="491" r:id="rId13"/>
    <p:sldId id="501" r:id="rId14"/>
    <p:sldId id="525" r:id="rId15"/>
    <p:sldId id="526" r:id="rId16"/>
    <p:sldId id="492" r:id="rId17"/>
    <p:sldId id="493" r:id="rId18"/>
    <p:sldId id="503" r:id="rId19"/>
    <p:sldId id="502" r:id="rId20"/>
    <p:sldId id="504" r:id="rId21"/>
    <p:sldId id="505" r:id="rId22"/>
    <p:sldId id="506" r:id="rId23"/>
    <p:sldId id="495" r:id="rId24"/>
    <p:sldId id="507" r:id="rId25"/>
    <p:sldId id="523" r:id="rId26"/>
    <p:sldId id="498" r:id="rId27"/>
    <p:sldId id="476" r:id="rId28"/>
    <p:sldId id="477" r:id="rId29"/>
    <p:sldId id="486" r:id="rId30"/>
    <p:sldId id="511" r:id="rId31"/>
    <p:sldId id="513" r:id="rId32"/>
    <p:sldId id="514" r:id="rId33"/>
    <p:sldId id="516" r:id="rId34"/>
    <p:sldId id="517" r:id="rId35"/>
    <p:sldId id="520" r:id="rId36"/>
    <p:sldId id="521" r:id="rId37"/>
    <p:sldId id="522" r:id="rId38"/>
    <p:sldId id="487" r:id="rId39"/>
  </p:sldIdLst>
  <p:sldSz cx="9144000" cy="6858000" type="screen4x3"/>
  <p:notesSz cx="6805613" cy="9939338"/>
  <p:defaultTextStyle>
    <a:defPPr>
      <a:defRPr lang="ja-JP"/>
    </a:defPPr>
    <a:lvl1pPr algn="l" rtl="0" eaLnBrk="0" fontAlgn="base" hangingPunct="0">
      <a:spcBef>
        <a:spcPct val="0"/>
      </a:spcBef>
      <a:spcAft>
        <a:spcPct val="0"/>
      </a:spcAft>
      <a:defRPr kumimoji="1" sz="20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000" kern="1200">
        <a:solidFill>
          <a:schemeClr val="tx1"/>
        </a:solidFill>
        <a:latin typeface="Times New Roman" pitchFamily="18" charset="0"/>
        <a:ea typeface="ＭＳ Ｐゴシック" pitchFamily="50" charset="-128"/>
        <a:cs typeface="+mn-cs"/>
      </a:defRPr>
    </a:lvl2pPr>
    <a:lvl3pPr marL="914400" algn="l" rtl="0" eaLnBrk="0" fontAlgn="base" hangingPunct="0">
      <a:spcBef>
        <a:spcPct val="0"/>
      </a:spcBef>
      <a:spcAft>
        <a:spcPct val="0"/>
      </a:spcAft>
      <a:defRPr kumimoji="1" sz="2000" kern="1200">
        <a:solidFill>
          <a:schemeClr val="tx1"/>
        </a:solidFill>
        <a:latin typeface="Times New Roman" pitchFamily="18" charset="0"/>
        <a:ea typeface="ＭＳ Ｐゴシック" pitchFamily="50" charset="-128"/>
        <a:cs typeface="+mn-cs"/>
      </a:defRPr>
    </a:lvl3pPr>
    <a:lvl4pPr marL="1371600" algn="l" rtl="0" eaLnBrk="0" fontAlgn="base" hangingPunct="0">
      <a:spcBef>
        <a:spcPct val="0"/>
      </a:spcBef>
      <a:spcAft>
        <a:spcPct val="0"/>
      </a:spcAft>
      <a:defRPr kumimoji="1" sz="2000" kern="1200">
        <a:solidFill>
          <a:schemeClr val="tx1"/>
        </a:solidFill>
        <a:latin typeface="Times New Roman" pitchFamily="18" charset="0"/>
        <a:ea typeface="ＭＳ Ｐゴシック" pitchFamily="50" charset="-128"/>
        <a:cs typeface="+mn-cs"/>
      </a:defRPr>
    </a:lvl4pPr>
    <a:lvl5pPr marL="1828800" algn="l" rtl="0" eaLnBrk="0" fontAlgn="base" hangingPunct="0">
      <a:spcBef>
        <a:spcPct val="0"/>
      </a:spcBef>
      <a:spcAft>
        <a:spcPct val="0"/>
      </a:spcAft>
      <a:defRPr kumimoji="1" sz="2000" kern="1200">
        <a:solidFill>
          <a:schemeClr val="tx1"/>
        </a:solidFill>
        <a:latin typeface="Times New Roman" pitchFamily="18" charset="0"/>
        <a:ea typeface="ＭＳ Ｐゴシック" pitchFamily="50" charset="-128"/>
        <a:cs typeface="+mn-cs"/>
      </a:defRPr>
    </a:lvl5pPr>
    <a:lvl6pPr marL="2286000" algn="l" defTabSz="914400" rtl="0" eaLnBrk="1" latinLnBrk="0" hangingPunct="1">
      <a:defRPr kumimoji="1" sz="2000" kern="1200">
        <a:solidFill>
          <a:schemeClr val="tx1"/>
        </a:solidFill>
        <a:latin typeface="Times New Roman" pitchFamily="18" charset="0"/>
        <a:ea typeface="ＭＳ Ｐゴシック" pitchFamily="50" charset="-128"/>
        <a:cs typeface="+mn-cs"/>
      </a:defRPr>
    </a:lvl6pPr>
    <a:lvl7pPr marL="2743200" algn="l" defTabSz="914400" rtl="0" eaLnBrk="1" latinLnBrk="0" hangingPunct="1">
      <a:defRPr kumimoji="1" sz="2000" kern="1200">
        <a:solidFill>
          <a:schemeClr val="tx1"/>
        </a:solidFill>
        <a:latin typeface="Times New Roman" pitchFamily="18" charset="0"/>
        <a:ea typeface="ＭＳ Ｐゴシック" pitchFamily="50" charset="-128"/>
        <a:cs typeface="+mn-cs"/>
      </a:defRPr>
    </a:lvl7pPr>
    <a:lvl8pPr marL="3200400" algn="l" defTabSz="914400" rtl="0" eaLnBrk="1" latinLnBrk="0" hangingPunct="1">
      <a:defRPr kumimoji="1" sz="2000" kern="1200">
        <a:solidFill>
          <a:schemeClr val="tx1"/>
        </a:solidFill>
        <a:latin typeface="Times New Roman" pitchFamily="18" charset="0"/>
        <a:ea typeface="ＭＳ Ｐゴシック" pitchFamily="50" charset="-128"/>
        <a:cs typeface="+mn-cs"/>
      </a:defRPr>
    </a:lvl8pPr>
    <a:lvl9pPr marL="3657600" algn="l" defTabSz="914400" rtl="0" eaLnBrk="1" latinLnBrk="0" hangingPunct="1">
      <a:defRPr kumimoji="1" sz="2000" kern="1200">
        <a:solidFill>
          <a:schemeClr val="tx1"/>
        </a:solidFill>
        <a:latin typeface="Times New Roman" pitchFamily="18" charset="0"/>
        <a:ea typeface="ＭＳ Ｐゴシック" pitchFamily="50" charset="-128"/>
        <a:cs typeface="+mn-cs"/>
      </a:defRPr>
    </a:lvl9pPr>
  </p:defaultTextStyle>
  <p:extLst>
    <p:ext uri="{EFAFB233-063F-42B5-8137-9DF3F51BA10A}">
      <p15:sldGuideLst xmlns="" xmlns:p15="http://schemas.microsoft.com/office/powerpoint/2012/main">
        <p15:guide id="1" orient="horz" pos="3209">
          <p15:clr>
            <a:srgbClr val="A4A3A4"/>
          </p15:clr>
        </p15:guide>
        <p15:guide id="2"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00"/>
    <a:srgbClr val="FF9900"/>
    <a:srgbClr val="0066FF"/>
    <a:srgbClr val="99FF66"/>
    <a:srgbClr val="339966"/>
    <a:srgbClr val="FF00FF"/>
    <a:srgbClr val="FF0000"/>
    <a:srgbClr val="0000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間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淡色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淡色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テーマ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中間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濃色 2 - アクセント 5/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淡色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中間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間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76842" autoAdjust="0"/>
  </p:normalViewPr>
  <p:slideViewPr>
    <p:cSldViewPr>
      <p:cViewPr varScale="1">
        <p:scale>
          <a:sx n="72" d="100"/>
          <a:sy n="72" d="100"/>
        </p:scale>
        <p:origin x="-1936" y="-96"/>
      </p:cViewPr>
      <p:guideLst>
        <p:guide orient="horz" pos="3209"/>
        <p:guide pos="385"/>
      </p:guideLst>
    </p:cSldViewPr>
  </p:slideViewPr>
  <p:outlineViewPr>
    <p:cViewPr>
      <p:scale>
        <a:sx n="33" d="100"/>
        <a:sy n="33" d="100"/>
      </p:scale>
      <p:origin x="0" y="0"/>
    </p:cViewPr>
    <p:sldLst>
      <p:sld r:id="rId1" collapse="1"/>
    </p:sldLst>
  </p:outlineViewPr>
  <p:notesTextViewPr>
    <p:cViewPr>
      <p:scale>
        <a:sx n="100" d="100"/>
        <a:sy n="100" d="100"/>
      </p:scale>
      <p:origin x="0" y="4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49099" cy="4969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defRPr sz="1200">
                <a:latin typeface="Arial" charset="0"/>
                <a:ea typeface="ＭＳ Ｐゴシック" pitchFamily="50" charset="-128"/>
              </a:defRPr>
            </a:lvl1pPr>
          </a:lstStyle>
          <a:p>
            <a:pPr>
              <a:defRPr/>
            </a:pPr>
            <a:endParaRPr lang="en-US" altLang="ja-JP"/>
          </a:p>
        </p:txBody>
      </p:sp>
      <p:sp>
        <p:nvSpPr>
          <p:cNvPr id="29699" name="Rectangle 3"/>
          <p:cNvSpPr>
            <a:spLocks noGrp="1" noChangeArrowheads="1"/>
          </p:cNvSpPr>
          <p:nvPr>
            <p:ph type="dt" idx="1"/>
          </p:nvPr>
        </p:nvSpPr>
        <p:spPr bwMode="auto">
          <a:xfrm>
            <a:off x="3854939" y="0"/>
            <a:ext cx="2949099" cy="4969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defRPr sz="1200">
                <a:latin typeface="Arial" charset="0"/>
                <a:ea typeface="ＭＳ Ｐゴシック" pitchFamily="50" charset="-128"/>
              </a:defRPr>
            </a:lvl1pPr>
          </a:lstStyle>
          <a:p>
            <a:pPr>
              <a:defRPr/>
            </a:pPr>
            <a:endParaRPr lang="en-US" altLang="ja-JP"/>
          </a:p>
        </p:txBody>
      </p:sp>
      <p:sp>
        <p:nvSpPr>
          <p:cNvPr id="7172" name="Rectangle 4"/>
          <p:cNvSpPr>
            <a:spLocks noGrp="1" noRot="1" noChangeAspect="1" noChangeArrowheads="1" noTextEdit="1"/>
          </p:cNvSpPr>
          <p:nvPr>
            <p:ph type="sldImg" idx="2"/>
          </p:nvPr>
        </p:nvSpPr>
        <p:spPr bwMode="auto">
          <a:xfrm>
            <a:off x="920750" y="746125"/>
            <a:ext cx="4965700" cy="3725863"/>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680562" y="4721186"/>
            <a:ext cx="5444490" cy="44727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29702" name="Rectangle 6"/>
          <p:cNvSpPr>
            <a:spLocks noGrp="1" noChangeArrowheads="1"/>
          </p:cNvSpPr>
          <p:nvPr>
            <p:ph type="ftr" sz="quarter" idx="4"/>
          </p:nvPr>
        </p:nvSpPr>
        <p:spPr bwMode="auto">
          <a:xfrm>
            <a:off x="0" y="9440646"/>
            <a:ext cx="2949099" cy="49696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defRPr sz="1200">
                <a:latin typeface="Arial" charset="0"/>
                <a:ea typeface="ＭＳ Ｐゴシック" pitchFamily="50" charset="-128"/>
              </a:defRPr>
            </a:lvl1pPr>
          </a:lstStyle>
          <a:p>
            <a:pPr>
              <a:defRPr/>
            </a:pPr>
            <a:endParaRPr lang="en-US" altLang="ja-JP"/>
          </a:p>
        </p:txBody>
      </p:sp>
      <p:sp>
        <p:nvSpPr>
          <p:cNvPr id="29703" name="Rectangle 7"/>
          <p:cNvSpPr>
            <a:spLocks noGrp="1" noChangeArrowheads="1"/>
          </p:cNvSpPr>
          <p:nvPr>
            <p:ph type="sldNum" sz="quarter" idx="5"/>
          </p:nvPr>
        </p:nvSpPr>
        <p:spPr bwMode="auto">
          <a:xfrm>
            <a:off x="3854939" y="9440646"/>
            <a:ext cx="2949099" cy="49696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1FDE147D-139D-49A2-B2FC-5900B31DC8E0}" type="slidenum">
              <a:rPr lang="en-US" altLang="ja-JP"/>
              <a:pPr>
                <a:defRPr/>
              </a:pPr>
              <a:t>‹#›</a:t>
            </a:fld>
            <a:endParaRPr lang="en-US" altLang="ja-JP"/>
          </a:p>
        </p:txBody>
      </p:sp>
    </p:spTree>
    <p:extLst>
      <p:ext uri="{BB962C8B-B14F-4D97-AF65-F5344CB8AC3E}">
        <p14:creationId xmlns:p14="http://schemas.microsoft.com/office/powerpoint/2010/main" val="26527737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5B5F624B-F916-4BAA-ACEB-3E34A43E59CF}" type="slidenum">
              <a:rPr lang="en-US" altLang="ja-JP"/>
              <a:pPr/>
              <a:t>1</a:t>
            </a:fld>
            <a:endParaRPr lang="en-US" altLang="ja-JP"/>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eaLnBrk="1" hangingPunct="1"/>
            <a:r>
              <a:rPr lang="ja-JP" altLang="en-US" dirty="0" smtClean="0">
                <a:latin typeface="メイリオ" pitchFamily="50" charset="-128"/>
                <a:ea typeface="メイリオ" pitchFamily="50" charset="-128"/>
              </a:rPr>
              <a:t>報告書タイトルと報告年月日，報告者名を記載．</a:t>
            </a:r>
          </a:p>
        </p:txBody>
      </p:sp>
    </p:spTree>
    <p:extLst>
      <p:ext uri="{BB962C8B-B14F-4D97-AF65-F5344CB8AC3E}">
        <p14:creationId xmlns:p14="http://schemas.microsoft.com/office/powerpoint/2010/main" val="2631508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11</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12</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13</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14</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15</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en-US" altLang="ja-JP" dirty="0" err="1" smtClean="0">
                <a:latin typeface="メイリオ" pitchFamily="50" charset="-128"/>
                <a:ea typeface="メイリオ" pitchFamily="50" charset="-128"/>
              </a:rPr>
              <a:t>PendSV</a:t>
            </a:r>
            <a:r>
              <a:rPr lang="ja-JP" altLang="en-US" dirty="0" smtClean="0">
                <a:latin typeface="メイリオ" pitchFamily="50" charset="-128"/>
                <a:ea typeface="メイリオ" pitchFamily="50" charset="-128"/>
              </a:rPr>
              <a:t>クリア処理は</a:t>
            </a:r>
            <a:r>
              <a:rPr lang="ja-JP" altLang="en-US" dirty="0" smtClean="0">
                <a:latin typeface="メイリオ" pitchFamily="50" charset="-128"/>
                <a:ea typeface="メイリオ" pitchFamily="50" charset="-128"/>
              </a:rPr>
              <a:t>入れる</a:t>
            </a:r>
            <a:r>
              <a:rPr lang="en-US" altLang="ja-JP" dirty="0" smtClean="0">
                <a:latin typeface="メイリオ" pitchFamily="50" charset="-128"/>
                <a:ea typeface="メイリオ" pitchFamily="50" charset="-128"/>
              </a:rPr>
              <a:t>→</a:t>
            </a:r>
            <a:r>
              <a:rPr lang="ja-JP" altLang="en-US" dirty="0" smtClean="0">
                <a:latin typeface="メイリオ" pitchFamily="50" charset="-128"/>
                <a:ea typeface="メイリオ" pitchFamily="50" charset="-128"/>
              </a:rPr>
              <a:t>入れた</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16</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17</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18</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19</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20</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2</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21</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22</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23</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24</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25</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非タスクコンテキストのスタックで</a:t>
            </a:r>
            <a:r>
              <a:rPr lang="en-US" altLang="ja-JP" dirty="0" err="1" smtClean="0">
                <a:latin typeface="メイリオ" pitchFamily="50" charset="-128"/>
                <a:ea typeface="メイリオ" pitchFamily="50" charset="-128"/>
              </a:rPr>
              <a:t>psp</a:t>
            </a:r>
            <a:r>
              <a:rPr lang="ja-JP" altLang="en-US" dirty="0" smtClean="0">
                <a:latin typeface="メイリオ" pitchFamily="50" charset="-128"/>
                <a:ea typeface="メイリオ" pitchFamily="50" charset="-128"/>
              </a:rPr>
              <a:t>を初期化する案も</a:t>
            </a:r>
            <a:r>
              <a:rPr lang="ja-JP" altLang="en-US" dirty="0" smtClean="0">
                <a:latin typeface="メイリオ" pitchFamily="50" charset="-128"/>
                <a:ea typeface="メイリオ" pitchFamily="50" charset="-128"/>
              </a:rPr>
              <a:t>あり</a:t>
            </a:r>
            <a:endParaRPr lang="en-US" altLang="ja-JP" dirty="0" smtClean="0">
              <a:latin typeface="メイリオ" pitchFamily="50" charset="-128"/>
              <a:ea typeface="メイリオ" pitchFamily="50" charset="-128"/>
            </a:endParaRPr>
          </a:p>
          <a:p>
            <a:pPr eaLnBrk="1" hangingPunct="1"/>
            <a:r>
              <a:rPr lang="en-US" altLang="ja-JP" dirty="0" smtClean="0">
                <a:latin typeface="メイリオ" pitchFamily="50" charset="-128"/>
                <a:ea typeface="メイリオ" pitchFamily="50" charset="-128"/>
              </a:rPr>
              <a:t>→ </a:t>
            </a:r>
            <a:r>
              <a:rPr lang="ja-JP" altLang="en-US" dirty="0" smtClean="0">
                <a:latin typeface="メイリオ" pitchFamily="50" charset="-128"/>
                <a:ea typeface="メイリオ" pitchFamily="50" charset="-128"/>
              </a:rPr>
              <a:t>タスクスタックをアイドルループで使用するというポリシーがあるため，</a:t>
            </a:r>
            <a:r>
              <a:rPr lang="ja-JP" altLang="en-US" dirty="0" smtClean="0"/>
              <a:t>以下のシーケンスでは問題がある</a:t>
            </a:r>
            <a:endParaRPr lang="en-US" altLang="ja-JP" dirty="0" smtClean="0"/>
          </a:p>
          <a:p>
            <a:pPr eaLnBrk="1" hangingPunct="1"/>
            <a:r>
              <a:rPr lang="ja-JP" altLang="en-US" dirty="0" smtClean="0"/>
              <a:t>　</a:t>
            </a:r>
            <a:r>
              <a:rPr lang="ja-JP" altLang="en-US" dirty="0" smtClean="0"/>
              <a:t>・カーネル起動</a:t>
            </a:r>
            <a:r>
              <a:rPr lang="ja-JP" altLang="en-US" dirty="0" smtClean="0"/>
              <a:t>（</a:t>
            </a:r>
            <a:r>
              <a:rPr lang="ja-JP" altLang="en-US" dirty="0" smtClean="0"/>
              <a:t>ここで </a:t>
            </a:r>
            <a:r>
              <a:rPr lang="en-US" altLang="ja-JP" dirty="0" err="1" smtClean="0"/>
              <a:t>msp</a:t>
            </a:r>
            <a:r>
              <a:rPr lang="en-US" altLang="ja-JP" dirty="0" smtClean="0"/>
              <a:t> = </a:t>
            </a:r>
            <a:r>
              <a:rPr lang="en-US" altLang="ja-JP" dirty="0" err="1" smtClean="0"/>
              <a:t>istkpt</a:t>
            </a:r>
            <a:r>
              <a:rPr lang="ja-JP" altLang="en-US" dirty="0" smtClean="0"/>
              <a:t>、</a:t>
            </a:r>
            <a:r>
              <a:rPr lang="en-US" altLang="ja-JP" dirty="0" err="1" smtClean="0"/>
              <a:t>psp</a:t>
            </a:r>
            <a:r>
              <a:rPr lang="en-US" altLang="ja-JP" dirty="0" smtClean="0"/>
              <a:t> = </a:t>
            </a:r>
            <a:r>
              <a:rPr lang="en-US" altLang="ja-JP" dirty="0" err="1" smtClean="0"/>
              <a:t>istkpt</a:t>
            </a:r>
            <a:r>
              <a:rPr lang="ja-JP" altLang="en-US" dirty="0" smtClean="0"/>
              <a:t>、プロセッサの</a:t>
            </a:r>
            <a:r>
              <a:rPr lang="en-US" altLang="ja-JP" dirty="0" err="1" smtClean="0"/>
              <a:t>sp</a:t>
            </a:r>
            <a:r>
              <a:rPr lang="en-US" altLang="ja-JP" dirty="0" smtClean="0"/>
              <a:t> = </a:t>
            </a:r>
            <a:r>
              <a:rPr lang="en-US" altLang="ja-JP" dirty="0" err="1" smtClean="0"/>
              <a:t>psp</a:t>
            </a:r>
            <a:r>
              <a:rPr lang="ja-JP" altLang="en-US" dirty="0" smtClean="0"/>
              <a:t>に初期化</a:t>
            </a:r>
            <a:r>
              <a:rPr lang="ja-JP" altLang="en-US" dirty="0" smtClean="0"/>
              <a:t>）</a:t>
            </a:r>
            <a:endParaRPr lang="en-US" altLang="ja-JP" dirty="0" smtClean="0"/>
          </a:p>
          <a:p>
            <a:pPr eaLnBrk="1" hangingPunct="1"/>
            <a:r>
              <a:rPr lang="ja-JP" altLang="en-US" dirty="0" smtClean="0"/>
              <a:t>　</a:t>
            </a:r>
            <a:r>
              <a:rPr lang="ja-JP" altLang="en-US" dirty="0" smtClean="0"/>
              <a:t>・カーネル起動とともにアイドルループへ</a:t>
            </a:r>
            <a:r>
              <a:rPr lang="ja-JP" altLang="en-US" dirty="0" smtClean="0"/>
              <a:t>（</a:t>
            </a:r>
            <a:r>
              <a:rPr lang="ja-JP" altLang="en-US" dirty="0" smtClean="0"/>
              <a:t>このときプロセッサの</a:t>
            </a:r>
            <a:r>
              <a:rPr lang="en-US" altLang="ja-JP" dirty="0" err="1" smtClean="0"/>
              <a:t>sp</a:t>
            </a:r>
            <a:r>
              <a:rPr lang="en-US" altLang="ja-JP" dirty="0" smtClean="0"/>
              <a:t> = </a:t>
            </a:r>
            <a:r>
              <a:rPr lang="en-US" altLang="ja-JP" dirty="0" err="1" smtClean="0"/>
              <a:t>psp</a:t>
            </a:r>
            <a:r>
              <a:rPr lang="en-US" altLang="ja-JP" dirty="0" smtClean="0"/>
              <a:t> == </a:t>
            </a:r>
            <a:r>
              <a:rPr lang="en-US" altLang="ja-JP" dirty="0" err="1" smtClean="0"/>
              <a:t>istkpt</a:t>
            </a:r>
            <a:r>
              <a:rPr lang="ja-JP" altLang="en-US" dirty="0" smtClean="0"/>
              <a:t>）</a:t>
            </a:r>
            <a:endParaRPr lang="en-US" altLang="ja-JP" dirty="0" smtClean="0"/>
          </a:p>
          <a:p>
            <a:pPr eaLnBrk="1" hangingPunct="1"/>
            <a:r>
              <a:rPr lang="ja-JP" altLang="ja-JP" dirty="0" smtClean="0"/>
              <a:t>　</a:t>
            </a:r>
            <a:r>
              <a:rPr lang="ja-JP" altLang="en-US" dirty="0" smtClean="0"/>
              <a:t>・割込みが発生</a:t>
            </a:r>
            <a:r>
              <a:rPr lang="ja-JP" altLang="en-US" dirty="0" smtClean="0"/>
              <a:t>（</a:t>
            </a:r>
            <a:r>
              <a:rPr lang="en-US" altLang="ja-JP" dirty="0" err="1" smtClean="0"/>
              <a:t>psp</a:t>
            </a:r>
            <a:r>
              <a:rPr lang="ja-JP" altLang="en-US" dirty="0" smtClean="0"/>
              <a:t>上にアイドルループの戻り番地が積まれる （*</a:t>
            </a:r>
            <a:r>
              <a:rPr lang="en-US" altLang="ja-JP" dirty="0" smtClean="0"/>
              <a:t>(istkpt-4) = pc</a:t>
            </a:r>
            <a:r>
              <a:rPr lang="ja-JP" altLang="en-US" dirty="0" smtClean="0"/>
              <a:t>）</a:t>
            </a:r>
            <a:r>
              <a:rPr lang="ja-JP" altLang="en-US" dirty="0" smtClean="0"/>
              <a:t>）</a:t>
            </a:r>
            <a:endParaRPr lang="en-US" altLang="ja-JP" dirty="0" smtClean="0"/>
          </a:p>
          <a:p>
            <a:pPr eaLnBrk="1" hangingPunct="1"/>
            <a:r>
              <a:rPr lang="ja-JP" altLang="en-US" dirty="0" smtClean="0"/>
              <a:t>　　</a:t>
            </a:r>
            <a:r>
              <a:rPr lang="en-US" altLang="ja-JP" dirty="0" smtClean="0"/>
              <a:t>- </a:t>
            </a:r>
            <a:r>
              <a:rPr lang="ja-JP" altLang="en-US" dirty="0" smtClean="0"/>
              <a:t>プロセッサの</a:t>
            </a:r>
            <a:r>
              <a:rPr lang="en-US" altLang="ja-JP" dirty="0" err="1" smtClean="0"/>
              <a:t>sp</a:t>
            </a:r>
            <a:r>
              <a:rPr lang="ja-JP" altLang="en-US" dirty="0" smtClean="0"/>
              <a:t>が</a:t>
            </a:r>
            <a:r>
              <a:rPr lang="en-US" altLang="ja-JP" dirty="0" err="1" smtClean="0"/>
              <a:t>msp</a:t>
            </a:r>
            <a:r>
              <a:rPr lang="ja-JP" altLang="en-US" dirty="0" smtClean="0"/>
              <a:t>に切り替わる （</a:t>
            </a:r>
            <a:r>
              <a:rPr lang="en-US" altLang="ja-JP" dirty="0" err="1" smtClean="0"/>
              <a:t>sp</a:t>
            </a:r>
            <a:r>
              <a:rPr lang="en-US" altLang="ja-JP" dirty="0" smtClean="0"/>
              <a:t> == </a:t>
            </a:r>
            <a:r>
              <a:rPr lang="en-US" altLang="ja-JP" dirty="0" err="1" smtClean="0"/>
              <a:t>msp</a:t>
            </a:r>
            <a:r>
              <a:rPr lang="en-US" altLang="ja-JP" dirty="0" smtClean="0"/>
              <a:t> == </a:t>
            </a:r>
            <a:r>
              <a:rPr lang="en-US" altLang="ja-JP" dirty="0" err="1" smtClean="0"/>
              <a:t>istkpt</a:t>
            </a:r>
            <a:r>
              <a:rPr lang="ja-JP" altLang="en-US" dirty="0" smtClean="0"/>
              <a:t>）</a:t>
            </a:r>
            <a:endParaRPr lang="en-US" altLang="ja-JP" dirty="0" smtClean="0"/>
          </a:p>
          <a:p>
            <a:pPr eaLnBrk="1" hangingPunct="1"/>
            <a:r>
              <a:rPr lang="ja-JP" altLang="en-US" dirty="0" smtClean="0"/>
              <a:t>　</a:t>
            </a:r>
            <a:r>
              <a:rPr lang="ja-JP" altLang="en-US" dirty="0" smtClean="0"/>
              <a:t>・</a:t>
            </a:r>
            <a:r>
              <a:rPr lang="en-US" altLang="ja-JP" dirty="0" smtClean="0"/>
              <a:t>ISR</a:t>
            </a:r>
            <a:r>
              <a:rPr lang="ja-JP" altLang="en-US" dirty="0" smtClean="0"/>
              <a:t>でタスクを起動せず、割込みからリターン</a:t>
            </a:r>
            <a:endParaRPr lang="en-US" altLang="ja-JP" dirty="0" smtClean="0"/>
          </a:p>
          <a:p>
            <a:pPr eaLnBrk="1" hangingPunct="1"/>
            <a:r>
              <a:rPr lang="ja-JP" altLang="ja-JP" dirty="0" smtClean="0"/>
              <a:t>　</a:t>
            </a:r>
            <a:r>
              <a:rPr lang="ja-JP" altLang="en-US" dirty="0" smtClean="0"/>
              <a:t>　</a:t>
            </a:r>
            <a:r>
              <a:rPr lang="en-US" altLang="ja-JP" dirty="0" smtClean="0"/>
              <a:t>- </a:t>
            </a:r>
            <a:r>
              <a:rPr lang="en-US" altLang="ja-JP" dirty="0" err="1" smtClean="0"/>
              <a:t>psp</a:t>
            </a:r>
            <a:r>
              <a:rPr lang="ja-JP" altLang="en-US" dirty="0" smtClean="0"/>
              <a:t>から</a:t>
            </a:r>
            <a:r>
              <a:rPr lang="en-US" altLang="ja-JP" dirty="0" smtClean="0"/>
              <a:t>pc</a:t>
            </a:r>
            <a:r>
              <a:rPr lang="ja-JP" altLang="en-US" dirty="0" smtClean="0"/>
              <a:t>を復帰してアイドルループに戻る想定であるが、割込みハンドラで</a:t>
            </a:r>
            <a:endParaRPr lang="en-US" altLang="ja-JP" dirty="0" smtClean="0"/>
          </a:p>
          <a:p>
            <a:pPr eaLnBrk="1" hangingPunct="1"/>
            <a:r>
              <a:rPr lang="ja-JP" altLang="ja-JP" dirty="0" smtClean="0"/>
              <a:t>　</a:t>
            </a:r>
            <a:r>
              <a:rPr lang="ja-JP" altLang="en-US" dirty="0" smtClean="0"/>
              <a:t>　　</a:t>
            </a:r>
            <a:r>
              <a:rPr lang="en-US" altLang="ja-JP" dirty="0" smtClean="0"/>
              <a:t>istkpt-4</a:t>
            </a:r>
            <a:r>
              <a:rPr lang="ja-JP" altLang="en-US" dirty="0" smtClean="0"/>
              <a:t>に書込みが行われると、戻り番地が破壊され、暴走する </a:t>
            </a:r>
            <a:r>
              <a:rPr lang="en-US" altLang="ja-JP" dirty="0" smtClean="0"/>
              <a:t>★ </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26</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28</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29</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30</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31</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4</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32</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33</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34</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35</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36</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37</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38</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5</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6</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en-US" altLang="ja-JP" dirty="0" err="1" smtClean="0">
                <a:latin typeface="メイリオ" pitchFamily="50" charset="-128"/>
                <a:ea typeface="メイリオ" pitchFamily="50" charset="-128"/>
              </a:rPr>
              <a:t>PendSV</a:t>
            </a:r>
            <a:r>
              <a:rPr lang="ja-JP" altLang="en-US" dirty="0" smtClean="0">
                <a:latin typeface="メイリオ" pitchFamily="50" charset="-128"/>
                <a:ea typeface="メイリオ" pitchFamily="50" charset="-128"/>
              </a:rPr>
              <a:t>で統一するのも可能であるがカスタマイズ案として，とりあえずは上記案でいく</a:t>
            </a:r>
            <a:endParaRPr lang="en-US" altLang="ja-JP" dirty="0" smtClean="0">
              <a:latin typeface="メイリオ" pitchFamily="50" charset="-128"/>
              <a:ea typeface="メイリオ" pitchFamily="50" charset="-128"/>
            </a:endParaRPr>
          </a:p>
          <a:p>
            <a:pPr eaLnBrk="1" hangingPunct="1"/>
            <a:r>
              <a:rPr lang="en-US" altLang="ja-JP" dirty="0" smtClean="0">
                <a:latin typeface="メイリオ" pitchFamily="50" charset="-128"/>
                <a:ea typeface="メイリオ" pitchFamily="50" charset="-128"/>
              </a:rPr>
              <a:t>v6-M</a:t>
            </a:r>
            <a:r>
              <a:rPr lang="ja-JP" altLang="en-US" dirty="0" smtClean="0">
                <a:latin typeface="メイリオ" pitchFamily="50" charset="-128"/>
                <a:ea typeface="メイリオ" pitchFamily="50" charset="-128"/>
              </a:rPr>
              <a:t>の場合はすべて</a:t>
            </a:r>
            <a:r>
              <a:rPr lang="en-US" altLang="ja-JP" dirty="0" smtClean="0">
                <a:latin typeface="メイリオ" pitchFamily="50" charset="-128"/>
                <a:ea typeface="メイリオ" pitchFamily="50" charset="-128"/>
              </a:rPr>
              <a:t>SVC</a:t>
            </a:r>
            <a:r>
              <a:rPr lang="ja-JP" altLang="en-US" dirty="0" smtClean="0">
                <a:latin typeface="メイリオ" pitchFamily="50" charset="-128"/>
                <a:ea typeface="メイリオ" pitchFamily="50" charset="-128"/>
              </a:rPr>
              <a:t>に統一しても</a:t>
            </a:r>
            <a:r>
              <a:rPr lang="en-US" altLang="ja-JP" dirty="0" smtClean="0">
                <a:latin typeface="メイリオ" pitchFamily="50" charset="-128"/>
                <a:ea typeface="メイリオ" pitchFamily="50" charset="-128"/>
              </a:rPr>
              <a:t>FPU</a:t>
            </a:r>
            <a:r>
              <a:rPr lang="ja-JP" altLang="en-US" dirty="0" smtClean="0">
                <a:latin typeface="メイリオ" pitchFamily="50" charset="-128"/>
                <a:ea typeface="メイリオ" pitchFamily="50" charset="-128"/>
              </a:rPr>
              <a:t>の保存がない（コンてキスト保存のオーバヘッドが少ない）ので，</a:t>
            </a:r>
            <a:r>
              <a:rPr lang="en-US" altLang="ja-JP" dirty="0" smtClean="0">
                <a:latin typeface="メイリオ" pitchFamily="50" charset="-128"/>
                <a:ea typeface="メイリオ" pitchFamily="50" charset="-128"/>
              </a:rPr>
              <a:t>SVC</a:t>
            </a:r>
            <a:r>
              <a:rPr lang="ja-JP" altLang="en-US" dirty="0" smtClean="0">
                <a:latin typeface="メイリオ" pitchFamily="50" charset="-128"/>
                <a:ea typeface="メイリオ" pitchFamily="50" charset="-128"/>
              </a:rPr>
              <a:t>に統一</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7</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8</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9</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6201" y="8685213"/>
            <a:ext cx="2970213" cy="457200"/>
          </a:xfrm>
          <a:prstGeom prst="rect">
            <a:avLst/>
          </a:prstGeom>
          <a:noFill/>
          <a:ln w="9525">
            <a:noFill/>
            <a:miter lim="800000"/>
            <a:headEnd/>
            <a:tailEnd/>
          </a:ln>
        </p:spPr>
        <p:txBody>
          <a:bodyPr lIns="91349" tIns="45676" rIns="91349" bIns="45676" anchor="b"/>
          <a:lstStyle/>
          <a:p>
            <a:pPr algn="r" eaLnBrk="1" hangingPunct="1"/>
            <a:fld id="{4200CE95-8069-4091-9D3C-39EB4761B1D0}" type="slidenum">
              <a:rPr lang="en-US" altLang="ja-JP" sz="1200">
                <a:latin typeface="Arial" charset="0"/>
              </a:rPr>
              <a:pPr algn="r" eaLnBrk="1" hangingPunct="1"/>
              <a:t>10</a:t>
            </a:fld>
            <a:endParaRPr lang="en-US" altLang="ja-JP" sz="120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lIns="91349" tIns="45676" rIns="91349" bIns="45676"/>
          <a:lstStyle/>
          <a:p>
            <a:pPr eaLnBrk="1" hangingPunct="1"/>
            <a:r>
              <a:rPr lang="ja-JP" altLang="en-US" dirty="0" smtClean="0">
                <a:latin typeface="メイリオ" pitchFamily="50" charset="-128"/>
                <a:ea typeface="メイリオ" pitchFamily="50" charset="-128"/>
              </a:rPr>
              <a:t>ノート</a:t>
            </a:r>
            <a:endParaRPr lang="ja-JP"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43431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6534150"/>
          <a:ext cx="9144000" cy="323850"/>
        </p:xfrm>
        <a:graphic>
          <a:graphicData uri="http://schemas.openxmlformats.org/presentationml/2006/ole">
            <mc:AlternateContent xmlns:mc="http://schemas.openxmlformats.org/markup-compatibility/2006">
              <mc:Choice xmlns:v="urn:schemas-microsoft-com:vml" Requires="v">
                <p:oleObj spid="_x0000_s42091" name="Image" r:id="rId3" imgW="12190476" imgH="431594" progId="">
                  <p:embed/>
                </p:oleObj>
              </mc:Choice>
              <mc:Fallback>
                <p:oleObj name="Image" r:id="rId3" imgW="12190476" imgH="431594"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Line 6"/>
          <p:cNvSpPr>
            <a:spLocks noChangeShapeType="1"/>
          </p:cNvSpPr>
          <p:nvPr/>
        </p:nvSpPr>
        <p:spPr bwMode="auto">
          <a:xfrm>
            <a:off x="304800" y="836613"/>
            <a:ext cx="8496300" cy="0"/>
          </a:xfrm>
          <a:prstGeom prst="line">
            <a:avLst/>
          </a:prstGeom>
          <a:noFill/>
          <a:ln w="19050">
            <a:solidFill>
              <a:srgbClr val="A4DE00"/>
            </a:solidFill>
            <a:round/>
            <a:headEnd/>
            <a:tailEnd/>
          </a:ln>
        </p:spPr>
        <p:txBody>
          <a:bodyPr vert="eaVert" wrap="none" anchor="ctr"/>
          <a:lstStyle/>
          <a:p>
            <a:pPr>
              <a:defRPr/>
            </a:pPr>
            <a:endParaRPr lang="ja-JP" altLang="en-US">
              <a:latin typeface="+mn-lt"/>
              <a:ea typeface="メイリオ" pitchFamily="50" charset="-128"/>
            </a:endParaRPr>
          </a:p>
        </p:txBody>
      </p:sp>
      <p:pic>
        <p:nvPicPr>
          <p:cNvPr id="6" name="Picture 8"/>
          <p:cNvPicPr>
            <a:picLocks noChangeAspect="1" noChangeArrowheads="1"/>
          </p:cNvPicPr>
          <p:nvPr/>
        </p:nvPicPr>
        <p:blipFill>
          <a:blip r:embed="rId5"/>
          <a:srcRect/>
          <a:stretch>
            <a:fillRect/>
          </a:stretch>
        </p:blipFill>
        <p:spPr bwMode="auto">
          <a:xfrm>
            <a:off x="8410575" y="255588"/>
            <a:ext cx="693738" cy="438150"/>
          </a:xfrm>
          <a:prstGeom prst="rect">
            <a:avLst/>
          </a:prstGeom>
          <a:noFill/>
          <a:ln w="9525">
            <a:noFill/>
            <a:miter lim="800000"/>
            <a:headEnd/>
            <a:tailEnd/>
          </a:ln>
        </p:spPr>
      </p:pic>
      <p:sp>
        <p:nvSpPr>
          <p:cNvPr id="7171" name="Rectangle 3"/>
          <p:cNvSpPr>
            <a:spLocks noGrp="1" noChangeArrowheads="1"/>
          </p:cNvSpPr>
          <p:nvPr>
            <p:ph type="ctrTitle"/>
          </p:nvPr>
        </p:nvSpPr>
        <p:spPr>
          <a:xfrm>
            <a:off x="685800" y="2286000"/>
            <a:ext cx="7772400" cy="1143000"/>
          </a:xfrm>
        </p:spPr>
        <p:txBody>
          <a:bodyPr/>
          <a:lstStyle>
            <a:lvl1pPr algn="ctr">
              <a:defRPr>
                <a:latin typeface="+mn-lt"/>
                <a:ea typeface="メイリオ" pitchFamily="50" charset="-128"/>
              </a:defRPr>
            </a:lvl1pPr>
          </a:lstStyle>
          <a:p>
            <a:r>
              <a:rPr lang="ja-JP" altLang="en-US" smtClean="0"/>
              <a:t>マスタ タイトルの書式設定</a:t>
            </a:r>
            <a:endParaRPr lang="ja-JP" altLang="ja-JP"/>
          </a:p>
        </p:txBody>
      </p:sp>
      <p:sp>
        <p:nvSpPr>
          <p:cNvPr id="7172" name="Rectangle 4"/>
          <p:cNvSpPr>
            <a:spLocks noGrp="1" noChangeArrowheads="1"/>
          </p:cNvSpPr>
          <p:nvPr>
            <p:ph type="subTitle" idx="1"/>
          </p:nvPr>
        </p:nvSpPr>
        <p:spPr>
          <a:xfrm>
            <a:off x="1371600" y="3886200"/>
            <a:ext cx="6400800" cy="1419225"/>
          </a:xfrm>
        </p:spPr>
        <p:txBody>
          <a:bodyPr/>
          <a:lstStyle>
            <a:lvl1pPr marL="0" indent="0" algn="ctr">
              <a:buFontTx/>
              <a:buNone/>
              <a:defRPr kumimoji="0" sz="2400">
                <a:latin typeface="+mn-lt"/>
                <a:ea typeface="メイリオ" pitchFamily="50" charset="-128"/>
              </a:defRPr>
            </a:lvl1pPr>
          </a:lstStyle>
          <a:p>
            <a:r>
              <a:rPr lang="ja-JP" altLang="en-US" smtClean="0"/>
              <a:t>マスタ サブタイトルの書式設定</a:t>
            </a:r>
            <a:endParaRPr lang="ja-JP" altLang="en-US"/>
          </a:p>
        </p:txBody>
      </p:sp>
      <p:sp>
        <p:nvSpPr>
          <p:cNvPr id="8" name="Rectangle 5"/>
          <p:cNvSpPr>
            <a:spLocks noGrp="1" noChangeArrowheads="1"/>
          </p:cNvSpPr>
          <p:nvPr>
            <p:ph type="sldNum" sz="quarter" idx="10"/>
          </p:nvPr>
        </p:nvSpPr>
        <p:spPr/>
        <p:txBody>
          <a:bodyPr/>
          <a:lstStyle>
            <a:lvl1pPr>
              <a:defRPr smtClean="0">
                <a:latin typeface="+mn-lt"/>
                <a:ea typeface="メイリオ" pitchFamily="50" charset="-128"/>
              </a:defRPr>
            </a:lvl1pPr>
          </a:lstStyle>
          <a:p>
            <a:pPr>
              <a:defRPr/>
            </a:pPr>
            <a:fld id="{332C89B4-49EF-4C46-9BBA-BCBC91247A8A}" type="slidenum">
              <a:rPr lang="en-US" altLang="ja-JP"/>
              <a:pPr>
                <a:defRPr/>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title"/>
          </p:nvPr>
        </p:nvSpPr>
        <p:spPr bwMode="auto">
          <a:xfrm>
            <a:off x="685800" y="228600"/>
            <a:ext cx="77724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3075" name="Rectangle 4"/>
          <p:cNvSpPr>
            <a:spLocks noGrp="1" noChangeArrowheads="1"/>
          </p:cNvSpPr>
          <p:nvPr>
            <p:ph type="body" idx="1"/>
          </p:nvPr>
        </p:nvSpPr>
        <p:spPr bwMode="auto">
          <a:xfrm>
            <a:off x="762000" y="1022350"/>
            <a:ext cx="7772400"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 name="Rectangle 5"/>
          <p:cNvSpPr>
            <a:spLocks noGrp="1" noChangeArrowheads="1"/>
          </p:cNvSpPr>
          <p:nvPr>
            <p:ph type="sldNum" sz="quarter" idx="4"/>
          </p:nvPr>
        </p:nvSpPr>
        <p:spPr bwMode="auto">
          <a:xfrm>
            <a:off x="8388350" y="6553200"/>
            <a:ext cx="755650" cy="3048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smtClean="0">
                <a:latin typeface="+mn-lt"/>
                <a:ea typeface="メイリオ" pitchFamily="50" charset="-128"/>
              </a:defRPr>
            </a:lvl1pPr>
          </a:lstStyle>
          <a:p>
            <a:pPr>
              <a:defRPr/>
            </a:pPr>
            <a:fld id="{97C0B6AB-3B33-4EE3-9593-F775C77AD32C}"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80" r:id="rId1"/>
  </p:sldLayoutIdLst>
  <p:hf hdr="0" dt="0"/>
  <p:txStyles>
    <p:titleStyle>
      <a:lvl1pPr algn="l" rtl="0" eaLnBrk="1" fontAlgn="base" hangingPunct="1">
        <a:spcBef>
          <a:spcPct val="0"/>
        </a:spcBef>
        <a:spcAft>
          <a:spcPct val="0"/>
        </a:spcAft>
        <a:defRPr kumimoji="1" sz="3200">
          <a:solidFill>
            <a:schemeClr val="tx2"/>
          </a:solidFill>
          <a:latin typeface="+mn-lt"/>
          <a:ea typeface="メイリオ" pitchFamily="50" charset="-128"/>
          <a:cs typeface="+mj-cs"/>
        </a:defRPr>
      </a:lvl1pPr>
      <a:lvl2pPr algn="l" rtl="0" eaLnBrk="1" fontAlgn="base" hangingPunct="1">
        <a:spcBef>
          <a:spcPct val="0"/>
        </a:spcBef>
        <a:spcAft>
          <a:spcPct val="0"/>
        </a:spcAft>
        <a:defRPr kumimoji="1" sz="3200">
          <a:solidFill>
            <a:schemeClr val="tx2"/>
          </a:solidFill>
          <a:latin typeface="Arial" charset="0"/>
          <a:ea typeface="メイリオ" pitchFamily="50" charset="-128"/>
        </a:defRPr>
      </a:lvl2pPr>
      <a:lvl3pPr algn="l" rtl="0" eaLnBrk="1" fontAlgn="base" hangingPunct="1">
        <a:spcBef>
          <a:spcPct val="0"/>
        </a:spcBef>
        <a:spcAft>
          <a:spcPct val="0"/>
        </a:spcAft>
        <a:defRPr kumimoji="1" sz="3200">
          <a:solidFill>
            <a:schemeClr val="tx2"/>
          </a:solidFill>
          <a:latin typeface="Arial" charset="0"/>
          <a:ea typeface="メイリオ" pitchFamily="50" charset="-128"/>
        </a:defRPr>
      </a:lvl3pPr>
      <a:lvl4pPr algn="l" rtl="0" eaLnBrk="1" fontAlgn="base" hangingPunct="1">
        <a:spcBef>
          <a:spcPct val="0"/>
        </a:spcBef>
        <a:spcAft>
          <a:spcPct val="0"/>
        </a:spcAft>
        <a:defRPr kumimoji="1" sz="3200">
          <a:solidFill>
            <a:schemeClr val="tx2"/>
          </a:solidFill>
          <a:latin typeface="Arial" charset="0"/>
          <a:ea typeface="メイリオ" pitchFamily="50" charset="-128"/>
        </a:defRPr>
      </a:lvl4pPr>
      <a:lvl5pPr algn="l" rtl="0" eaLnBrk="1" fontAlgn="base" hangingPunct="1">
        <a:spcBef>
          <a:spcPct val="0"/>
        </a:spcBef>
        <a:spcAft>
          <a:spcPct val="0"/>
        </a:spcAft>
        <a:defRPr kumimoji="1" sz="3200">
          <a:solidFill>
            <a:schemeClr val="tx2"/>
          </a:solidFill>
          <a:latin typeface="Arial" charset="0"/>
          <a:ea typeface="メイリオ" pitchFamily="50"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pitchFamily="50"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pitchFamily="50"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pitchFamily="50"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pitchFamily="50" charset="-128"/>
        </a:defRPr>
      </a:lvl9pPr>
    </p:titleStyle>
    <p:bodyStyle>
      <a:lvl1pPr marL="180975" indent="-180975" algn="l" rtl="0" eaLnBrk="1" fontAlgn="base" hangingPunct="1">
        <a:spcBef>
          <a:spcPct val="20000"/>
        </a:spcBef>
        <a:spcAft>
          <a:spcPct val="0"/>
        </a:spcAft>
        <a:buChar char="•"/>
        <a:defRPr kumimoji="1" sz="2800">
          <a:solidFill>
            <a:schemeClr val="tx1"/>
          </a:solidFill>
          <a:latin typeface="+mn-lt"/>
          <a:ea typeface="メイリオ" pitchFamily="50" charset="-128"/>
          <a:cs typeface="+mn-cs"/>
        </a:defRPr>
      </a:lvl1pPr>
      <a:lvl2pPr marL="534988" indent="-174625" algn="l" rtl="0" eaLnBrk="1" fontAlgn="base" hangingPunct="1">
        <a:spcBef>
          <a:spcPct val="20000"/>
        </a:spcBef>
        <a:spcAft>
          <a:spcPct val="0"/>
        </a:spcAft>
        <a:buFont typeface="Arial" charset="0"/>
        <a:buChar char="•"/>
        <a:defRPr kumimoji="1" sz="2400">
          <a:solidFill>
            <a:schemeClr val="tx1"/>
          </a:solidFill>
          <a:latin typeface="+mn-lt"/>
          <a:ea typeface="メイリオ" pitchFamily="50" charset="-128"/>
        </a:defRPr>
      </a:lvl2pPr>
      <a:lvl3pPr marL="896938" indent="-182563" algn="l" rtl="0" eaLnBrk="1" fontAlgn="base" hangingPunct="1">
        <a:spcBef>
          <a:spcPct val="20000"/>
        </a:spcBef>
        <a:spcAft>
          <a:spcPct val="0"/>
        </a:spcAft>
        <a:buChar char="•"/>
        <a:defRPr kumimoji="1" sz="2400">
          <a:solidFill>
            <a:schemeClr val="tx1"/>
          </a:solidFill>
          <a:latin typeface="+mn-lt"/>
          <a:ea typeface="メイリオ" pitchFamily="50" charset="-128"/>
        </a:defRPr>
      </a:lvl3pPr>
      <a:lvl4pPr marL="1258888" indent="-182563" algn="l" rtl="0" eaLnBrk="1" fontAlgn="base" hangingPunct="1">
        <a:spcBef>
          <a:spcPct val="20000"/>
        </a:spcBef>
        <a:spcAft>
          <a:spcPct val="0"/>
        </a:spcAft>
        <a:buChar char="–"/>
        <a:defRPr kumimoji="1" sz="2400">
          <a:solidFill>
            <a:schemeClr val="tx1"/>
          </a:solidFill>
          <a:latin typeface="+mn-lt"/>
          <a:ea typeface="メイリオ" pitchFamily="50" charset="-128"/>
        </a:defRPr>
      </a:lvl4pPr>
      <a:lvl5pPr marL="1612900" indent="-174625" algn="l" rtl="0" eaLnBrk="1" fontAlgn="base" hangingPunct="1">
        <a:spcBef>
          <a:spcPct val="20000"/>
        </a:spcBef>
        <a:spcAft>
          <a:spcPct val="0"/>
        </a:spcAft>
        <a:buChar char="»"/>
        <a:defRPr kumimoji="1" sz="2400">
          <a:solidFill>
            <a:schemeClr val="tx1"/>
          </a:solidFill>
          <a:latin typeface="+mn-lt"/>
          <a:ea typeface="メイリオ" pitchFamily="50" charset="-128"/>
        </a:defRPr>
      </a:lvl5pPr>
      <a:lvl6pPr marL="2070100" indent="-174625" algn="l" rtl="0" eaLnBrk="1" fontAlgn="base" hangingPunct="1">
        <a:spcBef>
          <a:spcPct val="20000"/>
        </a:spcBef>
        <a:spcAft>
          <a:spcPct val="0"/>
        </a:spcAft>
        <a:buChar char="»"/>
        <a:defRPr kumimoji="1" sz="2400">
          <a:solidFill>
            <a:schemeClr val="tx1"/>
          </a:solidFill>
          <a:latin typeface="+mn-lt"/>
          <a:ea typeface="+mn-ea"/>
        </a:defRPr>
      </a:lvl6pPr>
      <a:lvl7pPr marL="2527300" indent="-174625" algn="l" rtl="0" eaLnBrk="1" fontAlgn="base" hangingPunct="1">
        <a:spcBef>
          <a:spcPct val="20000"/>
        </a:spcBef>
        <a:spcAft>
          <a:spcPct val="0"/>
        </a:spcAft>
        <a:buChar char="»"/>
        <a:defRPr kumimoji="1" sz="2400">
          <a:solidFill>
            <a:schemeClr val="tx1"/>
          </a:solidFill>
          <a:latin typeface="+mn-lt"/>
          <a:ea typeface="+mn-ea"/>
        </a:defRPr>
      </a:lvl7pPr>
      <a:lvl8pPr marL="2984500" indent="-174625" algn="l" rtl="0" eaLnBrk="1" fontAlgn="base" hangingPunct="1">
        <a:spcBef>
          <a:spcPct val="20000"/>
        </a:spcBef>
        <a:spcAft>
          <a:spcPct val="0"/>
        </a:spcAft>
        <a:buChar char="»"/>
        <a:defRPr kumimoji="1" sz="2400">
          <a:solidFill>
            <a:schemeClr val="tx1"/>
          </a:solidFill>
          <a:latin typeface="+mn-lt"/>
          <a:ea typeface="+mn-ea"/>
        </a:defRPr>
      </a:lvl8pPr>
      <a:lvl9pPr marL="3441700" indent="-174625" algn="l" rtl="0" eaLnBrk="1" fontAlgn="base" hangingPunct="1">
        <a:spcBef>
          <a:spcPct val="20000"/>
        </a:spcBef>
        <a:spcAft>
          <a:spcPct val="0"/>
        </a:spcAft>
        <a:buChar char="»"/>
        <a:defRPr kumimoji="1" sz="2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sldNum" sz="quarter" idx="10"/>
          </p:nvPr>
        </p:nvSpPr>
        <p:spPr>
          <a:xfrm>
            <a:off x="8388350" y="6572272"/>
            <a:ext cx="755650" cy="304800"/>
          </a:xfrm>
          <a:noFill/>
        </p:spPr>
        <p:txBody>
          <a:bodyPr/>
          <a:lstStyle/>
          <a:p>
            <a:fld id="{DE3CE9D0-2123-413F-93C1-5E202CA2AEEA}" type="slidenum">
              <a:rPr lang="en-US" altLang="ja-JP">
                <a:latin typeface="メイリオ" pitchFamily="50" charset="-128"/>
              </a:rPr>
              <a:pPr/>
              <a:t>1</a:t>
            </a:fld>
            <a:endParaRPr lang="en-US" altLang="ja-JP" dirty="0">
              <a:latin typeface="メイリオ" pitchFamily="50" charset="-128"/>
            </a:endParaRPr>
          </a:p>
        </p:txBody>
      </p:sp>
      <p:sp>
        <p:nvSpPr>
          <p:cNvPr id="4099" name="Rectangle 3"/>
          <p:cNvSpPr>
            <a:spLocks noGrp="1" noChangeArrowheads="1"/>
          </p:cNvSpPr>
          <p:nvPr>
            <p:ph type="subTitle" idx="1"/>
          </p:nvPr>
        </p:nvSpPr>
        <p:spPr>
          <a:xfrm>
            <a:off x="696913" y="4941168"/>
            <a:ext cx="6440487" cy="1432645"/>
          </a:xfrm>
        </p:spPr>
        <p:txBody>
          <a:bodyPr/>
          <a:lstStyle/>
          <a:p>
            <a:pPr algn="l" eaLnBrk="1" hangingPunct="1"/>
            <a:r>
              <a:rPr lang="ja-JP" altLang="en-US" dirty="0" smtClean="0">
                <a:latin typeface="メイリオ" pitchFamily="50" charset="-128"/>
              </a:rPr>
              <a:t>名古屋大学</a:t>
            </a:r>
            <a:endParaRPr lang="en-US" altLang="ja-JP" dirty="0">
              <a:latin typeface="メイリオ" pitchFamily="50" charset="-128"/>
            </a:endParaRPr>
          </a:p>
          <a:p>
            <a:pPr algn="l" eaLnBrk="1" hangingPunct="1"/>
            <a:r>
              <a:rPr lang="ja-JP" altLang="en-US" dirty="0" smtClean="0">
                <a:latin typeface="メイリオ" pitchFamily="50" charset="-128"/>
              </a:rPr>
              <a:t>石川拓也</a:t>
            </a:r>
            <a:endParaRPr lang="en-US" altLang="ja-JP" dirty="0" smtClean="0">
              <a:latin typeface="メイリオ" pitchFamily="50" charset="-128"/>
            </a:endParaRPr>
          </a:p>
          <a:p>
            <a:pPr algn="l"/>
            <a:r>
              <a:rPr lang="ja-JP" altLang="en-US" dirty="0">
                <a:latin typeface="メイリオ" pitchFamily="50" charset="-128"/>
              </a:rPr>
              <a:t>最終更新日：</a:t>
            </a:r>
            <a:r>
              <a:rPr lang="en-US" altLang="ja-JP" dirty="0" smtClean="0">
                <a:latin typeface="メイリオ" pitchFamily="50" charset="-128"/>
              </a:rPr>
              <a:t>2016/2/18</a:t>
            </a:r>
            <a:endParaRPr lang="en-US" altLang="ja-JP" dirty="0">
              <a:latin typeface="メイリオ" pitchFamily="50" charset="-128"/>
            </a:endParaRPr>
          </a:p>
        </p:txBody>
      </p:sp>
      <p:sp>
        <p:nvSpPr>
          <p:cNvPr id="4100" name="Rectangle 9"/>
          <p:cNvSpPr>
            <a:spLocks noChangeArrowheads="1"/>
          </p:cNvSpPr>
          <p:nvPr/>
        </p:nvSpPr>
        <p:spPr bwMode="auto">
          <a:xfrm>
            <a:off x="646113" y="1357298"/>
            <a:ext cx="8291512" cy="2857520"/>
          </a:xfrm>
          <a:prstGeom prst="rect">
            <a:avLst/>
          </a:prstGeom>
          <a:noFill/>
          <a:ln w="9525" algn="ctr">
            <a:noFill/>
            <a:miter lim="800000"/>
            <a:headEnd/>
            <a:tailEnd/>
          </a:ln>
        </p:spPr>
        <p:txBody>
          <a:bodyPr wrap="square" lIns="90000" tIns="46800" rIns="90000" bIns="46800" anchor="ctr">
            <a:noAutofit/>
          </a:bodyPr>
          <a:lstStyle/>
          <a:p>
            <a:pPr eaLnBrk="1" hangingPunct="1">
              <a:lnSpc>
                <a:spcPct val="90000"/>
              </a:lnSpc>
              <a:spcBef>
                <a:spcPct val="20000"/>
              </a:spcBef>
            </a:pPr>
            <a:r>
              <a:rPr lang="en-US" altLang="ja-JP" sz="4000" b="1" dirty="0" smtClean="0">
                <a:latin typeface="メイリオ" pitchFamily="50" charset="-128"/>
                <a:ea typeface="メイリオ" pitchFamily="50" charset="-128"/>
              </a:rPr>
              <a:t>Cortex-M4F</a:t>
            </a:r>
            <a:r>
              <a:rPr lang="ja-JP" altLang="en-US" sz="4000" b="1" dirty="0" smtClean="0">
                <a:latin typeface="メイリオ" pitchFamily="50" charset="-128"/>
                <a:ea typeface="メイリオ" pitchFamily="50" charset="-128"/>
              </a:rPr>
              <a:t>における</a:t>
            </a:r>
            <a:r>
              <a:rPr lang="en-US" altLang="ja-JP" sz="4000" b="1" dirty="0">
                <a:latin typeface="メイリオ" pitchFamily="50" charset="-128"/>
                <a:ea typeface="メイリオ" pitchFamily="50" charset="-128"/>
              </a:rPr>
              <a:t>ASP3</a:t>
            </a:r>
            <a:r>
              <a:rPr lang="ja-JP" altLang="en-US" sz="4000" b="1" dirty="0">
                <a:latin typeface="メイリオ" pitchFamily="50" charset="-128"/>
                <a:ea typeface="メイリオ" pitchFamily="50" charset="-128"/>
              </a:rPr>
              <a:t>カーネル</a:t>
            </a:r>
            <a:r>
              <a:rPr lang="ja-JP" altLang="en-US" sz="4000" b="1" dirty="0" smtClean="0">
                <a:latin typeface="メイリオ" pitchFamily="50" charset="-128"/>
                <a:ea typeface="メイリオ" pitchFamily="50" charset="-128"/>
              </a:rPr>
              <a:t>のディスパッチャおよび</a:t>
            </a:r>
            <a:r>
              <a:rPr lang="en-US" altLang="ja-JP" sz="4000" b="1" dirty="0" smtClean="0">
                <a:latin typeface="メイリオ" pitchFamily="50" charset="-128"/>
                <a:ea typeface="メイリオ" pitchFamily="50" charset="-128"/>
              </a:rPr>
              <a:t>FPU</a:t>
            </a:r>
            <a:r>
              <a:rPr lang="ja-JP" altLang="en-US" sz="4000" b="1" dirty="0" smtClean="0">
                <a:latin typeface="メイリオ" pitchFamily="50" charset="-128"/>
                <a:ea typeface="メイリオ" pitchFamily="50" charset="-128"/>
              </a:rPr>
              <a:t>対応検討メモ</a:t>
            </a:r>
            <a:endParaRPr lang="en-US" altLang="ja-JP" sz="4000" b="1" dirty="0">
              <a:latin typeface="メイリオ" pitchFamily="50" charset="-128"/>
              <a:ea typeface="メイリオ" pitchFamily="50" charset="-128"/>
            </a:endParaRPr>
          </a:p>
        </p:txBody>
      </p:sp>
    </p:spTree>
    <p:extLst>
      <p:ext uri="{BB962C8B-B14F-4D97-AF65-F5344CB8AC3E}">
        <p14:creationId xmlns:p14="http://schemas.microsoft.com/office/powerpoint/2010/main" val="181458753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10</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err="1" smtClean="0">
                <a:solidFill>
                  <a:schemeClr val="tx1"/>
                </a:solidFill>
                <a:latin typeface="メイリオ" pitchFamily="50" charset="-128"/>
              </a:rPr>
              <a:t>PendSV</a:t>
            </a:r>
            <a:r>
              <a:rPr lang="en-US" altLang="ja-JP" sz="2800" b="1" dirty="0" smtClean="0">
                <a:solidFill>
                  <a:schemeClr val="tx1"/>
                </a:solidFill>
                <a:latin typeface="メイリオ" pitchFamily="50" charset="-128"/>
              </a:rPr>
              <a:t>/SVC</a:t>
            </a:r>
            <a:r>
              <a:rPr lang="ja-JP" altLang="en-US" sz="2800" b="1" dirty="0" smtClean="0">
                <a:solidFill>
                  <a:schemeClr val="tx1"/>
                </a:solidFill>
                <a:latin typeface="メイリオ" pitchFamily="50" charset="-128"/>
              </a:rPr>
              <a:t>を使用するための準備</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割込み優先度の設定</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err="1" smtClean="0">
                <a:latin typeface="メイリオ" pitchFamily="50" charset="-128"/>
                <a:ea typeface="メイリオ" pitchFamily="50" charset="-128"/>
              </a:rPr>
              <a:t>PendSV</a:t>
            </a:r>
            <a:r>
              <a:rPr lang="ja-JP" altLang="en-US" sz="2400" dirty="0" smtClean="0">
                <a:latin typeface="メイリオ" pitchFamily="50" charset="-128"/>
                <a:ea typeface="メイリオ" pitchFamily="50" charset="-128"/>
              </a:rPr>
              <a:t>の外部優先度は</a:t>
            </a:r>
            <a:r>
              <a:rPr lang="en-US" altLang="ja-JP" sz="2400" dirty="0" smtClean="0">
                <a:latin typeface="メイリオ" pitchFamily="50" charset="-128"/>
                <a:ea typeface="メイリオ" pitchFamily="50" charset="-128"/>
              </a:rPr>
              <a:t>-1</a:t>
            </a:r>
            <a:r>
              <a:rPr lang="ja-JP" altLang="en-US" sz="2400" dirty="0" smtClean="0">
                <a:latin typeface="メイリオ" pitchFamily="50" charset="-128"/>
                <a:ea typeface="メイリオ" pitchFamily="50" charset="-128"/>
              </a:rPr>
              <a:t>，内部優先度は最低優先度（</a:t>
            </a:r>
            <a:r>
              <a:rPr lang="en-US" altLang="ja-JP" sz="2400" dirty="0" smtClean="0">
                <a:latin typeface="メイリオ" pitchFamily="50" charset="-128"/>
                <a:ea typeface="メイリオ" pitchFamily="50" charset="-128"/>
              </a:rPr>
              <a:t>INT_IPM(-1)</a:t>
            </a:r>
            <a:r>
              <a:rPr lang="ja-JP" altLang="en-US" sz="2400" dirty="0" smtClean="0">
                <a:latin typeface="メイリオ" pitchFamily="50" charset="-128"/>
                <a:ea typeface="メイリオ" pitchFamily="50" charset="-128"/>
              </a:rPr>
              <a:t>）</a:t>
            </a:r>
            <a:endParaRPr lang="en-US" altLang="ja-JP" sz="2400" dirty="0" smtClean="0">
              <a:latin typeface="メイリオ" pitchFamily="50" charset="-128"/>
              <a:ea typeface="メイリオ" pitchFamily="50" charset="-128"/>
            </a:endParaRPr>
          </a:p>
          <a:p>
            <a:pPr marL="1095375" lvl="2" indent="-180975" eaLnBrk="1" hangingPunct="1">
              <a:spcBef>
                <a:spcPct val="20000"/>
              </a:spcBef>
              <a:buFontTx/>
              <a:buChar char="•"/>
            </a:pPr>
            <a:r>
              <a:rPr lang="en-US" altLang="ja-JP" dirty="0" err="1" smtClean="0">
                <a:latin typeface="メイリオ" pitchFamily="50" charset="-128"/>
                <a:ea typeface="メイリオ" pitchFamily="50" charset="-128"/>
              </a:rPr>
              <a:t>core_initialize</a:t>
            </a:r>
            <a:r>
              <a:rPr lang="ja-JP" altLang="en-US" dirty="0" smtClean="0">
                <a:latin typeface="メイリオ" pitchFamily="50" charset="-128"/>
                <a:ea typeface="メイリオ" pitchFamily="50" charset="-128"/>
              </a:rPr>
              <a:t>で</a:t>
            </a:r>
            <a:r>
              <a:rPr lang="en-US" altLang="ja-JP" dirty="0" err="1" smtClean="0">
                <a:latin typeface="メイリオ" pitchFamily="50" charset="-128"/>
                <a:ea typeface="メイリオ" pitchFamily="50" charset="-128"/>
              </a:rPr>
              <a:t>set_exc_int_priority</a:t>
            </a:r>
            <a:r>
              <a:rPr lang="en-US" altLang="ja-JP" dirty="0">
                <a:latin typeface="メイリオ" pitchFamily="50" charset="-128"/>
                <a:ea typeface="メイリオ" pitchFamily="50" charset="-128"/>
              </a:rPr>
              <a:t>(EXCNO_PENDSV</a:t>
            </a:r>
            <a:r>
              <a:rPr lang="en-US" altLang="ja-JP" dirty="0" smtClean="0">
                <a:latin typeface="メイリオ" pitchFamily="50" charset="-128"/>
                <a:ea typeface="メイリオ" pitchFamily="50" charset="-128"/>
              </a:rPr>
              <a:t>, INT_IPM</a:t>
            </a:r>
            <a:r>
              <a:rPr lang="en-US" altLang="ja-JP" dirty="0">
                <a:latin typeface="メイリオ" pitchFamily="50" charset="-128"/>
                <a:ea typeface="メイリオ" pitchFamily="50" charset="-128"/>
              </a:rPr>
              <a:t>(-1)</a:t>
            </a:r>
            <a:r>
              <a:rPr lang="en-US" altLang="ja-JP" dirty="0" smtClean="0">
                <a:latin typeface="メイリオ" pitchFamily="50" charset="-128"/>
                <a:ea typeface="メイリオ" pitchFamily="50" charset="-128"/>
              </a:rPr>
              <a:t>)</a:t>
            </a:r>
          </a:p>
          <a:p>
            <a:pPr marL="638175" lvl="1" indent="-180975" eaLnBrk="1" hangingPunct="1">
              <a:spcBef>
                <a:spcPct val="20000"/>
              </a:spcBef>
              <a:buFontTx/>
              <a:buChar char="•"/>
            </a:pPr>
            <a:r>
              <a:rPr lang="en-US" altLang="ja-JP" sz="2400" dirty="0" smtClean="0">
                <a:latin typeface="メイリオ" pitchFamily="50" charset="-128"/>
                <a:ea typeface="メイリオ" pitchFamily="50" charset="-128"/>
              </a:rPr>
              <a:t>SVC</a:t>
            </a:r>
            <a:r>
              <a:rPr lang="ja-JP" altLang="en-US" sz="2400" dirty="0" smtClean="0">
                <a:latin typeface="メイリオ" pitchFamily="50" charset="-128"/>
                <a:ea typeface="メイリオ" pitchFamily="50" charset="-128"/>
              </a:rPr>
              <a:t>の外部優先度は最高優先度，内部</a:t>
            </a:r>
            <a:r>
              <a:rPr lang="ja-JP" altLang="en-US" sz="2400" dirty="0">
                <a:latin typeface="メイリオ" pitchFamily="50" charset="-128"/>
                <a:ea typeface="メイリオ" pitchFamily="50" charset="-128"/>
              </a:rPr>
              <a:t>優先度</a:t>
            </a:r>
            <a:r>
              <a:rPr lang="ja-JP" altLang="en-US" sz="2400" dirty="0" smtClean="0">
                <a:latin typeface="メイリオ" pitchFamily="50" charset="-128"/>
                <a:ea typeface="メイリオ" pitchFamily="50" charset="-128"/>
              </a:rPr>
              <a:t>は</a:t>
            </a:r>
            <a:r>
              <a:rPr lang="en-US" altLang="ja-JP" sz="2400" dirty="0" smtClean="0">
                <a:latin typeface="メイリオ" pitchFamily="50" charset="-128"/>
                <a:ea typeface="メイリオ" pitchFamily="50" charset="-128"/>
              </a:rPr>
              <a:t>0</a:t>
            </a:r>
            <a:endParaRPr lang="en-US" altLang="ja-JP" sz="2400" dirty="0">
              <a:latin typeface="メイリオ" pitchFamily="50" charset="-128"/>
              <a:ea typeface="メイリオ" pitchFamily="50" charset="-128"/>
            </a:endParaRPr>
          </a:p>
          <a:p>
            <a:pPr marL="1095375" lvl="2" indent="-180975" eaLnBrk="1" hangingPunct="1">
              <a:spcBef>
                <a:spcPct val="20000"/>
              </a:spcBef>
              <a:buFontTx/>
              <a:buChar char="•"/>
            </a:pPr>
            <a:r>
              <a:rPr lang="en-US" altLang="ja-JP" dirty="0" err="1">
                <a:latin typeface="メイリオ" pitchFamily="50" charset="-128"/>
                <a:ea typeface="メイリオ" pitchFamily="50" charset="-128"/>
              </a:rPr>
              <a:t>core_initialize</a:t>
            </a:r>
            <a:r>
              <a:rPr lang="ja-JP" altLang="en-US" dirty="0">
                <a:latin typeface="メイリオ" pitchFamily="50" charset="-128"/>
                <a:ea typeface="メイリオ" pitchFamily="50" charset="-128"/>
              </a:rPr>
              <a:t>で</a:t>
            </a:r>
            <a:r>
              <a:rPr lang="en-US" altLang="ja-JP" dirty="0" err="1">
                <a:latin typeface="メイリオ" pitchFamily="50" charset="-128"/>
                <a:ea typeface="メイリオ" pitchFamily="50" charset="-128"/>
              </a:rPr>
              <a:t>set_exc_int_priority</a:t>
            </a:r>
            <a:r>
              <a:rPr lang="en-US" altLang="ja-JP" dirty="0">
                <a:latin typeface="メイリオ" pitchFamily="50" charset="-128"/>
                <a:ea typeface="メイリオ" pitchFamily="50" charset="-128"/>
              </a:rPr>
              <a:t>(</a:t>
            </a:r>
            <a:r>
              <a:rPr lang="en-US" altLang="ja-JP" dirty="0" smtClean="0">
                <a:latin typeface="メイリオ" pitchFamily="50" charset="-128"/>
                <a:ea typeface="メイリオ" pitchFamily="50" charset="-128"/>
              </a:rPr>
              <a:t>EXCNO_SVCALL, 0)</a:t>
            </a:r>
          </a:p>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割込み要求ラインの最低外部優先度を</a:t>
            </a:r>
            <a:r>
              <a:rPr lang="en-US" altLang="ja-JP" sz="2400" dirty="0" smtClean="0">
                <a:latin typeface="メイリオ" pitchFamily="50" charset="-128"/>
                <a:ea typeface="メイリオ" pitchFamily="50" charset="-128"/>
              </a:rPr>
              <a:t>-2</a:t>
            </a:r>
            <a:r>
              <a:rPr lang="ja-JP" altLang="en-US" sz="2400" dirty="0" smtClean="0">
                <a:latin typeface="メイリオ" pitchFamily="50" charset="-128"/>
                <a:ea typeface="メイリオ" pitchFamily="50" charset="-128"/>
              </a:rPr>
              <a:t>とする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err="1" smtClean="0">
                <a:latin typeface="メイリオ" pitchFamily="50" charset="-128"/>
                <a:ea typeface="メイリオ" pitchFamily="50" charset="-128"/>
              </a:rPr>
              <a:t>core.tf</a:t>
            </a:r>
            <a:r>
              <a:rPr lang="ja-JP" altLang="en-US" sz="2400" dirty="0" smtClean="0">
                <a:latin typeface="メイリオ" pitchFamily="50" charset="-128"/>
                <a:ea typeface="メイリオ" pitchFamily="50" charset="-128"/>
              </a:rPr>
              <a:t>で</a:t>
            </a:r>
            <a:r>
              <a:rPr lang="en-US" altLang="ja-JP" sz="2400" dirty="0" smtClean="0">
                <a:latin typeface="メイリオ" pitchFamily="50" charset="-128"/>
                <a:ea typeface="メイリオ" pitchFamily="50" charset="-128"/>
              </a:rPr>
              <a:t>INTPRI_CFGINT_VALID</a:t>
            </a:r>
            <a:r>
              <a:rPr lang="ja-JP" altLang="en-US" sz="2400" dirty="0" smtClean="0">
                <a:latin typeface="メイリオ" pitchFamily="50" charset="-128"/>
                <a:ea typeface="メイリオ" pitchFamily="50" charset="-128"/>
              </a:rPr>
              <a:t>を</a:t>
            </a:r>
            <a:r>
              <a:rPr lang="en-US" altLang="ja-JP" sz="2400" dirty="0" smtClean="0">
                <a:latin typeface="メイリオ" pitchFamily="50" charset="-128"/>
                <a:ea typeface="メイリオ" pitchFamily="50" charset="-128"/>
              </a:rPr>
              <a:t>-2</a:t>
            </a:r>
            <a:r>
              <a:rPr lang="ja-JP" altLang="en-US" sz="2400" dirty="0" smtClean="0">
                <a:latin typeface="メイリオ" pitchFamily="50" charset="-128"/>
                <a:ea typeface="メイリオ" pitchFamily="50" charset="-128"/>
              </a:rPr>
              <a:t>まで</a:t>
            </a:r>
            <a:endParaRPr lang="en-US" altLang="ja-JP" sz="2400" dirty="0" smtClean="0">
              <a:latin typeface="メイリオ" pitchFamily="50" charset="-128"/>
              <a:ea typeface="メイリオ" pitchFamily="50" charset="-128"/>
            </a:endParaRPr>
          </a:p>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例外ベクタテーブルに登録</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err="1">
                <a:latin typeface="メイリオ" pitchFamily="50" charset="-128"/>
                <a:ea typeface="メイリオ" pitchFamily="50" charset="-128"/>
              </a:rPr>
              <a:t>core.tf</a:t>
            </a:r>
            <a:r>
              <a:rPr lang="ja-JP" altLang="en-US" sz="2400" dirty="0">
                <a:latin typeface="メイリオ" pitchFamily="50" charset="-128"/>
                <a:ea typeface="メイリオ" pitchFamily="50" charset="-128"/>
              </a:rPr>
              <a:t>で</a:t>
            </a:r>
            <a:r>
              <a:rPr lang="en-US" altLang="ja-JP" sz="2400" dirty="0" err="1">
                <a:latin typeface="メイリオ" pitchFamily="50" charset="-128"/>
                <a:ea typeface="メイリオ" pitchFamily="50" charset="-128"/>
              </a:rPr>
              <a:t>excno</a:t>
            </a:r>
            <a:r>
              <a:rPr lang="en-US" altLang="ja-JP" sz="2400" dirty="0">
                <a:latin typeface="メイリオ" pitchFamily="50" charset="-128"/>
                <a:ea typeface="メイリオ" pitchFamily="50" charset="-128"/>
              </a:rPr>
              <a:t>==</a:t>
            </a:r>
            <a:r>
              <a:rPr lang="en-US" altLang="ja-JP" sz="2400" dirty="0" smtClean="0">
                <a:latin typeface="メイリオ" pitchFamily="50" charset="-128"/>
                <a:ea typeface="メイリオ" pitchFamily="50" charset="-128"/>
              </a:rPr>
              <a:t>11</a:t>
            </a:r>
            <a:r>
              <a:rPr lang="ja-JP" altLang="en-US" sz="2400" dirty="0" smtClean="0">
                <a:latin typeface="メイリオ" pitchFamily="50" charset="-128"/>
                <a:ea typeface="メイリオ" pitchFamily="50" charset="-128"/>
              </a:rPr>
              <a:t>に</a:t>
            </a:r>
            <a:r>
              <a:rPr lang="en-US" altLang="ja-JP" sz="2400" dirty="0">
                <a:latin typeface="メイリオ" pitchFamily="50" charset="-128"/>
                <a:ea typeface="メイリオ" pitchFamily="50" charset="-128"/>
              </a:rPr>
              <a:t>_</a:t>
            </a:r>
            <a:r>
              <a:rPr lang="en-US" altLang="ja-JP" sz="2400" dirty="0" err="1">
                <a:latin typeface="メイリオ" pitchFamily="50" charset="-128"/>
                <a:ea typeface="メイリオ" pitchFamily="50" charset="-128"/>
              </a:rPr>
              <a:t>exit_and_dispatch</a:t>
            </a:r>
            <a:r>
              <a:rPr lang="ja-JP" altLang="en-US" sz="2400" dirty="0" smtClean="0">
                <a:latin typeface="メイリオ" pitchFamily="50" charset="-128"/>
                <a:ea typeface="メイリオ" pitchFamily="50" charset="-128"/>
              </a:rPr>
              <a:t>を</a:t>
            </a:r>
            <a:r>
              <a:rPr lang="ja-JP" altLang="en-US" sz="2400" dirty="0">
                <a:latin typeface="メイリオ" pitchFamily="50" charset="-128"/>
                <a:ea typeface="メイリオ" pitchFamily="50" charset="-128"/>
              </a:rPr>
              <a:t>登録</a:t>
            </a:r>
            <a:endParaRPr lang="en-US" altLang="ja-JP" sz="2400" dirty="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err="1" smtClean="0">
                <a:latin typeface="メイリオ" pitchFamily="50" charset="-128"/>
                <a:ea typeface="メイリオ" pitchFamily="50" charset="-128"/>
              </a:rPr>
              <a:t>core.tf</a:t>
            </a:r>
            <a:r>
              <a:rPr lang="ja-JP" altLang="en-US" sz="2400" dirty="0" smtClean="0">
                <a:latin typeface="メイリオ" pitchFamily="50" charset="-128"/>
                <a:ea typeface="メイリオ" pitchFamily="50" charset="-128"/>
              </a:rPr>
              <a:t>で</a:t>
            </a:r>
            <a:r>
              <a:rPr lang="en-US" altLang="ja-JP" sz="2400" dirty="0" err="1" smtClean="0">
                <a:latin typeface="メイリオ" pitchFamily="50" charset="-128"/>
                <a:ea typeface="メイリオ" pitchFamily="50" charset="-128"/>
              </a:rPr>
              <a:t>excno</a:t>
            </a:r>
            <a:r>
              <a:rPr lang="en-US" altLang="ja-JP" sz="2400" dirty="0" smtClean="0">
                <a:latin typeface="メイリオ" pitchFamily="50" charset="-128"/>
                <a:ea typeface="メイリオ" pitchFamily="50" charset="-128"/>
              </a:rPr>
              <a:t>==14</a:t>
            </a:r>
            <a:r>
              <a:rPr lang="ja-JP" altLang="en-US" sz="2400" dirty="0" smtClean="0">
                <a:latin typeface="メイリオ" pitchFamily="50" charset="-128"/>
                <a:ea typeface="メイリオ" pitchFamily="50" charset="-128"/>
              </a:rPr>
              <a:t>に</a:t>
            </a:r>
            <a:r>
              <a:rPr lang="en-US" altLang="ja-JP" sz="2400" dirty="0" smtClean="0">
                <a:latin typeface="メイリオ" pitchFamily="50" charset="-128"/>
                <a:ea typeface="メイリオ" pitchFamily="50" charset="-128"/>
              </a:rPr>
              <a:t>_dispatch</a:t>
            </a:r>
            <a:r>
              <a:rPr lang="ja-JP" altLang="en-US" sz="2400" dirty="0" smtClean="0">
                <a:latin typeface="メイリオ" pitchFamily="50" charset="-128"/>
                <a:ea typeface="メイリオ" pitchFamily="50" charset="-128"/>
              </a:rPr>
              <a:t>を登録</a:t>
            </a:r>
            <a:endParaRPr lang="en-US" altLang="ja-JP" sz="2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386331457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11</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ja-JP" altLang="en-US" sz="2800" b="1" dirty="0" smtClean="0">
                <a:solidFill>
                  <a:schemeClr val="tx1"/>
                </a:solidFill>
                <a:latin typeface="メイリオ" pitchFamily="50" charset="-128"/>
              </a:rPr>
              <a:t>ディスパッチャの詳細設計</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sz="2400" dirty="0" smtClean="0">
                <a:latin typeface="+mn-ea"/>
                <a:ea typeface="+mn-ea"/>
              </a:rPr>
              <a:t>ディスパッチャ本体（</a:t>
            </a:r>
            <a:r>
              <a:rPr lang="en-US" altLang="ja-JP" sz="2400" dirty="0" smtClean="0">
                <a:latin typeface="+mn-ea"/>
                <a:ea typeface="+mn-ea"/>
              </a:rPr>
              <a:t>dispatcher</a:t>
            </a:r>
            <a:r>
              <a:rPr lang="ja-JP" altLang="en-US" sz="2400" dirty="0" smtClean="0">
                <a:latin typeface="+mn-ea"/>
                <a:ea typeface="+mn-ea"/>
              </a:rPr>
              <a:t>）の出入り口ごとのシーケンスを考える</a:t>
            </a:r>
            <a:endParaRPr lang="en-US" altLang="ja-JP" sz="2400" dirty="0" smtClean="0">
              <a:latin typeface="+mn-ea"/>
              <a:ea typeface="+mn-ea"/>
            </a:endParaRPr>
          </a:p>
          <a:p>
            <a:pPr marL="638175" lvl="1" indent="-180975" eaLnBrk="1" hangingPunct="1">
              <a:spcBef>
                <a:spcPct val="20000"/>
              </a:spcBef>
              <a:buFontTx/>
              <a:buChar char="•"/>
            </a:pPr>
            <a:r>
              <a:rPr lang="en-US" altLang="ja-JP" sz="2400" dirty="0" smtClean="0">
                <a:latin typeface="+mn-ea"/>
                <a:ea typeface="+mn-ea"/>
              </a:rPr>
              <a:t>dispatch</a:t>
            </a:r>
          </a:p>
          <a:p>
            <a:pPr marL="638175" lvl="1" indent="-180975" eaLnBrk="1" hangingPunct="1">
              <a:spcBef>
                <a:spcPct val="20000"/>
              </a:spcBef>
              <a:buFontTx/>
              <a:buChar char="•"/>
            </a:pPr>
            <a:r>
              <a:rPr lang="en-US" altLang="ja-JP" sz="2400" dirty="0" err="1" smtClean="0">
                <a:latin typeface="+mn-ea"/>
                <a:ea typeface="+mn-ea"/>
              </a:rPr>
              <a:t>dispatch_r</a:t>
            </a:r>
            <a:endParaRPr lang="en-US" altLang="ja-JP" sz="2400" dirty="0" smtClean="0">
              <a:latin typeface="+mn-ea"/>
              <a:ea typeface="+mn-ea"/>
            </a:endParaRPr>
          </a:p>
          <a:p>
            <a:pPr marL="638175" lvl="1" indent="-180975" eaLnBrk="1" hangingPunct="1">
              <a:spcBef>
                <a:spcPct val="20000"/>
              </a:spcBef>
              <a:buFontTx/>
              <a:buChar char="•"/>
            </a:pPr>
            <a:r>
              <a:rPr lang="en-US" altLang="ja-JP" sz="2400" dirty="0" err="1" smtClean="0">
                <a:latin typeface="+mn-ea"/>
                <a:ea typeface="+mn-ea"/>
              </a:rPr>
              <a:t>ret_int</a:t>
            </a:r>
            <a:endParaRPr lang="en-US" altLang="ja-JP" sz="2400" dirty="0" smtClean="0">
              <a:latin typeface="+mn-ea"/>
              <a:ea typeface="+mn-ea"/>
            </a:endParaRPr>
          </a:p>
          <a:p>
            <a:pPr marL="638175" lvl="1" indent="-180975" eaLnBrk="1" hangingPunct="1">
              <a:spcBef>
                <a:spcPct val="20000"/>
              </a:spcBef>
              <a:buFontTx/>
              <a:buChar char="•"/>
            </a:pPr>
            <a:r>
              <a:rPr lang="en-US" altLang="ja-JP" sz="2400" dirty="0" err="1" smtClean="0">
                <a:latin typeface="+mn-ea"/>
                <a:ea typeface="+mn-ea"/>
              </a:rPr>
              <a:t>ret_int_r</a:t>
            </a:r>
            <a:endParaRPr lang="en-US" altLang="ja-JP" sz="2400" dirty="0" smtClean="0">
              <a:latin typeface="+mn-ea"/>
              <a:ea typeface="+mn-ea"/>
            </a:endParaRPr>
          </a:p>
          <a:p>
            <a:pPr marL="638175" lvl="1" indent="-180975" eaLnBrk="1" hangingPunct="1">
              <a:spcBef>
                <a:spcPct val="20000"/>
              </a:spcBef>
              <a:buFontTx/>
              <a:buChar char="•"/>
            </a:pPr>
            <a:r>
              <a:rPr lang="en-US" altLang="ja-JP" sz="2400" dirty="0" err="1" smtClean="0">
                <a:latin typeface="+mn-ea"/>
                <a:ea typeface="+mn-ea"/>
              </a:rPr>
              <a:t>start_r</a:t>
            </a:r>
            <a:endParaRPr lang="en-US" altLang="ja-JP" sz="2400" dirty="0" smtClean="0">
              <a:latin typeface="+mn-ea"/>
              <a:ea typeface="+mn-ea"/>
            </a:endParaRPr>
          </a:p>
          <a:p>
            <a:pPr marL="638175" lvl="1" indent="-180975" eaLnBrk="1" hangingPunct="1">
              <a:spcBef>
                <a:spcPct val="20000"/>
              </a:spcBef>
              <a:buFontTx/>
              <a:buChar char="•"/>
            </a:pPr>
            <a:r>
              <a:rPr lang="en-US" altLang="ja-JP" sz="2400" dirty="0" err="1" smtClean="0">
                <a:latin typeface="+mn-ea"/>
                <a:ea typeface="+mn-ea"/>
              </a:rPr>
              <a:t>exit_and_dispatch</a:t>
            </a:r>
            <a:endParaRPr lang="en-US" altLang="ja-JP" sz="2400" dirty="0" smtClean="0">
              <a:latin typeface="+mn-ea"/>
              <a:ea typeface="+mn-ea"/>
            </a:endParaRPr>
          </a:p>
          <a:p>
            <a:pPr marL="638175" lvl="1" indent="-180975" eaLnBrk="1" hangingPunct="1">
              <a:spcBef>
                <a:spcPct val="20000"/>
              </a:spcBef>
              <a:buFontTx/>
              <a:buChar char="•"/>
            </a:pPr>
            <a:r>
              <a:rPr lang="en-US" altLang="ja-JP" sz="2400" dirty="0" err="1" smtClean="0">
                <a:latin typeface="+mn-ea"/>
                <a:ea typeface="+mn-ea"/>
              </a:rPr>
              <a:t>start_dispatch</a:t>
            </a:r>
            <a:endParaRPr lang="en-US" altLang="ja-JP" sz="2400" dirty="0" smtClean="0">
              <a:latin typeface="+mn-ea"/>
              <a:ea typeface="+mn-ea"/>
            </a:endParaRPr>
          </a:p>
          <a:p>
            <a:pPr marL="638175" lvl="1" indent="-180975" eaLnBrk="1" hangingPunct="1">
              <a:spcBef>
                <a:spcPct val="20000"/>
              </a:spcBef>
              <a:buFontTx/>
              <a:buChar char="•"/>
            </a:pPr>
            <a:r>
              <a:rPr lang="en-US" altLang="ja-JP" sz="2400" dirty="0" err="1" smtClean="0">
                <a:latin typeface="+mn-ea"/>
                <a:ea typeface="+mn-ea"/>
              </a:rPr>
              <a:t>idle_loop</a:t>
            </a:r>
            <a:endParaRPr lang="en-US" altLang="ja-JP" sz="2400" dirty="0" smtClean="0">
              <a:latin typeface="+mn-ea"/>
              <a:ea typeface="+mn-ea"/>
            </a:endParaRPr>
          </a:p>
          <a:p>
            <a:pPr marL="180975" indent="-180975" eaLnBrk="1" hangingPunct="1">
              <a:spcBef>
                <a:spcPct val="20000"/>
              </a:spcBef>
              <a:buFontTx/>
              <a:buChar char="•"/>
            </a:pPr>
            <a:endParaRPr lang="en-US" altLang="ja-JP" sz="2400" dirty="0" smtClean="0">
              <a:latin typeface="+mn-ea"/>
              <a:ea typeface="+mn-ea"/>
            </a:endParaRPr>
          </a:p>
        </p:txBody>
      </p:sp>
    </p:spTree>
    <p:extLst>
      <p:ext uri="{BB962C8B-B14F-4D97-AF65-F5344CB8AC3E}">
        <p14:creationId xmlns:p14="http://schemas.microsoft.com/office/powerpoint/2010/main" val="410681245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12</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smtClean="0">
                <a:solidFill>
                  <a:schemeClr val="tx1"/>
                </a:solidFill>
                <a:latin typeface="メイリオ" pitchFamily="50" charset="-128"/>
              </a:rPr>
              <a:t>dispatch</a:t>
            </a:r>
            <a:endParaRPr lang="ja-JP" altLang="en-US" sz="2800" b="1" dirty="0" smtClean="0">
              <a:solidFill>
                <a:schemeClr val="tx1"/>
              </a:solidFill>
              <a:latin typeface="メイリオ" pitchFamily="50" charset="-128"/>
            </a:endParaRPr>
          </a:p>
        </p:txBody>
      </p:sp>
      <p:sp>
        <p:nvSpPr>
          <p:cNvPr id="2" name="正方形/長方形 1"/>
          <p:cNvSpPr/>
          <p:nvPr/>
        </p:nvSpPr>
        <p:spPr bwMode="auto">
          <a:xfrm>
            <a:off x="107504" y="5949280"/>
            <a:ext cx="8928992" cy="432048"/>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n-ea"/>
                <a:ea typeface="+mn-ea"/>
              </a:rPr>
              <a:t>dispatcher</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8" name="正方形/長方形 7"/>
          <p:cNvSpPr/>
          <p:nvPr/>
        </p:nvSpPr>
        <p:spPr bwMode="auto">
          <a:xfrm>
            <a:off x="5436096" y="2132856"/>
            <a:ext cx="1584176" cy="648072"/>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dispatch</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11" name="正方形/長方形 10"/>
          <p:cNvSpPr/>
          <p:nvPr/>
        </p:nvSpPr>
        <p:spPr bwMode="auto">
          <a:xfrm>
            <a:off x="4283968" y="980728"/>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TASK(API)</a:t>
            </a:r>
          </a:p>
        </p:txBody>
      </p:sp>
      <p:cxnSp>
        <p:nvCxnSpPr>
          <p:cNvPr id="21" name="直線矢印コネクタ 20"/>
          <p:cNvCxnSpPr>
            <a:stCxn id="11" idx="2"/>
            <a:endCxn id="8" idx="0"/>
          </p:cNvCxnSpPr>
          <p:nvPr/>
        </p:nvCxnSpPr>
        <p:spPr bwMode="auto">
          <a:xfrm>
            <a:off x="5076056" y="1844824"/>
            <a:ext cx="1152128" cy="2880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直線矢印コネクタ 32"/>
          <p:cNvCxnSpPr>
            <a:stCxn id="15" idx="2"/>
            <a:endCxn id="2" idx="0"/>
          </p:cNvCxnSpPr>
          <p:nvPr/>
        </p:nvCxnSpPr>
        <p:spPr bwMode="auto">
          <a:xfrm flipH="1">
            <a:off x="4572000" y="4653136"/>
            <a:ext cx="1656184" cy="12961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角丸四角形吹き出し 25"/>
          <p:cNvSpPr/>
          <p:nvPr/>
        </p:nvSpPr>
        <p:spPr bwMode="auto">
          <a:xfrm>
            <a:off x="107504" y="908720"/>
            <a:ext cx="4104456" cy="1440160"/>
          </a:xfrm>
          <a:prstGeom prst="wedgeRoundRectCallout">
            <a:avLst>
              <a:gd name="adj1" fmla="val 56093"/>
              <a:gd name="adj2" fmla="val -31830"/>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err="1" smtClean="0">
                <a:latin typeface="+mn-ea"/>
                <a:ea typeface="+mn-ea"/>
              </a:rPr>
              <a:t>sp</a:t>
            </a:r>
            <a:r>
              <a:rPr lang="en-US" altLang="ja-JP" dirty="0" smtClean="0">
                <a:latin typeface="+mn-ea"/>
                <a:ea typeface="+mn-ea"/>
              </a:rPr>
              <a:t> == </a:t>
            </a:r>
            <a:r>
              <a:rPr kumimoji="1" lang="en-US" altLang="ja-JP" sz="2000" b="0" i="0" u="none" strike="noStrike" cap="none" normalizeH="0" baseline="0" dirty="0" err="1" smtClean="0">
                <a:ln>
                  <a:noFill/>
                </a:ln>
                <a:solidFill>
                  <a:schemeClr val="tx1"/>
                </a:solidFill>
                <a:effectLst/>
                <a:latin typeface="+mn-ea"/>
                <a:ea typeface="+mn-ea"/>
              </a:rPr>
              <a:t>psp</a:t>
            </a:r>
            <a:endParaRPr kumimoji="1" lang="en-US" altLang="ja-JP" sz="2000" b="0" i="0" u="none" strike="noStrike" cap="none" normalizeH="0" baseline="0" dirty="0" smtClean="0">
              <a:ln>
                <a:noFill/>
              </a:ln>
              <a:solidFill>
                <a:schemeClr val="tx1"/>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smtClean="0">
                <a:latin typeface="+mn-ea"/>
                <a:ea typeface="+mn-ea"/>
              </a:rPr>
              <a:t>Thread</a:t>
            </a:r>
            <a:r>
              <a:rPr lang="ja-JP" altLang="en-US" dirty="0" smtClean="0">
                <a:latin typeface="+mn-ea"/>
                <a:ea typeface="+mn-ea"/>
              </a:rPr>
              <a:t>モード</a:t>
            </a:r>
            <a:endParaRPr lang="en-US" altLang="ja-JP" dirty="0" smtClean="0">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n-ea"/>
                <a:ea typeface="+mn-ea"/>
              </a:rPr>
              <a:t>・</a:t>
            </a:r>
            <a:r>
              <a:rPr kumimoji="1" lang="en-US" altLang="ja-JP" sz="2000" b="0" i="0" u="none" strike="noStrike" cap="none" normalizeH="0" baseline="0" dirty="0" err="1" smtClean="0">
                <a:ln>
                  <a:noFill/>
                </a:ln>
                <a:solidFill>
                  <a:schemeClr val="tx1"/>
                </a:solidFill>
                <a:effectLst/>
                <a:latin typeface="+mn-ea"/>
                <a:ea typeface="+mn-ea"/>
              </a:rPr>
              <a:t>basepri</a:t>
            </a:r>
            <a:r>
              <a:rPr kumimoji="1" lang="en-US" altLang="ja-JP" sz="2000" b="0" i="0" u="none" strike="noStrike" cap="none" normalizeH="0" baseline="0" dirty="0" smtClean="0">
                <a:ln>
                  <a:noFill/>
                </a:ln>
                <a:solidFill>
                  <a:schemeClr val="tx1"/>
                </a:solidFill>
                <a:effectLst/>
                <a:latin typeface="+mn-ea"/>
                <a:ea typeface="+mn-ea"/>
              </a:rPr>
              <a:t> == CPU_LOCK</a:t>
            </a: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smtClean="0">
                <a:latin typeface="+mn-ea"/>
                <a:ea typeface="+mn-ea"/>
              </a:rPr>
              <a:t>PRIMASK/FAULTMASK == 0</a:t>
            </a:r>
            <a:endParaRPr kumimoji="1" lang="en-US" altLang="ja-JP" sz="2000" b="0" i="0" u="none" strike="noStrike" cap="none" normalizeH="0" baseline="0" dirty="0" smtClean="0">
              <a:ln>
                <a:noFill/>
              </a:ln>
              <a:solidFill>
                <a:schemeClr val="tx1"/>
              </a:solidFill>
              <a:effectLst/>
              <a:latin typeface="+mn-ea"/>
              <a:ea typeface="+mn-ea"/>
            </a:endParaRPr>
          </a:p>
        </p:txBody>
      </p:sp>
      <p:sp>
        <p:nvSpPr>
          <p:cNvPr id="28" name="角丸四角形吹き出し 27"/>
          <p:cNvSpPr/>
          <p:nvPr/>
        </p:nvSpPr>
        <p:spPr bwMode="auto">
          <a:xfrm>
            <a:off x="1043608" y="2564904"/>
            <a:ext cx="4176464" cy="1440160"/>
          </a:xfrm>
          <a:prstGeom prst="wedgeRoundRectCallout">
            <a:avLst>
              <a:gd name="adj1" fmla="val 73520"/>
              <a:gd name="adj2" fmla="val -1710"/>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0" i="0" u="none" strike="noStrike" cap="none" normalizeH="0" baseline="0" dirty="0" smtClean="0">
                <a:ln>
                  <a:noFill/>
                </a:ln>
                <a:solidFill>
                  <a:srgbClr val="FF0000"/>
                </a:solidFill>
                <a:effectLst/>
                <a:latin typeface="+mn-ea"/>
                <a:ea typeface="+mn-ea"/>
              </a:rPr>
              <a:t>・</a:t>
            </a:r>
            <a:r>
              <a:rPr kumimoji="1" lang="en-US" altLang="ja-JP" sz="2000" b="0" i="0" u="none" strike="noStrike" cap="none" normalizeH="0" baseline="0" dirty="0" err="1" smtClean="0">
                <a:ln>
                  <a:noFill/>
                </a:ln>
                <a:solidFill>
                  <a:srgbClr val="FF0000"/>
                </a:solidFill>
                <a:effectLst/>
                <a:latin typeface="+mn-ea"/>
                <a:ea typeface="+mn-ea"/>
              </a:rPr>
              <a:t>sp</a:t>
            </a:r>
            <a:r>
              <a:rPr kumimoji="1" lang="en-US" altLang="ja-JP" sz="2000" b="0" i="0" u="none" strike="noStrike" cap="none" normalizeH="0" baseline="0" dirty="0" smtClean="0">
                <a:ln>
                  <a:noFill/>
                </a:ln>
                <a:solidFill>
                  <a:srgbClr val="FF0000"/>
                </a:solidFill>
                <a:effectLst/>
                <a:latin typeface="+mn-ea"/>
                <a:ea typeface="+mn-ea"/>
              </a:rPr>
              <a:t> == </a:t>
            </a:r>
            <a:r>
              <a:rPr kumimoji="1" lang="en-US" altLang="ja-JP" sz="2000" b="0" i="0" u="none" strike="noStrike" cap="none" normalizeH="0" baseline="0" dirty="0" err="1" smtClean="0">
                <a:ln>
                  <a:noFill/>
                </a:ln>
                <a:solidFill>
                  <a:srgbClr val="FF0000"/>
                </a:solidFill>
                <a:effectLst/>
                <a:latin typeface="+mn-ea"/>
                <a:ea typeface="+mn-ea"/>
              </a:rPr>
              <a:t>msp</a:t>
            </a:r>
            <a:endParaRPr kumimoji="1" lang="en-US" altLang="ja-JP" sz="2000" b="0" i="0" u="none" strike="noStrike" cap="none" normalizeH="0" baseline="0" dirty="0" smtClean="0">
              <a:ln>
                <a:noFill/>
              </a:ln>
              <a:solidFill>
                <a:srgbClr val="FF0000"/>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FF0000"/>
                </a:solidFill>
                <a:latin typeface="+mn-ea"/>
                <a:ea typeface="+mn-ea"/>
              </a:rPr>
              <a:t>・</a:t>
            </a:r>
            <a:r>
              <a:rPr lang="en-US" altLang="ja-JP" dirty="0" smtClean="0">
                <a:solidFill>
                  <a:srgbClr val="FF0000"/>
                </a:solidFill>
                <a:latin typeface="+mn-ea"/>
                <a:ea typeface="+mn-ea"/>
              </a:rPr>
              <a:t>Handler</a:t>
            </a:r>
            <a:r>
              <a:rPr lang="ja-JP" altLang="en-US" dirty="0" smtClean="0">
                <a:solidFill>
                  <a:srgbClr val="FF0000"/>
                </a:solidFill>
                <a:latin typeface="+mn-ea"/>
                <a:ea typeface="+mn-ea"/>
              </a:rPr>
              <a:t>モード</a:t>
            </a:r>
            <a:endParaRPr lang="en-US" altLang="ja-JP" dirty="0" smtClean="0">
              <a:solidFill>
                <a:srgbClr val="FF0000"/>
              </a:solidFill>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0" i="0" u="none" strike="noStrike" cap="none" normalizeH="0" baseline="0" dirty="0" smtClean="0">
                <a:ln>
                  <a:noFill/>
                </a:ln>
                <a:solidFill>
                  <a:srgbClr val="FF0000"/>
                </a:solidFill>
                <a:effectLst/>
                <a:latin typeface="+mn-ea"/>
                <a:ea typeface="+mn-ea"/>
              </a:rPr>
              <a:t>・</a:t>
            </a:r>
            <a:r>
              <a:rPr kumimoji="1" lang="en-US" altLang="ja-JP" sz="2000" b="0" i="0" u="none" strike="noStrike" cap="none" normalizeH="0" baseline="0" dirty="0" err="1" smtClean="0">
                <a:ln>
                  <a:noFill/>
                </a:ln>
                <a:solidFill>
                  <a:srgbClr val="FF0000"/>
                </a:solidFill>
                <a:effectLst/>
                <a:latin typeface="+mn-ea"/>
                <a:ea typeface="+mn-ea"/>
              </a:rPr>
              <a:t>lr</a:t>
            </a:r>
            <a:r>
              <a:rPr kumimoji="1" lang="en-US" altLang="ja-JP" sz="2000" b="0" i="0" u="none" strike="noStrike" cap="none" normalizeH="0" baseline="0" dirty="0" smtClean="0">
                <a:ln>
                  <a:noFill/>
                </a:ln>
                <a:solidFill>
                  <a:srgbClr val="FF0000"/>
                </a:solidFill>
                <a:effectLst/>
                <a:latin typeface="+mn-ea"/>
                <a:ea typeface="+mn-ea"/>
              </a:rPr>
              <a:t> == EXC_RETURN</a:t>
            </a: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FF0000"/>
                </a:solidFill>
                <a:latin typeface="+mn-ea"/>
                <a:ea typeface="+mn-ea"/>
              </a:rPr>
              <a:t>・スクラッチレジスタ</a:t>
            </a:r>
            <a:r>
              <a:rPr lang="en-US" altLang="ja-JP" dirty="0" smtClean="0">
                <a:solidFill>
                  <a:srgbClr val="FF0000"/>
                </a:solidFill>
                <a:latin typeface="+mn-ea"/>
                <a:ea typeface="+mn-ea"/>
              </a:rPr>
              <a:t> → </a:t>
            </a:r>
            <a:r>
              <a:rPr lang="en-US" altLang="ja-JP" dirty="0" err="1" smtClean="0">
                <a:solidFill>
                  <a:srgbClr val="FF0000"/>
                </a:solidFill>
                <a:latin typeface="+mn-ea"/>
                <a:ea typeface="+mn-ea"/>
              </a:rPr>
              <a:t>psp</a:t>
            </a:r>
            <a:endParaRPr lang="en-US" altLang="ja-JP" dirty="0" smtClean="0">
              <a:solidFill>
                <a:srgbClr val="FF0000"/>
              </a:solidFill>
              <a:latin typeface="+mn-ea"/>
              <a:ea typeface="+mn-ea"/>
            </a:endParaRPr>
          </a:p>
        </p:txBody>
      </p:sp>
      <p:sp>
        <p:nvSpPr>
          <p:cNvPr id="3" name="テキスト ボックス 2"/>
          <p:cNvSpPr txBox="1"/>
          <p:nvPr/>
        </p:nvSpPr>
        <p:spPr>
          <a:xfrm>
            <a:off x="6300192" y="2924944"/>
            <a:ext cx="2088232" cy="400110"/>
          </a:xfrm>
          <a:prstGeom prst="rect">
            <a:avLst/>
          </a:prstGeom>
          <a:noFill/>
        </p:spPr>
        <p:txBody>
          <a:bodyPr wrap="square" rtlCol="0">
            <a:spAutoFit/>
          </a:bodyPr>
          <a:lstStyle/>
          <a:p>
            <a:r>
              <a:rPr kumimoji="1" lang="en-US" altLang="ja-JP" b="1" dirty="0" err="1" smtClean="0">
                <a:latin typeface="+mn-ea"/>
                <a:ea typeface="+mn-ea"/>
              </a:rPr>
              <a:t>PendSV</a:t>
            </a:r>
            <a:r>
              <a:rPr kumimoji="1" lang="ja-JP" altLang="en-US" b="1" dirty="0" smtClean="0">
                <a:latin typeface="+mn-ea"/>
                <a:ea typeface="+mn-ea"/>
              </a:rPr>
              <a:t>受付け</a:t>
            </a:r>
            <a:endParaRPr kumimoji="1" lang="ja-JP" altLang="en-US" b="1" dirty="0">
              <a:latin typeface="+mn-ea"/>
              <a:ea typeface="+mn-ea"/>
            </a:endParaRPr>
          </a:p>
        </p:txBody>
      </p:sp>
      <p:sp>
        <p:nvSpPr>
          <p:cNvPr id="13" name="角丸四角形吹き出し 12"/>
          <p:cNvSpPr/>
          <p:nvPr/>
        </p:nvSpPr>
        <p:spPr bwMode="auto">
          <a:xfrm>
            <a:off x="6372200" y="980728"/>
            <a:ext cx="2592288" cy="1008112"/>
          </a:xfrm>
          <a:prstGeom prst="wedgeRoundRectCallout">
            <a:avLst>
              <a:gd name="adj1" fmla="val -36403"/>
              <a:gd name="adj2" fmla="val 73337"/>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ja-JP" altLang="en-US" b="1" u="sng" dirty="0" smtClean="0">
                <a:solidFill>
                  <a:srgbClr val="FF0000"/>
                </a:solidFill>
                <a:latin typeface="+mn-ea"/>
                <a:ea typeface="+mn-ea"/>
              </a:rPr>
              <a:t>・</a:t>
            </a:r>
            <a:r>
              <a:rPr lang="en-US" altLang="ja-JP" b="1" u="sng" dirty="0" err="1" smtClean="0">
                <a:solidFill>
                  <a:srgbClr val="FF0000"/>
                </a:solidFill>
                <a:latin typeface="+mn-ea"/>
                <a:ea typeface="+mn-ea"/>
              </a:rPr>
              <a:t>PendSV</a:t>
            </a:r>
            <a:r>
              <a:rPr lang="ja-JP" altLang="en-US" b="1" u="sng" dirty="0" smtClean="0">
                <a:solidFill>
                  <a:srgbClr val="FF0000"/>
                </a:solidFill>
                <a:latin typeface="+mn-ea"/>
                <a:ea typeface="+mn-ea"/>
              </a:rPr>
              <a:t>を</a:t>
            </a:r>
            <a:r>
              <a:rPr lang="en-US" altLang="en-US" b="1" u="sng" dirty="0" smtClean="0">
                <a:solidFill>
                  <a:srgbClr val="FF0000"/>
                </a:solidFill>
                <a:latin typeface="+mn-ea"/>
                <a:ea typeface="+mn-ea"/>
              </a:rPr>
              <a:t>セット</a:t>
            </a:r>
            <a:endParaRPr kumimoji="1" lang="en-US" altLang="ja-JP" sz="2000" b="1" i="0" u="sng" strike="noStrike" cap="none" normalizeH="0" baseline="0" dirty="0" smtClean="0">
              <a:ln>
                <a:noFill/>
              </a:ln>
              <a:solidFill>
                <a:srgbClr val="FF0000"/>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1" i="0" u="sng" strike="noStrike" cap="none" normalizeH="0" baseline="0" dirty="0" smtClean="0">
                <a:ln>
                  <a:noFill/>
                </a:ln>
                <a:solidFill>
                  <a:srgbClr val="FF0000"/>
                </a:solidFill>
                <a:effectLst/>
                <a:latin typeface="+mn-ea"/>
                <a:ea typeface="+mn-ea"/>
              </a:rPr>
              <a:t>・</a:t>
            </a:r>
            <a:r>
              <a:rPr kumimoji="1" lang="en-US" altLang="ja-JP" sz="2000" b="1" i="0" u="sng" strike="noStrike" cap="none" normalizeH="0" baseline="0" dirty="0" err="1" smtClean="0">
                <a:ln>
                  <a:noFill/>
                </a:ln>
                <a:solidFill>
                  <a:srgbClr val="FF0000"/>
                </a:solidFill>
                <a:effectLst/>
                <a:latin typeface="+mn-ea"/>
                <a:ea typeface="+mn-ea"/>
              </a:rPr>
              <a:t>basepri</a:t>
            </a:r>
            <a:r>
              <a:rPr kumimoji="1" lang="en-US" altLang="ja-JP" sz="2000" b="1" i="0" u="sng" strike="noStrike" cap="none" normalizeH="0" baseline="0" dirty="0" smtClean="0">
                <a:ln>
                  <a:noFill/>
                </a:ln>
                <a:solidFill>
                  <a:srgbClr val="FF0000"/>
                </a:solidFill>
                <a:effectLst/>
                <a:latin typeface="+mn-ea"/>
                <a:ea typeface="+mn-ea"/>
              </a:rPr>
              <a:t> = 0</a:t>
            </a:r>
          </a:p>
        </p:txBody>
      </p:sp>
      <p:sp>
        <p:nvSpPr>
          <p:cNvPr id="15" name="正方形/長方形 14"/>
          <p:cNvSpPr/>
          <p:nvPr/>
        </p:nvSpPr>
        <p:spPr bwMode="auto">
          <a:xfrm>
            <a:off x="5436096" y="3501008"/>
            <a:ext cx="1584176" cy="1152128"/>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_dispatch</a:t>
            </a:r>
            <a:endParaRPr kumimoji="1" lang="ja-JP" altLang="en-US" sz="2000" b="0" i="0" u="none" strike="noStrike" cap="none" normalizeH="0" baseline="0" dirty="0" smtClean="0">
              <a:ln>
                <a:noFill/>
              </a:ln>
              <a:solidFill>
                <a:schemeClr val="tx1"/>
              </a:solidFill>
              <a:effectLst/>
              <a:latin typeface="+mn-ea"/>
              <a:ea typeface="+mn-ea"/>
            </a:endParaRPr>
          </a:p>
        </p:txBody>
      </p:sp>
      <p:cxnSp>
        <p:nvCxnSpPr>
          <p:cNvPr id="16" name="直線矢印コネクタ 15"/>
          <p:cNvCxnSpPr>
            <a:stCxn id="8" idx="2"/>
            <a:endCxn id="15" idx="0"/>
          </p:cNvCxnSpPr>
          <p:nvPr/>
        </p:nvCxnSpPr>
        <p:spPr bwMode="auto">
          <a:xfrm>
            <a:off x="6228184" y="2780928"/>
            <a:ext cx="0" cy="7200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1" name="角丸四角形吹き出し 30"/>
          <p:cNvSpPr/>
          <p:nvPr/>
        </p:nvSpPr>
        <p:spPr bwMode="auto">
          <a:xfrm>
            <a:off x="611560" y="4221088"/>
            <a:ext cx="4320480" cy="1512168"/>
          </a:xfrm>
          <a:prstGeom prst="wedgeRoundRectCallout">
            <a:avLst>
              <a:gd name="adj1" fmla="val 62767"/>
              <a:gd name="adj2" fmla="val -40747"/>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b="1" dirty="0" smtClean="0">
                <a:solidFill>
                  <a:srgbClr val="FF0000"/>
                </a:solidFill>
                <a:latin typeface="+mn-ea"/>
                <a:ea typeface="+mn-ea"/>
              </a:rPr>
              <a:t>・</a:t>
            </a:r>
            <a:r>
              <a:rPr lang="en-US" altLang="ja-JP" b="1" u="sng" dirty="0" smtClean="0">
                <a:solidFill>
                  <a:srgbClr val="FF0000"/>
                </a:solidFill>
                <a:latin typeface="+mn-ea"/>
                <a:ea typeface="+mn-ea"/>
              </a:rPr>
              <a:t>FAULTMASK = 1</a:t>
            </a: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FF0000"/>
                </a:solidFill>
                <a:latin typeface="+mn-ea"/>
                <a:ea typeface="+mn-ea"/>
              </a:rPr>
              <a:t>・</a:t>
            </a:r>
            <a:r>
              <a:rPr lang="en-US" altLang="ja-JP" dirty="0" err="1" smtClean="0">
                <a:solidFill>
                  <a:srgbClr val="FF0000"/>
                </a:solidFill>
                <a:latin typeface="+mn-ea"/>
                <a:ea typeface="+mn-ea"/>
              </a:rPr>
              <a:t>callee</a:t>
            </a:r>
            <a:r>
              <a:rPr lang="en-US" altLang="ja-JP" dirty="0" smtClean="0">
                <a:solidFill>
                  <a:srgbClr val="FF0000"/>
                </a:solidFill>
                <a:latin typeface="+mn-ea"/>
                <a:ea typeface="+mn-ea"/>
              </a:rPr>
              <a:t> saved register → </a:t>
            </a:r>
            <a:r>
              <a:rPr lang="en-US" altLang="ja-JP" dirty="0" err="1" smtClean="0">
                <a:solidFill>
                  <a:srgbClr val="FF0000"/>
                </a:solidFill>
                <a:latin typeface="+mn-ea"/>
                <a:ea typeface="+mn-ea"/>
              </a:rPr>
              <a:t>psp</a:t>
            </a:r>
            <a:endParaRPr lang="en-US" altLang="ja-JP" dirty="0" smtClean="0">
              <a:solidFill>
                <a:srgbClr val="FF0000"/>
              </a:solidFill>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FF0000"/>
                </a:solidFill>
                <a:latin typeface="+mn-ea"/>
                <a:ea typeface="+mn-ea"/>
              </a:rPr>
              <a:t>・</a:t>
            </a:r>
            <a:r>
              <a:rPr lang="en-US" altLang="ja-JP" dirty="0" err="1" smtClean="0">
                <a:solidFill>
                  <a:srgbClr val="FF0000"/>
                </a:solidFill>
                <a:latin typeface="+mn-ea"/>
                <a:ea typeface="+mn-ea"/>
              </a:rPr>
              <a:t>psp</a:t>
            </a:r>
            <a:r>
              <a:rPr lang="en-US" altLang="ja-JP" dirty="0" smtClean="0">
                <a:solidFill>
                  <a:srgbClr val="FF0000"/>
                </a:solidFill>
                <a:latin typeface="+mn-ea"/>
                <a:ea typeface="+mn-ea"/>
              </a:rPr>
              <a:t> → </a:t>
            </a:r>
            <a:r>
              <a:rPr lang="en-US" altLang="ja-JP" dirty="0" err="1" smtClean="0">
                <a:solidFill>
                  <a:srgbClr val="FF0000"/>
                </a:solidFill>
                <a:latin typeface="+mn-ea"/>
                <a:ea typeface="+mn-ea"/>
              </a:rPr>
              <a:t>TCB.sp</a:t>
            </a:r>
            <a:endParaRPr lang="en-US" altLang="ja-JP" dirty="0" smtClean="0">
              <a:solidFill>
                <a:srgbClr val="FF0000"/>
              </a:solidFill>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1" i="0" strike="noStrike" cap="none" normalizeH="0" baseline="0" dirty="0" smtClean="0">
                <a:ln>
                  <a:noFill/>
                </a:ln>
                <a:solidFill>
                  <a:srgbClr val="FF0000"/>
                </a:solidFill>
                <a:effectLst/>
                <a:latin typeface="+mn-ea"/>
                <a:ea typeface="+mn-ea"/>
              </a:rPr>
              <a:t>・</a:t>
            </a:r>
            <a:r>
              <a:rPr kumimoji="1" lang="en-US" altLang="ja-JP" sz="2000" b="1" i="0" u="sng" strike="noStrike" cap="none" normalizeH="0" baseline="0" dirty="0" err="1" smtClean="0">
                <a:ln>
                  <a:noFill/>
                </a:ln>
                <a:solidFill>
                  <a:srgbClr val="FF0000"/>
                </a:solidFill>
                <a:effectLst/>
                <a:latin typeface="+mn-ea"/>
                <a:ea typeface="+mn-ea"/>
              </a:rPr>
              <a:t>lr</a:t>
            </a:r>
            <a:r>
              <a:rPr kumimoji="1" lang="en-US" altLang="ja-JP" sz="2000" b="1" i="0" u="sng" strike="noStrike" cap="none" normalizeH="0" baseline="0" dirty="0" smtClean="0">
                <a:ln>
                  <a:noFill/>
                </a:ln>
                <a:solidFill>
                  <a:srgbClr val="FF0000"/>
                </a:solidFill>
                <a:effectLst/>
                <a:latin typeface="+mn-ea"/>
                <a:ea typeface="+mn-ea"/>
              </a:rPr>
              <a:t> → </a:t>
            </a:r>
            <a:r>
              <a:rPr kumimoji="1" lang="en-US" altLang="ja-JP" sz="2000" b="1" i="0" u="sng" strike="noStrike" cap="none" normalizeH="0" baseline="0" dirty="0" err="1" smtClean="0">
                <a:ln>
                  <a:noFill/>
                </a:ln>
                <a:solidFill>
                  <a:srgbClr val="FF0000"/>
                </a:solidFill>
                <a:effectLst/>
                <a:latin typeface="+mn-ea"/>
                <a:ea typeface="+mn-ea"/>
              </a:rPr>
              <a:t>TCB.exc_return</a:t>
            </a:r>
            <a:endParaRPr kumimoji="1" lang="en-US" altLang="ja-JP" sz="2000" b="1" i="0" u="sng" strike="noStrike" cap="none" normalizeH="0" baseline="0" dirty="0" smtClean="0">
              <a:ln>
                <a:noFill/>
              </a:ln>
              <a:solidFill>
                <a:srgbClr val="FF0000"/>
              </a:solidFill>
              <a:effectLst/>
              <a:latin typeface="+mn-ea"/>
              <a:ea typeface="+mn-ea"/>
            </a:endParaRPr>
          </a:p>
        </p:txBody>
      </p:sp>
    </p:spTree>
    <p:extLst>
      <p:ext uri="{BB962C8B-B14F-4D97-AF65-F5344CB8AC3E}">
        <p14:creationId xmlns:p14="http://schemas.microsoft.com/office/powerpoint/2010/main" val="215398787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13</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smtClean="0">
                <a:solidFill>
                  <a:schemeClr val="tx1"/>
                </a:solidFill>
                <a:latin typeface="メイリオ" pitchFamily="50" charset="-128"/>
              </a:rPr>
              <a:t>dispatch</a:t>
            </a:r>
            <a:r>
              <a:rPr lang="ja-JP" altLang="en-US" sz="2800" b="1" dirty="0" smtClean="0">
                <a:solidFill>
                  <a:schemeClr val="tx1"/>
                </a:solidFill>
                <a:latin typeface="メイリオ" pitchFamily="50" charset="-128"/>
              </a:rPr>
              <a:t>（ソースコード）</a:t>
            </a:r>
          </a:p>
        </p:txBody>
      </p:sp>
      <p:sp>
        <p:nvSpPr>
          <p:cNvPr id="4" name="メモ 3"/>
          <p:cNvSpPr/>
          <p:nvPr/>
        </p:nvSpPr>
        <p:spPr bwMode="auto">
          <a:xfrm>
            <a:off x="395536" y="1268760"/>
            <a:ext cx="8424936" cy="5112568"/>
          </a:xfrm>
          <a:prstGeom prst="foldedCorner">
            <a:avLst/>
          </a:prstGeom>
          <a:solidFill>
            <a:schemeClr val="accent6">
              <a:lumMod val="20000"/>
              <a:lumOff val="80000"/>
            </a:schemeClr>
          </a:solidFill>
          <a:ln w="9525" cap="flat" cmpd="sng" algn="ctr">
            <a:solidFill>
              <a:schemeClr val="accent6">
                <a:lumMod val="50000"/>
              </a:schemeClr>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endParaRPr lang="en-US" altLang="ja-JP" dirty="0" smtClean="0">
              <a:latin typeface="+mn-ea"/>
              <a:ea typeface="+mn-ea"/>
            </a:endParaRPr>
          </a:p>
          <a:p>
            <a:pPr eaLnBrk="1" hangingPunct="1">
              <a:lnSpc>
                <a:spcPct val="90000"/>
              </a:lnSpc>
              <a:spcBef>
                <a:spcPct val="20000"/>
              </a:spcBef>
            </a:pPr>
            <a:endParaRPr lang="en-US" altLang="ja-JP" dirty="0" smtClean="0">
              <a:latin typeface="+mn-ea"/>
              <a:ea typeface="+mn-ea"/>
            </a:endParaRPr>
          </a:p>
          <a:p>
            <a:pPr eaLnBrk="1" hangingPunct="1">
              <a:lnSpc>
                <a:spcPct val="90000"/>
              </a:lnSpc>
              <a:spcBef>
                <a:spcPct val="20000"/>
              </a:spcBef>
            </a:pPr>
            <a:r>
              <a:rPr lang="en-US" altLang="ja-JP" dirty="0" smtClean="0">
                <a:latin typeface="+mn-ea"/>
                <a:ea typeface="+mn-ea"/>
              </a:rPr>
              <a:t>/* </a:t>
            </a:r>
            <a:r>
              <a:rPr lang="en-US" altLang="ja-JP" dirty="0" err="1" smtClean="0">
                <a:latin typeface="+mn-ea"/>
                <a:ea typeface="+mn-ea"/>
              </a:rPr>
              <a:t>core_kernel_impl.h</a:t>
            </a:r>
            <a:r>
              <a:rPr lang="en-US" altLang="ja-JP" dirty="0" smtClean="0">
                <a:latin typeface="+mn-ea"/>
                <a:ea typeface="+mn-ea"/>
              </a:rPr>
              <a:t> */</a:t>
            </a:r>
          </a:p>
          <a:p>
            <a:pPr eaLnBrk="1" hangingPunct="1">
              <a:lnSpc>
                <a:spcPct val="90000"/>
              </a:lnSpc>
              <a:spcBef>
                <a:spcPct val="20000"/>
              </a:spcBef>
            </a:pPr>
            <a:r>
              <a:rPr lang="en-US" altLang="ja-JP" dirty="0" smtClean="0">
                <a:latin typeface="+mn-ea"/>
                <a:ea typeface="+mn-ea"/>
              </a:rPr>
              <a:t>Inline </a:t>
            </a:r>
            <a:r>
              <a:rPr lang="en-US" altLang="ja-JP" dirty="0">
                <a:latin typeface="+mn-ea"/>
                <a:ea typeface="+mn-ea"/>
              </a:rPr>
              <a:t>void</a:t>
            </a:r>
          </a:p>
          <a:p>
            <a:pPr eaLnBrk="1" hangingPunct="1">
              <a:lnSpc>
                <a:spcPct val="90000"/>
              </a:lnSpc>
              <a:spcBef>
                <a:spcPct val="20000"/>
              </a:spcBef>
            </a:pPr>
            <a:r>
              <a:rPr lang="en-US" altLang="ja-JP" dirty="0">
                <a:latin typeface="+mn-ea"/>
                <a:ea typeface="+mn-ea"/>
              </a:rPr>
              <a:t>dispatch(void)</a:t>
            </a:r>
          </a:p>
          <a:p>
            <a:pPr eaLnBrk="1" hangingPunct="1">
              <a:lnSpc>
                <a:spcPct val="90000"/>
              </a:lnSpc>
              <a:spcBef>
                <a:spcPct val="20000"/>
              </a:spcBef>
            </a:pPr>
            <a:r>
              <a:rPr lang="en-US" altLang="ja-JP" dirty="0">
                <a:latin typeface="+mn-ea"/>
                <a:ea typeface="+mn-ea"/>
              </a:rPr>
              <a:t>{</a:t>
            </a:r>
          </a:p>
          <a:p>
            <a:pPr eaLnBrk="1" hangingPunct="1">
              <a:lnSpc>
                <a:spcPct val="90000"/>
              </a:lnSpc>
              <a:spcBef>
                <a:spcPct val="20000"/>
              </a:spcBef>
            </a:pPr>
            <a:r>
              <a:rPr lang="en-US" altLang="ja-JP" dirty="0">
                <a:latin typeface="+mn-ea"/>
                <a:ea typeface="+mn-ea"/>
              </a:rPr>
              <a:t>    /*</a:t>
            </a:r>
          </a:p>
          <a:p>
            <a:pPr eaLnBrk="1" hangingPunct="1">
              <a:lnSpc>
                <a:spcPct val="90000"/>
              </a:lnSpc>
              <a:spcBef>
                <a:spcPct val="20000"/>
              </a:spcBef>
            </a:pPr>
            <a:r>
              <a:rPr lang="en-US" altLang="ja-JP" dirty="0">
                <a:latin typeface="+mn-ea"/>
                <a:ea typeface="+mn-ea"/>
              </a:rPr>
              <a:t>     * issue </a:t>
            </a:r>
            <a:r>
              <a:rPr lang="en-US" altLang="ja-JP" dirty="0" err="1">
                <a:latin typeface="+mn-ea"/>
                <a:ea typeface="+mn-ea"/>
              </a:rPr>
              <a:t>PendSV</a:t>
            </a:r>
            <a:endParaRPr lang="en-US" altLang="ja-JP" dirty="0">
              <a:latin typeface="+mn-ea"/>
              <a:ea typeface="+mn-ea"/>
            </a:endParaRPr>
          </a:p>
          <a:p>
            <a:pPr eaLnBrk="1" hangingPunct="1">
              <a:lnSpc>
                <a:spcPct val="90000"/>
              </a:lnSpc>
              <a:spcBef>
                <a:spcPct val="20000"/>
              </a:spcBef>
            </a:pPr>
            <a:r>
              <a:rPr lang="en-US" altLang="ja-JP" dirty="0">
                <a:latin typeface="+mn-ea"/>
                <a:ea typeface="+mn-ea"/>
              </a:rPr>
              <a:t>     * ICSR.PENDSVSET([28]) = 1</a:t>
            </a:r>
          </a:p>
          <a:p>
            <a:pPr eaLnBrk="1" hangingPunct="1">
              <a:lnSpc>
                <a:spcPct val="90000"/>
              </a:lnSpc>
              <a:spcBef>
                <a:spcPct val="20000"/>
              </a:spcBef>
            </a:pPr>
            <a:r>
              <a:rPr lang="en-US" altLang="ja-JP" dirty="0">
                <a:latin typeface="+mn-ea"/>
                <a:ea typeface="+mn-ea"/>
              </a:rPr>
              <a:t>     */</a:t>
            </a:r>
          </a:p>
          <a:p>
            <a:pPr eaLnBrk="1" hangingPunct="1">
              <a:lnSpc>
                <a:spcPct val="90000"/>
              </a:lnSpc>
              <a:spcBef>
                <a:spcPct val="20000"/>
              </a:spcBef>
            </a:pPr>
            <a:r>
              <a:rPr lang="en-US" altLang="ja-JP" dirty="0">
                <a:latin typeface="+mn-ea"/>
                <a:ea typeface="+mn-ea"/>
              </a:rPr>
              <a:t>    </a:t>
            </a:r>
            <a:r>
              <a:rPr lang="en-US" altLang="ja-JP" dirty="0" err="1">
                <a:latin typeface="+mn-ea"/>
                <a:ea typeface="+mn-ea"/>
              </a:rPr>
              <a:t>sil_orw</a:t>
            </a:r>
            <a:r>
              <a:rPr lang="en-US" altLang="ja-JP" dirty="0">
                <a:latin typeface="+mn-ea"/>
                <a:ea typeface="+mn-ea"/>
              </a:rPr>
              <a:t>((void *)0xE000ED04, (uint32_t)(0x10000000U));</a:t>
            </a:r>
          </a:p>
          <a:p>
            <a:pPr eaLnBrk="1" hangingPunct="1">
              <a:lnSpc>
                <a:spcPct val="90000"/>
              </a:lnSpc>
              <a:spcBef>
                <a:spcPct val="20000"/>
              </a:spcBef>
            </a:pPr>
            <a:r>
              <a:rPr lang="en-US" altLang="ja-JP" dirty="0">
                <a:latin typeface="+mn-ea"/>
                <a:ea typeface="+mn-ea"/>
              </a:rPr>
              <a:t>    </a:t>
            </a:r>
            <a:r>
              <a:rPr lang="en-US" altLang="ja-JP" dirty="0" err="1">
                <a:latin typeface="+mn-ea"/>
                <a:ea typeface="+mn-ea"/>
              </a:rPr>
              <a:t>unlock_cpu</a:t>
            </a:r>
            <a:r>
              <a:rPr lang="en-US" altLang="ja-JP" dirty="0">
                <a:latin typeface="+mn-ea"/>
                <a:ea typeface="+mn-ea"/>
              </a:rPr>
              <a:t>()</a:t>
            </a:r>
            <a:r>
              <a:rPr lang="en-US" altLang="ja-JP" dirty="0" smtClean="0">
                <a:latin typeface="+mn-ea"/>
                <a:ea typeface="+mn-ea"/>
              </a:rPr>
              <a:t>; /* </a:t>
            </a:r>
            <a:r>
              <a:rPr lang="en-US" altLang="ja-JP" dirty="0" err="1" smtClean="0">
                <a:latin typeface="+mn-ea"/>
                <a:ea typeface="+mn-ea"/>
              </a:rPr>
              <a:t>basepri</a:t>
            </a:r>
            <a:r>
              <a:rPr lang="en-US" altLang="ja-JP" dirty="0" smtClean="0">
                <a:latin typeface="+mn-ea"/>
                <a:ea typeface="+mn-ea"/>
              </a:rPr>
              <a:t> = 0 */</a:t>
            </a:r>
            <a:endParaRPr lang="en-US" altLang="ja-JP" dirty="0">
              <a:latin typeface="+mn-ea"/>
              <a:ea typeface="+mn-ea"/>
            </a:endParaRPr>
          </a:p>
          <a:p>
            <a:pPr eaLnBrk="1" hangingPunct="1">
              <a:lnSpc>
                <a:spcPct val="90000"/>
              </a:lnSpc>
              <a:spcBef>
                <a:spcPct val="20000"/>
              </a:spcBef>
            </a:pPr>
            <a:r>
              <a:rPr lang="en-US" altLang="ja-JP" dirty="0">
                <a:latin typeface="+mn-ea"/>
                <a:ea typeface="+mn-ea"/>
              </a:rPr>
              <a:t>    /* </a:t>
            </a:r>
            <a:r>
              <a:rPr lang="ja-JP" altLang="en-US" dirty="0">
                <a:latin typeface="+mn-ea"/>
                <a:ea typeface="+mn-ea"/>
              </a:rPr>
              <a:t>ここで </a:t>
            </a:r>
            <a:r>
              <a:rPr lang="en-US" altLang="ja-JP" dirty="0">
                <a:latin typeface="+mn-ea"/>
                <a:ea typeface="+mn-ea"/>
              </a:rPr>
              <a:t>_dispatch</a:t>
            </a:r>
            <a:r>
              <a:rPr lang="ja-JP" altLang="en-US" dirty="0">
                <a:latin typeface="+mn-ea"/>
                <a:ea typeface="+mn-ea"/>
              </a:rPr>
              <a:t>へジャンプ *</a:t>
            </a:r>
            <a:r>
              <a:rPr lang="en-US" altLang="ja-JP" dirty="0">
                <a:latin typeface="+mn-ea"/>
                <a:ea typeface="+mn-ea"/>
              </a:rPr>
              <a:t>/</a:t>
            </a:r>
          </a:p>
          <a:p>
            <a:pPr eaLnBrk="1" hangingPunct="1">
              <a:lnSpc>
                <a:spcPct val="90000"/>
              </a:lnSpc>
              <a:spcBef>
                <a:spcPct val="20000"/>
              </a:spcBef>
            </a:pPr>
            <a:r>
              <a:rPr lang="en-US" altLang="ja-JP" dirty="0">
                <a:latin typeface="+mn-ea"/>
                <a:ea typeface="+mn-ea"/>
              </a:rPr>
              <a:t>    SCS_SYNC</a:t>
            </a:r>
            <a:r>
              <a:rPr lang="en-US" altLang="ja-JP" dirty="0" smtClean="0">
                <a:latin typeface="+mn-ea"/>
                <a:ea typeface="+mn-ea"/>
              </a:rPr>
              <a:t>; /* </a:t>
            </a:r>
            <a:r>
              <a:rPr lang="ja-JP" altLang="en-US" dirty="0" smtClean="0">
                <a:latin typeface="+mn-ea"/>
                <a:ea typeface="+mn-ea"/>
              </a:rPr>
              <a:t>メモリバリア</a:t>
            </a:r>
            <a:r>
              <a:rPr lang="en-US" altLang="ja-JP" dirty="0" smtClean="0">
                <a:latin typeface="+mn-ea"/>
                <a:ea typeface="+mn-ea"/>
              </a:rPr>
              <a:t> */</a:t>
            </a:r>
            <a:endParaRPr lang="en-US" altLang="ja-JP" dirty="0">
              <a:latin typeface="+mn-ea"/>
              <a:ea typeface="+mn-ea"/>
            </a:endParaRPr>
          </a:p>
          <a:p>
            <a:pPr eaLnBrk="1" hangingPunct="1">
              <a:lnSpc>
                <a:spcPct val="90000"/>
              </a:lnSpc>
              <a:spcBef>
                <a:spcPct val="20000"/>
              </a:spcBef>
            </a:pPr>
            <a:r>
              <a:rPr lang="en-US" altLang="ja-JP" dirty="0">
                <a:latin typeface="+mn-ea"/>
                <a:ea typeface="+mn-ea"/>
              </a:rPr>
              <a:t>    </a:t>
            </a:r>
            <a:r>
              <a:rPr lang="en-US" altLang="ja-JP" dirty="0" err="1">
                <a:latin typeface="+mn-ea"/>
                <a:ea typeface="+mn-ea"/>
              </a:rPr>
              <a:t>lock_cpu</a:t>
            </a:r>
            <a:r>
              <a:rPr lang="en-US" altLang="ja-JP" dirty="0">
                <a:latin typeface="+mn-ea"/>
                <a:ea typeface="+mn-ea"/>
              </a:rPr>
              <a:t>()</a:t>
            </a:r>
            <a:r>
              <a:rPr lang="en-US" altLang="ja-JP" dirty="0" smtClean="0">
                <a:latin typeface="+mn-ea"/>
                <a:ea typeface="+mn-ea"/>
              </a:rPr>
              <a:t>; /* </a:t>
            </a:r>
            <a:r>
              <a:rPr lang="en-US" altLang="ja-JP" dirty="0" err="1" smtClean="0">
                <a:latin typeface="+mn-ea"/>
                <a:ea typeface="+mn-ea"/>
              </a:rPr>
              <a:t>basepri</a:t>
            </a:r>
            <a:r>
              <a:rPr lang="en-US" altLang="ja-JP" dirty="0" smtClean="0">
                <a:latin typeface="+mn-ea"/>
                <a:ea typeface="+mn-ea"/>
              </a:rPr>
              <a:t> = CPU_LOCK */</a:t>
            </a:r>
            <a:endParaRPr lang="en-US" altLang="ja-JP" dirty="0">
              <a:latin typeface="+mn-ea"/>
              <a:ea typeface="+mn-ea"/>
            </a:endParaRPr>
          </a:p>
          <a:p>
            <a:pPr eaLnBrk="1" hangingPunct="1">
              <a:lnSpc>
                <a:spcPct val="90000"/>
              </a:lnSpc>
              <a:spcBef>
                <a:spcPct val="20000"/>
              </a:spcBef>
            </a:pPr>
            <a:r>
              <a:rPr lang="en-US" altLang="ja-JP" dirty="0">
                <a:latin typeface="+mn-ea"/>
                <a:ea typeface="+mn-ea"/>
              </a:rPr>
              <a:t>}</a:t>
            </a:r>
          </a:p>
        </p:txBody>
      </p:sp>
    </p:spTree>
    <p:extLst>
      <p:ext uri="{BB962C8B-B14F-4D97-AF65-F5344CB8AC3E}">
        <p14:creationId xmlns:p14="http://schemas.microsoft.com/office/powerpoint/2010/main" val="14071508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14</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smtClean="0">
                <a:solidFill>
                  <a:schemeClr val="tx1"/>
                </a:solidFill>
                <a:latin typeface="メイリオ" pitchFamily="50" charset="-128"/>
              </a:rPr>
              <a:t>dispatch</a:t>
            </a:r>
            <a:r>
              <a:rPr lang="ja-JP" altLang="en-US" sz="2800" b="1" dirty="0" smtClean="0">
                <a:solidFill>
                  <a:schemeClr val="tx1"/>
                </a:solidFill>
                <a:latin typeface="メイリオ" pitchFamily="50" charset="-128"/>
              </a:rPr>
              <a:t>における懸念点</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en-US" altLang="ja-JP" sz="2400" dirty="0" smtClean="0">
                <a:latin typeface="+mn-ea"/>
                <a:ea typeface="+mn-ea"/>
              </a:rPr>
              <a:t>dispatch</a:t>
            </a:r>
            <a:r>
              <a:rPr lang="ja-JP" altLang="en-US" sz="2400" dirty="0" smtClean="0">
                <a:latin typeface="+mn-ea"/>
                <a:ea typeface="+mn-ea"/>
              </a:rPr>
              <a:t>で</a:t>
            </a:r>
            <a:r>
              <a:rPr lang="en-US" altLang="ja-JP" sz="2400" dirty="0" err="1" smtClean="0">
                <a:latin typeface="+mn-ea"/>
                <a:ea typeface="+mn-ea"/>
              </a:rPr>
              <a:t>unlock_cpu</a:t>
            </a:r>
            <a:r>
              <a:rPr lang="ja-JP" altLang="en-US" sz="2400" dirty="0" smtClean="0">
                <a:latin typeface="+mn-ea"/>
                <a:ea typeface="+mn-ea"/>
              </a:rPr>
              <a:t>をしてから，</a:t>
            </a:r>
            <a:r>
              <a:rPr lang="en-US" altLang="ja-JP" sz="2400" dirty="0" smtClean="0">
                <a:latin typeface="+mn-ea"/>
                <a:ea typeface="+mn-ea"/>
              </a:rPr>
              <a:t>FAULTMASK=1</a:t>
            </a:r>
            <a:r>
              <a:rPr lang="ja-JP" altLang="en-US" sz="2400" dirty="0" smtClean="0">
                <a:latin typeface="+mn-ea"/>
                <a:ea typeface="+mn-ea"/>
              </a:rPr>
              <a:t>にするまでの間に</a:t>
            </a:r>
            <a:r>
              <a:rPr lang="en-US" altLang="ja-JP" sz="2400" dirty="0" err="1" smtClean="0">
                <a:latin typeface="+mn-ea"/>
                <a:ea typeface="+mn-ea"/>
              </a:rPr>
              <a:t>PendSV</a:t>
            </a:r>
            <a:r>
              <a:rPr lang="ja-JP" altLang="en-US" sz="2400" dirty="0" smtClean="0">
                <a:latin typeface="+mn-ea"/>
                <a:ea typeface="+mn-ea"/>
              </a:rPr>
              <a:t>よりも高い優先度の割込みが入り，その</a:t>
            </a:r>
            <a:r>
              <a:rPr lang="en-US" altLang="ja-JP" sz="2400" dirty="0" smtClean="0">
                <a:latin typeface="+mn-ea"/>
                <a:ea typeface="+mn-ea"/>
              </a:rPr>
              <a:t>ISR</a:t>
            </a:r>
            <a:r>
              <a:rPr lang="ja-JP" altLang="en-US" sz="2400" dirty="0" smtClean="0">
                <a:latin typeface="+mn-ea"/>
                <a:ea typeface="+mn-ea"/>
              </a:rPr>
              <a:t>から</a:t>
            </a:r>
            <a:r>
              <a:rPr lang="en-US" altLang="ja-JP" sz="2400" dirty="0" err="1" smtClean="0">
                <a:latin typeface="+mn-ea"/>
                <a:ea typeface="+mn-ea"/>
              </a:rPr>
              <a:t>PendSV</a:t>
            </a:r>
            <a:r>
              <a:rPr lang="ja-JP" altLang="en-US" sz="2400" dirty="0" smtClean="0">
                <a:latin typeface="+mn-ea"/>
                <a:ea typeface="+mn-ea"/>
              </a:rPr>
              <a:t>要求があった場合にどうなるか？</a:t>
            </a:r>
            <a:endParaRPr lang="en-US" altLang="ja-JP" sz="2400" dirty="0" smtClean="0">
              <a:latin typeface="+mn-ea"/>
              <a:ea typeface="+mn-ea"/>
            </a:endParaRPr>
          </a:p>
          <a:p>
            <a:pPr marL="180975" indent="-180975" eaLnBrk="1" hangingPunct="1">
              <a:spcBef>
                <a:spcPct val="20000"/>
              </a:spcBef>
              <a:buFontTx/>
              <a:buChar char="•"/>
            </a:pPr>
            <a:r>
              <a:rPr lang="en-US" altLang="ja-JP" sz="2400" dirty="0" err="1" smtClean="0">
                <a:latin typeface="+mn-ea"/>
                <a:ea typeface="+mn-ea"/>
              </a:rPr>
              <a:t>PendSV</a:t>
            </a:r>
            <a:r>
              <a:rPr lang="ja-JP" altLang="en-US" sz="2400" dirty="0" smtClean="0">
                <a:latin typeface="+mn-ea"/>
                <a:ea typeface="+mn-ea"/>
              </a:rPr>
              <a:t>受付前に</a:t>
            </a:r>
            <a:r>
              <a:rPr lang="en-US" altLang="ja-JP" sz="2400" dirty="0" smtClean="0">
                <a:latin typeface="+mn-ea"/>
                <a:ea typeface="+mn-ea"/>
              </a:rPr>
              <a:t>ISR</a:t>
            </a:r>
            <a:r>
              <a:rPr lang="ja-JP" altLang="en-US" sz="2400" dirty="0" smtClean="0">
                <a:latin typeface="+mn-ea"/>
                <a:ea typeface="+mn-ea"/>
              </a:rPr>
              <a:t>が実行された場合</a:t>
            </a:r>
            <a:endParaRPr lang="en-US" altLang="ja-JP" sz="2400" dirty="0" smtClean="0">
              <a:latin typeface="+mn-ea"/>
              <a:ea typeface="+mn-ea"/>
            </a:endParaRPr>
          </a:p>
          <a:p>
            <a:pPr marL="638175" lvl="1" indent="-180975" eaLnBrk="1" hangingPunct="1">
              <a:spcBef>
                <a:spcPct val="20000"/>
              </a:spcBef>
              <a:buFontTx/>
              <a:buChar char="•"/>
            </a:pPr>
            <a:r>
              <a:rPr lang="en-US" altLang="ja-JP" dirty="0" smtClean="0">
                <a:latin typeface="+mn-ea"/>
                <a:ea typeface="+mn-ea"/>
              </a:rPr>
              <a:t>ISR</a:t>
            </a:r>
            <a:r>
              <a:rPr lang="ja-JP" altLang="en-US" dirty="0" smtClean="0">
                <a:latin typeface="+mn-ea"/>
                <a:ea typeface="+mn-ea"/>
              </a:rPr>
              <a:t>からリターンしたあとで，（前者</a:t>
            </a:r>
            <a:r>
              <a:rPr lang="en-US" altLang="ja-JP" dirty="0" smtClean="0">
                <a:latin typeface="+mn-ea"/>
                <a:ea typeface="+mn-ea"/>
              </a:rPr>
              <a:t>/</a:t>
            </a:r>
            <a:r>
              <a:rPr lang="ja-JP" altLang="en-US" dirty="0" smtClean="0">
                <a:latin typeface="+mn-ea"/>
                <a:ea typeface="+mn-ea"/>
              </a:rPr>
              <a:t>後者でどちらの</a:t>
            </a:r>
            <a:r>
              <a:rPr lang="en-US" altLang="ja-JP" dirty="0" err="1" smtClean="0">
                <a:latin typeface="+mn-ea"/>
                <a:ea typeface="+mn-ea"/>
              </a:rPr>
              <a:t>PendSV</a:t>
            </a:r>
            <a:r>
              <a:rPr lang="ja-JP" altLang="en-US" dirty="0" smtClean="0">
                <a:latin typeface="+mn-ea"/>
                <a:ea typeface="+mn-ea"/>
              </a:rPr>
              <a:t>かの区別なく）</a:t>
            </a:r>
            <a:r>
              <a:rPr lang="en-US" altLang="ja-JP" dirty="0" err="1" smtClean="0">
                <a:latin typeface="+mn-ea"/>
                <a:ea typeface="+mn-ea"/>
              </a:rPr>
              <a:t>PendSV</a:t>
            </a:r>
            <a:r>
              <a:rPr lang="ja-JP" altLang="en-US" dirty="0" smtClean="0">
                <a:latin typeface="+mn-ea"/>
                <a:ea typeface="+mn-ea"/>
              </a:rPr>
              <a:t>のハンドラに飛び，</a:t>
            </a:r>
            <a:r>
              <a:rPr lang="en-US" altLang="ja-JP" dirty="0" smtClean="0">
                <a:latin typeface="+mn-ea"/>
                <a:ea typeface="+mn-ea"/>
              </a:rPr>
              <a:t>ISR</a:t>
            </a:r>
            <a:r>
              <a:rPr lang="ja-JP" altLang="en-US" dirty="0" smtClean="0">
                <a:latin typeface="+mn-ea"/>
                <a:ea typeface="+mn-ea"/>
              </a:rPr>
              <a:t>が実行されなかった場合と同じ</a:t>
            </a:r>
            <a:r>
              <a:rPr lang="en-US" altLang="ja-JP" dirty="0" smtClean="0">
                <a:latin typeface="+mn-ea"/>
                <a:ea typeface="+mn-ea"/>
              </a:rPr>
              <a:t>CPU</a:t>
            </a:r>
            <a:r>
              <a:rPr lang="ja-JP" altLang="en-US" dirty="0" smtClean="0">
                <a:latin typeface="+mn-ea"/>
                <a:ea typeface="+mn-ea"/>
              </a:rPr>
              <a:t>状態</a:t>
            </a:r>
            <a:r>
              <a:rPr lang="en-US" altLang="ja-JP" dirty="0" smtClean="0">
                <a:latin typeface="+mn-ea"/>
                <a:ea typeface="+mn-ea"/>
              </a:rPr>
              <a:t>/</a:t>
            </a:r>
            <a:r>
              <a:rPr lang="ja-JP" altLang="en-US" dirty="0" smtClean="0">
                <a:latin typeface="+mn-ea"/>
                <a:ea typeface="+mn-ea"/>
              </a:rPr>
              <a:t>シーケンスでディスパッチャが実行されるため問題ない</a:t>
            </a:r>
            <a:endParaRPr lang="en-US" altLang="ja-JP" dirty="0" smtClean="0">
              <a:latin typeface="+mn-ea"/>
              <a:ea typeface="+mn-ea"/>
            </a:endParaRPr>
          </a:p>
          <a:p>
            <a:pPr marL="180975" indent="-180975" eaLnBrk="1" hangingPunct="1">
              <a:spcBef>
                <a:spcPct val="20000"/>
              </a:spcBef>
              <a:buFontTx/>
              <a:buChar char="•"/>
            </a:pPr>
            <a:r>
              <a:rPr lang="en-US" altLang="ja-JP" sz="2400" dirty="0" err="1" smtClean="0">
                <a:latin typeface="+mn-ea"/>
                <a:ea typeface="+mn-ea"/>
              </a:rPr>
              <a:t>PendSV</a:t>
            </a:r>
            <a:r>
              <a:rPr lang="ja-JP" altLang="en-US" sz="2400" dirty="0" smtClean="0">
                <a:latin typeface="+mn-ea"/>
                <a:ea typeface="+mn-ea"/>
              </a:rPr>
              <a:t>受付後に</a:t>
            </a:r>
            <a:r>
              <a:rPr lang="en-US" altLang="ja-JP" sz="2400" dirty="0" smtClean="0">
                <a:latin typeface="+mn-ea"/>
                <a:ea typeface="+mn-ea"/>
              </a:rPr>
              <a:t>ISR</a:t>
            </a:r>
            <a:r>
              <a:rPr lang="ja-JP" altLang="en-US" sz="2400" dirty="0" smtClean="0">
                <a:latin typeface="+mn-ea"/>
                <a:ea typeface="+mn-ea"/>
              </a:rPr>
              <a:t>が実行された場合</a:t>
            </a:r>
            <a:endParaRPr lang="en-US" altLang="ja-JP" sz="2400" dirty="0" smtClean="0">
              <a:latin typeface="+mn-ea"/>
              <a:ea typeface="+mn-ea"/>
            </a:endParaRPr>
          </a:p>
          <a:p>
            <a:pPr marL="638175" lvl="1" indent="-180975" eaLnBrk="1" hangingPunct="1">
              <a:spcBef>
                <a:spcPct val="20000"/>
              </a:spcBef>
              <a:buFontTx/>
              <a:buChar char="•"/>
            </a:pPr>
            <a:r>
              <a:rPr lang="ja-JP" altLang="en-US" dirty="0" smtClean="0">
                <a:latin typeface="+mn-ea"/>
                <a:ea typeface="+mn-ea"/>
              </a:rPr>
              <a:t>すでに非タスクコンテキスト（</a:t>
            </a:r>
            <a:r>
              <a:rPr lang="en-US" altLang="ja-JP" dirty="0" smtClean="0">
                <a:latin typeface="+mn-ea"/>
                <a:ea typeface="+mn-ea"/>
              </a:rPr>
              <a:t>MSP</a:t>
            </a:r>
            <a:r>
              <a:rPr lang="ja-JP" altLang="en-US" dirty="0" smtClean="0">
                <a:latin typeface="+mn-ea"/>
                <a:ea typeface="+mn-ea"/>
              </a:rPr>
              <a:t>使用，割込み実行中）であるため，</a:t>
            </a:r>
            <a:r>
              <a:rPr lang="en-US" altLang="ja-JP" dirty="0" smtClean="0">
                <a:latin typeface="+mn-ea"/>
                <a:ea typeface="+mn-ea"/>
              </a:rPr>
              <a:t>ISR</a:t>
            </a:r>
            <a:r>
              <a:rPr lang="ja-JP" altLang="en-US" dirty="0" smtClean="0">
                <a:latin typeface="+mn-ea"/>
                <a:ea typeface="+mn-ea"/>
              </a:rPr>
              <a:t>からの</a:t>
            </a:r>
            <a:r>
              <a:rPr lang="en-US" altLang="ja-JP" dirty="0" err="1" smtClean="0">
                <a:latin typeface="+mn-ea"/>
                <a:ea typeface="+mn-ea"/>
              </a:rPr>
              <a:t>PendSV</a:t>
            </a:r>
            <a:r>
              <a:rPr lang="ja-JP" altLang="en-US" dirty="0" smtClean="0">
                <a:latin typeface="+mn-ea"/>
                <a:ea typeface="+mn-ea"/>
              </a:rPr>
              <a:t>要求は</a:t>
            </a:r>
            <a:r>
              <a:rPr lang="en-US" altLang="ja-JP" dirty="0" smtClean="0">
                <a:latin typeface="+mn-ea"/>
                <a:ea typeface="+mn-ea"/>
              </a:rPr>
              <a:t>ICSR</a:t>
            </a:r>
            <a:r>
              <a:rPr lang="ja-JP" altLang="en-US" dirty="0" smtClean="0">
                <a:latin typeface="+mn-ea"/>
                <a:ea typeface="+mn-ea"/>
              </a:rPr>
              <a:t>に受け付けられ，</a:t>
            </a:r>
            <a:r>
              <a:rPr lang="en-US" altLang="ja-JP" dirty="0" smtClean="0">
                <a:latin typeface="+mn-ea"/>
                <a:ea typeface="+mn-ea"/>
              </a:rPr>
              <a:t>ISR</a:t>
            </a:r>
            <a:r>
              <a:rPr lang="ja-JP" altLang="en-US" dirty="0" smtClean="0">
                <a:latin typeface="+mn-ea"/>
                <a:ea typeface="+mn-ea"/>
              </a:rPr>
              <a:t>からリターンすると，まず前者の</a:t>
            </a:r>
            <a:r>
              <a:rPr lang="en-US" altLang="ja-JP" dirty="0" err="1" smtClean="0">
                <a:latin typeface="+mn-ea"/>
                <a:ea typeface="+mn-ea"/>
              </a:rPr>
              <a:t>PendSV</a:t>
            </a:r>
            <a:r>
              <a:rPr lang="ja-JP" altLang="en-US" dirty="0" smtClean="0">
                <a:latin typeface="+mn-ea"/>
                <a:ea typeface="+mn-ea"/>
              </a:rPr>
              <a:t>が処理される．その後，</a:t>
            </a:r>
            <a:r>
              <a:rPr lang="en-US" altLang="ja-JP" dirty="0" smtClean="0">
                <a:latin typeface="+mn-ea"/>
                <a:ea typeface="+mn-ea"/>
              </a:rPr>
              <a:t>dispatcher</a:t>
            </a:r>
            <a:r>
              <a:rPr lang="ja-JP" altLang="en-US" dirty="0" smtClean="0">
                <a:latin typeface="+mn-ea"/>
                <a:ea typeface="+mn-ea"/>
              </a:rPr>
              <a:t>からの</a:t>
            </a:r>
            <a:r>
              <a:rPr lang="en-US" altLang="ja-JP" dirty="0" smtClean="0">
                <a:latin typeface="+mn-ea"/>
                <a:ea typeface="+mn-ea"/>
              </a:rPr>
              <a:t>EXC_RETURN</a:t>
            </a:r>
            <a:r>
              <a:rPr lang="ja-JP" altLang="en-US" dirty="0" smtClean="0">
                <a:latin typeface="+mn-ea"/>
                <a:ea typeface="+mn-ea"/>
              </a:rPr>
              <a:t>により，後者の</a:t>
            </a:r>
            <a:r>
              <a:rPr lang="en-US" altLang="ja-JP" dirty="0" err="1" smtClean="0">
                <a:latin typeface="+mn-ea"/>
                <a:ea typeface="+mn-ea"/>
              </a:rPr>
              <a:t>PendSV</a:t>
            </a:r>
            <a:r>
              <a:rPr lang="ja-JP" altLang="en-US" dirty="0" smtClean="0">
                <a:latin typeface="+mn-ea"/>
                <a:ea typeface="+mn-ea"/>
              </a:rPr>
              <a:t>要求が受け付けられるため，</a:t>
            </a:r>
            <a:r>
              <a:rPr lang="en-US" altLang="ja-JP" u="sng" dirty="0" smtClean="0">
                <a:solidFill>
                  <a:srgbClr val="FF0000"/>
                </a:solidFill>
                <a:latin typeface="+mn-ea"/>
                <a:ea typeface="+mn-ea"/>
              </a:rPr>
              <a:t>2</a:t>
            </a:r>
            <a:r>
              <a:rPr lang="ja-JP" altLang="en-US" u="sng" dirty="0" smtClean="0">
                <a:solidFill>
                  <a:srgbClr val="FF0000"/>
                </a:solidFill>
                <a:latin typeface="+mn-ea"/>
                <a:ea typeface="+mn-ea"/>
              </a:rPr>
              <a:t>回</a:t>
            </a:r>
            <a:r>
              <a:rPr lang="en-US" altLang="ja-JP" u="sng" dirty="0" smtClean="0">
                <a:solidFill>
                  <a:srgbClr val="FF0000"/>
                </a:solidFill>
                <a:latin typeface="+mn-ea"/>
                <a:ea typeface="+mn-ea"/>
              </a:rPr>
              <a:t>dispatcher</a:t>
            </a:r>
            <a:r>
              <a:rPr lang="ja-JP" altLang="en-US" u="sng" dirty="0" smtClean="0">
                <a:solidFill>
                  <a:srgbClr val="FF0000"/>
                </a:solidFill>
                <a:latin typeface="+mn-ea"/>
                <a:ea typeface="+mn-ea"/>
              </a:rPr>
              <a:t>が実行される（</a:t>
            </a:r>
            <a:r>
              <a:rPr lang="en-US" altLang="ja-JP" u="sng" dirty="0" smtClean="0">
                <a:solidFill>
                  <a:srgbClr val="FF0000"/>
                </a:solidFill>
                <a:latin typeface="+mn-ea"/>
                <a:ea typeface="+mn-ea"/>
              </a:rPr>
              <a:t>2</a:t>
            </a:r>
            <a:r>
              <a:rPr lang="ja-JP" altLang="en-US" u="sng" dirty="0" smtClean="0">
                <a:solidFill>
                  <a:srgbClr val="FF0000"/>
                </a:solidFill>
                <a:latin typeface="+mn-ea"/>
                <a:ea typeface="+mn-ea"/>
              </a:rPr>
              <a:t>回目にはディスパッチは発生しない）</a:t>
            </a:r>
            <a:endParaRPr lang="en-US" altLang="ja-JP" b="1" u="sng" dirty="0" smtClean="0">
              <a:solidFill>
                <a:srgbClr val="FF0000"/>
              </a:solidFill>
              <a:latin typeface="+mn-ea"/>
              <a:ea typeface="+mn-ea"/>
            </a:endParaRPr>
          </a:p>
          <a:p>
            <a:pPr marL="638175" lvl="1" indent="-180975" eaLnBrk="1" hangingPunct="1">
              <a:spcBef>
                <a:spcPct val="20000"/>
              </a:spcBef>
              <a:buFontTx/>
              <a:buChar char="•"/>
            </a:pPr>
            <a:r>
              <a:rPr lang="ja-JP" altLang="en-US" b="1" dirty="0" smtClean="0">
                <a:solidFill>
                  <a:srgbClr val="FF0000"/>
                </a:solidFill>
                <a:latin typeface="+mn-ea"/>
                <a:ea typeface="+mn-ea"/>
              </a:rPr>
              <a:t>回避策：</a:t>
            </a:r>
            <a:r>
              <a:rPr lang="en-US" altLang="ja-JP" b="1" dirty="0" smtClean="0">
                <a:solidFill>
                  <a:srgbClr val="FF0000"/>
                </a:solidFill>
                <a:latin typeface="+mn-ea"/>
                <a:ea typeface="+mn-ea"/>
              </a:rPr>
              <a:t>_dispatch</a:t>
            </a:r>
            <a:r>
              <a:rPr lang="ja-JP" altLang="en-US" b="1" dirty="0" smtClean="0">
                <a:solidFill>
                  <a:srgbClr val="FF0000"/>
                </a:solidFill>
                <a:latin typeface="+mn-ea"/>
                <a:ea typeface="+mn-ea"/>
              </a:rPr>
              <a:t>で</a:t>
            </a:r>
            <a:r>
              <a:rPr lang="en-US" altLang="ja-JP" b="1" dirty="0" smtClean="0">
                <a:solidFill>
                  <a:srgbClr val="FF0000"/>
                </a:solidFill>
                <a:latin typeface="+mn-ea"/>
                <a:ea typeface="+mn-ea"/>
              </a:rPr>
              <a:t>FAULTMASK</a:t>
            </a:r>
            <a:r>
              <a:rPr lang="ja-JP" altLang="en-US" b="1" dirty="0" smtClean="0">
                <a:solidFill>
                  <a:srgbClr val="FF0000"/>
                </a:solidFill>
                <a:latin typeface="+mn-ea"/>
                <a:ea typeface="+mn-ea"/>
              </a:rPr>
              <a:t>をセットしたあとに</a:t>
            </a:r>
            <a:r>
              <a:rPr lang="en-US" altLang="ja-JP" b="1" dirty="0" smtClean="0">
                <a:solidFill>
                  <a:srgbClr val="FF0000"/>
                </a:solidFill>
                <a:latin typeface="+mn-ea"/>
                <a:ea typeface="+mn-ea"/>
              </a:rPr>
              <a:t>ICSR.</a:t>
            </a:r>
            <a:r>
              <a:rPr lang="en-US" altLang="ja-JP" b="1" dirty="0">
                <a:solidFill>
                  <a:srgbClr val="FF0000"/>
                </a:solidFill>
              </a:rPr>
              <a:t> </a:t>
            </a:r>
            <a:r>
              <a:rPr lang="en-US" altLang="ja-JP" b="1" dirty="0" smtClean="0">
                <a:solidFill>
                  <a:srgbClr val="FF0000"/>
                </a:solidFill>
                <a:latin typeface="+mn-ea"/>
                <a:ea typeface="+mn-ea"/>
              </a:rPr>
              <a:t>PENDSVCLR</a:t>
            </a:r>
            <a:r>
              <a:rPr lang="ja-JP" altLang="en-US" b="1" dirty="0" smtClean="0">
                <a:solidFill>
                  <a:srgbClr val="FF0000"/>
                </a:solidFill>
                <a:latin typeface="+mn-ea"/>
                <a:ea typeface="+mn-ea"/>
              </a:rPr>
              <a:t>をセットし，後者の</a:t>
            </a:r>
            <a:r>
              <a:rPr lang="en-US" altLang="ja-JP" b="1" dirty="0" err="1" smtClean="0">
                <a:solidFill>
                  <a:srgbClr val="FF0000"/>
                </a:solidFill>
                <a:latin typeface="+mn-ea"/>
                <a:ea typeface="+mn-ea"/>
              </a:rPr>
              <a:t>PendSV</a:t>
            </a:r>
            <a:r>
              <a:rPr lang="ja-JP" altLang="en-US" b="1" dirty="0" smtClean="0">
                <a:solidFill>
                  <a:srgbClr val="FF0000"/>
                </a:solidFill>
                <a:latin typeface="+mn-ea"/>
                <a:ea typeface="+mn-ea"/>
              </a:rPr>
              <a:t>要求をクリアすればよい？</a:t>
            </a:r>
            <a:endParaRPr lang="en-US" altLang="ja-JP" b="1" dirty="0">
              <a:solidFill>
                <a:srgbClr val="FF0000"/>
              </a:solidFill>
              <a:latin typeface="+mn-ea"/>
              <a:ea typeface="+mn-ea"/>
            </a:endParaRPr>
          </a:p>
        </p:txBody>
      </p:sp>
    </p:spTree>
    <p:extLst>
      <p:ext uri="{BB962C8B-B14F-4D97-AF65-F5344CB8AC3E}">
        <p14:creationId xmlns:p14="http://schemas.microsoft.com/office/powerpoint/2010/main" val="136359408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15</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smtClean="0">
                <a:solidFill>
                  <a:schemeClr val="tx1"/>
                </a:solidFill>
                <a:latin typeface="メイリオ" pitchFamily="50" charset="-128"/>
              </a:rPr>
              <a:t>dispatch</a:t>
            </a:r>
            <a:r>
              <a:rPr lang="ja-JP" altLang="en-US" sz="2800" b="1" dirty="0" smtClean="0">
                <a:solidFill>
                  <a:schemeClr val="tx1"/>
                </a:solidFill>
                <a:latin typeface="メイリオ" pitchFamily="50" charset="-128"/>
              </a:rPr>
              <a:t>（</a:t>
            </a:r>
            <a:r>
              <a:rPr lang="en-US" altLang="ja-JP" sz="2800" b="1" dirty="0" err="1" smtClean="0">
                <a:solidFill>
                  <a:schemeClr val="tx1"/>
                </a:solidFill>
                <a:latin typeface="メイリオ" pitchFamily="50" charset="-128"/>
              </a:rPr>
              <a:t>PendSV</a:t>
            </a:r>
            <a:r>
              <a:rPr lang="ja-JP" altLang="en-US" sz="2800" b="1" dirty="0" smtClean="0">
                <a:solidFill>
                  <a:schemeClr val="tx1"/>
                </a:solidFill>
                <a:latin typeface="メイリオ" pitchFamily="50" charset="-128"/>
              </a:rPr>
              <a:t>要求をクリアするか？）</a:t>
            </a:r>
          </a:p>
        </p:txBody>
      </p:sp>
      <p:sp>
        <p:nvSpPr>
          <p:cNvPr id="2" name="正方形/長方形 1"/>
          <p:cNvSpPr/>
          <p:nvPr/>
        </p:nvSpPr>
        <p:spPr bwMode="auto">
          <a:xfrm>
            <a:off x="107504" y="5949280"/>
            <a:ext cx="8928992" cy="432048"/>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n-ea"/>
                <a:ea typeface="+mn-ea"/>
              </a:rPr>
              <a:t>dispatcher</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8" name="正方形/長方形 7"/>
          <p:cNvSpPr/>
          <p:nvPr/>
        </p:nvSpPr>
        <p:spPr bwMode="auto">
          <a:xfrm>
            <a:off x="5436096" y="2132856"/>
            <a:ext cx="1584176" cy="648072"/>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dispatch</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11" name="正方形/長方形 10"/>
          <p:cNvSpPr/>
          <p:nvPr/>
        </p:nvSpPr>
        <p:spPr bwMode="auto">
          <a:xfrm>
            <a:off x="4283968" y="980728"/>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TASK(API)</a:t>
            </a:r>
          </a:p>
        </p:txBody>
      </p:sp>
      <p:cxnSp>
        <p:nvCxnSpPr>
          <p:cNvPr id="21" name="直線矢印コネクタ 20"/>
          <p:cNvCxnSpPr>
            <a:stCxn id="11" idx="2"/>
            <a:endCxn id="8" idx="0"/>
          </p:cNvCxnSpPr>
          <p:nvPr/>
        </p:nvCxnSpPr>
        <p:spPr bwMode="auto">
          <a:xfrm>
            <a:off x="5076056" y="1844824"/>
            <a:ext cx="1152128" cy="2880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直線矢印コネクタ 32"/>
          <p:cNvCxnSpPr>
            <a:stCxn id="15" idx="2"/>
            <a:endCxn id="2" idx="0"/>
          </p:cNvCxnSpPr>
          <p:nvPr/>
        </p:nvCxnSpPr>
        <p:spPr bwMode="auto">
          <a:xfrm flipH="1">
            <a:off x="4572000" y="4653136"/>
            <a:ext cx="1656184" cy="12961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角丸四角形吹き出し 25"/>
          <p:cNvSpPr/>
          <p:nvPr/>
        </p:nvSpPr>
        <p:spPr bwMode="auto">
          <a:xfrm>
            <a:off x="107504" y="908720"/>
            <a:ext cx="4104456" cy="1440160"/>
          </a:xfrm>
          <a:prstGeom prst="wedgeRoundRectCallout">
            <a:avLst>
              <a:gd name="adj1" fmla="val 56093"/>
              <a:gd name="adj2" fmla="val -31830"/>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err="1" smtClean="0">
                <a:latin typeface="+mn-ea"/>
                <a:ea typeface="+mn-ea"/>
              </a:rPr>
              <a:t>sp</a:t>
            </a:r>
            <a:r>
              <a:rPr lang="en-US" altLang="ja-JP" dirty="0" smtClean="0">
                <a:latin typeface="+mn-ea"/>
                <a:ea typeface="+mn-ea"/>
              </a:rPr>
              <a:t> == </a:t>
            </a:r>
            <a:r>
              <a:rPr kumimoji="1" lang="en-US" altLang="ja-JP" sz="2000" b="0" i="0" u="none" strike="noStrike" cap="none" normalizeH="0" baseline="0" dirty="0" err="1" smtClean="0">
                <a:ln>
                  <a:noFill/>
                </a:ln>
                <a:solidFill>
                  <a:schemeClr val="tx1"/>
                </a:solidFill>
                <a:effectLst/>
                <a:latin typeface="+mn-ea"/>
                <a:ea typeface="+mn-ea"/>
              </a:rPr>
              <a:t>psp</a:t>
            </a:r>
            <a:endParaRPr kumimoji="1" lang="en-US" altLang="ja-JP" sz="2000" b="0" i="0" u="none" strike="noStrike" cap="none" normalizeH="0" baseline="0" dirty="0" smtClean="0">
              <a:ln>
                <a:noFill/>
              </a:ln>
              <a:solidFill>
                <a:schemeClr val="tx1"/>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smtClean="0">
                <a:latin typeface="+mn-ea"/>
                <a:ea typeface="+mn-ea"/>
              </a:rPr>
              <a:t>Thread</a:t>
            </a:r>
            <a:r>
              <a:rPr lang="ja-JP" altLang="en-US" dirty="0" smtClean="0">
                <a:latin typeface="+mn-ea"/>
                <a:ea typeface="+mn-ea"/>
              </a:rPr>
              <a:t>モード</a:t>
            </a:r>
            <a:endParaRPr lang="en-US" altLang="ja-JP" dirty="0" smtClean="0">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n-ea"/>
                <a:ea typeface="+mn-ea"/>
              </a:rPr>
              <a:t>・</a:t>
            </a:r>
            <a:r>
              <a:rPr kumimoji="1" lang="en-US" altLang="ja-JP" sz="2000" b="0" i="0" u="none" strike="noStrike" cap="none" normalizeH="0" baseline="0" dirty="0" err="1" smtClean="0">
                <a:ln>
                  <a:noFill/>
                </a:ln>
                <a:solidFill>
                  <a:schemeClr val="tx1"/>
                </a:solidFill>
                <a:effectLst/>
                <a:latin typeface="+mn-ea"/>
                <a:ea typeface="+mn-ea"/>
              </a:rPr>
              <a:t>basepri</a:t>
            </a:r>
            <a:r>
              <a:rPr kumimoji="1" lang="en-US" altLang="ja-JP" sz="2000" b="0" i="0" u="none" strike="noStrike" cap="none" normalizeH="0" baseline="0" dirty="0" smtClean="0">
                <a:ln>
                  <a:noFill/>
                </a:ln>
                <a:solidFill>
                  <a:schemeClr val="tx1"/>
                </a:solidFill>
                <a:effectLst/>
                <a:latin typeface="+mn-ea"/>
                <a:ea typeface="+mn-ea"/>
              </a:rPr>
              <a:t> == CPU_LOCK</a:t>
            </a: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smtClean="0">
                <a:latin typeface="+mn-ea"/>
                <a:ea typeface="+mn-ea"/>
              </a:rPr>
              <a:t>PRIMASK/FAULTMASK == 0</a:t>
            </a:r>
            <a:endParaRPr kumimoji="1" lang="en-US" altLang="ja-JP" sz="2000" b="0" i="0" u="none" strike="noStrike" cap="none" normalizeH="0" baseline="0" dirty="0" smtClean="0">
              <a:ln>
                <a:noFill/>
              </a:ln>
              <a:solidFill>
                <a:schemeClr val="tx1"/>
              </a:solidFill>
              <a:effectLst/>
              <a:latin typeface="+mn-ea"/>
              <a:ea typeface="+mn-ea"/>
            </a:endParaRPr>
          </a:p>
        </p:txBody>
      </p:sp>
      <p:sp>
        <p:nvSpPr>
          <p:cNvPr id="28" name="角丸四角形吹き出し 27"/>
          <p:cNvSpPr/>
          <p:nvPr/>
        </p:nvSpPr>
        <p:spPr bwMode="auto">
          <a:xfrm>
            <a:off x="1043608" y="2564904"/>
            <a:ext cx="4176464" cy="1440160"/>
          </a:xfrm>
          <a:prstGeom prst="wedgeRoundRectCallout">
            <a:avLst>
              <a:gd name="adj1" fmla="val 73520"/>
              <a:gd name="adj2" fmla="val -1710"/>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0" i="0" u="none" strike="noStrike" cap="none" normalizeH="0" baseline="0" dirty="0" smtClean="0">
                <a:ln>
                  <a:noFill/>
                </a:ln>
                <a:solidFill>
                  <a:srgbClr val="FF0000"/>
                </a:solidFill>
                <a:effectLst/>
                <a:latin typeface="+mn-ea"/>
                <a:ea typeface="+mn-ea"/>
              </a:rPr>
              <a:t>・</a:t>
            </a:r>
            <a:r>
              <a:rPr kumimoji="1" lang="en-US" altLang="ja-JP" sz="2000" b="0" i="0" u="none" strike="noStrike" cap="none" normalizeH="0" baseline="0" dirty="0" err="1" smtClean="0">
                <a:ln>
                  <a:noFill/>
                </a:ln>
                <a:solidFill>
                  <a:srgbClr val="FF0000"/>
                </a:solidFill>
                <a:effectLst/>
                <a:latin typeface="+mn-ea"/>
                <a:ea typeface="+mn-ea"/>
              </a:rPr>
              <a:t>sp</a:t>
            </a:r>
            <a:r>
              <a:rPr kumimoji="1" lang="en-US" altLang="ja-JP" sz="2000" b="0" i="0" u="none" strike="noStrike" cap="none" normalizeH="0" baseline="0" dirty="0" smtClean="0">
                <a:ln>
                  <a:noFill/>
                </a:ln>
                <a:solidFill>
                  <a:srgbClr val="FF0000"/>
                </a:solidFill>
                <a:effectLst/>
                <a:latin typeface="+mn-ea"/>
                <a:ea typeface="+mn-ea"/>
              </a:rPr>
              <a:t> == </a:t>
            </a:r>
            <a:r>
              <a:rPr kumimoji="1" lang="en-US" altLang="ja-JP" sz="2000" b="0" i="0" u="none" strike="noStrike" cap="none" normalizeH="0" baseline="0" dirty="0" err="1" smtClean="0">
                <a:ln>
                  <a:noFill/>
                </a:ln>
                <a:solidFill>
                  <a:srgbClr val="FF0000"/>
                </a:solidFill>
                <a:effectLst/>
                <a:latin typeface="+mn-ea"/>
                <a:ea typeface="+mn-ea"/>
              </a:rPr>
              <a:t>msp</a:t>
            </a:r>
            <a:endParaRPr kumimoji="1" lang="en-US" altLang="ja-JP" sz="2000" b="0" i="0" u="none" strike="noStrike" cap="none" normalizeH="0" baseline="0" dirty="0" smtClean="0">
              <a:ln>
                <a:noFill/>
              </a:ln>
              <a:solidFill>
                <a:srgbClr val="FF0000"/>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FF0000"/>
                </a:solidFill>
                <a:latin typeface="+mn-ea"/>
                <a:ea typeface="+mn-ea"/>
              </a:rPr>
              <a:t>・</a:t>
            </a:r>
            <a:r>
              <a:rPr lang="en-US" altLang="ja-JP" dirty="0" smtClean="0">
                <a:solidFill>
                  <a:srgbClr val="FF0000"/>
                </a:solidFill>
                <a:latin typeface="+mn-ea"/>
                <a:ea typeface="+mn-ea"/>
              </a:rPr>
              <a:t>Handler</a:t>
            </a:r>
            <a:r>
              <a:rPr lang="ja-JP" altLang="en-US" dirty="0" smtClean="0">
                <a:solidFill>
                  <a:srgbClr val="FF0000"/>
                </a:solidFill>
                <a:latin typeface="+mn-ea"/>
                <a:ea typeface="+mn-ea"/>
              </a:rPr>
              <a:t>モード</a:t>
            </a:r>
            <a:endParaRPr lang="en-US" altLang="ja-JP" dirty="0" smtClean="0">
              <a:solidFill>
                <a:srgbClr val="FF0000"/>
              </a:solidFill>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0" i="0" u="none" strike="noStrike" cap="none" normalizeH="0" baseline="0" dirty="0" smtClean="0">
                <a:ln>
                  <a:noFill/>
                </a:ln>
                <a:solidFill>
                  <a:srgbClr val="FF0000"/>
                </a:solidFill>
                <a:effectLst/>
                <a:latin typeface="+mn-ea"/>
                <a:ea typeface="+mn-ea"/>
              </a:rPr>
              <a:t>・</a:t>
            </a:r>
            <a:r>
              <a:rPr kumimoji="1" lang="en-US" altLang="ja-JP" sz="2000" b="0" i="0" u="none" strike="noStrike" cap="none" normalizeH="0" baseline="0" dirty="0" err="1" smtClean="0">
                <a:ln>
                  <a:noFill/>
                </a:ln>
                <a:solidFill>
                  <a:srgbClr val="FF0000"/>
                </a:solidFill>
                <a:effectLst/>
                <a:latin typeface="+mn-ea"/>
                <a:ea typeface="+mn-ea"/>
              </a:rPr>
              <a:t>lr</a:t>
            </a:r>
            <a:r>
              <a:rPr kumimoji="1" lang="en-US" altLang="ja-JP" sz="2000" b="0" i="0" u="none" strike="noStrike" cap="none" normalizeH="0" baseline="0" dirty="0" smtClean="0">
                <a:ln>
                  <a:noFill/>
                </a:ln>
                <a:solidFill>
                  <a:srgbClr val="FF0000"/>
                </a:solidFill>
                <a:effectLst/>
                <a:latin typeface="+mn-ea"/>
                <a:ea typeface="+mn-ea"/>
              </a:rPr>
              <a:t> == EXC_RETURN</a:t>
            </a: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FF0000"/>
                </a:solidFill>
                <a:latin typeface="+mn-ea"/>
                <a:ea typeface="+mn-ea"/>
              </a:rPr>
              <a:t>・スクラッチレジスタ</a:t>
            </a:r>
            <a:r>
              <a:rPr lang="en-US" altLang="ja-JP" dirty="0" smtClean="0">
                <a:solidFill>
                  <a:srgbClr val="FF0000"/>
                </a:solidFill>
                <a:latin typeface="+mn-ea"/>
                <a:ea typeface="+mn-ea"/>
              </a:rPr>
              <a:t> → </a:t>
            </a:r>
            <a:r>
              <a:rPr lang="en-US" altLang="ja-JP" dirty="0" err="1" smtClean="0">
                <a:solidFill>
                  <a:srgbClr val="FF0000"/>
                </a:solidFill>
                <a:latin typeface="+mn-ea"/>
                <a:ea typeface="+mn-ea"/>
              </a:rPr>
              <a:t>psp</a:t>
            </a:r>
            <a:endParaRPr lang="en-US" altLang="ja-JP" dirty="0" smtClean="0">
              <a:solidFill>
                <a:srgbClr val="FF0000"/>
              </a:solidFill>
              <a:latin typeface="+mn-ea"/>
              <a:ea typeface="+mn-ea"/>
            </a:endParaRPr>
          </a:p>
        </p:txBody>
      </p:sp>
      <p:sp>
        <p:nvSpPr>
          <p:cNvPr id="3" name="テキスト ボックス 2"/>
          <p:cNvSpPr txBox="1"/>
          <p:nvPr/>
        </p:nvSpPr>
        <p:spPr>
          <a:xfrm>
            <a:off x="6300192" y="2924944"/>
            <a:ext cx="2088232" cy="400110"/>
          </a:xfrm>
          <a:prstGeom prst="rect">
            <a:avLst/>
          </a:prstGeom>
          <a:noFill/>
        </p:spPr>
        <p:txBody>
          <a:bodyPr wrap="square" rtlCol="0">
            <a:spAutoFit/>
          </a:bodyPr>
          <a:lstStyle/>
          <a:p>
            <a:r>
              <a:rPr kumimoji="1" lang="en-US" altLang="ja-JP" b="1" dirty="0" err="1" smtClean="0">
                <a:latin typeface="+mn-ea"/>
                <a:ea typeface="+mn-ea"/>
              </a:rPr>
              <a:t>PendSV</a:t>
            </a:r>
            <a:r>
              <a:rPr kumimoji="1" lang="ja-JP" altLang="en-US" b="1" dirty="0" smtClean="0">
                <a:latin typeface="+mn-ea"/>
                <a:ea typeface="+mn-ea"/>
              </a:rPr>
              <a:t>受付け</a:t>
            </a:r>
            <a:endParaRPr kumimoji="1" lang="ja-JP" altLang="en-US" b="1" dirty="0">
              <a:latin typeface="+mn-ea"/>
              <a:ea typeface="+mn-ea"/>
            </a:endParaRPr>
          </a:p>
        </p:txBody>
      </p:sp>
      <p:sp>
        <p:nvSpPr>
          <p:cNvPr id="13" name="角丸四角形吹き出し 12"/>
          <p:cNvSpPr/>
          <p:nvPr/>
        </p:nvSpPr>
        <p:spPr bwMode="auto">
          <a:xfrm>
            <a:off x="6372200" y="980728"/>
            <a:ext cx="2592288" cy="1008112"/>
          </a:xfrm>
          <a:prstGeom prst="wedgeRoundRectCallout">
            <a:avLst>
              <a:gd name="adj1" fmla="val -36403"/>
              <a:gd name="adj2" fmla="val 73337"/>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ja-JP" altLang="en-US" dirty="0" smtClean="0">
                <a:solidFill>
                  <a:srgbClr val="FF0000"/>
                </a:solidFill>
                <a:latin typeface="+mn-ea"/>
                <a:ea typeface="+mn-ea"/>
              </a:rPr>
              <a:t>・</a:t>
            </a:r>
            <a:r>
              <a:rPr lang="en-US" altLang="ja-JP" dirty="0" err="1" smtClean="0">
                <a:solidFill>
                  <a:srgbClr val="FF0000"/>
                </a:solidFill>
                <a:latin typeface="+mn-ea"/>
                <a:ea typeface="+mn-ea"/>
              </a:rPr>
              <a:t>PendSV</a:t>
            </a:r>
            <a:r>
              <a:rPr lang="ja-JP" altLang="en-US" dirty="0" smtClean="0">
                <a:solidFill>
                  <a:srgbClr val="FF0000"/>
                </a:solidFill>
                <a:latin typeface="+mn-ea"/>
                <a:ea typeface="+mn-ea"/>
              </a:rPr>
              <a:t>を</a:t>
            </a:r>
            <a:r>
              <a:rPr lang="en-US" altLang="en-US" dirty="0" smtClean="0">
                <a:solidFill>
                  <a:srgbClr val="FF0000"/>
                </a:solidFill>
                <a:latin typeface="+mn-ea"/>
                <a:ea typeface="+mn-ea"/>
              </a:rPr>
              <a:t>セット</a:t>
            </a:r>
            <a:endParaRPr kumimoji="1" lang="en-US" altLang="ja-JP" sz="2000" i="0" strike="noStrike" cap="none" normalizeH="0" baseline="0" dirty="0" smtClean="0">
              <a:ln>
                <a:noFill/>
              </a:ln>
              <a:solidFill>
                <a:srgbClr val="FF0000"/>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i="0" strike="noStrike" cap="none" normalizeH="0" baseline="0" dirty="0" smtClean="0">
                <a:ln>
                  <a:noFill/>
                </a:ln>
                <a:solidFill>
                  <a:srgbClr val="FF0000"/>
                </a:solidFill>
                <a:effectLst/>
                <a:latin typeface="+mn-ea"/>
                <a:ea typeface="+mn-ea"/>
              </a:rPr>
              <a:t>・</a:t>
            </a:r>
            <a:r>
              <a:rPr kumimoji="1" lang="en-US" altLang="ja-JP" sz="2000" i="0" strike="noStrike" cap="none" normalizeH="0" baseline="0" dirty="0" err="1" smtClean="0">
                <a:ln>
                  <a:noFill/>
                </a:ln>
                <a:solidFill>
                  <a:srgbClr val="FF0000"/>
                </a:solidFill>
                <a:effectLst/>
                <a:latin typeface="+mn-ea"/>
                <a:ea typeface="+mn-ea"/>
              </a:rPr>
              <a:t>basepri</a:t>
            </a:r>
            <a:r>
              <a:rPr kumimoji="1" lang="en-US" altLang="ja-JP" sz="2000" i="0" strike="noStrike" cap="none" normalizeH="0" baseline="0" dirty="0" smtClean="0">
                <a:ln>
                  <a:noFill/>
                </a:ln>
                <a:solidFill>
                  <a:srgbClr val="FF0000"/>
                </a:solidFill>
                <a:effectLst/>
                <a:latin typeface="+mn-ea"/>
                <a:ea typeface="+mn-ea"/>
              </a:rPr>
              <a:t> = 0</a:t>
            </a:r>
          </a:p>
        </p:txBody>
      </p:sp>
      <p:sp>
        <p:nvSpPr>
          <p:cNvPr id="15" name="正方形/長方形 14"/>
          <p:cNvSpPr/>
          <p:nvPr/>
        </p:nvSpPr>
        <p:spPr bwMode="auto">
          <a:xfrm>
            <a:off x="5436096" y="3501008"/>
            <a:ext cx="1584176" cy="1152128"/>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_dispatch</a:t>
            </a:r>
            <a:endParaRPr kumimoji="1" lang="ja-JP" altLang="en-US" sz="2000" b="0" i="0" u="none" strike="noStrike" cap="none" normalizeH="0" baseline="0" dirty="0" smtClean="0">
              <a:ln>
                <a:noFill/>
              </a:ln>
              <a:solidFill>
                <a:schemeClr val="tx1"/>
              </a:solidFill>
              <a:effectLst/>
              <a:latin typeface="+mn-ea"/>
              <a:ea typeface="+mn-ea"/>
            </a:endParaRPr>
          </a:p>
        </p:txBody>
      </p:sp>
      <p:cxnSp>
        <p:nvCxnSpPr>
          <p:cNvPr id="16" name="直線矢印コネクタ 15"/>
          <p:cNvCxnSpPr>
            <a:stCxn id="8" idx="2"/>
            <a:endCxn id="15" idx="0"/>
          </p:cNvCxnSpPr>
          <p:nvPr/>
        </p:nvCxnSpPr>
        <p:spPr bwMode="auto">
          <a:xfrm>
            <a:off x="6228184" y="2780928"/>
            <a:ext cx="0" cy="7200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1" name="角丸四角形吹き出し 30"/>
          <p:cNvSpPr/>
          <p:nvPr/>
        </p:nvSpPr>
        <p:spPr bwMode="auto">
          <a:xfrm>
            <a:off x="611560" y="4221088"/>
            <a:ext cx="4320480" cy="1800200"/>
          </a:xfrm>
          <a:prstGeom prst="wedgeRoundRectCallout">
            <a:avLst>
              <a:gd name="adj1" fmla="val 62767"/>
              <a:gd name="adj2" fmla="val -40747"/>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u="sng" dirty="0" smtClean="0">
                <a:solidFill>
                  <a:srgbClr val="FF0000"/>
                </a:solidFill>
                <a:latin typeface="+mn-ea"/>
                <a:ea typeface="+mn-ea"/>
              </a:rPr>
              <a:t>・</a:t>
            </a:r>
            <a:r>
              <a:rPr lang="en-US" altLang="ja-JP" u="sng" dirty="0" smtClean="0">
                <a:solidFill>
                  <a:srgbClr val="FF0000"/>
                </a:solidFill>
                <a:latin typeface="+mn-ea"/>
                <a:ea typeface="+mn-ea"/>
              </a:rPr>
              <a:t>FAULTMASK = 1</a:t>
            </a:r>
          </a:p>
          <a:p>
            <a:pPr marL="0" marR="0" indent="0" defTabSz="914400" rtl="0" eaLnBrk="1" fontAlgn="base" latinLnBrk="0" hangingPunct="1">
              <a:lnSpc>
                <a:spcPct val="90000"/>
              </a:lnSpc>
              <a:spcBef>
                <a:spcPct val="20000"/>
              </a:spcBef>
              <a:spcAft>
                <a:spcPct val="0"/>
              </a:spcAft>
              <a:buClrTx/>
              <a:buSzTx/>
              <a:buFontTx/>
              <a:buNone/>
              <a:tabLst/>
            </a:pPr>
            <a:r>
              <a:rPr lang="ja-JP" altLang="en-US" b="1" u="sng" dirty="0" smtClean="0">
                <a:solidFill>
                  <a:srgbClr val="FF0000"/>
                </a:solidFill>
                <a:latin typeface="+mn-ea"/>
                <a:ea typeface="+mn-ea"/>
              </a:rPr>
              <a:t>・</a:t>
            </a:r>
            <a:r>
              <a:rPr lang="en-US" altLang="ja-JP" b="1" u="sng" dirty="0" err="1" smtClean="0">
                <a:solidFill>
                  <a:srgbClr val="FF0000"/>
                </a:solidFill>
                <a:latin typeface="+mn-ea"/>
                <a:ea typeface="+mn-ea"/>
              </a:rPr>
              <a:t>PendSV</a:t>
            </a:r>
            <a:r>
              <a:rPr lang="ja-JP" altLang="en-US" b="1" u="sng" dirty="0" smtClean="0">
                <a:solidFill>
                  <a:srgbClr val="FF0000"/>
                </a:solidFill>
                <a:latin typeface="+mn-ea"/>
                <a:ea typeface="+mn-ea"/>
              </a:rPr>
              <a:t>をクリア？</a:t>
            </a:r>
            <a:r>
              <a:rPr lang="en-US" altLang="ja-JP" b="1" u="sng" dirty="0" smtClean="0">
                <a:solidFill>
                  <a:srgbClr val="FF0000"/>
                </a:solidFill>
                <a:latin typeface="+mn-ea"/>
                <a:ea typeface="+mn-ea"/>
              </a:rPr>
              <a:t>★</a:t>
            </a: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FF0000"/>
                </a:solidFill>
                <a:latin typeface="+mn-ea"/>
                <a:ea typeface="+mn-ea"/>
              </a:rPr>
              <a:t>・</a:t>
            </a:r>
            <a:r>
              <a:rPr lang="en-US" altLang="ja-JP" dirty="0" err="1" smtClean="0">
                <a:solidFill>
                  <a:srgbClr val="FF0000"/>
                </a:solidFill>
                <a:latin typeface="+mn-ea"/>
                <a:ea typeface="+mn-ea"/>
              </a:rPr>
              <a:t>callee</a:t>
            </a:r>
            <a:r>
              <a:rPr lang="en-US" altLang="ja-JP" dirty="0" smtClean="0">
                <a:solidFill>
                  <a:srgbClr val="FF0000"/>
                </a:solidFill>
                <a:latin typeface="+mn-ea"/>
                <a:ea typeface="+mn-ea"/>
              </a:rPr>
              <a:t> saved register → </a:t>
            </a:r>
            <a:r>
              <a:rPr lang="en-US" altLang="ja-JP" dirty="0" err="1" smtClean="0">
                <a:solidFill>
                  <a:srgbClr val="FF0000"/>
                </a:solidFill>
                <a:latin typeface="+mn-ea"/>
                <a:ea typeface="+mn-ea"/>
              </a:rPr>
              <a:t>psp</a:t>
            </a:r>
            <a:endParaRPr lang="en-US" altLang="ja-JP" dirty="0" smtClean="0">
              <a:solidFill>
                <a:srgbClr val="FF0000"/>
              </a:solidFill>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FF0000"/>
                </a:solidFill>
                <a:latin typeface="+mn-ea"/>
                <a:ea typeface="+mn-ea"/>
              </a:rPr>
              <a:t>・</a:t>
            </a:r>
            <a:r>
              <a:rPr lang="en-US" altLang="ja-JP" dirty="0" err="1" smtClean="0">
                <a:solidFill>
                  <a:srgbClr val="FF0000"/>
                </a:solidFill>
                <a:latin typeface="+mn-ea"/>
                <a:ea typeface="+mn-ea"/>
              </a:rPr>
              <a:t>psp</a:t>
            </a:r>
            <a:r>
              <a:rPr lang="en-US" altLang="ja-JP" dirty="0" smtClean="0">
                <a:solidFill>
                  <a:srgbClr val="FF0000"/>
                </a:solidFill>
                <a:latin typeface="+mn-ea"/>
                <a:ea typeface="+mn-ea"/>
              </a:rPr>
              <a:t> → </a:t>
            </a:r>
            <a:r>
              <a:rPr lang="en-US" altLang="ja-JP" dirty="0" err="1" smtClean="0">
                <a:solidFill>
                  <a:srgbClr val="FF0000"/>
                </a:solidFill>
                <a:latin typeface="+mn-ea"/>
                <a:ea typeface="+mn-ea"/>
              </a:rPr>
              <a:t>TCB.sp</a:t>
            </a:r>
            <a:endParaRPr lang="en-US" altLang="ja-JP" dirty="0" smtClean="0">
              <a:solidFill>
                <a:srgbClr val="FF0000"/>
              </a:solidFill>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i="0" strike="noStrike" cap="none" normalizeH="0" baseline="0" dirty="0" smtClean="0">
                <a:ln>
                  <a:noFill/>
                </a:ln>
                <a:solidFill>
                  <a:srgbClr val="FF0000"/>
                </a:solidFill>
                <a:effectLst/>
                <a:latin typeface="+mn-ea"/>
                <a:ea typeface="+mn-ea"/>
              </a:rPr>
              <a:t>・</a:t>
            </a:r>
            <a:r>
              <a:rPr kumimoji="1" lang="en-US" altLang="ja-JP" sz="2000" i="0" strike="noStrike" cap="none" normalizeH="0" baseline="0" dirty="0" err="1" smtClean="0">
                <a:ln>
                  <a:noFill/>
                </a:ln>
                <a:solidFill>
                  <a:srgbClr val="FF0000"/>
                </a:solidFill>
                <a:effectLst/>
                <a:latin typeface="+mn-ea"/>
                <a:ea typeface="+mn-ea"/>
              </a:rPr>
              <a:t>lr</a:t>
            </a:r>
            <a:r>
              <a:rPr kumimoji="1" lang="en-US" altLang="ja-JP" sz="2000" i="0" strike="noStrike" cap="none" normalizeH="0" baseline="0" dirty="0" smtClean="0">
                <a:ln>
                  <a:noFill/>
                </a:ln>
                <a:solidFill>
                  <a:srgbClr val="FF0000"/>
                </a:solidFill>
                <a:effectLst/>
                <a:latin typeface="+mn-ea"/>
                <a:ea typeface="+mn-ea"/>
              </a:rPr>
              <a:t> → </a:t>
            </a:r>
            <a:r>
              <a:rPr kumimoji="1" lang="en-US" altLang="ja-JP" sz="2000" i="0" strike="noStrike" cap="none" normalizeH="0" baseline="0" dirty="0" err="1" smtClean="0">
                <a:ln>
                  <a:noFill/>
                </a:ln>
                <a:solidFill>
                  <a:srgbClr val="FF0000"/>
                </a:solidFill>
                <a:effectLst/>
                <a:latin typeface="+mn-ea"/>
                <a:ea typeface="+mn-ea"/>
              </a:rPr>
              <a:t>TCB.exc_return</a:t>
            </a:r>
            <a:endParaRPr kumimoji="1" lang="en-US" altLang="ja-JP" sz="2000" i="0" strike="noStrike" cap="none" normalizeH="0" baseline="0" dirty="0" smtClean="0">
              <a:ln>
                <a:noFill/>
              </a:ln>
              <a:solidFill>
                <a:srgbClr val="FF0000"/>
              </a:solidFill>
              <a:effectLst/>
              <a:latin typeface="+mn-ea"/>
              <a:ea typeface="+mn-ea"/>
            </a:endParaRPr>
          </a:p>
        </p:txBody>
      </p:sp>
    </p:spTree>
    <p:extLst>
      <p:ext uri="{BB962C8B-B14F-4D97-AF65-F5344CB8AC3E}">
        <p14:creationId xmlns:p14="http://schemas.microsoft.com/office/powerpoint/2010/main" val="99450848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16</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err="1" smtClean="0">
                <a:solidFill>
                  <a:schemeClr val="tx1"/>
                </a:solidFill>
                <a:latin typeface="メイリオ" pitchFamily="50" charset="-128"/>
              </a:rPr>
              <a:t>dispatch_r</a:t>
            </a:r>
            <a:endParaRPr lang="ja-JP" altLang="en-US" sz="2800" b="1" dirty="0" smtClean="0">
              <a:solidFill>
                <a:schemeClr val="tx1"/>
              </a:solidFill>
              <a:latin typeface="メイリオ" pitchFamily="50" charset="-128"/>
            </a:endParaRPr>
          </a:p>
        </p:txBody>
      </p:sp>
      <p:sp>
        <p:nvSpPr>
          <p:cNvPr id="2" name="正方形/長方形 1"/>
          <p:cNvSpPr/>
          <p:nvPr/>
        </p:nvSpPr>
        <p:spPr bwMode="auto">
          <a:xfrm>
            <a:off x="3851920" y="980728"/>
            <a:ext cx="2376264" cy="2736304"/>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n-ea"/>
                <a:ea typeface="+mn-ea"/>
              </a:rPr>
              <a:t>dispatcher</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11" name="正方形/長方形 10"/>
          <p:cNvSpPr/>
          <p:nvPr/>
        </p:nvSpPr>
        <p:spPr bwMode="auto">
          <a:xfrm>
            <a:off x="4283968" y="5589240"/>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TASK(API)</a:t>
            </a:r>
          </a:p>
        </p:txBody>
      </p:sp>
      <p:cxnSp>
        <p:nvCxnSpPr>
          <p:cNvPr id="33" name="直線矢印コネクタ 32"/>
          <p:cNvCxnSpPr>
            <a:stCxn id="2" idx="2"/>
            <a:endCxn id="17" idx="0"/>
          </p:cNvCxnSpPr>
          <p:nvPr/>
        </p:nvCxnSpPr>
        <p:spPr bwMode="auto">
          <a:xfrm>
            <a:off x="5040052" y="3717032"/>
            <a:ext cx="36004" cy="5040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角丸四角形吹き出し 27"/>
          <p:cNvSpPr/>
          <p:nvPr/>
        </p:nvSpPr>
        <p:spPr bwMode="auto">
          <a:xfrm>
            <a:off x="251520" y="980728"/>
            <a:ext cx="3240360" cy="1656184"/>
          </a:xfrm>
          <a:prstGeom prst="wedgeRoundRectCallout">
            <a:avLst>
              <a:gd name="adj1" fmla="val 72336"/>
              <a:gd name="adj2" fmla="val 31317"/>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000000"/>
                </a:solidFill>
                <a:latin typeface="+mn-ea"/>
                <a:ea typeface="+mn-ea"/>
              </a:rPr>
              <a:t>・</a:t>
            </a:r>
            <a:r>
              <a:rPr lang="en-US" altLang="ja-JP" dirty="0" err="1" smtClean="0">
                <a:solidFill>
                  <a:srgbClr val="000000"/>
                </a:solidFill>
                <a:latin typeface="+mn-ea"/>
                <a:ea typeface="+mn-ea"/>
              </a:rPr>
              <a:t>sp</a:t>
            </a:r>
            <a:r>
              <a:rPr lang="en-US" altLang="ja-JP" dirty="0" smtClean="0">
                <a:solidFill>
                  <a:srgbClr val="000000"/>
                </a:solidFill>
                <a:latin typeface="+mn-ea"/>
                <a:ea typeface="+mn-ea"/>
              </a:rPr>
              <a:t> == </a:t>
            </a:r>
            <a:r>
              <a:rPr kumimoji="1" lang="en-US" altLang="ja-JP" sz="2000" b="0" i="0" u="none" strike="noStrike" cap="none" normalizeH="0" baseline="0" dirty="0" err="1" smtClean="0">
                <a:ln>
                  <a:noFill/>
                </a:ln>
                <a:solidFill>
                  <a:srgbClr val="000000"/>
                </a:solidFill>
                <a:effectLst/>
                <a:latin typeface="+mn-ea"/>
                <a:ea typeface="+mn-ea"/>
              </a:rPr>
              <a:t>msp</a:t>
            </a:r>
            <a:endParaRPr kumimoji="1" lang="en-US" altLang="ja-JP" sz="2000" b="0" i="0" u="none" strike="noStrike" cap="none" normalizeH="0" baseline="0" dirty="0" smtClean="0">
              <a:ln>
                <a:noFill/>
              </a:ln>
              <a:solidFill>
                <a:srgbClr val="000000"/>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000000"/>
                </a:solidFill>
                <a:latin typeface="+mn-ea"/>
                <a:ea typeface="+mn-ea"/>
              </a:rPr>
              <a:t>・</a:t>
            </a:r>
            <a:r>
              <a:rPr lang="en-US" altLang="ja-JP" dirty="0" smtClean="0">
                <a:solidFill>
                  <a:srgbClr val="000000"/>
                </a:solidFill>
                <a:latin typeface="+mn-ea"/>
                <a:ea typeface="+mn-ea"/>
              </a:rPr>
              <a:t>Handler</a:t>
            </a:r>
            <a:r>
              <a:rPr lang="ja-JP" altLang="en-US" dirty="0" smtClean="0">
                <a:solidFill>
                  <a:srgbClr val="000000"/>
                </a:solidFill>
                <a:latin typeface="+mn-ea"/>
                <a:ea typeface="+mn-ea"/>
              </a:rPr>
              <a:t>モード</a:t>
            </a:r>
            <a:endParaRPr lang="en-US" altLang="ja-JP" dirty="0" smtClean="0">
              <a:solidFill>
                <a:srgbClr val="000000"/>
              </a:solidFill>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1" i="0" u="none" cap="none" normalizeH="0" baseline="0" dirty="0" smtClean="0">
                <a:ln>
                  <a:noFill/>
                </a:ln>
                <a:solidFill>
                  <a:schemeClr val="tx1"/>
                </a:solidFill>
                <a:effectLst/>
                <a:latin typeface="+mn-ea"/>
                <a:ea typeface="+mn-ea"/>
              </a:rPr>
              <a:t>・</a:t>
            </a:r>
            <a:r>
              <a:rPr kumimoji="1" lang="en-US" altLang="ja-JP" sz="2000" b="1" i="0" u="none" cap="none" normalizeH="0" baseline="0" dirty="0" err="1" smtClean="0">
                <a:ln>
                  <a:noFill/>
                </a:ln>
                <a:solidFill>
                  <a:schemeClr val="tx1"/>
                </a:solidFill>
                <a:effectLst/>
                <a:latin typeface="+mn-ea"/>
                <a:ea typeface="+mn-ea"/>
              </a:rPr>
              <a:t>basepri</a:t>
            </a:r>
            <a:r>
              <a:rPr kumimoji="1" lang="en-US" altLang="ja-JP" sz="2000" b="1" i="0" u="none" cap="none" normalizeH="0" baseline="0" dirty="0" smtClean="0">
                <a:ln>
                  <a:noFill/>
                </a:ln>
                <a:solidFill>
                  <a:schemeClr val="tx1"/>
                </a:solidFill>
                <a:effectLst/>
                <a:latin typeface="+mn-ea"/>
                <a:ea typeface="+mn-ea"/>
              </a:rPr>
              <a:t> == 0</a:t>
            </a:r>
            <a:endParaRPr kumimoji="1" lang="en-US" altLang="ja-JP" sz="2000" b="1" i="0" u="none" strike="noStrike" cap="none" normalizeH="0" baseline="0" dirty="0" smtClean="0">
              <a:ln>
                <a:noFill/>
              </a:ln>
              <a:solidFill>
                <a:schemeClr val="tx1"/>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smtClean="0">
                <a:latin typeface="+mn-ea"/>
                <a:ea typeface="+mn-ea"/>
              </a:rPr>
              <a:t>PRIMASK == 0</a:t>
            </a:r>
          </a:p>
          <a:p>
            <a:pPr marL="0" marR="0" indent="0" defTabSz="914400" rtl="0" eaLnBrk="1" fontAlgn="base" latinLnBrk="0" hangingPunct="1">
              <a:lnSpc>
                <a:spcPct val="90000"/>
              </a:lnSpc>
              <a:spcBef>
                <a:spcPct val="20000"/>
              </a:spcBef>
              <a:spcAft>
                <a:spcPct val="0"/>
              </a:spcAft>
              <a:buClrTx/>
              <a:buSzTx/>
              <a:buFontTx/>
              <a:buNone/>
              <a:tabLst/>
            </a:pPr>
            <a:r>
              <a:rPr lang="ja-JP" altLang="en-US" b="1" dirty="0" smtClean="0">
                <a:latin typeface="+mn-ea"/>
                <a:ea typeface="+mn-ea"/>
              </a:rPr>
              <a:t>・</a:t>
            </a:r>
            <a:r>
              <a:rPr lang="en-US" altLang="ja-JP" b="1" dirty="0" smtClean="0">
                <a:latin typeface="+mn-ea"/>
                <a:ea typeface="+mn-ea"/>
              </a:rPr>
              <a:t>FAULTMASK == 1</a:t>
            </a:r>
          </a:p>
        </p:txBody>
      </p:sp>
      <p:sp>
        <p:nvSpPr>
          <p:cNvPr id="15" name="角丸四角形吹き出し 14"/>
          <p:cNvSpPr/>
          <p:nvPr/>
        </p:nvSpPr>
        <p:spPr bwMode="auto">
          <a:xfrm>
            <a:off x="323528" y="2780928"/>
            <a:ext cx="3312368" cy="1728192"/>
          </a:xfrm>
          <a:prstGeom prst="wedgeRoundRectCallout">
            <a:avLst>
              <a:gd name="adj1" fmla="val 64057"/>
              <a:gd name="adj2" fmla="val -37079"/>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ja-JP" altLang="en-US" dirty="0" smtClean="0">
                <a:solidFill>
                  <a:srgbClr val="FF0000"/>
                </a:solidFill>
                <a:latin typeface="+mn-ea"/>
                <a:ea typeface="+mn-ea"/>
              </a:rPr>
              <a:t>・</a:t>
            </a:r>
            <a:r>
              <a:rPr lang="en-US" altLang="ja-JP" dirty="0" err="1" smtClean="0">
                <a:solidFill>
                  <a:srgbClr val="FF0000"/>
                </a:solidFill>
                <a:latin typeface="+mn-ea"/>
              </a:rPr>
              <a:t>TCB.sp</a:t>
            </a:r>
            <a:r>
              <a:rPr lang="en-US" altLang="ja-JP" dirty="0">
                <a:solidFill>
                  <a:srgbClr val="FF0000"/>
                </a:solidFill>
                <a:latin typeface="+mn-ea"/>
              </a:rPr>
              <a:t> </a:t>
            </a:r>
            <a:r>
              <a:rPr lang="en-US" altLang="ja-JP" dirty="0" smtClean="0">
                <a:solidFill>
                  <a:srgbClr val="FF0000"/>
                </a:solidFill>
                <a:latin typeface="+mn-ea"/>
              </a:rPr>
              <a:t>→ </a:t>
            </a:r>
            <a:r>
              <a:rPr lang="en-US" altLang="ja-JP" dirty="0" err="1" smtClean="0">
                <a:solidFill>
                  <a:srgbClr val="FF0000"/>
                </a:solidFill>
                <a:latin typeface="+mn-ea"/>
                <a:ea typeface="+mn-ea"/>
              </a:rPr>
              <a:t>psp</a:t>
            </a:r>
            <a:endParaRPr lang="en-US" altLang="ja-JP" dirty="0" smtClean="0">
              <a:solidFill>
                <a:srgbClr val="FF0000"/>
              </a:solidFill>
              <a:latin typeface="+mn-ea"/>
              <a:ea typeface="+mn-ea"/>
            </a:endParaRPr>
          </a:p>
          <a:p>
            <a:pPr eaLnBrk="1" hangingPunct="1">
              <a:lnSpc>
                <a:spcPct val="90000"/>
              </a:lnSpc>
              <a:spcBef>
                <a:spcPct val="20000"/>
              </a:spcBef>
            </a:pPr>
            <a:r>
              <a:rPr kumimoji="1" lang="ja-JP" altLang="en-US" sz="2000" b="0" i="0" u="none" strike="noStrike" cap="none" normalizeH="0" baseline="0" dirty="0" smtClean="0">
                <a:ln>
                  <a:noFill/>
                </a:ln>
                <a:solidFill>
                  <a:srgbClr val="FF0000"/>
                </a:solidFill>
                <a:effectLst/>
                <a:latin typeface="+mn-ea"/>
                <a:ea typeface="+mn-ea"/>
              </a:rPr>
              <a:t>・</a:t>
            </a:r>
            <a:r>
              <a:rPr kumimoji="1" lang="en-US" altLang="ja-JP" sz="2000" b="0" i="0" u="none" strike="noStrike" cap="none" normalizeH="0" baseline="0" dirty="0" err="1" smtClean="0">
                <a:ln>
                  <a:noFill/>
                </a:ln>
                <a:solidFill>
                  <a:srgbClr val="FF0000"/>
                </a:solidFill>
                <a:effectLst/>
                <a:latin typeface="+mn-ea"/>
                <a:ea typeface="+mn-ea"/>
              </a:rPr>
              <a:t>TCB.exc_return</a:t>
            </a:r>
            <a:r>
              <a:rPr kumimoji="1" lang="en-US" altLang="ja-JP" sz="2000" b="0" i="0" u="none" strike="noStrike" cap="none" normalizeH="0" baseline="0" dirty="0" smtClean="0">
                <a:ln>
                  <a:noFill/>
                </a:ln>
                <a:solidFill>
                  <a:srgbClr val="FF0000"/>
                </a:solidFill>
                <a:effectLst/>
                <a:latin typeface="+mn-ea"/>
                <a:ea typeface="+mn-ea"/>
              </a:rPr>
              <a:t> → </a:t>
            </a:r>
            <a:r>
              <a:rPr kumimoji="1" lang="en-US" altLang="ja-JP" sz="2000" b="0" i="0" u="none" strike="noStrike" cap="none" normalizeH="0" baseline="0" dirty="0" err="1" smtClean="0">
                <a:ln>
                  <a:noFill/>
                </a:ln>
                <a:solidFill>
                  <a:srgbClr val="FF0000"/>
                </a:solidFill>
                <a:effectLst/>
                <a:latin typeface="+mn-ea"/>
                <a:ea typeface="+mn-ea"/>
              </a:rPr>
              <a:t>lr</a:t>
            </a:r>
            <a:endParaRPr kumimoji="1" lang="en-US" altLang="ja-JP" sz="2000" b="0" i="0" u="none" strike="noStrike" cap="none" normalizeH="0" baseline="0" dirty="0" smtClean="0">
              <a:ln>
                <a:noFill/>
              </a:ln>
              <a:solidFill>
                <a:srgbClr val="FF0000"/>
              </a:solidFill>
              <a:effectLst/>
              <a:latin typeface="+mn-ea"/>
              <a:ea typeface="+mn-ea"/>
            </a:endParaRPr>
          </a:p>
          <a:p>
            <a:pPr eaLnBrk="1" hangingPunct="1">
              <a:lnSpc>
                <a:spcPct val="90000"/>
              </a:lnSpc>
              <a:spcBef>
                <a:spcPct val="20000"/>
              </a:spcBef>
            </a:pPr>
            <a:r>
              <a:rPr lang="ja-JP" altLang="en-US" dirty="0" smtClean="0">
                <a:solidFill>
                  <a:srgbClr val="FF0000"/>
                </a:solidFill>
                <a:latin typeface="+mn-ea"/>
                <a:ea typeface="+mn-ea"/>
              </a:rPr>
              <a:t>・</a:t>
            </a:r>
            <a:r>
              <a:rPr lang="en-US" altLang="ja-JP" dirty="0" err="1" smtClean="0">
                <a:solidFill>
                  <a:srgbClr val="FF0000"/>
                </a:solidFill>
                <a:latin typeface="+mn-ea"/>
                <a:ea typeface="+mn-ea"/>
              </a:rPr>
              <a:t>psp</a:t>
            </a:r>
            <a:r>
              <a:rPr lang="en-US" altLang="ja-JP" dirty="0" smtClean="0">
                <a:solidFill>
                  <a:srgbClr val="FF0000"/>
                </a:solidFill>
                <a:latin typeface="+mn-ea"/>
                <a:ea typeface="+mn-ea"/>
              </a:rPr>
              <a:t> → </a:t>
            </a:r>
            <a:r>
              <a:rPr lang="en-US" altLang="ja-JP" dirty="0" err="1" smtClean="0">
                <a:solidFill>
                  <a:srgbClr val="FF0000"/>
                </a:solidFill>
                <a:latin typeface="+mn-ea"/>
                <a:ea typeface="+mn-ea"/>
              </a:rPr>
              <a:t>callee</a:t>
            </a:r>
            <a:r>
              <a:rPr lang="en-US" altLang="ja-JP" dirty="0" smtClean="0">
                <a:solidFill>
                  <a:srgbClr val="FF0000"/>
                </a:solidFill>
                <a:latin typeface="+mn-ea"/>
                <a:ea typeface="+mn-ea"/>
              </a:rPr>
              <a:t> saved register</a:t>
            </a:r>
          </a:p>
        </p:txBody>
      </p:sp>
      <p:sp>
        <p:nvSpPr>
          <p:cNvPr id="16" name="テキスト ボックス 15"/>
          <p:cNvSpPr txBox="1"/>
          <p:nvPr/>
        </p:nvSpPr>
        <p:spPr>
          <a:xfrm>
            <a:off x="5220072" y="3717032"/>
            <a:ext cx="2088232" cy="400110"/>
          </a:xfrm>
          <a:prstGeom prst="rect">
            <a:avLst/>
          </a:prstGeom>
          <a:noFill/>
        </p:spPr>
        <p:txBody>
          <a:bodyPr wrap="square" rtlCol="0">
            <a:spAutoFit/>
          </a:bodyPr>
          <a:lstStyle/>
          <a:p>
            <a:r>
              <a:rPr kumimoji="1" lang="en-US" altLang="ja-JP" b="1" dirty="0" smtClean="0">
                <a:latin typeface="+mn-ea"/>
                <a:ea typeface="+mn-ea"/>
              </a:rPr>
              <a:t>EXC_RETURN</a:t>
            </a:r>
            <a:endParaRPr kumimoji="1" lang="ja-JP" altLang="en-US" b="1" dirty="0">
              <a:latin typeface="+mn-ea"/>
              <a:ea typeface="+mn-ea"/>
            </a:endParaRPr>
          </a:p>
        </p:txBody>
      </p:sp>
      <p:sp>
        <p:nvSpPr>
          <p:cNvPr id="17" name="正方形/長方形 16"/>
          <p:cNvSpPr/>
          <p:nvPr/>
        </p:nvSpPr>
        <p:spPr bwMode="auto">
          <a:xfrm>
            <a:off x="3851920" y="4221088"/>
            <a:ext cx="2448272" cy="648072"/>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dispatch</a:t>
            </a:r>
            <a:r>
              <a:rPr lang="ja-JP" altLang="en-US" dirty="0" smtClean="0">
                <a:latin typeface="+mn-ea"/>
                <a:ea typeface="+mn-ea"/>
              </a:rPr>
              <a:t>（後半）</a:t>
            </a:r>
            <a:endParaRPr kumimoji="1" lang="ja-JP" altLang="en-US" sz="2000" b="0" i="0" u="none" strike="noStrike" cap="none" normalizeH="0" baseline="0" dirty="0" smtClean="0">
              <a:ln>
                <a:noFill/>
              </a:ln>
              <a:solidFill>
                <a:schemeClr val="tx1"/>
              </a:solidFill>
              <a:effectLst/>
              <a:latin typeface="+mn-ea"/>
              <a:ea typeface="+mn-ea"/>
            </a:endParaRPr>
          </a:p>
        </p:txBody>
      </p:sp>
      <p:cxnSp>
        <p:nvCxnSpPr>
          <p:cNvPr id="19" name="直線矢印コネクタ 18"/>
          <p:cNvCxnSpPr>
            <a:stCxn id="17" idx="2"/>
            <a:endCxn id="11" idx="0"/>
          </p:cNvCxnSpPr>
          <p:nvPr/>
        </p:nvCxnSpPr>
        <p:spPr bwMode="auto">
          <a:xfrm>
            <a:off x="5076056" y="4869160"/>
            <a:ext cx="0" cy="7200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角丸四角形吹き出し 25"/>
          <p:cNvSpPr/>
          <p:nvPr/>
        </p:nvSpPr>
        <p:spPr bwMode="auto">
          <a:xfrm>
            <a:off x="107504" y="4869160"/>
            <a:ext cx="4104456" cy="1440160"/>
          </a:xfrm>
          <a:prstGeom prst="wedgeRoundRectCallout">
            <a:avLst>
              <a:gd name="adj1" fmla="val 69546"/>
              <a:gd name="adj2" fmla="val -110786"/>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FF0000"/>
                </a:solidFill>
                <a:latin typeface="+mn-ea"/>
                <a:ea typeface="+mn-ea"/>
              </a:rPr>
              <a:t>・</a:t>
            </a:r>
            <a:r>
              <a:rPr lang="en-US" altLang="ja-JP" dirty="0" err="1" smtClean="0">
                <a:solidFill>
                  <a:srgbClr val="FF0000"/>
                </a:solidFill>
                <a:latin typeface="+mn-ea"/>
                <a:ea typeface="+mn-ea"/>
              </a:rPr>
              <a:t>sp</a:t>
            </a:r>
            <a:r>
              <a:rPr lang="en-US" altLang="ja-JP" dirty="0" smtClean="0">
                <a:solidFill>
                  <a:srgbClr val="FF0000"/>
                </a:solidFill>
                <a:latin typeface="+mn-ea"/>
                <a:ea typeface="+mn-ea"/>
              </a:rPr>
              <a:t> == </a:t>
            </a:r>
            <a:r>
              <a:rPr kumimoji="1" lang="en-US" altLang="ja-JP" sz="2000" b="0" i="0" u="none" strike="noStrike" cap="none" normalizeH="0" baseline="0" dirty="0" err="1" smtClean="0">
                <a:ln>
                  <a:noFill/>
                </a:ln>
                <a:solidFill>
                  <a:srgbClr val="FF0000"/>
                </a:solidFill>
                <a:effectLst/>
                <a:latin typeface="+mn-ea"/>
                <a:ea typeface="+mn-ea"/>
              </a:rPr>
              <a:t>psp</a:t>
            </a:r>
            <a:endParaRPr kumimoji="1" lang="en-US" altLang="ja-JP" sz="2000" b="0" i="0" u="none" strike="noStrike" cap="none" normalizeH="0" baseline="0" dirty="0" smtClean="0">
              <a:ln>
                <a:noFill/>
              </a:ln>
              <a:solidFill>
                <a:srgbClr val="FF0000"/>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FF0000"/>
                </a:solidFill>
                <a:latin typeface="+mn-ea"/>
                <a:ea typeface="+mn-ea"/>
              </a:rPr>
              <a:t>・</a:t>
            </a:r>
            <a:r>
              <a:rPr lang="en-US" altLang="ja-JP" dirty="0" smtClean="0">
                <a:solidFill>
                  <a:srgbClr val="FF0000"/>
                </a:solidFill>
                <a:latin typeface="+mn-ea"/>
                <a:ea typeface="+mn-ea"/>
              </a:rPr>
              <a:t>Thread</a:t>
            </a:r>
            <a:r>
              <a:rPr lang="ja-JP" altLang="en-US" dirty="0" smtClean="0">
                <a:solidFill>
                  <a:srgbClr val="FF0000"/>
                </a:solidFill>
                <a:latin typeface="+mn-ea"/>
                <a:ea typeface="+mn-ea"/>
              </a:rPr>
              <a:t>モード</a:t>
            </a:r>
            <a:endParaRPr lang="en-US" altLang="ja-JP" dirty="0" smtClean="0">
              <a:solidFill>
                <a:srgbClr val="FF0000"/>
              </a:solidFill>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n-ea"/>
                <a:ea typeface="+mn-ea"/>
              </a:rPr>
              <a:t>・</a:t>
            </a:r>
            <a:r>
              <a:rPr kumimoji="1" lang="en-US" altLang="ja-JP" sz="2000" b="0" i="0" u="none" strike="noStrike" cap="none" normalizeH="0" baseline="0" dirty="0" err="1" smtClean="0">
                <a:ln>
                  <a:noFill/>
                </a:ln>
                <a:solidFill>
                  <a:schemeClr val="tx1"/>
                </a:solidFill>
                <a:effectLst/>
                <a:latin typeface="+mn-ea"/>
                <a:ea typeface="+mn-ea"/>
              </a:rPr>
              <a:t>basepri</a:t>
            </a:r>
            <a:r>
              <a:rPr kumimoji="1" lang="en-US" altLang="ja-JP" sz="2000" b="0" i="0" u="none" strike="noStrike" cap="none" normalizeH="0" baseline="0" dirty="0" smtClean="0">
                <a:ln>
                  <a:noFill/>
                </a:ln>
                <a:solidFill>
                  <a:schemeClr val="tx1"/>
                </a:solidFill>
                <a:effectLst/>
                <a:latin typeface="+mn-ea"/>
                <a:ea typeface="+mn-ea"/>
              </a:rPr>
              <a:t> == 0</a:t>
            </a: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smtClean="0">
                <a:latin typeface="+mn-ea"/>
                <a:ea typeface="+mn-ea"/>
              </a:rPr>
              <a:t>PRIMASK/</a:t>
            </a:r>
            <a:r>
              <a:rPr lang="en-US" altLang="ja-JP" dirty="0" smtClean="0">
                <a:solidFill>
                  <a:srgbClr val="FF0000"/>
                </a:solidFill>
                <a:latin typeface="+mn-ea"/>
                <a:ea typeface="+mn-ea"/>
              </a:rPr>
              <a:t>FAULTMASK == 0</a:t>
            </a:r>
            <a:endParaRPr kumimoji="1" lang="en-US" altLang="ja-JP" sz="2000" b="0" i="0" u="none" strike="noStrike" cap="none" normalizeH="0" baseline="0" dirty="0" smtClean="0">
              <a:ln>
                <a:noFill/>
              </a:ln>
              <a:solidFill>
                <a:srgbClr val="FF0000"/>
              </a:solidFill>
              <a:effectLst/>
              <a:latin typeface="+mn-ea"/>
              <a:ea typeface="+mn-ea"/>
            </a:endParaRPr>
          </a:p>
        </p:txBody>
      </p:sp>
      <p:sp>
        <p:nvSpPr>
          <p:cNvPr id="18" name="角丸四角形吹き出し 17"/>
          <p:cNvSpPr/>
          <p:nvPr/>
        </p:nvSpPr>
        <p:spPr bwMode="auto">
          <a:xfrm>
            <a:off x="5580112" y="4797152"/>
            <a:ext cx="3419872" cy="648072"/>
          </a:xfrm>
          <a:prstGeom prst="wedgeRoundRectCallout">
            <a:avLst>
              <a:gd name="adj1" fmla="val -44980"/>
              <a:gd name="adj2" fmla="val -75150"/>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1" i="0" u="none" strike="noStrike" cap="none" normalizeH="0" baseline="0" dirty="0" smtClean="0">
                <a:ln>
                  <a:noFill/>
                </a:ln>
                <a:solidFill>
                  <a:srgbClr val="FF0000"/>
                </a:solidFill>
                <a:effectLst/>
                <a:latin typeface="+mn-ea"/>
                <a:ea typeface="+mn-ea"/>
              </a:rPr>
              <a:t>・</a:t>
            </a:r>
            <a:r>
              <a:rPr kumimoji="1" lang="en-US" altLang="ja-JP" sz="2000" b="1" i="0" u="none" strike="noStrike" cap="none" normalizeH="0" baseline="0" dirty="0" err="1" smtClean="0">
                <a:ln>
                  <a:noFill/>
                </a:ln>
                <a:solidFill>
                  <a:srgbClr val="FF0000"/>
                </a:solidFill>
                <a:effectLst/>
                <a:latin typeface="+mn-ea"/>
                <a:ea typeface="+mn-ea"/>
              </a:rPr>
              <a:t>basepri</a:t>
            </a:r>
            <a:r>
              <a:rPr kumimoji="1" lang="en-US" altLang="ja-JP" sz="2000" b="1" i="0" u="none" strike="noStrike" cap="none" normalizeH="0" baseline="0" dirty="0" smtClean="0">
                <a:ln>
                  <a:noFill/>
                </a:ln>
                <a:solidFill>
                  <a:srgbClr val="FF0000"/>
                </a:solidFill>
                <a:effectLst/>
                <a:latin typeface="+mn-ea"/>
                <a:ea typeface="+mn-ea"/>
              </a:rPr>
              <a:t> =</a:t>
            </a:r>
            <a:r>
              <a:rPr kumimoji="1" lang="en-US" altLang="ja-JP" sz="2000" b="1" i="0" u="none" strike="noStrike" cap="none" normalizeH="0" dirty="0" smtClean="0">
                <a:ln>
                  <a:noFill/>
                </a:ln>
                <a:solidFill>
                  <a:srgbClr val="FF0000"/>
                </a:solidFill>
                <a:effectLst/>
                <a:latin typeface="+mn-ea"/>
                <a:ea typeface="+mn-ea"/>
              </a:rPr>
              <a:t> </a:t>
            </a:r>
            <a:r>
              <a:rPr kumimoji="1" lang="en-US" altLang="ja-JP" sz="2000" b="1" i="0" u="none" strike="noStrike" cap="none" normalizeH="0" baseline="0" dirty="0" smtClean="0">
                <a:ln>
                  <a:noFill/>
                </a:ln>
                <a:solidFill>
                  <a:srgbClr val="FF0000"/>
                </a:solidFill>
                <a:effectLst/>
                <a:latin typeface="+mn-ea"/>
                <a:ea typeface="+mn-ea"/>
              </a:rPr>
              <a:t>CPU_LOCK</a:t>
            </a:r>
          </a:p>
        </p:txBody>
      </p:sp>
    </p:spTree>
    <p:extLst>
      <p:ext uri="{BB962C8B-B14F-4D97-AF65-F5344CB8AC3E}">
        <p14:creationId xmlns:p14="http://schemas.microsoft.com/office/powerpoint/2010/main" val="240103028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17</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err="1" smtClean="0">
                <a:solidFill>
                  <a:schemeClr val="tx1"/>
                </a:solidFill>
                <a:latin typeface="メイリオ" pitchFamily="50" charset="-128"/>
              </a:rPr>
              <a:t>ret_int</a:t>
            </a:r>
            <a:endParaRPr lang="ja-JP" altLang="en-US" sz="2800" b="1" dirty="0" smtClean="0">
              <a:solidFill>
                <a:schemeClr val="tx1"/>
              </a:solidFill>
              <a:latin typeface="メイリオ" pitchFamily="50" charset="-128"/>
            </a:endParaRPr>
          </a:p>
        </p:txBody>
      </p:sp>
      <p:sp>
        <p:nvSpPr>
          <p:cNvPr id="2" name="正方形/長方形 1"/>
          <p:cNvSpPr/>
          <p:nvPr/>
        </p:nvSpPr>
        <p:spPr bwMode="auto">
          <a:xfrm>
            <a:off x="107504" y="5877272"/>
            <a:ext cx="8928992" cy="432048"/>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ja-JP" sz="2000" b="1" i="0" u="none" strike="noStrike" cap="none" normalizeH="0" baseline="0" dirty="0" smtClean="0">
                <a:ln>
                  <a:noFill/>
                </a:ln>
                <a:solidFill>
                  <a:schemeClr val="tx1"/>
                </a:solidFill>
                <a:effectLst/>
                <a:latin typeface="+mn-ea"/>
                <a:ea typeface="+mn-ea"/>
              </a:rPr>
              <a:t>_dispatch</a:t>
            </a:r>
            <a:endParaRPr kumimoji="1" lang="ja-JP" altLang="en-US" sz="2000" b="1" i="0" u="none" strike="noStrike" cap="none" normalizeH="0" baseline="0" dirty="0" smtClean="0">
              <a:ln>
                <a:noFill/>
              </a:ln>
              <a:solidFill>
                <a:schemeClr val="tx1"/>
              </a:solidFill>
              <a:effectLst/>
              <a:latin typeface="+mn-ea"/>
              <a:ea typeface="+mn-ea"/>
            </a:endParaRPr>
          </a:p>
        </p:txBody>
      </p:sp>
      <p:sp>
        <p:nvSpPr>
          <p:cNvPr id="11" name="正方形/長方形 10"/>
          <p:cNvSpPr/>
          <p:nvPr/>
        </p:nvSpPr>
        <p:spPr bwMode="auto">
          <a:xfrm>
            <a:off x="4283968" y="980728"/>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ISR</a:t>
            </a:r>
          </a:p>
        </p:txBody>
      </p:sp>
      <p:cxnSp>
        <p:nvCxnSpPr>
          <p:cNvPr id="33" name="直線矢印コネクタ 32"/>
          <p:cNvCxnSpPr>
            <a:stCxn id="11" idx="2"/>
            <a:endCxn id="21" idx="0"/>
          </p:cNvCxnSpPr>
          <p:nvPr/>
        </p:nvCxnSpPr>
        <p:spPr bwMode="auto">
          <a:xfrm>
            <a:off x="5076056" y="1844824"/>
            <a:ext cx="0"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 name="正方形/長方形 11"/>
          <p:cNvSpPr/>
          <p:nvPr/>
        </p:nvSpPr>
        <p:spPr bwMode="auto">
          <a:xfrm>
            <a:off x="6660232" y="980728"/>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API</a:t>
            </a:r>
          </a:p>
        </p:txBody>
      </p:sp>
      <p:cxnSp>
        <p:nvCxnSpPr>
          <p:cNvPr id="13" name="直線矢印コネクタ 12"/>
          <p:cNvCxnSpPr/>
          <p:nvPr/>
        </p:nvCxnSpPr>
        <p:spPr bwMode="auto">
          <a:xfrm>
            <a:off x="5868144" y="1196752"/>
            <a:ext cx="79208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直線矢印コネクタ 15"/>
          <p:cNvCxnSpPr/>
          <p:nvPr/>
        </p:nvCxnSpPr>
        <p:spPr bwMode="auto">
          <a:xfrm flipH="1">
            <a:off x="5868144" y="1556792"/>
            <a:ext cx="79208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0" name="テキスト ボックス 19"/>
          <p:cNvSpPr txBox="1"/>
          <p:nvPr/>
        </p:nvSpPr>
        <p:spPr>
          <a:xfrm>
            <a:off x="5004048" y="4365104"/>
            <a:ext cx="2304256" cy="1015663"/>
          </a:xfrm>
          <a:prstGeom prst="rect">
            <a:avLst/>
          </a:prstGeom>
          <a:noFill/>
        </p:spPr>
        <p:txBody>
          <a:bodyPr wrap="square" rtlCol="0">
            <a:spAutoFit/>
          </a:bodyPr>
          <a:lstStyle/>
          <a:p>
            <a:r>
              <a:rPr kumimoji="1" lang="en-US" altLang="ja-JP" b="1" dirty="0" smtClean="0">
                <a:latin typeface="+mn-ea"/>
                <a:ea typeface="+mn-ea"/>
              </a:rPr>
              <a:t>EXC_RETURN	</a:t>
            </a:r>
          </a:p>
          <a:p>
            <a:r>
              <a:rPr kumimoji="1" lang="en-US" altLang="ja-JP" b="1" dirty="0" smtClean="0">
                <a:latin typeface="+mn-ea"/>
                <a:ea typeface="+mn-ea"/>
              </a:rPr>
              <a:t>	&amp;</a:t>
            </a:r>
          </a:p>
          <a:p>
            <a:r>
              <a:rPr lang="en-US" altLang="ja-JP" b="1" dirty="0" err="1" smtClean="0">
                <a:latin typeface="+mn-ea"/>
                <a:ea typeface="+mn-ea"/>
              </a:rPr>
              <a:t>PendSV</a:t>
            </a:r>
            <a:r>
              <a:rPr lang="ja-JP" altLang="en-US" b="1" dirty="0" smtClean="0">
                <a:latin typeface="+mn-ea"/>
                <a:ea typeface="+mn-ea"/>
              </a:rPr>
              <a:t>受付け</a:t>
            </a:r>
            <a:endParaRPr kumimoji="1" lang="ja-JP" altLang="en-US" b="1" dirty="0">
              <a:latin typeface="+mn-ea"/>
              <a:ea typeface="+mn-ea"/>
            </a:endParaRPr>
          </a:p>
        </p:txBody>
      </p:sp>
      <p:sp>
        <p:nvSpPr>
          <p:cNvPr id="14" name="正方形/長方形 13"/>
          <p:cNvSpPr/>
          <p:nvPr/>
        </p:nvSpPr>
        <p:spPr bwMode="auto">
          <a:xfrm>
            <a:off x="6372200" y="2492896"/>
            <a:ext cx="2376264"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algn="ctr" eaLnBrk="1" hangingPunct="1">
              <a:lnSpc>
                <a:spcPct val="90000"/>
              </a:lnSpc>
              <a:spcBef>
                <a:spcPct val="20000"/>
              </a:spcBef>
            </a:pPr>
            <a:r>
              <a:rPr lang="en-US" altLang="ja-JP" dirty="0" err="1" smtClean="0">
                <a:latin typeface="+mn-ea"/>
                <a:ea typeface="+mn-ea"/>
              </a:rPr>
              <a:t>request_dispatch</a:t>
            </a:r>
            <a:r>
              <a:rPr kumimoji="1" lang="en-US" altLang="ja-JP" sz="2000" b="1" i="0" u="none" strike="noStrike" cap="none" normalizeH="0" baseline="0" dirty="0" err="1" smtClean="0">
                <a:ln>
                  <a:noFill/>
                </a:ln>
                <a:solidFill>
                  <a:schemeClr val="tx1"/>
                </a:solidFill>
                <a:effectLst/>
                <a:latin typeface="+mn-ea"/>
                <a:ea typeface="+mn-ea"/>
              </a:rPr>
              <a:t>PendSV</a:t>
            </a:r>
            <a:r>
              <a:rPr kumimoji="1" lang="ja-JP" altLang="en-US" sz="2000" b="1" i="0" u="none" strike="noStrike" cap="none" normalizeH="0" baseline="0" dirty="0" smtClean="0">
                <a:ln>
                  <a:noFill/>
                </a:ln>
                <a:solidFill>
                  <a:schemeClr val="tx1"/>
                </a:solidFill>
                <a:effectLst/>
                <a:latin typeface="+mn-ea"/>
                <a:ea typeface="+mn-ea"/>
              </a:rPr>
              <a:t>をセット</a:t>
            </a:r>
          </a:p>
        </p:txBody>
      </p:sp>
      <p:cxnSp>
        <p:nvCxnSpPr>
          <p:cNvPr id="17" name="直線矢印コネクタ 16"/>
          <p:cNvCxnSpPr/>
          <p:nvPr/>
        </p:nvCxnSpPr>
        <p:spPr bwMode="auto">
          <a:xfrm>
            <a:off x="7740352" y="1844824"/>
            <a:ext cx="0" cy="6480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直線矢印コネクタ 17"/>
          <p:cNvCxnSpPr/>
          <p:nvPr/>
        </p:nvCxnSpPr>
        <p:spPr bwMode="auto">
          <a:xfrm flipV="1">
            <a:off x="7164288" y="1844824"/>
            <a:ext cx="0" cy="6480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正方形/長方形 20"/>
          <p:cNvSpPr/>
          <p:nvPr/>
        </p:nvSpPr>
        <p:spPr bwMode="auto">
          <a:xfrm>
            <a:off x="4283968" y="2708920"/>
            <a:ext cx="1584176" cy="1440160"/>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err="1" smtClean="0">
                <a:latin typeface="+mn-ea"/>
                <a:ea typeface="+mn-ea"/>
              </a:rPr>
              <a:t>ret_int</a:t>
            </a:r>
            <a:endParaRPr lang="en-US" altLang="ja-JP" dirty="0" smtClean="0">
              <a:latin typeface="+mn-ea"/>
              <a:ea typeface="+mn-ea"/>
            </a:endParaRPr>
          </a:p>
        </p:txBody>
      </p:sp>
      <p:cxnSp>
        <p:nvCxnSpPr>
          <p:cNvPr id="23" name="直線矢印コネクタ 22"/>
          <p:cNvCxnSpPr>
            <a:stCxn id="21" idx="2"/>
            <a:endCxn id="2" idx="0"/>
          </p:cNvCxnSpPr>
          <p:nvPr/>
        </p:nvCxnSpPr>
        <p:spPr bwMode="auto">
          <a:xfrm flipH="1">
            <a:off x="4572000" y="4149080"/>
            <a:ext cx="504056" cy="17281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角丸四角形吹き出し 25"/>
          <p:cNvSpPr/>
          <p:nvPr/>
        </p:nvSpPr>
        <p:spPr bwMode="auto">
          <a:xfrm>
            <a:off x="107504" y="1484784"/>
            <a:ext cx="4104456" cy="2016224"/>
          </a:xfrm>
          <a:prstGeom prst="wedgeRoundRectCallout">
            <a:avLst>
              <a:gd name="adj1" fmla="val 70168"/>
              <a:gd name="adj2" fmla="val 60"/>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err="1" smtClean="0">
                <a:latin typeface="+mn-ea"/>
                <a:ea typeface="+mn-ea"/>
              </a:rPr>
              <a:t>sp</a:t>
            </a:r>
            <a:r>
              <a:rPr lang="en-US" altLang="ja-JP" dirty="0" smtClean="0">
                <a:latin typeface="+mn-ea"/>
                <a:ea typeface="+mn-ea"/>
              </a:rPr>
              <a:t> == </a:t>
            </a:r>
            <a:r>
              <a:rPr lang="en-US" altLang="ja-JP" dirty="0" err="1" smtClean="0">
                <a:latin typeface="+mn-ea"/>
                <a:ea typeface="+mn-ea"/>
              </a:rPr>
              <a:t>m</a:t>
            </a:r>
            <a:r>
              <a:rPr kumimoji="1" lang="en-US" altLang="ja-JP" sz="2000" b="0" i="0" u="none" strike="noStrike" cap="none" normalizeH="0" baseline="0" dirty="0" err="1" smtClean="0">
                <a:ln>
                  <a:noFill/>
                </a:ln>
                <a:solidFill>
                  <a:schemeClr val="tx1"/>
                </a:solidFill>
                <a:effectLst/>
                <a:latin typeface="+mn-ea"/>
                <a:ea typeface="+mn-ea"/>
              </a:rPr>
              <a:t>sp</a:t>
            </a:r>
            <a:endParaRPr kumimoji="1" lang="en-US" altLang="ja-JP" sz="2000" b="0" i="0" u="none" strike="noStrike" cap="none" normalizeH="0" baseline="0" dirty="0" smtClean="0">
              <a:ln>
                <a:noFill/>
              </a:ln>
              <a:solidFill>
                <a:schemeClr val="tx1"/>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smtClean="0">
                <a:latin typeface="+mn-ea"/>
                <a:ea typeface="+mn-ea"/>
              </a:rPr>
              <a:t>Handler</a:t>
            </a:r>
            <a:r>
              <a:rPr lang="ja-JP" altLang="en-US" dirty="0" smtClean="0">
                <a:latin typeface="+mn-ea"/>
                <a:ea typeface="+mn-ea"/>
              </a:rPr>
              <a:t>モード</a:t>
            </a:r>
            <a:endParaRPr lang="en-US" altLang="ja-JP" dirty="0" smtClean="0">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mn-ea"/>
                <a:ea typeface="+mn-ea"/>
              </a:rPr>
              <a:t>・</a:t>
            </a:r>
            <a:r>
              <a:rPr kumimoji="1" lang="en-US" altLang="ja-JP" sz="2000" b="1" i="0" u="none" strike="noStrike" cap="none" normalizeH="0" baseline="0" dirty="0" err="1" smtClean="0">
                <a:ln>
                  <a:noFill/>
                </a:ln>
                <a:solidFill>
                  <a:schemeClr val="tx1"/>
                </a:solidFill>
                <a:effectLst/>
                <a:latin typeface="+mn-ea"/>
                <a:ea typeface="+mn-ea"/>
              </a:rPr>
              <a:t>basepri</a:t>
            </a:r>
            <a:r>
              <a:rPr kumimoji="1" lang="en-US" altLang="ja-JP" sz="2000" b="1" i="0" u="none" strike="noStrike" cap="none" normalizeH="0" baseline="0" dirty="0" smtClean="0">
                <a:ln>
                  <a:noFill/>
                </a:ln>
                <a:solidFill>
                  <a:schemeClr val="tx1"/>
                </a:solidFill>
                <a:effectLst/>
                <a:latin typeface="+mn-ea"/>
                <a:ea typeface="+mn-ea"/>
              </a:rPr>
              <a:t> == 0</a:t>
            </a: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smtClean="0">
                <a:latin typeface="+mn-ea"/>
                <a:ea typeface="+mn-ea"/>
              </a:rPr>
              <a:t>PRIMASK==0</a:t>
            </a: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smtClean="0">
                <a:latin typeface="+mn-ea"/>
                <a:ea typeface="+mn-ea"/>
              </a:rPr>
              <a:t>FAULTMASK == 1</a:t>
            </a: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err="1" smtClean="0">
                <a:latin typeface="+mn-ea"/>
                <a:ea typeface="+mn-ea"/>
              </a:rPr>
              <a:t>lr</a:t>
            </a:r>
            <a:r>
              <a:rPr lang="en-US" altLang="ja-JP" dirty="0">
                <a:latin typeface="+mn-ea"/>
                <a:ea typeface="+mn-ea"/>
              </a:rPr>
              <a:t> </a:t>
            </a:r>
            <a:r>
              <a:rPr lang="en-US" altLang="ja-JP" dirty="0" smtClean="0">
                <a:latin typeface="+mn-ea"/>
                <a:ea typeface="+mn-ea"/>
              </a:rPr>
              <a:t>== EXC_RETURN</a:t>
            </a:r>
            <a:endParaRPr lang="en-US" altLang="ja-JP" dirty="0" smtClean="0">
              <a:latin typeface="+mn-ea"/>
            </a:endParaRPr>
          </a:p>
        </p:txBody>
      </p:sp>
      <p:sp>
        <p:nvSpPr>
          <p:cNvPr id="22" name="角丸四角形吹き出し 21"/>
          <p:cNvSpPr/>
          <p:nvPr/>
        </p:nvSpPr>
        <p:spPr bwMode="auto">
          <a:xfrm>
            <a:off x="107504" y="4869160"/>
            <a:ext cx="4104456" cy="936104"/>
          </a:xfrm>
          <a:prstGeom prst="wedgeRoundRectCallout">
            <a:avLst>
              <a:gd name="adj1" fmla="val 59065"/>
              <a:gd name="adj2" fmla="val 12850"/>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・スクラッチレジスタ</a:t>
            </a:r>
            <a:r>
              <a:rPr lang="en-US" altLang="ja-JP" dirty="0" smtClean="0">
                <a:latin typeface="+mn-ea"/>
                <a:ea typeface="+mn-ea"/>
              </a:rPr>
              <a:t> → </a:t>
            </a:r>
            <a:r>
              <a:rPr lang="en-US" altLang="ja-JP" dirty="0" err="1" smtClean="0">
                <a:latin typeface="+mn-ea"/>
                <a:ea typeface="+mn-ea"/>
              </a:rPr>
              <a:t>psp</a:t>
            </a:r>
            <a:endParaRPr lang="en-US" altLang="ja-JP" dirty="0" smtClean="0">
              <a:latin typeface="+mn-ea"/>
              <a:ea typeface="+mn-ea"/>
            </a:endParaRPr>
          </a:p>
          <a:p>
            <a:pPr eaLnBrk="1" hangingPunct="1">
              <a:lnSpc>
                <a:spcPct val="90000"/>
              </a:lnSpc>
              <a:spcBef>
                <a:spcPct val="20000"/>
              </a:spcBef>
            </a:pPr>
            <a:r>
              <a:rPr lang="ja-JP" altLang="en-US" dirty="0" smtClean="0">
                <a:latin typeface="+mn-ea"/>
                <a:ea typeface="+mn-ea"/>
              </a:rPr>
              <a:t>・</a:t>
            </a:r>
            <a:r>
              <a:rPr lang="en-US" altLang="ja-JP" dirty="0" err="1">
                <a:latin typeface="+mn-ea"/>
              </a:rPr>
              <a:t>lr</a:t>
            </a:r>
            <a:r>
              <a:rPr lang="en-US" altLang="ja-JP" dirty="0">
                <a:latin typeface="+mn-ea"/>
              </a:rPr>
              <a:t> == </a:t>
            </a:r>
            <a:r>
              <a:rPr lang="en-US" altLang="ja-JP" dirty="0" smtClean="0">
                <a:latin typeface="+mn-ea"/>
              </a:rPr>
              <a:t>EXC_RETURN</a:t>
            </a:r>
            <a:endParaRPr lang="en-US" altLang="ja-JP" dirty="0">
              <a:latin typeface="+mn-ea"/>
            </a:endParaRPr>
          </a:p>
        </p:txBody>
      </p:sp>
    </p:spTree>
    <p:extLst>
      <p:ext uri="{BB962C8B-B14F-4D97-AF65-F5344CB8AC3E}">
        <p14:creationId xmlns:p14="http://schemas.microsoft.com/office/powerpoint/2010/main" val="37419480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18</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err="1" smtClean="0">
                <a:solidFill>
                  <a:schemeClr val="tx1"/>
                </a:solidFill>
                <a:latin typeface="メイリオ" pitchFamily="50" charset="-128"/>
              </a:rPr>
              <a:t>request_dispatch</a:t>
            </a:r>
            <a:r>
              <a:rPr lang="ja-JP" altLang="en-US" sz="2800" b="1" dirty="0" smtClean="0">
                <a:solidFill>
                  <a:schemeClr val="tx1"/>
                </a:solidFill>
                <a:latin typeface="メイリオ" pitchFamily="50" charset="-128"/>
              </a:rPr>
              <a:t>（ソースコード）</a:t>
            </a:r>
          </a:p>
        </p:txBody>
      </p:sp>
      <p:sp>
        <p:nvSpPr>
          <p:cNvPr id="4" name="メモ 3"/>
          <p:cNvSpPr/>
          <p:nvPr/>
        </p:nvSpPr>
        <p:spPr bwMode="auto">
          <a:xfrm>
            <a:off x="395536" y="1268760"/>
            <a:ext cx="8424936" cy="5112568"/>
          </a:xfrm>
          <a:prstGeom prst="foldedCorner">
            <a:avLst/>
          </a:prstGeom>
          <a:solidFill>
            <a:schemeClr val="accent6">
              <a:lumMod val="20000"/>
              <a:lumOff val="80000"/>
            </a:schemeClr>
          </a:solidFill>
          <a:ln w="9525" cap="flat" cmpd="sng" algn="ctr">
            <a:solidFill>
              <a:schemeClr val="accent6">
                <a:lumMod val="50000"/>
              </a:schemeClr>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endParaRPr lang="en-US" altLang="ja-JP" dirty="0" smtClean="0">
              <a:latin typeface="+mn-ea"/>
              <a:ea typeface="+mn-ea"/>
            </a:endParaRPr>
          </a:p>
          <a:p>
            <a:pPr eaLnBrk="1" hangingPunct="1">
              <a:lnSpc>
                <a:spcPct val="90000"/>
              </a:lnSpc>
              <a:spcBef>
                <a:spcPct val="20000"/>
              </a:spcBef>
            </a:pPr>
            <a:endParaRPr lang="en-US" altLang="ja-JP" dirty="0" smtClean="0">
              <a:latin typeface="+mn-ea"/>
              <a:ea typeface="+mn-ea"/>
            </a:endParaRPr>
          </a:p>
          <a:p>
            <a:pPr eaLnBrk="1" hangingPunct="1">
              <a:lnSpc>
                <a:spcPct val="90000"/>
              </a:lnSpc>
              <a:spcBef>
                <a:spcPct val="20000"/>
              </a:spcBef>
            </a:pPr>
            <a:r>
              <a:rPr lang="en-US" altLang="ja-JP" dirty="0" smtClean="0">
                <a:latin typeface="+mn-ea"/>
                <a:ea typeface="+mn-ea"/>
              </a:rPr>
              <a:t>/* </a:t>
            </a:r>
            <a:r>
              <a:rPr lang="en-US" altLang="ja-JP" dirty="0" err="1" smtClean="0">
                <a:latin typeface="+mn-ea"/>
                <a:ea typeface="+mn-ea"/>
              </a:rPr>
              <a:t>core_kernel_impl.h</a:t>
            </a:r>
            <a:r>
              <a:rPr lang="en-US" altLang="ja-JP" dirty="0" smtClean="0">
                <a:latin typeface="+mn-ea"/>
                <a:ea typeface="+mn-ea"/>
              </a:rPr>
              <a:t> */</a:t>
            </a:r>
          </a:p>
          <a:p>
            <a:pPr eaLnBrk="1" hangingPunct="1">
              <a:lnSpc>
                <a:spcPct val="90000"/>
              </a:lnSpc>
              <a:spcBef>
                <a:spcPct val="20000"/>
              </a:spcBef>
            </a:pPr>
            <a:r>
              <a:rPr lang="en-US" altLang="ja-JP" dirty="0" smtClean="0">
                <a:latin typeface="+mn-ea"/>
                <a:ea typeface="+mn-ea"/>
              </a:rPr>
              <a:t>Inline </a:t>
            </a:r>
            <a:r>
              <a:rPr lang="en-US" altLang="ja-JP" dirty="0">
                <a:latin typeface="+mn-ea"/>
                <a:ea typeface="+mn-ea"/>
              </a:rPr>
              <a:t>void</a:t>
            </a:r>
          </a:p>
          <a:p>
            <a:pPr eaLnBrk="1" hangingPunct="1">
              <a:lnSpc>
                <a:spcPct val="90000"/>
              </a:lnSpc>
              <a:spcBef>
                <a:spcPct val="20000"/>
              </a:spcBef>
            </a:pPr>
            <a:r>
              <a:rPr lang="en-US" altLang="ja-JP" dirty="0" err="1" smtClean="0">
                <a:latin typeface="+mn-ea"/>
                <a:ea typeface="+mn-ea"/>
              </a:rPr>
              <a:t>request_dispatch</a:t>
            </a:r>
            <a:r>
              <a:rPr lang="en-US" altLang="ja-JP" dirty="0">
                <a:latin typeface="+mn-ea"/>
                <a:ea typeface="+mn-ea"/>
              </a:rPr>
              <a:t>(void)</a:t>
            </a:r>
          </a:p>
          <a:p>
            <a:pPr eaLnBrk="1" hangingPunct="1">
              <a:lnSpc>
                <a:spcPct val="90000"/>
              </a:lnSpc>
              <a:spcBef>
                <a:spcPct val="20000"/>
              </a:spcBef>
            </a:pPr>
            <a:r>
              <a:rPr lang="en-US" altLang="ja-JP" dirty="0">
                <a:latin typeface="+mn-ea"/>
                <a:ea typeface="+mn-ea"/>
              </a:rPr>
              <a:t>{</a:t>
            </a:r>
          </a:p>
          <a:p>
            <a:pPr eaLnBrk="1" hangingPunct="1">
              <a:lnSpc>
                <a:spcPct val="90000"/>
              </a:lnSpc>
              <a:spcBef>
                <a:spcPct val="20000"/>
              </a:spcBef>
            </a:pPr>
            <a:r>
              <a:rPr lang="en-US" altLang="ja-JP" dirty="0">
                <a:latin typeface="+mn-ea"/>
                <a:ea typeface="+mn-ea"/>
              </a:rPr>
              <a:t>    /*</a:t>
            </a:r>
          </a:p>
          <a:p>
            <a:pPr eaLnBrk="1" hangingPunct="1">
              <a:lnSpc>
                <a:spcPct val="90000"/>
              </a:lnSpc>
              <a:spcBef>
                <a:spcPct val="20000"/>
              </a:spcBef>
            </a:pPr>
            <a:r>
              <a:rPr lang="en-US" altLang="ja-JP" dirty="0">
                <a:latin typeface="+mn-ea"/>
                <a:ea typeface="+mn-ea"/>
              </a:rPr>
              <a:t>     * issue </a:t>
            </a:r>
            <a:r>
              <a:rPr lang="en-US" altLang="ja-JP" dirty="0" err="1">
                <a:latin typeface="+mn-ea"/>
                <a:ea typeface="+mn-ea"/>
              </a:rPr>
              <a:t>PendSV</a:t>
            </a:r>
            <a:endParaRPr lang="en-US" altLang="ja-JP" dirty="0">
              <a:latin typeface="+mn-ea"/>
              <a:ea typeface="+mn-ea"/>
            </a:endParaRPr>
          </a:p>
          <a:p>
            <a:pPr eaLnBrk="1" hangingPunct="1">
              <a:lnSpc>
                <a:spcPct val="90000"/>
              </a:lnSpc>
              <a:spcBef>
                <a:spcPct val="20000"/>
              </a:spcBef>
            </a:pPr>
            <a:r>
              <a:rPr lang="en-US" altLang="ja-JP" dirty="0">
                <a:latin typeface="+mn-ea"/>
                <a:ea typeface="+mn-ea"/>
              </a:rPr>
              <a:t>     * ICSR.PENDSVSET([28]) = 1</a:t>
            </a:r>
          </a:p>
          <a:p>
            <a:pPr eaLnBrk="1" hangingPunct="1">
              <a:lnSpc>
                <a:spcPct val="90000"/>
              </a:lnSpc>
              <a:spcBef>
                <a:spcPct val="20000"/>
              </a:spcBef>
            </a:pPr>
            <a:r>
              <a:rPr lang="en-US" altLang="ja-JP" dirty="0">
                <a:latin typeface="+mn-ea"/>
                <a:ea typeface="+mn-ea"/>
              </a:rPr>
              <a:t>     */</a:t>
            </a:r>
          </a:p>
          <a:p>
            <a:pPr eaLnBrk="1" hangingPunct="1">
              <a:lnSpc>
                <a:spcPct val="90000"/>
              </a:lnSpc>
              <a:spcBef>
                <a:spcPct val="20000"/>
              </a:spcBef>
            </a:pPr>
            <a:r>
              <a:rPr lang="en-US" altLang="ja-JP" dirty="0">
                <a:latin typeface="+mn-ea"/>
                <a:ea typeface="+mn-ea"/>
              </a:rPr>
              <a:t>    </a:t>
            </a:r>
            <a:r>
              <a:rPr lang="en-US" altLang="ja-JP" dirty="0" err="1">
                <a:latin typeface="+mn-ea"/>
                <a:ea typeface="+mn-ea"/>
              </a:rPr>
              <a:t>sil_orw</a:t>
            </a:r>
            <a:r>
              <a:rPr lang="en-US" altLang="ja-JP" dirty="0">
                <a:latin typeface="+mn-ea"/>
                <a:ea typeface="+mn-ea"/>
              </a:rPr>
              <a:t>((void *)0xE000ED04, (uint32_t)(0x10000000U))</a:t>
            </a:r>
            <a:r>
              <a:rPr lang="en-US" altLang="ja-JP" dirty="0" smtClean="0">
                <a:latin typeface="+mn-ea"/>
                <a:ea typeface="+mn-ea"/>
              </a:rPr>
              <a:t>;</a:t>
            </a:r>
          </a:p>
          <a:p>
            <a:pPr eaLnBrk="1" hangingPunct="1">
              <a:lnSpc>
                <a:spcPct val="90000"/>
              </a:lnSpc>
              <a:spcBef>
                <a:spcPct val="20000"/>
              </a:spcBef>
            </a:pPr>
            <a:r>
              <a:rPr lang="en-US" altLang="ja-JP" dirty="0">
                <a:latin typeface="+mn-ea"/>
                <a:ea typeface="+mn-ea"/>
              </a:rPr>
              <a:t> </a:t>
            </a:r>
            <a:r>
              <a:rPr lang="en-US" altLang="ja-JP" dirty="0" smtClean="0">
                <a:latin typeface="+mn-ea"/>
                <a:ea typeface="+mn-ea"/>
              </a:rPr>
              <a:t>   /* </a:t>
            </a:r>
            <a:r>
              <a:rPr lang="ja-JP" altLang="en-US" dirty="0" smtClean="0">
                <a:latin typeface="+mn-ea"/>
                <a:ea typeface="+mn-ea"/>
              </a:rPr>
              <a:t>ここではディスパッチしない</a:t>
            </a:r>
            <a:r>
              <a:rPr lang="en-US" altLang="ja-JP" dirty="0" smtClean="0">
                <a:latin typeface="+mn-ea"/>
                <a:ea typeface="+mn-ea"/>
              </a:rPr>
              <a:t> */</a:t>
            </a:r>
            <a:endParaRPr lang="en-US" altLang="ja-JP" dirty="0">
              <a:latin typeface="+mn-ea"/>
              <a:ea typeface="+mn-ea"/>
            </a:endParaRPr>
          </a:p>
          <a:p>
            <a:pPr eaLnBrk="1" hangingPunct="1">
              <a:lnSpc>
                <a:spcPct val="90000"/>
              </a:lnSpc>
              <a:spcBef>
                <a:spcPct val="20000"/>
              </a:spcBef>
            </a:pPr>
            <a:r>
              <a:rPr lang="en-US" altLang="ja-JP" dirty="0" smtClean="0">
                <a:latin typeface="+mn-ea"/>
                <a:ea typeface="+mn-ea"/>
              </a:rPr>
              <a:t>}</a:t>
            </a:r>
            <a:endParaRPr lang="en-US" altLang="ja-JP" dirty="0">
              <a:latin typeface="+mn-ea"/>
              <a:ea typeface="+mn-ea"/>
            </a:endParaRPr>
          </a:p>
        </p:txBody>
      </p:sp>
    </p:spTree>
    <p:extLst>
      <p:ext uri="{BB962C8B-B14F-4D97-AF65-F5344CB8AC3E}">
        <p14:creationId xmlns:p14="http://schemas.microsoft.com/office/powerpoint/2010/main" val="399971481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19</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err="1" smtClean="0">
                <a:solidFill>
                  <a:schemeClr val="tx1"/>
                </a:solidFill>
                <a:latin typeface="メイリオ" pitchFamily="50" charset="-128"/>
              </a:rPr>
              <a:t>ret_int_r</a:t>
            </a:r>
            <a:endParaRPr lang="ja-JP" altLang="en-US" sz="2800" b="1" dirty="0" smtClean="0">
              <a:solidFill>
                <a:schemeClr val="tx1"/>
              </a:solidFill>
              <a:latin typeface="メイリオ" pitchFamily="50" charset="-128"/>
            </a:endParaRPr>
          </a:p>
        </p:txBody>
      </p:sp>
      <p:sp>
        <p:nvSpPr>
          <p:cNvPr id="2" name="正方形/長方形 1"/>
          <p:cNvSpPr/>
          <p:nvPr/>
        </p:nvSpPr>
        <p:spPr bwMode="auto">
          <a:xfrm>
            <a:off x="3851920" y="980728"/>
            <a:ext cx="2376264" cy="2736304"/>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n-ea"/>
                <a:ea typeface="+mn-ea"/>
              </a:rPr>
              <a:t>dispatcher</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11" name="正方形/長方形 10"/>
          <p:cNvSpPr/>
          <p:nvPr/>
        </p:nvSpPr>
        <p:spPr bwMode="auto">
          <a:xfrm>
            <a:off x="4283968" y="5589240"/>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TASK</a:t>
            </a:r>
          </a:p>
        </p:txBody>
      </p:sp>
      <p:sp>
        <p:nvSpPr>
          <p:cNvPr id="28" name="角丸四角形吹き出し 27"/>
          <p:cNvSpPr/>
          <p:nvPr/>
        </p:nvSpPr>
        <p:spPr bwMode="auto">
          <a:xfrm>
            <a:off x="251520" y="980728"/>
            <a:ext cx="3240360" cy="1656184"/>
          </a:xfrm>
          <a:prstGeom prst="wedgeRoundRectCallout">
            <a:avLst>
              <a:gd name="adj1" fmla="val 72336"/>
              <a:gd name="adj2" fmla="val 31317"/>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000000"/>
                </a:solidFill>
                <a:latin typeface="+mn-ea"/>
                <a:ea typeface="+mn-ea"/>
              </a:rPr>
              <a:t>・</a:t>
            </a:r>
            <a:r>
              <a:rPr lang="en-US" altLang="ja-JP" dirty="0" err="1" smtClean="0">
                <a:solidFill>
                  <a:srgbClr val="000000"/>
                </a:solidFill>
                <a:latin typeface="+mn-ea"/>
                <a:ea typeface="+mn-ea"/>
              </a:rPr>
              <a:t>sp</a:t>
            </a:r>
            <a:r>
              <a:rPr lang="en-US" altLang="ja-JP" dirty="0" smtClean="0">
                <a:solidFill>
                  <a:srgbClr val="000000"/>
                </a:solidFill>
                <a:latin typeface="+mn-ea"/>
                <a:ea typeface="+mn-ea"/>
              </a:rPr>
              <a:t> == </a:t>
            </a:r>
            <a:r>
              <a:rPr kumimoji="1" lang="en-US" altLang="ja-JP" sz="2000" b="0" i="0" u="none" strike="noStrike" cap="none" normalizeH="0" baseline="0" dirty="0" err="1" smtClean="0">
                <a:ln>
                  <a:noFill/>
                </a:ln>
                <a:solidFill>
                  <a:srgbClr val="000000"/>
                </a:solidFill>
                <a:effectLst/>
                <a:latin typeface="+mn-ea"/>
                <a:ea typeface="+mn-ea"/>
              </a:rPr>
              <a:t>msp</a:t>
            </a:r>
            <a:endParaRPr kumimoji="1" lang="en-US" altLang="ja-JP" sz="2000" b="0" i="0" u="none" strike="noStrike" cap="none" normalizeH="0" baseline="0" dirty="0" smtClean="0">
              <a:ln>
                <a:noFill/>
              </a:ln>
              <a:solidFill>
                <a:srgbClr val="000000"/>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000000"/>
                </a:solidFill>
                <a:latin typeface="+mn-ea"/>
                <a:ea typeface="+mn-ea"/>
              </a:rPr>
              <a:t>・</a:t>
            </a:r>
            <a:r>
              <a:rPr lang="en-US" altLang="ja-JP" dirty="0" smtClean="0">
                <a:solidFill>
                  <a:srgbClr val="000000"/>
                </a:solidFill>
                <a:latin typeface="+mn-ea"/>
                <a:ea typeface="+mn-ea"/>
              </a:rPr>
              <a:t>Handler</a:t>
            </a:r>
            <a:r>
              <a:rPr lang="ja-JP" altLang="en-US" dirty="0" smtClean="0">
                <a:solidFill>
                  <a:srgbClr val="000000"/>
                </a:solidFill>
                <a:latin typeface="+mn-ea"/>
                <a:ea typeface="+mn-ea"/>
              </a:rPr>
              <a:t>モード</a:t>
            </a:r>
            <a:endParaRPr lang="en-US" altLang="ja-JP" dirty="0" smtClean="0">
              <a:solidFill>
                <a:srgbClr val="000000"/>
              </a:solidFill>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1" i="0" u="none" cap="none" normalizeH="0" baseline="0" dirty="0" smtClean="0">
                <a:ln>
                  <a:noFill/>
                </a:ln>
                <a:solidFill>
                  <a:schemeClr val="tx1"/>
                </a:solidFill>
                <a:effectLst/>
                <a:latin typeface="+mn-ea"/>
                <a:ea typeface="+mn-ea"/>
              </a:rPr>
              <a:t>・</a:t>
            </a:r>
            <a:r>
              <a:rPr kumimoji="1" lang="en-US" altLang="ja-JP" sz="2000" b="1" i="0" u="none" cap="none" normalizeH="0" baseline="0" dirty="0" err="1" smtClean="0">
                <a:ln>
                  <a:noFill/>
                </a:ln>
                <a:solidFill>
                  <a:schemeClr val="tx1"/>
                </a:solidFill>
                <a:effectLst/>
                <a:latin typeface="+mn-ea"/>
                <a:ea typeface="+mn-ea"/>
              </a:rPr>
              <a:t>basepri</a:t>
            </a:r>
            <a:r>
              <a:rPr kumimoji="1" lang="en-US" altLang="ja-JP" sz="2000" b="1" i="0" u="none" cap="none" normalizeH="0" baseline="0" dirty="0" smtClean="0">
                <a:ln>
                  <a:noFill/>
                </a:ln>
                <a:solidFill>
                  <a:schemeClr val="tx1"/>
                </a:solidFill>
                <a:effectLst/>
                <a:latin typeface="+mn-ea"/>
                <a:ea typeface="+mn-ea"/>
              </a:rPr>
              <a:t> == 0</a:t>
            </a:r>
            <a:endParaRPr kumimoji="1" lang="en-US" altLang="ja-JP" sz="2000" b="1" i="0" u="none" strike="noStrike" cap="none" normalizeH="0" baseline="0" dirty="0" smtClean="0">
              <a:ln>
                <a:noFill/>
              </a:ln>
              <a:solidFill>
                <a:schemeClr val="tx1"/>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smtClean="0">
                <a:latin typeface="+mn-ea"/>
                <a:ea typeface="+mn-ea"/>
              </a:rPr>
              <a:t>PRIMASK == 0</a:t>
            </a:r>
          </a:p>
          <a:p>
            <a:pPr marL="0" marR="0" indent="0" defTabSz="914400" rtl="0" eaLnBrk="1" fontAlgn="base" latinLnBrk="0" hangingPunct="1">
              <a:lnSpc>
                <a:spcPct val="90000"/>
              </a:lnSpc>
              <a:spcBef>
                <a:spcPct val="20000"/>
              </a:spcBef>
              <a:spcAft>
                <a:spcPct val="0"/>
              </a:spcAft>
              <a:buClrTx/>
              <a:buSzTx/>
              <a:buFontTx/>
              <a:buNone/>
              <a:tabLst/>
            </a:pPr>
            <a:r>
              <a:rPr lang="ja-JP" altLang="en-US" b="1" dirty="0" smtClean="0">
                <a:latin typeface="+mn-ea"/>
                <a:ea typeface="+mn-ea"/>
              </a:rPr>
              <a:t>・</a:t>
            </a:r>
            <a:r>
              <a:rPr lang="en-US" altLang="ja-JP" b="1" dirty="0" smtClean="0">
                <a:latin typeface="+mn-ea"/>
                <a:ea typeface="+mn-ea"/>
              </a:rPr>
              <a:t>FAULTMASK == 1</a:t>
            </a:r>
          </a:p>
        </p:txBody>
      </p:sp>
      <p:sp>
        <p:nvSpPr>
          <p:cNvPr id="15" name="角丸四角形吹き出し 14"/>
          <p:cNvSpPr/>
          <p:nvPr/>
        </p:nvSpPr>
        <p:spPr bwMode="auto">
          <a:xfrm>
            <a:off x="323528" y="2780928"/>
            <a:ext cx="3312368" cy="1728192"/>
          </a:xfrm>
          <a:prstGeom prst="wedgeRoundRectCallout">
            <a:avLst>
              <a:gd name="adj1" fmla="val 64057"/>
              <a:gd name="adj2" fmla="val -37079"/>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ja-JP" altLang="en-US" dirty="0" smtClean="0">
                <a:solidFill>
                  <a:srgbClr val="FF0000"/>
                </a:solidFill>
                <a:latin typeface="+mn-ea"/>
                <a:ea typeface="+mn-ea"/>
              </a:rPr>
              <a:t>・</a:t>
            </a:r>
            <a:r>
              <a:rPr lang="en-US" altLang="ja-JP" dirty="0" err="1" smtClean="0">
                <a:solidFill>
                  <a:srgbClr val="FF0000"/>
                </a:solidFill>
                <a:latin typeface="+mn-ea"/>
              </a:rPr>
              <a:t>TCB.sp</a:t>
            </a:r>
            <a:r>
              <a:rPr lang="en-US" altLang="ja-JP" dirty="0">
                <a:solidFill>
                  <a:srgbClr val="FF0000"/>
                </a:solidFill>
                <a:latin typeface="+mn-ea"/>
              </a:rPr>
              <a:t> </a:t>
            </a:r>
            <a:r>
              <a:rPr lang="en-US" altLang="ja-JP" dirty="0" smtClean="0">
                <a:solidFill>
                  <a:srgbClr val="FF0000"/>
                </a:solidFill>
                <a:latin typeface="+mn-ea"/>
              </a:rPr>
              <a:t>→ </a:t>
            </a:r>
            <a:r>
              <a:rPr lang="en-US" altLang="ja-JP" dirty="0" err="1" smtClean="0">
                <a:solidFill>
                  <a:srgbClr val="FF0000"/>
                </a:solidFill>
                <a:latin typeface="+mn-ea"/>
                <a:ea typeface="+mn-ea"/>
              </a:rPr>
              <a:t>psp</a:t>
            </a:r>
            <a:endParaRPr lang="en-US" altLang="ja-JP" dirty="0" smtClean="0">
              <a:solidFill>
                <a:srgbClr val="FF0000"/>
              </a:solidFill>
              <a:latin typeface="+mn-ea"/>
              <a:ea typeface="+mn-ea"/>
            </a:endParaRPr>
          </a:p>
          <a:p>
            <a:pPr eaLnBrk="1" hangingPunct="1">
              <a:lnSpc>
                <a:spcPct val="90000"/>
              </a:lnSpc>
              <a:spcBef>
                <a:spcPct val="20000"/>
              </a:spcBef>
            </a:pPr>
            <a:r>
              <a:rPr kumimoji="1" lang="ja-JP" altLang="en-US" sz="2000" b="0" i="0" u="none" strike="noStrike" cap="none" normalizeH="0" baseline="0" dirty="0" smtClean="0">
                <a:ln>
                  <a:noFill/>
                </a:ln>
                <a:solidFill>
                  <a:srgbClr val="FF0000"/>
                </a:solidFill>
                <a:effectLst/>
                <a:latin typeface="+mn-ea"/>
                <a:ea typeface="+mn-ea"/>
              </a:rPr>
              <a:t>・</a:t>
            </a:r>
            <a:r>
              <a:rPr kumimoji="1" lang="en-US" altLang="ja-JP" sz="2000" b="0" i="0" u="none" strike="noStrike" cap="none" normalizeH="0" baseline="0" dirty="0" err="1" smtClean="0">
                <a:ln>
                  <a:noFill/>
                </a:ln>
                <a:solidFill>
                  <a:srgbClr val="FF0000"/>
                </a:solidFill>
                <a:effectLst/>
                <a:latin typeface="+mn-ea"/>
                <a:ea typeface="+mn-ea"/>
              </a:rPr>
              <a:t>TCB.exc_return</a:t>
            </a:r>
            <a:r>
              <a:rPr kumimoji="1" lang="en-US" altLang="ja-JP" sz="2000" b="0" i="0" u="none" strike="noStrike" cap="none" normalizeH="0" baseline="0" dirty="0" smtClean="0">
                <a:ln>
                  <a:noFill/>
                </a:ln>
                <a:solidFill>
                  <a:srgbClr val="FF0000"/>
                </a:solidFill>
                <a:effectLst/>
                <a:latin typeface="+mn-ea"/>
                <a:ea typeface="+mn-ea"/>
              </a:rPr>
              <a:t> → </a:t>
            </a:r>
            <a:r>
              <a:rPr kumimoji="1" lang="en-US" altLang="ja-JP" sz="2000" b="0" i="0" u="none" strike="noStrike" cap="none" normalizeH="0" baseline="0" dirty="0" err="1" smtClean="0">
                <a:ln>
                  <a:noFill/>
                </a:ln>
                <a:solidFill>
                  <a:srgbClr val="FF0000"/>
                </a:solidFill>
                <a:effectLst/>
                <a:latin typeface="+mn-ea"/>
                <a:ea typeface="+mn-ea"/>
              </a:rPr>
              <a:t>lr</a:t>
            </a:r>
            <a:endParaRPr kumimoji="1" lang="en-US" altLang="ja-JP" sz="2000" b="0" i="0" u="none" strike="noStrike" cap="none" normalizeH="0" baseline="0" dirty="0" smtClean="0">
              <a:ln>
                <a:noFill/>
              </a:ln>
              <a:solidFill>
                <a:srgbClr val="FF0000"/>
              </a:solidFill>
              <a:effectLst/>
              <a:latin typeface="+mn-ea"/>
              <a:ea typeface="+mn-ea"/>
            </a:endParaRPr>
          </a:p>
          <a:p>
            <a:pPr eaLnBrk="1" hangingPunct="1">
              <a:lnSpc>
                <a:spcPct val="90000"/>
              </a:lnSpc>
              <a:spcBef>
                <a:spcPct val="20000"/>
              </a:spcBef>
            </a:pPr>
            <a:r>
              <a:rPr lang="ja-JP" altLang="en-US" dirty="0" smtClean="0">
                <a:solidFill>
                  <a:srgbClr val="FF0000"/>
                </a:solidFill>
                <a:latin typeface="+mn-ea"/>
                <a:ea typeface="+mn-ea"/>
              </a:rPr>
              <a:t>・</a:t>
            </a:r>
            <a:r>
              <a:rPr lang="en-US" altLang="ja-JP" dirty="0" err="1" smtClean="0">
                <a:solidFill>
                  <a:srgbClr val="FF0000"/>
                </a:solidFill>
                <a:latin typeface="+mn-ea"/>
                <a:ea typeface="+mn-ea"/>
              </a:rPr>
              <a:t>psp</a:t>
            </a:r>
            <a:r>
              <a:rPr lang="en-US" altLang="ja-JP" dirty="0" smtClean="0">
                <a:solidFill>
                  <a:srgbClr val="FF0000"/>
                </a:solidFill>
                <a:latin typeface="+mn-ea"/>
                <a:ea typeface="+mn-ea"/>
              </a:rPr>
              <a:t> → </a:t>
            </a:r>
            <a:r>
              <a:rPr lang="en-US" altLang="ja-JP" dirty="0" err="1" smtClean="0">
                <a:solidFill>
                  <a:srgbClr val="FF0000"/>
                </a:solidFill>
                <a:latin typeface="+mn-ea"/>
                <a:ea typeface="+mn-ea"/>
              </a:rPr>
              <a:t>callee</a:t>
            </a:r>
            <a:r>
              <a:rPr lang="en-US" altLang="ja-JP" dirty="0" smtClean="0">
                <a:solidFill>
                  <a:srgbClr val="FF0000"/>
                </a:solidFill>
                <a:latin typeface="+mn-ea"/>
                <a:ea typeface="+mn-ea"/>
              </a:rPr>
              <a:t> saved register</a:t>
            </a:r>
          </a:p>
        </p:txBody>
      </p:sp>
      <p:sp>
        <p:nvSpPr>
          <p:cNvPr id="16" name="テキスト ボックス 15"/>
          <p:cNvSpPr txBox="1"/>
          <p:nvPr/>
        </p:nvSpPr>
        <p:spPr>
          <a:xfrm>
            <a:off x="5076056" y="3933056"/>
            <a:ext cx="2088232" cy="400110"/>
          </a:xfrm>
          <a:prstGeom prst="rect">
            <a:avLst/>
          </a:prstGeom>
          <a:noFill/>
        </p:spPr>
        <p:txBody>
          <a:bodyPr wrap="square" rtlCol="0">
            <a:spAutoFit/>
          </a:bodyPr>
          <a:lstStyle/>
          <a:p>
            <a:r>
              <a:rPr kumimoji="1" lang="en-US" altLang="ja-JP" b="1" dirty="0" smtClean="0">
                <a:latin typeface="+mn-ea"/>
                <a:ea typeface="+mn-ea"/>
              </a:rPr>
              <a:t>EXC_RETURN</a:t>
            </a:r>
            <a:endParaRPr kumimoji="1" lang="ja-JP" altLang="en-US" b="1" dirty="0">
              <a:latin typeface="+mn-ea"/>
              <a:ea typeface="+mn-ea"/>
            </a:endParaRPr>
          </a:p>
        </p:txBody>
      </p:sp>
      <p:cxnSp>
        <p:nvCxnSpPr>
          <p:cNvPr id="19" name="直線矢印コネクタ 18"/>
          <p:cNvCxnSpPr>
            <a:stCxn id="2" idx="2"/>
            <a:endCxn id="11" idx="0"/>
          </p:cNvCxnSpPr>
          <p:nvPr/>
        </p:nvCxnSpPr>
        <p:spPr bwMode="auto">
          <a:xfrm>
            <a:off x="5040052" y="3717032"/>
            <a:ext cx="36004" cy="18722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角丸四角形吹き出し 25"/>
          <p:cNvSpPr/>
          <p:nvPr/>
        </p:nvSpPr>
        <p:spPr bwMode="auto">
          <a:xfrm>
            <a:off x="107504" y="4869160"/>
            <a:ext cx="4104456" cy="1440160"/>
          </a:xfrm>
          <a:prstGeom prst="wedgeRoundRectCallout">
            <a:avLst>
              <a:gd name="adj1" fmla="val 71480"/>
              <a:gd name="adj2" fmla="val -4848"/>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FF0000"/>
                </a:solidFill>
                <a:latin typeface="+mn-ea"/>
                <a:ea typeface="+mn-ea"/>
              </a:rPr>
              <a:t>・</a:t>
            </a:r>
            <a:r>
              <a:rPr lang="en-US" altLang="ja-JP" dirty="0" err="1" smtClean="0">
                <a:solidFill>
                  <a:srgbClr val="FF0000"/>
                </a:solidFill>
                <a:latin typeface="+mn-ea"/>
                <a:ea typeface="+mn-ea"/>
              </a:rPr>
              <a:t>sp</a:t>
            </a:r>
            <a:r>
              <a:rPr lang="en-US" altLang="ja-JP" dirty="0" smtClean="0">
                <a:solidFill>
                  <a:srgbClr val="FF0000"/>
                </a:solidFill>
                <a:latin typeface="+mn-ea"/>
                <a:ea typeface="+mn-ea"/>
              </a:rPr>
              <a:t> == </a:t>
            </a:r>
            <a:r>
              <a:rPr kumimoji="1" lang="en-US" altLang="ja-JP" sz="2000" b="0" i="0" u="none" strike="noStrike" cap="none" normalizeH="0" baseline="0" dirty="0" err="1" smtClean="0">
                <a:ln>
                  <a:noFill/>
                </a:ln>
                <a:solidFill>
                  <a:srgbClr val="FF0000"/>
                </a:solidFill>
                <a:effectLst/>
                <a:latin typeface="+mn-ea"/>
                <a:ea typeface="+mn-ea"/>
              </a:rPr>
              <a:t>psp</a:t>
            </a:r>
            <a:endParaRPr kumimoji="1" lang="en-US" altLang="ja-JP" sz="2000" b="0" i="0" u="none" strike="noStrike" cap="none" normalizeH="0" baseline="0" dirty="0" smtClean="0">
              <a:ln>
                <a:noFill/>
              </a:ln>
              <a:solidFill>
                <a:srgbClr val="FF0000"/>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FF0000"/>
                </a:solidFill>
                <a:latin typeface="+mn-ea"/>
                <a:ea typeface="+mn-ea"/>
              </a:rPr>
              <a:t>・</a:t>
            </a:r>
            <a:r>
              <a:rPr lang="en-US" altLang="ja-JP" dirty="0" smtClean="0">
                <a:solidFill>
                  <a:srgbClr val="FF0000"/>
                </a:solidFill>
                <a:latin typeface="+mn-ea"/>
                <a:ea typeface="+mn-ea"/>
              </a:rPr>
              <a:t>Thread</a:t>
            </a:r>
            <a:r>
              <a:rPr lang="ja-JP" altLang="en-US" dirty="0" smtClean="0">
                <a:solidFill>
                  <a:srgbClr val="FF0000"/>
                </a:solidFill>
                <a:latin typeface="+mn-ea"/>
                <a:ea typeface="+mn-ea"/>
              </a:rPr>
              <a:t>モード</a:t>
            </a:r>
            <a:endParaRPr lang="en-US" altLang="ja-JP" dirty="0" smtClean="0">
              <a:solidFill>
                <a:srgbClr val="FF0000"/>
              </a:solidFill>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n-ea"/>
                <a:ea typeface="+mn-ea"/>
              </a:rPr>
              <a:t>・</a:t>
            </a:r>
            <a:r>
              <a:rPr kumimoji="1" lang="en-US" altLang="ja-JP" sz="2000" b="0" i="0" u="none" strike="noStrike" cap="none" normalizeH="0" baseline="0" dirty="0" err="1" smtClean="0">
                <a:ln>
                  <a:noFill/>
                </a:ln>
                <a:solidFill>
                  <a:schemeClr val="tx1"/>
                </a:solidFill>
                <a:effectLst/>
                <a:latin typeface="+mn-ea"/>
                <a:ea typeface="+mn-ea"/>
              </a:rPr>
              <a:t>basepri</a:t>
            </a:r>
            <a:r>
              <a:rPr kumimoji="1" lang="en-US" altLang="ja-JP" sz="2000" b="0" i="0" u="none" strike="noStrike" cap="none" normalizeH="0" baseline="0" dirty="0" smtClean="0">
                <a:ln>
                  <a:noFill/>
                </a:ln>
                <a:solidFill>
                  <a:schemeClr val="tx1"/>
                </a:solidFill>
                <a:effectLst/>
                <a:latin typeface="+mn-ea"/>
                <a:ea typeface="+mn-ea"/>
              </a:rPr>
              <a:t> == 0</a:t>
            </a: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smtClean="0">
                <a:latin typeface="+mn-ea"/>
                <a:ea typeface="+mn-ea"/>
              </a:rPr>
              <a:t>PRIMASK/</a:t>
            </a:r>
            <a:r>
              <a:rPr lang="en-US" altLang="ja-JP" dirty="0" smtClean="0">
                <a:solidFill>
                  <a:srgbClr val="FF0000"/>
                </a:solidFill>
                <a:latin typeface="+mn-ea"/>
                <a:ea typeface="+mn-ea"/>
              </a:rPr>
              <a:t>FAULTMASK == 0</a:t>
            </a:r>
            <a:endParaRPr kumimoji="1" lang="en-US" altLang="ja-JP" sz="2000" b="0" i="0" u="none" strike="noStrike" cap="none" normalizeH="0" baseline="0" dirty="0" smtClean="0">
              <a:ln>
                <a:noFill/>
              </a:ln>
              <a:solidFill>
                <a:srgbClr val="FF0000"/>
              </a:solidFill>
              <a:effectLst/>
              <a:latin typeface="+mn-ea"/>
              <a:ea typeface="+mn-ea"/>
            </a:endParaRPr>
          </a:p>
        </p:txBody>
      </p:sp>
      <p:sp>
        <p:nvSpPr>
          <p:cNvPr id="20" name="角丸四角形吹き出し 19"/>
          <p:cNvSpPr/>
          <p:nvPr/>
        </p:nvSpPr>
        <p:spPr bwMode="auto">
          <a:xfrm>
            <a:off x="6012160" y="5085184"/>
            <a:ext cx="2808312" cy="504056"/>
          </a:xfrm>
          <a:prstGeom prst="wedgeRoundRectCallout">
            <a:avLst>
              <a:gd name="adj1" fmla="val -82555"/>
              <a:gd name="adj2" fmla="val 43039"/>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1" i="0" u="none" strike="noStrike" cap="none" normalizeH="0" baseline="0" dirty="0" smtClean="0">
                <a:ln>
                  <a:noFill/>
                </a:ln>
                <a:solidFill>
                  <a:srgbClr val="FF0000"/>
                </a:solidFill>
                <a:effectLst/>
                <a:latin typeface="+mn-ea"/>
                <a:ea typeface="+mn-ea"/>
              </a:rPr>
              <a:t>・割込み発生元に戻る</a:t>
            </a:r>
            <a:endParaRPr lang="en-US" altLang="ja-JP" b="1" dirty="0" smtClean="0">
              <a:solidFill>
                <a:srgbClr val="FF0000"/>
              </a:solidFill>
              <a:latin typeface="+mn-ea"/>
              <a:ea typeface="+mn-ea"/>
            </a:endParaRPr>
          </a:p>
        </p:txBody>
      </p:sp>
    </p:spTree>
    <p:extLst>
      <p:ext uri="{BB962C8B-B14F-4D97-AF65-F5344CB8AC3E}">
        <p14:creationId xmlns:p14="http://schemas.microsoft.com/office/powerpoint/2010/main" val="28683489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2</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ja-JP" altLang="en-US" sz="2800" b="1" dirty="0" smtClean="0">
                <a:solidFill>
                  <a:schemeClr val="tx1"/>
                </a:solidFill>
                <a:latin typeface="メイリオ" pitchFamily="50" charset="-128"/>
              </a:rPr>
              <a:t>アジェンダ</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en-US" altLang="ja-JP" sz="2400" dirty="0" smtClean="0">
                <a:latin typeface="+mn-ea"/>
                <a:ea typeface="+mn-ea"/>
              </a:rPr>
              <a:t>ASP3</a:t>
            </a:r>
            <a:r>
              <a:rPr lang="ja-JP" altLang="en-US" sz="2400" dirty="0" smtClean="0">
                <a:latin typeface="+mn-ea"/>
                <a:ea typeface="+mn-ea"/>
              </a:rPr>
              <a:t>でのディスパッチャ設計</a:t>
            </a:r>
            <a:endParaRPr lang="en-US" altLang="ja-JP" sz="2400" dirty="0" smtClean="0">
              <a:latin typeface="+mn-ea"/>
              <a:ea typeface="+mn-ea"/>
            </a:endParaRPr>
          </a:p>
          <a:p>
            <a:pPr marL="180975" indent="-180975" eaLnBrk="1" hangingPunct="1">
              <a:spcBef>
                <a:spcPct val="20000"/>
              </a:spcBef>
              <a:buFontTx/>
              <a:buChar char="•"/>
            </a:pPr>
            <a:r>
              <a:rPr lang="en-US" altLang="ja-JP" sz="2400" dirty="0" smtClean="0">
                <a:latin typeface="+mn-ea"/>
                <a:ea typeface="+mn-ea"/>
              </a:rPr>
              <a:t>ASP3</a:t>
            </a:r>
            <a:r>
              <a:rPr lang="ja-JP" altLang="en-US" sz="2400" dirty="0" smtClean="0">
                <a:latin typeface="+mn-ea"/>
                <a:ea typeface="+mn-ea"/>
              </a:rPr>
              <a:t>での</a:t>
            </a:r>
            <a:r>
              <a:rPr lang="en-US" altLang="ja-JP" sz="2400" dirty="0" smtClean="0">
                <a:latin typeface="+mn-ea"/>
                <a:ea typeface="+mn-ea"/>
              </a:rPr>
              <a:t>FPU</a:t>
            </a:r>
            <a:r>
              <a:rPr lang="ja-JP" altLang="en-US" sz="2400" dirty="0" smtClean="0">
                <a:latin typeface="+mn-ea"/>
                <a:ea typeface="+mn-ea"/>
              </a:rPr>
              <a:t>対応</a:t>
            </a:r>
            <a:endParaRPr lang="en-US" altLang="ja-JP" sz="2400" dirty="0" smtClean="0">
              <a:latin typeface="+mn-ea"/>
              <a:ea typeface="+mn-ea"/>
            </a:endParaRPr>
          </a:p>
        </p:txBody>
      </p:sp>
    </p:spTree>
    <p:extLst>
      <p:ext uri="{BB962C8B-B14F-4D97-AF65-F5344CB8AC3E}">
        <p14:creationId xmlns:p14="http://schemas.microsoft.com/office/powerpoint/2010/main" val="350143758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20</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err="1" smtClean="0">
                <a:solidFill>
                  <a:schemeClr val="tx1"/>
                </a:solidFill>
                <a:latin typeface="メイリオ" pitchFamily="50" charset="-128"/>
              </a:rPr>
              <a:t>start_r</a:t>
            </a:r>
            <a:endParaRPr lang="ja-JP" altLang="en-US" sz="2800" b="1" dirty="0" smtClean="0">
              <a:solidFill>
                <a:schemeClr val="tx1"/>
              </a:solidFill>
              <a:latin typeface="メイリオ" pitchFamily="50" charset="-128"/>
            </a:endParaRPr>
          </a:p>
        </p:txBody>
      </p:sp>
      <p:sp>
        <p:nvSpPr>
          <p:cNvPr id="2" name="正方形/長方形 1"/>
          <p:cNvSpPr/>
          <p:nvPr/>
        </p:nvSpPr>
        <p:spPr bwMode="auto">
          <a:xfrm>
            <a:off x="4499992" y="5877272"/>
            <a:ext cx="4248472" cy="432048"/>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ja-JP" sz="2000" b="1" i="0" u="none" strike="noStrike" cap="none" normalizeH="0" baseline="0" dirty="0" smtClean="0">
                <a:ln>
                  <a:noFill/>
                </a:ln>
                <a:solidFill>
                  <a:schemeClr val="tx1"/>
                </a:solidFill>
                <a:effectLst/>
                <a:latin typeface="+mn-ea"/>
                <a:ea typeface="+mn-ea"/>
              </a:rPr>
              <a:t>TASK(</a:t>
            </a:r>
            <a:r>
              <a:rPr kumimoji="1" lang="ja-JP" altLang="en-US" sz="2000" b="1" i="0" u="none" strike="noStrike" cap="none" normalizeH="0" baseline="0" dirty="0" smtClean="0">
                <a:ln>
                  <a:noFill/>
                </a:ln>
                <a:solidFill>
                  <a:schemeClr val="tx1"/>
                </a:solidFill>
                <a:effectLst/>
                <a:latin typeface="+mn-ea"/>
                <a:ea typeface="+mn-ea"/>
              </a:rPr>
              <a:t>先頭番地</a:t>
            </a:r>
            <a:r>
              <a:rPr kumimoji="1" lang="en-US" altLang="ja-JP" sz="2000" b="1" i="0" u="none" strike="noStrike" cap="none" normalizeH="0" baseline="0" dirty="0" smtClean="0">
                <a:ln>
                  <a:noFill/>
                </a:ln>
                <a:solidFill>
                  <a:schemeClr val="tx1"/>
                </a:solidFill>
                <a:effectLst/>
                <a:latin typeface="+mn-ea"/>
                <a:ea typeface="+mn-ea"/>
              </a:rPr>
              <a:t>)</a:t>
            </a:r>
            <a:endParaRPr kumimoji="1" lang="ja-JP" altLang="en-US" sz="2000" b="1" i="0" u="none" strike="noStrike" cap="none" normalizeH="0" baseline="0" dirty="0" smtClean="0">
              <a:ln>
                <a:noFill/>
              </a:ln>
              <a:solidFill>
                <a:schemeClr val="tx1"/>
              </a:solidFill>
              <a:effectLst/>
              <a:latin typeface="+mn-ea"/>
              <a:ea typeface="+mn-ea"/>
            </a:endParaRPr>
          </a:p>
        </p:txBody>
      </p:sp>
      <p:sp>
        <p:nvSpPr>
          <p:cNvPr id="11" name="正方形/長方形 10"/>
          <p:cNvSpPr/>
          <p:nvPr/>
        </p:nvSpPr>
        <p:spPr bwMode="auto">
          <a:xfrm>
            <a:off x="4283968" y="980728"/>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TASK/ISR</a:t>
            </a:r>
          </a:p>
        </p:txBody>
      </p:sp>
      <p:cxnSp>
        <p:nvCxnSpPr>
          <p:cNvPr id="33" name="直線矢印コネクタ 32"/>
          <p:cNvCxnSpPr>
            <a:stCxn id="11" idx="2"/>
            <a:endCxn id="21" idx="0"/>
          </p:cNvCxnSpPr>
          <p:nvPr/>
        </p:nvCxnSpPr>
        <p:spPr bwMode="auto">
          <a:xfrm>
            <a:off x="5076056" y="1844824"/>
            <a:ext cx="0" cy="864096"/>
          </a:xfrm>
          <a:prstGeom prst="straightConnector1">
            <a:avLst/>
          </a:prstGeom>
          <a:solidFill>
            <a:schemeClr val="accent1"/>
          </a:solidFill>
          <a:ln w="38100" cap="flat" cmpd="sng" algn="ctr">
            <a:solidFill>
              <a:schemeClr val="tx1"/>
            </a:solidFill>
            <a:prstDash val="sysDash"/>
            <a:round/>
            <a:headEnd type="none" w="med" len="med"/>
            <a:tailEnd type="arrow"/>
          </a:ln>
          <a:effectLst/>
        </p:spPr>
      </p:cxnSp>
      <p:sp>
        <p:nvSpPr>
          <p:cNvPr id="12" name="正方形/長方形 11"/>
          <p:cNvSpPr/>
          <p:nvPr/>
        </p:nvSpPr>
        <p:spPr bwMode="auto">
          <a:xfrm>
            <a:off x="6660232" y="980728"/>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API</a:t>
            </a:r>
          </a:p>
        </p:txBody>
      </p:sp>
      <p:cxnSp>
        <p:nvCxnSpPr>
          <p:cNvPr id="13" name="直線矢印コネクタ 12"/>
          <p:cNvCxnSpPr/>
          <p:nvPr/>
        </p:nvCxnSpPr>
        <p:spPr bwMode="auto">
          <a:xfrm>
            <a:off x="5868144" y="1196752"/>
            <a:ext cx="79208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直線矢印コネクタ 15"/>
          <p:cNvCxnSpPr/>
          <p:nvPr/>
        </p:nvCxnSpPr>
        <p:spPr bwMode="auto">
          <a:xfrm flipH="1">
            <a:off x="5868144" y="1556792"/>
            <a:ext cx="79208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正方形/長方形 13"/>
          <p:cNvSpPr/>
          <p:nvPr/>
        </p:nvSpPr>
        <p:spPr bwMode="auto">
          <a:xfrm>
            <a:off x="6372200" y="2492896"/>
            <a:ext cx="2376264"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algn="ctr" eaLnBrk="1" hangingPunct="1">
              <a:lnSpc>
                <a:spcPct val="90000"/>
              </a:lnSpc>
              <a:spcBef>
                <a:spcPct val="20000"/>
              </a:spcBef>
            </a:pPr>
            <a:r>
              <a:rPr lang="en-US" altLang="ja-JP" dirty="0" err="1" smtClean="0">
                <a:latin typeface="+mn-ea"/>
                <a:ea typeface="+mn-ea"/>
              </a:rPr>
              <a:t>activate_context</a:t>
            </a:r>
            <a:endParaRPr kumimoji="1" lang="ja-JP" altLang="en-US" sz="2000" b="1" i="0" u="none" strike="noStrike" cap="none" normalizeH="0" baseline="0" dirty="0" smtClean="0">
              <a:ln>
                <a:noFill/>
              </a:ln>
              <a:solidFill>
                <a:schemeClr val="tx1"/>
              </a:solidFill>
              <a:effectLst/>
              <a:latin typeface="+mn-ea"/>
              <a:ea typeface="+mn-ea"/>
            </a:endParaRPr>
          </a:p>
        </p:txBody>
      </p:sp>
      <p:cxnSp>
        <p:nvCxnSpPr>
          <p:cNvPr id="17" name="直線矢印コネクタ 16"/>
          <p:cNvCxnSpPr/>
          <p:nvPr/>
        </p:nvCxnSpPr>
        <p:spPr bwMode="auto">
          <a:xfrm>
            <a:off x="7740352" y="1844824"/>
            <a:ext cx="0" cy="6480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直線矢印コネクタ 17"/>
          <p:cNvCxnSpPr/>
          <p:nvPr/>
        </p:nvCxnSpPr>
        <p:spPr bwMode="auto">
          <a:xfrm flipV="1">
            <a:off x="7164288" y="1844824"/>
            <a:ext cx="0" cy="6480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正方形/長方形 20"/>
          <p:cNvSpPr/>
          <p:nvPr/>
        </p:nvSpPr>
        <p:spPr bwMode="auto">
          <a:xfrm>
            <a:off x="4283968" y="2708920"/>
            <a:ext cx="1584176" cy="1440160"/>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dispatcher</a:t>
            </a:r>
          </a:p>
        </p:txBody>
      </p:sp>
      <p:cxnSp>
        <p:nvCxnSpPr>
          <p:cNvPr id="23" name="直線矢印コネクタ 22"/>
          <p:cNvCxnSpPr>
            <a:stCxn id="21" idx="2"/>
            <a:endCxn id="2" idx="0"/>
          </p:cNvCxnSpPr>
          <p:nvPr/>
        </p:nvCxnSpPr>
        <p:spPr bwMode="auto">
          <a:xfrm>
            <a:off x="5076056" y="4149080"/>
            <a:ext cx="1548172" cy="17281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角丸四角形吹き出し 18"/>
          <p:cNvSpPr/>
          <p:nvPr/>
        </p:nvSpPr>
        <p:spPr bwMode="auto">
          <a:xfrm>
            <a:off x="395536" y="1124744"/>
            <a:ext cx="3240360" cy="1656184"/>
          </a:xfrm>
          <a:prstGeom prst="wedgeRoundRectCallout">
            <a:avLst>
              <a:gd name="adj1" fmla="val 73217"/>
              <a:gd name="adj2" fmla="val 52856"/>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000000"/>
                </a:solidFill>
                <a:latin typeface="+mn-ea"/>
                <a:ea typeface="+mn-ea"/>
              </a:rPr>
              <a:t>・</a:t>
            </a:r>
            <a:r>
              <a:rPr lang="en-US" altLang="ja-JP" dirty="0" err="1" smtClean="0">
                <a:solidFill>
                  <a:srgbClr val="000000"/>
                </a:solidFill>
                <a:latin typeface="+mn-ea"/>
                <a:ea typeface="+mn-ea"/>
              </a:rPr>
              <a:t>sp</a:t>
            </a:r>
            <a:r>
              <a:rPr lang="en-US" altLang="ja-JP" dirty="0" smtClean="0">
                <a:solidFill>
                  <a:srgbClr val="000000"/>
                </a:solidFill>
                <a:latin typeface="+mn-ea"/>
                <a:ea typeface="+mn-ea"/>
              </a:rPr>
              <a:t> == </a:t>
            </a:r>
            <a:r>
              <a:rPr kumimoji="1" lang="en-US" altLang="ja-JP" sz="2000" b="0" i="0" u="none" strike="noStrike" cap="none" normalizeH="0" baseline="0" dirty="0" err="1" smtClean="0">
                <a:ln>
                  <a:noFill/>
                </a:ln>
                <a:solidFill>
                  <a:srgbClr val="000000"/>
                </a:solidFill>
                <a:effectLst/>
                <a:latin typeface="+mn-ea"/>
                <a:ea typeface="+mn-ea"/>
              </a:rPr>
              <a:t>msp</a:t>
            </a:r>
            <a:endParaRPr kumimoji="1" lang="en-US" altLang="ja-JP" sz="2000" b="0" i="0" u="none" strike="noStrike" cap="none" normalizeH="0" baseline="0" dirty="0" smtClean="0">
              <a:ln>
                <a:noFill/>
              </a:ln>
              <a:solidFill>
                <a:srgbClr val="000000"/>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000000"/>
                </a:solidFill>
                <a:latin typeface="+mn-ea"/>
                <a:ea typeface="+mn-ea"/>
              </a:rPr>
              <a:t>・</a:t>
            </a:r>
            <a:r>
              <a:rPr lang="en-US" altLang="ja-JP" dirty="0" smtClean="0">
                <a:solidFill>
                  <a:srgbClr val="000000"/>
                </a:solidFill>
                <a:latin typeface="+mn-ea"/>
                <a:ea typeface="+mn-ea"/>
              </a:rPr>
              <a:t>Handler</a:t>
            </a:r>
            <a:r>
              <a:rPr lang="ja-JP" altLang="en-US" dirty="0" smtClean="0">
                <a:solidFill>
                  <a:srgbClr val="000000"/>
                </a:solidFill>
                <a:latin typeface="+mn-ea"/>
                <a:ea typeface="+mn-ea"/>
              </a:rPr>
              <a:t>モード</a:t>
            </a:r>
            <a:endParaRPr lang="en-US" altLang="ja-JP" dirty="0" smtClean="0">
              <a:solidFill>
                <a:srgbClr val="000000"/>
              </a:solidFill>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1" i="0" u="none" cap="none" normalizeH="0" baseline="0" dirty="0" smtClean="0">
                <a:ln>
                  <a:noFill/>
                </a:ln>
                <a:solidFill>
                  <a:schemeClr val="tx1"/>
                </a:solidFill>
                <a:effectLst/>
                <a:latin typeface="+mn-ea"/>
                <a:ea typeface="+mn-ea"/>
              </a:rPr>
              <a:t>・</a:t>
            </a:r>
            <a:r>
              <a:rPr kumimoji="1" lang="en-US" altLang="ja-JP" sz="2000" b="1" i="0" u="none" cap="none" normalizeH="0" baseline="0" dirty="0" err="1" smtClean="0">
                <a:ln>
                  <a:noFill/>
                </a:ln>
                <a:solidFill>
                  <a:schemeClr val="tx1"/>
                </a:solidFill>
                <a:effectLst/>
                <a:latin typeface="+mn-ea"/>
                <a:ea typeface="+mn-ea"/>
              </a:rPr>
              <a:t>basepri</a:t>
            </a:r>
            <a:r>
              <a:rPr kumimoji="1" lang="en-US" altLang="ja-JP" sz="2000" b="1" i="0" u="none" cap="none" normalizeH="0" baseline="0" dirty="0" smtClean="0">
                <a:ln>
                  <a:noFill/>
                </a:ln>
                <a:solidFill>
                  <a:schemeClr val="tx1"/>
                </a:solidFill>
                <a:effectLst/>
                <a:latin typeface="+mn-ea"/>
                <a:ea typeface="+mn-ea"/>
              </a:rPr>
              <a:t> == 0</a:t>
            </a:r>
            <a:endParaRPr kumimoji="1" lang="en-US" altLang="ja-JP" sz="2000" b="1" i="0" u="none" strike="noStrike" cap="none" normalizeH="0" baseline="0" dirty="0" smtClean="0">
              <a:ln>
                <a:noFill/>
              </a:ln>
              <a:solidFill>
                <a:schemeClr val="tx1"/>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smtClean="0">
                <a:latin typeface="+mn-ea"/>
                <a:ea typeface="+mn-ea"/>
              </a:rPr>
              <a:t>PRIMASK == 0</a:t>
            </a:r>
          </a:p>
          <a:p>
            <a:pPr marL="0" marR="0" indent="0" defTabSz="914400" rtl="0" eaLnBrk="1" fontAlgn="base" latinLnBrk="0" hangingPunct="1">
              <a:lnSpc>
                <a:spcPct val="90000"/>
              </a:lnSpc>
              <a:spcBef>
                <a:spcPct val="20000"/>
              </a:spcBef>
              <a:spcAft>
                <a:spcPct val="0"/>
              </a:spcAft>
              <a:buClrTx/>
              <a:buSzTx/>
              <a:buFontTx/>
              <a:buNone/>
              <a:tabLst/>
            </a:pPr>
            <a:r>
              <a:rPr lang="ja-JP" altLang="en-US" b="1" dirty="0" smtClean="0">
                <a:latin typeface="+mn-ea"/>
                <a:ea typeface="+mn-ea"/>
              </a:rPr>
              <a:t>・</a:t>
            </a:r>
            <a:r>
              <a:rPr lang="en-US" altLang="ja-JP" b="1" dirty="0" smtClean="0">
                <a:latin typeface="+mn-ea"/>
                <a:ea typeface="+mn-ea"/>
              </a:rPr>
              <a:t>FAULTMASK == 1</a:t>
            </a:r>
          </a:p>
        </p:txBody>
      </p:sp>
      <p:sp>
        <p:nvSpPr>
          <p:cNvPr id="24" name="角丸四角形吹き出し 23"/>
          <p:cNvSpPr/>
          <p:nvPr/>
        </p:nvSpPr>
        <p:spPr bwMode="auto">
          <a:xfrm>
            <a:off x="323528" y="2924944"/>
            <a:ext cx="3312368" cy="1728192"/>
          </a:xfrm>
          <a:prstGeom prst="wedgeRoundRectCallout">
            <a:avLst>
              <a:gd name="adj1" fmla="val 74397"/>
              <a:gd name="adj2" fmla="val -9007"/>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ja-JP" altLang="en-US" dirty="0" smtClean="0">
                <a:solidFill>
                  <a:srgbClr val="FF0000"/>
                </a:solidFill>
                <a:latin typeface="+mn-ea"/>
                <a:ea typeface="+mn-ea"/>
              </a:rPr>
              <a:t>・</a:t>
            </a:r>
            <a:r>
              <a:rPr lang="en-US" altLang="ja-JP" dirty="0" err="1" smtClean="0">
                <a:solidFill>
                  <a:srgbClr val="FF0000"/>
                </a:solidFill>
                <a:latin typeface="+mn-ea"/>
              </a:rPr>
              <a:t>TCB.sp</a:t>
            </a:r>
            <a:r>
              <a:rPr lang="en-US" altLang="ja-JP" dirty="0">
                <a:solidFill>
                  <a:srgbClr val="FF0000"/>
                </a:solidFill>
                <a:latin typeface="+mn-ea"/>
              </a:rPr>
              <a:t> </a:t>
            </a:r>
            <a:r>
              <a:rPr lang="en-US" altLang="ja-JP" dirty="0" smtClean="0">
                <a:solidFill>
                  <a:srgbClr val="FF0000"/>
                </a:solidFill>
                <a:latin typeface="+mn-ea"/>
              </a:rPr>
              <a:t>→ </a:t>
            </a:r>
            <a:r>
              <a:rPr lang="en-US" altLang="ja-JP" dirty="0" err="1" smtClean="0">
                <a:solidFill>
                  <a:srgbClr val="FF0000"/>
                </a:solidFill>
                <a:latin typeface="+mn-ea"/>
                <a:ea typeface="+mn-ea"/>
              </a:rPr>
              <a:t>psp</a:t>
            </a:r>
            <a:endParaRPr lang="en-US" altLang="ja-JP" dirty="0" smtClean="0">
              <a:solidFill>
                <a:srgbClr val="FF0000"/>
              </a:solidFill>
              <a:latin typeface="+mn-ea"/>
              <a:ea typeface="+mn-ea"/>
            </a:endParaRPr>
          </a:p>
          <a:p>
            <a:pPr eaLnBrk="1" hangingPunct="1">
              <a:lnSpc>
                <a:spcPct val="90000"/>
              </a:lnSpc>
              <a:spcBef>
                <a:spcPct val="20000"/>
              </a:spcBef>
            </a:pPr>
            <a:r>
              <a:rPr kumimoji="1" lang="ja-JP" altLang="en-US" sz="2000" b="0" i="0" u="none" strike="noStrike" cap="none" normalizeH="0" baseline="0" dirty="0" smtClean="0">
                <a:ln>
                  <a:noFill/>
                </a:ln>
                <a:solidFill>
                  <a:srgbClr val="FF0000"/>
                </a:solidFill>
                <a:effectLst/>
                <a:latin typeface="+mn-ea"/>
                <a:ea typeface="+mn-ea"/>
              </a:rPr>
              <a:t>・</a:t>
            </a:r>
            <a:r>
              <a:rPr kumimoji="1" lang="en-US" altLang="ja-JP" sz="2000" b="0" i="0" u="none" strike="noStrike" cap="none" normalizeH="0" baseline="0" dirty="0" err="1" smtClean="0">
                <a:ln>
                  <a:noFill/>
                </a:ln>
                <a:solidFill>
                  <a:srgbClr val="FF0000"/>
                </a:solidFill>
                <a:effectLst/>
                <a:latin typeface="+mn-ea"/>
                <a:ea typeface="+mn-ea"/>
              </a:rPr>
              <a:t>TCB.exc_return</a:t>
            </a:r>
            <a:r>
              <a:rPr kumimoji="1" lang="en-US" altLang="ja-JP" sz="2000" b="0" i="0" u="none" strike="noStrike" cap="none" normalizeH="0" baseline="0" dirty="0" smtClean="0">
                <a:ln>
                  <a:noFill/>
                </a:ln>
                <a:solidFill>
                  <a:srgbClr val="FF0000"/>
                </a:solidFill>
                <a:effectLst/>
                <a:latin typeface="+mn-ea"/>
                <a:ea typeface="+mn-ea"/>
              </a:rPr>
              <a:t> → </a:t>
            </a:r>
            <a:r>
              <a:rPr kumimoji="1" lang="en-US" altLang="ja-JP" sz="2000" b="0" i="0" u="none" strike="noStrike" cap="none" normalizeH="0" baseline="0" dirty="0" err="1" smtClean="0">
                <a:ln>
                  <a:noFill/>
                </a:ln>
                <a:solidFill>
                  <a:srgbClr val="FF0000"/>
                </a:solidFill>
                <a:effectLst/>
                <a:latin typeface="+mn-ea"/>
                <a:ea typeface="+mn-ea"/>
              </a:rPr>
              <a:t>lr</a:t>
            </a:r>
            <a:endParaRPr kumimoji="1" lang="en-US" altLang="ja-JP" sz="2000" b="0" i="0" u="none" strike="noStrike" cap="none" normalizeH="0" baseline="0" dirty="0" smtClean="0">
              <a:ln>
                <a:noFill/>
              </a:ln>
              <a:solidFill>
                <a:srgbClr val="FF0000"/>
              </a:solidFill>
              <a:effectLst/>
              <a:latin typeface="+mn-ea"/>
              <a:ea typeface="+mn-ea"/>
            </a:endParaRPr>
          </a:p>
          <a:p>
            <a:pPr eaLnBrk="1" hangingPunct="1">
              <a:lnSpc>
                <a:spcPct val="90000"/>
              </a:lnSpc>
              <a:spcBef>
                <a:spcPct val="20000"/>
              </a:spcBef>
            </a:pPr>
            <a:r>
              <a:rPr lang="ja-JP" altLang="en-US" dirty="0" smtClean="0">
                <a:solidFill>
                  <a:srgbClr val="FF0000"/>
                </a:solidFill>
                <a:latin typeface="+mn-ea"/>
                <a:ea typeface="+mn-ea"/>
              </a:rPr>
              <a:t>・</a:t>
            </a:r>
            <a:r>
              <a:rPr lang="en-US" altLang="ja-JP" dirty="0" err="1" smtClean="0">
                <a:solidFill>
                  <a:srgbClr val="FF0000"/>
                </a:solidFill>
                <a:latin typeface="+mn-ea"/>
                <a:ea typeface="+mn-ea"/>
              </a:rPr>
              <a:t>psp</a:t>
            </a:r>
            <a:r>
              <a:rPr lang="en-US" altLang="ja-JP" dirty="0" smtClean="0">
                <a:solidFill>
                  <a:srgbClr val="FF0000"/>
                </a:solidFill>
                <a:latin typeface="+mn-ea"/>
                <a:ea typeface="+mn-ea"/>
              </a:rPr>
              <a:t> → </a:t>
            </a:r>
            <a:r>
              <a:rPr lang="en-US" altLang="ja-JP" dirty="0" err="1" smtClean="0">
                <a:solidFill>
                  <a:srgbClr val="FF0000"/>
                </a:solidFill>
                <a:latin typeface="+mn-ea"/>
                <a:ea typeface="+mn-ea"/>
              </a:rPr>
              <a:t>callee</a:t>
            </a:r>
            <a:r>
              <a:rPr lang="en-US" altLang="ja-JP" dirty="0" smtClean="0">
                <a:solidFill>
                  <a:srgbClr val="FF0000"/>
                </a:solidFill>
                <a:latin typeface="+mn-ea"/>
                <a:ea typeface="+mn-ea"/>
              </a:rPr>
              <a:t> saved register</a:t>
            </a:r>
          </a:p>
        </p:txBody>
      </p:sp>
      <p:sp>
        <p:nvSpPr>
          <p:cNvPr id="25" name="テキスト ボックス 24"/>
          <p:cNvSpPr txBox="1"/>
          <p:nvPr/>
        </p:nvSpPr>
        <p:spPr>
          <a:xfrm>
            <a:off x="5508104" y="4221088"/>
            <a:ext cx="2088232" cy="400110"/>
          </a:xfrm>
          <a:prstGeom prst="rect">
            <a:avLst/>
          </a:prstGeom>
          <a:noFill/>
        </p:spPr>
        <p:txBody>
          <a:bodyPr wrap="square" rtlCol="0">
            <a:spAutoFit/>
          </a:bodyPr>
          <a:lstStyle/>
          <a:p>
            <a:r>
              <a:rPr kumimoji="1" lang="en-US" altLang="ja-JP" b="1" dirty="0" smtClean="0">
                <a:latin typeface="+mn-ea"/>
                <a:ea typeface="+mn-ea"/>
              </a:rPr>
              <a:t>EXC_RETURN</a:t>
            </a:r>
            <a:endParaRPr kumimoji="1" lang="ja-JP" altLang="en-US" b="1" dirty="0">
              <a:latin typeface="+mn-ea"/>
              <a:ea typeface="+mn-ea"/>
            </a:endParaRPr>
          </a:p>
        </p:txBody>
      </p:sp>
      <p:sp>
        <p:nvSpPr>
          <p:cNvPr id="27" name="角丸四角形吹き出し 26"/>
          <p:cNvSpPr/>
          <p:nvPr/>
        </p:nvSpPr>
        <p:spPr bwMode="auto">
          <a:xfrm>
            <a:off x="107504" y="5085184"/>
            <a:ext cx="4104456" cy="1440160"/>
          </a:xfrm>
          <a:prstGeom prst="wedgeRoundRectCallout">
            <a:avLst>
              <a:gd name="adj1" fmla="val 59805"/>
              <a:gd name="adj2" fmla="val 20943"/>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FF0000"/>
                </a:solidFill>
                <a:latin typeface="+mn-ea"/>
                <a:ea typeface="+mn-ea"/>
              </a:rPr>
              <a:t>・</a:t>
            </a:r>
            <a:r>
              <a:rPr lang="en-US" altLang="ja-JP" dirty="0" err="1" smtClean="0">
                <a:solidFill>
                  <a:srgbClr val="FF0000"/>
                </a:solidFill>
                <a:latin typeface="+mn-ea"/>
                <a:ea typeface="+mn-ea"/>
              </a:rPr>
              <a:t>sp</a:t>
            </a:r>
            <a:r>
              <a:rPr lang="en-US" altLang="ja-JP" dirty="0" smtClean="0">
                <a:solidFill>
                  <a:srgbClr val="FF0000"/>
                </a:solidFill>
                <a:latin typeface="+mn-ea"/>
                <a:ea typeface="+mn-ea"/>
              </a:rPr>
              <a:t> == </a:t>
            </a:r>
            <a:r>
              <a:rPr kumimoji="1" lang="en-US" altLang="ja-JP" sz="2000" b="0" i="0" u="none" strike="noStrike" cap="none" normalizeH="0" baseline="0" dirty="0" err="1" smtClean="0">
                <a:ln>
                  <a:noFill/>
                </a:ln>
                <a:solidFill>
                  <a:srgbClr val="FF0000"/>
                </a:solidFill>
                <a:effectLst/>
                <a:latin typeface="+mn-ea"/>
                <a:ea typeface="+mn-ea"/>
              </a:rPr>
              <a:t>psp</a:t>
            </a:r>
            <a:endParaRPr kumimoji="1" lang="en-US" altLang="ja-JP" sz="2000" b="0" i="0" u="none" strike="noStrike" cap="none" normalizeH="0" baseline="0" dirty="0" smtClean="0">
              <a:ln>
                <a:noFill/>
              </a:ln>
              <a:solidFill>
                <a:srgbClr val="FF0000"/>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FF0000"/>
                </a:solidFill>
                <a:latin typeface="+mn-ea"/>
                <a:ea typeface="+mn-ea"/>
              </a:rPr>
              <a:t>・</a:t>
            </a:r>
            <a:r>
              <a:rPr lang="en-US" altLang="ja-JP" dirty="0" smtClean="0">
                <a:solidFill>
                  <a:srgbClr val="FF0000"/>
                </a:solidFill>
                <a:latin typeface="+mn-ea"/>
                <a:ea typeface="+mn-ea"/>
              </a:rPr>
              <a:t>Thread</a:t>
            </a:r>
            <a:r>
              <a:rPr lang="ja-JP" altLang="en-US" dirty="0" smtClean="0">
                <a:solidFill>
                  <a:srgbClr val="FF0000"/>
                </a:solidFill>
                <a:latin typeface="+mn-ea"/>
                <a:ea typeface="+mn-ea"/>
              </a:rPr>
              <a:t>モード</a:t>
            </a:r>
            <a:endParaRPr lang="en-US" altLang="ja-JP" dirty="0" smtClean="0">
              <a:solidFill>
                <a:srgbClr val="FF0000"/>
              </a:solidFill>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n-ea"/>
                <a:ea typeface="+mn-ea"/>
              </a:rPr>
              <a:t>・</a:t>
            </a:r>
            <a:r>
              <a:rPr kumimoji="1" lang="en-US" altLang="ja-JP" sz="2000" b="0" i="0" u="none" strike="noStrike" cap="none" normalizeH="0" baseline="0" dirty="0" err="1" smtClean="0">
                <a:ln>
                  <a:noFill/>
                </a:ln>
                <a:solidFill>
                  <a:schemeClr val="tx1"/>
                </a:solidFill>
                <a:effectLst/>
                <a:latin typeface="+mn-ea"/>
                <a:ea typeface="+mn-ea"/>
              </a:rPr>
              <a:t>basepri</a:t>
            </a:r>
            <a:r>
              <a:rPr kumimoji="1" lang="en-US" altLang="ja-JP" sz="2000" b="0" i="0" u="none" strike="noStrike" cap="none" normalizeH="0" baseline="0" dirty="0" smtClean="0">
                <a:ln>
                  <a:noFill/>
                </a:ln>
                <a:solidFill>
                  <a:schemeClr val="tx1"/>
                </a:solidFill>
                <a:effectLst/>
                <a:latin typeface="+mn-ea"/>
                <a:ea typeface="+mn-ea"/>
              </a:rPr>
              <a:t> == 0</a:t>
            </a: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smtClean="0">
                <a:latin typeface="+mn-ea"/>
                <a:ea typeface="+mn-ea"/>
              </a:rPr>
              <a:t>PRIMASK/</a:t>
            </a:r>
            <a:r>
              <a:rPr lang="en-US" altLang="ja-JP" dirty="0" smtClean="0">
                <a:solidFill>
                  <a:srgbClr val="FF0000"/>
                </a:solidFill>
                <a:latin typeface="+mn-ea"/>
                <a:ea typeface="+mn-ea"/>
              </a:rPr>
              <a:t>FAULTMASK == 0</a:t>
            </a:r>
            <a:endParaRPr kumimoji="1" lang="en-US" altLang="ja-JP" sz="2000" b="0" i="0" u="none" strike="noStrike" cap="none" normalizeH="0" baseline="0" dirty="0" smtClean="0">
              <a:ln>
                <a:noFill/>
              </a:ln>
              <a:solidFill>
                <a:srgbClr val="FF0000"/>
              </a:solidFill>
              <a:effectLst/>
              <a:latin typeface="+mn-ea"/>
              <a:ea typeface="+mn-ea"/>
            </a:endParaRPr>
          </a:p>
        </p:txBody>
      </p:sp>
      <p:sp>
        <p:nvSpPr>
          <p:cNvPr id="28" name="角丸四角形吹き出し 27"/>
          <p:cNvSpPr/>
          <p:nvPr/>
        </p:nvSpPr>
        <p:spPr bwMode="auto">
          <a:xfrm>
            <a:off x="6228184" y="4797152"/>
            <a:ext cx="2808312" cy="504056"/>
          </a:xfrm>
          <a:prstGeom prst="wedgeRoundRectCallout">
            <a:avLst>
              <a:gd name="adj1" fmla="val -36312"/>
              <a:gd name="adj2" fmla="val 159103"/>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1" i="0" u="none" strike="noStrike" cap="none" normalizeH="0" baseline="0" dirty="0" smtClean="0">
                <a:ln>
                  <a:noFill/>
                </a:ln>
                <a:solidFill>
                  <a:srgbClr val="FF0000"/>
                </a:solidFill>
                <a:effectLst/>
                <a:latin typeface="+mn-ea"/>
                <a:ea typeface="+mn-ea"/>
              </a:rPr>
              <a:t>・タスクの先頭番地へ</a:t>
            </a:r>
            <a:endParaRPr lang="en-US" altLang="ja-JP" b="1" dirty="0" smtClean="0">
              <a:solidFill>
                <a:srgbClr val="FF0000"/>
              </a:solidFill>
              <a:latin typeface="+mn-ea"/>
              <a:ea typeface="+mn-ea"/>
            </a:endParaRPr>
          </a:p>
        </p:txBody>
      </p:sp>
      <p:sp>
        <p:nvSpPr>
          <p:cNvPr id="29" name="角丸四角形吹き出し 28"/>
          <p:cNvSpPr/>
          <p:nvPr/>
        </p:nvSpPr>
        <p:spPr bwMode="auto">
          <a:xfrm>
            <a:off x="6156176" y="3501008"/>
            <a:ext cx="2808312" cy="648072"/>
          </a:xfrm>
          <a:prstGeom prst="wedgeRoundRectCallout">
            <a:avLst>
              <a:gd name="adj1" fmla="val -19543"/>
              <a:gd name="adj2" fmla="val -129641"/>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1" i="0" u="none" strike="noStrike" cap="none" normalizeH="0" baseline="0" dirty="0" smtClean="0">
                <a:ln>
                  <a:noFill/>
                </a:ln>
                <a:solidFill>
                  <a:srgbClr val="FF0000"/>
                </a:solidFill>
                <a:effectLst/>
                <a:latin typeface="+mn-ea"/>
                <a:ea typeface="+mn-ea"/>
              </a:rPr>
              <a:t>・</a:t>
            </a:r>
            <a:r>
              <a:rPr kumimoji="1" lang="en-US" altLang="ja-JP" sz="2000" b="1" i="0" u="none" strike="noStrike" cap="none" normalizeH="0" baseline="0" dirty="0" smtClean="0">
                <a:ln>
                  <a:noFill/>
                </a:ln>
                <a:solidFill>
                  <a:srgbClr val="FF0000"/>
                </a:solidFill>
                <a:effectLst/>
                <a:latin typeface="+mn-ea"/>
                <a:ea typeface="+mn-ea"/>
              </a:rPr>
              <a:t>EXC_RETURN</a:t>
            </a:r>
            <a:r>
              <a:rPr kumimoji="1" lang="ja-JP" altLang="en-US" sz="2000" b="1" i="0" u="none" strike="noStrike" cap="none" normalizeH="0" baseline="0" dirty="0" smtClean="0">
                <a:ln>
                  <a:noFill/>
                </a:ln>
                <a:solidFill>
                  <a:srgbClr val="FF0000"/>
                </a:solidFill>
                <a:effectLst/>
                <a:latin typeface="+mn-ea"/>
                <a:ea typeface="+mn-ea"/>
              </a:rPr>
              <a:t>用にスタックを準備</a:t>
            </a:r>
            <a:endParaRPr lang="en-US" altLang="ja-JP" b="1" dirty="0" smtClean="0">
              <a:solidFill>
                <a:srgbClr val="FF0000"/>
              </a:solidFill>
              <a:latin typeface="+mn-ea"/>
              <a:ea typeface="+mn-ea"/>
            </a:endParaRPr>
          </a:p>
        </p:txBody>
      </p:sp>
    </p:spTree>
    <p:extLst>
      <p:ext uri="{BB962C8B-B14F-4D97-AF65-F5344CB8AC3E}">
        <p14:creationId xmlns:p14="http://schemas.microsoft.com/office/powerpoint/2010/main" val="123171590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21</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err="1" smtClean="0">
                <a:solidFill>
                  <a:schemeClr val="tx1"/>
                </a:solidFill>
                <a:latin typeface="メイリオ" pitchFamily="50" charset="-128"/>
              </a:rPr>
              <a:t>activate_context</a:t>
            </a:r>
            <a:r>
              <a:rPr lang="ja-JP" altLang="en-US" sz="2800" b="1" dirty="0" smtClean="0">
                <a:solidFill>
                  <a:schemeClr val="tx1"/>
                </a:solidFill>
                <a:latin typeface="メイリオ" pitchFamily="50" charset="-128"/>
              </a:rPr>
              <a:t>（ソースコード）</a:t>
            </a:r>
          </a:p>
        </p:txBody>
      </p:sp>
      <p:sp>
        <p:nvSpPr>
          <p:cNvPr id="4" name="メモ 3"/>
          <p:cNvSpPr/>
          <p:nvPr/>
        </p:nvSpPr>
        <p:spPr bwMode="auto">
          <a:xfrm>
            <a:off x="395536" y="1556792"/>
            <a:ext cx="8424936" cy="3816424"/>
          </a:xfrm>
          <a:prstGeom prst="foldedCorner">
            <a:avLst/>
          </a:prstGeom>
          <a:solidFill>
            <a:schemeClr val="accent6">
              <a:lumMod val="20000"/>
              <a:lumOff val="80000"/>
            </a:schemeClr>
          </a:solidFill>
          <a:ln w="9525" cap="flat" cmpd="sng" algn="ctr">
            <a:solidFill>
              <a:schemeClr val="accent6">
                <a:lumMod val="50000"/>
              </a:schemeClr>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endParaRPr lang="en-US" altLang="ja-JP" sz="1800" dirty="0" smtClean="0">
              <a:latin typeface="+mn-ea"/>
              <a:ea typeface="+mn-ea"/>
            </a:endParaRPr>
          </a:p>
          <a:p>
            <a:pPr eaLnBrk="1" hangingPunct="1">
              <a:lnSpc>
                <a:spcPct val="90000"/>
              </a:lnSpc>
              <a:spcBef>
                <a:spcPct val="20000"/>
              </a:spcBef>
            </a:pPr>
            <a:endParaRPr lang="en-US" altLang="ja-JP" sz="1800" dirty="0" smtClean="0">
              <a:latin typeface="+mn-ea"/>
              <a:ea typeface="+mn-ea"/>
            </a:endParaRPr>
          </a:p>
          <a:p>
            <a:pPr eaLnBrk="1" hangingPunct="1">
              <a:lnSpc>
                <a:spcPct val="90000"/>
              </a:lnSpc>
              <a:spcBef>
                <a:spcPct val="20000"/>
              </a:spcBef>
            </a:pPr>
            <a:r>
              <a:rPr lang="en-US" altLang="ja-JP" sz="1800" dirty="0" smtClean="0">
                <a:latin typeface="+mn-ea"/>
                <a:ea typeface="+mn-ea"/>
              </a:rPr>
              <a:t>/* </a:t>
            </a:r>
            <a:r>
              <a:rPr lang="en-US" altLang="ja-JP" sz="1800" dirty="0" err="1" smtClean="0">
                <a:latin typeface="+mn-ea"/>
                <a:ea typeface="+mn-ea"/>
              </a:rPr>
              <a:t>core_kernel_impl.h</a:t>
            </a:r>
            <a:r>
              <a:rPr lang="en-US" altLang="ja-JP" sz="1800" dirty="0" smtClean="0">
                <a:latin typeface="+mn-ea"/>
                <a:ea typeface="+mn-ea"/>
              </a:rPr>
              <a:t> */</a:t>
            </a:r>
          </a:p>
          <a:p>
            <a:pPr eaLnBrk="1" hangingPunct="1">
              <a:lnSpc>
                <a:spcPct val="90000"/>
              </a:lnSpc>
              <a:spcBef>
                <a:spcPct val="20000"/>
              </a:spcBef>
            </a:pPr>
            <a:r>
              <a:rPr lang="fi-FI" altLang="ja-JP" sz="1800" dirty="0">
                <a:latin typeface="+mn-ea"/>
                <a:ea typeface="+mn-ea"/>
              </a:rPr>
              <a:t>#</a:t>
            </a:r>
            <a:r>
              <a:rPr lang="fi-FI" altLang="ja-JP" sz="1800" dirty="0" err="1">
                <a:latin typeface="+mn-ea"/>
                <a:ea typeface="+mn-ea"/>
              </a:rPr>
              <a:t>define</a:t>
            </a:r>
            <a:r>
              <a:rPr lang="fi-FI" altLang="ja-JP" sz="1800" dirty="0">
                <a:latin typeface="+mn-ea"/>
                <a:ea typeface="+mn-ea"/>
              </a:rPr>
              <a:t> </a:t>
            </a:r>
            <a:r>
              <a:rPr lang="fi-FI" altLang="ja-JP" sz="1800" dirty="0" err="1">
                <a:latin typeface="+mn-ea"/>
                <a:ea typeface="+mn-ea"/>
              </a:rPr>
              <a:t>activate_context(p_tcb</a:t>
            </a:r>
            <a:r>
              <a:rPr lang="fi-FI" altLang="ja-JP" sz="1800" dirty="0">
                <a:latin typeface="+mn-ea"/>
                <a:ea typeface="+mn-ea"/>
              </a:rPr>
              <a:t>)                                         \</a:t>
            </a:r>
          </a:p>
          <a:p>
            <a:pPr eaLnBrk="1" hangingPunct="1">
              <a:lnSpc>
                <a:spcPct val="90000"/>
              </a:lnSpc>
              <a:spcBef>
                <a:spcPct val="20000"/>
              </a:spcBef>
            </a:pPr>
            <a:r>
              <a:rPr lang="fi-FI" altLang="ja-JP" sz="1800" dirty="0">
                <a:latin typeface="+mn-ea"/>
                <a:ea typeface="+mn-ea"/>
              </a:rPr>
              <a:t>{\</a:t>
            </a:r>
          </a:p>
          <a:p>
            <a:pPr eaLnBrk="1" hangingPunct="1">
              <a:lnSpc>
                <a:spcPct val="90000"/>
              </a:lnSpc>
              <a:spcBef>
                <a:spcPct val="20000"/>
              </a:spcBef>
            </a:pPr>
            <a:r>
              <a:rPr lang="fi-FI" altLang="ja-JP" sz="1800" dirty="0" smtClean="0">
                <a:latin typeface="+mn-ea"/>
                <a:ea typeface="+mn-ea"/>
              </a:rPr>
              <a:t>    (</a:t>
            </a:r>
            <a:r>
              <a:rPr lang="fi-FI" altLang="ja-JP" sz="1800" dirty="0" err="1">
                <a:latin typeface="+mn-ea"/>
                <a:ea typeface="+mn-ea"/>
              </a:rPr>
              <a:t>p_tcb)-</a:t>
            </a:r>
            <a:r>
              <a:rPr lang="fi-FI" altLang="ja-JP" sz="1800" dirty="0">
                <a:latin typeface="+mn-ea"/>
                <a:ea typeface="+mn-ea"/>
              </a:rPr>
              <a:t>&gt;</a:t>
            </a:r>
            <a:r>
              <a:rPr lang="fi-FI" altLang="ja-JP" sz="1800" dirty="0" err="1">
                <a:latin typeface="+mn-ea"/>
                <a:ea typeface="+mn-ea"/>
              </a:rPr>
              <a:t>tskctxb.sp</a:t>
            </a:r>
            <a:r>
              <a:rPr lang="fi-FI" altLang="ja-JP" sz="1800" dirty="0">
                <a:latin typeface="+mn-ea"/>
                <a:ea typeface="+mn-ea"/>
              </a:rPr>
              <a:t> = (</a:t>
            </a:r>
            <a:r>
              <a:rPr lang="fi-FI" altLang="ja-JP" sz="1800" dirty="0" err="1">
                <a:latin typeface="+mn-ea"/>
                <a:ea typeface="+mn-ea"/>
              </a:rPr>
              <a:t>p_tcb)-</a:t>
            </a:r>
            <a:r>
              <a:rPr lang="fi-FI" altLang="ja-JP" sz="1800" dirty="0">
                <a:latin typeface="+mn-ea"/>
                <a:ea typeface="+mn-ea"/>
              </a:rPr>
              <a:t>&gt;</a:t>
            </a:r>
            <a:r>
              <a:rPr lang="fi-FI" altLang="ja-JP" sz="1800" dirty="0" err="1">
                <a:latin typeface="+mn-ea"/>
                <a:ea typeface="+mn-ea"/>
              </a:rPr>
              <a:t>p_tinib-</a:t>
            </a:r>
            <a:r>
              <a:rPr lang="fi-FI" altLang="ja-JP" sz="1800" dirty="0">
                <a:latin typeface="+mn-ea"/>
                <a:ea typeface="+mn-ea"/>
              </a:rPr>
              <a:t>&gt;</a:t>
            </a:r>
            <a:r>
              <a:rPr lang="fi-FI" altLang="ja-JP" sz="1800" dirty="0" err="1" smtClean="0">
                <a:latin typeface="+mn-ea"/>
                <a:ea typeface="+mn-ea"/>
              </a:rPr>
              <a:t>tskinictxb.stk_bottom</a:t>
            </a:r>
            <a:r>
              <a:rPr lang="fi-FI" altLang="ja-JP" sz="1800" dirty="0">
                <a:latin typeface="+mn-ea"/>
                <a:ea typeface="+mn-ea"/>
              </a:rPr>
              <a:t>;</a:t>
            </a:r>
            <a:r>
              <a:rPr lang="fi-FI" altLang="ja-JP" sz="1800" dirty="0" smtClean="0">
                <a:latin typeface="+mn-ea"/>
                <a:ea typeface="+mn-ea"/>
              </a:rPr>
              <a:t>\</a:t>
            </a:r>
            <a:endParaRPr lang="fi-FI" altLang="ja-JP" sz="1800" dirty="0">
              <a:latin typeface="+mn-ea"/>
              <a:ea typeface="+mn-ea"/>
            </a:endParaRPr>
          </a:p>
          <a:p>
            <a:pPr eaLnBrk="1" hangingPunct="1">
              <a:lnSpc>
                <a:spcPct val="90000"/>
              </a:lnSpc>
              <a:spcBef>
                <a:spcPct val="20000"/>
              </a:spcBef>
            </a:pPr>
            <a:r>
              <a:rPr lang="fi-FI" altLang="ja-JP" sz="1800" dirty="0">
                <a:latin typeface="+mn-ea"/>
                <a:ea typeface="+mn-ea"/>
              </a:rPr>
              <a:t>    *(</a:t>
            </a:r>
            <a:r>
              <a:rPr lang="fi-FI" altLang="ja-JP" sz="1800" dirty="0" err="1">
                <a:latin typeface="+mn-ea"/>
                <a:ea typeface="+mn-ea"/>
              </a:rPr>
              <a:t>--((p_tcb)-</a:t>
            </a:r>
            <a:r>
              <a:rPr lang="fi-FI" altLang="ja-JP" sz="1800" dirty="0">
                <a:latin typeface="+mn-ea"/>
                <a:ea typeface="+mn-ea"/>
              </a:rPr>
              <a:t>&gt;</a:t>
            </a:r>
            <a:r>
              <a:rPr lang="fi-FI" altLang="ja-JP" sz="1800" dirty="0" err="1">
                <a:latin typeface="+mn-ea"/>
                <a:ea typeface="+mn-ea"/>
              </a:rPr>
              <a:t>tskctxb.sp</a:t>
            </a:r>
            <a:r>
              <a:rPr lang="fi-FI" altLang="ja-JP" sz="1800" dirty="0">
                <a:latin typeface="+mn-ea"/>
                <a:ea typeface="+mn-ea"/>
              </a:rPr>
              <a:t>)) = (uint32_t)EPSR_T; \</a:t>
            </a:r>
          </a:p>
          <a:p>
            <a:pPr eaLnBrk="1" hangingPunct="1">
              <a:lnSpc>
                <a:spcPct val="90000"/>
              </a:lnSpc>
              <a:spcBef>
                <a:spcPct val="20000"/>
              </a:spcBef>
            </a:pPr>
            <a:r>
              <a:rPr lang="fi-FI" altLang="ja-JP" sz="1800" dirty="0">
                <a:latin typeface="+mn-ea"/>
                <a:ea typeface="+mn-ea"/>
              </a:rPr>
              <a:t>    *(</a:t>
            </a:r>
            <a:r>
              <a:rPr lang="fi-FI" altLang="ja-JP" sz="1800" dirty="0" err="1">
                <a:latin typeface="+mn-ea"/>
                <a:ea typeface="+mn-ea"/>
              </a:rPr>
              <a:t>--((p_tcb)-</a:t>
            </a:r>
            <a:r>
              <a:rPr lang="fi-FI" altLang="ja-JP" sz="1800" dirty="0">
                <a:latin typeface="+mn-ea"/>
                <a:ea typeface="+mn-ea"/>
              </a:rPr>
              <a:t>&gt;</a:t>
            </a:r>
            <a:r>
              <a:rPr lang="fi-FI" altLang="ja-JP" sz="1800" dirty="0" err="1">
                <a:latin typeface="+mn-ea"/>
                <a:ea typeface="+mn-ea"/>
              </a:rPr>
              <a:t>tskctxb.sp</a:t>
            </a:r>
            <a:r>
              <a:rPr lang="fi-FI" altLang="ja-JP" sz="1800" dirty="0">
                <a:latin typeface="+mn-ea"/>
                <a:ea typeface="+mn-ea"/>
              </a:rPr>
              <a:t>)) = (uint32_t)(p_tcb)-&gt;</a:t>
            </a:r>
            <a:r>
              <a:rPr lang="fi-FI" altLang="ja-JP" sz="1800" dirty="0" err="1">
                <a:latin typeface="+mn-ea"/>
                <a:ea typeface="+mn-ea"/>
              </a:rPr>
              <a:t>p_tinib-</a:t>
            </a:r>
            <a:r>
              <a:rPr lang="fi-FI" altLang="ja-JP" sz="1800" dirty="0">
                <a:latin typeface="+mn-ea"/>
                <a:ea typeface="+mn-ea"/>
              </a:rPr>
              <a:t>&gt;</a:t>
            </a:r>
            <a:r>
              <a:rPr lang="fi-FI" altLang="ja-JP" sz="1800" dirty="0" err="1">
                <a:latin typeface="+mn-ea"/>
                <a:ea typeface="+mn-ea"/>
              </a:rPr>
              <a:t>task</a:t>
            </a:r>
            <a:r>
              <a:rPr lang="fi-FI" altLang="ja-JP" sz="1800" dirty="0">
                <a:latin typeface="+mn-ea"/>
                <a:ea typeface="+mn-ea"/>
              </a:rPr>
              <a:t>; \</a:t>
            </a:r>
          </a:p>
          <a:p>
            <a:pPr eaLnBrk="1" hangingPunct="1">
              <a:lnSpc>
                <a:spcPct val="90000"/>
              </a:lnSpc>
              <a:spcBef>
                <a:spcPct val="20000"/>
              </a:spcBef>
            </a:pPr>
            <a:r>
              <a:rPr lang="fi-FI" altLang="ja-JP" sz="1800" dirty="0">
                <a:latin typeface="+mn-ea"/>
                <a:ea typeface="+mn-ea"/>
              </a:rPr>
              <a:t>    *(</a:t>
            </a:r>
            <a:r>
              <a:rPr lang="fi-FI" altLang="ja-JP" sz="1800" dirty="0" err="1">
                <a:latin typeface="+mn-ea"/>
                <a:ea typeface="+mn-ea"/>
              </a:rPr>
              <a:t>--((p_tcb)-</a:t>
            </a:r>
            <a:r>
              <a:rPr lang="fi-FI" altLang="ja-JP" sz="1800" dirty="0">
                <a:latin typeface="+mn-ea"/>
                <a:ea typeface="+mn-ea"/>
              </a:rPr>
              <a:t>&gt;</a:t>
            </a:r>
            <a:r>
              <a:rPr lang="fi-FI" altLang="ja-JP" sz="1800" dirty="0" err="1">
                <a:latin typeface="+mn-ea"/>
                <a:ea typeface="+mn-ea"/>
              </a:rPr>
              <a:t>tskctxb.sp</a:t>
            </a:r>
            <a:r>
              <a:rPr lang="fi-FI" altLang="ja-JP" sz="1800" dirty="0">
                <a:latin typeface="+mn-ea"/>
                <a:ea typeface="+mn-ea"/>
              </a:rPr>
              <a:t>)) = (uint32_t)ext_tsk; \</a:t>
            </a:r>
          </a:p>
          <a:p>
            <a:pPr eaLnBrk="1" hangingPunct="1">
              <a:lnSpc>
                <a:spcPct val="90000"/>
              </a:lnSpc>
              <a:spcBef>
                <a:spcPct val="20000"/>
              </a:spcBef>
            </a:pPr>
            <a:r>
              <a:rPr lang="fi-FI" altLang="ja-JP" sz="1800" dirty="0">
                <a:latin typeface="+mn-ea"/>
                <a:ea typeface="+mn-ea"/>
              </a:rPr>
              <a:t>    (</a:t>
            </a:r>
            <a:r>
              <a:rPr lang="fi-FI" altLang="ja-JP" sz="1800" dirty="0" err="1">
                <a:latin typeface="+mn-ea"/>
                <a:ea typeface="+mn-ea"/>
              </a:rPr>
              <a:t>p_tcb)-</a:t>
            </a:r>
            <a:r>
              <a:rPr lang="fi-FI" altLang="ja-JP" sz="1800" dirty="0">
                <a:latin typeface="+mn-ea"/>
                <a:ea typeface="+mn-ea"/>
              </a:rPr>
              <a:t>&gt;</a:t>
            </a:r>
            <a:r>
              <a:rPr lang="fi-FI" altLang="ja-JP" sz="1800" dirty="0" err="1">
                <a:latin typeface="+mn-ea"/>
                <a:ea typeface="+mn-ea"/>
              </a:rPr>
              <a:t>tskctxb.sp</a:t>
            </a:r>
            <a:r>
              <a:rPr lang="fi-FI" altLang="ja-JP" sz="1800" dirty="0">
                <a:latin typeface="+mn-ea"/>
                <a:ea typeface="+mn-ea"/>
              </a:rPr>
              <a:t> -= 4; \</a:t>
            </a:r>
          </a:p>
          <a:p>
            <a:pPr eaLnBrk="1" hangingPunct="1">
              <a:lnSpc>
                <a:spcPct val="90000"/>
              </a:lnSpc>
              <a:spcBef>
                <a:spcPct val="20000"/>
              </a:spcBef>
            </a:pPr>
            <a:r>
              <a:rPr lang="fi-FI" altLang="ja-JP" sz="1800" dirty="0">
                <a:latin typeface="+mn-ea"/>
                <a:ea typeface="+mn-ea"/>
              </a:rPr>
              <a:t>    *(</a:t>
            </a:r>
            <a:r>
              <a:rPr lang="fi-FI" altLang="ja-JP" sz="1800" dirty="0" err="1">
                <a:latin typeface="+mn-ea"/>
                <a:ea typeface="+mn-ea"/>
              </a:rPr>
              <a:t>--((p_tcb)-</a:t>
            </a:r>
            <a:r>
              <a:rPr lang="fi-FI" altLang="ja-JP" sz="1800" dirty="0">
                <a:latin typeface="+mn-ea"/>
                <a:ea typeface="+mn-ea"/>
              </a:rPr>
              <a:t>&gt;</a:t>
            </a:r>
            <a:r>
              <a:rPr lang="fi-FI" altLang="ja-JP" sz="1800" dirty="0" err="1">
                <a:latin typeface="+mn-ea"/>
                <a:ea typeface="+mn-ea"/>
              </a:rPr>
              <a:t>tskctxb.sp</a:t>
            </a:r>
            <a:r>
              <a:rPr lang="fi-FI" altLang="ja-JP" sz="1800" dirty="0">
                <a:latin typeface="+mn-ea"/>
                <a:ea typeface="+mn-ea"/>
              </a:rPr>
              <a:t>)) = (uint32_t)(p_tcb)-&gt;</a:t>
            </a:r>
            <a:r>
              <a:rPr lang="fi-FI" altLang="ja-JP" sz="1800" dirty="0" err="1">
                <a:latin typeface="+mn-ea"/>
                <a:ea typeface="+mn-ea"/>
              </a:rPr>
              <a:t>p_tinib-</a:t>
            </a:r>
            <a:r>
              <a:rPr lang="fi-FI" altLang="ja-JP" sz="1800" dirty="0">
                <a:latin typeface="+mn-ea"/>
                <a:ea typeface="+mn-ea"/>
              </a:rPr>
              <a:t>&gt;</a:t>
            </a:r>
            <a:r>
              <a:rPr lang="fi-FI" altLang="ja-JP" sz="1800" dirty="0" err="1">
                <a:latin typeface="+mn-ea"/>
                <a:ea typeface="+mn-ea"/>
              </a:rPr>
              <a:t>exinf</a:t>
            </a:r>
            <a:r>
              <a:rPr lang="fi-FI" altLang="ja-JP" sz="1800" dirty="0">
                <a:latin typeface="+mn-ea"/>
                <a:ea typeface="+mn-ea"/>
              </a:rPr>
              <a:t>; \</a:t>
            </a:r>
          </a:p>
          <a:p>
            <a:pPr eaLnBrk="1" hangingPunct="1">
              <a:lnSpc>
                <a:spcPct val="90000"/>
              </a:lnSpc>
              <a:spcBef>
                <a:spcPct val="20000"/>
              </a:spcBef>
            </a:pPr>
            <a:r>
              <a:rPr lang="fi-FI" altLang="ja-JP" sz="1800" dirty="0">
                <a:latin typeface="+mn-ea"/>
                <a:ea typeface="+mn-ea"/>
              </a:rPr>
              <a:t>    (</a:t>
            </a:r>
            <a:r>
              <a:rPr lang="fi-FI" altLang="ja-JP" sz="1800" dirty="0" err="1">
                <a:latin typeface="+mn-ea"/>
                <a:ea typeface="+mn-ea"/>
              </a:rPr>
              <a:t>p_tcb)-</a:t>
            </a:r>
            <a:r>
              <a:rPr lang="fi-FI" altLang="ja-JP" sz="1800" dirty="0">
                <a:latin typeface="+mn-ea"/>
                <a:ea typeface="+mn-ea"/>
              </a:rPr>
              <a:t>&gt;</a:t>
            </a:r>
            <a:r>
              <a:rPr lang="fi-FI" altLang="ja-JP" sz="1800" dirty="0" err="1">
                <a:latin typeface="+mn-ea"/>
                <a:ea typeface="+mn-ea"/>
              </a:rPr>
              <a:t>tskctxb.sp</a:t>
            </a:r>
            <a:r>
              <a:rPr lang="fi-FI" altLang="ja-JP" sz="1800" dirty="0">
                <a:latin typeface="+mn-ea"/>
                <a:ea typeface="+mn-ea"/>
              </a:rPr>
              <a:t> -= 8; \</a:t>
            </a:r>
          </a:p>
          <a:p>
            <a:pPr eaLnBrk="1" hangingPunct="1">
              <a:lnSpc>
                <a:spcPct val="90000"/>
              </a:lnSpc>
              <a:spcBef>
                <a:spcPct val="20000"/>
              </a:spcBef>
            </a:pPr>
            <a:r>
              <a:rPr lang="fi-FI" altLang="ja-JP" sz="1800" dirty="0" smtClean="0">
                <a:latin typeface="+mn-ea"/>
                <a:ea typeface="+mn-ea"/>
              </a:rPr>
              <a:t>    (</a:t>
            </a:r>
            <a:r>
              <a:rPr lang="fi-FI" altLang="ja-JP" sz="1800" dirty="0" err="1">
                <a:latin typeface="+mn-ea"/>
                <a:ea typeface="+mn-ea"/>
              </a:rPr>
              <a:t>p_tcb)-</a:t>
            </a:r>
            <a:r>
              <a:rPr lang="fi-FI" altLang="ja-JP" sz="1800" dirty="0">
                <a:latin typeface="+mn-ea"/>
                <a:ea typeface="+mn-ea"/>
              </a:rPr>
              <a:t>&gt;</a:t>
            </a:r>
            <a:r>
              <a:rPr lang="fi-FI" altLang="ja-JP" sz="1800" dirty="0" err="1">
                <a:latin typeface="+mn-ea"/>
                <a:ea typeface="+mn-ea"/>
              </a:rPr>
              <a:t>tskctxb.pc</a:t>
            </a:r>
            <a:r>
              <a:rPr lang="fi-FI" altLang="ja-JP" sz="1800" dirty="0">
                <a:latin typeface="+mn-ea"/>
                <a:ea typeface="+mn-ea"/>
              </a:rPr>
              <a:t> = (intptr_t)0xfffffffdU;	\</a:t>
            </a:r>
          </a:p>
          <a:p>
            <a:pPr eaLnBrk="1" hangingPunct="1">
              <a:lnSpc>
                <a:spcPct val="90000"/>
              </a:lnSpc>
              <a:spcBef>
                <a:spcPct val="20000"/>
              </a:spcBef>
            </a:pPr>
            <a:r>
              <a:rPr lang="fi-FI" altLang="ja-JP" sz="1800" dirty="0">
                <a:latin typeface="+mn-ea"/>
                <a:ea typeface="+mn-ea"/>
              </a:rPr>
              <a:t>}</a:t>
            </a:r>
          </a:p>
        </p:txBody>
      </p:sp>
    </p:spTree>
    <p:extLst>
      <p:ext uri="{BB962C8B-B14F-4D97-AF65-F5344CB8AC3E}">
        <p14:creationId xmlns:p14="http://schemas.microsoft.com/office/powerpoint/2010/main" val="296713561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22</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err="1" smtClean="0">
                <a:solidFill>
                  <a:schemeClr val="tx1"/>
                </a:solidFill>
                <a:latin typeface="メイリオ" pitchFamily="50" charset="-128"/>
              </a:rPr>
              <a:t>activate_context</a:t>
            </a:r>
            <a:r>
              <a:rPr lang="ja-JP" altLang="en-US" sz="2800" b="1" dirty="0" smtClean="0">
                <a:solidFill>
                  <a:schemeClr val="tx1"/>
                </a:solidFill>
                <a:latin typeface="メイリオ" pitchFamily="50" charset="-128"/>
              </a:rPr>
              <a:t>（タスクスタックの状態）</a:t>
            </a:r>
          </a:p>
        </p:txBody>
      </p:sp>
      <p:graphicFrame>
        <p:nvGraphicFramePr>
          <p:cNvPr id="2" name="表 1"/>
          <p:cNvGraphicFramePr>
            <a:graphicFrameLocks noGrp="1"/>
          </p:cNvGraphicFramePr>
          <p:nvPr>
            <p:extLst>
              <p:ext uri="{D42A27DB-BD31-4B8C-83A1-F6EECF244321}">
                <p14:modId xmlns:p14="http://schemas.microsoft.com/office/powerpoint/2010/main" val="3521987927"/>
              </p:ext>
            </p:extLst>
          </p:nvPr>
        </p:nvGraphicFramePr>
        <p:xfrm>
          <a:off x="971600" y="2636912"/>
          <a:ext cx="4896544" cy="3337560"/>
        </p:xfrm>
        <a:graphic>
          <a:graphicData uri="http://schemas.openxmlformats.org/drawingml/2006/table">
            <a:tbl>
              <a:tblPr firstRow="1" bandRow="1">
                <a:tableStyleId>{16D9F66E-5EB9-4882-86FB-DCBF35E3C3E4}</a:tableStyleId>
              </a:tblPr>
              <a:tblGrid>
                <a:gridCol w="1175171"/>
                <a:gridCol w="3721373"/>
              </a:tblGrid>
              <a:tr h="370840">
                <a:tc>
                  <a:txBody>
                    <a:bodyPr/>
                    <a:lstStyle/>
                    <a:p>
                      <a:r>
                        <a:rPr kumimoji="1" lang="en-US" altLang="ja-JP" b="1" dirty="0" smtClean="0">
                          <a:latin typeface="+mn-ea"/>
                          <a:ea typeface="+mn-ea"/>
                        </a:rPr>
                        <a:t>r4-r11</a:t>
                      </a:r>
                      <a:endParaRPr kumimoji="1" lang="ja-JP" altLang="en-US" b="1" dirty="0">
                        <a:latin typeface="+mn-ea"/>
                        <a:ea typeface="+mn-ea"/>
                      </a:endParaRPr>
                    </a:p>
                  </a:txBody>
                  <a:tcPr>
                    <a:solidFill>
                      <a:srgbClr val="FFFF00"/>
                    </a:solidFill>
                  </a:tcPr>
                </a:tc>
                <a:tc>
                  <a:txBody>
                    <a:bodyPr/>
                    <a:lstStyle/>
                    <a:p>
                      <a:r>
                        <a:rPr kumimoji="1" lang="en-US" altLang="ja-JP" b="1" dirty="0" smtClean="0">
                          <a:latin typeface="+mn-ea"/>
                          <a:ea typeface="+mn-ea"/>
                        </a:rPr>
                        <a:t>-</a:t>
                      </a:r>
                    </a:p>
                  </a:txBody>
                  <a:tcPr>
                    <a:solidFill>
                      <a:srgbClr val="FFFF00"/>
                    </a:solidFill>
                  </a:tcPr>
                </a:tc>
              </a:tr>
              <a:tr h="370840">
                <a:tc>
                  <a:txBody>
                    <a:bodyPr/>
                    <a:lstStyle/>
                    <a:p>
                      <a:r>
                        <a:rPr kumimoji="1" lang="en-US" altLang="ja-JP" b="1" dirty="0" smtClean="0">
                          <a:latin typeface="+mn-ea"/>
                          <a:ea typeface="+mn-ea"/>
                        </a:rPr>
                        <a:t>r0</a:t>
                      </a:r>
                      <a:endParaRPr kumimoji="1" lang="ja-JP" altLang="en-US" b="1" dirty="0">
                        <a:latin typeface="+mn-ea"/>
                        <a:ea typeface="+mn-ea"/>
                      </a:endParaRPr>
                    </a:p>
                  </a:txBody>
                  <a:tcPr/>
                </a:tc>
                <a:tc>
                  <a:txBody>
                    <a:bodyPr/>
                    <a:lstStyle/>
                    <a:p>
                      <a:r>
                        <a:rPr kumimoji="1" lang="en-US" altLang="ja-JP" b="1" dirty="0" smtClean="0">
                          <a:latin typeface="+mn-ea"/>
                          <a:ea typeface="+mn-ea"/>
                        </a:rPr>
                        <a:t>(</a:t>
                      </a:r>
                      <a:r>
                        <a:rPr kumimoji="1" lang="en-US" altLang="ja-JP" b="1" dirty="0" err="1" smtClean="0">
                          <a:latin typeface="+mn-ea"/>
                          <a:ea typeface="+mn-ea"/>
                        </a:rPr>
                        <a:t>p_tcb</a:t>
                      </a:r>
                      <a:r>
                        <a:rPr kumimoji="1" lang="en-US" altLang="ja-JP" b="1" dirty="0" smtClean="0">
                          <a:latin typeface="+mn-ea"/>
                          <a:ea typeface="+mn-ea"/>
                        </a:rPr>
                        <a:t>)-&gt;</a:t>
                      </a:r>
                      <a:r>
                        <a:rPr kumimoji="1" lang="en-US" altLang="ja-JP" b="1" dirty="0" err="1" smtClean="0">
                          <a:latin typeface="+mn-ea"/>
                          <a:ea typeface="+mn-ea"/>
                        </a:rPr>
                        <a:t>p_tinib</a:t>
                      </a:r>
                      <a:r>
                        <a:rPr kumimoji="1" lang="en-US" altLang="ja-JP" b="1" dirty="0" smtClean="0">
                          <a:latin typeface="+mn-ea"/>
                          <a:ea typeface="+mn-ea"/>
                        </a:rPr>
                        <a:t>-&gt;</a:t>
                      </a:r>
                      <a:r>
                        <a:rPr kumimoji="1" lang="en-US" altLang="ja-JP" b="1" dirty="0" err="1" smtClean="0">
                          <a:latin typeface="+mn-ea"/>
                          <a:ea typeface="+mn-ea"/>
                        </a:rPr>
                        <a:t>exinf</a:t>
                      </a:r>
                      <a:endParaRPr kumimoji="1" lang="en-US" altLang="ja-JP" b="1" dirty="0" smtClean="0">
                        <a:latin typeface="+mn-ea"/>
                        <a:ea typeface="+mn-ea"/>
                      </a:endParaRPr>
                    </a:p>
                  </a:txBody>
                  <a:tcPr/>
                </a:tc>
              </a:tr>
              <a:tr h="370840">
                <a:tc>
                  <a:txBody>
                    <a:bodyPr/>
                    <a:lstStyle/>
                    <a:p>
                      <a:r>
                        <a:rPr kumimoji="1" lang="en-US" altLang="ja-JP" b="1" dirty="0" smtClean="0">
                          <a:latin typeface="+mn-ea"/>
                          <a:ea typeface="+mn-ea"/>
                        </a:rPr>
                        <a:t>r1</a:t>
                      </a:r>
                      <a:endParaRPr kumimoji="1" lang="ja-JP" altLang="en-US" b="1" dirty="0">
                        <a:latin typeface="+mn-ea"/>
                        <a:ea typeface="+mn-ea"/>
                      </a:endParaRPr>
                    </a:p>
                  </a:txBody>
                  <a:tcPr/>
                </a:tc>
                <a:tc>
                  <a:txBody>
                    <a:bodyPr/>
                    <a:lstStyle/>
                    <a:p>
                      <a:r>
                        <a:rPr kumimoji="1" lang="en-US" altLang="ja-JP" b="1" dirty="0" smtClean="0">
                          <a:latin typeface="+mn-ea"/>
                          <a:ea typeface="+mn-ea"/>
                        </a:rPr>
                        <a:t>-</a:t>
                      </a:r>
                      <a:endParaRPr kumimoji="1" lang="ja-JP" altLang="en-US" b="1" dirty="0">
                        <a:latin typeface="+mn-ea"/>
                        <a:ea typeface="+mn-ea"/>
                      </a:endParaRPr>
                    </a:p>
                  </a:txBody>
                  <a:tcPr/>
                </a:tc>
              </a:tr>
              <a:tr h="370840">
                <a:tc>
                  <a:txBody>
                    <a:bodyPr/>
                    <a:lstStyle/>
                    <a:p>
                      <a:r>
                        <a:rPr kumimoji="1" lang="en-US" altLang="ja-JP" b="1" dirty="0" smtClean="0">
                          <a:latin typeface="+mn-ea"/>
                          <a:ea typeface="+mn-ea"/>
                        </a:rPr>
                        <a:t>r2</a:t>
                      </a:r>
                      <a:endParaRPr kumimoji="1" lang="ja-JP" altLang="en-US" b="1" dirty="0">
                        <a:latin typeface="+mn-ea"/>
                        <a:ea typeface="+mn-ea"/>
                      </a:endParaRPr>
                    </a:p>
                  </a:txBody>
                  <a:tcPr/>
                </a:tc>
                <a:tc>
                  <a:txBody>
                    <a:bodyPr/>
                    <a:lstStyle/>
                    <a:p>
                      <a:r>
                        <a:rPr kumimoji="1" lang="en-US" altLang="ja-JP" b="1" dirty="0" smtClean="0">
                          <a:latin typeface="+mn-ea"/>
                          <a:ea typeface="+mn-ea"/>
                        </a:rPr>
                        <a:t>-</a:t>
                      </a:r>
                      <a:endParaRPr kumimoji="1" lang="ja-JP" altLang="en-US" b="1" dirty="0">
                        <a:latin typeface="+mn-ea"/>
                        <a:ea typeface="+mn-ea"/>
                      </a:endParaRPr>
                    </a:p>
                  </a:txBody>
                  <a:tcPr/>
                </a:tc>
              </a:tr>
              <a:tr h="370840">
                <a:tc>
                  <a:txBody>
                    <a:bodyPr/>
                    <a:lstStyle/>
                    <a:p>
                      <a:r>
                        <a:rPr kumimoji="1" lang="en-US" altLang="ja-JP" b="1" dirty="0" smtClean="0">
                          <a:latin typeface="+mn-ea"/>
                          <a:ea typeface="+mn-ea"/>
                        </a:rPr>
                        <a:t>r3</a:t>
                      </a:r>
                      <a:endParaRPr kumimoji="1" lang="ja-JP" altLang="en-US" b="1" dirty="0">
                        <a:latin typeface="+mn-ea"/>
                        <a:ea typeface="+mn-ea"/>
                      </a:endParaRPr>
                    </a:p>
                  </a:txBody>
                  <a:tcPr/>
                </a:tc>
                <a:tc>
                  <a:txBody>
                    <a:bodyPr/>
                    <a:lstStyle/>
                    <a:p>
                      <a:r>
                        <a:rPr kumimoji="1" lang="en-US" altLang="ja-JP" b="1" dirty="0" smtClean="0">
                          <a:latin typeface="+mn-ea"/>
                          <a:ea typeface="+mn-ea"/>
                        </a:rPr>
                        <a:t>-</a:t>
                      </a:r>
                      <a:endParaRPr kumimoji="1" lang="ja-JP" altLang="en-US" b="1" dirty="0">
                        <a:latin typeface="+mn-ea"/>
                        <a:ea typeface="+mn-ea"/>
                      </a:endParaRPr>
                    </a:p>
                  </a:txBody>
                  <a:tcPr/>
                </a:tc>
              </a:tr>
              <a:tr h="370840">
                <a:tc>
                  <a:txBody>
                    <a:bodyPr/>
                    <a:lstStyle/>
                    <a:p>
                      <a:r>
                        <a:rPr kumimoji="1" lang="en-US" altLang="ja-JP" b="1" dirty="0" smtClean="0">
                          <a:latin typeface="+mn-ea"/>
                          <a:ea typeface="+mn-ea"/>
                        </a:rPr>
                        <a:t>r12</a:t>
                      </a:r>
                      <a:endParaRPr kumimoji="1" lang="ja-JP" altLang="en-US" b="1" dirty="0">
                        <a:latin typeface="+mn-ea"/>
                        <a:ea typeface="+mn-ea"/>
                      </a:endParaRPr>
                    </a:p>
                  </a:txBody>
                  <a:tcPr/>
                </a:tc>
                <a:tc>
                  <a:txBody>
                    <a:bodyPr/>
                    <a:lstStyle/>
                    <a:p>
                      <a:r>
                        <a:rPr kumimoji="1" lang="en-US" altLang="ja-JP" b="1" dirty="0" smtClean="0">
                          <a:latin typeface="+mn-ea"/>
                          <a:ea typeface="+mn-ea"/>
                        </a:rPr>
                        <a:t>-</a:t>
                      </a:r>
                      <a:endParaRPr kumimoji="1" lang="ja-JP" altLang="en-US" b="1" dirty="0">
                        <a:latin typeface="+mn-ea"/>
                        <a:ea typeface="+mn-ea"/>
                      </a:endParaRPr>
                    </a:p>
                  </a:txBody>
                  <a:tcPr/>
                </a:tc>
              </a:tr>
              <a:tr h="370840">
                <a:tc>
                  <a:txBody>
                    <a:bodyPr/>
                    <a:lstStyle/>
                    <a:p>
                      <a:r>
                        <a:rPr kumimoji="1" lang="en-US" altLang="ja-JP" b="1" dirty="0" err="1" smtClean="0">
                          <a:latin typeface="+mn-ea"/>
                          <a:ea typeface="+mn-ea"/>
                        </a:rPr>
                        <a:t>lr</a:t>
                      </a:r>
                      <a:endParaRPr kumimoji="1" lang="ja-JP" altLang="en-US" b="1" dirty="0">
                        <a:latin typeface="+mn-ea"/>
                        <a:ea typeface="+mn-ea"/>
                      </a:endParaRPr>
                    </a:p>
                  </a:txBody>
                  <a:tcPr/>
                </a:tc>
                <a:tc>
                  <a:txBody>
                    <a:bodyPr/>
                    <a:lstStyle/>
                    <a:p>
                      <a:r>
                        <a:rPr kumimoji="1" lang="en-US" altLang="ja-JP" b="1" dirty="0" err="1" smtClean="0">
                          <a:latin typeface="+mn-ea"/>
                          <a:ea typeface="+mn-ea"/>
                        </a:rPr>
                        <a:t>ext_tsk</a:t>
                      </a:r>
                      <a:endParaRPr kumimoji="1" lang="ja-JP" altLang="en-US" b="1" dirty="0">
                        <a:latin typeface="+mn-ea"/>
                        <a:ea typeface="+mn-ea"/>
                      </a:endParaRPr>
                    </a:p>
                  </a:txBody>
                  <a:tcPr/>
                </a:tc>
              </a:tr>
              <a:tr h="370840">
                <a:tc>
                  <a:txBody>
                    <a:bodyPr/>
                    <a:lstStyle/>
                    <a:p>
                      <a:r>
                        <a:rPr kumimoji="1" lang="en-US" altLang="ja-JP" b="1" dirty="0" smtClean="0">
                          <a:latin typeface="+mn-ea"/>
                          <a:ea typeface="+mn-ea"/>
                        </a:rPr>
                        <a:t>pc</a:t>
                      </a:r>
                      <a:endParaRPr kumimoji="1" lang="ja-JP" altLang="en-US" b="1" dirty="0">
                        <a:latin typeface="+mn-ea"/>
                        <a:ea typeface="+mn-ea"/>
                      </a:endParaRPr>
                    </a:p>
                  </a:txBody>
                  <a:tcPr/>
                </a:tc>
                <a:tc>
                  <a:txBody>
                    <a:bodyPr/>
                    <a:lstStyle/>
                    <a:p>
                      <a:r>
                        <a:rPr kumimoji="1" lang="en-US" altLang="ja-JP" b="1" dirty="0" smtClean="0">
                          <a:latin typeface="+mn-ea"/>
                          <a:ea typeface="+mn-ea"/>
                        </a:rPr>
                        <a:t>(</a:t>
                      </a:r>
                      <a:r>
                        <a:rPr kumimoji="1" lang="en-US" altLang="ja-JP" b="1" dirty="0" err="1" smtClean="0">
                          <a:latin typeface="+mn-ea"/>
                          <a:ea typeface="+mn-ea"/>
                        </a:rPr>
                        <a:t>p_tcb</a:t>
                      </a:r>
                      <a:r>
                        <a:rPr kumimoji="1" lang="en-US" altLang="ja-JP" b="1" dirty="0" smtClean="0">
                          <a:latin typeface="+mn-ea"/>
                          <a:ea typeface="+mn-ea"/>
                        </a:rPr>
                        <a:t>)-&gt;</a:t>
                      </a:r>
                      <a:r>
                        <a:rPr kumimoji="1" lang="en-US" altLang="ja-JP" b="1" dirty="0" err="1" smtClean="0">
                          <a:latin typeface="+mn-ea"/>
                          <a:ea typeface="+mn-ea"/>
                        </a:rPr>
                        <a:t>p_tinib</a:t>
                      </a:r>
                      <a:r>
                        <a:rPr kumimoji="1" lang="en-US" altLang="ja-JP" b="1" dirty="0" smtClean="0">
                          <a:latin typeface="+mn-ea"/>
                          <a:ea typeface="+mn-ea"/>
                        </a:rPr>
                        <a:t>-&gt;task</a:t>
                      </a:r>
                      <a:endParaRPr kumimoji="1" lang="ja-JP" altLang="en-US" b="1" dirty="0">
                        <a:latin typeface="+mn-ea"/>
                        <a:ea typeface="+mn-ea"/>
                      </a:endParaRPr>
                    </a:p>
                  </a:txBody>
                  <a:tcPr/>
                </a:tc>
              </a:tr>
              <a:tr h="370840">
                <a:tc>
                  <a:txBody>
                    <a:bodyPr/>
                    <a:lstStyle/>
                    <a:p>
                      <a:r>
                        <a:rPr kumimoji="1" lang="en-US" altLang="ja-JP" b="1" dirty="0" err="1" smtClean="0">
                          <a:latin typeface="+mn-ea"/>
                          <a:ea typeface="+mn-ea"/>
                        </a:rPr>
                        <a:t>xPSR</a:t>
                      </a:r>
                      <a:endParaRPr kumimoji="1" lang="ja-JP" altLang="en-US" b="1" dirty="0">
                        <a:latin typeface="+mn-ea"/>
                        <a:ea typeface="+mn-ea"/>
                      </a:endParaRPr>
                    </a:p>
                  </a:txBody>
                  <a:tcPr/>
                </a:tc>
                <a:tc>
                  <a:txBody>
                    <a:bodyPr/>
                    <a:lstStyle/>
                    <a:p>
                      <a:r>
                        <a:rPr kumimoji="1" lang="en-US" altLang="ja-JP" b="1" dirty="0" smtClean="0">
                          <a:latin typeface="+mn-ea"/>
                          <a:ea typeface="+mn-ea"/>
                        </a:rPr>
                        <a:t>EPSR_T(0x01000000)</a:t>
                      </a:r>
                      <a:endParaRPr kumimoji="1" lang="ja-JP" altLang="en-US" b="1" dirty="0">
                        <a:latin typeface="+mn-ea"/>
                        <a:ea typeface="+mn-ea"/>
                      </a:endParaRPr>
                    </a:p>
                  </a:txBody>
                  <a:tcPr/>
                </a:tc>
              </a:tr>
            </a:tbl>
          </a:graphicData>
        </a:graphic>
      </p:graphicFrame>
      <p:sp>
        <p:nvSpPr>
          <p:cNvPr id="6" name="角丸四角形吹き出し 5"/>
          <p:cNvSpPr/>
          <p:nvPr/>
        </p:nvSpPr>
        <p:spPr bwMode="auto">
          <a:xfrm>
            <a:off x="5364088" y="1052736"/>
            <a:ext cx="3456384" cy="1296144"/>
          </a:xfrm>
          <a:prstGeom prst="wedgeRoundRectCallout">
            <a:avLst>
              <a:gd name="adj1" fmla="val -39202"/>
              <a:gd name="adj2" fmla="val 82042"/>
              <a:gd name="adj3" fmla="val 16667"/>
            </a:avLst>
          </a:prstGeom>
          <a:solidFill>
            <a:srgbClr val="FFFFCC"/>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en-US" altLang="ja-JP" b="1" dirty="0" smtClean="0">
                <a:solidFill>
                  <a:srgbClr val="FF0000"/>
                </a:solidFill>
                <a:latin typeface="+mn-ea"/>
                <a:ea typeface="+mn-ea"/>
              </a:rPr>
              <a:t>dispatcher</a:t>
            </a:r>
            <a:r>
              <a:rPr lang="ja-JP" altLang="en-US" b="1" dirty="0" smtClean="0">
                <a:solidFill>
                  <a:srgbClr val="FF0000"/>
                </a:solidFill>
                <a:latin typeface="+mn-ea"/>
                <a:ea typeface="+mn-ea"/>
              </a:rPr>
              <a:t>を共有するためのダミーフレーム</a:t>
            </a:r>
            <a:endParaRPr lang="en-US" altLang="ja-JP" b="1" dirty="0" smtClean="0">
              <a:solidFill>
                <a:srgbClr val="FF0000"/>
              </a:solidFill>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en-US" altLang="ja-JP" b="1" dirty="0" err="1" smtClean="0">
                <a:solidFill>
                  <a:srgbClr val="FF0000"/>
                </a:solidFill>
                <a:latin typeface="+mn-ea"/>
                <a:ea typeface="+mn-ea"/>
              </a:rPr>
              <a:t>callee</a:t>
            </a:r>
            <a:r>
              <a:rPr lang="en-US" altLang="ja-JP" b="1" dirty="0" smtClean="0">
                <a:solidFill>
                  <a:srgbClr val="FF0000"/>
                </a:solidFill>
                <a:latin typeface="+mn-ea"/>
                <a:ea typeface="+mn-ea"/>
              </a:rPr>
              <a:t> saved register</a:t>
            </a:r>
            <a:r>
              <a:rPr lang="ja-JP" altLang="en-US" b="1" dirty="0" smtClean="0">
                <a:solidFill>
                  <a:srgbClr val="FF0000"/>
                </a:solidFill>
                <a:latin typeface="+mn-ea"/>
                <a:ea typeface="+mn-ea"/>
              </a:rPr>
              <a:t>の復帰分</a:t>
            </a:r>
            <a:endParaRPr lang="en-US" altLang="ja-JP" b="1" dirty="0" smtClean="0">
              <a:solidFill>
                <a:srgbClr val="FF0000"/>
              </a:solidFill>
              <a:latin typeface="+mn-ea"/>
              <a:ea typeface="+mn-ea"/>
            </a:endParaRPr>
          </a:p>
        </p:txBody>
      </p:sp>
      <p:sp>
        <p:nvSpPr>
          <p:cNvPr id="7" name="角丸四角形吹き出し 6"/>
          <p:cNvSpPr/>
          <p:nvPr/>
        </p:nvSpPr>
        <p:spPr bwMode="auto">
          <a:xfrm>
            <a:off x="5580112" y="5229200"/>
            <a:ext cx="3456384" cy="1296144"/>
          </a:xfrm>
          <a:prstGeom prst="wedgeRoundRectCallout">
            <a:avLst>
              <a:gd name="adj1" fmla="val -42918"/>
              <a:gd name="adj2" fmla="val -64374"/>
              <a:gd name="adj3" fmla="val 16667"/>
            </a:avLst>
          </a:prstGeom>
          <a:solidFill>
            <a:schemeClr val="accent6">
              <a:lumMod val="20000"/>
              <a:lumOff val="80000"/>
            </a:schemeClr>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en-US" altLang="ja-JP" b="1" dirty="0" smtClean="0">
                <a:solidFill>
                  <a:srgbClr val="FF0000"/>
                </a:solidFill>
                <a:latin typeface="+mn-ea"/>
                <a:ea typeface="+mn-ea"/>
              </a:rPr>
              <a:t>dispatcher</a:t>
            </a:r>
            <a:r>
              <a:rPr lang="ja-JP" altLang="en-US" b="1" dirty="0" smtClean="0">
                <a:solidFill>
                  <a:srgbClr val="FF0000"/>
                </a:solidFill>
                <a:latin typeface="+mn-ea"/>
                <a:ea typeface="+mn-ea"/>
              </a:rPr>
              <a:t>から</a:t>
            </a:r>
            <a:r>
              <a:rPr lang="en-US" altLang="ja-JP" b="1" dirty="0" smtClean="0">
                <a:solidFill>
                  <a:srgbClr val="FF0000"/>
                </a:solidFill>
                <a:latin typeface="+mn-ea"/>
                <a:ea typeface="+mn-ea"/>
              </a:rPr>
              <a:t>EXC_RETURN</a:t>
            </a:r>
            <a:r>
              <a:rPr lang="ja-JP" altLang="en-US" b="1" dirty="0" smtClean="0">
                <a:solidFill>
                  <a:srgbClr val="FF0000"/>
                </a:solidFill>
                <a:latin typeface="+mn-ea"/>
                <a:ea typeface="+mn-ea"/>
              </a:rPr>
              <a:t>でタスクコンテキストを開始するためのダミーフレーム</a:t>
            </a:r>
            <a:endParaRPr lang="en-US" altLang="ja-JP" b="1" dirty="0" smtClean="0">
              <a:solidFill>
                <a:srgbClr val="FF0000"/>
              </a:solidFill>
              <a:latin typeface="+mn-ea"/>
              <a:ea typeface="+mn-ea"/>
            </a:endParaRPr>
          </a:p>
        </p:txBody>
      </p:sp>
      <p:sp>
        <p:nvSpPr>
          <p:cNvPr id="3" name="テキスト ボックス 2"/>
          <p:cNvSpPr txBox="1"/>
          <p:nvPr/>
        </p:nvSpPr>
        <p:spPr>
          <a:xfrm>
            <a:off x="323528" y="6021288"/>
            <a:ext cx="2304256" cy="400110"/>
          </a:xfrm>
          <a:prstGeom prst="rect">
            <a:avLst/>
          </a:prstGeom>
          <a:noFill/>
        </p:spPr>
        <p:txBody>
          <a:bodyPr wrap="square" rtlCol="0">
            <a:spAutoFit/>
          </a:bodyPr>
          <a:lstStyle/>
          <a:p>
            <a:r>
              <a:rPr kumimoji="1" lang="ja-JP" altLang="en-US" dirty="0" smtClean="0">
                <a:latin typeface="+mn-ea"/>
                <a:ea typeface="+mn-ea"/>
              </a:rPr>
              <a:t>メモリアドレス</a:t>
            </a:r>
            <a:r>
              <a:rPr kumimoji="1" lang="en-US" altLang="ja-JP" dirty="0" smtClean="0">
                <a:latin typeface="+mn-ea"/>
                <a:ea typeface="+mn-ea"/>
              </a:rPr>
              <a:t> </a:t>
            </a:r>
            <a:r>
              <a:rPr lang="ja-JP" altLang="en-US" dirty="0" smtClean="0">
                <a:latin typeface="+mn-ea"/>
                <a:ea typeface="+mn-ea"/>
              </a:rPr>
              <a:t>大</a:t>
            </a:r>
            <a:endParaRPr kumimoji="1" lang="ja-JP" altLang="en-US" dirty="0">
              <a:latin typeface="+mn-ea"/>
              <a:ea typeface="+mn-ea"/>
            </a:endParaRPr>
          </a:p>
        </p:txBody>
      </p:sp>
      <p:sp>
        <p:nvSpPr>
          <p:cNvPr id="9" name="テキスト ボックス 8"/>
          <p:cNvSpPr txBox="1"/>
          <p:nvPr/>
        </p:nvSpPr>
        <p:spPr>
          <a:xfrm>
            <a:off x="323528" y="2132856"/>
            <a:ext cx="2304256" cy="400110"/>
          </a:xfrm>
          <a:prstGeom prst="rect">
            <a:avLst/>
          </a:prstGeom>
          <a:noFill/>
        </p:spPr>
        <p:txBody>
          <a:bodyPr wrap="square" rtlCol="0">
            <a:spAutoFit/>
          </a:bodyPr>
          <a:lstStyle/>
          <a:p>
            <a:r>
              <a:rPr kumimoji="1" lang="ja-JP" altLang="en-US" dirty="0" smtClean="0">
                <a:latin typeface="+mn-ea"/>
                <a:ea typeface="+mn-ea"/>
              </a:rPr>
              <a:t>メモリアドレス</a:t>
            </a:r>
            <a:r>
              <a:rPr kumimoji="1" lang="en-US" altLang="ja-JP" dirty="0" smtClean="0">
                <a:latin typeface="+mn-ea"/>
                <a:ea typeface="+mn-ea"/>
              </a:rPr>
              <a:t> </a:t>
            </a:r>
            <a:r>
              <a:rPr kumimoji="1" lang="ja-JP" altLang="en-US" dirty="0" smtClean="0">
                <a:latin typeface="+mn-ea"/>
                <a:ea typeface="+mn-ea"/>
              </a:rPr>
              <a:t>小</a:t>
            </a:r>
            <a:endParaRPr kumimoji="1" lang="ja-JP" altLang="en-US" dirty="0">
              <a:latin typeface="+mn-ea"/>
              <a:ea typeface="+mn-ea"/>
            </a:endParaRPr>
          </a:p>
        </p:txBody>
      </p:sp>
      <p:cxnSp>
        <p:nvCxnSpPr>
          <p:cNvPr id="8" name="直線矢印コネクタ 7"/>
          <p:cNvCxnSpPr/>
          <p:nvPr/>
        </p:nvCxnSpPr>
        <p:spPr bwMode="auto">
          <a:xfrm>
            <a:off x="683568" y="2636912"/>
            <a:ext cx="0" cy="3312368"/>
          </a:xfrm>
          <a:prstGeom prst="straightConnector1">
            <a:avLst/>
          </a:prstGeom>
          <a:solidFill>
            <a:schemeClr val="accent1"/>
          </a:solidFill>
          <a:ln w="9525" cap="flat" cmpd="sng" algn="ctr">
            <a:solidFill>
              <a:schemeClr val="tx1"/>
            </a:solidFill>
            <a:prstDash val="solid"/>
            <a:round/>
            <a:headEnd type="arrow"/>
            <a:tailEnd type="arrow"/>
          </a:ln>
          <a:effectLst/>
        </p:spPr>
      </p:cxnSp>
    </p:spTree>
    <p:extLst>
      <p:ext uri="{BB962C8B-B14F-4D97-AF65-F5344CB8AC3E}">
        <p14:creationId xmlns:p14="http://schemas.microsoft.com/office/powerpoint/2010/main" val="399815008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23</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err="1" smtClean="0">
                <a:solidFill>
                  <a:schemeClr val="tx1"/>
                </a:solidFill>
                <a:latin typeface="メイリオ" pitchFamily="50" charset="-128"/>
              </a:rPr>
              <a:t>exit_and_dispatch</a:t>
            </a:r>
            <a:endParaRPr lang="ja-JP" altLang="en-US" sz="2800" b="1" dirty="0" smtClean="0">
              <a:solidFill>
                <a:schemeClr val="tx1"/>
              </a:solidFill>
              <a:latin typeface="メイリオ" pitchFamily="50" charset="-128"/>
            </a:endParaRPr>
          </a:p>
        </p:txBody>
      </p:sp>
      <p:sp>
        <p:nvSpPr>
          <p:cNvPr id="2" name="正方形/長方形 1"/>
          <p:cNvSpPr/>
          <p:nvPr/>
        </p:nvSpPr>
        <p:spPr bwMode="auto">
          <a:xfrm>
            <a:off x="107504" y="5949280"/>
            <a:ext cx="8928992" cy="432048"/>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n-ea"/>
                <a:ea typeface="+mn-ea"/>
              </a:rPr>
              <a:t>dispatcher</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11" name="正方形/長方形 10"/>
          <p:cNvSpPr/>
          <p:nvPr/>
        </p:nvSpPr>
        <p:spPr bwMode="auto">
          <a:xfrm>
            <a:off x="4283968" y="980728"/>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TASK</a:t>
            </a:r>
          </a:p>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(API)</a:t>
            </a:r>
          </a:p>
        </p:txBody>
      </p:sp>
      <p:cxnSp>
        <p:nvCxnSpPr>
          <p:cNvPr id="21" name="直線矢印コネクタ 20"/>
          <p:cNvCxnSpPr>
            <a:stCxn id="11" idx="2"/>
            <a:endCxn id="15" idx="0"/>
          </p:cNvCxnSpPr>
          <p:nvPr/>
        </p:nvCxnSpPr>
        <p:spPr bwMode="auto">
          <a:xfrm>
            <a:off x="5076056" y="1844824"/>
            <a:ext cx="1620180"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直線矢印コネクタ 32"/>
          <p:cNvCxnSpPr>
            <a:stCxn id="17" idx="2"/>
            <a:endCxn id="2" idx="0"/>
          </p:cNvCxnSpPr>
          <p:nvPr/>
        </p:nvCxnSpPr>
        <p:spPr bwMode="auto">
          <a:xfrm flipH="1">
            <a:off x="4572000" y="5517232"/>
            <a:ext cx="2124236"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角丸四角形吹き出し 25"/>
          <p:cNvSpPr/>
          <p:nvPr/>
        </p:nvSpPr>
        <p:spPr bwMode="auto">
          <a:xfrm>
            <a:off x="107504" y="908720"/>
            <a:ext cx="4104456" cy="1440160"/>
          </a:xfrm>
          <a:prstGeom prst="wedgeRoundRectCallout">
            <a:avLst>
              <a:gd name="adj1" fmla="val 56093"/>
              <a:gd name="adj2" fmla="val -31830"/>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err="1" smtClean="0">
                <a:latin typeface="+mn-ea"/>
                <a:ea typeface="+mn-ea"/>
              </a:rPr>
              <a:t>sp</a:t>
            </a:r>
            <a:r>
              <a:rPr lang="en-US" altLang="ja-JP" dirty="0" smtClean="0">
                <a:latin typeface="+mn-ea"/>
                <a:ea typeface="+mn-ea"/>
              </a:rPr>
              <a:t> == </a:t>
            </a:r>
            <a:r>
              <a:rPr kumimoji="1" lang="en-US" altLang="ja-JP" sz="2000" b="0" i="0" u="none" strike="noStrike" cap="none" normalizeH="0" baseline="0" dirty="0" err="1" smtClean="0">
                <a:ln>
                  <a:noFill/>
                </a:ln>
                <a:solidFill>
                  <a:schemeClr val="tx1"/>
                </a:solidFill>
                <a:effectLst/>
                <a:latin typeface="+mn-ea"/>
                <a:ea typeface="+mn-ea"/>
              </a:rPr>
              <a:t>psp</a:t>
            </a:r>
            <a:endParaRPr kumimoji="1" lang="en-US" altLang="ja-JP" sz="2000" b="0" i="0" u="none" strike="noStrike" cap="none" normalizeH="0" baseline="0" dirty="0" smtClean="0">
              <a:ln>
                <a:noFill/>
              </a:ln>
              <a:solidFill>
                <a:schemeClr val="tx1"/>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smtClean="0">
                <a:latin typeface="+mn-ea"/>
                <a:ea typeface="+mn-ea"/>
              </a:rPr>
              <a:t>Thread</a:t>
            </a:r>
            <a:r>
              <a:rPr lang="ja-JP" altLang="en-US" dirty="0" smtClean="0">
                <a:latin typeface="+mn-ea"/>
                <a:ea typeface="+mn-ea"/>
              </a:rPr>
              <a:t>モード</a:t>
            </a:r>
            <a:endParaRPr lang="en-US" altLang="ja-JP" dirty="0" smtClean="0">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n-ea"/>
                <a:ea typeface="+mn-ea"/>
              </a:rPr>
              <a:t>・</a:t>
            </a:r>
            <a:r>
              <a:rPr kumimoji="1" lang="en-US" altLang="ja-JP" sz="2000" b="0" i="0" u="none" strike="noStrike" cap="none" normalizeH="0" baseline="0" dirty="0" err="1" smtClean="0">
                <a:ln>
                  <a:noFill/>
                </a:ln>
                <a:solidFill>
                  <a:schemeClr val="tx1"/>
                </a:solidFill>
                <a:effectLst/>
                <a:latin typeface="+mn-ea"/>
                <a:ea typeface="+mn-ea"/>
              </a:rPr>
              <a:t>basepri</a:t>
            </a:r>
            <a:r>
              <a:rPr kumimoji="1" lang="en-US" altLang="ja-JP" sz="2000" b="0" i="0" u="none" strike="noStrike" cap="none" normalizeH="0" baseline="0" dirty="0" smtClean="0">
                <a:ln>
                  <a:noFill/>
                </a:ln>
                <a:solidFill>
                  <a:schemeClr val="tx1"/>
                </a:solidFill>
                <a:effectLst/>
                <a:latin typeface="+mn-ea"/>
                <a:ea typeface="+mn-ea"/>
              </a:rPr>
              <a:t> == CPU_LOCK</a:t>
            </a: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smtClean="0">
                <a:latin typeface="+mn-ea"/>
                <a:ea typeface="+mn-ea"/>
              </a:rPr>
              <a:t>PRIMASK/FAULTMASK == 0</a:t>
            </a:r>
            <a:endParaRPr kumimoji="1" lang="en-US" altLang="ja-JP" sz="2000" b="0" i="0" u="none" strike="noStrike" cap="none" normalizeH="0" baseline="0" dirty="0" smtClean="0">
              <a:ln>
                <a:noFill/>
              </a:ln>
              <a:solidFill>
                <a:schemeClr val="tx1"/>
              </a:solidFill>
              <a:effectLst/>
              <a:latin typeface="+mn-ea"/>
              <a:ea typeface="+mn-ea"/>
            </a:endParaRPr>
          </a:p>
        </p:txBody>
      </p:sp>
      <p:sp>
        <p:nvSpPr>
          <p:cNvPr id="3" name="テキスト ボックス 2"/>
          <p:cNvSpPr txBox="1"/>
          <p:nvPr/>
        </p:nvSpPr>
        <p:spPr>
          <a:xfrm>
            <a:off x="6804248" y="3284984"/>
            <a:ext cx="792088" cy="400110"/>
          </a:xfrm>
          <a:prstGeom prst="rect">
            <a:avLst/>
          </a:prstGeom>
          <a:noFill/>
        </p:spPr>
        <p:txBody>
          <a:bodyPr wrap="square" rtlCol="0">
            <a:spAutoFit/>
          </a:bodyPr>
          <a:lstStyle/>
          <a:p>
            <a:r>
              <a:rPr kumimoji="1" lang="en-US" altLang="ja-JP" b="1" dirty="0" smtClean="0">
                <a:latin typeface="+mn-ea"/>
                <a:ea typeface="+mn-ea"/>
              </a:rPr>
              <a:t>SVC</a:t>
            </a:r>
            <a:endParaRPr kumimoji="1" lang="ja-JP" altLang="en-US" b="1" dirty="0">
              <a:latin typeface="+mn-ea"/>
              <a:ea typeface="+mn-ea"/>
            </a:endParaRPr>
          </a:p>
        </p:txBody>
      </p:sp>
      <p:sp>
        <p:nvSpPr>
          <p:cNvPr id="15" name="正方形/長方形 14"/>
          <p:cNvSpPr/>
          <p:nvPr/>
        </p:nvSpPr>
        <p:spPr bwMode="auto">
          <a:xfrm>
            <a:off x="5364088" y="2276872"/>
            <a:ext cx="2664296" cy="50405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err="1" smtClean="0">
                <a:latin typeface="+mn-ea"/>
                <a:ea typeface="+mn-ea"/>
              </a:rPr>
              <a:t>exit_and_dispatch</a:t>
            </a:r>
            <a:endParaRPr kumimoji="1" lang="ja-JP" altLang="en-US" sz="2000" b="0" i="0" u="none" strike="noStrike" cap="none" normalizeH="0" baseline="0" dirty="0" smtClean="0">
              <a:ln>
                <a:noFill/>
              </a:ln>
              <a:solidFill>
                <a:schemeClr val="tx1"/>
              </a:solidFill>
              <a:effectLst/>
              <a:latin typeface="+mn-ea"/>
              <a:ea typeface="+mn-ea"/>
            </a:endParaRPr>
          </a:p>
        </p:txBody>
      </p:sp>
      <p:cxnSp>
        <p:nvCxnSpPr>
          <p:cNvPr id="16" name="直線矢印コネクタ 15"/>
          <p:cNvCxnSpPr>
            <a:stCxn id="15" idx="2"/>
            <a:endCxn id="17" idx="0"/>
          </p:cNvCxnSpPr>
          <p:nvPr/>
        </p:nvCxnSpPr>
        <p:spPr bwMode="auto">
          <a:xfrm>
            <a:off x="6696236" y="2780928"/>
            <a:ext cx="0" cy="10081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正方形/長方形 16"/>
          <p:cNvSpPr/>
          <p:nvPr/>
        </p:nvSpPr>
        <p:spPr bwMode="auto">
          <a:xfrm>
            <a:off x="5364088" y="3789040"/>
            <a:ext cx="2664296" cy="1728192"/>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_</a:t>
            </a:r>
            <a:r>
              <a:rPr lang="en-US" altLang="ja-JP" dirty="0" err="1" smtClean="0">
                <a:latin typeface="+mn-ea"/>
                <a:ea typeface="+mn-ea"/>
              </a:rPr>
              <a:t>exit_and_dispatch</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28" name="角丸四角形吹き出し 27"/>
          <p:cNvSpPr/>
          <p:nvPr/>
        </p:nvSpPr>
        <p:spPr bwMode="auto">
          <a:xfrm>
            <a:off x="899592" y="2420888"/>
            <a:ext cx="4176464" cy="2160240"/>
          </a:xfrm>
          <a:prstGeom prst="wedgeRoundRectCallout">
            <a:avLst>
              <a:gd name="adj1" fmla="val 87682"/>
              <a:gd name="adj2" fmla="val 13583"/>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FF0000"/>
                </a:solidFill>
                <a:latin typeface="+mn-ea"/>
                <a:ea typeface="+mn-ea"/>
              </a:rPr>
              <a:t>・</a:t>
            </a:r>
            <a:r>
              <a:rPr lang="en-US" altLang="ja-JP" dirty="0" err="1" smtClean="0">
                <a:solidFill>
                  <a:srgbClr val="FF0000"/>
                </a:solidFill>
                <a:latin typeface="+mn-ea"/>
                <a:ea typeface="+mn-ea"/>
              </a:rPr>
              <a:t>sp</a:t>
            </a:r>
            <a:r>
              <a:rPr lang="en-US" altLang="ja-JP" dirty="0" smtClean="0">
                <a:solidFill>
                  <a:srgbClr val="FF0000"/>
                </a:solidFill>
                <a:latin typeface="+mn-ea"/>
                <a:ea typeface="+mn-ea"/>
              </a:rPr>
              <a:t> == </a:t>
            </a:r>
            <a:r>
              <a:rPr kumimoji="1" lang="en-US" altLang="ja-JP" sz="2000" b="0" i="0" u="none" strike="noStrike" cap="none" normalizeH="0" baseline="0" dirty="0" err="1" smtClean="0">
                <a:ln>
                  <a:noFill/>
                </a:ln>
                <a:solidFill>
                  <a:srgbClr val="FF0000"/>
                </a:solidFill>
                <a:effectLst/>
                <a:latin typeface="+mn-ea"/>
                <a:ea typeface="+mn-ea"/>
              </a:rPr>
              <a:t>msp</a:t>
            </a:r>
            <a:endParaRPr kumimoji="1" lang="en-US" altLang="ja-JP" sz="2000" b="0" i="0" u="none" strike="noStrike" cap="none" normalizeH="0" baseline="0" dirty="0" smtClean="0">
              <a:ln>
                <a:noFill/>
              </a:ln>
              <a:solidFill>
                <a:srgbClr val="FF0000"/>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FF0000"/>
                </a:solidFill>
                <a:latin typeface="+mn-ea"/>
                <a:ea typeface="+mn-ea"/>
              </a:rPr>
              <a:t>・</a:t>
            </a:r>
            <a:r>
              <a:rPr lang="en-US" altLang="ja-JP" dirty="0" smtClean="0">
                <a:solidFill>
                  <a:srgbClr val="FF0000"/>
                </a:solidFill>
                <a:latin typeface="+mn-ea"/>
                <a:ea typeface="+mn-ea"/>
              </a:rPr>
              <a:t>Handler</a:t>
            </a:r>
            <a:r>
              <a:rPr lang="ja-JP" altLang="en-US" dirty="0" smtClean="0">
                <a:solidFill>
                  <a:srgbClr val="FF0000"/>
                </a:solidFill>
                <a:latin typeface="+mn-ea"/>
                <a:ea typeface="+mn-ea"/>
              </a:rPr>
              <a:t>モード</a:t>
            </a:r>
            <a:endParaRPr lang="en-US" altLang="ja-JP" dirty="0" smtClean="0">
              <a:solidFill>
                <a:srgbClr val="FF0000"/>
              </a:solidFill>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mn-ea"/>
                <a:ea typeface="+mn-ea"/>
              </a:rPr>
              <a:t>・</a:t>
            </a:r>
            <a:r>
              <a:rPr kumimoji="1" lang="en-US" altLang="ja-JP" sz="2000" b="1" i="0" u="none" strike="noStrike" cap="none" normalizeH="0" baseline="0" dirty="0" err="1" smtClean="0">
                <a:ln>
                  <a:noFill/>
                </a:ln>
                <a:solidFill>
                  <a:schemeClr val="tx1"/>
                </a:solidFill>
                <a:effectLst/>
                <a:latin typeface="+mn-ea"/>
                <a:ea typeface="+mn-ea"/>
              </a:rPr>
              <a:t>basepri</a:t>
            </a:r>
            <a:r>
              <a:rPr kumimoji="1" lang="en-US" altLang="ja-JP" sz="2000" b="1" i="0" u="none" strike="noStrike" cap="none" normalizeH="0" baseline="0" dirty="0" smtClean="0">
                <a:ln>
                  <a:noFill/>
                </a:ln>
                <a:solidFill>
                  <a:schemeClr val="tx1"/>
                </a:solidFill>
                <a:effectLst/>
                <a:latin typeface="+mn-ea"/>
                <a:ea typeface="+mn-ea"/>
              </a:rPr>
              <a:t> == CPU_LOCK</a:t>
            </a: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smtClean="0">
                <a:latin typeface="+mn-ea"/>
                <a:ea typeface="+mn-ea"/>
              </a:rPr>
              <a:t>PRIMASK/FAULTMASK == 0</a:t>
            </a: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0" i="0" u="none" strike="noStrike" cap="none" normalizeH="0" baseline="0" dirty="0" smtClean="0">
                <a:ln>
                  <a:noFill/>
                </a:ln>
                <a:solidFill>
                  <a:srgbClr val="FF0000"/>
                </a:solidFill>
                <a:effectLst/>
                <a:latin typeface="+mn-ea"/>
                <a:ea typeface="+mn-ea"/>
              </a:rPr>
              <a:t>＊</a:t>
            </a:r>
            <a:r>
              <a:rPr kumimoji="1" lang="en-US" altLang="ja-JP" sz="2000" b="0" i="0" u="none" strike="noStrike" cap="none" normalizeH="0" baseline="0" dirty="0" err="1" smtClean="0">
                <a:ln>
                  <a:noFill/>
                </a:ln>
                <a:solidFill>
                  <a:srgbClr val="FF0000"/>
                </a:solidFill>
                <a:effectLst/>
                <a:latin typeface="+mn-ea"/>
                <a:ea typeface="+mn-ea"/>
              </a:rPr>
              <a:t>lr</a:t>
            </a:r>
            <a:r>
              <a:rPr kumimoji="1" lang="en-US" altLang="ja-JP" sz="2000" b="0" i="0" u="none" strike="noStrike" cap="none" normalizeH="0" baseline="0" dirty="0" smtClean="0">
                <a:ln>
                  <a:noFill/>
                </a:ln>
                <a:solidFill>
                  <a:srgbClr val="FF0000"/>
                </a:solidFill>
                <a:effectLst/>
                <a:latin typeface="+mn-ea"/>
                <a:ea typeface="+mn-ea"/>
              </a:rPr>
              <a:t> == EXC_RETURN</a:t>
            </a: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FF0000"/>
                </a:solidFill>
                <a:latin typeface="+mn-ea"/>
                <a:ea typeface="+mn-ea"/>
              </a:rPr>
              <a:t>＊スクラッチレジスタ</a:t>
            </a:r>
            <a:r>
              <a:rPr lang="en-US" altLang="ja-JP" dirty="0" smtClean="0">
                <a:solidFill>
                  <a:srgbClr val="FF0000"/>
                </a:solidFill>
                <a:latin typeface="+mn-ea"/>
                <a:ea typeface="+mn-ea"/>
              </a:rPr>
              <a:t> → </a:t>
            </a:r>
            <a:r>
              <a:rPr lang="en-US" altLang="ja-JP" dirty="0" err="1" smtClean="0">
                <a:solidFill>
                  <a:srgbClr val="FF0000"/>
                </a:solidFill>
                <a:latin typeface="+mn-ea"/>
                <a:ea typeface="+mn-ea"/>
              </a:rPr>
              <a:t>psp</a:t>
            </a:r>
            <a:endParaRPr kumimoji="1" lang="en-US" altLang="ja-JP" sz="2000" b="0" i="0" u="none" strike="noStrike" cap="none" normalizeH="0" baseline="0" dirty="0" smtClean="0">
              <a:ln>
                <a:noFill/>
              </a:ln>
              <a:solidFill>
                <a:srgbClr val="FF0000"/>
              </a:solidFill>
              <a:effectLst/>
              <a:latin typeface="+mn-ea"/>
              <a:ea typeface="+mn-ea"/>
            </a:endParaRPr>
          </a:p>
        </p:txBody>
      </p:sp>
      <p:sp>
        <p:nvSpPr>
          <p:cNvPr id="18" name="角丸四角形吹き出し 17"/>
          <p:cNvSpPr/>
          <p:nvPr/>
        </p:nvSpPr>
        <p:spPr bwMode="auto">
          <a:xfrm>
            <a:off x="1259632" y="4869160"/>
            <a:ext cx="3672408" cy="864096"/>
          </a:xfrm>
          <a:prstGeom prst="wedgeRoundRectCallout">
            <a:avLst>
              <a:gd name="adj1" fmla="val 72558"/>
              <a:gd name="adj2" fmla="val -27059"/>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ja-JP" altLang="en-US" b="1" dirty="0">
                <a:solidFill>
                  <a:srgbClr val="FF0000"/>
                </a:solidFill>
                <a:latin typeface="+mn-ea"/>
                <a:ea typeface="+mn-ea"/>
              </a:rPr>
              <a:t>・</a:t>
            </a:r>
            <a:r>
              <a:rPr lang="en-US" altLang="ja-JP" b="1" dirty="0">
                <a:solidFill>
                  <a:srgbClr val="FF0000"/>
                </a:solidFill>
                <a:latin typeface="+mn-ea"/>
                <a:ea typeface="+mn-ea"/>
              </a:rPr>
              <a:t>FAULTMASK = </a:t>
            </a:r>
            <a:r>
              <a:rPr lang="en-US" altLang="ja-JP" b="1" dirty="0" smtClean="0">
                <a:solidFill>
                  <a:srgbClr val="FF0000"/>
                </a:solidFill>
                <a:latin typeface="+mn-ea"/>
                <a:ea typeface="+mn-ea"/>
              </a:rPr>
              <a:t>1</a:t>
            </a:r>
            <a:endParaRPr kumimoji="1" lang="en-US" altLang="ja-JP" sz="2000" b="1" i="0" u="none" cap="none" normalizeH="0" baseline="0" dirty="0" smtClean="0">
              <a:ln>
                <a:noFill/>
              </a:ln>
              <a:solidFill>
                <a:srgbClr val="FF0000"/>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1" i="0" u="none" cap="none" normalizeH="0" baseline="0" dirty="0" smtClean="0">
                <a:ln>
                  <a:noFill/>
                </a:ln>
                <a:solidFill>
                  <a:srgbClr val="FF0000"/>
                </a:solidFill>
                <a:effectLst/>
                <a:latin typeface="+mn-ea"/>
                <a:ea typeface="+mn-ea"/>
              </a:rPr>
              <a:t>・</a:t>
            </a:r>
            <a:r>
              <a:rPr kumimoji="1" lang="en-US" altLang="ja-JP" sz="2000" b="1" i="0" u="none" cap="none" normalizeH="0" baseline="0" dirty="0" err="1" smtClean="0">
                <a:ln>
                  <a:noFill/>
                </a:ln>
                <a:solidFill>
                  <a:srgbClr val="FF0000"/>
                </a:solidFill>
                <a:effectLst/>
                <a:latin typeface="+mn-ea"/>
                <a:ea typeface="+mn-ea"/>
              </a:rPr>
              <a:t>basepri</a:t>
            </a:r>
            <a:r>
              <a:rPr kumimoji="1" lang="en-US" altLang="ja-JP" sz="2000" b="1" i="0" u="none" cap="none" normalizeH="0" baseline="0" dirty="0" smtClean="0">
                <a:ln>
                  <a:noFill/>
                </a:ln>
                <a:solidFill>
                  <a:srgbClr val="FF0000"/>
                </a:solidFill>
                <a:effectLst/>
                <a:latin typeface="+mn-ea"/>
                <a:ea typeface="+mn-ea"/>
              </a:rPr>
              <a:t> =</a:t>
            </a:r>
            <a:r>
              <a:rPr lang="en-US" altLang="ja-JP" b="1" dirty="0">
                <a:solidFill>
                  <a:srgbClr val="FF0000"/>
                </a:solidFill>
                <a:latin typeface="+mn-ea"/>
                <a:ea typeface="+mn-ea"/>
              </a:rPr>
              <a:t> </a:t>
            </a:r>
            <a:r>
              <a:rPr lang="en-US" altLang="ja-JP" b="1" dirty="0" smtClean="0">
                <a:solidFill>
                  <a:srgbClr val="FF0000"/>
                </a:solidFill>
                <a:latin typeface="+mn-ea"/>
                <a:ea typeface="+mn-ea"/>
              </a:rPr>
              <a:t>0</a:t>
            </a:r>
          </a:p>
        </p:txBody>
      </p:sp>
    </p:spTree>
    <p:extLst>
      <p:ext uri="{BB962C8B-B14F-4D97-AF65-F5344CB8AC3E}">
        <p14:creationId xmlns:p14="http://schemas.microsoft.com/office/powerpoint/2010/main" val="370343193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24</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err="1" smtClean="0">
                <a:solidFill>
                  <a:schemeClr val="tx1"/>
                </a:solidFill>
                <a:latin typeface="メイリオ" pitchFamily="50" charset="-128"/>
              </a:rPr>
              <a:t>start_dispatch</a:t>
            </a:r>
            <a:endParaRPr lang="ja-JP" altLang="en-US" sz="2800" b="1" dirty="0" smtClean="0">
              <a:solidFill>
                <a:schemeClr val="tx1"/>
              </a:solidFill>
              <a:latin typeface="メイリオ" pitchFamily="50" charset="-128"/>
            </a:endParaRPr>
          </a:p>
        </p:txBody>
      </p:sp>
      <p:sp>
        <p:nvSpPr>
          <p:cNvPr id="2" name="正方形/長方形 1"/>
          <p:cNvSpPr/>
          <p:nvPr/>
        </p:nvSpPr>
        <p:spPr bwMode="auto">
          <a:xfrm>
            <a:off x="107504" y="5949280"/>
            <a:ext cx="8928992" cy="432048"/>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n-ea"/>
                <a:ea typeface="+mn-ea"/>
              </a:rPr>
              <a:t>dispatcher</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11" name="正方形/長方形 10"/>
          <p:cNvSpPr/>
          <p:nvPr/>
        </p:nvSpPr>
        <p:spPr bwMode="auto">
          <a:xfrm>
            <a:off x="4283968" y="980728"/>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err="1" smtClean="0">
                <a:latin typeface="+mn-ea"/>
                <a:ea typeface="+mn-ea"/>
              </a:rPr>
              <a:t>sta_ker</a:t>
            </a:r>
            <a:endParaRPr lang="en-US" altLang="ja-JP" dirty="0" smtClean="0">
              <a:latin typeface="+mn-ea"/>
              <a:ea typeface="+mn-ea"/>
            </a:endParaRPr>
          </a:p>
        </p:txBody>
      </p:sp>
      <p:cxnSp>
        <p:nvCxnSpPr>
          <p:cNvPr id="21" name="直線矢印コネクタ 20"/>
          <p:cNvCxnSpPr>
            <a:stCxn id="11" idx="2"/>
            <a:endCxn id="15" idx="0"/>
          </p:cNvCxnSpPr>
          <p:nvPr/>
        </p:nvCxnSpPr>
        <p:spPr bwMode="auto">
          <a:xfrm>
            <a:off x="5076056" y="1844824"/>
            <a:ext cx="1620180"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直線矢印コネクタ 32"/>
          <p:cNvCxnSpPr>
            <a:stCxn id="17" idx="2"/>
            <a:endCxn id="2" idx="0"/>
          </p:cNvCxnSpPr>
          <p:nvPr/>
        </p:nvCxnSpPr>
        <p:spPr bwMode="auto">
          <a:xfrm flipH="1">
            <a:off x="4572000" y="5517232"/>
            <a:ext cx="2124236"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 name="テキスト ボックス 2"/>
          <p:cNvSpPr txBox="1"/>
          <p:nvPr/>
        </p:nvSpPr>
        <p:spPr>
          <a:xfrm>
            <a:off x="6804248" y="3284984"/>
            <a:ext cx="792088" cy="400110"/>
          </a:xfrm>
          <a:prstGeom prst="rect">
            <a:avLst/>
          </a:prstGeom>
          <a:noFill/>
        </p:spPr>
        <p:txBody>
          <a:bodyPr wrap="square" rtlCol="0">
            <a:spAutoFit/>
          </a:bodyPr>
          <a:lstStyle/>
          <a:p>
            <a:r>
              <a:rPr kumimoji="1" lang="en-US" altLang="ja-JP" b="1" dirty="0" smtClean="0">
                <a:latin typeface="+mn-ea"/>
                <a:ea typeface="+mn-ea"/>
              </a:rPr>
              <a:t>SVC</a:t>
            </a:r>
            <a:endParaRPr kumimoji="1" lang="ja-JP" altLang="en-US" b="1" dirty="0">
              <a:latin typeface="+mn-ea"/>
              <a:ea typeface="+mn-ea"/>
            </a:endParaRPr>
          </a:p>
        </p:txBody>
      </p:sp>
      <p:sp>
        <p:nvSpPr>
          <p:cNvPr id="15" name="正方形/長方形 14"/>
          <p:cNvSpPr/>
          <p:nvPr/>
        </p:nvSpPr>
        <p:spPr bwMode="auto">
          <a:xfrm>
            <a:off x="5364088" y="2276872"/>
            <a:ext cx="2664296" cy="50405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err="1" smtClean="0">
                <a:latin typeface="+mn-ea"/>
                <a:ea typeface="+mn-ea"/>
              </a:rPr>
              <a:t>start_dispatch</a:t>
            </a:r>
            <a:endParaRPr kumimoji="1" lang="ja-JP" altLang="en-US" sz="2000" b="0" i="0" u="none" strike="noStrike" cap="none" normalizeH="0" baseline="0" dirty="0" smtClean="0">
              <a:ln>
                <a:noFill/>
              </a:ln>
              <a:solidFill>
                <a:schemeClr val="tx1"/>
              </a:solidFill>
              <a:effectLst/>
              <a:latin typeface="+mn-ea"/>
              <a:ea typeface="+mn-ea"/>
            </a:endParaRPr>
          </a:p>
        </p:txBody>
      </p:sp>
      <p:cxnSp>
        <p:nvCxnSpPr>
          <p:cNvPr id="16" name="直線矢印コネクタ 15"/>
          <p:cNvCxnSpPr>
            <a:stCxn id="15" idx="2"/>
            <a:endCxn id="17" idx="0"/>
          </p:cNvCxnSpPr>
          <p:nvPr/>
        </p:nvCxnSpPr>
        <p:spPr bwMode="auto">
          <a:xfrm>
            <a:off x="6696236" y="2780928"/>
            <a:ext cx="0" cy="10081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正方形/長方形 16"/>
          <p:cNvSpPr/>
          <p:nvPr/>
        </p:nvSpPr>
        <p:spPr bwMode="auto">
          <a:xfrm>
            <a:off x="5364088" y="3789040"/>
            <a:ext cx="2664296" cy="1728192"/>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_</a:t>
            </a:r>
            <a:r>
              <a:rPr lang="en-US" altLang="ja-JP" dirty="0" err="1" smtClean="0">
                <a:latin typeface="+mn-ea"/>
                <a:ea typeface="+mn-ea"/>
              </a:rPr>
              <a:t>exit_and_dispatch</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18" name="角丸四角形吹き出し 17"/>
          <p:cNvSpPr/>
          <p:nvPr/>
        </p:nvSpPr>
        <p:spPr bwMode="auto">
          <a:xfrm>
            <a:off x="1259632" y="4869160"/>
            <a:ext cx="3672408" cy="864096"/>
          </a:xfrm>
          <a:prstGeom prst="wedgeRoundRectCallout">
            <a:avLst>
              <a:gd name="adj1" fmla="val 72558"/>
              <a:gd name="adj2" fmla="val -27059"/>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ja-JP" altLang="en-US" b="1" dirty="0">
                <a:solidFill>
                  <a:srgbClr val="FF0000"/>
                </a:solidFill>
                <a:latin typeface="+mn-ea"/>
                <a:ea typeface="+mn-ea"/>
              </a:rPr>
              <a:t>・</a:t>
            </a:r>
            <a:r>
              <a:rPr lang="en-US" altLang="ja-JP" b="1" dirty="0">
                <a:solidFill>
                  <a:srgbClr val="FF0000"/>
                </a:solidFill>
                <a:latin typeface="+mn-ea"/>
                <a:ea typeface="+mn-ea"/>
              </a:rPr>
              <a:t>FAULTMASK = </a:t>
            </a:r>
            <a:r>
              <a:rPr lang="en-US" altLang="ja-JP" b="1" dirty="0" smtClean="0">
                <a:solidFill>
                  <a:srgbClr val="FF0000"/>
                </a:solidFill>
                <a:latin typeface="+mn-ea"/>
                <a:ea typeface="+mn-ea"/>
              </a:rPr>
              <a:t>1</a:t>
            </a:r>
            <a:endParaRPr kumimoji="1" lang="en-US" altLang="ja-JP" sz="2000" b="1" i="0" u="none" cap="none" normalizeH="0" baseline="0" dirty="0" smtClean="0">
              <a:ln>
                <a:noFill/>
              </a:ln>
              <a:solidFill>
                <a:srgbClr val="FF0000"/>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1" i="0" u="none" cap="none" normalizeH="0" baseline="0" dirty="0" smtClean="0">
                <a:ln>
                  <a:noFill/>
                </a:ln>
                <a:solidFill>
                  <a:srgbClr val="FF0000"/>
                </a:solidFill>
                <a:effectLst/>
                <a:latin typeface="+mn-ea"/>
                <a:ea typeface="+mn-ea"/>
              </a:rPr>
              <a:t>・</a:t>
            </a:r>
            <a:r>
              <a:rPr kumimoji="1" lang="en-US" altLang="ja-JP" sz="2000" b="1" i="0" u="none" cap="none" normalizeH="0" baseline="0" dirty="0" err="1" smtClean="0">
                <a:ln>
                  <a:noFill/>
                </a:ln>
                <a:solidFill>
                  <a:srgbClr val="FF0000"/>
                </a:solidFill>
                <a:effectLst/>
                <a:latin typeface="+mn-ea"/>
                <a:ea typeface="+mn-ea"/>
              </a:rPr>
              <a:t>basepri</a:t>
            </a:r>
            <a:r>
              <a:rPr kumimoji="1" lang="en-US" altLang="ja-JP" sz="2000" b="1" i="0" u="none" cap="none" normalizeH="0" baseline="0" dirty="0" smtClean="0">
                <a:ln>
                  <a:noFill/>
                </a:ln>
                <a:solidFill>
                  <a:srgbClr val="FF0000"/>
                </a:solidFill>
                <a:effectLst/>
                <a:latin typeface="+mn-ea"/>
                <a:ea typeface="+mn-ea"/>
              </a:rPr>
              <a:t> =</a:t>
            </a:r>
            <a:r>
              <a:rPr lang="en-US" altLang="ja-JP" b="1" dirty="0">
                <a:solidFill>
                  <a:srgbClr val="FF0000"/>
                </a:solidFill>
                <a:latin typeface="+mn-ea"/>
                <a:ea typeface="+mn-ea"/>
              </a:rPr>
              <a:t> </a:t>
            </a:r>
            <a:r>
              <a:rPr lang="en-US" altLang="ja-JP" b="1" dirty="0" smtClean="0">
                <a:solidFill>
                  <a:srgbClr val="FF0000"/>
                </a:solidFill>
                <a:latin typeface="+mn-ea"/>
                <a:ea typeface="+mn-ea"/>
              </a:rPr>
              <a:t>0</a:t>
            </a:r>
          </a:p>
        </p:txBody>
      </p:sp>
      <p:sp>
        <p:nvSpPr>
          <p:cNvPr id="26" name="角丸四角形吹き出し 25"/>
          <p:cNvSpPr/>
          <p:nvPr/>
        </p:nvSpPr>
        <p:spPr bwMode="auto">
          <a:xfrm>
            <a:off x="107504" y="908720"/>
            <a:ext cx="4104456" cy="1440160"/>
          </a:xfrm>
          <a:prstGeom prst="wedgeRoundRectCallout">
            <a:avLst>
              <a:gd name="adj1" fmla="val 92253"/>
              <a:gd name="adj2" fmla="val 50405"/>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err="1" smtClean="0">
                <a:latin typeface="+mn-ea"/>
                <a:ea typeface="+mn-ea"/>
              </a:rPr>
              <a:t>sp</a:t>
            </a:r>
            <a:r>
              <a:rPr lang="en-US" altLang="ja-JP" dirty="0" smtClean="0">
                <a:latin typeface="+mn-ea"/>
                <a:ea typeface="+mn-ea"/>
              </a:rPr>
              <a:t> == </a:t>
            </a:r>
            <a:r>
              <a:rPr kumimoji="1" lang="en-US" altLang="ja-JP" sz="2000" b="0" i="0" u="none" strike="noStrike" cap="none" normalizeH="0" baseline="0" dirty="0" err="1" smtClean="0">
                <a:ln>
                  <a:noFill/>
                </a:ln>
                <a:solidFill>
                  <a:schemeClr val="tx1"/>
                </a:solidFill>
                <a:effectLst/>
                <a:latin typeface="+mn-ea"/>
                <a:ea typeface="+mn-ea"/>
              </a:rPr>
              <a:t>psp</a:t>
            </a:r>
            <a:endParaRPr kumimoji="1" lang="en-US" altLang="ja-JP" sz="2000" b="0" i="0" u="none" strike="noStrike" cap="none" normalizeH="0" baseline="0" dirty="0" smtClean="0">
              <a:ln>
                <a:noFill/>
              </a:ln>
              <a:solidFill>
                <a:schemeClr val="tx1"/>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smtClean="0">
                <a:latin typeface="+mn-ea"/>
                <a:ea typeface="+mn-ea"/>
              </a:rPr>
              <a:t>Thread</a:t>
            </a:r>
            <a:r>
              <a:rPr lang="ja-JP" altLang="en-US" dirty="0" smtClean="0">
                <a:latin typeface="+mn-ea"/>
                <a:ea typeface="+mn-ea"/>
              </a:rPr>
              <a:t>モード</a:t>
            </a:r>
            <a:endParaRPr lang="en-US" altLang="ja-JP" dirty="0" smtClean="0">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n-ea"/>
                <a:ea typeface="+mn-ea"/>
              </a:rPr>
              <a:t>・</a:t>
            </a:r>
            <a:r>
              <a:rPr kumimoji="1" lang="en-US" altLang="ja-JP" sz="2000" b="0" i="0" u="none" strike="noStrike" cap="none" normalizeH="0" baseline="0" dirty="0" err="1" smtClean="0">
                <a:ln>
                  <a:noFill/>
                </a:ln>
                <a:solidFill>
                  <a:schemeClr val="tx1"/>
                </a:solidFill>
                <a:effectLst/>
                <a:latin typeface="+mn-ea"/>
                <a:ea typeface="+mn-ea"/>
              </a:rPr>
              <a:t>basepri</a:t>
            </a:r>
            <a:r>
              <a:rPr kumimoji="1" lang="en-US" altLang="ja-JP" sz="2000" b="0" i="0" u="none" strike="noStrike" cap="none" normalizeH="0" baseline="0" dirty="0" smtClean="0">
                <a:ln>
                  <a:noFill/>
                </a:ln>
                <a:solidFill>
                  <a:schemeClr val="tx1"/>
                </a:solidFill>
                <a:effectLst/>
                <a:latin typeface="+mn-ea"/>
                <a:ea typeface="+mn-ea"/>
              </a:rPr>
              <a:t> == </a:t>
            </a:r>
            <a:r>
              <a:rPr lang="en-US" altLang="ja-JP" dirty="0" smtClean="0">
                <a:latin typeface="+mn-ea"/>
                <a:ea typeface="+mn-ea"/>
              </a:rPr>
              <a:t>CPU_LOCK</a:t>
            </a:r>
            <a:endParaRPr kumimoji="1" lang="en-US" altLang="ja-JP" sz="2000" b="0" i="0" u="none" strike="noStrike" cap="none" normalizeH="0" baseline="0" dirty="0" smtClean="0">
              <a:ln>
                <a:noFill/>
              </a:ln>
              <a:solidFill>
                <a:schemeClr val="tx1"/>
              </a:solidFill>
              <a:effectLst/>
              <a:latin typeface="+mn-ea"/>
              <a:ea typeface="+mn-ea"/>
            </a:endParaRPr>
          </a:p>
          <a:p>
            <a:pPr eaLnBrk="1" hangingPunct="1">
              <a:lnSpc>
                <a:spcPct val="90000"/>
              </a:lnSpc>
              <a:spcBef>
                <a:spcPct val="20000"/>
              </a:spcBef>
            </a:pPr>
            <a:r>
              <a:rPr lang="ja-JP" altLang="en-US" dirty="0" smtClean="0">
                <a:latin typeface="+mn-ea"/>
                <a:ea typeface="+mn-ea"/>
              </a:rPr>
              <a:t>・</a:t>
            </a:r>
            <a:r>
              <a:rPr lang="en-US" altLang="ja-JP" dirty="0" smtClean="0">
                <a:latin typeface="+mn-ea"/>
              </a:rPr>
              <a:t>PRIMASK/</a:t>
            </a:r>
            <a:r>
              <a:rPr lang="en-US" altLang="ja-JP" dirty="0" smtClean="0">
                <a:solidFill>
                  <a:srgbClr val="FF0000"/>
                </a:solidFill>
                <a:latin typeface="+mn-ea"/>
                <a:ea typeface="+mn-ea"/>
              </a:rPr>
              <a:t>FAULTMASK == </a:t>
            </a:r>
            <a:r>
              <a:rPr lang="en-US" altLang="ja-JP" dirty="0">
                <a:solidFill>
                  <a:srgbClr val="FF0000"/>
                </a:solidFill>
                <a:latin typeface="+mn-ea"/>
                <a:ea typeface="+mn-ea"/>
              </a:rPr>
              <a:t>0</a:t>
            </a:r>
            <a:endParaRPr kumimoji="1" lang="en-US" altLang="ja-JP" sz="2000" i="0" u="none" strike="noStrike" cap="none" normalizeH="0" baseline="0" dirty="0" smtClean="0">
              <a:ln>
                <a:noFill/>
              </a:ln>
              <a:solidFill>
                <a:srgbClr val="FF0000"/>
              </a:solidFill>
              <a:effectLst/>
              <a:latin typeface="+mn-ea"/>
              <a:ea typeface="+mn-ea"/>
            </a:endParaRPr>
          </a:p>
        </p:txBody>
      </p:sp>
      <p:sp>
        <p:nvSpPr>
          <p:cNvPr id="22" name="角丸四角形吹き出し 21"/>
          <p:cNvSpPr/>
          <p:nvPr/>
        </p:nvSpPr>
        <p:spPr bwMode="auto">
          <a:xfrm>
            <a:off x="899592" y="2420888"/>
            <a:ext cx="4176464" cy="2160240"/>
          </a:xfrm>
          <a:prstGeom prst="wedgeRoundRectCallout">
            <a:avLst>
              <a:gd name="adj1" fmla="val 87682"/>
              <a:gd name="adj2" fmla="val 13583"/>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FF0000"/>
                </a:solidFill>
                <a:latin typeface="+mn-ea"/>
                <a:ea typeface="+mn-ea"/>
              </a:rPr>
              <a:t>・</a:t>
            </a:r>
            <a:r>
              <a:rPr lang="en-US" altLang="ja-JP" dirty="0" err="1" smtClean="0">
                <a:solidFill>
                  <a:srgbClr val="FF0000"/>
                </a:solidFill>
                <a:latin typeface="+mn-ea"/>
                <a:ea typeface="+mn-ea"/>
              </a:rPr>
              <a:t>sp</a:t>
            </a:r>
            <a:r>
              <a:rPr lang="en-US" altLang="ja-JP" dirty="0" smtClean="0">
                <a:solidFill>
                  <a:srgbClr val="FF0000"/>
                </a:solidFill>
                <a:latin typeface="+mn-ea"/>
                <a:ea typeface="+mn-ea"/>
              </a:rPr>
              <a:t> == </a:t>
            </a:r>
            <a:r>
              <a:rPr kumimoji="1" lang="en-US" altLang="ja-JP" sz="2000" b="0" i="0" u="none" strike="noStrike" cap="none" normalizeH="0" baseline="0" dirty="0" err="1" smtClean="0">
                <a:ln>
                  <a:noFill/>
                </a:ln>
                <a:solidFill>
                  <a:srgbClr val="FF0000"/>
                </a:solidFill>
                <a:effectLst/>
                <a:latin typeface="+mn-ea"/>
                <a:ea typeface="+mn-ea"/>
              </a:rPr>
              <a:t>msp</a:t>
            </a:r>
            <a:endParaRPr kumimoji="1" lang="en-US" altLang="ja-JP" sz="2000" b="0" i="0" u="none" strike="noStrike" cap="none" normalizeH="0" baseline="0" dirty="0" smtClean="0">
              <a:ln>
                <a:noFill/>
              </a:ln>
              <a:solidFill>
                <a:srgbClr val="FF0000"/>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FF0000"/>
                </a:solidFill>
                <a:latin typeface="+mn-ea"/>
                <a:ea typeface="+mn-ea"/>
              </a:rPr>
              <a:t>・</a:t>
            </a:r>
            <a:r>
              <a:rPr lang="en-US" altLang="ja-JP" dirty="0" smtClean="0">
                <a:solidFill>
                  <a:srgbClr val="FF0000"/>
                </a:solidFill>
                <a:latin typeface="+mn-ea"/>
                <a:ea typeface="+mn-ea"/>
              </a:rPr>
              <a:t>Handler</a:t>
            </a:r>
            <a:r>
              <a:rPr lang="ja-JP" altLang="en-US" dirty="0" smtClean="0">
                <a:solidFill>
                  <a:srgbClr val="FF0000"/>
                </a:solidFill>
                <a:latin typeface="+mn-ea"/>
                <a:ea typeface="+mn-ea"/>
              </a:rPr>
              <a:t>モード</a:t>
            </a:r>
            <a:endParaRPr lang="en-US" altLang="ja-JP" dirty="0" smtClean="0">
              <a:solidFill>
                <a:srgbClr val="FF0000"/>
              </a:solidFill>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mn-ea"/>
                <a:ea typeface="+mn-ea"/>
              </a:rPr>
              <a:t>・</a:t>
            </a:r>
            <a:r>
              <a:rPr kumimoji="1" lang="en-US" altLang="ja-JP" sz="2000" b="1" i="0" u="none" strike="noStrike" cap="none" normalizeH="0" baseline="0" dirty="0" err="1" smtClean="0">
                <a:ln>
                  <a:noFill/>
                </a:ln>
                <a:solidFill>
                  <a:schemeClr val="tx1"/>
                </a:solidFill>
                <a:effectLst/>
                <a:latin typeface="+mn-ea"/>
                <a:ea typeface="+mn-ea"/>
              </a:rPr>
              <a:t>basepri</a:t>
            </a:r>
            <a:r>
              <a:rPr kumimoji="1" lang="en-US" altLang="ja-JP" sz="2000" b="1" i="0" u="none" strike="noStrike" cap="none" normalizeH="0" baseline="0" dirty="0" smtClean="0">
                <a:ln>
                  <a:noFill/>
                </a:ln>
                <a:solidFill>
                  <a:schemeClr val="tx1"/>
                </a:solidFill>
                <a:effectLst/>
                <a:latin typeface="+mn-ea"/>
                <a:ea typeface="+mn-ea"/>
              </a:rPr>
              <a:t> == CPU_LOCK</a:t>
            </a: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smtClean="0">
                <a:latin typeface="+mn-ea"/>
                <a:ea typeface="+mn-ea"/>
              </a:rPr>
              <a:t>PRIMASK/FAULTMASK == 0</a:t>
            </a: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0" i="0" u="none" strike="noStrike" cap="none" normalizeH="0" baseline="0" dirty="0" smtClean="0">
                <a:ln>
                  <a:noFill/>
                </a:ln>
                <a:solidFill>
                  <a:srgbClr val="FF0000"/>
                </a:solidFill>
                <a:effectLst/>
                <a:latin typeface="+mn-ea"/>
                <a:ea typeface="+mn-ea"/>
              </a:rPr>
              <a:t>＊</a:t>
            </a:r>
            <a:r>
              <a:rPr kumimoji="1" lang="en-US" altLang="ja-JP" sz="2000" b="0" i="0" u="none" strike="noStrike" cap="none" normalizeH="0" baseline="0" dirty="0" err="1" smtClean="0">
                <a:ln>
                  <a:noFill/>
                </a:ln>
                <a:solidFill>
                  <a:srgbClr val="FF0000"/>
                </a:solidFill>
                <a:effectLst/>
                <a:latin typeface="+mn-ea"/>
                <a:ea typeface="+mn-ea"/>
              </a:rPr>
              <a:t>lr</a:t>
            </a:r>
            <a:r>
              <a:rPr kumimoji="1" lang="en-US" altLang="ja-JP" sz="2000" b="0" i="0" u="none" strike="noStrike" cap="none" normalizeH="0" baseline="0" dirty="0" smtClean="0">
                <a:ln>
                  <a:noFill/>
                </a:ln>
                <a:solidFill>
                  <a:srgbClr val="FF0000"/>
                </a:solidFill>
                <a:effectLst/>
                <a:latin typeface="+mn-ea"/>
                <a:ea typeface="+mn-ea"/>
              </a:rPr>
              <a:t> == EXC_RETURN</a:t>
            </a: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FF0000"/>
                </a:solidFill>
                <a:latin typeface="+mn-ea"/>
                <a:ea typeface="+mn-ea"/>
              </a:rPr>
              <a:t>＊スクラッチレジスタ</a:t>
            </a:r>
            <a:r>
              <a:rPr lang="en-US" altLang="ja-JP" dirty="0" smtClean="0">
                <a:solidFill>
                  <a:srgbClr val="FF0000"/>
                </a:solidFill>
                <a:latin typeface="+mn-ea"/>
                <a:ea typeface="+mn-ea"/>
              </a:rPr>
              <a:t> → </a:t>
            </a:r>
            <a:r>
              <a:rPr lang="en-US" altLang="ja-JP" dirty="0" err="1" smtClean="0">
                <a:solidFill>
                  <a:srgbClr val="FF0000"/>
                </a:solidFill>
                <a:latin typeface="+mn-ea"/>
                <a:ea typeface="+mn-ea"/>
              </a:rPr>
              <a:t>psp</a:t>
            </a:r>
            <a:endParaRPr kumimoji="1" lang="en-US" altLang="ja-JP" sz="2000" b="0" i="0" u="none" strike="noStrike" cap="none" normalizeH="0" baseline="0" dirty="0" smtClean="0">
              <a:ln>
                <a:noFill/>
              </a:ln>
              <a:solidFill>
                <a:srgbClr val="FF0000"/>
              </a:solidFill>
              <a:effectLst/>
              <a:latin typeface="+mn-ea"/>
              <a:ea typeface="+mn-ea"/>
            </a:endParaRPr>
          </a:p>
        </p:txBody>
      </p:sp>
      <p:sp>
        <p:nvSpPr>
          <p:cNvPr id="23" name="テキスト ボックス 22"/>
          <p:cNvSpPr txBox="1"/>
          <p:nvPr/>
        </p:nvSpPr>
        <p:spPr>
          <a:xfrm>
            <a:off x="6012160" y="1136938"/>
            <a:ext cx="2987824" cy="707886"/>
          </a:xfrm>
          <a:prstGeom prst="rect">
            <a:avLst/>
          </a:prstGeom>
          <a:noFill/>
        </p:spPr>
        <p:txBody>
          <a:bodyPr wrap="square" rtlCol="0">
            <a:spAutoFit/>
          </a:bodyPr>
          <a:lstStyle/>
          <a:p>
            <a:r>
              <a:rPr kumimoji="1" lang="en-US" altLang="ja-JP" dirty="0" smtClean="0">
                <a:latin typeface="+mn-ea"/>
                <a:ea typeface="+mn-ea"/>
              </a:rPr>
              <a:t>★FAULTMASK==1</a:t>
            </a:r>
            <a:r>
              <a:rPr kumimoji="1" lang="ja-JP" altLang="en-US" dirty="0" smtClean="0">
                <a:latin typeface="+mn-ea"/>
                <a:ea typeface="+mn-ea"/>
              </a:rPr>
              <a:t>だと</a:t>
            </a:r>
            <a:r>
              <a:rPr kumimoji="1" lang="en-US" altLang="ja-JP" dirty="0" smtClean="0">
                <a:latin typeface="+mn-ea"/>
                <a:ea typeface="+mn-ea"/>
              </a:rPr>
              <a:t>SVC</a:t>
            </a:r>
            <a:r>
              <a:rPr kumimoji="1" lang="ja-JP" altLang="en-US" dirty="0" smtClean="0">
                <a:latin typeface="+mn-ea"/>
                <a:ea typeface="+mn-ea"/>
              </a:rPr>
              <a:t>を発行できない</a:t>
            </a:r>
            <a:endParaRPr kumimoji="1" lang="ja-JP" altLang="en-US" dirty="0">
              <a:latin typeface="+mn-ea"/>
              <a:ea typeface="+mn-ea"/>
            </a:endParaRPr>
          </a:p>
        </p:txBody>
      </p:sp>
      <p:cxnSp>
        <p:nvCxnSpPr>
          <p:cNvPr id="5" name="直線矢印コネクタ 4"/>
          <p:cNvCxnSpPr>
            <a:stCxn id="23" idx="1"/>
          </p:cNvCxnSpPr>
          <p:nvPr/>
        </p:nvCxnSpPr>
        <p:spPr bwMode="auto">
          <a:xfrm flipH="1">
            <a:off x="4067944" y="1490881"/>
            <a:ext cx="1944216" cy="641975"/>
          </a:xfrm>
          <a:prstGeom prst="straightConnector1">
            <a:avLst/>
          </a:prstGeom>
          <a:solidFill>
            <a:schemeClr val="accent1"/>
          </a:solidFill>
          <a:ln w="9525" cap="flat" cmpd="sng" algn="ctr">
            <a:solidFill>
              <a:schemeClr val="tx1"/>
            </a:solidFill>
            <a:prstDash val="sysDash"/>
            <a:round/>
            <a:headEnd type="none" w="med" len="med"/>
            <a:tailEnd type="arrow"/>
          </a:ln>
          <a:effectLst/>
        </p:spPr>
      </p:cxnSp>
    </p:spTree>
    <p:extLst>
      <p:ext uri="{BB962C8B-B14F-4D97-AF65-F5344CB8AC3E}">
        <p14:creationId xmlns:p14="http://schemas.microsoft.com/office/powerpoint/2010/main" val="418049167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25</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err="1" smtClean="0">
                <a:solidFill>
                  <a:schemeClr val="tx1"/>
                </a:solidFill>
                <a:latin typeface="メイリオ" pitchFamily="50" charset="-128"/>
              </a:rPr>
              <a:t>start_dispatch</a:t>
            </a:r>
            <a:r>
              <a:rPr lang="ja-JP" altLang="en-US" sz="2800" b="1" dirty="0" smtClean="0">
                <a:solidFill>
                  <a:schemeClr val="tx1"/>
                </a:solidFill>
                <a:latin typeface="メイリオ" pitchFamily="50" charset="-128"/>
              </a:rPr>
              <a:t>における注意点</a:t>
            </a:r>
          </a:p>
        </p:txBody>
      </p:sp>
      <p:sp>
        <p:nvSpPr>
          <p:cNvPr id="2" name="正方形/長方形 1"/>
          <p:cNvSpPr/>
          <p:nvPr/>
        </p:nvSpPr>
        <p:spPr bwMode="auto">
          <a:xfrm>
            <a:off x="107504" y="5949280"/>
            <a:ext cx="8928992" cy="432048"/>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n-ea"/>
                <a:ea typeface="+mn-ea"/>
              </a:rPr>
              <a:t>dispatcher</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11" name="正方形/長方形 10"/>
          <p:cNvSpPr/>
          <p:nvPr/>
        </p:nvSpPr>
        <p:spPr bwMode="auto">
          <a:xfrm>
            <a:off x="4283968" y="980728"/>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err="1" smtClean="0">
                <a:latin typeface="+mn-ea"/>
                <a:ea typeface="+mn-ea"/>
              </a:rPr>
              <a:t>sta_ker</a:t>
            </a:r>
            <a:endParaRPr lang="en-US" altLang="ja-JP" dirty="0" smtClean="0">
              <a:latin typeface="+mn-ea"/>
              <a:ea typeface="+mn-ea"/>
            </a:endParaRPr>
          </a:p>
        </p:txBody>
      </p:sp>
      <p:cxnSp>
        <p:nvCxnSpPr>
          <p:cNvPr id="21" name="直線矢印コネクタ 20"/>
          <p:cNvCxnSpPr>
            <a:stCxn id="11" idx="2"/>
            <a:endCxn id="15" idx="0"/>
          </p:cNvCxnSpPr>
          <p:nvPr/>
        </p:nvCxnSpPr>
        <p:spPr bwMode="auto">
          <a:xfrm>
            <a:off x="5076056" y="1844824"/>
            <a:ext cx="1620180"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直線矢印コネクタ 32"/>
          <p:cNvCxnSpPr>
            <a:stCxn id="17" idx="2"/>
            <a:endCxn id="2" idx="0"/>
          </p:cNvCxnSpPr>
          <p:nvPr/>
        </p:nvCxnSpPr>
        <p:spPr bwMode="auto">
          <a:xfrm flipH="1">
            <a:off x="4572000" y="5517232"/>
            <a:ext cx="2124236"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 name="テキスト ボックス 2"/>
          <p:cNvSpPr txBox="1"/>
          <p:nvPr/>
        </p:nvSpPr>
        <p:spPr>
          <a:xfrm>
            <a:off x="6804248" y="3284984"/>
            <a:ext cx="792088" cy="400110"/>
          </a:xfrm>
          <a:prstGeom prst="rect">
            <a:avLst/>
          </a:prstGeom>
          <a:noFill/>
        </p:spPr>
        <p:txBody>
          <a:bodyPr wrap="square" rtlCol="0">
            <a:spAutoFit/>
          </a:bodyPr>
          <a:lstStyle/>
          <a:p>
            <a:r>
              <a:rPr kumimoji="1" lang="en-US" altLang="ja-JP" b="1" dirty="0" smtClean="0">
                <a:latin typeface="+mn-ea"/>
                <a:ea typeface="+mn-ea"/>
              </a:rPr>
              <a:t>SVC</a:t>
            </a:r>
            <a:endParaRPr kumimoji="1" lang="ja-JP" altLang="en-US" b="1" dirty="0">
              <a:latin typeface="+mn-ea"/>
              <a:ea typeface="+mn-ea"/>
            </a:endParaRPr>
          </a:p>
        </p:txBody>
      </p:sp>
      <p:sp>
        <p:nvSpPr>
          <p:cNvPr id="15" name="正方形/長方形 14"/>
          <p:cNvSpPr/>
          <p:nvPr/>
        </p:nvSpPr>
        <p:spPr bwMode="auto">
          <a:xfrm>
            <a:off x="5364088" y="2276872"/>
            <a:ext cx="2664296" cy="50405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err="1" smtClean="0">
                <a:latin typeface="+mn-ea"/>
                <a:ea typeface="+mn-ea"/>
              </a:rPr>
              <a:t>start_dispatch</a:t>
            </a:r>
            <a:endParaRPr kumimoji="1" lang="ja-JP" altLang="en-US" sz="2000" b="0" i="0" u="none" strike="noStrike" cap="none" normalizeH="0" baseline="0" dirty="0" smtClean="0">
              <a:ln>
                <a:noFill/>
              </a:ln>
              <a:solidFill>
                <a:schemeClr val="tx1"/>
              </a:solidFill>
              <a:effectLst/>
              <a:latin typeface="+mn-ea"/>
              <a:ea typeface="+mn-ea"/>
            </a:endParaRPr>
          </a:p>
        </p:txBody>
      </p:sp>
      <p:cxnSp>
        <p:nvCxnSpPr>
          <p:cNvPr id="16" name="直線矢印コネクタ 15"/>
          <p:cNvCxnSpPr>
            <a:stCxn id="15" idx="2"/>
            <a:endCxn id="17" idx="0"/>
          </p:cNvCxnSpPr>
          <p:nvPr/>
        </p:nvCxnSpPr>
        <p:spPr bwMode="auto">
          <a:xfrm>
            <a:off x="6696236" y="2780928"/>
            <a:ext cx="0" cy="10081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正方形/長方形 16"/>
          <p:cNvSpPr/>
          <p:nvPr/>
        </p:nvSpPr>
        <p:spPr bwMode="auto">
          <a:xfrm>
            <a:off x="5364088" y="3789040"/>
            <a:ext cx="2664296" cy="1728192"/>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_</a:t>
            </a:r>
            <a:r>
              <a:rPr lang="en-US" altLang="ja-JP" dirty="0" err="1" smtClean="0">
                <a:latin typeface="+mn-ea"/>
                <a:ea typeface="+mn-ea"/>
              </a:rPr>
              <a:t>exit_and_dispatch</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22" name="角丸四角形吹き出し 21"/>
          <p:cNvSpPr/>
          <p:nvPr/>
        </p:nvSpPr>
        <p:spPr bwMode="auto">
          <a:xfrm>
            <a:off x="179512" y="2780928"/>
            <a:ext cx="4176464" cy="3456384"/>
          </a:xfrm>
          <a:prstGeom prst="wedgeRoundRectCallout">
            <a:avLst>
              <a:gd name="adj1" fmla="val 97249"/>
              <a:gd name="adj2" fmla="val -41241"/>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kumimoji="1" lang="en-US" altLang="ja-JP" sz="2000" b="0" i="0" u="none" strike="noStrike" cap="none" normalizeH="0" baseline="0" dirty="0" smtClean="0">
                <a:ln>
                  <a:noFill/>
                </a:ln>
                <a:effectLst/>
                <a:latin typeface="+mn-ea"/>
                <a:ea typeface="+mn-ea"/>
              </a:rPr>
              <a:t>SVC</a:t>
            </a:r>
            <a:r>
              <a:rPr kumimoji="1" lang="ja-JP" altLang="en-US" sz="2000" b="0" i="0" u="none" strike="noStrike" cap="none" normalizeH="0" baseline="0" dirty="0" smtClean="0">
                <a:ln>
                  <a:noFill/>
                </a:ln>
                <a:effectLst/>
                <a:latin typeface="+mn-ea"/>
                <a:ea typeface="+mn-ea"/>
              </a:rPr>
              <a:t>命令により，スクラッチレジスタが</a:t>
            </a:r>
            <a:r>
              <a:rPr kumimoji="1" lang="en-US" altLang="ja-JP" sz="2000" b="0" i="0" u="none" strike="noStrike" cap="none" normalizeH="0" baseline="0" dirty="0" err="1" smtClean="0">
                <a:ln>
                  <a:noFill/>
                </a:ln>
                <a:effectLst/>
                <a:latin typeface="+mn-ea"/>
                <a:ea typeface="+mn-ea"/>
              </a:rPr>
              <a:t>psp</a:t>
            </a:r>
            <a:r>
              <a:rPr kumimoji="1" lang="ja-JP" altLang="en-US" sz="2000" b="0" i="0" u="none" strike="noStrike" cap="none" normalizeH="0" baseline="0" dirty="0" smtClean="0">
                <a:ln>
                  <a:noFill/>
                </a:ln>
                <a:effectLst/>
                <a:latin typeface="+mn-ea"/>
                <a:ea typeface="+mn-ea"/>
              </a:rPr>
              <a:t>上に積まれるため，</a:t>
            </a:r>
            <a:r>
              <a:rPr kumimoji="1" lang="en-US" altLang="ja-JP" sz="2000" b="0" i="0" u="none" strike="noStrike" cap="none" normalizeH="0" baseline="0" dirty="0" smtClean="0">
                <a:ln>
                  <a:noFill/>
                </a:ln>
                <a:effectLst/>
                <a:latin typeface="+mn-ea"/>
                <a:ea typeface="+mn-ea"/>
              </a:rPr>
              <a:t>ID0</a:t>
            </a:r>
            <a:r>
              <a:rPr kumimoji="1" lang="ja-JP" altLang="en-US" sz="2000" b="0" i="0" u="none" strike="noStrike" cap="none" normalizeH="0" baseline="0" dirty="0" smtClean="0">
                <a:ln>
                  <a:noFill/>
                </a:ln>
                <a:effectLst/>
                <a:latin typeface="+mn-ea"/>
                <a:ea typeface="+mn-ea"/>
              </a:rPr>
              <a:t>のタスクがすでに起動しており，</a:t>
            </a:r>
            <a:r>
              <a:rPr kumimoji="1" lang="en-US" altLang="ja-JP" sz="2000" b="0" i="0" u="none" strike="noStrike" cap="none" normalizeH="0" baseline="0" dirty="0" err="1" smtClean="0">
                <a:ln>
                  <a:noFill/>
                </a:ln>
                <a:effectLst/>
                <a:latin typeface="+mn-ea"/>
                <a:ea typeface="+mn-ea"/>
              </a:rPr>
              <a:t>start_dispatch</a:t>
            </a:r>
            <a:r>
              <a:rPr kumimoji="1" lang="ja-JP" altLang="en-US" sz="2000" b="0" i="0" u="none" strike="noStrike" cap="none" normalizeH="0" baseline="0" dirty="0" smtClean="0">
                <a:ln>
                  <a:noFill/>
                </a:ln>
                <a:effectLst/>
                <a:latin typeface="+mn-ea"/>
                <a:ea typeface="+mn-ea"/>
              </a:rPr>
              <a:t>でタスクスタックの先頭を</a:t>
            </a:r>
            <a:r>
              <a:rPr kumimoji="1" lang="en-US" altLang="ja-JP" sz="2000" b="0" i="0" u="none" strike="noStrike" cap="none" normalizeH="0" baseline="0" dirty="0" err="1" smtClean="0">
                <a:ln>
                  <a:noFill/>
                </a:ln>
                <a:effectLst/>
                <a:latin typeface="+mn-ea"/>
                <a:ea typeface="+mn-ea"/>
              </a:rPr>
              <a:t>sp</a:t>
            </a:r>
            <a:r>
              <a:rPr kumimoji="1" lang="ja-JP" altLang="en-US" sz="2000" b="0" i="0" u="none" strike="noStrike" cap="none" normalizeH="0" baseline="0" dirty="0" smtClean="0">
                <a:ln>
                  <a:noFill/>
                </a:ln>
                <a:effectLst/>
                <a:latin typeface="+mn-ea"/>
                <a:ea typeface="+mn-ea"/>
              </a:rPr>
              <a:t>にセットした場合，</a:t>
            </a:r>
            <a:r>
              <a:rPr kumimoji="1" lang="en-US" altLang="ja-JP" sz="2000" b="0" i="0" u="none" strike="noStrike" cap="none" normalizeH="0" baseline="0" dirty="0" err="1" smtClean="0">
                <a:ln>
                  <a:noFill/>
                </a:ln>
                <a:effectLst/>
                <a:latin typeface="+mn-ea"/>
                <a:ea typeface="+mn-ea"/>
              </a:rPr>
              <a:t>activate_context</a:t>
            </a:r>
            <a:r>
              <a:rPr kumimoji="1" lang="ja-JP" altLang="en-US" sz="2000" b="0" i="0" u="none" strike="noStrike" cap="none" normalizeH="0" baseline="0" dirty="0" smtClean="0">
                <a:ln>
                  <a:noFill/>
                </a:ln>
                <a:effectLst/>
                <a:latin typeface="+mn-ea"/>
                <a:ea typeface="+mn-ea"/>
              </a:rPr>
              <a:t>でスタックに積んでおいた情報が消されてしまう</a:t>
            </a:r>
            <a:endParaRPr kumimoji="1" lang="en-US" altLang="ja-JP" sz="2000" b="0" i="0" u="none" strike="noStrike" cap="none" normalizeH="0" baseline="0" dirty="0" smtClean="0">
              <a:ln>
                <a:noFill/>
              </a:ln>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よって，</a:t>
            </a:r>
            <a:r>
              <a:rPr lang="en-US" altLang="ja-JP" dirty="0" err="1" smtClean="0">
                <a:solidFill>
                  <a:srgbClr val="FF0000"/>
                </a:solidFill>
                <a:latin typeface="+mn-ea"/>
                <a:ea typeface="+mn-ea"/>
              </a:rPr>
              <a:t>activate_context</a:t>
            </a:r>
            <a:r>
              <a:rPr lang="ja-JP" altLang="en-US" dirty="0" smtClean="0">
                <a:solidFill>
                  <a:srgbClr val="FF0000"/>
                </a:solidFill>
                <a:latin typeface="+mn-ea"/>
                <a:ea typeface="+mn-ea"/>
              </a:rPr>
              <a:t>でスタックに積んだ分を避けたアドレスを，</a:t>
            </a:r>
            <a:r>
              <a:rPr lang="en-US" altLang="ja-JP" dirty="0" err="1" smtClean="0">
                <a:solidFill>
                  <a:srgbClr val="FF0000"/>
                </a:solidFill>
                <a:latin typeface="+mn-ea"/>
                <a:ea typeface="+mn-ea"/>
              </a:rPr>
              <a:t>sp</a:t>
            </a:r>
            <a:r>
              <a:rPr lang="ja-JP" altLang="en-US" dirty="0" smtClean="0">
                <a:solidFill>
                  <a:srgbClr val="FF0000"/>
                </a:solidFill>
                <a:latin typeface="+mn-ea"/>
                <a:ea typeface="+mn-ea"/>
              </a:rPr>
              <a:t>にセットしておく</a:t>
            </a:r>
            <a:r>
              <a:rPr lang="ja-JP" altLang="en-US" dirty="0" smtClean="0">
                <a:latin typeface="+mn-ea"/>
                <a:ea typeface="+mn-ea"/>
              </a:rPr>
              <a:t>必要がある</a:t>
            </a:r>
            <a:endParaRPr kumimoji="1" lang="en-US" altLang="ja-JP" sz="2000" b="0" i="0" u="none" strike="noStrike" cap="none" normalizeH="0" baseline="0" dirty="0" smtClean="0">
              <a:ln>
                <a:noFill/>
              </a:ln>
              <a:effectLst/>
              <a:latin typeface="+mn-ea"/>
              <a:ea typeface="+mn-ea"/>
            </a:endParaRPr>
          </a:p>
        </p:txBody>
      </p:sp>
      <p:sp>
        <p:nvSpPr>
          <p:cNvPr id="19" name="角丸四角形吹き出し 18"/>
          <p:cNvSpPr/>
          <p:nvPr/>
        </p:nvSpPr>
        <p:spPr bwMode="auto">
          <a:xfrm>
            <a:off x="179512" y="1124744"/>
            <a:ext cx="3960440" cy="1440160"/>
          </a:xfrm>
          <a:prstGeom prst="wedgeRoundRectCallout">
            <a:avLst>
              <a:gd name="adj1" fmla="val 80506"/>
              <a:gd name="adj2" fmla="val 38353"/>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ASP3</a:t>
            </a:r>
            <a:r>
              <a:rPr lang="ja-JP" altLang="en-US" dirty="0" smtClean="0">
                <a:latin typeface="+mn-ea"/>
                <a:ea typeface="+mn-ea"/>
              </a:rPr>
              <a:t>では，アイドルループをタスクコンテキストで実行するために，ここで</a:t>
            </a:r>
            <a:r>
              <a:rPr lang="en-US" altLang="ja-JP" dirty="0" smtClean="0">
                <a:latin typeface="+mn-ea"/>
                <a:ea typeface="+mn-ea"/>
              </a:rPr>
              <a:t>ID0</a:t>
            </a:r>
            <a:r>
              <a:rPr lang="ja-JP" altLang="en-US" dirty="0" smtClean="0">
                <a:latin typeface="+mn-ea"/>
                <a:ea typeface="+mn-ea"/>
              </a:rPr>
              <a:t>のタスクスタックを</a:t>
            </a:r>
            <a:r>
              <a:rPr lang="en-US" altLang="ja-JP" dirty="0" err="1" smtClean="0">
                <a:latin typeface="+mn-ea"/>
                <a:ea typeface="+mn-ea"/>
              </a:rPr>
              <a:t>sp</a:t>
            </a:r>
            <a:r>
              <a:rPr lang="ja-JP" altLang="en-US" dirty="0" smtClean="0">
                <a:latin typeface="+mn-ea"/>
                <a:ea typeface="+mn-ea"/>
              </a:rPr>
              <a:t>レジスタにセット</a:t>
            </a:r>
            <a:endParaRPr kumimoji="1" lang="en-US" altLang="ja-JP" sz="2000" b="0" i="0" u="none" strike="noStrike" cap="none" normalizeH="0" baseline="0" dirty="0" smtClean="0">
              <a:ln>
                <a:noFill/>
              </a:ln>
              <a:effectLst/>
              <a:latin typeface="+mn-ea"/>
              <a:ea typeface="+mn-ea"/>
            </a:endParaRPr>
          </a:p>
        </p:txBody>
      </p:sp>
    </p:spTree>
    <p:extLst>
      <p:ext uri="{BB962C8B-B14F-4D97-AF65-F5344CB8AC3E}">
        <p14:creationId xmlns:p14="http://schemas.microsoft.com/office/powerpoint/2010/main" val="16116199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26</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err="1" smtClean="0">
                <a:solidFill>
                  <a:schemeClr val="tx1"/>
                </a:solidFill>
                <a:latin typeface="メイリオ" pitchFamily="50" charset="-128"/>
              </a:rPr>
              <a:t>idle_loop</a:t>
            </a:r>
            <a:endParaRPr lang="ja-JP" altLang="en-US" sz="2800" b="1" dirty="0" smtClean="0">
              <a:solidFill>
                <a:schemeClr val="tx1"/>
              </a:solidFill>
              <a:latin typeface="メイリオ" pitchFamily="50" charset="-128"/>
            </a:endParaRPr>
          </a:p>
        </p:txBody>
      </p:sp>
      <p:sp>
        <p:nvSpPr>
          <p:cNvPr id="2" name="正方形/長方形 1"/>
          <p:cNvSpPr/>
          <p:nvPr/>
        </p:nvSpPr>
        <p:spPr bwMode="auto">
          <a:xfrm>
            <a:off x="4067944" y="980728"/>
            <a:ext cx="3168352" cy="2808312"/>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n-ea"/>
                <a:ea typeface="+mn-ea"/>
              </a:rPr>
              <a:t>dispatcher</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11" name="正方形/長方形 10"/>
          <p:cNvSpPr/>
          <p:nvPr/>
        </p:nvSpPr>
        <p:spPr bwMode="auto">
          <a:xfrm>
            <a:off x="4283968" y="5589240"/>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_</a:t>
            </a:r>
            <a:r>
              <a:rPr lang="en-US" altLang="ja-JP" dirty="0" err="1" smtClean="0">
                <a:latin typeface="+mn-ea"/>
                <a:ea typeface="+mn-ea"/>
              </a:rPr>
              <a:t>idle_loop</a:t>
            </a:r>
            <a:endParaRPr lang="en-US" altLang="ja-JP" dirty="0" smtClean="0">
              <a:latin typeface="+mn-ea"/>
              <a:ea typeface="+mn-ea"/>
            </a:endParaRPr>
          </a:p>
        </p:txBody>
      </p:sp>
      <p:cxnSp>
        <p:nvCxnSpPr>
          <p:cNvPr id="33" name="直線矢印コネクタ 32"/>
          <p:cNvCxnSpPr>
            <a:stCxn id="2" idx="2"/>
            <a:endCxn id="11" idx="0"/>
          </p:cNvCxnSpPr>
          <p:nvPr/>
        </p:nvCxnSpPr>
        <p:spPr bwMode="auto">
          <a:xfrm flipH="1">
            <a:off x="5076056" y="3789040"/>
            <a:ext cx="576064" cy="1800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角丸四角形吹き出し 25"/>
          <p:cNvSpPr/>
          <p:nvPr/>
        </p:nvSpPr>
        <p:spPr bwMode="auto">
          <a:xfrm>
            <a:off x="107504" y="4869160"/>
            <a:ext cx="4104456" cy="1440160"/>
          </a:xfrm>
          <a:prstGeom prst="wedgeRoundRectCallout">
            <a:avLst>
              <a:gd name="adj1" fmla="val 55595"/>
              <a:gd name="adj2" fmla="val 15146"/>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FF0000"/>
                </a:solidFill>
                <a:latin typeface="+mn-ea"/>
                <a:ea typeface="+mn-ea"/>
              </a:rPr>
              <a:t>・</a:t>
            </a:r>
            <a:r>
              <a:rPr lang="en-US" altLang="ja-JP" dirty="0" err="1" smtClean="0">
                <a:solidFill>
                  <a:srgbClr val="FF0000"/>
                </a:solidFill>
                <a:latin typeface="+mn-ea"/>
                <a:ea typeface="+mn-ea"/>
              </a:rPr>
              <a:t>sp</a:t>
            </a:r>
            <a:r>
              <a:rPr lang="en-US" altLang="ja-JP" dirty="0" smtClean="0">
                <a:solidFill>
                  <a:srgbClr val="FF0000"/>
                </a:solidFill>
                <a:latin typeface="+mn-ea"/>
                <a:ea typeface="+mn-ea"/>
              </a:rPr>
              <a:t> == </a:t>
            </a:r>
            <a:r>
              <a:rPr kumimoji="1" lang="en-US" altLang="ja-JP" sz="2000" b="0" i="0" u="none" strike="noStrike" cap="none" normalizeH="0" baseline="0" dirty="0" err="1" smtClean="0">
                <a:ln>
                  <a:noFill/>
                </a:ln>
                <a:solidFill>
                  <a:srgbClr val="FF0000"/>
                </a:solidFill>
                <a:effectLst/>
                <a:latin typeface="+mn-ea"/>
                <a:ea typeface="+mn-ea"/>
              </a:rPr>
              <a:t>psp</a:t>
            </a:r>
            <a:endParaRPr kumimoji="1" lang="en-US" altLang="ja-JP" sz="2000" b="0" i="0" u="none" strike="noStrike" cap="none" normalizeH="0" baseline="0" dirty="0" smtClean="0">
              <a:ln>
                <a:noFill/>
              </a:ln>
              <a:solidFill>
                <a:srgbClr val="FF0000"/>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FF0000"/>
                </a:solidFill>
                <a:latin typeface="+mn-ea"/>
                <a:ea typeface="+mn-ea"/>
              </a:rPr>
              <a:t>・</a:t>
            </a:r>
            <a:r>
              <a:rPr lang="en-US" altLang="ja-JP" dirty="0" smtClean="0">
                <a:solidFill>
                  <a:srgbClr val="FF0000"/>
                </a:solidFill>
                <a:latin typeface="+mn-ea"/>
                <a:ea typeface="+mn-ea"/>
              </a:rPr>
              <a:t>Thread</a:t>
            </a:r>
            <a:r>
              <a:rPr lang="ja-JP" altLang="en-US" dirty="0" smtClean="0">
                <a:solidFill>
                  <a:srgbClr val="FF0000"/>
                </a:solidFill>
                <a:latin typeface="+mn-ea"/>
                <a:ea typeface="+mn-ea"/>
              </a:rPr>
              <a:t>モード</a:t>
            </a:r>
            <a:endParaRPr lang="en-US" altLang="ja-JP" dirty="0" smtClean="0">
              <a:solidFill>
                <a:srgbClr val="FF0000"/>
              </a:solidFill>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n-ea"/>
                <a:ea typeface="+mn-ea"/>
              </a:rPr>
              <a:t>・</a:t>
            </a:r>
            <a:r>
              <a:rPr kumimoji="1" lang="en-US" altLang="ja-JP" sz="2000" b="0" i="0" u="none" strike="noStrike" cap="none" normalizeH="0" baseline="0" dirty="0" err="1" smtClean="0">
                <a:ln>
                  <a:noFill/>
                </a:ln>
                <a:solidFill>
                  <a:schemeClr val="tx1"/>
                </a:solidFill>
                <a:effectLst/>
                <a:latin typeface="+mn-ea"/>
                <a:ea typeface="+mn-ea"/>
              </a:rPr>
              <a:t>basepri</a:t>
            </a:r>
            <a:r>
              <a:rPr kumimoji="1" lang="en-US" altLang="ja-JP" sz="2000" b="0" i="0" u="none" strike="noStrike" cap="none" normalizeH="0" baseline="0" dirty="0" smtClean="0">
                <a:ln>
                  <a:noFill/>
                </a:ln>
                <a:solidFill>
                  <a:schemeClr val="tx1"/>
                </a:solidFill>
                <a:effectLst/>
                <a:latin typeface="+mn-ea"/>
                <a:ea typeface="+mn-ea"/>
              </a:rPr>
              <a:t> == 0</a:t>
            </a: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smtClean="0">
                <a:latin typeface="+mn-ea"/>
                <a:ea typeface="+mn-ea"/>
              </a:rPr>
              <a:t>PRIMASK/</a:t>
            </a:r>
            <a:r>
              <a:rPr lang="en-US" altLang="ja-JP" dirty="0" smtClean="0">
                <a:solidFill>
                  <a:srgbClr val="FF0000"/>
                </a:solidFill>
                <a:latin typeface="+mn-ea"/>
                <a:ea typeface="+mn-ea"/>
              </a:rPr>
              <a:t>FAULTMASK == 0</a:t>
            </a:r>
            <a:endParaRPr kumimoji="1" lang="en-US" altLang="ja-JP" sz="2000" b="0" i="0" u="none" strike="noStrike" cap="none" normalizeH="0" baseline="0" dirty="0" smtClean="0">
              <a:ln>
                <a:noFill/>
              </a:ln>
              <a:solidFill>
                <a:srgbClr val="FF0000"/>
              </a:solidFill>
              <a:effectLst/>
              <a:latin typeface="+mn-ea"/>
              <a:ea typeface="+mn-ea"/>
            </a:endParaRPr>
          </a:p>
        </p:txBody>
      </p:sp>
      <p:sp>
        <p:nvSpPr>
          <p:cNvPr id="15" name="角丸四角形吹き出し 14"/>
          <p:cNvSpPr/>
          <p:nvPr/>
        </p:nvSpPr>
        <p:spPr bwMode="auto">
          <a:xfrm>
            <a:off x="323528" y="2852936"/>
            <a:ext cx="3564904" cy="1296144"/>
          </a:xfrm>
          <a:prstGeom prst="wedgeRoundRectCallout">
            <a:avLst>
              <a:gd name="adj1" fmla="val 94046"/>
              <a:gd name="adj2" fmla="val -21943"/>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dirty="0" smtClean="0">
                <a:solidFill>
                  <a:srgbClr val="FF0000"/>
                </a:solidFill>
                <a:latin typeface="+mn-ea"/>
                <a:ea typeface="+mn-ea"/>
              </a:rPr>
              <a:t>if </a:t>
            </a:r>
            <a:r>
              <a:rPr lang="en-US" altLang="ja-JP" dirty="0" err="1" smtClean="0">
                <a:solidFill>
                  <a:srgbClr val="FF0000"/>
                </a:solidFill>
                <a:latin typeface="+mn-ea"/>
                <a:ea typeface="+mn-ea"/>
              </a:rPr>
              <a:t>p_schedtsk</a:t>
            </a:r>
            <a:r>
              <a:rPr lang="en-US" altLang="ja-JP" dirty="0" smtClean="0">
                <a:solidFill>
                  <a:srgbClr val="FF0000"/>
                </a:solidFill>
                <a:latin typeface="+mn-ea"/>
                <a:ea typeface="+mn-ea"/>
              </a:rPr>
              <a:t> == NULL:</a:t>
            </a:r>
          </a:p>
          <a:p>
            <a:pPr eaLnBrk="1" hangingPunct="1">
              <a:lnSpc>
                <a:spcPct val="90000"/>
              </a:lnSpc>
              <a:spcBef>
                <a:spcPct val="20000"/>
              </a:spcBef>
            </a:pPr>
            <a:r>
              <a:rPr lang="ja-JP" altLang="en-US" dirty="0" smtClean="0">
                <a:solidFill>
                  <a:srgbClr val="FF0000"/>
                </a:solidFill>
                <a:latin typeface="+mn-ea"/>
                <a:ea typeface="+mn-ea"/>
              </a:rPr>
              <a:t>・ダミーフレーム</a:t>
            </a:r>
            <a:r>
              <a:rPr lang="en-US" altLang="ja-JP" dirty="0" smtClean="0">
                <a:solidFill>
                  <a:srgbClr val="FF0000"/>
                </a:solidFill>
                <a:latin typeface="+mn-ea"/>
                <a:ea typeface="+mn-ea"/>
              </a:rPr>
              <a:t> </a:t>
            </a:r>
            <a:r>
              <a:rPr lang="en-US" altLang="ja-JP" dirty="0">
                <a:solidFill>
                  <a:srgbClr val="FF0000"/>
                </a:solidFill>
                <a:latin typeface="+mn-ea"/>
                <a:ea typeface="+mn-ea"/>
              </a:rPr>
              <a:t>→ </a:t>
            </a:r>
            <a:r>
              <a:rPr lang="en-US" altLang="ja-JP" dirty="0" err="1" smtClean="0">
                <a:solidFill>
                  <a:srgbClr val="FF0000"/>
                </a:solidFill>
                <a:latin typeface="+mn-ea"/>
                <a:ea typeface="+mn-ea"/>
              </a:rPr>
              <a:t>psp</a:t>
            </a:r>
            <a:endParaRPr lang="en-US" altLang="ja-JP" dirty="0">
              <a:solidFill>
                <a:srgbClr val="FF0000"/>
              </a:solidFill>
              <a:latin typeface="+mn-ea"/>
              <a:ea typeface="+mn-ea"/>
            </a:endParaRPr>
          </a:p>
        </p:txBody>
      </p:sp>
      <p:sp>
        <p:nvSpPr>
          <p:cNvPr id="16" name="テキスト ボックス 15"/>
          <p:cNvSpPr txBox="1"/>
          <p:nvPr/>
        </p:nvSpPr>
        <p:spPr>
          <a:xfrm>
            <a:off x="5436096" y="4941168"/>
            <a:ext cx="2088232" cy="400110"/>
          </a:xfrm>
          <a:prstGeom prst="rect">
            <a:avLst/>
          </a:prstGeom>
          <a:noFill/>
        </p:spPr>
        <p:txBody>
          <a:bodyPr wrap="square" rtlCol="0">
            <a:spAutoFit/>
          </a:bodyPr>
          <a:lstStyle/>
          <a:p>
            <a:r>
              <a:rPr kumimoji="1" lang="en-US" altLang="ja-JP" b="1" dirty="0" smtClean="0">
                <a:latin typeface="+mn-ea"/>
                <a:ea typeface="+mn-ea"/>
              </a:rPr>
              <a:t>EXC_RETURN</a:t>
            </a:r>
            <a:endParaRPr kumimoji="1" lang="ja-JP" altLang="en-US" b="1" dirty="0">
              <a:latin typeface="+mn-ea"/>
              <a:ea typeface="+mn-ea"/>
            </a:endParaRPr>
          </a:p>
        </p:txBody>
      </p:sp>
      <p:sp>
        <p:nvSpPr>
          <p:cNvPr id="14" name="角丸四角形吹き出し 13"/>
          <p:cNvSpPr/>
          <p:nvPr/>
        </p:nvSpPr>
        <p:spPr bwMode="auto">
          <a:xfrm>
            <a:off x="179512" y="980728"/>
            <a:ext cx="3312368" cy="1656184"/>
          </a:xfrm>
          <a:prstGeom prst="wedgeRoundRectCallout">
            <a:avLst>
              <a:gd name="adj1" fmla="val 89244"/>
              <a:gd name="adj2" fmla="val -11761"/>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000000"/>
                </a:solidFill>
                <a:latin typeface="+mn-ea"/>
                <a:ea typeface="+mn-ea"/>
              </a:rPr>
              <a:t>・</a:t>
            </a:r>
            <a:r>
              <a:rPr lang="en-US" altLang="ja-JP" dirty="0" err="1" smtClean="0">
                <a:solidFill>
                  <a:srgbClr val="000000"/>
                </a:solidFill>
                <a:latin typeface="+mn-ea"/>
                <a:ea typeface="+mn-ea"/>
              </a:rPr>
              <a:t>sp</a:t>
            </a:r>
            <a:r>
              <a:rPr lang="en-US" altLang="ja-JP" dirty="0" smtClean="0">
                <a:solidFill>
                  <a:srgbClr val="000000"/>
                </a:solidFill>
                <a:latin typeface="+mn-ea"/>
                <a:ea typeface="+mn-ea"/>
              </a:rPr>
              <a:t> == </a:t>
            </a:r>
            <a:r>
              <a:rPr kumimoji="1" lang="en-US" altLang="ja-JP" sz="2000" b="0" i="0" u="none" strike="noStrike" cap="none" normalizeH="0" baseline="0" dirty="0" err="1" smtClean="0">
                <a:ln>
                  <a:noFill/>
                </a:ln>
                <a:solidFill>
                  <a:srgbClr val="000000"/>
                </a:solidFill>
                <a:effectLst/>
                <a:latin typeface="+mn-ea"/>
                <a:ea typeface="+mn-ea"/>
              </a:rPr>
              <a:t>msp</a:t>
            </a:r>
            <a:endParaRPr kumimoji="1" lang="en-US" altLang="ja-JP" sz="2000" b="0" i="0" u="none" strike="noStrike" cap="none" normalizeH="0" baseline="0" dirty="0" smtClean="0">
              <a:ln>
                <a:noFill/>
              </a:ln>
              <a:solidFill>
                <a:srgbClr val="000000"/>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solidFill>
                  <a:srgbClr val="000000"/>
                </a:solidFill>
                <a:latin typeface="+mn-ea"/>
                <a:ea typeface="+mn-ea"/>
              </a:rPr>
              <a:t>・</a:t>
            </a:r>
            <a:r>
              <a:rPr lang="en-US" altLang="ja-JP" dirty="0" smtClean="0">
                <a:solidFill>
                  <a:srgbClr val="000000"/>
                </a:solidFill>
                <a:latin typeface="+mn-ea"/>
                <a:ea typeface="+mn-ea"/>
              </a:rPr>
              <a:t>Handler</a:t>
            </a:r>
            <a:r>
              <a:rPr lang="ja-JP" altLang="en-US" dirty="0" smtClean="0">
                <a:solidFill>
                  <a:srgbClr val="000000"/>
                </a:solidFill>
                <a:latin typeface="+mn-ea"/>
                <a:ea typeface="+mn-ea"/>
              </a:rPr>
              <a:t>モード</a:t>
            </a:r>
            <a:endParaRPr lang="en-US" altLang="ja-JP" dirty="0" smtClean="0">
              <a:solidFill>
                <a:srgbClr val="000000"/>
              </a:solidFill>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1" i="0" u="none" cap="none" normalizeH="0" baseline="0" dirty="0" smtClean="0">
                <a:ln>
                  <a:noFill/>
                </a:ln>
                <a:solidFill>
                  <a:schemeClr val="tx1"/>
                </a:solidFill>
                <a:effectLst/>
                <a:latin typeface="+mn-ea"/>
                <a:ea typeface="+mn-ea"/>
              </a:rPr>
              <a:t>・</a:t>
            </a:r>
            <a:r>
              <a:rPr kumimoji="1" lang="en-US" altLang="ja-JP" sz="2000" b="1" i="0" u="none" cap="none" normalizeH="0" baseline="0" dirty="0" err="1" smtClean="0">
                <a:ln>
                  <a:noFill/>
                </a:ln>
                <a:solidFill>
                  <a:schemeClr val="tx1"/>
                </a:solidFill>
                <a:effectLst/>
                <a:latin typeface="+mn-ea"/>
                <a:ea typeface="+mn-ea"/>
              </a:rPr>
              <a:t>basepri</a:t>
            </a:r>
            <a:r>
              <a:rPr kumimoji="1" lang="en-US" altLang="ja-JP" sz="2000" b="1" i="0" u="none" cap="none" normalizeH="0" baseline="0" dirty="0" smtClean="0">
                <a:ln>
                  <a:noFill/>
                </a:ln>
                <a:solidFill>
                  <a:schemeClr val="tx1"/>
                </a:solidFill>
                <a:effectLst/>
                <a:latin typeface="+mn-ea"/>
                <a:ea typeface="+mn-ea"/>
              </a:rPr>
              <a:t> == 0</a:t>
            </a:r>
          </a:p>
          <a:p>
            <a:pPr marL="0" marR="0" indent="0" defTabSz="914400" rtl="0" eaLnBrk="1" fontAlgn="base" latinLnBrk="0" hangingPunct="1">
              <a:lnSpc>
                <a:spcPct val="90000"/>
              </a:lnSpc>
              <a:spcBef>
                <a:spcPct val="20000"/>
              </a:spcBef>
              <a:spcAft>
                <a:spcPct val="0"/>
              </a:spcAft>
              <a:buClrTx/>
              <a:buSzTx/>
              <a:buFontTx/>
              <a:buNone/>
              <a:tabLst/>
            </a:pPr>
            <a:r>
              <a:rPr lang="ja-JP" altLang="en-US" dirty="0" smtClean="0">
                <a:latin typeface="+mn-ea"/>
                <a:ea typeface="+mn-ea"/>
              </a:rPr>
              <a:t>・</a:t>
            </a:r>
            <a:r>
              <a:rPr lang="en-US" altLang="ja-JP" dirty="0" smtClean="0">
                <a:latin typeface="+mn-ea"/>
                <a:ea typeface="+mn-ea"/>
              </a:rPr>
              <a:t>PRIMASK == 0</a:t>
            </a:r>
          </a:p>
          <a:p>
            <a:pPr marL="0" marR="0" indent="0" defTabSz="914400" rtl="0" eaLnBrk="1" fontAlgn="base" latinLnBrk="0" hangingPunct="1">
              <a:lnSpc>
                <a:spcPct val="90000"/>
              </a:lnSpc>
              <a:spcBef>
                <a:spcPct val="20000"/>
              </a:spcBef>
              <a:spcAft>
                <a:spcPct val="0"/>
              </a:spcAft>
              <a:buClrTx/>
              <a:buSzTx/>
              <a:buFontTx/>
              <a:buNone/>
              <a:tabLst/>
            </a:pPr>
            <a:r>
              <a:rPr lang="ja-JP" altLang="en-US" b="1" dirty="0" smtClean="0">
                <a:latin typeface="+mn-ea"/>
                <a:ea typeface="+mn-ea"/>
              </a:rPr>
              <a:t>・</a:t>
            </a:r>
            <a:r>
              <a:rPr lang="en-US" altLang="ja-JP" b="1" dirty="0" smtClean="0">
                <a:latin typeface="+mn-ea"/>
                <a:ea typeface="+mn-ea"/>
              </a:rPr>
              <a:t>FAULTMASK == 1</a:t>
            </a:r>
          </a:p>
        </p:txBody>
      </p:sp>
    </p:spTree>
    <p:extLst>
      <p:ext uri="{BB962C8B-B14F-4D97-AF65-F5344CB8AC3E}">
        <p14:creationId xmlns:p14="http://schemas.microsoft.com/office/powerpoint/2010/main" val="202540036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b="1" dirty="0" smtClean="0">
                <a:solidFill>
                  <a:schemeClr val="tx1"/>
                </a:solidFill>
                <a:latin typeface="メイリオ" pitchFamily="50" charset="-128"/>
              </a:rPr>
              <a:t>ASP3</a:t>
            </a:r>
            <a:r>
              <a:rPr lang="ja-JP" altLang="en-US" b="1" dirty="0" smtClean="0">
                <a:solidFill>
                  <a:schemeClr val="tx1"/>
                </a:solidFill>
                <a:latin typeface="メイリオ" pitchFamily="50" charset="-128"/>
              </a:rPr>
              <a:t>での</a:t>
            </a:r>
            <a:r>
              <a:rPr lang="en-US" altLang="ja-JP" b="1" dirty="0" smtClean="0">
                <a:solidFill>
                  <a:schemeClr val="tx1"/>
                </a:solidFill>
                <a:latin typeface="メイリオ" pitchFamily="50" charset="-128"/>
              </a:rPr>
              <a:t>FPU</a:t>
            </a:r>
            <a:r>
              <a:rPr lang="ja-JP" altLang="en-US" b="1" dirty="0" smtClean="0">
                <a:solidFill>
                  <a:schemeClr val="tx1"/>
                </a:solidFill>
                <a:latin typeface="メイリオ" pitchFamily="50" charset="-128"/>
              </a:rPr>
              <a:t>対応</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332C89B4-49EF-4C46-9BBA-BCBC91247A8A}" type="slidenum">
              <a:rPr lang="en-US" altLang="ja-JP" smtClean="0"/>
              <a:pPr>
                <a:defRPr/>
              </a:pPr>
              <a:t>27</a:t>
            </a:fld>
            <a:endParaRPr lang="en-US" altLang="ja-JP"/>
          </a:p>
        </p:txBody>
      </p:sp>
    </p:spTree>
    <p:extLst>
      <p:ext uri="{BB962C8B-B14F-4D97-AF65-F5344CB8AC3E}">
        <p14:creationId xmlns:p14="http://schemas.microsoft.com/office/powerpoint/2010/main" val="1288266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28</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smtClean="0">
                <a:solidFill>
                  <a:schemeClr val="tx1"/>
                </a:solidFill>
                <a:latin typeface="メイリオ" pitchFamily="50" charset="-128"/>
              </a:rPr>
              <a:t>FPU</a:t>
            </a:r>
            <a:r>
              <a:rPr lang="ja-JP" altLang="en-US" sz="2800" b="1" dirty="0" smtClean="0">
                <a:solidFill>
                  <a:schemeClr val="tx1"/>
                </a:solidFill>
                <a:latin typeface="メイリオ" pitchFamily="50" charset="-128"/>
              </a:rPr>
              <a:t>対応における前提（</a:t>
            </a:r>
            <a:r>
              <a:rPr lang="en-US" altLang="ja-JP" sz="2800" b="1" dirty="0" smtClean="0">
                <a:solidFill>
                  <a:schemeClr val="tx1"/>
                </a:solidFill>
                <a:latin typeface="メイリオ" pitchFamily="50" charset="-128"/>
              </a:rPr>
              <a:t>1/2</a:t>
            </a:r>
            <a:r>
              <a:rPr lang="ja-JP" altLang="en-US" sz="2800" b="1" dirty="0" smtClean="0">
                <a:solidFill>
                  <a:schemeClr val="tx1"/>
                </a:solidFill>
                <a:latin typeface="メイリオ" pitchFamily="50" charset="-128"/>
              </a:rPr>
              <a:t>）</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各コンテキストにおける</a:t>
            </a:r>
            <a:r>
              <a:rPr lang="en-US" altLang="ja-JP" sz="2400" dirty="0" smtClean="0">
                <a:latin typeface="メイリオ" pitchFamily="50" charset="-128"/>
                <a:ea typeface="メイリオ" pitchFamily="50" charset="-128"/>
              </a:rPr>
              <a:t>FPU</a:t>
            </a:r>
            <a:r>
              <a:rPr lang="ja-JP" altLang="en-US" sz="2400" dirty="0" smtClean="0">
                <a:latin typeface="メイリオ" pitchFamily="50" charset="-128"/>
                <a:ea typeface="メイリオ" pitchFamily="50" charset="-128"/>
              </a:rPr>
              <a:t>使用の有無（</a:t>
            </a:r>
            <a:r>
              <a:rPr lang="en-US" altLang="ja-JP" sz="2400" dirty="0" smtClean="0">
                <a:latin typeface="メイリオ" pitchFamily="50" charset="-128"/>
                <a:ea typeface="メイリオ" pitchFamily="50" charset="-128"/>
              </a:rPr>
              <a:t>FPU</a:t>
            </a:r>
            <a:r>
              <a:rPr lang="ja-JP" altLang="en-US" sz="2400" dirty="0" smtClean="0">
                <a:latin typeface="メイリオ" pitchFamily="50" charset="-128"/>
                <a:ea typeface="メイリオ" pitchFamily="50" charset="-128"/>
              </a:rPr>
              <a:t>コンテキスト保存・復帰の要否）は，</a:t>
            </a:r>
            <a:r>
              <a:rPr lang="en-US" altLang="ja-JP" sz="2400" dirty="0" smtClean="0">
                <a:latin typeface="メイリオ" pitchFamily="50" charset="-128"/>
                <a:ea typeface="メイリオ" pitchFamily="50" charset="-128"/>
              </a:rPr>
              <a:t>CONTROL</a:t>
            </a:r>
            <a:r>
              <a:rPr lang="ja-JP" altLang="en-US" sz="2400" dirty="0" smtClean="0">
                <a:latin typeface="メイリオ" pitchFamily="50" charset="-128"/>
                <a:ea typeface="メイリオ" pitchFamily="50" charset="-128"/>
              </a:rPr>
              <a:t>レジスタの</a:t>
            </a:r>
            <a:r>
              <a:rPr lang="en-US" altLang="ja-JP" sz="2400" dirty="0" smtClean="0">
                <a:latin typeface="メイリオ" pitchFamily="50" charset="-128"/>
                <a:ea typeface="メイリオ" pitchFamily="50" charset="-128"/>
              </a:rPr>
              <a:t>FPCA</a:t>
            </a:r>
            <a:r>
              <a:rPr lang="ja-JP" altLang="en-US" sz="2400" dirty="0" smtClean="0">
                <a:latin typeface="メイリオ" pitchFamily="50" charset="-128"/>
                <a:ea typeface="メイリオ" pitchFamily="50" charset="-128"/>
              </a:rPr>
              <a:t>ビットで管理する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smtClean="0">
                <a:latin typeface="メイリオ" pitchFamily="50" charset="-128"/>
                <a:ea typeface="メイリオ" pitchFamily="50" charset="-128"/>
              </a:rPr>
              <a:t>FPU</a:t>
            </a:r>
            <a:r>
              <a:rPr lang="ja-JP" altLang="en-US" sz="2400" dirty="0" smtClean="0">
                <a:latin typeface="メイリオ" pitchFamily="50" charset="-128"/>
                <a:ea typeface="メイリオ" pitchFamily="50" charset="-128"/>
              </a:rPr>
              <a:t>を使用した場合，</a:t>
            </a:r>
            <a:r>
              <a:rPr lang="en-US" altLang="ja-JP" sz="2400" dirty="0" smtClean="0">
                <a:latin typeface="メイリオ" pitchFamily="50" charset="-128"/>
                <a:ea typeface="メイリオ" pitchFamily="50" charset="-128"/>
              </a:rPr>
              <a:t>CONTROL.FPCA==1</a:t>
            </a:r>
            <a:r>
              <a:rPr lang="ja-JP" altLang="en-US" sz="2400" dirty="0" smtClean="0">
                <a:latin typeface="メイリオ" pitchFamily="50" charset="-128"/>
                <a:ea typeface="メイリオ" pitchFamily="50" charset="-128"/>
              </a:rPr>
              <a:t>となる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割込みが発生すると，</a:t>
            </a:r>
            <a:r>
              <a:rPr lang="en-US" altLang="ja-JP" sz="2400" dirty="0" smtClean="0">
                <a:latin typeface="メイリオ" pitchFamily="50" charset="-128"/>
                <a:ea typeface="メイリオ" pitchFamily="50" charset="-128"/>
              </a:rPr>
              <a:t>CONTROL.FPCA</a:t>
            </a:r>
            <a:r>
              <a:rPr lang="ja-JP" altLang="en-US" sz="2400" dirty="0" smtClean="0">
                <a:latin typeface="メイリオ" pitchFamily="50" charset="-128"/>
                <a:ea typeface="メイリオ" pitchFamily="50" charset="-128"/>
              </a:rPr>
              <a:t>は</a:t>
            </a:r>
            <a:r>
              <a:rPr lang="en-US" altLang="ja-JP" sz="2400" dirty="0" smtClean="0">
                <a:latin typeface="メイリオ" pitchFamily="50" charset="-128"/>
                <a:ea typeface="メイリオ" pitchFamily="50" charset="-128"/>
              </a:rPr>
              <a:t>EXC_RETURN</a:t>
            </a:r>
            <a:r>
              <a:rPr lang="ja-JP" altLang="en-US" sz="2400" dirty="0" smtClean="0">
                <a:latin typeface="メイリオ" pitchFamily="50" charset="-128"/>
                <a:ea typeface="メイリオ" pitchFamily="50" charset="-128"/>
              </a:rPr>
              <a:t>に保存され，</a:t>
            </a:r>
            <a:r>
              <a:rPr lang="en-US" altLang="ja-JP" sz="2400" dirty="0" smtClean="0">
                <a:latin typeface="メイリオ" pitchFamily="50" charset="-128"/>
                <a:ea typeface="メイリオ" pitchFamily="50" charset="-128"/>
              </a:rPr>
              <a:t>CONTROL.FPCA</a:t>
            </a:r>
            <a:r>
              <a:rPr lang="ja-JP" altLang="en-US" sz="2400" dirty="0" smtClean="0">
                <a:latin typeface="メイリオ" pitchFamily="50" charset="-128"/>
                <a:ea typeface="メイリオ" pitchFamily="50" charset="-128"/>
              </a:rPr>
              <a:t>自身はクリアされる</a:t>
            </a:r>
            <a:endParaRPr lang="en-US" altLang="ja-JP" sz="2400" dirty="0" smtClean="0">
              <a:latin typeface="メイリオ" pitchFamily="50" charset="-128"/>
              <a:ea typeface="メイリオ" pitchFamily="50" charset="-128"/>
            </a:endParaRPr>
          </a:p>
          <a:p>
            <a:pPr marL="1095375" lvl="2" indent="-180975" eaLnBrk="1" hangingPunct="1">
              <a:spcBef>
                <a:spcPct val="20000"/>
              </a:spcBef>
              <a:buFontTx/>
              <a:buChar char="•"/>
            </a:pPr>
            <a:r>
              <a:rPr lang="en-US" altLang="ja-JP" sz="2400" dirty="0" smtClean="0">
                <a:latin typeface="メイリオ" pitchFamily="50" charset="-128"/>
                <a:ea typeface="メイリオ" pitchFamily="50" charset="-128"/>
              </a:rPr>
              <a:t>SVC/</a:t>
            </a:r>
            <a:r>
              <a:rPr lang="en-US" altLang="ja-JP" sz="2400" dirty="0" err="1" smtClean="0">
                <a:latin typeface="メイリオ" pitchFamily="50" charset="-128"/>
                <a:ea typeface="メイリオ" pitchFamily="50" charset="-128"/>
              </a:rPr>
              <a:t>PendSV</a:t>
            </a:r>
            <a:r>
              <a:rPr lang="ja-JP" altLang="en-US" sz="2400" dirty="0" smtClean="0">
                <a:latin typeface="メイリオ" pitchFamily="50" charset="-128"/>
                <a:ea typeface="メイリオ" pitchFamily="50" charset="-128"/>
              </a:rPr>
              <a:t>でディスパッチャに飛べば，一律</a:t>
            </a:r>
            <a:r>
              <a:rPr lang="en-US" altLang="ja-JP" sz="2400" dirty="0" smtClean="0">
                <a:latin typeface="メイリオ" pitchFamily="50" charset="-128"/>
                <a:ea typeface="メイリオ" pitchFamily="50" charset="-128"/>
              </a:rPr>
              <a:t>CONTROL.FPCA==0</a:t>
            </a:r>
            <a:r>
              <a:rPr lang="ja-JP" altLang="en-US" sz="2400" dirty="0" smtClean="0">
                <a:latin typeface="メイリオ" pitchFamily="50" charset="-128"/>
                <a:ea typeface="メイリオ" pitchFamily="50" charset="-128"/>
              </a:rPr>
              <a:t>に</a:t>
            </a:r>
            <a:r>
              <a:rPr lang="en-US" altLang="en-US" sz="2400" dirty="0" smtClean="0">
                <a:latin typeface="メイリオ" pitchFamily="50" charset="-128"/>
                <a:ea typeface="メイリオ" pitchFamily="50" charset="-128"/>
              </a:rPr>
              <a:t>なる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smtClean="0">
                <a:latin typeface="メイリオ" pitchFamily="50" charset="-128"/>
                <a:ea typeface="メイリオ" pitchFamily="50" charset="-128"/>
              </a:rPr>
              <a:t>CONTROL.FPCA</a:t>
            </a:r>
            <a:r>
              <a:rPr lang="ja-JP" altLang="en-US" sz="2400" dirty="0" smtClean="0">
                <a:latin typeface="メイリオ" pitchFamily="50" charset="-128"/>
                <a:ea typeface="メイリオ" pitchFamily="50" charset="-128"/>
              </a:rPr>
              <a:t>が</a:t>
            </a:r>
            <a:r>
              <a:rPr lang="en-US" altLang="ja-JP" sz="2400" dirty="0" smtClean="0">
                <a:latin typeface="メイリオ" pitchFamily="50" charset="-128"/>
                <a:ea typeface="メイリオ" pitchFamily="50" charset="-128"/>
              </a:rPr>
              <a:t>0</a:t>
            </a:r>
            <a:r>
              <a:rPr lang="ja-JP" altLang="en-US" sz="2400" dirty="0" smtClean="0">
                <a:latin typeface="メイリオ" pitchFamily="50" charset="-128"/>
                <a:ea typeface="メイリオ" pitchFamily="50" charset="-128"/>
              </a:rPr>
              <a:t>ならば，割込み発生時に</a:t>
            </a:r>
            <a:r>
              <a:rPr lang="en-US" altLang="ja-JP" sz="2400" dirty="0" smtClean="0">
                <a:latin typeface="メイリオ" pitchFamily="50" charset="-128"/>
                <a:ea typeface="メイリオ" pitchFamily="50" charset="-128"/>
              </a:rPr>
              <a:t>FPU</a:t>
            </a:r>
            <a:r>
              <a:rPr lang="ja-JP" altLang="en-US" sz="2400" dirty="0" smtClean="0">
                <a:latin typeface="メイリオ" pitchFamily="50" charset="-128"/>
                <a:ea typeface="メイリオ" pitchFamily="50" charset="-128"/>
              </a:rPr>
              <a:t>レジスタは保存されず，オーバヘッドの増加は避けられる</a:t>
            </a:r>
            <a:endParaRPr lang="en-US" altLang="ja-JP" sz="2400" dirty="0" smtClean="0">
              <a:latin typeface="メイリオ" pitchFamily="50" charset="-128"/>
              <a:ea typeface="メイリオ" pitchFamily="50" charset="-128"/>
            </a:endParaRPr>
          </a:p>
          <a:p>
            <a:pPr marL="1095375" lvl="2" indent="-180975" eaLnBrk="1" hangingPunct="1">
              <a:spcBef>
                <a:spcPct val="20000"/>
              </a:spcBef>
              <a:buFontTx/>
              <a:buChar char="•"/>
            </a:pPr>
            <a:r>
              <a:rPr lang="en-US" altLang="ja-JP" sz="2400" dirty="0" smtClean="0">
                <a:latin typeface="メイリオ" pitchFamily="50" charset="-128"/>
                <a:ea typeface="メイリオ" pitchFamily="50" charset="-128"/>
              </a:rPr>
              <a:t>lazy stacking</a:t>
            </a:r>
            <a:r>
              <a:rPr lang="ja-JP" altLang="en-US" sz="2400" dirty="0" smtClean="0">
                <a:latin typeface="メイリオ" pitchFamily="50" charset="-128"/>
                <a:ea typeface="メイリオ" pitchFamily="50" charset="-128"/>
              </a:rPr>
              <a:t>を併用すれば，さらにオーバヘッドの増加は避けられる</a:t>
            </a:r>
            <a:endParaRPr lang="en-US" altLang="ja-JP" sz="2400" dirty="0" smtClean="0">
              <a:latin typeface="メイリオ" pitchFamily="50" charset="-128"/>
              <a:ea typeface="メイリオ" pitchFamily="50" charset="-128"/>
            </a:endParaRPr>
          </a:p>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ディスパッチ時には，</a:t>
            </a:r>
            <a:r>
              <a:rPr lang="en-US" altLang="ja-JP" sz="2400" dirty="0" smtClean="0">
                <a:latin typeface="メイリオ" pitchFamily="50" charset="-128"/>
                <a:ea typeface="メイリオ" pitchFamily="50" charset="-128"/>
              </a:rPr>
              <a:t>CONTROL.FPCA or </a:t>
            </a:r>
            <a:r>
              <a:rPr lang="en-US" altLang="ja-JP" sz="2400" dirty="0">
                <a:latin typeface="メイリオ" pitchFamily="50" charset="-128"/>
                <a:ea typeface="メイリオ" pitchFamily="50" charset="-128"/>
              </a:rPr>
              <a:t>EXC_RETURN</a:t>
            </a:r>
            <a:r>
              <a:rPr lang="ja-JP" altLang="en-US" sz="2400" dirty="0" smtClean="0">
                <a:latin typeface="メイリオ" pitchFamily="50" charset="-128"/>
                <a:ea typeface="メイリオ" pitchFamily="50" charset="-128"/>
              </a:rPr>
              <a:t>をチェックし，</a:t>
            </a:r>
            <a:r>
              <a:rPr lang="en-US" altLang="ja-JP" sz="2400" dirty="0" smtClean="0">
                <a:latin typeface="メイリオ" pitchFamily="50" charset="-128"/>
                <a:ea typeface="メイリオ" pitchFamily="50" charset="-128"/>
              </a:rPr>
              <a:t>FPU</a:t>
            </a:r>
            <a:r>
              <a:rPr lang="ja-JP" altLang="en-US" sz="2400" dirty="0" smtClean="0">
                <a:latin typeface="メイリオ" pitchFamily="50" charset="-128"/>
                <a:ea typeface="メイリオ" pitchFamily="50" charset="-128"/>
              </a:rPr>
              <a:t>を使用していれば</a:t>
            </a:r>
            <a:r>
              <a:rPr lang="en-US" altLang="ja-JP" sz="2400" dirty="0" smtClean="0">
                <a:latin typeface="メイリオ" pitchFamily="50" charset="-128"/>
                <a:ea typeface="メイリオ" pitchFamily="50" charset="-128"/>
              </a:rPr>
              <a:t>FPU</a:t>
            </a:r>
            <a:r>
              <a:rPr lang="ja-JP" altLang="en-US" sz="2400" dirty="0" smtClean="0">
                <a:latin typeface="メイリオ" pitchFamily="50" charset="-128"/>
                <a:ea typeface="メイリオ" pitchFamily="50" charset="-128"/>
              </a:rPr>
              <a:t>レジスタを保存する</a:t>
            </a:r>
            <a:endParaRPr lang="en-US" altLang="ja-JP" sz="2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78978254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29</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smtClean="0">
                <a:solidFill>
                  <a:schemeClr val="tx1"/>
                </a:solidFill>
                <a:latin typeface="メイリオ" pitchFamily="50" charset="-128"/>
              </a:rPr>
              <a:t>FPU</a:t>
            </a:r>
            <a:r>
              <a:rPr lang="ja-JP" altLang="en-US" sz="2800" b="1" dirty="0" smtClean="0">
                <a:solidFill>
                  <a:schemeClr val="tx1"/>
                </a:solidFill>
                <a:latin typeface="メイリオ" pitchFamily="50" charset="-128"/>
              </a:rPr>
              <a:t>対応における前提（</a:t>
            </a:r>
            <a:r>
              <a:rPr lang="en-US" altLang="ja-JP" sz="2800" b="1" dirty="0" smtClean="0">
                <a:solidFill>
                  <a:schemeClr val="tx1"/>
                </a:solidFill>
                <a:latin typeface="メイリオ" pitchFamily="50" charset="-128"/>
              </a:rPr>
              <a:t>2/2</a:t>
            </a:r>
            <a:r>
              <a:rPr lang="ja-JP" altLang="en-US" sz="2800" b="1" dirty="0" smtClean="0">
                <a:solidFill>
                  <a:schemeClr val="tx1"/>
                </a:solidFill>
                <a:latin typeface="メイリオ" pitchFamily="50" charset="-128"/>
              </a:rPr>
              <a:t>）</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コンテキストの開始時には</a:t>
            </a:r>
            <a:r>
              <a:rPr lang="en-US" altLang="ja-JP" sz="2400" dirty="0" smtClean="0">
                <a:latin typeface="メイリオ" pitchFamily="50" charset="-128"/>
                <a:ea typeface="メイリオ" pitchFamily="50" charset="-128"/>
              </a:rPr>
              <a:t>CONTROL.FPCA</a:t>
            </a:r>
            <a:r>
              <a:rPr lang="ja-JP" altLang="en-US" sz="2400" dirty="0" smtClean="0">
                <a:latin typeface="メイリオ" pitchFamily="50" charset="-128"/>
                <a:ea typeface="メイリオ" pitchFamily="50" charset="-128"/>
              </a:rPr>
              <a:t>を</a:t>
            </a:r>
            <a:r>
              <a:rPr lang="en-US" altLang="ja-JP" sz="2400" dirty="0" smtClean="0">
                <a:latin typeface="メイリオ" pitchFamily="50" charset="-128"/>
                <a:ea typeface="メイリオ" pitchFamily="50" charset="-128"/>
              </a:rPr>
              <a:t>0</a:t>
            </a:r>
            <a:r>
              <a:rPr lang="ja-JP" altLang="en-US" sz="2400" dirty="0" smtClean="0">
                <a:latin typeface="メイリオ" pitchFamily="50" charset="-128"/>
                <a:ea typeface="メイリオ" pitchFamily="50" charset="-128"/>
              </a:rPr>
              <a:t>初期化する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正確にいえば，例外フレームに</a:t>
            </a:r>
            <a:r>
              <a:rPr lang="en-US" altLang="ja-JP" sz="2400" dirty="0" smtClean="0">
                <a:latin typeface="メイリオ" pitchFamily="50" charset="-128"/>
                <a:ea typeface="メイリオ" pitchFamily="50" charset="-128"/>
              </a:rPr>
              <a:t>Basic</a:t>
            </a:r>
            <a:r>
              <a:rPr lang="ja-JP" altLang="en-US" sz="2400" dirty="0" smtClean="0">
                <a:latin typeface="メイリオ" pitchFamily="50" charset="-128"/>
                <a:ea typeface="メイリオ" pitchFamily="50" charset="-128"/>
              </a:rPr>
              <a:t>フレームのダミー情報を積み，</a:t>
            </a:r>
            <a:r>
              <a:rPr lang="en-US" altLang="ja-JP" sz="2400" dirty="0" smtClean="0">
                <a:latin typeface="メイリオ" pitchFamily="50" charset="-128"/>
                <a:ea typeface="メイリオ" pitchFamily="50" charset="-128"/>
              </a:rPr>
              <a:t>EXC_RETURN</a:t>
            </a:r>
            <a:r>
              <a:rPr lang="ja-JP" altLang="en-US" sz="2400" dirty="0" smtClean="0">
                <a:latin typeface="メイリオ" pitchFamily="50" charset="-128"/>
                <a:ea typeface="メイリオ" pitchFamily="50" charset="-128"/>
              </a:rPr>
              <a:t>を</a:t>
            </a:r>
            <a:r>
              <a:rPr lang="en-US" altLang="ja-JP" sz="2400" dirty="0" smtClean="0">
                <a:latin typeface="メイリオ" pitchFamily="50" charset="-128"/>
                <a:ea typeface="メイリオ" pitchFamily="50" charset="-128"/>
              </a:rPr>
              <a:t>Basic</a:t>
            </a:r>
            <a:r>
              <a:rPr lang="ja-JP" altLang="en-US" sz="2400" dirty="0" smtClean="0">
                <a:latin typeface="メイリオ" pitchFamily="50" charset="-128"/>
                <a:ea typeface="メイリオ" pitchFamily="50" charset="-128"/>
              </a:rPr>
              <a:t>フレーム用の設定として，</a:t>
            </a:r>
            <a:r>
              <a:rPr lang="en-US" altLang="ja-JP" sz="2400" dirty="0" err="1" smtClean="0">
                <a:latin typeface="メイリオ" pitchFamily="50" charset="-128"/>
                <a:ea typeface="メイリオ" pitchFamily="50" charset="-128"/>
              </a:rPr>
              <a:t>bx</a:t>
            </a:r>
            <a:r>
              <a:rPr lang="en-US" altLang="ja-JP" sz="2400" dirty="0" smtClean="0">
                <a:latin typeface="メイリオ" pitchFamily="50" charset="-128"/>
                <a:ea typeface="メイリオ" pitchFamily="50" charset="-128"/>
              </a:rPr>
              <a:t> EXC_RETURN</a:t>
            </a:r>
            <a:r>
              <a:rPr lang="ja-JP" altLang="en-US" sz="2400" dirty="0" smtClean="0">
                <a:latin typeface="メイリオ" pitchFamily="50" charset="-128"/>
                <a:ea typeface="メイリオ" pitchFamily="50" charset="-128"/>
              </a:rPr>
              <a:t>を発行することで，</a:t>
            </a:r>
            <a:r>
              <a:rPr lang="en-US" altLang="ja-JP" sz="2400" dirty="0" smtClean="0">
                <a:latin typeface="メイリオ" pitchFamily="50" charset="-128"/>
                <a:ea typeface="メイリオ" pitchFamily="50" charset="-128"/>
              </a:rPr>
              <a:t>CONTROL.FPCA==0</a:t>
            </a:r>
            <a:r>
              <a:rPr lang="ja-JP" altLang="en-US" sz="2400" dirty="0" smtClean="0">
                <a:latin typeface="メイリオ" pitchFamily="50" charset="-128"/>
                <a:ea typeface="メイリオ" pitchFamily="50" charset="-128"/>
              </a:rPr>
              <a:t>の状態でタスクを開始する</a:t>
            </a:r>
            <a:endParaRPr lang="en-US" altLang="ja-JP" sz="2400" dirty="0" smtClean="0">
              <a:latin typeface="メイリオ" pitchFamily="50" charset="-128"/>
              <a:ea typeface="メイリオ" pitchFamily="50" charset="-128"/>
            </a:endParaRPr>
          </a:p>
          <a:p>
            <a:pPr marL="180975" indent="-180975" eaLnBrk="1" hangingPunct="1">
              <a:spcBef>
                <a:spcPct val="20000"/>
              </a:spcBef>
              <a:buFontTx/>
              <a:buChar char="•"/>
            </a:pPr>
            <a:r>
              <a:rPr lang="en-US" altLang="ja-JP" sz="2400" dirty="0" smtClean="0">
                <a:latin typeface="メイリオ" pitchFamily="50" charset="-128"/>
                <a:ea typeface="メイリオ" pitchFamily="50" charset="-128"/>
              </a:rPr>
              <a:t>lazy stacking</a:t>
            </a:r>
            <a:r>
              <a:rPr lang="ja-JP" altLang="en-US" sz="2400" dirty="0" smtClean="0">
                <a:latin typeface="メイリオ" pitchFamily="50" charset="-128"/>
                <a:ea typeface="メイリオ" pitchFamily="50" charset="-128"/>
              </a:rPr>
              <a:t>が遅延されている場合，</a:t>
            </a:r>
            <a:r>
              <a:rPr lang="en-US" altLang="ja-JP" sz="2400" dirty="0" smtClean="0">
                <a:latin typeface="メイリオ" pitchFamily="50" charset="-128"/>
                <a:ea typeface="メイリオ" pitchFamily="50" charset="-128"/>
              </a:rPr>
              <a:t>FPCCR.LSPACT==1</a:t>
            </a:r>
          </a:p>
          <a:p>
            <a:pPr marL="638175" lvl="1" indent="-180975" eaLnBrk="1" hangingPunct="1">
              <a:spcBef>
                <a:spcPct val="20000"/>
              </a:spcBef>
              <a:buFontTx/>
              <a:buChar char="•"/>
            </a:pPr>
            <a:r>
              <a:rPr lang="en-US" altLang="ja-JP" sz="2400" dirty="0" smtClean="0">
                <a:latin typeface="メイリオ" pitchFamily="50" charset="-128"/>
                <a:ea typeface="メイリオ" pitchFamily="50" charset="-128"/>
              </a:rPr>
              <a:t>FPU</a:t>
            </a:r>
            <a:r>
              <a:rPr lang="ja-JP" altLang="en-US" sz="2400" dirty="0" smtClean="0">
                <a:latin typeface="メイリオ" pitchFamily="50" charset="-128"/>
                <a:ea typeface="メイリオ" pitchFamily="50" charset="-128"/>
              </a:rPr>
              <a:t>命令を使用することで</a:t>
            </a:r>
            <a:r>
              <a:rPr lang="en-US" altLang="ja-JP" sz="2400" dirty="0" smtClean="0">
                <a:latin typeface="メイリオ" pitchFamily="50" charset="-128"/>
                <a:ea typeface="メイリオ" pitchFamily="50" charset="-128"/>
              </a:rPr>
              <a:t>FPCCR.LSPACT==0</a:t>
            </a:r>
            <a:r>
              <a:rPr lang="ja-JP" altLang="en-US" sz="2400" dirty="0" smtClean="0">
                <a:latin typeface="メイリオ" pitchFamily="50" charset="-128"/>
                <a:ea typeface="メイリオ" pitchFamily="50" charset="-128"/>
              </a:rPr>
              <a:t>となり，</a:t>
            </a:r>
            <a:r>
              <a:rPr lang="en-US" altLang="ja-JP" sz="2400" dirty="0" smtClean="0">
                <a:latin typeface="メイリオ" pitchFamily="50" charset="-128"/>
                <a:ea typeface="メイリオ" pitchFamily="50" charset="-128"/>
              </a:rPr>
              <a:t>FPU</a:t>
            </a:r>
            <a:r>
              <a:rPr lang="ja-JP" altLang="en-US" sz="2400" dirty="0" smtClean="0">
                <a:latin typeface="メイリオ" pitchFamily="50" charset="-128"/>
                <a:ea typeface="メイリオ" pitchFamily="50" charset="-128"/>
              </a:rPr>
              <a:t>レジスタのスクラッチレジスタがスタックに積まれる</a:t>
            </a:r>
            <a:endParaRPr lang="en-US" altLang="ja-JP" sz="2400" dirty="0" smtClean="0">
              <a:latin typeface="メイリオ" pitchFamily="50" charset="-128"/>
              <a:ea typeface="メイリオ" pitchFamily="50" charset="-128"/>
            </a:endParaRPr>
          </a:p>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以降のページではディスパッチャ設計を元に</a:t>
            </a:r>
            <a:r>
              <a:rPr lang="en-US" altLang="ja-JP" sz="2400" dirty="0" smtClean="0">
                <a:latin typeface="メイリオ" pitchFamily="50" charset="-128"/>
                <a:ea typeface="メイリオ" pitchFamily="50" charset="-128"/>
              </a:rPr>
              <a:t>FPU</a:t>
            </a:r>
            <a:r>
              <a:rPr lang="ja-JP" altLang="en-US" sz="2400" dirty="0" smtClean="0">
                <a:latin typeface="メイリオ" pitchFamily="50" charset="-128"/>
                <a:ea typeface="メイリオ" pitchFamily="50" charset="-128"/>
              </a:rPr>
              <a:t>コンテキストの保存・復帰方法を設計する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smtClean="0">
                <a:latin typeface="メイリオ" pitchFamily="50" charset="-128"/>
                <a:ea typeface="メイリオ" pitchFamily="50" charset="-128"/>
              </a:rPr>
              <a:t>FPU</a:t>
            </a:r>
            <a:r>
              <a:rPr lang="ja-JP" altLang="en-US" sz="2400" dirty="0" smtClean="0">
                <a:latin typeface="メイリオ" pitchFamily="50" charset="-128"/>
                <a:ea typeface="メイリオ" pitchFamily="50" charset="-128"/>
              </a:rPr>
              <a:t>レジスタは，割込み発生時に自動保存される設定にしておく前提である</a:t>
            </a:r>
            <a:endParaRPr lang="en-US" altLang="ja-JP" sz="2400" dirty="0" smtClean="0">
              <a:latin typeface="メイリオ" pitchFamily="50" charset="-128"/>
              <a:ea typeface="メイリオ" pitchFamily="50" charset="-128"/>
            </a:endParaRPr>
          </a:p>
          <a:p>
            <a:pPr marL="180975" lvl="1" indent="-180975" eaLnBrk="1" hangingPunct="1">
              <a:spcBef>
                <a:spcPct val="20000"/>
              </a:spcBef>
              <a:buFontTx/>
              <a:buChar char="•"/>
            </a:pPr>
            <a:r>
              <a:rPr lang="en-US" altLang="ja-JP" sz="2400" dirty="0" smtClean="0">
                <a:latin typeface="メイリオ" pitchFamily="50" charset="-128"/>
                <a:ea typeface="メイリオ" pitchFamily="50" charset="-128"/>
              </a:rPr>
              <a:t>FPU</a:t>
            </a:r>
            <a:r>
              <a:rPr lang="ja-JP" altLang="en-US" sz="2400" dirty="0" smtClean="0">
                <a:latin typeface="メイリオ" pitchFamily="50" charset="-128"/>
                <a:ea typeface="メイリオ" pitchFamily="50" charset="-128"/>
              </a:rPr>
              <a:t>使用有無の切替マクロ：</a:t>
            </a:r>
            <a:r>
              <a:rPr lang="en-US" altLang="ja-JP" sz="2400" dirty="0" smtClean="0">
                <a:latin typeface="メイリオ" pitchFamily="50" charset="-128"/>
                <a:ea typeface="メイリオ" pitchFamily="50" charset="-128"/>
              </a:rPr>
              <a:t>__TARGET_FPU_VFPUV4_D16</a:t>
            </a:r>
            <a:endParaRPr lang="en-US" altLang="ja-JP" sz="2400" dirty="0">
              <a:latin typeface="メイリオ" pitchFamily="50" charset="-128"/>
              <a:ea typeface="メイリオ" pitchFamily="50" charset="-128"/>
            </a:endParaRPr>
          </a:p>
        </p:txBody>
      </p:sp>
    </p:spTree>
    <p:extLst>
      <p:ext uri="{BB962C8B-B14F-4D97-AF65-F5344CB8AC3E}">
        <p14:creationId xmlns:p14="http://schemas.microsoft.com/office/powerpoint/2010/main" val="38832062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b="1" dirty="0" smtClean="0">
                <a:solidFill>
                  <a:schemeClr val="tx1"/>
                </a:solidFill>
                <a:latin typeface="メイリオ" pitchFamily="50" charset="-128"/>
              </a:rPr>
              <a:t>ASP3</a:t>
            </a:r>
            <a:r>
              <a:rPr lang="ja-JP" altLang="en-US" b="1" dirty="0" smtClean="0">
                <a:solidFill>
                  <a:schemeClr val="tx1"/>
                </a:solidFill>
                <a:latin typeface="メイリオ" pitchFamily="50" charset="-128"/>
              </a:rPr>
              <a:t>でのディスパッチャ設計</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332C89B4-49EF-4C46-9BBA-BCBC91247A8A}" type="slidenum">
              <a:rPr lang="en-US" altLang="ja-JP" smtClean="0"/>
              <a:pPr>
                <a:defRPr/>
              </a:pPr>
              <a:t>3</a:t>
            </a:fld>
            <a:endParaRPr lang="en-US" altLang="ja-JP"/>
          </a:p>
        </p:txBody>
      </p:sp>
    </p:spTree>
    <p:extLst>
      <p:ext uri="{BB962C8B-B14F-4D97-AF65-F5344CB8AC3E}">
        <p14:creationId xmlns:p14="http://schemas.microsoft.com/office/powerpoint/2010/main" val="130209742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30</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smtClean="0">
                <a:solidFill>
                  <a:schemeClr val="tx1"/>
                </a:solidFill>
                <a:latin typeface="メイリオ" pitchFamily="50" charset="-128"/>
              </a:rPr>
              <a:t>dispatch</a:t>
            </a:r>
            <a:endParaRPr lang="ja-JP" altLang="en-US" sz="2800" b="1" dirty="0" smtClean="0">
              <a:solidFill>
                <a:schemeClr val="tx1"/>
              </a:solidFill>
              <a:latin typeface="メイリオ" pitchFamily="50" charset="-128"/>
            </a:endParaRPr>
          </a:p>
        </p:txBody>
      </p:sp>
      <p:sp>
        <p:nvSpPr>
          <p:cNvPr id="2" name="正方形/長方形 1"/>
          <p:cNvSpPr/>
          <p:nvPr/>
        </p:nvSpPr>
        <p:spPr bwMode="auto">
          <a:xfrm>
            <a:off x="107504" y="5949280"/>
            <a:ext cx="8928992" cy="432048"/>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n-ea"/>
                <a:ea typeface="+mn-ea"/>
              </a:rPr>
              <a:t>dispatcher</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8" name="正方形/長方形 7"/>
          <p:cNvSpPr/>
          <p:nvPr/>
        </p:nvSpPr>
        <p:spPr bwMode="auto">
          <a:xfrm>
            <a:off x="5436096" y="2132856"/>
            <a:ext cx="1584176" cy="648072"/>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dispatch</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11" name="正方形/長方形 10"/>
          <p:cNvSpPr/>
          <p:nvPr/>
        </p:nvSpPr>
        <p:spPr bwMode="auto">
          <a:xfrm>
            <a:off x="4283968" y="980728"/>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TASK(API)</a:t>
            </a:r>
          </a:p>
        </p:txBody>
      </p:sp>
      <p:cxnSp>
        <p:nvCxnSpPr>
          <p:cNvPr id="21" name="直線矢印コネクタ 20"/>
          <p:cNvCxnSpPr>
            <a:stCxn id="11" idx="2"/>
            <a:endCxn id="8" idx="0"/>
          </p:cNvCxnSpPr>
          <p:nvPr/>
        </p:nvCxnSpPr>
        <p:spPr bwMode="auto">
          <a:xfrm>
            <a:off x="5076056" y="1844824"/>
            <a:ext cx="1152128" cy="2880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直線矢印コネクタ 32"/>
          <p:cNvCxnSpPr>
            <a:stCxn id="15" idx="2"/>
            <a:endCxn id="2" idx="0"/>
          </p:cNvCxnSpPr>
          <p:nvPr/>
        </p:nvCxnSpPr>
        <p:spPr bwMode="auto">
          <a:xfrm flipH="1">
            <a:off x="4572000" y="4653136"/>
            <a:ext cx="1656184" cy="12961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 name="テキスト ボックス 2"/>
          <p:cNvSpPr txBox="1"/>
          <p:nvPr/>
        </p:nvSpPr>
        <p:spPr>
          <a:xfrm>
            <a:off x="6300192" y="2924944"/>
            <a:ext cx="1224136" cy="400110"/>
          </a:xfrm>
          <a:prstGeom prst="rect">
            <a:avLst/>
          </a:prstGeom>
          <a:noFill/>
        </p:spPr>
        <p:txBody>
          <a:bodyPr wrap="square" rtlCol="0">
            <a:spAutoFit/>
          </a:bodyPr>
          <a:lstStyle/>
          <a:p>
            <a:r>
              <a:rPr kumimoji="1" lang="en-US" altLang="ja-JP" b="1" dirty="0" err="1" smtClean="0">
                <a:latin typeface="+mn-ea"/>
                <a:ea typeface="+mn-ea"/>
              </a:rPr>
              <a:t>PendSV</a:t>
            </a:r>
            <a:endParaRPr kumimoji="1" lang="ja-JP" altLang="en-US" b="1" dirty="0">
              <a:latin typeface="+mn-ea"/>
              <a:ea typeface="+mn-ea"/>
            </a:endParaRPr>
          </a:p>
        </p:txBody>
      </p:sp>
      <p:sp>
        <p:nvSpPr>
          <p:cNvPr id="15" name="正方形/長方形 14"/>
          <p:cNvSpPr/>
          <p:nvPr/>
        </p:nvSpPr>
        <p:spPr bwMode="auto">
          <a:xfrm>
            <a:off x="5436096" y="3501008"/>
            <a:ext cx="1584176" cy="1152128"/>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_dispatch</a:t>
            </a:r>
            <a:endParaRPr kumimoji="1" lang="ja-JP" altLang="en-US" sz="2000" b="0" i="0" u="none" strike="noStrike" cap="none" normalizeH="0" baseline="0" dirty="0" smtClean="0">
              <a:ln>
                <a:noFill/>
              </a:ln>
              <a:solidFill>
                <a:schemeClr val="tx1"/>
              </a:solidFill>
              <a:effectLst/>
              <a:latin typeface="+mn-ea"/>
              <a:ea typeface="+mn-ea"/>
            </a:endParaRPr>
          </a:p>
        </p:txBody>
      </p:sp>
      <p:cxnSp>
        <p:nvCxnSpPr>
          <p:cNvPr id="16" name="直線矢印コネクタ 15"/>
          <p:cNvCxnSpPr>
            <a:stCxn id="8" idx="2"/>
            <a:endCxn id="15" idx="0"/>
          </p:cNvCxnSpPr>
          <p:nvPr/>
        </p:nvCxnSpPr>
        <p:spPr bwMode="auto">
          <a:xfrm>
            <a:off x="6228184" y="2780928"/>
            <a:ext cx="0" cy="7200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角丸四角形吹き出し 16"/>
          <p:cNvSpPr/>
          <p:nvPr/>
        </p:nvSpPr>
        <p:spPr bwMode="auto">
          <a:xfrm>
            <a:off x="251520" y="2780928"/>
            <a:ext cx="4176464" cy="3024336"/>
          </a:xfrm>
          <a:prstGeom prst="wedgeRoundRectCallout">
            <a:avLst>
              <a:gd name="adj1" fmla="val 74350"/>
              <a:gd name="adj2" fmla="val 6875"/>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b="1" dirty="0">
                <a:latin typeface="+mn-ea"/>
                <a:ea typeface="+mn-ea"/>
              </a:rPr>
              <a:t>if (EXC_RETURN[4] == </a:t>
            </a:r>
            <a:r>
              <a:rPr lang="en-US" altLang="ja-JP" b="1" dirty="0" smtClean="0">
                <a:latin typeface="+mn-ea"/>
                <a:ea typeface="+mn-ea"/>
              </a:rPr>
              <a:t>0) {</a:t>
            </a:r>
          </a:p>
          <a:p>
            <a:pPr eaLnBrk="1" hangingPunct="1">
              <a:lnSpc>
                <a:spcPct val="90000"/>
              </a:lnSpc>
              <a:spcBef>
                <a:spcPct val="20000"/>
              </a:spcBef>
            </a:pPr>
            <a:r>
              <a:rPr lang="en-US" altLang="ja-JP" b="1" dirty="0">
                <a:latin typeface="+mn-ea"/>
                <a:ea typeface="+mn-ea"/>
              </a:rPr>
              <a:t> </a:t>
            </a:r>
            <a:r>
              <a:rPr lang="en-US" altLang="ja-JP" b="1" dirty="0" smtClean="0">
                <a:latin typeface="+mn-ea"/>
                <a:ea typeface="+mn-ea"/>
              </a:rPr>
              <a:t> </a:t>
            </a:r>
            <a:r>
              <a:rPr lang="en-US" altLang="ja-JP" b="1" dirty="0" err="1" smtClean="0">
                <a:latin typeface="+mn-ea"/>
                <a:ea typeface="+mn-ea"/>
              </a:rPr>
              <a:t>vstmdb</a:t>
            </a:r>
            <a:r>
              <a:rPr lang="en-US" altLang="ja-JP" b="1" dirty="0" smtClean="0">
                <a:latin typeface="+mn-ea"/>
                <a:ea typeface="+mn-ea"/>
              </a:rPr>
              <a:t> </a:t>
            </a:r>
            <a:r>
              <a:rPr lang="en-US" altLang="ja-JP" b="1" dirty="0" err="1" smtClean="0">
                <a:latin typeface="+mn-ea"/>
                <a:ea typeface="+mn-ea"/>
              </a:rPr>
              <a:t>psp</a:t>
            </a:r>
            <a:r>
              <a:rPr lang="en-US" altLang="ja-JP" b="1" dirty="0" smtClean="0">
                <a:latin typeface="+mn-ea"/>
                <a:ea typeface="+mn-ea"/>
              </a:rPr>
              <a:t>!, {s16-s31}</a:t>
            </a:r>
          </a:p>
          <a:p>
            <a:pPr eaLnBrk="1" hangingPunct="1">
              <a:lnSpc>
                <a:spcPct val="90000"/>
              </a:lnSpc>
              <a:spcBef>
                <a:spcPct val="20000"/>
              </a:spcBef>
            </a:pPr>
            <a:r>
              <a:rPr kumimoji="1" lang="en-US" altLang="ja-JP" sz="2000" b="1" i="0" u="none" strike="noStrike" cap="none" normalizeH="0" baseline="0" dirty="0" smtClean="0">
                <a:ln>
                  <a:noFill/>
                </a:ln>
                <a:effectLst/>
                <a:latin typeface="+mn-ea"/>
                <a:ea typeface="+mn-ea"/>
              </a:rPr>
              <a:t>}</a:t>
            </a:r>
          </a:p>
          <a:p>
            <a:pPr eaLnBrk="1" hangingPunct="1">
              <a:lnSpc>
                <a:spcPct val="90000"/>
              </a:lnSpc>
              <a:spcBef>
                <a:spcPct val="20000"/>
              </a:spcBef>
            </a:pPr>
            <a:r>
              <a:rPr lang="en-US" altLang="ja-JP" b="1" dirty="0" smtClean="0">
                <a:latin typeface="+mn-ea"/>
                <a:ea typeface="+mn-ea"/>
              </a:rPr>
              <a:t>* v</a:t>
            </a:r>
            <a:r>
              <a:rPr lang="ja-JP" altLang="en-US" b="1" dirty="0" smtClean="0">
                <a:latin typeface="+mn-ea"/>
                <a:ea typeface="+mn-ea"/>
              </a:rPr>
              <a:t>命令を使用することで，</a:t>
            </a:r>
            <a:r>
              <a:rPr lang="en-US" altLang="ja-JP" b="1" dirty="0" smtClean="0">
                <a:latin typeface="+mn-ea"/>
                <a:ea typeface="+mn-ea"/>
              </a:rPr>
              <a:t>lazy stacking</a:t>
            </a:r>
            <a:r>
              <a:rPr lang="ja-JP" altLang="en-US" b="1" dirty="0" smtClean="0">
                <a:latin typeface="+mn-ea"/>
                <a:ea typeface="+mn-ea"/>
              </a:rPr>
              <a:t>であっても</a:t>
            </a:r>
            <a:r>
              <a:rPr lang="en-US" altLang="ja-JP" b="1" dirty="0" smtClean="0">
                <a:latin typeface="+mn-ea"/>
                <a:ea typeface="+mn-ea"/>
              </a:rPr>
              <a:t>s0-s15</a:t>
            </a:r>
            <a:r>
              <a:rPr lang="ja-JP" altLang="en-US" b="1" dirty="0" smtClean="0">
                <a:latin typeface="+mn-ea"/>
                <a:ea typeface="+mn-ea"/>
              </a:rPr>
              <a:t>，</a:t>
            </a:r>
            <a:r>
              <a:rPr lang="en-US" altLang="ja-JP" b="1" dirty="0" smtClean="0">
                <a:latin typeface="+mn-ea"/>
                <a:ea typeface="+mn-ea"/>
              </a:rPr>
              <a:t>FPSCR</a:t>
            </a:r>
            <a:r>
              <a:rPr lang="ja-JP" altLang="en-US" b="1" dirty="0" smtClean="0">
                <a:latin typeface="+mn-ea"/>
                <a:ea typeface="+mn-ea"/>
              </a:rPr>
              <a:t>は保存され，</a:t>
            </a:r>
            <a:r>
              <a:rPr lang="en-US" altLang="ja-JP" b="1" dirty="0" smtClean="0">
                <a:latin typeface="+mn-ea"/>
                <a:ea typeface="+mn-ea"/>
              </a:rPr>
              <a:t>FPCCR.LSPACT=0</a:t>
            </a:r>
            <a:r>
              <a:rPr lang="ja-JP" altLang="en-US" b="1" dirty="0" smtClean="0">
                <a:latin typeface="+mn-ea"/>
                <a:ea typeface="+mn-ea"/>
              </a:rPr>
              <a:t>となる</a:t>
            </a:r>
            <a:endParaRPr kumimoji="1" lang="en-US" altLang="ja-JP" sz="2000" b="1" i="0" u="none" strike="noStrike" cap="none" normalizeH="0" baseline="0" dirty="0" smtClean="0">
              <a:ln>
                <a:noFill/>
              </a:ln>
              <a:effectLst/>
              <a:latin typeface="+mn-ea"/>
              <a:ea typeface="+mn-ea"/>
            </a:endParaRPr>
          </a:p>
        </p:txBody>
      </p:sp>
      <p:sp>
        <p:nvSpPr>
          <p:cNvPr id="18" name="角丸四角形吹き出し 17"/>
          <p:cNvSpPr/>
          <p:nvPr/>
        </p:nvSpPr>
        <p:spPr bwMode="auto">
          <a:xfrm>
            <a:off x="1619672" y="2204864"/>
            <a:ext cx="3528392" cy="432048"/>
          </a:xfrm>
          <a:prstGeom prst="wedgeRoundRectCallout">
            <a:avLst>
              <a:gd name="adj1" fmla="val 78876"/>
              <a:gd name="adj2" fmla="val 236729"/>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b="1" dirty="0" smtClean="0">
                <a:solidFill>
                  <a:srgbClr val="000000"/>
                </a:solidFill>
                <a:latin typeface="+mn-ea"/>
                <a:ea typeface="+mn-ea"/>
              </a:rPr>
              <a:t>・</a:t>
            </a:r>
            <a:r>
              <a:rPr kumimoji="1" lang="en-US" altLang="ja-JP" sz="2000" b="1" i="0" u="none" strike="noStrike" cap="none" normalizeH="0" baseline="0" dirty="0" smtClean="0">
                <a:ln>
                  <a:noFill/>
                </a:ln>
                <a:solidFill>
                  <a:srgbClr val="000000"/>
                </a:solidFill>
                <a:effectLst/>
                <a:latin typeface="+mn-ea"/>
                <a:ea typeface="+mn-ea"/>
              </a:rPr>
              <a:t>CONTROL.FPCA ==</a:t>
            </a:r>
            <a:r>
              <a:rPr kumimoji="1" lang="en-US" altLang="ja-JP" sz="2000" b="1" i="0" u="none" strike="noStrike" cap="none" normalizeH="0" dirty="0" smtClean="0">
                <a:ln>
                  <a:noFill/>
                </a:ln>
                <a:solidFill>
                  <a:srgbClr val="000000"/>
                </a:solidFill>
                <a:effectLst/>
                <a:latin typeface="+mn-ea"/>
                <a:ea typeface="+mn-ea"/>
              </a:rPr>
              <a:t> 0</a:t>
            </a:r>
            <a:endParaRPr lang="en-US" altLang="ja-JP" b="1" dirty="0" smtClean="0">
              <a:latin typeface="+mn-ea"/>
              <a:ea typeface="+mn-ea"/>
            </a:endParaRPr>
          </a:p>
        </p:txBody>
      </p:sp>
    </p:spTree>
    <p:extLst>
      <p:ext uri="{BB962C8B-B14F-4D97-AF65-F5344CB8AC3E}">
        <p14:creationId xmlns:p14="http://schemas.microsoft.com/office/powerpoint/2010/main" val="116528774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31</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err="1" smtClean="0">
                <a:solidFill>
                  <a:schemeClr val="tx1"/>
                </a:solidFill>
                <a:latin typeface="メイリオ" pitchFamily="50" charset="-128"/>
              </a:rPr>
              <a:t>dispatch_r</a:t>
            </a:r>
            <a:endParaRPr lang="ja-JP" altLang="en-US" sz="2800" b="1" dirty="0" smtClean="0">
              <a:solidFill>
                <a:schemeClr val="tx1"/>
              </a:solidFill>
              <a:latin typeface="メイリオ" pitchFamily="50" charset="-128"/>
            </a:endParaRPr>
          </a:p>
        </p:txBody>
      </p:sp>
      <p:sp>
        <p:nvSpPr>
          <p:cNvPr id="2" name="正方形/長方形 1"/>
          <p:cNvSpPr/>
          <p:nvPr/>
        </p:nvSpPr>
        <p:spPr bwMode="auto">
          <a:xfrm>
            <a:off x="4932040" y="980728"/>
            <a:ext cx="2376264" cy="2736304"/>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n-ea"/>
                <a:ea typeface="+mn-ea"/>
              </a:rPr>
              <a:t>dispatcher</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11" name="正方形/長方形 10"/>
          <p:cNvSpPr/>
          <p:nvPr/>
        </p:nvSpPr>
        <p:spPr bwMode="auto">
          <a:xfrm>
            <a:off x="5364088" y="5589240"/>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TASK(API)</a:t>
            </a:r>
          </a:p>
        </p:txBody>
      </p:sp>
      <p:cxnSp>
        <p:nvCxnSpPr>
          <p:cNvPr id="33" name="直線矢印コネクタ 32"/>
          <p:cNvCxnSpPr>
            <a:stCxn id="2" idx="2"/>
            <a:endCxn id="17" idx="0"/>
          </p:cNvCxnSpPr>
          <p:nvPr/>
        </p:nvCxnSpPr>
        <p:spPr bwMode="auto">
          <a:xfrm>
            <a:off x="6120172" y="3717032"/>
            <a:ext cx="21733" cy="5040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テキスト ボックス 15"/>
          <p:cNvSpPr txBox="1"/>
          <p:nvPr/>
        </p:nvSpPr>
        <p:spPr>
          <a:xfrm>
            <a:off x="6300192" y="3717032"/>
            <a:ext cx="2088232" cy="400110"/>
          </a:xfrm>
          <a:prstGeom prst="rect">
            <a:avLst/>
          </a:prstGeom>
          <a:noFill/>
        </p:spPr>
        <p:txBody>
          <a:bodyPr wrap="square" rtlCol="0">
            <a:spAutoFit/>
          </a:bodyPr>
          <a:lstStyle/>
          <a:p>
            <a:r>
              <a:rPr kumimoji="1" lang="en-US" altLang="ja-JP" b="1" dirty="0" smtClean="0">
                <a:latin typeface="+mn-ea"/>
                <a:ea typeface="+mn-ea"/>
              </a:rPr>
              <a:t>EXC_RETURN</a:t>
            </a:r>
            <a:endParaRPr kumimoji="1" lang="ja-JP" altLang="en-US" b="1" dirty="0">
              <a:latin typeface="+mn-ea"/>
              <a:ea typeface="+mn-ea"/>
            </a:endParaRPr>
          </a:p>
        </p:txBody>
      </p:sp>
      <p:sp>
        <p:nvSpPr>
          <p:cNvPr id="17" name="正方形/長方形 16"/>
          <p:cNvSpPr/>
          <p:nvPr/>
        </p:nvSpPr>
        <p:spPr bwMode="auto">
          <a:xfrm>
            <a:off x="5349817" y="4221088"/>
            <a:ext cx="1584176" cy="648072"/>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dispatch</a:t>
            </a:r>
            <a:endParaRPr kumimoji="1" lang="ja-JP" altLang="en-US" sz="2000" b="0" i="0" u="none" strike="noStrike" cap="none" normalizeH="0" baseline="0" dirty="0" smtClean="0">
              <a:ln>
                <a:noFill/>
              </a:ln>
              <a:solidFill>
                <a:schemeClr val="tx1"/>
              </a:solidFill>
              <a:effectLst/>
              <a:latin typeface="+mn-ea"/>
              <a:ea typeface="+mn-ea"/>
            </a:endParaRPr>
          </a:p>
        </p:txBody>
      </p:sp>
      <p:cxnSp>
        <p:nvCxnSpPr>
          <p:cNvPr id="19" name="直線矢印コネクタ 18"/>
          <p:cNvCxnSpPr>
            <a:stCxn id="17" idx="2"/>
            <a:endCxn id="11" idx="0"/>
          </p:cNvCxnSpPr>
          <p:nvPr/>
        </p:nvCxnSpPr>
        <p:spPr bwMode="auto">
          <a:xfrm>
            <a:off x="6141905" y="4869160"/>
            <a:ext cx="14271" cy="7200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角丸四角形吹き出し 13"/>
          <p:cNvSpPr/>
          <p:nvPr/>
        </p:nvSpPr>
        <p:spPr bwMode="auto">
          <a:xfrm>
            <a:off x="251520" y="1988840"/>
            <a:ext cx="4176464" cy="864096"/>
          </a:xfrm>
          <a:prstGeom prst="wedgeRoundRectCallout">
            <a:avLst>
              <a:gd name="adj1" fmla="val 74447"/>
              <a:gd name="adj2" fmla="val -2713"/>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b="1" dirty="0" smtClean="0">
                <a:solidFill>
                  <a:srgbClr val="000000"/>
                </a:solidFill>
                <a:latin typeface="+mn-ea"/>
                <a:ea typeface="+mn-ea"/>
              </a:rPr>
              <a:t>・</a:t>
            </a:r>
            <a:r>
              <a:rPr kumimoji="1" lang="en-US" altLang="ja-JP" sz="2000" b="1" i="0" u="none" strike="noStrike" cap="none" normalizeH="0" baseline="0" dirty="0" smtClean="0">
                <a:ln>
                  <a:noFill/>
                </a:ln>
                <a:solidFill>
                  <a:srgbClr val="000000"/>
                </a:solidFill>
                <a:effectLst/>
                <a:latin typeface="+mn-ea"/>
                <a:ea typeface="+mn-ea"/>
              </a:rPr>
              <a:t>FPCCR.LSPACT ==</a:t>
            </a:r>
            <a:r>
              <a:rPr kumimoji="1" lang="en-US" altLang="ja-JP" sz="2000" b="1" i="0" u="none" strike="noStrike" cap="none" normalizeH="0" dirty="0" smtClean="0">
                <a:ln>
                  <a:noFill/>
                </a:ln>
                <a:solidFill>
                  <a:srgbClr val="000000"/>
                </a:solidFill>
                <a:effectLst/>
                <a:latin typeface="+mn-ea"/>
                <a:ea typeface="+mn-ea"/>
              </a:rPr>
              <a:t> 0</a:t>
            </a:r>
          </a:p>
          <a:p>
            <a:pPr eaLnBrk="1" hangingPunct="1">
              <a:lnSpc>
                <a:spcPct val="90000"/>
              </a:lnSpc>
              <a:spcBef>
                <a:spcPct val="20000"/>
              </a:spcBef>
            </a:pPr>
            <a:r>
              <a:rPr lang="ja-JP" altLang="en-US" b="1" dirty="0">
                <a:solidFill>
                  <a:srgbClr val="000000"/>
                </a:solidFill>
                <a:latin typeface="+mn-ea"/>
                <a:ea typeface="+mn-ea"/>
              </a:rPr>
              <a:t>・</a:t>
            </a:r>
            <a:r>
              <a:rPr lang="en-US" altLang="ja-JP" b="1" dirty="0">
                <a:solidFill>
                  <a:srgbClr val="000000"/>
                </a:solidFill>
                <a:latin typeface="+mn-ea"/>
                <a:ea typeface="+mn-ea"/>
              </a:rPr>
              <a:t>CONTROL.FPCA == </a:t>
            </a:r>
            <a:r>
              <a:rPr lang="en-US" altLang="ja-JP" b="1" dirty="0" smtClean="0">
                <a:solidFill>
                  <a:srgbClr val="000000"/>
                </a:solidFill>
                <a:latin typeface="+mn-ea"/>
                <a:ea typeface="+mn-ea"/>
              </a:rPr>
              <a:t>0</a:t>
            </a:r>
            <a:endParaRPr lang="en-US" altLang="ja-JP" b="1" dirty="0">
              <a:latin typeface="+mn-ea"/>
              <a:ea typeface="+mn-ea"/>
            </a:endParaRPr>
          </a:p>
        </p:txBody>
      </p:sp>
      <p:sp>
        <p:nvSpPr>
          <p:cNvPr id="20" name="角丸四角形吹き出し 19"/>
          <p:cNvSpPr/>
          <p:nvPr/>
        </p:nvSpPr>
        <p:spPr bwMode="auto">
          <a:xfrm>
            <a:off x="251520" y="2924944"/>
            <a:ext cx="4176464" cy="1584176"/>
          </a:xfrm>
          <a:prstGeom prst="wedgeRoundRectCallout">
            <a:avLst>
              <a:gd name="adj1" fmla="val 83652"/>
              <a:gd name="adj2" fmla="val -42116"/>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b="1" dirty="0">
                <a:latin typeface="+mn-ea"/>
                <a:ea typeface="+mn-ea"/>
              </a:rPr>
              <a:t>if (EXC_RETURN[4] == </a:t>
            </a:r>
            <a:r>
              <a:rPr lang="en-US" altLang="ja-JP" b="1" dirty="0" smtClean="0">
                <a:latin typeface="+mn-ea"/>
                <a:ea typeface="+mn-ea"/>
              </a:rPr>
              <a:t>0) {</a:t>
            </a:r>
          </a:p>
          <a:p>
            <a:pPr eaLnBrk="1" hangingPunct="1">
              <a:lnSpc>
                <a:spcPct val="90000"/>
              </a:lnSpc>
              <a:spcBef>
                <a:spcPct val="20000"/>
              </a:spcBef>
            </a:pPr>
            <a:r>
              <a:rPr lang="en-US" altLang="ja-JP" b="1" dirty="0">
                <a:latin typeface="+mn-ea"/>
                <a:ea typeface="+mn-ea"/>
              </a:rPr>
              <a:t> </a:t>
            </a:r>
            <a:r>
              <a:rPr lang="en-US" altLang="ja-JP" b="1" dirty="0" smtClean="0">
                <a:latin typeface="+mn-ea"/>
                <a:ea typeface="+mn-ea"/>
              </a:rPr>
              <a:t> </a:t>
            </a:r>
            <a:r>
              <a:rPr lang="en-US" altLang="ja-JP" b="1" dirty="0" err="1" smtClean="0">
                <a:latin typeface="+mn-ea"/>
                <a:ea typeface="+mn-ea"/>
              </a:rPr>
              <a:t>vldmia</a:t>
            </a:r>
            <a:r>
              <a:rPr lang="en-US" altLang="ja-JP" b="1" dirty="0" smtClean="0">
                <a:latin typeface="+mn-ea"/>
                <a:ea typeface="+mn-ea"/>
              </a:rPr>
              <a:t> </a:t>
            </a:r>
            <a:r>
              <a:rPr lang="en-US" altLang="ja-JP" b="1" dirty="0" err="1" smtClean="0">
                <a:latin typeface="+mn-ea"/>
                <a:ea typeface="+mn-ea"/>
              </a:rPr>
              <a:t>psp</a:t>
            </a:r>
            <a:r>
              <a:rPr lang="en-US" altLang="ja-JP" b="1" dirty="0" smtClean="0">
                <a:latin typeface="+mn-ea"/>
                <a:ea typeface="+mn-ea"/>
              </a:rPr>
              <a:t>!, {s16-s31}</a:t>
            </a:r>
          </a:p>
          <a:p>
            <a:pPr eaLnBrk="1" hangingPunct="1">
              <a:lnSpc>
                <a:spcPct val="90000"/>
              </a:lnSpc>
              <a:spcBef>
                <a:spcPct val="20000"/>
              </a:spcBef>
            </a:pPr>
            <a:r>
              <a:rPr kumimoji="1" lang="en-US" altLang="ja-JP" sz="2000" b="1" i="0" u="none" strike="noStrike" cap="none" normalizeH="0" baseline="0" dirty="0" smtClean="0">
                <a:ln>
                  <a:noFill/>
                </a:ln>
                <a:effectLst/>
                <a:latin typeface="+mn-ea"/>
                <a:ea typeface="+mn-ea"/>
              </a:rPr>
              <a:t>}</a:t>
            </a:r>
          </a:p>
        </p:txBody>
      </p:sp>
      <p:sp>
        <p:nvSpPr>
          <p:cNvPr id="21" name="角丸四角形吹き出し 20"/>
          <p:cNvSpPr/>
          <p:nvPr/>
        </p:nvSpPr>
        <p:spPr bwMode="auto">
          <a:xfrm>
            <a:off x="179512" y="5085184"/>
            <a:ext cx="4176464" cy="1224136"/>
          </a:xfrm>
          <a:prstGeom prst="wedgeRoundRectCallout">
            <a:avLst>
              <a:gd name="adj1" fmla="val 89254"/>
              <a:gd name="adj2" fmla="val -116042"/>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b="1" dirty="0">
                <a:latin typeface="+mn-ea"/>
                <a:ea typeface="+mn-ea"/>
              </a:rPr>
              <a:t>FPCCR.LSPACT=</a:t>
            </a:r>
            <a:r>
              <a:rPr lang="en-US" altLang="ja-JP" b="1" dirty="0" smtClean="0">
                <a:latin typeface="+mn-ea"/>
                <a:ea typeface="+mn-ea"/>
              </a:rPr>
              <a:t>0</a:t>
            </a:r>
            <a:r>
              <a:rPr lang="ja-JP" altLang="en-US" b="1" dirty="0" smtClean="0">
                <a:latin typeface="+mn-ea"/>
                <a:ea typeface="+mn-ea"/>
              </a:rPr>
              <a:t>のため，</a:t>
            </a:r>
            <a:r>
              <a:rPr lang="en-US" altLang="ja-JP" b="1" dirty="0" smtClean="0">
                <a:latin typeface="+mn-ea"/>
                <a:ea typeface="+mn-ea"/>
              </a:rPr>
              <a:t>s0-s15</a:t>
            </a:r>
            <a:r>
              <a:rPr lang="ja-JP" altLang="en-US" b="1" dirty="0" smtClean="0">
                <a:latin typeface="+mn-ea"/>
                <a:ea typeface="+mn-ea"/>
              </a:rPr>
              <a:t>，</a:t>
            </a:r>
            <a:r>
              <a:rPr lang="en-US" altLang="ja-JP" b="1" dirty="0" smtClean="0">
                <a:latin typeface="+mn-ea"/>
                <a:ea typeface="+mn-ea"/>
              </a:rPr>
              <a:t>CONTROL.FPCA</a:t>
            </a:r>
            <a:r>
              <a:rPr lang="ja-JP" altLang="en-US" b="1" dirty="0" smtClean="0">
                <a:latin typeface="+mn-ea"/>
                <a:ea typeface="+mn-ea"/>
              </a:rPr>
              <a:t>，</a:t>
            </a:r>
            <a:r>
              <a:rPr lang="en-US" altLang="ja-JP" b="1" dirty="0" smtClean="0">
                <a:latin typeface="+mn-ea"/>
                <a:ea typeface="+mn-ea"/>
              </a:rPr>
              <a:t>FPSCR</a:t>
            </a:r>
            <a:r>
              <a:rPr lang="ja-JP" altLang="en-US" b="1" dirty="0" smtClean="0">
                <a:latin typeface="+mn-ea"/>
                <a:ea typeface="+mn-ea"/>
              </a:rPr>
              <a:t>は</a:t>
            </a:r>
            <a:r>
              <a:rPr lang="en-US" altLang="ja-JP" b="1" dirty="0" smtClean="0">
                <a:latin typeface="+mn-ea"/>
                <a:ea typeface="+mn-ea"/>
              </a:rPr>
              <a:t>EXC_RETURN</a:t>
            </a:r>
            <a:r>
              <a:rPr lang="ja-JP" altLang="en-US" b="1" dirty="0" smtClean="0">
                <a:latin typeface="+mn-ea"/>
                <a:ea typeface="+mn-ea"/>
              </a:rPr>
              <a:t>により復帰される</a:t>
            </a:r>
            <a:endParaRPr kumimoji="1" lang="en-US" altLang="ja-JP" sz="1800" b="1" i="0" u="none" strike="noStrike" cap="none" normalizeH="0" baseline="0" dirty="0" smtClean="0">
              <a:ln>
                <a:noFill/>
              </a:ln>
              <a:effectLst/>
              <a:latin typeface="+mn-ea"/>
              <a:ea typeface="+mn-ea"/>
            </a:endParaRPr>
          </a:p>
        </p:txBody>
      </p:sp>
    </p:spTree>
    <p:extLst>
      <p:ext uri="{BB962C8B-B14F-4D97-AF65-F5344CB8AC3E}">
        <p14:creationId xmlns:p14="http://schemas.microsoft.com/office/powerpoint/2010/main" val="24557517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32</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err="1" smtClean="0">
                <a:solidFill>
                  <a:schemeClr val="tx1"/>
                </a:solidFill>
                <a:latin typeface="メイリオ" pitchFamily="50" charset="-128"/>
              </a:rPr>
              <a:t>ret_int</a:t>
            </a:r>
            <a:endParaRPr lang="ja-JP" altLang="en-US" sz="2800" b="1" dirty="0" smtClean="0">
              <a:solidFill>
                <a:schemeClr val="tx1"/>
              </a:solidFill>
              <a:latin typeface="メイリオ" pitchFamily="50" charset="-128"/>
            </a:endParaRPr>
          </a:p>
        </p:txBody>
      </p:sp>
      <p:sp>
        <p:nvSpPr>
          <p:cNvPr id="2" name="正方形/長方形 1"/>
          <p:cNvSpPr/>
          <p:nvPr/>
        </p:nvSpPr>
        <p:spPr bwMode="auto">
          <a:xfrm>
            <a:off x="107504" y="5877272"/>
            <a:ext cx="8928992" cy="432048"/>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ja-JP" sz="2000" b="1" i="0" u="none" strike="noStrike" cap="none" normalizeH="0" baseline="0" dirty="0" smtClean="0">
                <a:ln>
                  <a:noFill/>
                </a:ln>
                <a:solidFill>
                  <a:schemeClr val="tx1"/>
                </a:solidFill>
                <a:effectLst/>
                <a:latin typeface="+mn-ea"/>
                <a:ea typeface="+mn-ea"/>
              </a:rPr>
              <a:t>_dispatch</a:t>
            </a:r>
            <a:endParaRPr kumimoji="1" lang="ja-JP" altLang="en-US" sz="2000" b="1" i="0" u="none" strike="noStrike" cap="none" normalizeH="0" baseline="0" dirty="0" smtClean="0">
              <a:ln>
                <a:noFill/>
              </a:ln>
              <a:solidFill>
                <a:schemeClr val="tx1"/>
              </a:solidFill>
              <a:effectLst/>
              <a:latin typeface="+mn-ea"/>
              <a:ea typeface="+mn-ea"/>
            </a:endParaRPr>
          </a:p>
        </p:txBody>
      </p:sp>
      <p:sp>
        <p:nvSpPr>
          <p:cNvPr id="11" name="正方形/長方形 10"/>
          <p:cNvSpPr/>
          <p:nvPr/>
        </p:nvSpPr>
        <p:spPr bwMode="auto">
          <a:xfrm>
            <a:off x="4283968" y="980728"/>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ISR</a:t>
            </a:r>
          </a:p>
        </p:txBody>
      </p:sp>
      <p:cxnSp>
        <p:nvCxnSpPr>
          <p:cNvPr id="33" name="直線矢印コネクタ 32"/>
          <p:cNvCxnSpPr>
            <a:stCxn id="11" idx="2"/>
            <a:endCxn id="21" idx="0"/>
          </p:cNvCxnSpPr>
          <p:nvPr/>
        </p:nvCxnSpPr>
        <p:spPr bwMode="auto">
          <a:xfrm>
            <a:off x="5076056" y="1844824"/>
            <a:ext cx="0"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 name="正方形/長方形 11"/>
          <p:cNvSpPr/>
          <p:nvPr/>
        </p:nvSpPr>
        <p:spPr bwMode="auto">
          <a:xfrm>
            <a:off x="6660232" y="980728"/>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API</a:t>
            </a:r>
          </a:p>
        </p:txBody>
      </p:sp>
      <p:cxnSp>
        <p:nvCxnSpPr>
          <p:cNvPr id="13" name="直線矢印コネクタ 12"/>
          <p:cNvCxnSpPr/>
          <p:nvPr/>
        </p:nvCxnSpPr>
        <p:spPr bwMode="auto">
          <a:xfrm>
            <a:off x="5868144" y="1196752"/>
            <a:ext cx="79208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直線矢印コネクタ 15"/>
          <p:cNvCxnSpPr/>
          <p:nvPr/>
        </p:nvCxnSpPr>
        <p:spPr bwMode="auto">
          <a:xfrm flipH="1">
            <a:off x="5868144" y="1556792"/>
            <a:ext cx="79208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0" name="テキスト ボックス 19"/>
          <p:cNvSpPr txBox="1"/>
          <p:nvPr/>
        </p:nvSpPr>
        <p:spPr>
          <a:xfrm>
            <a:off x="5004048" y="4365104"/>
            <a:ext cx="2088232" cy="400110"/>
          </a:xfrm>
          <a:prstGeom prst="rect">
            <a:avLst/>
          </a:prstGeom>
          <a:noFill/>
        </p:spPr>
        <p:txBody>
          <a:bodyPr wrap="square" rtlCol="0">
            <a:spAutoFit/>
          </a:bodyPr>
          <a:lstStyle/>
          <a:p>
            <a:r>
              <a:rPr kumimoji="1" lang="en-US" altLang="ja-JP" b="1" dirty="0" smtClean="0">
                <a:latin typeface="+mn-ea"/>
                <a:ea typeface="+mn-ea"/>
              </a:rPr>
              <a:t>EXC_RETURN</a:t>
            </a:r>
            <a:endParaRPr kumimoji="1" lang="ja-JP" altLang="en-US" b="1" dirty="0">
              <a:latin typeface="+mn-ea"/>
              <a:ea typeface="+mn-ea"/>
            </a:endParaRPr>
          </a:p>
        </p:txBody>
      </p:sp>
      <p:sp>
        <p:nvSpPr>
          <p:cNvPr id="14" name="正方形/長方形 13"/>
          <p:cNvSpPr/>
          <p:nvPr/>
        </p:nvSpPr>
        <p:spPr bwMode="auto">
          <a:xfrm>
            <a:off x="6372200" y="2492896"/>
            <a:ext cx="2376264"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algn="ctr" eaLnBrk="1" hangingPunct="1">
              <a:lnSpc>
                <a:spcPct val="90000"/>
              </a:lnSpc>
              <a:spcBef>
                <a:spcPct val="20000"/>
              </a:spcBef>
            </a:pPr>
            <a:r>
              <a:rPr lang="en-US" altLang="ja-JP" dirty="0" err="1">
                <a:latin typeface="+mn-ea"/>
                <a:ea typeface="+mn-ea"/>
              </a:rPr>
              <a:t>request_dispatch</a:t>
            </a:r>
            <a:r>
              <a:rPr kumimoji="1" lang="en-US" altLang="ja-JP" sz="2000" b="1" i="0" u="none" strike="noStrike" cap="none" normalizeH="0" baseline="0" dirty="0" err="1" smtClean="0">
                <a:ln>
                  <a:noFill/>
                </a:ln>
                <a:solidFill>
                  <a:schemeClr val="tx1"/>
                </a:solidFill>
                <a:effectLst/>
                <a:latin typeface="+mn-ea"/>
                <a:ea typeface="+mn-ea"/>
              </a:rPr>
              <a:t>PendSV</a:t>
            </a:r>
            <a:endParaRPr kumimoji="1" lang="ja-JP" altLang="en-US" sz="2000" b="1" i="0" u="none" strike="noStrike" cap="none" normalizeH="0" baseline="0" dirty="0" smtClean="0">
              <a:ln>
                <a:noFill/>
              </a:ln>
              <a:solidFill>
                <a:schemeClr val="tx1"/>
              </a:solidFill>
              <a:effectLst/>
              <a:latin typeface="+mn-ea"/>
              <a:ea typeface="+mn-ea"/>
            </a:endParaRPr>
          </a:p>
        </p:txBody>
      </p:sp>
      <p:cxnSp>
        <p:nvCxnSpPr>
          <p:cNvPr id="17" name="直線矢印コネクタ 16"/>
          <p:cNvCxnSpPr/>
          <p:nvPr/>
        </p:nvCxnSpPr>
        <p:spPr bwMode="auto">
          <a:xfrm>
            <a:off x="7740352" y="1844824"/>
            <a:ext cx="0" cy="6480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直線矢印コネクタ 17"/>
          <p:cNvCxnSpPr/>
          <p:nvPr/>
        </p:nvCxnSpPr>
        <p:spPr bwMode="auto">
          <a:xfrm flipV="1">
            <a:off x="7164288" y="1844824"/>
            <a:ext cx="0" cy="6480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正方形/長方形 20"/>
          <p:cNvSpPr/>
          <p:nvPr/>
        </p:nvSpPr>
        <p:spPr bwMode="auto">
          <a:xfrm>
            <a:off x="4283968" y="2708920"/>
            <a:ext cx="1584176" cy="1440160"/>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err="1" smtClean="0">
                <a:latin typeface="+mn-ea"/>
                <a:ea typeface="+mn-ea"/>
              </a:rPr>
              <a:t>ret_int</a:t>
            </a:r>
            <a:endParaRPr lang="en-US" altLang="ja-JP" dirty="0" smtClean="0">
              <a:latin typeface="+mn-ea"/>
              <a:ea typeface="+mn-ea"/>
            </a:endParaRPr>
          </a:p>
        </p:txBody>
      </p:sp>
      <p:cxnSp>
        <p:nvCxnSpPr>
          <p:cNvPr id="23" name="直線矢印コネクタ 22"/>
          <p:cNvCxnSpPr>
            <a:stCxn id="21" idx="2"/>
            <a:endCxn id="2" idx="0"/>
          </p:cNvCxnSpPr>
          <p:nvPr/>
        </p:nvCxnSpPr>
        <p:spPr bwMode="auto">
          <a:xfrm flipH="1">
            <a:off x="4572000" y="4149080"/>
            <a:ext cx="504056" cy="17281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角丸四角形吹き出し 18"/>
          <p:cNvSpPr/>
          <p:nvPr/>
        </p:nvSpPr>
        <p:spPr bwMode="auto">
          <a:xfrm>
            <a:off x="179512" y="2708920"/>
            <a:ext cx="4176464" cy="2952328"/>
          </a:xfrm>
          <a:prstGeom prst="wedgeRoundRectCallout">
            <a:avLst>
              <a:gd name="adj1" fmla="val 33431"/>
              <a:gd name="adj2" fmla="val 76659"/>
              <a:gd name="adj3" fmla="val 16667"/>
            </a:avLst>
          </a:prstGeom>
          <a:solidFill>
            <a:srgbClr val="FFFFFF"/>
          </a:solidFill>
          <a:ln w="9525" cap="flat" cmpd="sng" algn="ctr">
            <a:solidFill>
              <a:srgbClr val="FF0000"/>
            </a:solidFill>
            <a:prstDash val="sysDash"/>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b="1" dirty="0">
                <a:latin typeface="+mn-ea"/>
                <a:ea typeface="+mn-ea"/>
              </a:rPr>
              <a:t>if (EXC_RETURN[4] == </a:t>
            </a:r>
            <a:r>
              <a:rPr lang="en-US" altLang="ja-JP" b="1" dirty="0" smtClean="0">
                <a:latin typeface="+mn-ea"/>
                <a:ea typeface="+mn-ea"/>
              </a:rPr>
              <a:t>0) {</a:t>
            </a:r>
          </a:p>
          <a:p>
            <a:pPr eaLnBrk="1" hangingPunct="1">
              <a:lnSpc>
                <a:spcPct val="90000"/>
              </a:lnSpc>
              <a:spcBef>
                <a:spcPct val="20000"/>
              </a:spcBef>
            </a:pPr>
            <a:r>
              <a:rPr lang="en-US" altLang="ja-JP" b="1" dirty="0">
                <a:latin typeface="+mn-ea"/>
                <a:ea typeface="+mn-ea"/>
              </a:rPr>
              <a:t> </a:t>
            </a:r>
            <a:r>
              <a:rPr lang="en-US" altLang="ja-JP" b="1" dirty="0" smtClean="0">
                <a:latin typeface="+mn-ea"/>
                <a:ea typeface="+mn-ea"/>
              </a:rPr>
              <a:t> </a:t>
            </a:r>
            <a:r>
              <a:rPr lang="en-US" altLang="ja-JP" b="1" dirty="0" err="1" smtClean="0">
                <a:latin typeface="+mn-ea"/>
                <a:ea typeface="+mn-ea"/>
              </a:rPr>
              <a:t>vstmdb</a:t>
            </a:r>
            <a:r>
              <a:rPr lang="en-US" altLang="ja-JP" b="1" dirty="0" smtClean="0">
                <a:latin typeface="+mn-ea"/>
                <a:ea typeface="+mn-ea"/>
              </a:rPr>
              <a:t> </a:t>
            </a:r>
            <a:r>
              <a:rPr lang="en-US" altLang="ja-JP" b="1" dirty="0" err="1" smtClean="0">
                <a:latin typeface="+mn-ea"/>
                <a:ea typeface="+mn-ea"/>
              </a:rPr>
              <a:t>psp</a:t>
            </a:r>
            <a:r>
              <a:rPr lang="en-US" altLang="ja-JP" b="1" dirty="0" smtClean="0">
                <a:latin typeface="+mn-ea"/>
                <a:ea typeface="+mn-ea"/>
              </a:rPr>
              <a:t>!, {s16-s31}</a:t>
            </a:r>
          </a:p>
          <a:p>
            <a:pPr eaLnBrk="1" hangingPunct="1">
              <a:lnSpc>
                <a:spcPct val="90000"/>
              </a:lnSpc>
              <a:spcBef>
                <a:spcPct val="20000"/>
              </a:spcBef>
            </a:pPr>
            <a:r>
              <a:rPr kumimoji="1" lang="en-US" altLang="ja-JP" sz="2000" b="1" i="0" u="none" strike="noStrike" cap="none" normalizeH="0" baseline="0" dirty="0" smtClean="0">
                <a:ln>
                  <a:noFill/>
                </a:ln>
                <a:effectLst/>
                <a:latin typeface="+mn-ea"/>
                <a:ea typeface="+mn-ea"/>
              </a:rPr>
              <a:t>}</a:t>
            </a:r>
          </a:p>
          <a:p>
            <a:pPr eaLnBrk="1" hangingPunct="1">
              <a:lnSpc>
                <a:spcPct val="90000"/>
              </a:lnSpc>
              <a:spcBef>
                <a:spcPct val="20000"/>
              </a:spcBef>
            </a:pPr>
            <a:r>
              <a:rPr lang="en-US" altLang="ja-JP" b="1" dirty="0" smtClean="0">
                <a:latin typeface="+mn-ea"/>
                <a:ea typeface="+mn-ea"/>
              </a:rPr>
              <a:t>* v</a:t>
            </a:r>
            <a:r>
              <a:rPr lang="ja-JP" altLang="en-US" b="1" dirty="0" smtClean="0">
                <a:latin typeface="+mn-ea"/>
                <a:ea typeface="+mn-ea"/>
              </a:rPr>
              <a:t>命令を使用することで，</a:t>
            </a:r>
            <a:r>
              <a:rPr lang="en-US" altLang="ja-JP" b="1" dirty="0" smtClean="0">
                <a:latin typeface="+mn-ea"/>
                <a:ea typeface="+mn-ea"/>
              </a:rPr>
              <a:t>lazy stacking</a:t>
            </a:r>
            <a:r>
              <a:rPr lang="ja-JP" altLang="en-US" b="1" dirty="0" smtClean="0">
                <a:latin typeface="+mn-ea"/>
                <a:ea typeface="+mn-ea"/>
              </a:rPr>
              <a:t>であっても</a:t>
            </a:r>
            <a:r>
              <a:rPr lang="en-US" altLang="ja-JP" b="1" dirty="0" smtClean="0">
                <a:latin typeface="+mn-ea"/>
                <a:ea typeface="+mn-ea"/>
              </a:rPr>
              <a:t>s0-s15</a:t>
            </a:r>
            <a:r>
              <a:rPr lang="ja-JP" altLang="en-US" b="1" dirty="0" smtClean="0">
                <a:latin typeface="+mn-ea"/>
                <a:ea typeface="+mn-ea"/>
              </a:rPr>
              <a:t>，</a:t>
            </a:r>
            <a:r>
              <a:rPr lang="en-US" altLang="ja-JP" b="1" dirty="0" smtClean="0">
                <a:latin typeface="+mn-ea"/>
                <a:ea typeface="+mn-ea"/>
              </a:rPr>
              <a:t>FPSCR</a:t>
            </a:r>
            <a:r>
              <a:rPr lang="ja-JP" altLang="en-US" b="1" dirty="0" smtClean="0">
                <a:latin typeface="+mn-ea"/>
                <a:ea typeface="+mn-ea"/>
              </a:rPr>
              <a:t>は保存され，</a:t>
            </a:r>
            <a:r>
              <a:rPr lang="en-US" altLang="ja-JP" b="1" dirty="0" smtClean="0">
                <a:latin typeface="+mn-ea"/>
                <a:ea typeface="+mn-ea"/>
              </a:rPr>
              <a:t>FPCCR.LSPACT=0</a:t>
            </a:r>
            <a:r>
              <a:rPr lang="ja-JP" altLang="en-US" b="1" dirty="0" smtClean="0">
                <a:latin typeface="+mn-ea"/>
                <a:ea typeface="+mn-ea"/>
              </a:rPr>
              <a:t>となる</a:t>
            </a:r>
            <a:endParaRPr kumimoji="1" lang="en-US" altLang="ja-JP" sz="2000" b="1" i="0" u="none" strike="noStrike" cap="none" normalizeH="0" baseline="0" dirty="0" smtClean="0">
              <a:ln>
                <a:noFill/>
              </a:ln>
              <a:effectLst/>
              <a:latin typeface="+mn-ea"/>
              <a:ea typeface="+mn-ea"/>
            </a:endParaRPr>
          </a:p>
          <a:p>
            <a:pPr eaLnBrk="1" hangingPunct="1">
              <a:lnSpc>
                <a:spcPct val="90000"/>
              </a:lnSpc>
              <a:spcBef>
                <a:spcPct val="20000"/>
              </a:spcBef>
            </a:pPr>
            <a:r>
              <a:rPr kumimoji="1" lang="en-US" altLang="ja-JP" sz="1800" b="1" i="0" u="none" strike="noStrike" cap="none" normalizeH="0" baseline="0" dirty="0" smtClean="0">
                <a:ln>
                  <a:noFill/>
                </a:ln>
                <a:effectLst/>
                <a:latin typeface="+mn-ea"/>
                <a:ea typeface="+mn-ea"/>
              </a:rPr>
              <a:t>* </a:t>
            </a:r>
            <a:r>
              <a:rPr kumimoji="1" lang="ja-JP" altLang="en-US" sz="1800" b="1" i="0" u="none" strike="noStrike" cap="none" normalizeH="0" baseline="0" dirty="0" smtClean="0">
                <a:ln>
                  <a:noFill/>
                </a:ln>
                <a:effectLst/>
                <a:latin typeface="+mn-ea"/>
                <a:ea typeface="+mn-ea"/>
              </a:rPr>
              <a:t>現実装では</a:t>
            </a:r>
            <a:r>
              <a:rPr kumimoji="1" lang="en-US" altLang="ja-JP" sz="1800" b="1" i="0" u="none" strike="noStrike" cap="none" normalizeH="0" baseline="0" dirty="0" err="1" smtClean="0">
                <a:ln>
                  <a:noFill/>
                </a:ln>
                <a:effectLst/>
                <a:latin typeface="+mn-ea"/>
                <a:ea typeface="+mn-ea"/>
              </a:rPr>
              <a:t>ret_int</a:t>
            </a:r>
            <a:r>
              <a:rPr kumimoji="1" lang="ja-JP" altLang="en-US" sz="1800" b="1" i="0" u="none" strike="noStrike" cap="none" normalizeH="0" baseline="0" dirty="0" smtClean="0">
                <a:ln>
                  <a:noFill/>
                </a:ln>
                <a:effectLst/>
                <a:latin typeface="+mn-ea"/>
                <a:ea typeface="+mn-ea"/>
              </a:rPr>
              <a:t>で</a:t>
            </a:r>
            <a:r>
              <a:rPr lang="ja-JP" altLang="en-US" sz="1800" b="1" dirty="0" smtClean="0">
                <a:latin typeface="+mn-ea"/>
                <a:ea typeface="+mn-ea"/>
              </a:rPr>
              <a:t>上記を</a:t>
            </a:r>
            <a:r>
              <a:rPr kumimoji="1" lang="ja-JP" altLang="en-US" sz="1800" b="1" i="0" u="none" strike="noStrike" cap="none" normalizeH="0" baseline="0" dirty="0" smtClean="0">
                <a:ln>
                  <a:noFill/>
                </a:ln>
                <a:effectLst/>
                <a:latin typeface="+mn-ea"/>
                <a:ea typeface="+mn-ea"/>
              </a:rPr>
              <a:t>実施</a:t>
            </a:r>
            <a:endParaRPr kumimoji="1" lang="en-US" altLang="ja-JP" sz="1800" b="1" i="0" u="none" strike="noStrike" cap="none" normalizeH="0" baseline="0" dirty="0" smtClean="0">
              <a:ln>
                <a:noFill/>
              </a:ln>
              <a:effectLst/>
              <a:latin typeface="+mn-ea"/>
              <a:ea typeface="+mn-ea"/>
            </a:endParaRPr>
          </a:p>
        </p:txBody>
      </p:sp>
    </p:spTree>
    <p:extLst>
      <p:ext uri="{BB962C8B-B14F-4D97-AF65-F5344CB8AC3E}">
        <p14:creationId xmlns:p14="http://schemas.microsoft.com/office/powerpoint/2010/main" val="419642879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33</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err="1" smtClean="0">
                <a:solidFill>
                  <a:schemeClr val="tx1"/>
                </a:solidFill>
                <a:latin typeface="メイリオ" pitchFamily="50" charset="-128"/>
              </a:rPr>
              <a:t>ret_int_r</a:t>
            </a:r>
            <a:endParaRPr lang="ja-JP" altLang="en-US" sz="2800" b="1" dirty="0" smtClean="0">
              <a:solidFill>
                <a:schemeClr val="tx1"/>
              </a:solidFill>
              <a:latin typeface="メイリオ" pitchFamily="50" charset="-128"/>
            </a:endParaRPr>
          </a:p>
        </p:txBody>
      </p:sp>
      <p:sp>
        <p:nvSpPr>
          <p:cNvPr id="2" name="正方形/長方形 1"/>
          <p:cNvSpPr/>
          <p:nvPr/>
        </p:nvSpPr>
        <p:spPr bwMode="auto">
          <a:xfrm>
            <a:off x="4139952" y="980728"/>
            <a:ext cx="2376264" cy="2736304"/>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n-ea"/>
                <a:ea typeface="+mn-ea"/>
              </a:rPr>
              <a:t>dispatcher</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11" name="正方形/長方形 10"/>
          <p:cNvSpPr/>
          <p:nvPr/>
        </p:nvSpPr>
        <p:spPr bwMode="auto">
          <a:xfrm>
            <a:off x="4572000" y="5589240"/>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TASK</a:t>
            </a:r>
          </a:p>
        </p:txBody>
      </p:sp>
      <p:sp>
        <p:nvSpPr>
          <p:cNvPr id="16" name="テキスト ボックス 15"/>
          <p:cNvSpPr txBox="1"/>
          <p:nvPr/>
        </p:nvSpPr>
        <p:spPr>
          <a:xfrm>
            <a:off x="5364088" y="3933056"/>
            <a:ext cx="2088232" cy="400110"/>
          </a:xfrm>
          <a:prstGeom prst="rect">
            <a:avLst/>
          </a:prstGeom>
          <a:noFill/>
        </p:spPr>
        <p:txBody>
          <a:bodyPr wrap="square" rtlCol="0">
            <a:spAutoFit/>
          </a:bodyPr>
          <a:lstStyle/>
          <a:p>
            <a:r>
              <a:rPr kumimoji="1" lang="en-US" altLang="ja-JP" b="1" dirty="0" smtClean="0">
                <a:latin typeface="+mn-ea"/>
                <a:ea typeface="+mn-ea"/>
              </a:rPr>
              <a:t>EXC_RETURN</a:t>
            </a:r>
            <a:endParaRPr kumimoji="1" lang="ja-JP" altLang="en-US" b="1" dirty="0">
              <a:latin typeface="+mn-ea"/>
              <a:ea typeface="+mn-ea"/>
            </a:endParaRPr>
          </a:p>
        </p:txBody>
      </p:sp>
      <p:cxnSp>
        <p:nvCxnSpPr>
          <p:cNvPr id="19" name="直線矢印コネクタ 18"/>
          <p:cNvCxnSpPr>
            <a:stCxn id="2" idx="2"/>
            <a:endCxn id="11" idx="0"/>
          </p:cNvCxnSpPr>
          <p:nvPr/>
        </p:nvCxnSpPr>
        <p:spPr bwMode="auto">
          <a:xfrm>
            <a:off x="5328084" y="3717032"/>
            <a:ext cx="36004" cy="18722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0" name="角丸四角形吹き出し 19"/>
          <p:cNvSpPr/>
          <p:nvPr/>
        </p:nvSpPr>
        <p:spPr bwMode="auto">
          <a:xfrm>
            <a:off x="6300192" y="5085184"/>
            <a:ext cx="2808312" cy="504056"/>
          </a:xfrm>
          <a:prstGeom prst="wedgeRoundRectCallout">
            <a:avLst>
              <a:gd name="adj1" fmla="val -82555"/>
              <a:gd name="adj2" fmla="val 43039"/>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1" i="0" u="none" strike="noStrike" cap="none" normalizeH="0" baseline="0" dirty="0" smtClean="0">
                <a:ln>
                  <a:noFill/>
                </a:ln>
                <a:solidFill>
                  <a:srgbClr val="FF0000"/>
                </a:solidFill>
                <a:effectLst/>
                <a:latin typeface="+mn-ea"/>
                <a:ea typeface="+mn-ea"/>
              </a:rPr>
              <a:t>・割込み発生元に戻る</a:t>
            </a:r>
            <a:endParaRPr lang="en-US" altLang="ja-JP" b="1" dirty="0" smtClean="0">
              <a:solidFill>
                <a:srgbClr val="FF0000"/>
              </a:solidFill>
              <a:latin typeface="+mn-ea"/>
              <a:ea typeface="+mn-ea"/>
            </a:endParaRPr>
          </a:p>
        </p:txBody>
      </p:sp>
      <p:sp>
        <p:nvSpPr>
          <p:cNvPr id="12" name="角丸四角形吹き出し 11"/>
          <p:cNvSpPr/>
          <p:nvPr/>
        </p:nvSpPr>
        <p:spPr bwMode="auto">
          <a:xfrm>
            <a:off x="251520" y="3140968"/>
            <a:ext cx="4176464" cy="1440160"/>
          </a:xfrm>
          <a:prstGeom prst="wedgeRoundRectCallout">
            <a:avLst>
              <a:gd name="adj1" fmla="val 69984"/>
              <a:gd name="adj2" fmla="val -52024"/>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b="1" dirty="0">
                <a:latin typeface="+mn-ea"/>
                <a:ea typeface="+mn-ea"/>
              </a:rPr>
              <a:t>if (EXC_RETURN[4] == </a:t>
            </a:r>
            <a:r>
              <a:rPr lang="en-US" altLang="ja-JP" b="1" dirty="0" smtClean="0">
                <a:latin typeface="+mn-ea"/>
                <a:ea typeface="+mn-ea"/>
              </a:rPr>
              <a:t>0) {</a:t>
            </a:r>
          </a:p>
          <a:p>
            <a:pPr eaLnBrk="1" hangingPunct="1">
              <a:lnSpc>
                <a:spcPct val="90000"/>
              </a:lnSpc>
              <a:spcBef>
                <a:spcPct val="20000"/>
              </a:spcBef>
            </a:pPr>
            <a:r>
              <a:rPr lang="en-US" altLang="ja-JP" b="1" dirty="0">
                <a:latin typeface="+mn-ea"/>
                <a:ea typeface="+mn-ea"/>
              </a:rPr>
              <a:t> </a:t>
            </a:r>
            <a:r>
              <a:rPr lang="en-US" altLang="ja-JP" b="1" dirty="0" smtClean="0">
                <a:latin typeface="+mn-ea"/>
                <a:ea typeface="+mn-ea"/>
              </a:rPr>
              <a:t> </a:t>
            </a:r>
            <a:r>
              <a:rPr lang="en-US" altLang="ja-JP" b="1" dirty="0" err="1" smtClean="0">
                <a:latin typeface="+mn-ea"/>
                <a:ea typeface="+mn-ea"/>
              </a:rPr>
              <a:t>vldmia</a:t>
            </a:r>
            <a:r>
              <a:rPr lang="en-US" altLang="ja-JP" b="1" dirty="0" smtClean="0">
                <a:latin typeface="+mn-ea"/>
                <a:ea typeface="+mn-ea"/>
              </a:rPr>
              <a:t> </a:t>
            </a:r>
            <a:r>
              <a:rPr lang="en-US" altLang="ja-JP" b="1" dirty="0" err="1" smtClean="0">
                <a:latin typeface="+mn-ea"/>
                <a:ea typeface="+mn-ea"/>
              </a:rPr>
              <a:t>psp</a:t>
            </a:r>
            <a:r>
              <a:rPr lang="en-US" altLang="ja-JP" b="1" dirty="0" smtClean="0">
                <a:latin typeface="+mn-ea"/>
                <a:ea typeface="+mn-ea"/>
              </a:rPr>
              <a:t>!, {s16-s31}</a:t>
            </a:r>
          </a:p>
          <a:p>
            <a:pPr eaLnBrk="1" hangingPunct="1">
              <a:lnSpc>
                <a:spcPct val="90000"/>
              </a:lnSpc>
              <a:spcBef>
                <a:spcPct val="20000"/>
              </a:spcBef>
            </a:pPr>
            <a:r>
              <a:rPr kumimoji="1" lang="en-US" altLang="ja-JP" sz="2000" b="1" i="0" u="none" strike="noStrike" cap="none" normalizeH="0" baseline="0" dirty="0" smtClean="0">
                <a:ln>
                  <a:noFill/>
                </a:ln>
                <a:effectLst/>
                <a:latin typeface="+mn-ea"/>
                <a:ea typeface="+mn-ea"/>
              </a:rPr>
              <a:t>}</a:t>
            </a:r>
          </a:p>
        </p:txBody>
      </p:sp>
      <p:sp>
        <p:nvSpPr>
          <p:cNvPr id="13" name="角丸四角形吹き出し 12"/>
          <p:cNvSpPr/>
          <p:nvPr/>
        </p:nvSpPr>
        <p:spPr bwMode="auto">
          <a:xfrm>
            <a:off x="179512" y="5085184"/>
            <a:ext cx="4176464" cy="1224136"/>
          </a:xfrm>
          <a:prstGeom prst="wedgeRoundRectCallout">
            <a:avLst>
              <a:gd name="adj1" fmla="val 72169"/>
              <a:gd name="adj2" fmla="val -11135"/>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b="1" dirty="0">
                <a:latin typeface="+mn-ea"/>
                <a:ea typeface="+mn-ea"/>
              </a:rPr>
              <a:t>FPCCR.LSPACT=</a:t>
            </a:r>
            <a:r>
              <a:rPr lang="en-US" altLang="ja-JP" b="1" dirty="0" smtClean="0">
                <a:latin typeface="+mn-ea"/>
                <a:ea typeface="+mn-ea"/>
              </a:rPr>
              <a:t>0</a:t>
            </a:r>
            <a:r>
              <a:rPr lang="ja-JP" altLang="en-US" b="1" dirty="0" smtClean="0">
                <a:latin typeface="+mn-ea"/>
                <a:ea typeface="+mn-ea"/>
              </a:rPr>
              <a:t>のため，</a:t>
            </a:r>
            <a:r>
              <a:rPr lang="en-US" altLang="ja-JP" b="1" dirty="0" smtClean="0">
                <a:latin typeface="+mn-ea"/>
                <a:ea typeface="+mn-ea"/>
              </a:rPr>
              <a:t>s0-s15</a:t>
            </a:r>
            <a:r>
              <a:rPr lang="ja-JP" altLang="en-US" b="1" dirty="0" smtClean="0">
                <a:latin typeface="+mn-ea"/>
                <a:ea typeface="+mn-ea"/>
              </a:rPr>
              <a:t>，</a:t>
            </a:r>
            <a:r>
              <a:rPr lang="en-US" altLang="ja-JP" b="1" dirty="0" smtClean="0">
                <a:latin typeface="+mn-ea"/>
                <a:ea typeface="+mn-ea"/>
              </a:rPr>
              <a:t>CONTROL.FPCA</a:t>
            </a:r>
            <a:r>
              <a:rPr lang="ja-JP" altLang="en-US" b="1" dirty="0" smtClean="0">
                <a:latin typeface="+mn-ea"/>
                <a:ea typeface="+mn-ea"/>
              </a:rPr>
              <a:t>，</a:t>
            </a:r>
            <a:r>
              <a:rPr lang="en-US" altLang="ja-JP" b="1" dirty="0" smtClean="0">
                <a:latin typeface="+mn-ea"/>
                <a:ea typeface="+mn-ea"/>
              </a:rPr>
              <a:t>FPSCR</a:t>
            </a:r>
            <a:r>
              <a:rPr lang="ja-JP" altLang="en-US" b="1" dirty="0" smtClean="0">
                <a:latin typeface="+mn-ea"/>
                <a:ea typeface="+mn-ea"/>
              </a:rPr>
              <a:t>は</a:t>
            </a:r>
            <a:r>
              <a:rPr lang="en-US" altLang="ja-JP" b="1" dirty="0" smtClean="0">
                <a:latin typeface="+mn-ea"/>
                <a:ea typeface="+mn-ea"/>
              </a:rPr>
              <a:t>EXC_RETURN</a:t>
            </a:r>
            <a:r>
              <a:rPr lang="ja-JP" altLang="en-US" b="1" dirty="0" smtClean="0">
                <a:latin typeface="+mn-ea"/>
                <a:ea typeface="+mn-ea"/>
              </a:rPr>
              <a:t>により復帰される</a:t>
            </a:r>
            <a:endParaRPr kumimoji="1" lang="en-US" altLang="ja-JP" sz="1800" b="1" i="0" u="none" strike="noStrike" cap="none" normalizeH="0" baseline="0" dirty="0" smtClean="0">
              <a:ln>
                <a:noFill/>
              </a:ln>
              <a:effectLst/>
              <a:latin typeface="+mn-ea"/>
              <a:ea typeface="+mn-ea"/>
            </a:endParaRPr>
          </a:p>
        </p:txBody>
      </p:sp>
      <p:sp>
        <p:nvSpPr>
          <p:cNvPr id="14" name="角丸四角形吹き出し 13"/>
          <p:cNvSpPr/>
          <p:nvPr/>
        </p:nvSpPr>
        <p:spPr bwMode="auto">
          <a:xfrm>
            <a:off x="179512" y="1844824"/>
            <a:ext cx="3744416" cy="864096"/>
          </a:xfrm>
          <a:prstGeom prst="wedgeRoundRectCallout">
            <a:avLst>
              <a:gd name="adj1" fmla="val 64840"/>
              <a:gd name="adj2" fmla="val 8847"/>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b="1" dirty="0" smtClean="0">
                <a:solidFill>
                  <a:srgbClr val="000000"/>
                </a:solidFill>
                <a:latin typeface="+mn-ea"/>
                <a:ea typeface="+mn-ea"/>
              </a:rPr>
              <a:t>・</a:t>
            </a:r>
            <a:r>
              <a:rPr kumimoji="1" lang="en-US" altLang="ja-JP" sz="2000" b="1" i="0" u="none" strike="noStrike" cap="none" normalizeH="0" baseline="0" dirty="0" smtClean="0">
                <a:ln>
                  <a:noFill/>
                </a:ln>
                <a:solidFill>
                  <a:srgbClr val="000000"/>
                </a:solidFill>
                <a:effectLst/>
                <a:latin typeface="+mn-ea"/>
                <a:ea typeface="+mn-ea"/>
              </a:rPr>
              <a:t>FPCCR.LSPACT ==</a:t>
            </a:r>
            <a:r>
              <a:rPr kumimoji="1" lang="en-US" altLang="ja-JP" sz="2000" b="1" i="0" u="none" strike="noStrike" cap="none" normalizeH="0" dirty="0" smtClean="0">
                <a:ln>
                  <a:noFill/>
                </a:ln>
                <a:solidFill>
                  <a:srgbClr val="000000"/>
                </a:solidFill>
                <a:effectLst/>
                <a:latin typeface="+mn-ea"/>
                <a:ea typeface="+mn-ea"/>
              </a:rPr>
              <a:t> 0</a:t>
            </a:r>
          </a:p>
          <a:p>
            <a:pPr eaLnBrk="1" hangingPunct="1">
              <a:lnSpc>
                <a:spcPct val="90000"/>
              </a:lnSpc>
              <a:spcBef>
                <a:spcPct val="20000"/>
              </a:spcBef>
            </a:pPr>
            <a:r>
              <a:rPr lang="ja-JP" altLang="en-US" b="1" dirty="0">
                <a:solidFill>
                  <a:srgbClr val="000000"/>
                </a:solidFill>
                <a:latin typeface="+mn-ea"/>
                <a:ea typeface="+mn-ea"/>
              </a:rPr>
              <a:t>・</a:t>
            </a:r>
            <a:r>
              <a:rPr lang="en-US" altLang="ja-JP" b="1" dirty="0">
                <a:solidFill>
                  <a:srgbClr val="000000"/>
                </a:solidFill>
                <a:latin typeface="+mn-ea"/>
                <a:ea typeface="+mn-ea"/>
              </a:rPr>
              <a:t>CONTROL.FPCA == </a:t>
            </a:r>
            <a:r>
              <a:rPr lang="en-US" altLang="ja-JP" b="1" dirty="0" smtClean="0">
                <a:solidFill>
                  <a:srgbClr val="000000"/>
                </a:solidFill>
                <a:latin typeface="+mn-ea"/>
                <a:ea typeface="+mn-ea"/>
              </a:rPr>
              <a:t>0</a:t>
            </a:r>
            <a:endParaRPr lang="en-US" altLang="ja-JP" b="1" dirty="0">
              <a:latin typeface="+mn-ea"/>
              <a:ea typeface="+mn-ea"/>
            </a:endParaRPr>
          </a:p>
        </p:txBody>
      </p:sp>
    </p:spTree>
    <p:extLst>
      <p:ext uri="{BB962C8B-B14F-4D97-AF65-F5344CB8AC3E}">
        <p14:creationId xmlns:p14="http://schemas.microsoft.com/office/powerpoint/2010/main" val="197352340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34</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err="1" smtClean="0">
                <a:solidFill>
                  <a:schemeClr val="tx1"/>
                </a:solidFill>
                <a:latin typeface="メイリオ" pitchFamily="50" charset="-128"/>
              </a:rPr>
              <a:t>start_r</a:t>
            </a:r>
            <a:endParaRPr lang="ja-JP" altLang="en-US" sz="2800" b="1" dirty="0" smtClean="0">
              <a:solidFill>
                <a:schemeClr val="tx1"/>
              </a:solidFill>
              <a:latin typeface="メイリオ" pitchFamily="50" charset="-128"/>
            </a:endParaRPr>
          </a:p>
        </p:txBody>
      </p:sp>
      <p:sp>
        <p:nvSpPr>
          <p:cNvPr id="2" name="正方形/長方形 1"/>
          <p:cNvSpPr/>
          <p:nvPr/>
        </p:nvSpPr>
        <p:spPr bwMode="auto">
          <a:xfrm>
            <a:off x="4499992" y="5877272"/>
            <a:ext cx="4248472" cy="432048"/>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ja-JP" sz="2000" b="1" i="0" u="none" strike="noStrike" cap="none" normalizeH="0" baseline="0" dirty="0" smtClean="0">
                <a:ln>
                  <a:noFill/>
                </a:ln>
                <a:solidFill>
                  <a:schemeClr val="tx1"/>
                </a:solidFill>
                <a:effectLst/>
                <a:latin typeface="+mn-ea"/>
                <a:ea typeface="+mn-ea"/>
              </a:rPr>
              <a:t>TASK(</a:t>
            </a:r>
            <a:r>
              <a:rPr kumimoji="1" lang="ja-JP" altLang="en-US" sz="2000" b="1" i="0" u="none" strike="noStrike" cap="none" normalizeH="0" baseline="0" dirty="0" smtClean="0">
                <a:ln>
                  <a:noFill/>
                </a:ln>
                <a:solidFill>
                  <a:schemeClr val="tx1"/>
                </a:solidFill>
                <a:effectLst/>
                <a:latin typeface="+mn-ea"/>
                <a:ea typeface="+mn-ea"/>
              </a:rPr>
              <a:t>先頭番地</a:t>
            </a:r>
            <a:r>
              <a:rPr kumimoji="1" lang="en-US" altLang="ja-JP" sz="2000" b="1" i="0" u="none" strike="noStrike" cap="none" normalizeH="0" baseline="0" dirty="0" smtClean="0">
                <a:ln>
                  <a:noFill/>
                </a:ln>
                <a:solidFill>
                  <a:schemeClr val="tx1"/>
                </a:solidFill>
                <a:effectLst/>
                <a:latin typeface="+mn-ea"/>
                <a:ea typeface="+mn-ea"/>
              </a:rPr>
              <a:t>)</a:t>
            </a:r>
            <a:endParaRPr kumimoji="1" lang="ja-JP" altLang="en-US" sz="2000" b="1" i="0" u="none" strike="noStrike" cap="none" normalizeH="0" baseline="0" dirty="0" smtClean="0">
              <a:ln>
                <a:noFill/>
              </a:ln>
              <a:solidFill>
                <a:schemeClr val="tx1"/>
              </a:solidFill>
              <a:effectLst/>
              <a:latin typeface="+mn-ea"/>
              <a:ea typeface="+mn-ea"/>
            </a:endParaRPr>
          </a:p>
        </p:txBody>
      </p:sp>
      <p:sp>
        <p:nvSpPr>
          <p:cNvPr id="11" name="正方形/長方形 10"/>
          <p:cNvSpPr/>
          <p:nvPr/>
        </p:nvSpPr>
        <p:spPr bwMode="auto">
          <a:xfrm>
            <a:off x="4283968" y="980728"/>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TASK/ISR</a:t>
            </a:r>
          </a:p>
        </p:txBody>
      </p:sp>
      <p:cxnSp>
        <p:nvCxnSpPr>
          <p:cNvPr id="33" name="直線矢印コネクタ 32"/>
          <p:cNvCxnSpPr>
            <a:stCxn id="11" idx="2"/>
            <a:endCxn id="21" idx="0"/>
          </p:cNvCxnSpPr>
          <p:nvPr/>
        </p:nvCxnSpPr>
        <p:spPr bwMode="auto">
          <a:xfrm>
            <a:off x="5076056" y="1844824"/>
            <a:ext cx="0" cy="864096"/>
          </a:xfrm>
          <a:prstGeom prst="straightConnector1">
            <a:avLst/>
          </a:prstGeom>
          <a:solidFill>
            <a:schemeClr val="accent1"/>
          </a:solidFill>
          <a:ln w="38100" cap="flat" cmpd="sng" algn="ctr">
            <a:solidFill>
              <a:schemeClr val="tx1"/>
            </a:solidFill>
            <a:prstDash val="sysDash"/>
            <a:round/>
            <a:headEnd type="none" w="med" len="med"/>
            <a:tailEnd type="arrow"/>
          </a:ln>
          <a:effectLst/>
        </p:spPr>
      </p:cxnSp>
      <p:sp>
        <p:nvSpPr>
          <p:cNvPr id="12" name="正方形/長方形 11"/>
          <p:cNvSpPr/>
          <p:nvPr/>
        </p:nvSpPr>
        <p:spPr bwMode="auto">
          <a:xfrm>
            <a:off x="6660232" y="980728"/>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API</a:t>
            </a:r>
          </a:p>
        </p:txBody>
      </p:sp>
      <p:cxnSp>
        <p:nvCxnSpPr>
          <p:cNvPr id="13" name="直線矢印コネクタ 12"/>
          <p:cNvCxnSpPr/>
          <p:nvPr/>
        </p:nvCxnSpPr>
        <p:spPr bwMode="auto">
          <a:xfrm>
            <a:off x="5868144" y="1196752"/>
            <a:ext cx="79208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直線矢印コネクタ 15"/>
          <p:cNvCxnSpPr/>
          <p:nvPr/>
        </p:nvCxnSpPr>
        <p:spPr bwMode="auto">
          <a:xfrm flipH="1">
            <a:off x="5868144" y="1556792"/>
            <a:ext cx="79208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正方形/長方形 13"/>
          <p:cNvSpPr/>
          <p:nvPr/>
        </p:nvSpPr>
        <p:spPr bwMode="auto">
          <a:xfrm>
            <a:off x="6372200" y="2492896"/>
            <a:ext cx="2376264"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algn="ctr" eaLnBrk="1" hangingPunct="1">
              <a:lnSpc>
                <a:spcPct val="90000"/>
              </a:lnSpc>
              <a:spcBef>
                <a:spcPct val="20000"/>
              </a:spcBef>
            </a:pPr>
            <a:r>
              <a:rPr lang="en-US" altLang="ja-JP" dirty="0" err="1" smtClean="0">
                <a:latin typeface="+mn-ea"/>
                <a:ea typeface="+mn-ea"/>
              </a:rPr>
              <a:t>activate_context</a:t>
            </a:r>
            <a:endParaRPr kumimoji="1" lang="ja-JP" altLang="en-US" sz="2000" b="1" i="0" u="none" strike="noStrike" cap="none" normalizeH="0" baseline="0" dirty="0" smtClean="0">
              <a:ln>
                <a:noFill/>
              </a:ln>
              <a:solidFill>
                <a:schemeClr val="tx1"/>
              </a:solidFill>
              <a:effectLst/>
              <a:latin typeface="+mn-ea"/>
              <a:ea typeface="+mn-ea"/>
            </a:endParaRPr>
          </a:p>
        </p:txBody>
      </p:sp>
      <p:cxnSp>
        <p:nvCxnSpPr>
          <p:cNvPr id="17" name="直線矢印コネクタ 16"/>
          <p:cNvCxnSpPr/>
          <p:nvPr/>
        </p:nvCxnSpPr>
        <p:spPr bwMode="auto">
          <a:xfrm>
            <a:off x="7740352" y="1844824"/>
            <a:ext cx="0" cy="6480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直線矢印コネクタ 17"/>
          <p:cNvCxnSpPr/>
          <p:nvPr/>
        </p:nvCxnSpPr>
        <p:spPr bwMode="auto">
          <a:xfrm flipV="1">
            <a:off x="7164288" y="1844824"/>
            <a:ext cx="0" cy="6480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正方形/長方形 20"/>
          <p:cNvSpPr/>
          <p:nvPr/>
        </p:nvSpPr>
        <p:spPr bwMode="auto">
          <a:xfrm>
            <a:off x="4283968" y="2708920"/>
            <a:ext cx="1584176" cy="1440160"/>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dispatcher</a:t>
            </a:r>
          </a:p>
        </p:txBody>
      </p:sp>
      <p:cxnSp>
        <p:nvCxnSpPr>
          <p:cNvPr id="23" name="直線矢印コネクタ 22"/>
          <p:cNvCxnSpPr>
            <a:stCxn id="21" idx="2"/>
            <a:endCxn id="2" idx="0"/>
          </p:cNvCxnSpPr>
          <p:nvPr/>
        </p:nvCxnSpPr>
        <p:spPr bwMode="auto">
          <a:xfrm>
            <a:off x="5076056" y="4149080"/>
            <a:ext cx="1548172" cy="17281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テキスト ボックス 24"/>
          <p:cNvSpPr txBox="1"/>
          <p:nvPr/>
        </p:nvSpPr>
        <p:spPr>
          <a:xfrm>
            <a:off x="5508104" y="4221088"/>
            <a:ext cx="2088232" cy="400110"/>
          </a:xfrm>
          <a:prstGeom prst="rect">
            <a:avLst/>
          </a:prstGeom>
          <a:noFill/>
        </p:spPr>
        <p:txBody>
          <a:bodyPr wrap="square" rtlCol="0">
            <a:spAutoFit/>
          </a:bodyPr>
          <a:lstStyle/>
          <a:p>
            <a:r>
              <a:rPr kumimoji="1" lang="en-US" altLang="ja-JP" b="1" dirty="0" smtClean="0">
                <a:latin typeface="+mn-ea"/>
                <a:ea typeface="+mn-ea"/>
              </a:rPr>
              <a:t>EXC_RETURN</a:t>
            </a:r>
            <a:endParaRPr kumimoji="1" lang="ja-JP" altLang="en-US" b="1" dirty="0">
              <a:latin typeface="+mn-ea"/>
              <a:ea typeface="+mn-ea"/>
            </a:endParaRPr>
          </a:p>
        </p:txBody>
      </p:sp>
      <p:sp>
        <p:nvSpPr>
          <p:cNvPr id="28" name="角丸四角形吹き出し 27"/>
          <p:cNvSpPr/>
          <p:nvPr/>
        </p:nvSpPr>
        <p:spPr bwMode="auto">
          <a:xfrm>
            <a:off x="6228184" y="4797152"/>
            <a:ext cx="2808312" cy="504056"/>
          </a:xfrm>
          <a:prstGeom prst="wedgeRoundRectCallout">
            <a:avLst>
              <a:gd name="adj1" fmla="val -36312"/>
              <a:gd name="adj2" fmla="val 159103"/>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1" i="0" u="none" strike="noStrike" cap="none" normalizeH="0" baseline="0" dirty="0" smtClean="0">
                <a:ln>
                  <a:noFill/>
                </a:ln>
                <a:solidFill>
                  <a:srgbClr val="FF0000"/>
                </a:solidFill>
                <a:effectLst/>
                <a:latin typeface="+mn-ea"/>
                <a:ea typeface="+mn-ea"/>
              </a:rPr>
              <a:t>・タスクの先頭番地へ</a:t>
            </a:r>
            <a:endParaRPr lang="en-US" altLang="ja-JP" b="1" dirty="0" smtClean="0">
              <a:solidFill>
                <a:srgbClr val="FF0000"/>
              </a:solidFill>
              <a:latin typeface="+mn-ea"/>
              <a:ea typeface="+mn-ea"/>
            </a:endParaRPr>
          </a:p>
        </p:txBody>
      </p:sp>
      <p:sp>
        <p:nvSpPr>
          <p:cNvPr id="29" name="角丸四角形吹き出し 28"/>
          <p:cNvSpPr/>
          <p:nvPr/>
        </p:nvSpPr>
        <p:spPr bwMode="auto">
          <a:xfrm>
            <a:off x="6156176" y="3501008"/>
            <a:ext cx="2808312" cy="504056"/>
          </a:xfrm>
          <a:prstGeom prst="wedgeRoundRectCallout">
            <a:avLst>
              <a:gd name="adj1" fmla="val -19543"/>
              <a:gd name="adj2" fmla="val -129641"/>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kumimoji="1" lang="ja-JP" altLang="en-US" sz="2000" b="1" i="0" u="none" strike="noStrike" cap="none" normalizeH="0" baseline="0" dirty="0" smtClean="0">
                <a:ln>
                  <a:noFill/>
                </a:ln>
                <a:solidFill>
                  <a:srgbClr val="FF0000"/>
                </a:solidFill>
                <a:effectLst/>
                <a:latin typeface="+mn-ea"/>
                <a:ea typeface="+mn-ea"/>
              </a:rPr>
              <a:t>・</a:t>
            </a:r>
            <a:r>
              <a:rPr kumimoji="1" lang="en-US" altLang="ja-JP" sz="2000" b="1" i="0" u="none" strike="noStrike" cap="none" normalizeH="0" baseline="0" dirty="0" smtClean="0">
                <a:ln>
                  <a:noFill/>
                </a:ln>
                <a:solidFill>
                  <a:srgbClr val="FF0000"/>
                </a:solidFill>
                <a:effectLst/>
                <a:latin typeface="+mn-ea"/>
                <a:ea typeface="+mn-ea"/>
              </a:rPr>
              <a:t>EXC_RETURN</a:t>
            </a:r>
            <a:r>
              <a:rPr kumimoji="1" lang="ja-JP" altLang="en-US" sz="2000" b="1" i="0" u="none" strike="noStrike" cap="none" normalizeH="0" baseline="0" dirty="0" smtClean="0">
                <a:ln>
                  <a:noFill/>
                </a:ln>
                <a:solidFill>
                  <a:srgbClr val="FF0000"/>
                </a:solidFill>
                <a:effectLst/>
                <a:latin typeface="+mn-ea"/>
                <a:ea typeface="+mn-ea"/>
              </a:rPr>
              <a:t>準備</a:t>
            </a:r>
            <a:endParaRPr lang="en-US" altLang="ja-JP" b="1" dirty="0" smtClean="0">
              <a:solidFill>
                <a:srgbClr val="FF0000"/>
              </a:solidFill>
              <a:latin typeface="+mn-ea"/>
              <a:ea typeface="+mn-ea"/>
            </a:endParaRPr>
          </a:p>
        </p:txBody>
      </p:sp>
      <p:sp>
        <p:nvSpPr>
          <p:cNvPr id="22" name="角丸四角形吹き出し 21"/>
          <p:cNvSpPr/>
          <p:nvPr/>
        </p:nvSpPr>
        <p:spPr bwMode="auto">
          <a:xfrm>
            <a:off x="827584" y="5229200"/>
            <a:ext cx="3528392" cy="1224136"/>
          </a:xfrm>
          <a:prstGeom prst="wedgeRoundRectCallout">
            <a:avLst>
              <a:gd name="adj1" fmla="val 111436"/>
              <a:gd name="adj2" fmla="val -645"/>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b="1" dirty="0" smtClean="0">
                <a:latin typeface="+mn-ea"/>
                <a:ea typeface="+mn-ea"/>
              </a:rPr>
              <a:t>CONTROL.FPCA == 0</a:t>
            </a:r>
            <a:endParaRPr kumimoji="1" lang="en-US" altLang="ja-JP" sz="1800" b="1" i="0" u="none" strike="noStrike" cap="none" normalizeH="0" baseline="0" dirty="0" smtClean="0">
              <a:ln>
                <a:noFill/>
              </a:ln>
              <a:effectLst/>
              <a:latin typeface="+mn-ea"/>
              <a:ea typeface="+mn-ea"/>
            </a:endParaRPr>
          </a:p>
        </p:txBody>
      </p:sp>
      <p:sp>
        <p:nvSpPr>
          <p:cNvPr id="26" name="角丸四角形吹き出し 25"/>
          <p:cNvSpPr/>
          <p:nvPr/>
        </p:nvSpPr>
        <p:spPr bwMode="auto">
          <a:xfrm>
            <a:off x="179512" y="3645024"/>
            <a:ext cx="4896544" cy="1368152"/>
          </a:xfrm>
          <a:prstGeom prst="wedgeRoundRectCallout">
            <a:avLst>
              <a:gd name="adj1" fmla="val 53660"/>
              <a:gd name="adj2" fmla="val -31896"/>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ja-JP" altLang="en-US" dirty="0" smtClean="0">
                <a:solidFill>
                  <a:srgbClr val="FF0000"/>
                </a:solidFill>
                <a:latin typeface="+mn-ea"/>
                <a:ea typeface="+mn-ea"/>
              </a:rPr>
              <a:t>・ダミーフレーム（</a:t>
            </a:r>
            <a:r>
              <a:rPr lang="en-US" altLang="ja-JP" dirty="0" smtClean="0">
                <a:solidFill>
                  <a:srgbClr val="FF0000"/>
                </a:solidFill>
                <a:latin typeface="+mn-ea"/>
                <a:ea typeface="+mn-ea"/>
              </a:rPr>
              <a:t>Basic</a:t>
            </a:r>
            <a:r>
              <a:rPr lang="ja-JP" altLang="en-US" dirty="0" smtClean="0">
                <a:solidFill>
                  <a:srgbClr val="FF0000"/>
                </a:solidFill>
                <a:latin typeface="+mn-ea"/>
                <a:ea typeface="+mn-ea"/>
              </a:rPr>
              <a:t>）</a:t>
            </a:r>
            <a:r>
              <a:rPr lang="en-US" altLang="ja-JP" dirty="0" smtClean="0">
                <a:solidFill>
                  <a:srgbClr val="FF0000"/>
                </a:solidFill>
                <a:latin typeface="+mn-ea"/>
                <a:ea typeface="+mn-ea"/>
              </a:rPr>
              <a:t> → </a:t>
            </a:r>
            <a:r>
              <a:rPr lang="en-US" altLang="ja-JP" dirty="0" err="1" smtClean="0">
                <a:solidFill>
                  <a:srgbClr val="FF0000"/>
                </a:solidFill>
                <a:latin typeface="+mn-ea"/>
              </a:rPr>
              <a:t>psp</a:t>
            </a:r>
            <a:endParaRPr lang="en-US" altLang="ja-JP" dirty="0">
              <a:solidFill>
                <a:srgbClr val="FF0000"/>
              </a:solidFill>
              <a:latin typeface="+mn-ea"/>
            </a:endParaRPr>
          </a:p>
          <a:p>
            <a:pPr eaLnBrk="1" hangingPunct="1">
              <a:lnSpc>
                <a:spcPct val="90000"/>
              </a:lnSpc>
              <a:spcBef>
                <a:spcPct val="20000"/>
              </a:spcBef>
            </a:pPr>
            <a:r>
              <a:rPr lang="ja-JP" altLang="en-US" dirty="0" smtClean="0">
                <a:solidFill>
                  <a:srgbClr val="FF0000"/>
                </a:solidFill>
                <a:latin typeface="+mn-ea"/>
                <a:ea typeface="+mn-ea"/>
              </a:rPr>
              <a:t>・</a:t>
            </a:r>
            <a:r>
              <a:rPr lang="en-US" altLang="ja-JP" dirty="0" err="1" smtClean="0">
                <a:solidFill>
                  <a:srgbClr val="FF0000"/>
                </a:solidFill>
                <a:latin typeface="+mn-ea"/>
                <a:ea typeface="+mn-ea"/>
              </a:rPr>
              <a:t>lr</a:t>
            </a:r>
            <a:r>
              <a:rPr lang="en-US" altLang="ja-JP" dirty="0" smtClean="0">
                <a:solidFill>
                  <a:srgbClr val="FF0000"/>
                </a:solidFill>
                <a:latin typeface="+mn-ea"/>
                <a:ea typeface="+mn-ea"/>
              </a:rPr>
              <a:t> = EXC_RETURN (Basic)</a:t>
            </a:r>
          </a:p>
          <a:p>
            <a:pPr eaLnBrk="1" hangingPunct="1">
              <a:lnSpc>
                <a:spcPct val="90000"/>
              </a:lnSpc>
              <a:spcBef>
                <a:spcPct val="20000"/>
              </a:spcBef>
            </a:pPr>
            <a:r>
              <a:rPr lang="ja-JP" altLang="ja-JP" dirty="0">
                <a:solidFill>
                  <a:srgbClr val="FF0000"/>
                </a:solidFill>
                <a:latin typeface="+mn-ea"/>
                <a:ea typeface="+mn-ea"/>
              </a:rPr>
              <a:t>　</a:t>
            </a:r>
            <a:r>
              <a:rPr lang="en-US" altLang="ja-JP" dirty="0" smtClean="0">
                <a:solidFill>
                  <a:srgbClr val="FF0000"/>
                </a:solidFill>
                <a:latin typeface="+mn-ea"/>
                <a:ea typeface="+mn-ea"/>
              </a:rPr>
              <a:t>* </a:t>
            </a:r>
            <a:r>
              <a:rPr lang="ja-JP" altLang="en-US" dirty="0" smtClean="0">
                <a:solidFill>
                  <a:srgbClr val="FF0000"/>
                </a:solidFill>
                <a:latin typeface="+mn-ea"/>
                <a:ea typeface="+mn-ea"/>
              </a:rPr>
              <a:t>戻り先が</a:t>
            </a:r>
            <a:r>
              <a:rPr lang="en-US" altLang="ja-JP" dirty="0" smtClean="0">
                <a:solidFill>
                  <a:srgbClr val="FF0000"/>
                </a:solidFill>
                <a:latin typeface="+mn-ea"/>
                <a:ea typeface="+mn-ea"/>
              </a:rPr>
              <a:t>FPU</a:t>
            </a:r>
            <a:r>
              <a:rPr lang="ja-JP" altLang="en-US" dirty="0" smtClean="0">
                <a:solidFill>
                  <a:srgbClr val="FF0000"/>
                </a:solidFill>
                <a:latin typeface="+mn-ea"/>
                <a:ea typeface="+mn-ea"/>
              </a:rPr>
              <a:t>未使用状態となるように</a:t>
            </a:r>
            <a:r>
              <a:rPr lang="en-US" altLang="ja-JP" dirty="0" smtClean="0">
                <a:solidFill>
                  <a:srgbClr val="FF0000"/>
                </a:solidFill>
                <a:latin typeface="+mn-ea"/>
                <a:ea typeface="+mn-ea"/>
              </a:rPr>
              <a:t>EXC_RETURN</a:t>
            </a:r>
            <a:r>
              <a:rPr lang="ja-JP" altLang="en-US" dirty="0" smtClean="0">
                <a:solidFill>
                  <a:srgbClr val="FF0000"/>
                </a:solidFill>
                <a:latin typeface="+mn-ea"/>
                <a:ea typeface="+mn-ea"/>
              </a:rPr>
              <a:t>をセット</a:t>
            </a:r>
            <a:endParaRPr lang="en-US" altLang="ja-JP" dirty="0" smtClean="0">
              <a:solidFill>
                <a:srgbClr val="FF0000"/>
              </a:solidFill>
              <a:latin typeface="+mn-ea"/>
              <a:ea typeface="+mn-ea"/>
            </a:endParaRPr>
          </a:p>
        </p:txBody>
      </p:sp>
      <p:sp>
        <p:nvSpPr>
          <p:cNvPr id="30" name="角丸四角形吹き出し 29"/>
          <p:cNvSpPr/>
          <p:nvPr/>
        </p:nvSpPr>
        <p:spPr bwMode="auto">
          <a:xfrm>
            <a:off x="107504" y="2564904"/>
            <a:ext cx="3528392" cy="864096"/>
          </a:xfrm>
          <a:prstGeom prst="wedgeRoundRectCallout">
            <a:avLst>
              <a:gd name="adj1" fmla="val 70152"/>
              <a:gd name="adj2" fmla="val 35268"/>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b="1" dirty="0" smtClean="0">
                <a:solidFill>
                  <a:srgbClr val="000000"/>
                </a:solidFill>
                <a:latin typeface="+mn-ea"/>
                <a:ea typeface="+mn-ea"/>
              </a:rPr>
              <a:t>・</a:t>
            </a:r>
            <a:r>
              <a:rPr kumimoji="1" lang="en-US" altLang="ja-JP" sz="2000" b="1" i="0" u="none" strike="noStrike" cap="none" normalizeH="0" baseline="0" dirty="0" smtClean="0">
                <a:ln>
                  <a:noFill/>
                </a:ln>
                <a:solidFill>
                  <a:srgbClr val="000000"/>
                </a:solidFill>
                <a:effectLst/>
                <a:latin typeface="+mn-ea"/>
                <a:ea typeface="+mn-ea"/>
              </a:rPr>
              <a:t>FPCCR.LSPACT ==</a:t>
            </a:r>
            <a:r>
              <a:rPr kumimoji="1" lang="en-US" altLang="ja-JP" sz="2000" b="1" i="0" u="none" strike="noStrike" cap="none" normalizeH="0" dirty="0" smtClean="0">
                <a:ln>
                  <a:noFill/>
                </a:ln>
                <a:solidFill>
                  <a:srgbClr val="000000"/>
                </a:solidFill>
                <a:effectLst/>
                <a:latin typeface="+mn-ea"/>
                <a:ea typeface="+mn-ea"/>
              </a:rPr>
              <a:t> 0</a:t>
            </a:r>
          </a:p>
          <a:p>
            <a:pPr eaLnBrk="1" hangingPunct="1">
              <a:lnSpc>
                <a:spcPct val="90000"/>
              </a:lnSpc>
              <a:spcBef>
                <a:spcPct val="20000"/>
              </a:spcBef>
            </a:pPr>
            <a:r>
              <a:rPr lang="ja-JP" altLang="en-US" b="1" dirty="0">
                <a:solidFill>
                  <a:srgbClr val="000000"/>
                </a:solidFill>
                <a:latin typeface="+mn-ea"/>
                <a:ea typeface="+mn-ea"/>
              </a:rPr>
              <a:t>・</a:t>
            </a:r>
            <a:r>
              <a:rPr lang="en-US" altLang="ja-JP" b="1" dirty="0">
                <a:solidFill>
                  <a:srgbClr val="000000"/>
                </a:solidFill>
                <a:latin typeface="+mn-ea"/>
                <a:ea typeface="+mn-ea"/>
              </a:rPr>
              <a:t>CONTROL.FPCA == </a:t>
            </a:r>
            <a:r>
              <a:rPr lang="en-US" altLang="ja-JP" b="1" dirty="0" smtClean="0">
                <a:solidFill>
                  <a:srgbClr val="000000"/>
                </a:solidFill>
                <a:latin typeface="+mn-ea"/>
                <a:ea typeface="+mn-ea"/>
              </a:rPr>
              <a:t>0</a:t>
            </a:r>
            <a:endParaRPr lang="en-US" altLang="ja-JP" b="1" dirty="0">
              <a:latin typeface="+mn-ea"/>
              <a:ea typeface="+mn-ea"/>
            </a:endParaRPr>
          </a:p>
        </p:txBody>
      </p:sp>
    </p:spTree>
    <p:extLst>
      <p:ext uri="{BB962C8B-B14F-4D97-AF65-F5344CB8AC3E}">
        <p14:creationId xmlns:p14="http://schemas.microsoft.com/office/powerpoint/2010/main" val="306564649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35</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err="1" smtClean="0">
                <a:solidFill>
                  <a:schemeClr val="tx1"/>
                </a:solidFill>
                <a:latin typeface="メイリオ" pitchFamily="50" charset="-128"/>
              </a:rPr>
              <a:t>exit_and_dispatch</a:t>
            </a:r>
            <a:endParaRPr lang="ja-JP" altLang="en-US" sz="2800" b="1" dirty="0" smtClean="0">
              <a:solidFill>
                <a:schemeClr val="tx1"/>
              </a:solidFill>
              <a:latin typeface="メイリオ" pitchFamily="50" charset="-128"/>
            </a:endParaRPr>
          </a:p>
        </p:txBody>
      </p:sp>
      <p:sp>
        <p:nvSpPr>
          <p:cNvPr id="2" name="正方形/長方形 1"/>
          <p:cNvSpPr/>
          <p:nvPr/>
        </p:nvSpPr>
        <p:spPr bwMode="auto">
          <a:xfrm>
            <a:off x="107504" y="5949280"/>
            <a:ext cx="8928992" cy="432048"/>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n-ea"/>
                <a:ea typeface="+mn-ea"/>
              </a:rPr>
              <a:t>dispatcher</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11" name="正方形/長方形 10"/>
          <p:cNvSpPr/>
          <p:nvPr/>
        </p:nvSpPr>
        <p:spPr bwMode="auto">
          <a:xfrm>
            <a:off x="4283968" y="980728"/>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TASK</a:t>
            </a:r>
          </a:p>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(API)</a:t>
            </a:r>
          </a:p>
        </p:txBody>
      </p:sp>
      <p:cxnSp>
        <p:nvCxnSpPr>
          <p:cNvPr id="21" name="直線矢印コネクタ 20"/>
          <p:cNvCxnSpPr>
            <a:stCxn id="11" idx="2"/>
            <a:endCxn id="15" idx="0"/>
          </p:cNvCxnSpPr>
          <p:nvPr/>
        </p:nvCxnSpPr>
        <p:spPr bwMode="auto">
          <a:xfrm>
            <a:off x="5076056" y="1844824"/>
            <a:ext cx="1620180"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直線矢印コネクタ 32"/>
          <p:cNvCxnSpPr>
            <a:stCxn id="17" idx="2"/>
            <a:endCxn id="2" idx="0"/>
          </p:cNvCxnSpPr>
          <p:nvPr/>
        </p:nvCxnSpPr>
        <p:spPr bwMode="auto">
          <a:xfrm flipH="1">
            <a:off x="4572000" y="5517232"/>
            <a:ext cx="2124236"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 name="テキスト ボックス 2"/>
          <p:cNvSpPr txBox="1"/>
          <p:nvPr/>
        </p:nvSpPr>
        <p:spPr>
          <a:xfrm>
            <a:off x="6804248" y="3284984"/>
            <a:ext cx="792088" cy="400110"/>
          </a:xfrm>
          <a:prstGeom prst="rect">
            <a:avLst/>
          </a:prstGeom>
          <a:noFill/>
        </p:spPr>
        <p:txBody>
          <a:bodyPr wrap="square" rtlCol="0">
            <a:spAutoFit/>
          </a:bodyPr>
          <a:lstStyle/>
          <a:p>
            <a:r>
              <a:rPr kumimoji="1" lang="en-US" altLang="ja-JP" b="1" dirty="0" smtClean="0">
                <a:latin typeface="+mn-ea"/>
                <a:ea typeface="+mn-ea"/>
              </a:rPr>
              <a:t>SVC</a:t>
            </a:r>
            <a:endParaRPr kumimoji="1" lang="ja-JP" altLang="en-US" b="1" dirty="0">
              <a:latin typeface="+mn-ea"/>
              <a:ea typeface="+mn-ea"/>
            </a:endParaRPr>
          </a:p>
        </p:txBody>
      </p:sp>
      <p:sp>
        <p:nvSpPr>
          <p:cNvPr id="15" name="正方形/長方形 14"/>
          <p:cNvSpPr/>
          <p:nvPr/>
        </p:nvSpPr>
        <p:spPr bwMode="auto">
          <a:xfrm>
            <a:off x="5364088" y="2276872"/>
            <a:ext cx="2664296" cy="50405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err="1" smtClean="0">
                <a:latin typeface="+mn-ea"/>
                <a:ea typeface="+mn-ea"/>
              </a:rPr>
              <a:t>exit_and_dispatch</a:t>
            </a:r>
            <a:endParaRPr kumimoji="1" lang="ja-JP" altLang="en-US" sz="2000" b="0" i="0" u="none" strike="noStrike" cap="none" normalizeH="0" baseline="0" dirty="0" smtClean="0">
              <a:ln>
                <a:noFill/>
              </a:ln>
              <a:solidFill>
                <a:schemeClr val="tx1"/>
              </a:solidFill>
              <a:effectLst/>
              <a:latin typeface="+mn-ea"/>
              <a:ea typeface="+mn-ea"/>
            </a:endParaRPr>
          </a:p>
        </p:txBody>
      </p:sp>
      <p:cxnSp>
        <p:nvCxnSpPr>
          <p:cNvPr id="16" name="直線矢印コネクタ 15"/>
          <p:cNvCxnSpPr>
            <a:stCxn id="15" idx="2"/>
            <a:endCxn id="17" idx="0"/>
          </p:cNvCxnSpPr>
          <p:nvPr/>
        </p:nvCxnSpPr>
        <p:spPr bwMode="auto">
          <a:xfrm>
            <a:off x="6696236" y="2780928"/>
            <a:ext cx="0" cy="10081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正方形/長方形 16"/>
          <p:cNvSpPr/>
          <p:nvPr/>
        </p:nvSpPr>
        <p:spPr bwMode="auto">
          <a:xfrm>
            <a:off x="5364088" y="3789040"/>
            <a:ext cx="2664296" cy="1728192"/>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_</a:t>
            </a:r>
            <a:r>
              <a:rPr lang="en-US" altLang="ja-JP" dirty="0" err="1" smtClean="0">
                <a:latin typeface="+mn-ea"/>
                <a:ea typeface="+mn-ea"/>
              </a:rPr>
              <a:t>exit_and_dispatch</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19" name="角丸四角形吹き出し 18"/>
          <p:cNvSpPr/>
          <p:nvPr/>
        </p:nvSpPr>
        <p:spPr bwMode="auto">
          <a:xfrm>
            <a:off x="323528" y="2060848"/>
            <a:ext cx="4176464" cy="1368152"/>
          </a:xfrm>
          <a:prstGeom prst="wedgeRoundRectCallout">
            <a:avLst>
              <a:gd name="adj1" fmla="val 74654"/>
              <a:gd name="adj2" fmla="val -23238"/>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ja-JP" altLang="en-US" b="1" dirty="0" smtClean="0">
                <a:latin typeface="+mn-ea"/>
                <a:ea typeface="+mn-ea"/>
              </a:rPr>
              <a:t>・</a:t>
            </a:r>
            <a:r>
              <a:rPr lang="en-US" altLang="ja-JP" b="1" dirty="0" smtClean="0">
                <a:latin typeface="+mn-ea"/>
              </a:rPr>
              <a:t>FPCCR.LSPACT == 0</a:t>
            </a:r>
            <a:endParaRPr lang="en-US" altLang="ja-JP" b="1" dirty="0">
              <a:latin typeface="+mn-ea"/>
              <a:ea typeface="+mn-ea"/>
            </a:endParaRPr>
          </a:p>
          <a:p>
            <a:pPr eaLnBrk="1" hangingPunct="1">
              <a:lnSpc>
                <a:spcPct val="90000"/>
              </a:lnSpc>
              <a:spcBef>
                <a:spcPct val="20000"/>
              </a:spcBef>
            </a:pPr>
            <a:r>
              <a:rPr kumimoji="1" lang="ja-JP" altLang="en-US" sz="2000" b="1" i="0" u="none" strike="noStrike" cap="none" normalizeH="0" baseline="0" dirty="0" smtClean="0">
                <a:ln>
                  <a:noFill/>
                </a:ln>
                <a:effectLst/>
                <a:latin typeface="+mn-ea"/>
                <a:ea typeface="+mn-ea"/>
              </a:rPr>
              <a:t>　</a:t>
            </a:r>
            <a:r>
              <a:rPr kumimoji="1" lang="en-US" altLang="ja-JP" sz="1800" b="1" i="0" u="none" strike="noStrike" cap="none" normalizeH="0" baseline="0" dirty="0" smtClean="0">
                <a:ln>
                  <a:noFill/>
                </a:ln>
                <a:effectLst/>
                <a:latin typeface="+mn-ea"/>
                <a:ea typeface="+mn-ea"/>
              </a:rPr>
              <a:t>* </a:t>
            </a:r>
            <a:r>
              <a:rPr kumimoji="1" lang="ja-JP" altLang="en-US" sz="1800" b="1" i="0" u="none" strike="noStrike" cap="none" normalizeH="0" baseline="0" dirty="0" smtClean="0">
                <a:ln>
                  <a:noFill/>
                </a:ln>
                <a:effectLst/>
                <a:latin typeface="+mn-ea"/>
                <a:ea typeface="+mn-ea"/>
              </a:rPr>
              <a:t>タスクコンテキストでは</a:t>
            </a:r>
            <a:r>
              <a:rPr kumimoji="1" lang="en-US" altLang="ja-JP" sz="1800" b="1" i="0" u="none" strike="noStrike" cap="none" normalizeH="0" baseline="0" dirty="0" smtClean="0">
                <a:ln>
                  <a:noFill/>
                </a:ln>
                <a:effectLst/>
                <a:latin typeface="+mn-ea"/>
                <a:ea typeface="+mn-ea"/>
              </a:rPr>
              <a:t>lazy stacking</a:t>
            </a:r>
            <a:r>
              <a:rPr kumimoji="1" lang="ja-JP" altLang="en-US" sz="1800" b="1" i="0" u="none" strike="noStrike" cap="none" normalizeH="0" baseline="0" dirty="0" smtClean="0">
                <a:ln>
                  <a:noFill/>
                </a:ln>
                <a:effectLst/>
                <a:latin typeface="+mn-ea"/>
                <a:ea typeface="+mn-ea"/>
              </a:rPr>
              <a:t>が遅延されていないはずである</a:t>
            </a:r>
            <a:endParaRPr kumimoji="1" lang="en-US" altLang="ja-JP" sz="1800" b="1" i="0" u="none" strike="noStrike" cap="none" normalizeH="0" baseline="0" dirty="0" smtClean="0">
              <a:ln>
                <a:noFill/>
              </a:ln>
              <a:effectLst/>
              <a:latin typeface="+mn-ea"/>
              <a:ea typeface="+mn-ea"/>
            </a:endParaRPr>
          </a:p>
        </p:txBody>
      </p:sp>
      <p:sp>
        <p:nvSpPr>
          <p:cNvPr id="20" name="角丸四角形吹き出し 19"/>
          <p:cNvSpPr/>
          <p:nvPr/>
        </p:nvSpPr>
        <p:spPr bwMode="auto">
          <a:xfrm>
            <a:off x="1115616" y="3789040"/>
            <a:ext cx="4176464" cy="1152128"/>
          </a:xfrm>
          <a:prstGeom prst="wedgeRoundRectCallout">
            <a:avLst>
              <a:gd name="adj1" fmla="val 83389"/>
              <a:gd name="adj2" fmla="val -46937"/>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kumimoji="1" lang="ja-JP" altLang="en-US" sz="2000" b="1" i="0" u="none" strike="noStrike" cap="none" normalizeH="0" baseline="0" dirty="0" smtClean="0">
                <a:ln>
                  <a:noFill/>
                </a:ln>
                <a:effectLst/>
                <a:latin typeface="+mn-ea"/>
                <a:ea typeface="+mn-ea"/>
              </a:rPr>
              <a:t>・</a:t>
            </a:r>
            <a:r>
              <a:rPr kumimoji="1" lang="en-US" altLang="ja-JP" sz="2000" b="1" i="0" u="none" strike="noStrike" cap="none" normalizeH="0" baseline="0" dirty="0" smtClean="0">
                <a:ln>
                  <a:noFill/>
                </a:ln>
                <a:effectLst/>
                <a:latin typeface="+mn-ea"/>
                <a:ea typeface="+mn-ea"/>
              </a:rPr>
              <a:t>CONTROL.FPCA == 0</a:t>
            </a:r>
          </a:p>
        </p:txBody>
      </p:sp>
    </p:spTree>
    <p:extLst>
      <p:ext uri="{BB962C8B-B14F-4D97-AF65-F5344CB8AC3E}">
        <p14:creationId xmlns:p14="http://schemas.microsoft.com/office/powerpoint/2010/main" val="131893040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36</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err="1" smtClean="0">
                <a:solidFill>
                  <a:schemeClr val="tx1"/>
                </a:solidFill>
                <a:latin typeface="メイリオ" pitchFamily="50" charset="-128"/>
              </a:rPr>
              <a:t>start_dispatch</a:t>
            </a:r>
            <a:endParaRPr lang="ja-JP" altLang="en-US" sz="2800" b="1" dirty="0" smtClean="0">
              <a:solidFill>
                <a:schemeClr val="tx1"/>
              </a:solidFill>
              <a:latin typeface="メイリオ" pitchFamily="50" charset="-128"/>
            </a:endParaRPr>
          </a:p>
        </p:txBody>
      </p:sp>
      <p:sp>
        <p:nvSpPr>
          <p:cNvPr id="2" name="正方形/長方形 1"/>
          <p:cNvSpPr/>
          <p:nvPr/>
        </p:nvSpPr>
        <p:spPr bwMode="auto">
          <a:xfrm>
            <a:off x="107504" y="5949280"/>
            <a:ext cx="8928992" cy="432048"/>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n-ea"/>
                <a:ea typeface="+mn-ea"/>
              </a:rPr>
              <a:t>dispatcher</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11" name="正方形/長方形 10"/>
          <p:cNvSpPr/>
          <p:nvPr/>
        </p:nvSpPr>
        <p:spPr bwMode="auto">
          <a:xfrm>
            <a:off x="4283968" y="980728"/>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err="1" smtClean="0">
                <a:latin typeface="+mn-ea"/>
                <a:ea typeface="+mn-ea"/>
              </a:rPr>
              <a:t>sta_ker</a:t>
            </a:r>
            <a:endParaRPr lang="en-US" altLang="ja-JP" dirty="0" smtClean="0">
              <a:latin typeface="+mn-ea"/>
              <a:ea typeface="+mn-ea"/>
            </a:endParaRPr>
          </a:p>
        </p:txBody>
      </p:sp>
      <p:cxnSp>
        <p:nvCxnSpPr>
          <p:cNvPr id="21" name="直線矢印コネクタ 20"/>
          <p:cNvCxnSpPr>
            <a:stCxn id="11" idx="2"/>
            <a:endCxn id="15" idx="0"/>
          </p:cNvCxnSpPr>
          <p:nvPr/>
        </p:nvCxnSpPr>
        <p:spPr bwMode="auto">
          <a:xfrm>
            <a:off x="5076056" y="1844824"/>
            <a:ext cx="1620180"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直線矢印コネクタ 32"/>
          <p:cNvCxnSpPr>
            <a:stCxn id="17" idx="2"/>
            <a:endCxn id="2" idx="0"/>
          </p:cNvCxnSpPr>
          <p:nvPr/>
        </p:nvCxnSpPr>
        <p:spPr bwMode="auto">
          <a:xfrm flipH="1">
            <a:off x="4572000" y="5517232"/>
            <a:ext cx="2124236"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 name="テキスト ボックス 2"/>
          <p:cNvSpPr txBox="1"/>
          <p:nvPr/>
        </p:nvSpPr>
        <p:spPr>
          <a:xfrm>
            <a:off x="6804248" y="3284984"/>
            <a:ext cx="792088" cy="400110"/>
          </a:xfrm>
          <a:prstGeom prst="rect">
            <a:avLst/>
          </a:prstGeom>
          <a:noFill/>
        </p:spPr>
        <p:txBody>
          <a:bodyPr wrap="square" rtlCol="0">
            <a:spAutoFit/>
          </a:bodyPr>
          <a:lstStyle/>
          <a:p>
            <a:r>
              <a:rPr kumimoji="1" lang="en-US" altLang="ja-JP" b="1" dirty="0" smtClean="0">
                <a:latin typeface="+mn-ea"/>
                <a:ea typeface="+mn-ea"/>
              </a:rPr>
              <a:t>SVC</a:t>
            </a:r>
            <a:endParaRPr kumimoji="1" lang="ja-JP" altLang="en-US" b="1" dirty="0">
              <a:latin typeface="+mn-ea"/>
              <a:ea typeface="+mn-ea"/>
            </a:endParaRPr>
          </a:p>
        </p:txBody>
      </p:sp>
      <p:sp>
        <p:nvSpPr>
          <p:cNvPr id="15" name="正方形/長方形 14"/>
          <p:cNvSpPr/>
          <p:nvPr/>
        </p:nvSpPr>
        <p:spPr bwMode="auto">
          <a:xfrm>
            <a:off x="5364088" y="2276872"/>
            <a:ext cx="2664296" cy="50405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err="1" smtClean="0">
                <a:latin typeface="+mn-ea"/>
                <a:ea typeface="+mn-ea"/>
              </a:rPr>
              <a:t>start_dispatch</a:t>
            </a:r>
            <a:endParaRPr kumimoji="1" lang="ja-JP" altLang="en-US" sz="2000" b="0" i="0" u="none" strike="noStrike" cap="none" normalizeH="0" baseline="0" dirty="0" smtClean="0">
              <a:ln>
                <a:noFill/>
              </a:ln>
              <a:solidFill>
                <a:schemeClr val="tx1"/>
              </a:solidFill>
              <a:effectLst/>
              <a:latin typeface="+mn-ea"/>
              <a:ea typeface="+mn-ea"/>
            </a:endParaRPr>
          </a:p>
        </p:txBody>
      </p:sp>
      <p:cxnSp>
        <p:nvCxnSpPr>
          <p:cNvPr id="16" name="直線矢印コネクタ 15"/>
          <p:cNvCxnSpPr>
            <a:stCxn id="15" idx="2"/>
            <a:endCxn id="17" idx="0"/>
          </p:cNvCxnSpPr>
          <p:nvPr/>
        </p:nvCxnSpPr>
        <p:spPr bwMode="auto">
          <a:xfrm>
            <a:off x="6696236" y="2780928"/>
            <a:ext cx="0" cy="10081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正方形/長方形 16"/>
          <p:cNvSpPr/>
          <p:nvPr/>
        </p:nvSpPr>
        <p:spPr bwMode="auto">
          <a:xfrm>
            <a:off x="5364088" y="3789040"/>
            <a:ext cx="2664296" cy="1728192"/>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_</a:t>
            </a:r>
            <a:r>
              <a:rPr lang="en-US" altLang="ja-JP" dirty="0" err="1" smtClean="0">
                <a:latin typeface="+mn-ea"/>
                <a:ea typeface="+mn-ea"/>
              </a:rPr>
              <a:t>exit_and_dispatch</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19" name="角丸四角形吹き出し 18"/>
          <p:cNvSpPr/>
          <p:nvPr/>
        </p:nvSpPr>
        <p:spPr bwMode="auto">
          <a:xfrm>
            <a:off x="323528" y="2060848"/>
            <a:ext cx="4176464" cy="1368152"/>
          </a:xfrm>
          <a:prstGeom prst="wedgeRoundRectCallout">
            <a:avLst>
              <a:gd name="adj1" fmla="val 74654"/>
              <a:gd name="adj2" fmla="val -23238"/>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ja-JP" altLang="en-US" b="1" dirty="0" smtClean="0">
                <a:latin typeface="+mn-ea"/>
                <a:ea typeface="+mn-ea"/>
              </a:rPr>
              <a:t>・</a:t>
            </a:r>
            <a:r>
              <a:rPr lang="en-US" altLang="ja-JP" b="1" dirty="0" smtClean="0">
                <a:latin typeface="+mn-ea"/>
              </a:rPr>
              <a:t>FPCCR.LSPACT == 0</a:t>
            </a:r>
            <a:endParaRPr lang="en-US" altLang="ja-JP" b="1" dirty="0">
              <a:latin typeface="+mn-ea"/>
              <a:ea typeface="+mn-ea"/>
            </a:endParaRPr>
          </a:p>
          <a:p>
            <a:pPr eaLnBrk="1" hangingPunct="1">
              <a:lnSpc>
                <a:spcPct val="90000"/>
              </a:lnSpc>
              <a:spcBef>
                <a:spcPct val="20000"/>
              </a:spcBef>
            </a:pPr>
            <a:r>
              <a:rPr kumimoji="1" lang="ja-JP" altLang="en-US" sz="2000" b="1" i="0" u="none" strike="noStrike" cap="none" normalizeH="0" baseline="0" dirty="0" smtClean="0">
                <a:ln>
                  <a:noFill/>
                </a:ln>
                <a:effectLst/>
                <a:latin typeface="+mn-ea"/>
                <a:ea typeface="+mn-ea"/>
              </a:rPr>
              <a:t>　</a:t>
            </a:r>
            <a:r>
              <a:rPr kumimoji="1" lang="en-US" altLang="ja-JP" sz="1800" b="1" i="0" u="none" strike="noStrike" cap="none" normalizeH="0" baseline="0" dirty="0" smtClean="0">
                <a:ln>
                  <a:noFill/>
                </a:ln>
                <a:effectLst/>
                <a:latin typeface="+mn-ea"/>
                <a:ea typeface="+mn-ea"/>
              </a:rPr>
              <a:t>* </a:t>
            </a:r>
            <a:r>
              <a:rPr kumimoji="1" lang="ja-JP" altLang="en-US" sz="1800" b="1" i="0" u="none" strike="noStrike" cap="none" normalizeH="0" baseline="0" dirty="0" smtClean="0">
                <a:ln>
                  <a:noFill/>
                </a:ln>
                <a:effectLst/>
                <a:latin typeface="+mn-ea"/>
                <a:ea typeface="+mn-ea"/>
              </a:rPr>
              <a:t>カーネル起動時は</a:t>
            </a:r>
            <a:r>
              <a:rPr kumimoji="1" lang="en-US" altLang="ja-JP" sz="1800" b="1" i="0" u="none" strike="noStrike" cap="none" normalizeH="0" baseline="0" dirty="0" smtClean="0">
                <a:ln>
                  <a:noFill/>
                </a:ln>
                <a:effectLst/>
                <a:latin typeface="+mn-ea"/>
                <a:ea typeface="+mn-ea"/>
              </a:rPr>
              <a:t>lazy stacking</a:t>
            </a:r>
            <a:r>
              <a:rPr kumimoji="1" lang="ja-JP" altLang="en-US" sz="1800" b="1" i="0" u="none" strike="noStrike" cap="none" normalizeH="0" baseline="0" dirty="0" smtClean="0">
                <a:ln>
                  <a:noFill/>
                </a:ln>
                <a:effectLst/>
                <a:latin typeface="+mn-ea"/>
                <a:ea typeface="+mn-ea"/>
              </a:rPr>
              <a:t>が遅延されていないはずである</a:t>
            </a:r>
            <a:endParaRPr kumimoji="1" lang="en-US" altLang="ja-JP" sz="1800" b="1" i="0" u="none" strike="noStrike" cap="none" normalizeH="0" baseline="0" dirty="0" smtClean="0">
              <a:ln>
                <a:noFill/>
              </a:ln>
              <a:effectLst/>
              <a:latin typeface="+mn-ea"/>
              <a:ea typeface="+mn-ea"/>
            </a:endParaRPr>
          </a:p>
        </p:txBody>
      </p:sp>
      <p:sp>
        <p:nvSpPr>
          <p:cNvPr id="20" name="角丸四角形吹き出し 19"/>
          <p:cNvSpPr/>
          <p:nvPr/>
        </p:nvSpPr>
        <p:spPr bwMode="auto">
          <a:xfrm>
            <a:off x="395536" y="3645024"/>
            <a:ext cx="4176464" cy="1152128"/>
          </a:xfrm>
          <a:prstGeom prst="wedgeRoundRectCallout">
            <a:avLst>
              <a:gd name="adj1" fmla="val 100132"/>
              <a:gd name="adj2" fmla="val -37029"/>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kumimoji="1" lang="ja-JP" altLang="en-US" sz="2000" b="1" i="0" u="none" strike="noStrike" cap="none" normalizeH="0" baseline="0" dirty="0" smtClean="0">
                <a:ln>
                  <a:noFill/>
                </a:ln>
                <a:effectLst/>
                <a:latin typeface="+mn-ea"/>
                <a:ea typeface="+mn-ea"/>
              </a:rPr>
              <a:t>・</a:t>
            </a:r>
            <a:r>
              <a:rPr kumimoji="1" lang="en-US" altLang="ja-JP" sz="2000" b="1" i="0" u="none" strike="noStrike" cap="none" normalizeH="0" baseline="0" dirty="0" smtClean="0">
                <a:ln>
                  <a:noFill/>
                </a:ln>
                <a:effectLst/>
                <a:latin typeface="+mn-ea"/>
                <a:ea typeface="+mn-ea"/>
              </a:rPr>
              <a:t>CONTROL.FPCA == 0</a:t>
            </a:r>
          </a:p>
        </p:txBody>
      </p:sp>
    </p:spTree>
    <p:extLst>
      <p:ext uri="{BB962C8B-B14F-4D97-AF65-F5344CB8AC3E}">
        <p14:creationId xmlns:p14="http://schemas.microsoft.com/office/powerpoint/2010/main" val="299857491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37</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err="1" smtClean="0">
                <a:solidFill>
                  <a:schemeClr val="tx1"/>
                </a:solidFill>
                <a:latin typeface="メイリオ" pitchFamily="50" charset="-128"/>
              </a:rPr>
              <a:t>idle_loop</a:t>
            </a:r>
            <a:endParaRPr lang="ja-JP" altLang="en-US" sz="2800" b="1" dirty="0" smtClean="0">
              <a:solidFill>
                <a:schemeClr val="tx1"/>
              </a:solidFill>
              <a:latin typeface="メイリオ" pitchFamily="50" charset="-128"/>
            </a:endParaRPr>
          </a:p>
        </p:txBody>
      </p:sp>
      <p:sp>
        <p:nvSpPr>
          <p:cNvPr id="2" name="正方形/長方形 1"/>
          <p:cNvSpPr/>
          <p:nvPr/>
        </p:nvSpPr>
        <p:spPr bwMode="auto">
          <a:xfrm>
            <a:off x="4067944" y="980728"/>
            <a:ext cx="3168352" cy="2808312"/>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n-ea"/>
                <a:ea typeface="+mn-ea"/>
              </a:rPr>
              <a:t>dispatcher</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11" name="正方形/長方形 10"/>
          <p:cNvSpPr/>
          <p:nvPr/>
        </p:nvSpPr>
        <p:spPr bwMode="auto">
          <a:xfrm>
            <a:off x="4283968" y="5589240"/>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_</a:t>
            </a:r>
            <a:r>
              <a:rPr lang="en-US" altLang="ja-JP" dirty="0" err="1" smtClean="0">
                <a:latin typeface="+mn-ea"/>
                <a:ea typeface="+mn-ea"/>
              </a:rPr>
              <a:t>idle_loop</a:t>
            </a:r>
            <a:endParaRPr lang="en-US" altLang="ja-JP" dirty="0" smtClean="0">
              <a:latin typeface="+mn-ea"/>
              <a:ea typeface="+mn-ea"/>
            </a:endParaRPr>
          </a:p>
        </p:txBody>
      </p:sp>
      <p:cxnSp>
        <p:nvCxnSpPr>
          <p:cNvPr id="33" name="直線矢印コネクタ 32"/>
          <p:cNvCxnSpPr>
            <a:stCxn id="2" idx="2"/>
            <a:endCxn id="11" idx="0"/>
          </p:cNvCxnSpPr>
          <p:nvPr/>
        </p:nvCxnSpPr>
        <p:spPr bwMode="auto">
          <a:xfrm flipH="1">
            <a:off x="5076056" y="3789040"/>
            <a:ext cx="576064" cy="1800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テキスト ボックス 15"/>
          <p:cNvSpPr txBox="1"/>
          <p:nvPr/>
        </p:nvSpPr>
        <p:spPr>
          <a:xfrm>
            <a:off x="5436096" y="4941168"/>
            <a:ext cx="2088232" cy="400110"/>
          </a:xfrm>
          <a:prstGeom prst="rect">
            <a:avLst/>
          </a:prstGeom>
          <a:noFill/>
        </p:spPr>
        <p:txBody>
          <a:bodyPr wrap="square" rtlCol="0">
            <a:spAutoFit/>
          </a:bodyPr>
          <a:lstStyle/>
          <a:p>
            <a:r>
              <a:rPr kumimoji="1" lang="en-US" altLang="ja-JP" b="1" dirty="0" smtClean="0">
                <a:latin typeface="+mn-ea"/>
                <a:ea typeface="+mn-ea"/>
              </a:rPr>
              <a:t>EXC_RETURN</a:t>
            </a:r>
            <a:endParaRPr kumimoji="1" lang="ja-JP" altLang="en-US" b="1" dirty="0">
              <a:latin typeface="+mn-ea"/>
              <a:ea typeface="+mn-ea"/>
            </a:endParaRPr>
          </a:p>
        </p:txBody>
      </p:sp>
      <p:sp>
        <p:nvSpPr>
          <p:cNvPr id="12" name="角丸四角形吹き出し 11"/>
          <p:cNvSpPr/>
          <p:nvPr/>
        </p:nvSpPr>
        <p:spPr bwMode="auto">
          <a:xfrm>
            <a:off x="467544" y="5229200"/>
            <a:ext cx="3528392" cy="1224136"/>
          </a:xfrm>
          <a:prstGeom prst="wedgeRoundRectCallout">
            <a:avLst>
              <a:gd name="adj1" fmla="val 78675"/>
              <a:gd name="adj2" fmla="val -21626"/>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en-US" altLang="ja-JP" b="1" dirty="0" smtClean="0">
                <a:latin typeface="+mn-ea"/>
                <a:ea typeface="+mn-ea"/>
              </a:rPr>
              <a:t>CONTROL.FPCA == 0</a:t>
            </a:r>
            <a:endParaRPr kumimoji="1" lang="en-US" altLang="ja-JP" sz="1800" b="1" i="0" u="none" strike="noStrike" cap="none" normalizeH="0" baseline="0" dirty="0" smtClean="0">
              <a:ln>
                <a:noFill/>
              </a:ln>
              <a:effectLst/>
              <a:latin typeface="+mn-ea"/>
              <a:ea typeface="+mn-ea"/>
            </a:endParaRPr>
          </a:p>
        </p:txBody>
      </p:sp>
      <p:sp>
        <p:nvSpPr>
          <p:cNvPr id="13" name="角丸四角形吹き出し 12"/>
          <p:cNvSpPr/>
          <p:nvPr/>
        </p:nvSpPr>
        <p:spPr bwMode="auto">
          <a:xfrm>
            <a:off x="179512" y="3068960"/>
            <a:ext cx="4896544" cy="1368152"/>
          </a:xfrm>
          <a:prstGeom prst="wedgeRoundRectCallout">
            <a:avLst>
              <a:gd name="adj1" fmla="val 53660"/>
              <a:gd name="adj2" fmla="val -31896"/>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eaLnBrk="1" hangingPunct="1">
              <a:lnSpc>
                <a:spcPct val="90000"/>
              </a:lnSpc>
              <a:spcBef>
                <a:spcPct val="20000"/>
              </a:spcBef>
            </a:pPr>
            <a:r>
              <a:rPr lang="ja-JP" altLang="en-US" dirty="0" smtClean="0">
                <a:solidFill>
                  <a:srgbClr val="FF0000"/>
                </a:solidFill>
                <a:latin typeface="+mn-ea"/>
                <a:ea typeface="+mn-ea"/>
              </a:rPr>
              <a:t>・ダミーフレーム（</a:t>
            </a:r>
            <a:r>
              <a:rPr lang="en-US" altLang="ja-JP" dirty="0" smtClean="0">
                <a:solidFill>
                  <a:srgbClr val="FF0000"/>
                </a:solidFill>
                <a:latin typeface="+mn-ea"/>
                <a:ea typeface="+mn-ea"/>
              </a:rPr>
              <a:t>Basic</a:t>
            </a:r>
            <a:r>
              <a:rPr lang="ja-JP" altLang="en-US" dirty="0" smtClean="0">
                <a:solidFill>
                  <a:srgbClr val="FF0000"/>
                </a:solidFill>
                <a:latin typeface="+mn-ea"/>
                <a:ea typeface="+mn-ea"/>
              </a:rPr>
              <a:t>）</a:t>
            </a:r>
            <a:r>
              <a:rPr lang="en-US" altLang="ja-JP" dirty="0" smtClean="0">
                <a:solidFill>
                  <a:srgbClr val="FF0000"/>
                </a:solidFill>
                <a:latin typeface="+mn-ea"/>
                <a:ea typeface="+mn-ea"/>
              </a:rPr>
              <a:t> → </a:t>
            </a:r>
            <a:r>
              <a:rPr lang="en-US" altLang="ja-JP" dirty="0" err="1" smtClean="0">
                <a:solidFill>
                  <a:srgbClr val="FF0000"/>
                </a:solidFill>
                <a:latin typeface="+mn-ea"/>
              </a:rPr>
              <a:t>psp</a:t>
            </a:r>
            <a:endParaRPr lang="en-US" altLang="ja-JP" dirty="0">
              <a:solidFill>
                <a:srgbClr val="FF0000"/>
              </a:solidFill>
              <a:latin typeface="+mn-ea"/>
            </a:endParaRPr>
          </a:p>
          <a:p>
            <a:pPr eaLnBrk="1" hangingPunct="1">
              <a:lnSpc>
                <a:spcPct val="90000"/>
              </a:lnSpc>
              <a:spcBef>
                <a:spcPct val="20000"/>
              </a:spcBef>
            </a:pPr>
            <a:r>
              <a:rPr lang="ja-JP" altLang="en-US" dirty="0" smtClean="0">
                <a:solidFill>
                  <a:srgbClr val="FF0000"/>
                </a:solidFill>
                <a:latin typeface="+mn-ea"/>
                <a:ea typeface="+mn-ea"/>
              </a:rPr>
              <a:t>・</a:t>
            </a:r>
            <a:r>
              <a:rPr lang="en-US" altLang="ja-JP" dirty="0" err="1" smtClean="0">
                <a:solidFill>
                  <a:srgbClr val="FF0000"/>
                </a:solidFill>
                <a:latin typeface="+mn-ea"/>
                <a:ea typeface="+mn-ea"/>
              </a:rPr>
              <a:t>lr</a:t>
            </a:r>
            <a:r>
              <a:rPr lang="en-US" altLang="ja-JP" dirty="0" smtClean="0">
                <a:solidFill>
                  <a:srgbClr val="FF0000"/>
                </a:solidFill>
                <a:latin typeface="+mn-ea"/>
                <a:ea typeface="+mn-ea"/>
              </a:rPr>
              <a:t> = EXC_RETURN (Basic)</a:t>
            </a:r>
          </a:p>
          <a:p>
            <a:pPr eaLnBrk="1" hangingPunct="1">
              <a:lnSpc>
                <a:spcPct val="90000"/>
              </a:lnSpc>
              <a:spcBef>
                <a:spcPct val="20000"/>
              </a:spcBef>
            </a:pPr>
            <a:r>
              <a:rPr lang="ja-JP" altLang="ja-JP" dirty="0">
                <a:solidFill>
                  <a:srgbClr val="FF0000"/>
                </a:solidFill>
                <a:latin typeface="+mn-ea"/>
                <a:ea typeface="+mn-ea"/>
              </a:rPr>
              <a:t>　</a:t>
            </a:r>
            <a:r>
              <a:rPr lang="en-US" altLang="ja-JP" dirty="0" smtClean="0">
                <a:solidFill>
                  <a:srgbClr val="FF0000"/>
                </a:solidFill>
                <a:latin typeface="+mn-ea"/>
                <a:ea typeface="+mn-ea"/>
              </a:rPr>
              <a:t>* </a:t>
            </a:r>
            <a:r>
              <a:rPr lang="ja-JP" altLang="en-US" dirty="0" smtClean="0">
                <a:solidFill>
                  <a:srgbClr val="FF0000"/>
                </a:solidFill>
                <a:latin typeface="+mn-ea"/>
                <a:ea typeface="+mn-ea"/>
              </a:rPr>
              <a:t>戻り先が</a:t>
            </a:r>
            <a:r>
              <a:rPr lang="en-US" altLang="ja-JP" dirty="0" smtClean="0">
                <a:solidFill>
                  <a:srgbClr val="FF0000"/>
                </a:solidFill>
                <a:latin typeface="+mn-ea"/>
                <a:ea typeface="+mn-ea"/>
              </a:rPr>
              <a:t>FPU</a:t>
            </a:r>
            <a:r>
              <a:rPr lang="ja-JP" altLang="en-US" dirty="0" smtClean="0">
                <a:solidFill>
                  <a:srgbClr val="FF0000"/>
                </a:solidFill>
                <a:latin typeface="+mn-ea"/>
                <a:ea typeface="+mn-ea"/>
              </a:rPr>
              <a:t>未使用状態となるように</a:t>
            </a:r>
            <a:r>
              <a:rPr lang="en-US" altLang="ja-JP" dirty="0" smtClean="0">
                <a:solidFill>
                  <a:srgbClr val="FF0000"/>
                </a:solidFill>
                <a:latin typeface="+mn-ea"/>
                <a:ea typeface="+mn-ea"/>
              </a:rPr>
              <a:t>EXC_RETURN</a:t>
            </a:r>
            <a:r>
              <a:rPr lang="ja-JP" altLang="en-US" dirty="0" smtClean="0">
                <a:solidFill>
                  <a:srgbClr val="FF0000"/>
                </a:solidFill>
                <a:latin typeface="+mn-ea"/>
                <a:ea typeface="+mn-ea"/>
              </a:rPr>
              <a:t>をセット</a:t>
            </a:r>
            <a:endParaRPr lang="en-US" altLang="ja-JP" dirty="0" smtClean="0">
              <a:solidFill>
                <a:srgbClr val="FF0000"/>
              </a:solidFill>
              <a:latin typeface="+mn-ea"/>
              <a:ea typeface="+mn-ea"/>
            </a:endParaRPr>
          </a:p>
        </p:txBody>
      </p:sp>
      <p:sp>
        <p:nvSpPr>
          <p:cNvPr id="17" name="角丸四角形吹き出し 16"/>
          <p:cNvSpPr/>
          <p:nvPr/>
        </p:nvSpPr>
        <p:spPr bwMode="auto">
          <a:xfrm>
            <a:off x="467544" y="1556792"/>
            <a:ext cx="3528392" cy="864096"/>
          </a:xfrm>
          <a:prstGeom prst="wedgeRoundRectCallout">
            <a:avLst>
              <a:gd name="adj1" fmla="val 70152"/>
              <a:gd name="adj2" fmla="val 35268"/>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b="1" dirty="0" smtClean="0">
                <a:solidFill>
                  <a:srgbClr val="000000"/>
                </a:solidFill>
                <a:latin typeface="+mn-ea"/>
                <a:ea typeface="+mn-ea"/>
              </a:rPr>
              <a:t>・</a:t>
            </a:r>
            <a:r>
              <a:rPr kumimoji="1" lang="en-US" altLang="ja-JP" sz="2000" b="1" i="0" u="none" strike="noStrike" cap="none" normalizeH="0" baseline="0" dirty="0" smtClean="0">
                <a:ln>
                  <a:noFill/>
                </a:ln>
                <a:solidFill>
                  <a:srgbClr val="000000"/>
                </a:solidFill>
                <a:effectLst/>
                <a:latin typeface="+mn-ea"/>
                <a:ea typeface="+mn-ea"/>
              </a:rPr>
              <a:t>FPCCR.LSPACT ==</a:t>
            </a:r>
            <a:r>
              <a:rPr kumimoji="1" lang="en-US" altLang="ja-JP" sz="2000" b="1" i="0" u="none" strike="noStrike" cap="none" normalizeH="0" dirty="0" smtClean="0">
                <a:ln>
                  <a:noFill/>
                </a:ln>
                <a:solidFill>
                  <a:srgbClr val="000000"/>
                </a:solidFill>
                <a:effectLst/>
                <a:latin typeface="+mn-ea"/>
                <a:ea typeface="+mn-ea"/>
              </a:rPr>
              <a:t> 0</a:t>
            </a:r>
          </a:p>
          <a:p>
            <a:pPr eaLnBrk="1" hangingPunct="1">
              <a:lnSpc>
                <a:spcPct val="90000"/>
              </a:lnSpc>
              <a:spcBef>
                <a:spcPct val="20000"/>
              </a:spcBef>
            </a:pPr>
            <a:r>
              <a:rPr lang="ja-JP" altLang="en-US" b="1" dirty="0">
                <a:solidFill>
                  <a:srgbClr val="000000"/>
                </a:solidFill>
                <a:latin typeface="+mn-ea"/>
                <a:ea typeface="+mn-ea"/>
              </a:rPr>
              <a:t>・</a:t>
            </a:r>
            <a:r>
              <a:rPr lang="en-US" altLang="ja-JP" b="1" dirty="0">
                <a:solidFill>
                  <a:srgbClr val="000000"/>
                </a:solidFill>
                <a:latin typeface="+mn-ea"/>
                <a:ea typeface="+mn-ea"/>
              </a:rPr>
              <a:t>CONTROL.FPCA == </a:t>
            </a:r>
            <a:r>
              <a:rPr lang="en-US" altLang="ja-JP" b="1" dirty="0" smtClean="0">
                <a:solidFill>
                  <a:srgbClr val="000000"/>
                </a:solidFill>
                <a:latin typeface="+mn-ea"/>
                <a:ea typeface="+mn-ea"/>
              </a:rPr>
              <a:t>0</a:t>
            </a:r>
            <a:endParaRPr lang="en-US" altLang="ja-JP" b="1" dirty="0">
              <a:latin typeface="+mn-ea"/>
              <a:ea typeface="+mn-ea"/>
            </a:endParaRPr>
          </a:p>
        </p:txBody>
      </p:sp>
    </p:spTree>
    <p:extLst>
      <p:ext uri="{BB962C8B-B14F-4D97-AF65-F5344CB8AC3E}">
        <p14:creationId xmlns:p14="http://schemas.microsoft.com/office/powerpoint/2010/main" val="195195104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38</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ja-JP" altLang="en-US" sz="2800" b="1" dirty="0" smtClean="0">
                <a:solidFill>
                  <a:schemeClr val="tx1"/>
                </a:solidFill>
                <a:latin typeface="メイリオ" pitchFamily="50" charset="-128"/>
              </a:rPr>
              <a:t>今後検討すべき事項</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en-US" altLang="ja-JP" sz="2400" dirty="0" smtClean="0">
                <a:latin typeface="メイリオ" pitchFamily="50" charset="-128"/>
                <a:ea typeface="メイリオ" pitchFamily="50" charset="-128"/>
              </a:rPr>
              <a:t>dispatch</a:t>
            </a:r>
            <a:r>
              <a:rPr lang="ja-JP" altLang="en-US" sz="2400" dirty="0" smtClean="0">
                <a:latin typeface="メイリオ" pitchFamily="50" charset="-128"/>
                <a:ea typeface="メイリオ" pitchFamily="50" charset="-128"/>
              </a:rPr>
              <a:t>関数で</a:t>
            </a:r>
            <a:r>
              <a:rPr lang="en-US" altLang="ja-JP" sz="2400" dirty="0" err="1" smtClean="0">
                <a:latin typeface="メイリオ" pitchFamily="50" charset="-128"/>
                <a:ea typeface="メイリオ" pitchFamily="50" charset="-128"/>
              </a:rPr>
              <a:t>unlock_cpu</a:t>
            </a:r>
            <a:r>
              <a:rPr lang="en-US" altLang="ja-JP" sz="2400" dirty="0" smtClean="0">
                <a:latin typeface="メイリオ" pitchFamily="50" charset="-128"/>
                <a:ea typeface="メイリオ" pitchFamily="50" charset="-128"/>
              </a:rPr>
              <a:t>/</a:t>
            </a:r>
            <a:r>
              <a:rPr lang="en-US" altLang="ja-JP" sz="2400" dirty="0" err="1" smtClean="0">
                <a:latin typeface="メイリオ" pitchFamily="50" charset="-128"/>
                <a:ea typeface="メイリオ" pitchFamily="50" charset="-128"/>
              </a:rPr>
              <a:t>lock_cpu</a:t>
            </a:r>
            <a:r>
              <a:rPr lang="ja-JP" altLang="en-US" sz="2400" dirty="0" smtClean="0">
                <a:latin typeface="メイリオ" pitchFamily="50" charset="-128"/>
                <a:ea typeface="メイリオ" pitchFamily="50" charset="-128"/>
              </a:rPr>
              <a:t>を呼んでしまっているが，もう少しエレガントにできないか？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err="1" smtClean="0">
                <a:latin typeface="メイリオ" pitchFamily="50" charset="-128"/>
                <a:ea typeface="メイリオ" pitchFamily="50" charset="-128"/>
              </a:rPr>
              <a:t>unlock_cpu_dsp</a:t>
            </a:r>
            <a:r>
              <a:rPr lang="en-US" altLang="ja-JP" sz="2400" dirty="0" smtClean="0">
                <a:latin typeface="メイリオ" pitchFamily="50" charset="-128"/>
                <a:ea typeface="メイリオ" pitchFamily="50" charset="-128"/>
              </a:rPr>
              <a:t>/</a:t>
            </a:r>
            <a:r>
              <a:rPr lang="en-US" altLang="ja-JP" sz="2400" dirty="0" err="1" smtClean="0">
                <a:latin typeface="メイリオ" pitchFamily="50" charset="-128"/>
                <a:ea typeface="メイリオ" pitchFamily="50" charset="-128"/>
              </a:rPr>
              <a:t>lock_cpu_dsp</a:t>
            </a:r>
            <a:r>
              <a:rPr lang="ja-JP" altLang="en-US" sz="2400" dirty="0" smtClean="0">
                <a:latin typeface="メイリオ" pitchFamily="50" charset="-128"/>
                <a:ea typeface="メイリオ" pitchFamily="50" charset="-128"/>
              </a:rPr>
              <a:t>をどう活用するか？</a:t>
            </a:r>
            <a:endParaRPr lang="en-US" altLang="ja-JP" sz="2400" dirty="0" smtClean="0">
              <a:latin typeface="メイリオ" pitchFamily="50" charset="-128"/>
              <a:ea typeface="メイリオ" pitchFamily="50" charset="-128"/>
            </a:endParaRPr>
          </a:p>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オーバランハンドラの考慮</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オーバランタイマの停止</a:t>
            </a:r>
            <a:r>
              <a:rPr lang="en-US" altLang="ja-JP" sz="2400" dirty="0" smtClean="0">
                <a:latin typeface="メイリオ" pitchFamily="50" charset="-128"/>
                <a:ea typeface="メイリオ" pitchFamily="50" charset="-128"/>
              </a:rPr>
              <a:t>/</a:t>
            </a:r>
            <a:r>
              <a:rPr lang="ja-JP" altLang="en-US" sz="2400" dirty="0" smtClean="0">
                <a:latin typeface="メイリオ" pitchFamily="50" charset="-128"/>
                <a:ea typeface="メイリオ" pitchFamily="50" charset="-128"/>
              </a:rPr>
              <a:t>開始はディスパッチャ本体と割込みの出入り口だけに集約すればよい？</a:t>
            </a:r>
            <a:endParaRPr lang="en-US" altLang="ja-JP" sz="2400" dirty="0" smtClean="0">
              <a:latin typeface="メイリオ" pitchFamily="50" charset="-128"/>
              <a:ea typeface="メイリオ" pitchFamily="50" charset="-128"/>
            </a:endParaRPr>
          </a:p>
          <a:p>
            <a:pPr marL="180975" indent="-180975" eaLnBrk="1" hangingPunct="1">
              <a:spcBef>
                <a:spcPct val="20000"/>
              </a:spcBef>
              <a:buFontTx/>
              <a:buChar char="•"/>
            </a:pPr>
            <a:r>
              <a:rPr lang="en-US" altLang="ja-JP" sz="2400" dirty="0" smtClean="0">
                <a:latin typeface="メイリオ" pitchFamily="50" charset="-128"/>
                <a:ea typeface="メイリオ" pitchFamily="50" charset="-128"/>
              </a:rPr>
              <a:t>SVC/</a:t>
            </a:r>
            <a:r>
              <a:rPr lang="en-US" altLang="ja-JP" sz="2400" dirty="0" err="1" smtClean="0">
                <a:latin typeface="メイリオ" pitchFamily="50" charset="-128"/>
                <a:ea typeface="メイリオ" pitchFamily="50" charset="-128"/>
              </a:rPr>
              <a:t>PendSV</a:t>
            </a:r>
            <a:r>
              <a:rPr lang="ja-JP" altLang="en-US" sz="2400" dirty="0" smtClean="0">
                <a:latin typeface="メイリオ" pitchFamily="50" charset="-128"/>
                <a:ea typeface="メイリオ" pitchFamily="50" charset="-128"/>
              </a:rPr>
              <a:t>を他の用途で使用する場合の考慮</a:t>
            </a:r>
            <a:endParaRPr lang="en-US" altLang="ja-JP" sz="2400" dirty="0" smtClean="0">
              <a:latin typeface="メイリオ" pitchFamily="50" charset="-128"/>
              <a:ea typeface="メイリオ" pitchFamily="50" charset="-128"/>
            </a:endParaRPr>
          </a:p>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（本来の）</a:t>
            </a:r>
            <a:r>
              <a:rPr lang="en-US" altLang="ja-JP" sz="2400" dirty="0" err="1" smtClean="0">
                <a:latin typeface="メイリオ" pitchFamily="50" charset="-128"/>
                <a:ea typeface="メイリオ" pitchFamily="50" charset="-128"/>
              </a:rPr>
              <a:t>start_r</a:t>
            </a:r>
            <a:r>
              <a:rPr lang="ja-JP" altLang="en-US" sz="2400" dirty="0" smtClean="0">
                <a:latin typeface="メイリオ" pitchFamily="50" charset="-128"/>
                <a:ea typeface="メイリオ" pitchFamily="50" charset="-128"/>
              </a:rPr>
              <a:t>のパスの場合にレジスタ復帰をスキップするか？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条件判定コードが増えるため微妙？</a:t>
            </a:r>
            <a:endParaRPr lang="en-US" altLang="ja-JP" sz="2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413728460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4</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ja-JP" altLang="en-US" sz="2800" b="1" dirty="0" smtClean="0">
                <a:solidFill>
                  <a:schemeClr val="tx1"/>
                </a:solidFill>
                <a:latin typeface="メイリオ" pitchFamily="50" charset="-128"/>
              </a:rPr>
              <a:t>ディスパッチャ設計における前提（</a:t>
            </a:r>
            <a:r>
              <a:rPr lang="en-US" altLang="ja-JP" sz="2800" b="1" dirty="0" smtClean="0">
                <a:solidFill>
                  <a:schemeClr val="tx1"/>
                </a:solidFill>
                <a:latin typeface="メイリオ" pitchFamily="50" charset="-128"/>
              </a:rPr>
              <a:t>1/2</a:t>
            </a:r>
            <a:r>
              <a:rPr lang="ja-JP" altLang="en-US" sz="2800" b="1" dirty="0" smtClean="0">
                <a:solidFill>
                  <a:schemeClr val="tx1"/>
                </a:solidFill>
                <a:latin typeface="メイリオ" pitchFamily="50" charset="-128"/>
              </a:rPr>
              <a:t>）</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dirty="0" smtClean="0">
                <a:latin typeface="メイリオ" pitchFamily="50" charset="-128"/>
                <a:ea typeface="メイリオ" pitchFamily="50" charset="-128"/>
              </a:rPr>
              <a:t>ディスパッチャのコードは一つにしたい</a:t>
            </a:r>
            <a:endParaRPr lang="en-US" altLang="ja-JP"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dirty="0" smtClean="0">
                <a:latin typeface="メイリオ" pitchFamily="50" charset="-128"/>
                <a:ea typeface="メイリオ" pitchFamily="50" charset="-128"/>
              </a:rPr>
              <a:t>Cortex-M</a:t>
            </a:r>
            <a:r>
              <a:rPr lang="ja-JP" altLang="en-US" dirty="0" smtClean="0">
                <a:latin typeface="メイリオ" pitchFamily="50" charset="-128"/>
                <a:ea typeface="メイリオ" pitchFamily="50" charset="-128"/>
              </a:rPr>
              <a:t>の持つハードウェア機構を利用し，ソフトウェアで実装する処理を少なくしたい</a:t>
            </a:r>
            <a:endParaRPr lang="en-US" altLang="ja-JP" dirty="0" smtClean="0">
              <a:latin typeface="メイリオ" pitchFamily="50" charset="-128"/>
              <a:ea typeface="メイリオ" pitchFamily="50" charset="-128"/>
            </a:endParaRPr>
          </a:p>
          <a:p>
            <a:pPr marL="1095375" lvl="2" indent="-180975" eaLnBrk="1" hangingPunct="1">
              <a:spcBef>
                <a:spcPct val="20000"/>
              </a:spcBef>
              <a:buFontTx/>
              <a:buChar char="•"/>
            </a:pPr>
            <a:r>
              <a:rPr lang="ja-JP" altLang="en-US" dirty="0" smtClean="0">
                <a:latin typeface="メイリオ" pitchFamily="50" charset="-128"/>
                <a:ea typeface="メイリオ" pitchFamily="50" charset="-128"/>
              </a:rPr>
              <a:t>割込み発生および復帰時のスタック切替やレジスタの退避</a:t>
            </a:r>
            <a:endParaRPr lang="en-US" altLang="ja-JP" dirty="0" smtClean="0">
              <a:latin typeface="メイリオ" pitchFamily="50" charset="-128"/>
              <a:ea typeface="メイリオ" pitchFamily="50" charset="-128"/>
            </a:endParaRPr>
          </a:p>
          <a:p>
            <a:pPr marL="1095375" lvl="2" indent="-180975" eaLnBrk="1" hangingPunct="1">
              <a:spcBef>
                <a:spcPct val="20000"/>
              </a:spcBef>
              <a:buFontTx/>
              <a:buChar char="•"/>
            </a:pPr>
            <a:r>
              <a:rPr lang="ja-JP" altLang="en-US" dirty="0" smtClean="0">
                <a:latin typeface="メイリオ" pitchFamily="50" charset="-128"/>
                <a:ea typeface="メイリオ" pitchFamily="50" charset="-128"/>
              </a:rPr>
              <a:t>ソフトウェアからの遅延割込み要求（</a:t>
            </a:r>
            <a:r>
              <a:rPr lang="en-US" altLang="ja-JP" dirty="0" err="1" smtClean="0">
                <a:latin typeface="メイリオ" pitchFamily="50" charset="-128"/>
                <a:ea typeface="メイリオ" pitchFamily="50" charset="-128"/>
              </a:rPr>
              <a:t>PendSV</a:t>
            </a:r>
            <a:r>
              <a:rPr lang="ja-JP" altLang="en-US" dirty="0" smtClean="0">
                <a:latin typeface="メイリオ" pitchFamily="50" charset="-128"/>
                <a:ea typeface="メイリオ" pitchFamily="50" charset="-128"/>
              </a:rPr>
              <a:t>）</a:t>
            </a:r>
            <a:endParaRPr lang="en-US" altLang="ja-JP" dirty="0" smtClean="0">
              <a:latin typeface="メイリオ" pitchFamily="50" charset="-128"/>
              <a:ea typeface="メイリオ" pitchFamily="50" charset="-128"/>
            </a:endParaRPr>
          </a:p>
          <a:p>
            <a:pPr marL="1552575" lvl="3" indent="-180975" eaLnBrk="1" hangingPunct="1">
              <a:spcBef>
                <a:spcPct val="20000"/>
              </a:spcBef>
              <a:buFontTx/>
              <a:buChar char="•"/>
            </a:pPr>
            <a:r>
              <a:rPr lang="en-US" altLang="ja-JP" sz="1800" dirty="0">
                <a:latin typeface="メイリオ" pitchFamily="50" charset="-128"/>
                <a:ea typeface="メイリオ" pitchFamily="50" charset="-128"/>
              </a:rPr>
              <a:t>Cortex-M</a:t>
            </a:r>
            <a:r>
              <a:rPr lang="ja-JP" altLang="en-US" sz="1800" dirty="0">
                <a:latin typeface="メイリオ" pitchFamily="50" charset="-128"/>
                <a:ea typeface="メイリオ" pitchFamily="50" charset="-128"/>
              </a:rPr>
              <a:t>では，コンテキストスイッチに</a:t>
            </a:r>
            <a:r>
              <a:rPr lang="en-US" altLang="ja-JP" sz="1800" dirty="0" err="1">
                <a:latin typeface="メイリオ" pitchFamily="50" charset="-128"/>
                <a:ea typeface="メイリオ" pitchFamily="50" charset="-128"/>
              </a:rPr>
              <a:t>PendSV</a:t>
            </a:r>
            <a:r>
              <a:rPr lang="ja-JP" altLang="en-US" sz="1800" dirty="0">
                <a:latin typeface="メイリオ" pitchFamily="50" charset="-128"/>
                <a:ea typeface="メイリオ" pitchFamily="50" charset="-128"/>
              </a:rPr>
              <a:t>を利用することを想定したプロセッサアーキテクチャになっている</a:t>
            </a:r>
            <a:endParaRPr lang="en-US" altLang="ja-JP" sz="1800" dirty="0">
              <a:latin typeface="メイリオ" pitchFamily="50" charset="-128"/>
              <a:ea typeface="メイリオ" pitchFamily="50" charset="-128"/>
            </a:endParaRPr>
          </a:p>
          <a:p>
            <a:pPr marL="1552575" lvl="3" indent="-180975" eaLnBrk="1" hangingPunct="1">
              <a:spcBef>
                <a:spcPct val="20000"/>
              </a:spcBef>
              <a:buFontTx/>
              <a:buChar char="•"/>
            </a:pPr>
            <a:r>
              <a:rPr lang="en-US" altLang="ja-JP" sz="1800" dirty="0" err="1" smtClean="0">
                <a:latin typeface="メイリオ" pitchFamily="50" charset="-128"/>
                <a:ea typeface="メイリオ" pitchFamily="50" charset="-128"/>
              </a:rPr>
              <a:t>PendSV</a:t>
            </a:r>
            <a:r>
              <a:rPr lang="ja-JP" altLang="en-US" sz="1800" dirty="0" smtClean="0">
                <a:latin typeface="メイリオ" pitchFamily="50" charset="-128"/>
                <a:ea typeface="メイリオ" pitchFamily="50" charset="-128"/>
              </a:rPr>
              <a:t>を</a:t>
            </a:r>
            <a:r>
              <a:rPr lang="en-US" altLang="ja-JP" sz="1800" dirty="0" smtClean="0">
                <a:latin typeface="メイリオ" pitchFamily="50" charset="-128"/>
                <a:ea typeface="メイリオ" pitchFamily="50" charset="-128"/>
              </a:rPr>
              <a:t>ISR</a:t>
            </a:r>
            <a:r>
              <a:rPr lang="ja-JP" altLang="en-US" sz="1800" dirty="0" smtClean="0">
                <a:latin typeface="メイリオ" pitchFamily="50" charset="-128"/>
                <a:ea typeface="メイリオ" pitchFamily="50" charset="-128"/>
              </a:rPr>
              <a:t>からの遅延ディスパッチに利用することで，割込み</a:t>
            </a:r>
            <a:r>
              <a:rPr lang="ja-JP" altLang="en-US" sz="1800" dirty="0">
                <a:latin typeface="メイリオ" pitchFamily="50" charset="-128"/>
                <a:ea typeface="メイリオ" pitchFamily="50" charset="-128"/>
              </a:rPr>
              <a:t>の出口処理でのディスパッチャ前後のコンテキスト保存・復帰コードが不要になる</a:t>
            </a:r>
            <a:endParaRPr lang="en-US" altLang="ja-JP" sz="1800" dirty="0">
              <a:latin typeface="メイリオ" pitchFamily="50" charset="-128"/>
              <a:ea typeface="メイリオ" pitchFamily="50" charset="-128"/>
            </a:endParaRPr>
          </a:p>
          <a:p>
            <a:pPr marL="1552575" lvl="3" indent="-180975" eaLnBrk="1" hangingPunct="1">
              <a:spcBef>
                <a:spcPct val="20000"/>
              </a:spcBef>
              <a:buFontTx/>
              <a:buChar char="•"/>
            </a:pPr>
            <a:r>
              <a:rPr lang="ja-JP" altLang="en-US" sz="1800" dirty="0">
                <a:latin typeface="メイリオ" pitchFamily="50" charset="-128"/>
                <a:ea typeface="メイリオ" pitchFamily="50" charset="-128"/>
              </a:rPr>
              <a:t>また，そのための（割込み出口処理でのコンテキストスイッチ判定処理などに伴う）割込み禁止（</a:t>
            </a:r>
            <a:r>
              <a:rPr lang="en-US" altLang="ja-JP" sz="1800" dirty="0">
                <a:latin typeface="メイリオ" pitchFamily="50" charset="-128"/>
                <a:ea typeface="メイリオ" pitchFamily="50" charset="-128"/>
              </a:rPr>
              <a:t>CPU</a:t>
            </a:r>
            <a:r>
              <a:rPr lang="ja-JP" altLang="en-US" sz="1800" dirty="0">
                <a:latin typeface="メイリオ" pitchFamily="50" charset="-128"/>
                <a:ea typeface="メイリオ" pitchFamily="50" charset="-128"/>
              </a:rPr>
              <a:t>ロック）区間が短くなり，割込み応答性が上がる可能性が</a:t>
            </a:r>
            <a:r>
              <a:rPr lang="ja-JP" altLang="en-US" sz="1800" dirty="0" smtClean="0">
                <a:latin typeface="メイリオ" pitchFamily="50" charset="-128"/>
                <a:ea typeface="メイリオ" pitchFamily="50" charset="-128"/>
              </a:rPr>
              <a:t>ある</a:t>
            </a:r>
            <a:endParaRPr lang="ja-JP" altLang="en-US"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dirty="0" smtClean="0">
                <a:latin typeface="メイリオ" pitchFamily="50" charset="-128"/>
                <a:ea typeface="メイリオ" pitchFamily="50" charset="-128"/>
              </a:rPr>
              <a:t>ASP</a:t>
            </a:r>
            <a:r>
              <a:rPr lang="ja-JP" altLang="en-US" dirty="0" smtClean="0">
                <a:latin typeface="メイリオ" pitchFamily="50" charset="-128"/>
                <a:ea typeface="メイリオ" pitchFamily="50" charset="-128"/>
              </a:rPr>
              <a:t>ではタスク例外処理をタスクコンテキストで実行するために，やや複雑な実装になっていた（</a:t>
            </a:r>
            <a:r>
              <a:rPr lang="en-US" altLang="ja-JP" dirty="0" smtClean="0">
                <a:latin typeface="メイリオ" pitchFamily="50" charset="-128"/>
                <a:ea typeface="メイリオ" pitchFamily="50" charset="-128"/>
              </a:rPr>
              <a:t>Cortex-M</a:t>
            </a:r>
            <a:r>
              <a:rPr lang="ja-JP" altLang="en-US" dirty="0" smtClean="0">
                <a:latin typeface="メイリオ" pitchFamily="50" charset="-128"/>
                <a:ea typeface="メイリオ" pitchFamily="50" charset="-128"/>
              </a:rPr>
              <a:t>の機構が仇となっていた）</a:t>
            </a:r>
            <a:endParaRPr lang="en-US" altLang="ja-JP" dirty="0" smtClean="0">
              <a:latin typeface="メイリオ" pitchFamily="50" charset="-128"/>
              <a:ea typeface="メイリオ" pitchFamily="50" charset="-128"/>
            </a:endParaRPr>
          </a:p>
          <a:p>
            <a:pPr marL="1095375" lvl="2" indent="-180975" eaLnBrk="1" hangingPunct="1">
              <a:spcBef>
                <a:spcPct val="20000"/>
              </a:spcBef>
              <a:buFontTx/>
              <a:buChar char="•"/>
            </a:pPr>
            <a:r>
              <a:rPr lang="en-US" altLang="ja-JP" dirty="0" smtClean="0">
                <a:latin typeface="メイリオ" pitchFamily="50" charset="-128"/>
                <a:ea typeface="メイリオ" pitchFamily="50" charset="-128"/>
              </a:rPr>
              <a:t>ASP3</a:t>
            </a:r>
            <a:r>
              <a:rPr lang="ja-JP" altLang="en-US" dirty="0" smtClean="0">
                <a:latin typeface="メイリオ" pitchFamily="50" charset="-128"/>
                <a:ea typeface="メイリオ" pitchFamily="50" charset="-128"/>
              </a:rPr>
              <a:t>ではタスク例外機能が廃止されているため，よりシンプルなソフトウェア実装が可能なはず</a:t>
            </a:r>
            <a:endParaRPr lang="en-US" altLang="ja-JP" dirty="0" smtClean="0">
              <a:latin typeface="メイリオ" pitchFamily="50" charset="-128"/>
              <a:ea typeface="メイリオ" pitchFamily="50" charset="-128"/>
            </a:endParaRPr>
          </a:p>
        </p:txBody>
      </p:sp>
    </p:spTree>
    <p:extLst>
      <p:ext uri="{BB962C8B-B14F-4D97-AF65-F5344CB8AC3E}">
        <p14:creationId xmlns:p14="http://schemas.microsoft.com/office/powerpoint/2010/main" val="29218103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5</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ja-JP" altLang="en-US" sz="2800" b="1" dirty="0" smtClean="0">
                <a:solidFill>
                  <a:schemeClr val="tx1"/>
                </a:solidFill>
                <a:latin typeface="メイリオ" pitchFamily="50" charset="-128"/>
              </a:rPr>
              <a:t>ディスパッチャ設計における前提（</a:t>
            </a:r>
            <a:r>
              <a:rPr lang="en-US" altLang="ja-JP" sz="2800" b="1" dirty="0" smtClean="0">
                <a:solidFill>
                  <a:schemeClr val="tx1"/>
                </a:solidFill>
                <a:latin typeface="メイリオ" pitchFamily="50" charset="-128"/>
              </a:rPr>
              <a:t>2/2</a:t>
            </a:r>
            <a:r>
              <a:rPr lang="ja-JP" altLang="en-US" sz="2800" b="1" dirty="0" smtClean="0">
                <a:solidFill>
                  <a:schemeClr val="tx1"/>
                </a:solidFill>
                <a:latin typeface="メイリオ" pitchFamily="50" charset="-128"/>
              </a:rPr>
              <a:t>）</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ja-JP" altLang="en-US" sz="2400" dirty="0" smtClean="0">
                <a:latin typeface="メイリオ" pitchFamily="50" charset="-128"/>
                <a:ea typeface="メイリオ" pitchFamily="50" charset="-128"/>
              </a:rPr>
              <a:t>ディスパッチャのコードをなるべく統一する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smtClean="0">
                <a:latin typeface="メイリオ" pitchFamily="50" charset="-128"/>
                <a:ea typeface="メイリオ" pitchFamily="50" charset="-128"/>
              </a:rPr>
              <a:t>dispatch/</a:t>
            </a:r>
            <a:r>
              <a:rPr lang="en-US" altLang="ja-JP" sz="2400" dirty="0" err="1" smtClean="0">
                <a:latin typeface="メイリオ" pitchFamily="50" charset="-128"/>
                <a:ea typeface="メイリオ" pitchFamily="50" charset="-128"/>
              </a:rPr>
              <a:t>ret_int</a:t>
            </a:r>
            <a:r>
              <a:rPr lang="ja-JP" altLang="en-US" sz="2400" dirty="0" smtClean="0">
                <a:latin typeface="メイリオ" pitchFamily="50" charset="-128"/>
                <a:ea typeface="メイリオ" pitchFamily="50" charset="-128"/>
              </a:rPr>
              <a:t>（からの遅延ディスパッチ）</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err="1" smtClean="0">
                <a:latin typeface="メイリオ" pitchFamily="50" charset="-128"/>
                <a:ea typeface="メイリオ" pitchFamily="50" charset="-128"/>
              </a:rPr>
              <a:t>dispatch_r</a:t>
            </a:r>
            <a:r>
              <a:rPr lang="en-US" altLang="ja-JP" sz="2400" dirty="0" smtClean="0">
                <a:latin typeface="メイリオ" pitchFamily="50" charset="-128"/>
                <a:ea typeface="メイリオ" pitchFamily="50" charset="-128"/>
              </a:rPr>
              <a:t>/</a:t>
            </a:r>
            <a:r>
              <a:rPr lang="en-US" altLang="ja-JP" sz="2400" dirty="0" err="1" smtClean="0">
                <a:latin typeface="メイリオ" pitchFamily="50" charset="-128"/>
                <a:ea typeface="メイリオ" pitchFamily="50" charset="-128"/>
              </a:rPr>
              <a:t>ret_int_r</a:t>
            </a:r>
            <a:r>
              <a:rPr lang="en-US" altLang="ja-JP" sz="2400" dirty="0" smtClean="0">
                <a:latin typeface="メイリオ" pitchFamily="50" charset="-128"/>
                <a:ea typeface="メイリオ" pitchFamily="50" charset="-128"/>
              </a:rPr>
              <a:t>/</a:t>
            </a:r>
            <a:r>
              <a:rPr lang="en-US" altLang="ja-JP" sz="2400" dirty="0" err="1" smtClean="0">
                <a:latin typeface="メイリオ" pitchFamily="50" charset="-128"/>
                <a:ea typeface="メイリオ" pitchFamily="50" charset="-128"/>
              </a:rPr>
              <a:t>start_r</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err="1" smtClean="0">
                <a:latin typeface="メイリオ" pitchFamily="50" charset="-128"/>
                <a:ea typeface="メイリオ" pitchFamily="50" charset="-128"/>
              </a:rPr>
              <a:t>exit_and_dispatch</a:t>
            </a:r>
            <a:r>
              <a:rPr lang="en-US" altLang="ja-JP" sz="2400" dirty="0" smtClean="0">
                <a:latin typeface="メイリオ" pitchFamily="50" charset="-128"/>
                <a:ea typeface="メイリオ" pitchFamily="50" charset="-128"/>
              </a:rPr>
              <a:t>/</a:t>
            </a:r>
            <a:r>
              <a:rPr lang="en-US" altLang="ja-JP" sz="2400" dirty="0" err="1" smtClean="0">
                <a:latin typeface="メイリオ" pitchFamily="50" charset="-128"/>
                <a:ea typeface="メイリオ" pitchFamily="50" charset="-128"/>
              </a:rPr>
              <a:t>start_dispatch</a:t>
            </a:r>
            <a:endParaRPr lang="en-US" altLang="ja-JP" sz="2400" dirty="0" smtClean="0">
              <a:latin typeface="メイリオ" pitchFamily="50" charset="-128"/>
              <a:ea typeface="メイリオ" pitchFamily="50" charset="-128"/>
            </a:endParaRPr>
          </a:p>
          <a:p>
            <a:pPr marL="180975" indent="-180975" eaLnBrk="1" hangingPunct="1">
              <a:spcBef>
                <a:spcPct val="20000"/>
              </a:spcBef>
              <a:buFontTx/>
              <a:buChar char="•"/>
            </a:pPr>
            <a:r>
              <a:rPr lang="en-US" altLang="ja-JP" sz="2400" dirty="0" smtClean="0">
                <a:latin typeface="メイリオ" pitchFamily="50" charset="-128"/>
                <a:ea typeface="メイリオ" pitchFamily="50" charset="-128"/>
              </a:rPr>
              <a:t>ASP3</a:t>
            </a:r>
            <a:r>
              <a:rPr lang="ja-JP" altLang="en-US" sz="2400" dirty="0" smtClean="0">
                <a:latin typeface="メイリオ" pitchFamily="50" charset="-128"/>
                <a:ea typeface="メイリオ" pitchFamily="50" charset="-128"/>
              </a:rPr>
              <a:t>ではディスパッチャをハンドラモードで実現する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smtClean="0">
                <a:latin typeface="メイリオ" pitchFamily="50" charset="-128"/>
                <a:ea typeface="メイリオ" pitchFamily="50" charset="-128"/>
              </a:rPr>
              <a:t>ASP</a:t>
            </a:r>
            <a:r>
              <a:rPr lang="ja-JP" altLang="en-US" sz="2400" dirty="0" smtClean="0">
                <a:latin typeface="メイリオ" pitchFamily="50" charset="-128"/>
                <a:ea typeface="メイリオ" pitchFamily="50" charset="-128"/>
              </a:rPr>
              <a:t>ではディスパッチャをスレッドモードで実現していた</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ハンドラモードで実現したほうが割込みからの遅延ディスパッチが素直に実装できる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sz="2400" dirty="0" smtClean="0">
                <a:latin typeface="メイリオ" pitchFamily="50" charset="-128"/>
                <a:ea typeface="メイリオ" pitchFamily="50" charset="-128"/>
              </a:rPr>
              <a:t>HRP3</a:t>
            </a:r>
            <a:r>
              <a:rPr lang="ja-JP" altLang="en-US" sz="2400" dirty="0" smtClean="0">
                <a:latin typeface="メイリオ" pitchFamily="50" charset="-128"/>
                <a:ea typeface="メイリオ" pitchFamily="50" charset="-128"/>
              </a:rPr>
              <a:t>でシステムコールをすべてハンドラモードで実施すればコードの改変が少なくなる</a:t>
            </a:r>
            <a:endParaRPr lang="en-US" altLang="ja-JP" sz="2400" dirty="0" smtClean="0">
              <a:latin typeface="メイリオ" pitchFamily="50" charset="-128"/>
              <a:ea typeface="メイリオ" pitchFamily="50" charset="-128"/>
            </a:endParaRPr>
          </a:p>
          <a:p>
            <a:pPr marL="180975" indent="-180975" eaLnBrk="1" hangingPunct="1">
              <a:spcBef>
                <a:spcPct val="20000"/>
              </a:spcBef>
              <a:buFontTx/>
              <a:buChar char="•"/>
            </a:pPr>
            <a:r>
              <a:rPr lang="en-US" altLang="ja-JP" sz="2400" dirty="0">
                <a:latin typeface="メイリオ" pitchFamily="50" charset="-128"/>
                <a:ea typeface="メイリオ" pitchFamily="50" charset="-128"/>
              </a:rPr>
              <a:t>ASP3</a:t>
            </a:r>
            <a:r>
              <a:rPr lang="ja-JP" altLang="en-US" sz="2400" dirty="0" smtClean="0">
                <a:latin typeface="メイリオ" pitchFamily="50" charset="-128"/>
                <a:ea typeface="メイリオ" pitchFamily="50" charset="-128"/>
              </a:rPr>
              <a:t>では</a:t>
            </a:r>
            <a:r>
              <a:rPr lang="en-US" altLang="ja-JP" sz="2400" dirty="0" smtClean="0">
                <a:latin typeface="メイリオ" pitchFamily="50" charset="-128"/>
                <a:ea typeface="メイリオ" pitchFamily="50" charset="-128"/>
              </a:rPr>
              <a:t>ISR</a:t>
            </a:r>
            <a:r>
              <a:rPr lang="ja-JP" altLang="en-US" sz="2400" dirty="0" smtClean="0">
                <a:latin typeface="メイリオ" pitchFamily="50" charset="-128"/>
                <a:ea typeface="メイリオ" pitchFamily="50" charset="-128"/>
              </a:rPr>
              <a:t>からの遅延ディスパッチ要求を</a:t>
            </a:r>
            <a:r>
              <a:rPr lang="en-US" altLang="ja-JP" sz="2400" dirty="0" err="1" smtClean="0">
                <a:latin typeface="メイリオ" pitchFamily="50" charset="-128"/>
                <a:ea typeface="メイリオ" pitchFamily="50" charset="-128"/>
              </a:rPr>
              <a:t>PendSV</a:t>
            </a:r>
            <a:r>
              <a:rPr lang="ja-JP" altLang="en-US" sz="2400" dirty="0" smtClean="0">
                <a:latin typeface="メイリオ" pitchFamily="50" charset="-128"/>
                <a:ea typeface="メイリオ" pitchFamily="50" charset="-128"/>
              </a:rPr>
              <a:t>で</a:t>
            </a:r>
            <a:r>
              <a:rPr lang="ja-JP" altLang="en-US" sz="2400" dirty="0">
                <a:latin typeface="メイリオ" pitchFamily="50" charset="-128"/>
                <a:ea typeface="メイリオ" pitchFamily="50" charset="-128"/>
              </a:rPr>
              <a:t>実現</a:t>
            </a:r>
            <a:r>
              <a:rPr lang="ja-JP" altLang="en-US" sz="2400" dirty="0" smtClean="0">
                <a:latin typeface="メイリオ" pitchFamily="50" charset="-128"/>
                <a:ea typeface="メイリオ" pitchFamily="50" charset="-128"/>
              </a:rPr>
              <a:t>する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sz="2400" dirty="0" smtClean="0">
                <a:latin typeface="メイリオ" pitchFamily="50" charset="-128"/>
                <a:ea typeface="メイリオ" pitchFamily="50" charset="-128"/>
              </a:rPr>
              <a:t>そのために，タスクからのディスパッチ要求も</a:t>
            </a:r>
            <a:r>
              <a:rPr lang="en-US" altLang="ja-JP" sz="2400" dirty="0" err="1" smtClean="0">
                <a:latin typeface="メイリオ" pitchFamily="50" charset="-128"/>
                <a:ea typeface="メイリオ" pitchFamily="50" charset="-128"/>
              </a:rPr>
              <a:t>PendSV</a:t>
            </a:r>
            <a:endParaRPr lang="en-US" altLang="ja-JP" sz="2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39113927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6</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ja-JP" altLang="en-US" sz="2800" b="1" dirty="0" smtClean="0">
                <a:solidFill>
                  <a:schemeClr val="tx1"/>
                </a:solidFill>
                <a:latin typeface="メイリオ" pitchFamily="50" charset="-128"/>
              </a:rPr>
              <a:t>ディスパッチャの概要設計</a:t>
            </a:r>
          </a:p>
        </p:txBody>
      </p:sp>
      <p:sp>
        <p:nvSpPr>
          <p:cNvPr id="2" name="正方形/長方形 1"/>
          <p:cNvSpPr/>
          <p:nvPr/>
        </p:nvSpPr>
        <p:spPr bwMode="auto">
          <a:xfrm>
            <a:off x="107504" y="3933056"/>
            <a:ext cx="8928992"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n-ea"/>
                <a:ea typeface="+mn-ea"/>
              </a:rPr>
              <a:t>dispatcher</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6" name="正方形/長方形 5"/>
          <p:cNvSpPr/>
          <p:nvPr/>
        </p:nvSpPr>
        <p:spPr bwMode="auto">
          <a:xfrm>
            <a:off x="467544" y="980728"/>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n-ea"/>
                <a:ea typeface="+mn-ea"/>
              </a:rPr>
              <a:t>sta_ker</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7" name="正方形/長方形 6"/>
          <p:cNvSpPr/>
          <p:nvPr/>
        </p:nvSpPr>
        <p:spPr bwMode="auto">
          <a:xfrm>
            <a:off x="2555776" y="2204864"/>
            <a:ext cx="2520280" cy="576064"/>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err="1" smtClean="0">
                <a:latin typeface="+mn-ea"/>
                <a:ea typeface="+mn-ea"/>
              </a:rPr>
              <a:t>exit_and_dispatch</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8" name="正方形/長方形 7"/>
          <p:cNvSpPr/>
          <p:nvPr/>
        </p:nvSpPr>
        <p:spPr bwMode="auto">
          <a:xfrm>
            <a:off x="4499992" y="3212976"/>
            <a:ext cx="2520280" cy="360040"/>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_dispatch</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10" name="正方形/長方形 9"/>
          <p:cNvSpPr/>
          <p:nvPr/>
        </p:nvSpPr>
        <p:spPr bwMode="auto">
          <a:xfrm>
            <a:off x="107504" y="2204864"/>
            <a:ext cx="2240632" cy="576064"/>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err="1" smtClean="0">
                <a:latin typeface="+mn-ea"/>
                <a:ea typeface="+mn-ea"/>
              </a:rPr>
              <a:t>start_dispatch</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11" name="正方形/長方形 10"/>
          <p:cNvSpPr/>
          <p:nvPr/>
        </p:nvSpPr>
        <p:spPr bwMode="auto">
          <a:xfrm>
            <a:off x="4283968" y="980728"/>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TASK</a:t>
            </a:r>
          </a:p>
        </p:txBody>
      </p:sp>
      <p:sp>
        <p:nvSpPr>
          <p:cNvPr id="12" name="正方形/長方形 11"/>
          <p:cNvSpPr/>
          <p:nvPr/>
        </p:nvSpPr>
        <p:spPr bwMode="auto">
          <a:xfrm>
            <a:off x="7452320" y="980728"/>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ISR</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13" name="正方形/長方形 12"/>
          <p:cNvSpPr/>
          <p:nvPr/>
        </p:nvSpPr>
        <p:spPr bwMode="auto">
          <a:xfrm>
            <a:off x="5364088" y="5661248"/>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idle</a:t>
            </a:r>
            <a:endParaRPr kumimoji="1" lang="ja-JP" altLang="en-US" sz="2000" b="0" i="0" u="none" strike="noStrike" cap="none" normalizeH="0" baseline="0" dirty="0" smtClean="0">
              <a:ln>
                <a:noFill/>
              </a:ln>
              <a:solidFill>
                <a:schemeClr val="tx1"/>
              </a:solidFill>
              <a:effectLst/>
              <a:latin typeface="+mn-ea"/>
              <a:ea typeface="+mn-ea"/>
            </a:endParaRPr>
          </a:p>
        </p:txBody>
      </p:sp>
      <p:sp>
        <p:nvSpPr>
          <p:cNvPr id="14" name="正方形/長方形 13"/>
          <p:cNvSpPr/>
          <p:nvPr/>
        </p:nvSpPr>
        <p:spPr bwMode="auto">
          <a:xfrm>
            <a:off x="7452320" y="5661248"/>
            <a:ext cx="1584176" cy="864096"/>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TASK/TASK(API)</a:t>
            </a:r>
            <a:endParaRPr kumimoji="1" lang="ja-JP" altLang="en-US" sz="2000" b="0" i="0" u="none" strike="noStrike" cap="none" normalizeH="0" baseline="0" dirty="0" smtClean="0">
              <a:ln>
                <a:noFill/>
              </a:ln>
              <a:solidFill>
                <a:schemeClr val="tx1"/>
              </a:solidFill>
              <a:effectLst/>
              <a:latin typeface="+mn-ea"/>
              <a:ea typeface="+mn-ea"/>
            </a:endParaRPr>
          </a:p>
        </p:txBody>
      </p:sp>
      <p:cxnSp>
        <p:nvCxnSpPr>
          <p:cNvPr id="4" name="直線矢印コネクタ 3"/>
          <p:cNvCxnSpPr>
            <a:stCxn id="6" idx="2"/>
            <a:endCxn id="10" idx="0"/>
          </p:cNvCxnSpPr>
          <p:nvPr/>
        </p:nvCxnSpPr>
        <p:spPr bwMode="auto">
          <a:xfrm flipH="1">
            <a:off x="1227820" y="1844824"/>
            <a:ext cx="31812" cy="3600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直線矢印コネクタ 17"/>
          <p:cNvCxnSpPr>
            <a:stCxn id="11" idx="2"/>
            <a:endCxn id="7" idx="0"/>
          </p:cNvCxnSpPr>
          <p:nvPr/>
        </p:nvCxnSpPr>
        <p:spPr bwMode="auto">
          <a:xfrm flipH="1">
            <a:off x="3815916" y="1844824"/>
            <a:ext cx="1260140" cy="3600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直線矢印コネクタ 20"/>
          <p:cNvCxnSpPr/>
          <p:nvPr/>
        </p:nvCxnSpPr>
        <p:spPr bwMode="auto">
          <a:xfrm>
            <a:off x="5508104" y="2780928"/>
            <a:ext cx="0"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4" name="直線矢印コネクタ 23"/>
          <p:cNvCxnSpPr>
            <a:stCxn id="12" idx="2"/>
          </p:cNvCxnSpPr>
          <p:nvPr/>
        </p:nvCxnSpPr>
        <p:spPr bwMode="auto">
          <a:xfrm flipH="1">
            <a:off x="6876256" y="1844824"/>
            <a:ext cx="1368152" cy="136815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直線矢印コネクタ 26"/>
          <p:cNvCxnSpPr>
            <a:stCxn id="10" idx="2"/>
          </p:cNvCxnSpPr>
          <p:nvPr/>
        </p:nvCxnSpPr>
        <p:spPr bwMode="auto">
          <a:xfrm>
            <a:off x="1227820" y="2780928"/>
            <a:ext cx="0"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直線矢印コネクタ 31"/>
          <p:cNvCxnSpPr/>
          <p:nvPr/>
        </p:nvCxnSpPr>
        <p:spPr bwMode="auto">
          <a:xfrm>
            <a:off x="3779912" y="2780928"/>
            <a:ext cx="0"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直線矢印コネクタ 32"/>
          <p:cNvCxnSpPr/>
          <p:nvPr/>
        </p:nvCxnSpPr>
        <p:spPr bwMode="auto">
          <a:xfrm>
            <a:off x="5724128" y="3573016"/>
            <a:ext cx="0" cy="3600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直線矢印コネクタ 34"/>
          <p:cNvCxnSpPr>
            <a:endCxn id="14" idx="0"/>
          </p:cNvCxnSpPr>
          <p:nvPr/>
        </p:nvCxnSpPr>
        <p:spPr bwMode="auto">
          <a:xfrm>
            <a:off x="8244408" y="4797152"/>
            <a:ext cx="0"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7" name="直線矢印コネクタ 36"/>
          <p:cNvCxnSpPr>
            <a:endCxn id="13" idx="0"/>
          </p:cNvCxnSpPr>
          <p:nvPr/>
        </p:nvCxnSpPr>
        <p:spPr bwMode="auto">
          <a:xfrm>
            <a:off x="6156176" y="4797152"/>
            <a:ext cx="0"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角丸四角形吹き出し 44"/>
          <p:cNvSpPr/>
          <p:nvPr/>
        </p:nvSpPr>
        <p:spPr bwMode="auto">
          <a:xfrm>
            <a:off x="107504" y="4941168"/>
            <a:ext cx="2592288" cy="1512168"/>
          </a:xfrm>
          <a:prstGeom prst="wedgeRoundRectCallout">
            <a:avLst>
              <a:gd name="adj1" fmla="val 32979"/>
              <a:gd name="adj2" fmla="val -70817"/>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sz="1800" dirty="0" smtClean="0">
                <a:solidFill>
                  <a:srgbClr val="FF0000"/>
                </a:solidFill>
                <a:latin typeface="+mn-ea"/>
                <a:ea typeface="+mn-ea"/>
              </a:rPr>
              <a:t>・</a:t>
            </a:r>
            <a:r>
              <a:rPr lang="en-US" altLang="ja-JP" sz="1800" dirty="0" err="1" smtClean="0">
                <a:solidFill>
                  <a:srgbClr val="FF0000"/>
                </a:solidFill>
                <a:latin typeface="+mn-ea"/>
                <a:ea typeface="+mn-ea"/>
              </a:rPr>
              <a:t>sp</a:t>
            </a:r>
            <a:r>
              <a:rPr lang="en-US" altLang="ja-JP" sz="1800" dirty="0" smtClean="0">
                <a:solidFill>
                  <a:srgbClr val="FF0000"/>
                </a:solidFill>
                <a:latin typeface="+mn-ea"/>
                <a:ea typeface="+mn-ea"/>
              </a:rPr>
              <a:t> == </a:t>
            </a:r>
            <a:r>
              <a:rPr kumimoji="1" lang="en-US" altLang="ja-JP" sz="1800" b="0" i="0" u="none" strike="noStrike" cap="none" normalizeH="0" baseline="0" dirty="0" err="1" smtClean="0">
                <a:ln>
                  <a:noFill/>
                </a:ln>
                <a:solidFill>
                  <a:srgbClr val="FF0000"/>
                </a:solidFill>
                <a:effectLst/>
                <a:latin typeface="+mn-ea"/>
                <a:ea typeface="+mn-ea"/>
              </a:rPr>
              <a:t>msp</a:t>
            </a:r>
            <a:endParaRPr kumimoji="1" lang="en-US" altLang="ja-JP" sz="1800" b="0" i="0" u="none" strike="noStrike" cap="none" normalizeH="0" baseline="0" dirty="0" smtClean="0">
              <a:ln>
                <a:noFill/>
              </a:ln>
              <a:solidFill>
                <a:srgbClr val="FF0000"/>
              </a:solidFill>
              <a:effectLst/>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lang="ja-JP" altLang="en-US" sz="1800" dirty="0" smtClean="0">
                <a:solidFill>
                  <a:srgbClr val="FF0000"/>
                </a:solidFill>
                <a:latin typeface="+mn-ea"/>
                <a:ea typeface="+mn-ea"/>
              </a:rPr>
              <a:t>・</a:t>
            </a:r>
            <a:r>
              <a:rPr lang="en-US" altLang="ja-JP" sz="1800" dirty="0" smtClean="0">
                <a:solidFill>
                  <a:srgbClr val="FF0000"/>
                </a:solidFill>
                <a:latin typeface="+mn-ea"/>
                <a:ea typeface="+mn-ea"/>
              </a:rPr>
              <a:t>Handler</a:t>
            </a:r>
            <a:r>
              <a:rPr lang="ja-JP" altLang="en-US" sz="1800" dirty="0" smtClean="0">
                <a:solidFill>
                  <a:srgbClr val="FF0000"/>
                </a:solidFill>
                <a:latin typeface="+mn-ea"/>
                <a:ea typeface="+mn-ea"/>
              </a:rPr>
              <a:t>モード</a:t>
            </a:r>
            <a:endParaRPr lang="en-US" altLang="ja-JP" sz="1800" dirty="0" smtClean="0">
              <a:solidFill>
                <a:srgbClr val="FF0000"/>
              </a:solidFill>
              <a:latin typeface="+mn-ea"/>
              <a:ea typeface="+mn-ea"/>
            </a:endParaRPr>
          </a:p>
          <a:p>
            <a:pPr marL="0" marR="0" indent="0" defTabSz="914400" rtl="0" eaLnBrk="1" fontAlgn="base" latinLnBrk="0" hangingPunct="1">
              <a:lnSpc>
                <a:spcPct val="9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mn-ea"/>
                <a:ea typeface="+mn-ea"/>
              </a:rPr>
              <a:t>・</a:t>
            </a:r>
            <a:r>
              <a:rPr kumimoji="1" lang="en-US" altLang="ja-JP" sz="1800" b="0" i="0" u="none" strike="noStrike" cap="none" normalizeH="0" baseline="0" dirty="0" err="1" smtClean="0">
                <a:ln>
                  <a:noFill/>
                </a:ln>
                <a:solidFill>
                  <a:schemeClr val="tx1"/>
                </a:solidFill>
                <a:effectLst/>
                <a:latin typeface="+mn-ea"/>
                <a:ea typeface="+mn-ea"/>
              </a:rPr>
              <a:t>basepri</a:t>
            </a:r>
            <a:r>
              <a:rPr kumimoji="1" lang="en-US" altLang="ja-JP" sz="1800" b="0" i="0" u="none" strike="noStrike" cap="none" normalizeH="0" baseline="0" dirty="0" smtClean="0">
                <a:ln>
                  <a:noFill/>
                </a:ln>
                <a:solidFill>
                  <a:schemeClr val="tx1"/>
                </a:solidFill>
                <a:effectLst/>
                <a:latin typeface="+mn-ea"/>
                <a:ea typeface="+mn-ea"/>
              </a:rPr>
              <a:t> == 0</a:t>
            </a:r>
          </a:p>
          <a:p>
            <a:pPr marL="0" marR="0" indent="0" defTabSz="914400" rtl="0" eaLnBrk="1" fontAlgn="base" latinLnBrk="0" hangingPunct="1">
              <a:lnSpc>
                <a:spcPct val="90000"/>
              </a:lnSpc>
              <a:spcBef>
                <a:spcPct val="20000"/>
              </a:spcBef>
              <a:spcAft>
                <a:spcPct val="0"/>
              </a:spcAft>
              <a:buClrTx/>
              <a:buSzTx/>
              <a:buFontTx/>
              <a:buNone/>
              <a:tabLst/>
            </a:pPr>
            <a:r>
              <a:rPr lang="ja-JP" altLang="en-US" sz="1800" dirty="0" smtClean="0">
                <a:latin typeface="+mn-ea"/>
                <a:ea typeface="+mn-ea"/>
              </a:rPr>
              <a:t>・</a:t>
            </a:r>
            <a:r>
              <a:rPr lang="en-US" altLang="ja-JP" sz="1800" dirty="0" smtClean="0">
                <a:latin typeface="+mn-ea"/>
                <a:ea typeface="+mn-ea"/>
              </a:rPr>
              <a:t>PRIMASK == 0</a:t>
            </a:r>
          </a:p>
          <a:p>
            <a:pPr marL="0" marR="0" indent="0" defTabSz="914400" rtl="0" eaLnBrk="1" fontAlgn="base" latinLnBrk="0" hangingPunct="1">
              <a:lnSpc>
                <a:spcPct val="90000"/>
              </a:lnSpc>
              <a:spcBef>
                <a:spcPct val="20000"/>
              </a:spcBef>
              <a:spcAft>
                <a:spcPct val="0"/>
              </a:spcAft>
              <a:buClrTx/>
              <a:buSzTx/>
              <a:buFontTx/>
              <a:buNone/>
              <a:tabLst/>
            </a:pPr>
            <a:r>
              <a:rPr lang="ja-JP" altLang="en-US" sz="1800" dirty="0" smtClean="0">
                <a:solidFill>
                  <a:srgbClr val="FF0000"/>
                </a:solidFill>
                <a:latin typeface="+mn-ea"/>
                <a:ea typeface="+mn-ea"/>
              </a:rPr>
              <a:t>・</a:t>
            </a:r>
            <a:r>
              <a:rPr lang="en-US" altLang="ja-JP" sz="1800" dirty="0" smtClean="0">
                <a:solidFill>
                  <a:srgbClr val="FF0000"/>
                </a:solidFill>
                <a:latin typeface="+mn-ea"/>
                <a:ea typeface="+mn-ea"/>
              </a:rPr>
              <a:t>FAULTMASK == 1</a:t>
            </a:r>
          </a:p>
        </p:txBody>
      </p:sp>
      <p:sp>
        <p:nvSpPr>
          <p:cNvPr id="31" name="テキスト ボックス 30"/>
          <p:cNvSpPr txBox="1"/>
          <p:nvPr/>
        </p:nvSpPr>
        <p:spPr>
          <a:xfrm>
            <a:off x="1331640" y="2780928"/>
            <a:ext cx="720080" cy="400110"/>
          </a:xfrm>
          <a:prstGeom prst="rect">
            <a:avLst/>
          </a:prstGeom>
          <a:noFill/>
        </p:spPr>
        <p:txBody>
          <a:bodyPr wrap="square" rtlCol="0">
            <a:spAutoFit/>
          </a:bodyPr>
          <a:lstStyle/>
          <a:p>
            <a:r>
              <a:rPr kumimoji="1" lang="en-US" altLang="ja-JP" b="1" dirty="0" smtClean="0">
                <a:latin typeface="+mn-ea"/>
                <a:ea typeface="+mn-ea"/>
              </a:rPr>
              <a:t>SVC</a:t>
            </a:r>
            <a:endParaRPr kumimoji="1" lang="ja-JP" altLang="en-US" b="1" dirty="0">
              <a:latin typeface="+mn-ea"/>
              <a:ea typeface="+mn-ea"/>
            </a:endParaRPr>
          </a:p>
        </p:txBody>
      </p:sp>
      <p:sp>
        <p:nvSpPr>
          <p:cNvPr id="38" name="テキスト ボックス 37"/>
          <p:cNvSpPr txBox="1"/>
          <p:nvPr/>
        </p:nvSpPr>
        <p:spPr>
          <a:xfrm>
            <a:off x="5580112" y="2780928"/>
            <a:ext cx="1296144" cy="400110"/>
          </a:xfrm>
          <a:prstGeom prst="rect">
            <a:avLst/>
          </a:prstGeom>
          <a:noFill/>
        </p:spPr>
        <p:txBody>
          <a:bodyPr wrap="square" rtlCol="0">
            <a:spAutoFit/>
          </a:bodyPr>
          <a:lstStyle/>
          <a:p>
            <a:r>
              <a:rPr kumimoji="1" lang="en-US" altLang="ja-JP" b="1" dirty="0" err="1" smtClean="0">
                <a:latin typeface="+mn-ea"/>
                <a:ea typeface="+mn-ea"/>
              </a:rPr>
              <a:t>PendSV</a:t>
            </a:r>
            <a:endParaRPr kumimoji="1" lang="ja-JP" altLang="en-US" b="1" dirty="0">
              <a:latin typeface="+mn-ea"/>
              <a:ea typeface="+mn-ea"/>
            </a:endParaRPr>
          </a:p>
        </p:txBody>
      </p:sp>
      <p:sp>
        <p:nvSpPr>
          <p:cNvPr id="39" name="テキスト ボックス 38"/>
          <p:cNvSpPr txBox="1"/>
          <p:nvPr/>
        </p:nvSpPr>
        <p:spPr>
          <a:xfrm>
            <a:off x="7740352" y="1484784"/>
            <a:ext cx="1296144" cy="400110"/>
          </a:xfrm>
          <a:prstGeom prst="rect">
            <a:avLst/>
          </a:prstGeom>
          <a:noFill/>
        </p:spPr>
        <p:txBody>
          <a:bodyPr wrap="square" rtlCol="0">
            <a:spAutoFit/>
          </a:bodyPr>
          <a:lstStyle/>
          <a:p>
            <a:r>
              <a:rPr kumimoji="1" lang="en-US" altLang="ja-JP" b="1" dirty="0" err="1" smtClean="0">
                <a:latin typeface="+mn-ea"/>
                <a:ea typeface="+mn-ea"/>
              </a:rPr>
              <a:t>PendSV</a:t>
            </a:r>
            <a:endParaRPr kumimoji="1" lang="ja-JP" altLang="en-US" b="1" dirty="0">
              <a:latin typeface="+mn-ea"/>
              <a:ea typeface="+mn-ea"/>
            </a:endParaRPr>
          </a:p>
        </p:txBody>
      </p:sp>
      <p:sp>
        <p:nvSpPr>
          <p:cNvPr id="40" name="テキスト ボックス 39"/>
          <p:cNvSpPr txBox="1"/>
          <p:nvPr/>
        </p:nvSpPr>
        <p:spPr>
          <a:xfrm>
            <a:off x="7020272" y="2204864"/>
            <a:ext cx="2016224" cy="400110"/>
          </a:xfrm>
          <a:prstGeom prst="rect">
            <a:avLst/>
          </a:prstGeom>
          <a:noFill/>
        </p:spPr>
        <p:txBody>
          <a:bodyPr wrap="square" rtlCol="0">
            <a:spAutoFit/>
          </a:bodyPr>
          <a:lstStyle/>
          <a:p>
            <a:r>
              <a:rPr kumimoji="1" lang="en-US" altLang="ja-JP" b="1" dirty="0" smtClean="0">
                <a:latin typeface="+mn-ea"/>
                <a:ea typeface="+mn-ea"/>
              </a:rPr>
              <a:t>EXC_RETURN</a:t>
            </a:r>
            <a:endParaRPr kumimoji="1" lang="ja-JP" altLang="en-US" b="1" dirty="0">
              <a:latin typeface="+mn-ea"/>
              <a:ea typeface="+mn-ea"/>
            </a:endParaRPr>
          </a:p>
        </p:txBody>
      </p:sp>
      <p:sp>
        <p:nvSpPr>
          <p:cNvPr id="41" name="正方形/長方形 40"/>
          <p:cNvSpPr/>
          <p:nvPr/>
        </p:nvSpPr>
        <p:spPr bwMode="auto">
          <a:xfrm>
            <a:off x="179512" y="3212976"/>
            <a:ext cx="3960440" cy="360040"/>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algn="ctr" eaLnBrk="1" hangingPunct="1">
              <a:lnSpc>
                <a:spcPct val="90000"/>
              </a:lnSpc>
              <a:spcBef>
                <a:spcPct val="20000"/>
              </a:spcBef>
            </a:pPr>
            <a:r>
              <a:rPr lang="en-US" altLang="ja-JP" dirty="0" smtClean="0">
                <a:latin typeface="+mn-ea"/>
              </a:rPr>
              <a:t>_</a:t>
            </a:r>
            <a:r>
              <a:rPr lang="en-US" altLang="ja-JP" dirty="0" err="1" smtClean="0">
                <a:latin typeface="+mn-ea"/>
              </a:rPr>
              <a:t>exit_and_dispatch</a:t>
            </a:r>
            <a:endParaRPr lang="ja-JP" altLang="en-US" dirty="0">
              <a:latin typeface="+mn-ea"/>
            </a:endParaRPr>
          </a:p>
        </p:txBody>
      </p:sp>
      <p:cxnSp>
        <p:nvCxnSpPr>
          <p:cNvPr id="42" name="直線矢印コネクタ 41"/>
          <p:cNvCxnSpPr/>
          <p:nvPr/>
        </p:nvCxnSpPr>
        <p:spPr bwMode="auto">
          <a:xfrm>
            <a:off x="2339752" y="3573016"/>
            <a:ext cx="0" cy="3600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テキスト ボックス 42"/>
          <p:cNvSpPr txBox="1"/>
          <p:nvPr/>
        </p:nvSpPr>
        <p:spPr>
          <a:xfrm>
            <a:off x="2915816" y="2780928"/>
            <a:ext cx="720080" cy="400110"/>
          </a:xfrm>
          <a:prstGeom prst="rect">
            <a:avLst/>
          </a:prstGeom>
          <a:noFill/>
        </p:spPr>
        <p:txBody>
          <a:bodyPr wrap="square" rtlCol="0">
            <a:spAutoFit/>
          </a:bodyPr>
          <a:lstStyle/>
          <a:p>
            <a:r>
              <a:rPr kumimoji="1" lang="en-US" altLang="ja-JP" b="1" dirty="0" smtClean="0">
                <a:latin typeface="+mn-ea"/>
                <a:ea typeface="+mn-ea"/>
              </a:rPr>
              <a:t>SVC</a:t>
            </a:r>
            <a:endParaRPr kumimoji="1" lang="ja-JP" altLang="en-US" b="1" dirty="0">
              <a:latin typeface="+mn-ea"/>
              <a:ea typeface="+mn-ea"/>
            </a:endParaRPr>
          </a:p>
        </p:txBody>
      </p:sp>
      <p:sp>
        <p:nvSpPr>
          <p:cNvPr id="46" name="テキスト ボックス 45"/>
          <p:cNvSpPr txBox="1"/>
          <p:nvPr/>
        </p:nvSpPr>
        <p:spPr>
          <a:xfrm>
            <a:off x="6228184" y="5013176"/>
            <a:ext cx="2016224" cy="400110"/>
          </a:xfrm>
          <a:prstGeom prst="rect">
            <a:avLst/>
          </a:prstGeom>
          <a:noFill/>
        </p:spPr>
        <p:txBody>
          <a:bodyPr wrap="square" rtlCol="0">
            <a:spAutoFit/>
          </a:bodyPr>
          <a:lstStyle/>
          <a:p>
            <a:r>
              <a:rPr kumimoji="1" lang="en-US" altLang="ja-JP" b="1" dirty="0" smtClean="0">
                <a:latin typeface="+mn-ea"/>
                <a:ea typeface="+mn-ea"/>
              </a:rPr>
              <a:t>EXC_RETURN</a:t>
            </a:r>
            <a:endParaRPr kumimoji="1" lang="ja-JP" altLang="en-US" b="1" dirty="0">
              <a:latin typeface="+mn-ea"/>
              <a:ea typeface="+mn-ea"/>
            </a:endParaRPr>
          </a:p>
        </p:txBody>
      </p:sp>
      <p:sp>
        <p:nvSpPr>
          <p:cNvPr id="36" name="角丸四角形吹き出し 35"/>
          <p:cNvSpPr/>
          <p:nvPr/>
        </p:nvSpPr>
        <p:spPr bwMode="auto">
          <a:xfrm>
            <a:off x="2987824" y="4869160"/>
            <a:ext cx="2088232" cy="1008112"/>
          </a:xfrm>
          <a:prstGeom prst="wedgeRoundRectCallout">
            <a:avLst>
              <a:gd name="adj1" fmla="val 32979"/>
              <a:gd name="adj2" fmla="val -70817"/>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en-US" altLang="ja-JP" sz="1800" dirty="0" err="1" smtClean="0">
                <a:solidFill>
                  <a:srgbClr val="FF0000"/>
                </a:solidFill>
                <a:latin typeface="+mn-ea"/>
                <a:ea typeface="+mn-ea"/>
              </a:rPr>
              <a:t>callee</a:t>
            </a:r>
            <a:r>
              <a:rPr lang="en-US" altLang="ja-JP" sz="1800" dirty="0" smtClean="0">
                <a:solidFill>
                  <a:srgbClr val="FF0000"/>
                </a:solidFill>
                <a:latin typeface="+mn-ea"/>
                <a:ea typeface="+mn-ea"/>
              </a:rPr>
              <a:t> saved register</a:t>
            </a:r>
            <a:r>
              <a:rPr lang="ja-JP" altLang="en-US" sz="1800" dirty="0" smtClean="0">
                <a:solidFill>
                  <a:srgbClr val="FF0000"/>
                </a:solidFill>
                <a:latin typeface="+mn-ea"/>
                <a:ea typeface="+mn-ea"/>
              </a:rPr>
              <a:t>をここで復帰</a:t>
            </a:r>
            <a:endParaRPr lang="en-US" altLang="ja-JP" sz="1800" dirty="0" smtClean="0">
              <a:solidFill>
                <a:srgbClr val="FF0000"/>
              </a:solidFill>
              <a:latin typeface="+mn-ea"/>
              <a:ea typeface="+mn-ea"/>
            </a:endParaRPr>
          </a:p>
        </p:txBody>
      </p:sp>
      <p:sp>
        <p:nvSpPr>
          <p:cNvPr id="44" name="正方形/長方形 43"/>
          <p:cNvSpPr/>
          <p:nvPr/>
        </p:nvSpPr>
        <p:spPr bwMode="auto">
          <a:xfrm>
            <a:off x="5148064" y="2204864"/>
            <a:ext cx="1296144" cy="576064"/>
          </a:xfrm>
          <a:prstGeom prst="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20000"/>
              </a:spcBef>
              <a:spcAft>
                <a:spcPct val="0"/>
              </a:spcAft>
              <a:buClrTx/>
              <a:buSzTx/>
              <a:buFontTx/>
              <a:buNone/>
              <a:tabLst/>
            </a:pPr>
            <a:r>
              <a:rPr lang="en-US" altLang="ja-JP" dirty="0" smtClean="0">
                <a:latin typeface="+mn-ea"/>
                <a:ea typeface="+mn-ea"/>
              </a:rPr>
              <a:t>dispatch</a:t>
            </a:r>
            <a:endParaRPr kumimoji="1" lang="ja-JP" altLang="en-US" sz="2000" b="0" i="0" u="none" strike="noStrike" cap="none" normalizeH="0" baseline="0" dirty="0" smtClean="0">
              <a:ln>
                <a:noFill/>
              </a:ln>
              <a:solidFill>
                <a:schemeClr val="tx1"/>
              </a:solidFill>
              <a:effectLst/>
              <a:latin typeface="+mn-ea"/>
              <a:ea typeface="+mn-ea"/>
            </a:endParaRPr>
          </a:p>
        </p:txBody>
      </p:sp>
      <p:cxnSp>
        <p:nvCxnSpPr>
          <p:cNvPr id="47" name="直線矢印コネクタ 46"/>
          <p:cNvCxnSpPr/>
          <p:nvPr/>
        </p:nvCxnSpPr>
        <p:spPr bwMode="auto">
          <a:xfrm>
            <a:off x="5364088" y="1844824"/>
            <a:ext cx="0" cy="3600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8" name="角丸四角形吹き出し 47"/>
          <p:cNvSpPr/>
          <p:nvPr/>
        </p:nvSpPr>
        <p:spPr bwMode="auto">
          <a:xfrm>
            <a:off x="7164288" y="2996952"/>
            <a:ext cx="1872208" cy="864096"/>
          </a:xfrm>
          <a:prstGeom prst="wedgeRoundRectCallout">
            <a:avLst>
              <a:gd name="adj1" fmla="val -27843"/>
              <a:gd name="adj2" fmla="val -99769"/>
              <a:gd name="adj3" fmla="val 1666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90000"/>
              </a:lnSpc>
              <a:spcBef>
                <a:spcPct val="20000"/>
              </a:spcBef>
              <a:spcAft>
                <a:spcPct val="0"/>
              </a:spcAft>
              <a:buClrTx/>
              <a:buSzTx/>
              <a:buFontTx/>
              <a:buNone/>
              <a:tabLst/>
            </a:pPr>
            <a:r>
              <a:rPr lang="ja-JP" altLang="en-US" sz="1800" dirty="0" smtClean="0">
                <a:solidFill>
                  <a:srgbClr val="FF0000"/>
                </a:solidFill>
                <a:latin typeface="+mn-ea"/>
                <a:ea typeface="+mn-ea"/>
              </a:rPr>
              <a:t>遅延ディスパッチのためのソースコードは不要</a:t>
            </a:r>
            <a:endParaRPr lang="en-US" altLang="ja-JP" sz="1800" dirty="0" smtClean="0">
              <a:solidFill>
                <a:srgbClr val="FF0000"/>
              </a:solidFill>
              <a:latin typeface="+mn-ea"/>
              <a:ea typeface="+mn-ea"/>
            </a:endParaRPr>
          </a:p>
        </p:txBody>
      </p:sp>
    </p:spTree>
    <p:extLst>
      <p:ext uri="{BB962C8B-B14F-4D97-AF65-F5344CB8AC3E}">
        <p14:creationId xmlns:p14="http://schemas.microsoft.com/office/powerpoint/2010/main" val="10039058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7</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err="1" smtClean="0">
                <a:solidFill>
                  <a:schemeClr val="tx1"/>
                </a:solidFill>
                <a:latin typeface="メイリオ" pitchFamily="50" charset="-128"/>
              </a:rPr>
              <a:t>PendSV</a:t>
            </a:r>
            <a:r>
              <a:rPr lang="en-US" altLang="ja-JP" sz="2800" b="1" dirty="0" smtClean="0">
                <a:solidFill>
                  <a:schemeClr val="tx1"/>
                </a:solidFill>
                <a:latin typeface="メイリオ" pitchFamily="50" charset="-128"/>
              </a:rPr>
              <a:t>/SVC</a:t>
            </a:r>
            <a:r>
              <a:rPr lang="ja-JP" altLang="en-US" sz="2800" b="1" dirty="0" smtClean="0">
                <a:solidFill>
                  <a:schemeClr val="tx1"/>
                </a:solidFill>
                <a:latin typeface="メイリオ" pitchFamily="50" charset="-128"/>
              </a:rPr>
              <a:t>の使い分け</a:t>
            </a:r>
          </a:p>
        </p:txBody>
      </p:sp>
      <p:sp>
        <p:nvSpPr>
          <p:cNvPr id="5124" name="Rectangle 3"/>
          <p:cNvSpPr>
            <a:spLocks noChangeArrowheads="1"/>
          </p:cNvSpPr>
          <p:nvPr/>
        </p:nvSpPr>
        <p:spPr bwMode="auto">
          <a:xfrm>
            <a:off x="179388" y="836712"/>
            <a:ext cx="8802687" cy="5617294"/>
          </a:xfrm>
          <a:prstGeom prst="rect">
            <a:avLst/>
          </a:prstGeom>
          <a:noFill/>
          <a:ln w="9525">
            <a:noFill/>
            <a:miter lim="800000"/>
            <a:headEnd/>
            <a:tailEnd/>
          </a:ln>
        </p:spPr>
        <p:txBody>
          <a:bodyPr/>
          <a:lstStyle/>
          <a:p>
            <a:pPr marL="180975" indent="-180975" eaLnBrk="1" hangingPunct="1">
              <a:spcBef>
                <a:spcPct val="20000"/>
              </a:spcBef>
              <a:buFontTx/>
              <a:buChar char="•"/>
            </a:pPr>
            <a:r>
              <a:rPr lang="en-US" altLang="ja-JP" dirty="0" err="1" smtClean="0">
                <a:latin typeface="メイリオ" pitchFamily="50" charset="-128"/>
                <a:ea typeface="メイリオ" pitchFamily="50" charset="-128"/>
              </a:rPr>
              <a:t>PendSV</a:t>
            </a:r>
            <a:endParaRPr lang="en-US" altLang="ja-JP"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dirty="0" smtClean="0">
                <a:latin typeface="メイリオ" pitchFamily="50" charset="-128"/>
                <a:ea typeface="メイリオ" pitchFamily="50" charset="-128"/>
              </a:rPr>
              <a:t>タスクコンテキストを保存してから</a:t>
            </a:r>
            <a:r>
              <a:rPr lang="en-US" altLang="ja-JP" dirty="0" smtClean="0">
                <a:latin typeface="メイリオ" pitchFamily="50" charset="-128"/>
                <a:ea typeface="メイリオ" pitchFamily="50" charset="-128"/>
              </a:rPr>
              <a:t>dispatcher</a:t>
            </a:r>
            <a:r>
              <a:rPr lang="ja-JP" altLang="en-US" dirty="0" smtClean="0">
                <a:latin typeface="メイリオ" pitchFamily="50" charset="-128"/>
                <a:ea typeface="メイリオ" pitchFamily="50" charset="-128"/>
              </a:rPr>
              <a:t>へ飛ばす</a:t>
            </a:r>
            <a:endParaRPr lang="en-US" altLang="ja-JP"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dirty="0" smtClean="0">
                <a:latin typeface="メイリオ" pitchFamily="50" charset="-128"/>
                <a:ea typeface="メイリオ" pitchFamily="50" charset="-128"/>
              </a:rPr>
              <a:t>API</a:t>
            </a:r>
            <a:r>
              <a:rPr lang="ja-JP" altLang="en-US" dirty="0" smtClean="0">
                <a:latin typeface="メイリオ" pitchFamily="50" charset="-128"/>
                <a:ea typeface="メイリオ" pitchFamily="50" charset="-128"/>
              </a:rPr>
              <a:t>と割込みの出口でともに通常のディスパッチコードへ飛ばす</a:t>
            </a:r>
            <a:endParaRPr lang="en-US" altLang="ja-JP" dirty="0" smtClean="0">
              <a:latin typeface="メイリオ" pitchFamily="50" charset="-128"/>
              <a:ea typeface="メイリオ" pitchFamily="50" charset="-128"/>
            </a:endParaRPr>
          </a:p>
          <a:p>
            <a:pPr marL="180975" indent="-180975" eaLnBrk="1" hangingPunct="1">
              <a:spcBef>
                <a:spcPct val="20000"/>
              </a:spcBef>
              <a:buFontTx/>
              <a:buChar char="•"/>
            </a:pPr>
            <a:r>
              <a:rPr lang="en-US" altLang="ja-JP" dirty="0" smtClean="0">
                <a:latin typeface="メイリオ" pitchFamily="50" charset="-128"/>
                <a:ea typeface="メイリオ" pitchFamily="50" charset="-128"/>
              </a:rPr>
              <a:t>SVC</a:t>
            </a:r>
            <a:endParaRPr lang="en-US" altLang="ja-JP" dirty="0">
              <a:latin typeface="メイリオ" pitchFamily="50" charset="-128"/>
              <a:ea typeface="メイリオ" pitchFamily="50" charset="-128"/>
            </a:endParaRPr>
          </a:p>
          <a:p>
            <a:pPr marL="638175" lvl="1" indent="-180975" eaLnBrk="1" hangingPunct="1">
              <a:spcBef>
                <a:spcPct val="20000"/>
              </a:spcBef>
              <a:buFontTx/>
              <a:buChar char="•"/>
            </a:pPr>
            <a:r>
              <a:rPr lang="ja-JP" altLang="en-US" dirty="0">
                <a:latin typeface="メイリオ" pitchFamily="50" charset="-128"/>
                <a:ea typeface="メイリオ" pitchFamily="50" charset="-128"/>
              </a:rPr>
              <a:t>タスクコンテキストを</a:t>
            </a:r>
            <a:r>
              <a:rPr lang="ja-JP" altLang="en-US" dirty="0" smtClean="0">
                <a:latin typeface="メイリオ" pitchFamily="50" charset="-128"/>
                <a:ea typeface="メイリオ" pitchFamily="50" charset="-128"/>
              </a:rPr>
              <a:t>保存せずに</a:t>
            </a:r>
            <a:r>
              <a:rPr lang="en-US" altLang="ja-JP" dirty="0" smtClean="0">
                <a:latin typeface="メイリオ" pitchFamily="50" charset="-128"/>
                <a:ea typeface="メイリオ" pitchFamily="50" charset="-128"/>
              </a:rPr>
              <a:t>dispatcher</a:t>
            </a:r>
            <a:r>
              <a:rPr lang="ja-JP" altLang="en-US" dirty="0">
                <a:latin typeface="メイリオ" pitchFamily="50" charset="-128"/>
                <a:ea typeface="メイリオ" pitchFamily="50" charset="-128"/>
              </a:rPr>
              <a:t>へ</a:t>
            </a:r>
            <a:r>
              <a:rPr lang="ja-JP" altLang="en-US" dirty="0" smtClean="0">
                <a:latin typeface="メイリオ" pitchFamily="50" charset="-128"/>
                <a:ea typeface="メイリオ" pitchFamily="50" charset="-128"/>
              </a:rPr>
              <a:t>飛ばす</a:t>
            </a:r>
            <a:endParaRPr lang="en-US" altLang="ja-JP" dirty="0" smtClean="0">
              <a:latin typeface="メイリオ" pitchFamily="50" charset="-128"/>
              <a:ea typeface="メイリオ" pitchFamily="50" charset="-128"/>
            </a:endParaRPr>
          </a:p>
          <a:p>
            <a:pPr marL="1095375" lvl="2" indent="-180975" eaLnBrk="1" hangingPunct="1">
              <a:spcBef>
                <a:spcPct val="20000"/>
              </a:spcBef>
              <a:buFontTx/>
              <a:buChar char="•"/>
            </a:pPr>
            <a:r>
              <a:rPr lang="en-US" altLang="ja-JP" sz="1800" dirty="0" err="1" smtClean="0">
                <a:latin typeface="メイリオ" pitchFamily="50" charset="-128"/>
                <a:ea typeface="メイリオ" pitchFamily="50" charset="-128"/>
              </a:rPr>
              <a:t>PendSV</a:t>
            </a:r>
            <a:r>
              <a:rPr lang="ja-JP" altLang="en-US" sz="1800" dirty="0" smtClean="0">
                <a:latin typeface="メイリオ" pitchFamily="50" charset="-128"/>
                <a:ea typeface="メイリオ" pitchFamily="50" charset="-128"/>
              </a:rPr>
              <a:t>と異なるルーチンにジャンプさせるために，</a:t>
            </a:r>
            <a:r>
              <a:rPr lang="en-US" altLang="ja-JP" sz="1800" dirty="0" smtClean="0">
                <a:latin typeface="メイリオ" pitchFamily="50" charset="-128"/>
                <a:ea typeface="メイリオ" pitchFamily="50" charset="-128"/>
              </a:rPr>
              <a:t>SVC</a:t>
            </a:r>
            <a:r>
              <a:rPr lang="ja-JP" altLang="en-US" sz="1800" dirty="0" smtClean="0">
                <a:latin typeface="メイリオ" pitchFamily="50" charset="-128"/>
                <a:ea typeface="メイリオ" pitchFamily="50" charset="-128"/>
              </a:rPr>
              <a:t>を使用する（同じルーチンでよければ</a:t>
            </a:r>
            <a:r>
              <a:rPr lang="en-US" altLang="ja-JP" sz="1800" dirty="0" err="1" smtClean="0">
                <a:latin typeface="メイリオ" pitchFamily="50" charset="-128"/>
                <a:ea typeface="メイリオ" pitchFamily="50" charset="-128"/>
              </a:rPr>
              <a:t>PendSV</a:t>
            </a:r>
            <a:r>
              <a:rPr lang="ja-JP" altLang="en-US" sz="1800" dirty="0" smtClean="0">
                <a:latin typeface="メイリオ" pitchFamily="50" charset="-128"/>
                <a:ea typeface="メイリオ" pitchFamily="50" charset="-128"/>
              </a:rPr>
              <a:t>だけでよいか？）</a:t>
            </a:r>
            <a:endParaRPr lang="en-US" altLang="ja-JP" sz="1800" dirty="0" smtClean="0">
              <a:latin typeface="メイリオ" pitchFamily="50" charset="-128"/>
              <a:ea typeface="メイリオ" pitchFamily="50" charset="-128"/>
            </a:endParaRPr>
          </a:p>
          <a:p>
            <a:pPr marL="180975" indent="-180975" eaLnBrk="1" hangingPunct="1">
              <a:spcBef>
                <a:spcPct val="20000"/>
              </a:spcBef>
              <a:buFontTx/>
              <a:buChar char="•"/>
            </a:pPr>
            <a:r>
              <a:rPr lang="en-US" altLang="ja-JP" dirty="0" err="1" smtClean="0">
                <a:latin typeface="メイリオ" pitchFamily="50" charset="-128"/>
                <a:ea typeface="メイリオ" pitchFamily="50" charset="-128"/>
              </a:rPr>
              <a:t>PendSV</a:t>
            </a:r>
            <a:r>
              <a:rPr lang="ja-JP" altLang="en-US" dirty="0" smtClean="0">
                <a:latin typeface="メイリオ" pitchFamily="50" charset="-128"/>
                <a:ea typeface="メイリオ" pitchFamily="50" charset="-128"/>
              </a:rPr>
              <a:t>であっても，</a:t>
            </a:r>
            <a:r>
              <a:rPr lang="en-US" altLang="ja-JP" dirty="0" smtClean="0">
                <a:latin typeface="メイリオ" pitchFamily="50" charset="-128"/>
                <a:ea typeface="メイリオ" pitchFamily="50" charset="-128"/>
              </a:rPr>
              <a:t>SVC</a:t>
            </a:r>
            <a:r>
              <a:rPr lang="ja-JP" altLang="en-US" dirty="0" smtClean="0">
                <a:latin typeface="メイリオ" pitchFamily="50" charset="-128"/>
                <a:ea typeface="メイリオ" pitchFamily="50" charset="-128"/>
              </a:rPr>
              <a:t>であっても，入り口は異なるが，最終的には</a:t>
            </a:r>
            <a:r>
              <a:rPr lang="en-US" altLang="ja-JP" dirty="0" smtClean="0">
                <a:latin typeface="メイリオ" pitchFamily="50" charset="-128"/>
                <a:ea typeface="メイリオ" pitchFamily="50" charset="-128"/>
              </a:rPr>
              <a:t>dispatcher</a:t>
            </a:r>
            <a:r>
              <a:rPr lang="ja-JP" altLang="en-US" dirty="0" smtClean="0">
                <a:latin typeface="メイリオ" pitchFamily="50" charset="-128"/>
                <a:ea typeface="メイリオ" pitchFamily="50" charset="-128"/>
              </a:rPr>
              <a:t>に来る</a:t>
            </a:r>
            <a:endParaRPr lang="en-US" altLang="ja-JP"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dirty="0" smtClean="0">
                <a:latin typeface="メイリオ" pitchFamily="50" charset="-128"/>
                <a:ea typeface="メイリオ" pitchFamily="50" charset="-128"/>
              </a:rPr>
              <a:t>dispatcher</a:t>
            </a:r>
            <a:r>
              <a:rPr lang="ja-JP" altLang="en-US" dirty="0" smtClean="0">
                <a:latin typeface="メイリオ" pitchFamily="50" charset="-128"/>
                <a:ea typeface="メイリオ" pitchFamily="50" charset="-128"/>
              </a:rPr>
              <a:t>に来た時点では出来る限り状態が整合するようにしておく</a:t>
            </a:r>
            <a:endParaRPr lang="en-US" altLang="ja-JP" dirty="0" smtClean="0">
              <a:latin typeface="メイリオ" pitchFamily="50" charset="-128"/>
              <a:ea typeface="メイリオ" pitchFamily="50" charset="-128"/>
            </a:endParaRPr>
          </a:p>
          <a:p>
            <a:pPr marL="180975" indent="-180975" eaLnBrk="1" hangingPunct="1">
              <a:spcBef>
                <a:spcPct val="20000"/>
              </a:spcBef>
              <a:buFontTx/>
              <a:buChar char="•"/>
            </a:pPr>
            <a:r>
              <a:rPr lang="en-US" altLang="ja-JP" dirty="0">
                <a:latin typeface="メイリオ" pitchFamily="50" charset="-128"/>
                <a:ea typeface="メイリオ" pitchFamily="50" charset="-128"/>
              </a:rPr>
              <a:t>ARMv6-M</a:t>
            </a:r>
            <a:r>
              <a:rPr lang="ja-JP" altLang="en-US" dirty="0">
                <a:latin typeface="メイリオ" pitchFamily="50" charset="-128"/>
                <a:ea typeface="メイリオ" pitchFamily="50" charset="-128"/>
              </a:rPr>
              <a:t>では</a:t>
            </a:r>
            <a:r>
              <a:rPr lang="en-US" altLang="ja-JP" dirty="0" err="1">
                <a:latin typeface="メイリオ" pitchFamily="50" charset="-128"/>
                <a:ea typeface="メイリオ" pitchFamily="50" charset="-128"/>
              </a:rPr>
              <a:t>basepri</a:t>
            </a:r>
            <a:r>
              <a:rPr lang="ja-JP" altLang="en-US" dirty="0">
                <a:latin typeface="メイリオ" pitchFamily="50" charset="-128"/>
                <a:ea typeface="メイリオ" pitchFamily="50" charset="-128"/>
              </a:rPr>
              <a:t>を</a:t>
            </a:r>
            <a:r>
              <a:rPr lang="ja-JP" altLang="en-US" dirty="0" smtClean="0">
                <a:latin typeface="メイリオ" pitchFamily="50" charset="-128"/>
                <a:ea typeface="メイリオ" pitchFamily="50" charset="-128"/>
              </a:rPr>
              <a:t>持たないため検討が必要</a:t>
            </a:r>
            <a:endParaRPr lang="en-US" altLang="ja-JP" dirty="0">
              <a:latin typeface="メイリオ" pitchFamily="50" charset="-128"/>
              <a:ea typeface="メイリオ" pitchFamily="50" charset="-128"/>
            </a:endParaRPr>
          </a:p>
          <a:p>
            <a:pPr marL="638175" lvl="1" indent="-180975" eaLnBrk="1" hangingPunct="1">
              <a:spcBef>
                <a:spcPct val="20000"/>
              </a:spcBef>
              <a:buFontTx/>
              <a:buChar char="•"/>
            </a:pPr>
            <a:r>
              <a:rPr lang="en-US" altLang="ja-JP" dirty="0">
                <a:latin typeface="メイリオ" pitchFamily="50" charset="-128"/>
                <a:ea typeface="メイリオ" pitchFamily="50" charset="-128"/>
              </a:rPr>
              <a:t>CPU</a:t>
            </a:r>
            <a:r>
              <a:rPr lang="ja-JP" altLang="en-US" dirty="0">
                <a:latin typeface="メイリオ" pitchFamily="50" charset="-128"/>
                <a:ea typeface="メイリオ" pitchFamily="50" charset="-128"/>
              </a:rPr>
              <a:t>ロックは</a:t>
            </a:r>
            <a:r>
              <a:rPr lang="en-US" altLang="ja-JP" dirty="0">
                <a:latin typeface="メイリオ" pitchFamily="50" charset="-128"/>
                <a:ea typeface="メイリオ" pitchFamily="50" charset="-128"/>
              </a:rPr>
              <a:t>PRIMASK</a:t>
            </a:r>
            <a:r>
              <a:rPr lang="ja-JP" altLang="en-US" dirty="0">
                <a:latin typeface="メイリオ" pitchFamily="50" charset="-128"/>
                <a:ea typeface="メイリオ" pitchFamily="50" charset="-128"/>
              </a:rPr>
              <a:t>で実現している</a:t>
            </a:r>
            <a:endParaRPr lang="en-US" altLang="ja-JP" dirty="0">
              <a:latin typeface="メイリオ" pitchFamily="50" charset="-128"/>
              <a:ea typeface="メイリオ" pitchFamily="50" charset="-128"/>
            </a:endParaRPr>
          </a:p>
          <a:p>
            <a:pPr marL="638175" lvl="1" indent="-180975" eaLnBrk="1" hangingPunct="1">
              <a:spcBef>
                <a:spcPct val="20000"/>
              </a:spcBef>
              <a:buFontTx/>
              <a:buChar char="•"/>
            </a:pPr>
            <a:r>
              <a:rPr lang="en-US" altLang="ja-JP" dirty="0">
                <a:latin typeface="メイリオ" pitchFamily="50" charset="-128"/>
                <a:ea typeface="メイリオ" pitchFamily="50" charset="-128"/>
              </a:rPr>
              <a:t>PRIMASK=1</a:t>
            </a:r>
            <a:r>
              <a:rPr lang="ja-JP" altLang="en-US" dirty="0">
                <a:latin typeface="メイリオ" pitchFamily="50" charset="-128"/>
                <a:ea typeface="メイリオ" pitchFamily="50" charset="-128"/>
              </a:rPr>
              <a:t>の状態で</a:t>
            </a:r>
            <a:r>
              <a:rPr lang="en-US" altLang="ja-JP" dirty="0">
                <a:latin typeface="メイリオ" pitchFamily="50" charset="-128"/>
                <a:ea typeface="メイリオ" pitchFamily="50" charset="-128"/>
              </a:rPr>
              <a:t>SVC</a:t>
            </a:r>
            <a:r>
              <a:rPr lang="ja-JP" altLang="en-US" dirty="0">
                <a:latin typeface="メイリオ" pitchFamily="50" charset="-128"/>
                <a:ea typeface="メイリオ" pitchFamily="50" charset="-128"/>
              </a:rPr>
              <a:t>を呼び出すとエラーとなるため，実現方法が課題となる</a:t>
            </a:r>
            <a:endParaRPr lang="en-US" altLang="ja-JP" dirty="0">
              <a:latin typeface="メイリオ" pitchFamily="50" charset="-128"/>
              <a:ea typeface="メイリオ" pitchFamily="50" charset="-128"/>
            </a:endParaRPr>
          </a:p>
          <a:p>
            <a:pPr marL="1095375" lvl="2" indent="-180975" eaLnBrk="1" hangingPunct="1">
              <a:spcBef>
                <a:spcPct val="20000"/>
              </a:spcBef>
              <a:buFontTx/>
              <a:buChar char="•"/>
            </a:pPr>
            <a:r>
              <a:rPr lang="en-US" altLang="ja-JP" sz="1800" dirty="0" err="1" smtClean="0">
                <a:latin typeface="メイリオ" pitchFamily="50" charset="-128"/>
                <a:ea typeface="メイリオ" pitchFamily="50" charset="-128"/>
              </a:rPr>
              <a:t>PendSV</a:t>
            </a:r>
            <a:r>
              <a:rPr lang="ja-JP" altLang="en-US" sz="1800" dirty="0" smtClean="0">
                <a:latin typeface="メイリオ" pitchFamily="50" charset="-128"/>
                <a:ea typeface="メイリオ" pitchFamily="50" charset="-128"/>
              </a:rPr>
              <a:t>で統一する？（休止状態のタスクが</a:t>
            </a:r>
            <a:r>
              <a:rPr lang="en-US" altLang="ja-JP" sz="1800" dirty="0" err="1" smtClean="0">
                <a:latin typeface="メイリオ" pitchFamily="50" charset="-128"/>
                <a:ea typeface="メイリオ" pitchFamily="50" charset="-128"/>
              </a:rPr>
              <a:t>p_runtsk</a:t>
            </a:r>
            <a:r>
              <a:rPr lang="ja-JP" altLang="en-US" sz="1800" dirty="0" smtClean="0">
                <a:latin typeface="メイリオ" pitchFamily="50" charset="-128"/>
                <a:ea typeface="メイリオ" pitchFamily="50" charset="-128"/>
              </a:rPr>
              <a:t>として観測されてしまう可能性があるが，</a:t>
            </a:r>
            <a:r>
              <a:rPr lang="en-US" altLang="ja-JP" sz="1800" dirty="0" smtClean="0">
                <a:latin typeface="メイリオ" pitchFamily="50" charset="-128"/>
                <a:ea typeface="メイリオ" pitchFamily="50" charset="-128"/>
              </a:rPr>
              <a:t>ARMv7-M</a:t>
            </a:r>
            <a:r>
              <a:rPr lang="ja-JP" altLang="en-US" sz="1800" dirty="0" smtClean="0">
                <a:latin typeface="メイリオ" pitchFamily="50" charset="-128"/>
                <a:ea typeface="メイリオ" pitchFamily="50" charset="-128"/>
              </a:rPr>
              <a:t>でも待ち状態のタスクが</a:t>
            </a:r>
            <a:r>
              <a:rPr lang="en-US" altLang="ja-JP" sz="1800" dirty="0" err="1" smtClean="0">
                <a:latin typeface="メイリオ" pitchFamily="50" charset="-128"/>
                <a:ea typeface="メイリオ" pitchFamily="50" charset="-128"/>
              </a:rPr>
              <a:t>p_runtsk</a:t>
            </a:r>
            <a:r>
              <a:rPr lang="ja-JP" altLang="en-US" sz="1800" dirty="0" smtClean="0">
                <a:latin typeface="メイリオ" pitchFamily="50" charset="-128"/>
                <a:ea typeface="メイリオ" pitchFamily="50" charset="-128"/>
              </a:rPr>
              <a:t>として観測されてしまう可能性がある）</a:t>
            </a:r>
            <a:endParaRPr lang="en-US" altLang="ja-JP" sz="1800" dirty="0">
              <a:latin typeface="メイリオ" pitchFamily="50" charset="-128"/>
              <a:ea typeface="メイリオ" pitchFamily="50" charset="-128"/>
            </a:endParaRPr>
          </a:p>
        </p:txBody>
      </p:sp>
    </p:spTree>
    <p:extLst>
      <p:ext uri="{BB962C8B-B14F-4D97-AF65-F5344CB8AC3E}">
        <p14:creationId xmlns:p14="http://schemas.microsoft.com/office/powerpoint/2010/main" val="304666302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8</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err="1" smtClean="0">
                <a:solidFill>
                  <a:schemeClr val="tx1"/>
                </a:solidFill>
                <a:latin typeface="メイリオ" pitchFamily="50" charset="-128"/>
              </a:rPr>
              <a:t>PendSV</a:t>
            </a:r>
            <a:r>
              <a:rPr lang="ja-JP" altLang="en-US" sz="2800" b="1" dirty="0" smtClean="0">
                <a:solidFill>
                  <a:schemeClr val="tx1"/>
                </a:solidFill>
                <a:latin typeface="メイリオ" pitchFamily="50" charset="-128"/>
              </a:rPr>
              <a:t>を使用する場合の前提</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en-US" altLang="ja-JP" sz="2400" dirty="0" err="1" smtClean="0">
                <a:latin typeface="メイリオ" pitchFamily="50" charset="-128"/>
                <a:ea typeface="メイリオ" pitchFamily="50" charset="-128"/>
              </a:rPr>
              <a:t>PendSV</a:t>
            </a:r>
            <a:r>
              <a:rPr lang="ja-JP" altLang="en-US" sz="2400" dirty="0" smtClean="0">
                <a:latin typeface="メイリオ" pitchFamily="50" charset="-128"/>
                <a:ea typeface="メイリオ" pitchFamily="50" charset="-128"/>
              </a:rPr>
              <a:t>の割込み優先度は最低優先度に設定する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dirty="0" smtClean="0">
                <a:latin typeface="メイリオ" pitchFamily="50" charset="-128"/>
                <a:ea typeface="メイリオ" pitchFamily="50" charset="-128"/>
              </a:rPr>
              <a:t>ISR</a:t>
            </a:r>
            <a:r>
              <a:rPr lang="ja-JP" altLang="en-US" dirty="0" smtClean="0">
                <a:latin typeface="メイリオ" pitchFamily="50" charset="-128"/>
                <a:ea typeface="メイリオ" pitchFamily="50" charset="-128"/>
              </a:rPr>
              <a:t>からのディスパッチ要求を</a:t>
            </a:r>
            <a:r>
              <a:rPr lang="en-US" altLang="ja-JP" dirty="0" err="1" smtClean="0">
                <a:latin typeface="メイリオ" pitchFamily="50" charset="-128"/>
                <a:ea typeface="メイリオ" pitchFamily="50" charset="-128"/>
              </a:rPr>
              <a:t>PendSV</a:t>
            </a:r>
            <a:r>
              <a:rPr lang="ja-JP" altLang="en-US" dirty="0" smtClean="0">
                <a:latin typeface="メイリオ" pitchFamily="50" charset="-128"/>
                <a:ea typeface="メイリオ" pitchFamily="50" charset="-128"/>
              </a:rPr>
              <a:t>で処理し，</a:t>
            </a:r>
            <a:r>
              <a:rPr lang="en-US" altLang="ja-JP" dirty="0" smtClean="0">
                <a:latin typeface="メイリオ" pitchFamily="50" charset="-128"/>
                <a:ea typeface="メイリオ" pitchFamily="50" charset="-128"/>
              </a:rPr>
              <a:t>1</a:t>
            </a:r>
            <a:r>
              <a:rPr lang="ja-JP" altLang="en-US" dirty="0" smtClean="0">
                <a:latin typeface="メイリオ" pitchFamily="50" charset="-128"/>
                <a:ea typeface="メイリオ" pitchFamily="50" charset="-128"/>
              </a:rPr>
              <a:t>段目の割込みを終了したときにディスパッチャを呼び出すため</a:t>
            </a:r>
            <a:endParaRPr lang="en-US" altLang="ja-JP" dirty="0" smtClean="0">
              <a:latin typeface="メイリオ" pitchFamily="50" charset="-128"/>
              <a:ea typeface="メイリオ" pitchFamily="50" charset="-128"/>
            </a:endParaRPr>
          </a:p>
          <a:p>
            <a:pPr marL="180975" indent="-180975" eaLnBrk="1" hangingPunct="1">
              <a:spcBef>
                <a:spcPct val="20000"/>
              </a:spcBef>
              <a:buFontTx/>
              <a:buChar char="•"/>
            </a:pPr>
            <a:r>
              <a:rPr lang="en-US" altLang="ja-JP" sz="2400" dirty="0" err="1" smtClean="0">
                <a:latin typeface="メイリオ" pitchFamily="50" charset="-128"/>
                <a:ea typeface="メイリオ" pitchFamily="50" charset="-128"/>
              </a:rPr>
              <a:t>PendSV</a:t>
            </a:r>
            <a:r>
              <a:rPr lang="ja-JP" altLang="en-US" sz="2400" dirty="0" smtClean="0">
                <a:latin typeface="メイリオ" pitchFamily="50" charset="-128"/>
                <a:ea typeface="メイリオ" pitchFamily="50" charset="-128"/>
              </a:rPr>
              <a:t>は</a:t>
            </a:r>
            <a:r>
              <a:rPr lang="en-US" altLang="ja-JP" sz="2400" dirty="0" err="1" smtClean="0">
                <a:latin typeface="メイリオ" pitchFamily="50" charset="-128"/>
                <a:ea typeface="メイリオ" pitchFamily="50" charset="-128"/>
              </a:rPr>
              <a:t>basepri</a:t>
            </a:r>
            <a:r>
              <a:rPr lang="en-US" altLang="ja-JP" sz="2400" dirty="0" smtClean="0">
                <a:latin typeface="メイリオ" pitchFamily="50" charset="-128"/>
                <a:ea typeface="メイリオ" pitchFamily="50" charset="-128"/>
              </a:rPr>
              <a:t>==CPU_LOCK</a:t>
            </a:r>
            <a:r>
              <a:rPr lang="ja-JP" altLang="en-US" sz="2400" dirty="0" smtClean="0">
                <a:latin typeface="メイリオ" pitchFamily="50" charset="-128"/>
                <a:ea typeface="メイリオ" pitchFamily="50" charset="-128"/>
              </a:rPr>
              <a:t>状態で発行すると，</a:t>
            </a:r>
            <a:r>
              <a:rPr lang="en-US" altLang="ja-JP" sz="2400" dirty="0" smtClean="0">
                <a:latin typeface="メイリオ" pitchFamily="50" charset="-128"/>
                <a:ea typeface="メイリオ" pitchFamily="50" charset="-128"/>
              </a:rPr>
              <a:t>CPU</a:t>
            </a:r>
            <a:r>
              <a:rPr lang="ja-JP" altLang="en-US" sz="2400" dirty="0" smtClean="0">
                <a:latin typeface="メイリオ" pitchFamily="50" charset="-128"/>
                <a:ea typeface="メイリオ" pitchFamily="50" charset="-128"/>
              </a:rPr>
              <a:t>ロック解除まで処理が遅延されるため，</a:t>
            </a:r>
            <a:r>
              <a:rPr lang="en-US" altLang="ja-JP" sz="2400" dirty="0" smtClean="0">
                <a:latin typeface="メイリオ" pitchFamily="50" charset="-128"/>
                <a:ea typeface="メイリオ" pitchFamily="50" charset="-128"/>
              </a:rPr>
              <a:t>dispatch</a:t>
            </a:r>
            <a:r>
              <a:rPr lang="ja-JP" altLang="en-US" sz="2400" dirty="0" smtClean="0">
                <a:latin typeface="メイリオ" pitchFamily="50" charset="-128"/>
                <a:ea typeface="メイリオ" pitchFamily="50" charset="-128"/>
              </a:rPr>
              <a:t>直前に</a:t>
            </a:r>
            <a:r>
              <a:rPr lang="en-US" altLang="ja-JP" sz="2400" dirty="0" smtClean="0">
                <a:latin typeface="メイリオ" pitchFamily="50" charset="-128"/>
                <a:ea typeface="メイリオ" pitchFamily="50" charset="-128"/>
              </a:rPr>
              <a:t>CPU</a:t>
            </a:r>
            <a:r>
              <a:rPr lang="ja-JP" altLang="en-US" sz="2400" dirty="0" smtClean="0">
                <a:latin typeface="メイリオ" pitchFamily="50" charset="-128"/>
                <a:ea typeface="メイリオ" pitchFamily="50" charset="-128"/>
              </a:rPr>
              <a:t>ロックを解除しておく必要がある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dirty="0" err="1" smtClean="0">
                <a:latin typeface="メイリオ" pitchFamily="50" charset="-128"/>
                <a:ea typeface="メイリオ" pitchFamily="50" charset="-128"/>
              </a:rPr>
              <a:t>act_tsk</a:t>
            </a:r>
            <a:r>
              <a:rPr lang="ja-JP" altLang="en-US" dirty="0" smtClean="0">
                <a:latin typeface="メイリオ" pitchFamily="50" charset="-128"/>
                <a:ea typeface="メイリオ" pitchFamily="50" charset="-128"/>
              </a:rPr>
              <a:t>などは</a:t>
            </a:r>
            <a:r>
              <a:rPr lang="en-US" altLang="ja-JP" dirty="0" err="1" smtClean="0">
                <a:latin typeface="メイリオ" pitchFamily="50" charset="-128"/>
                <a:ea typeface="メイリオ" pitchFamily="50" charset="-128"/>
              </a:rPr>
              <a:t>dispatch〜unlock_cpu</a:t>
            </a:r>
            <a:r>
              <a:rPr lang="ja-JP" altLang="en-US" dirty="0" smtClean="0">
                <a:latin typeface="メイリオ" pitchFamily="50" charset="-128"/>
                <a:ea typeface="メイリオ" pitchFamily="50" charset="-128"/>
              </a:rPr>
              <a:t>までに処理がないため，</a:t>
            </a:r>
            <a:r>
              <a:rPr lang="en-US" altLang="ja-JP" dirty="0" err="1" smtClean="0">
                <a:latin typeface="メイリオ" pitchFamily="50" charset="-128"/>
                <a:ea typeface="メイリオ" pitchFamily="50" charset="-128"/>
              </a:rPr>
              <a:t>unlock_cpu</a:t>
            </a:r>
            <a:r>
              <a:rPr lang="ja-JP" altLang="en-US" dirty="0" smtClean="0">
                <a:latin typeface="メイリオ" pitchFamily="50" charset="-128"/>
                <a:ea typeface="メイリオ" pitchFamily="50" charset="-128"/>
              </a:rPr>
              <a:t>まで</a:t>
            </a:r>
            <a:r>
              <a:rPr lang="en-US" altLang="ja-JP" dirty="0" err="1" smtClean="0">
                <a:latin typeface="メイリオ" pitchFamily="50" charset="-128"/>
                <a:ea typeface="メイリオ" pitchFamily="50" charset="-128"/>
              </a:rPr>
              <a:t>PendSV</a:t>
            </a:r>
            <a:r>
              <a:rPr lang="ja-JP" altLang="en-US" dirty="0" smtClean="0">
                <a:latin typeface="メイリオ" pitchFamily="50" charset="-128"/>
                <a:ea typeface="メイリオ" pitchFamily="50" charset="-128"/>
              </a:rPr>
              <a:t>を遅延しても問題がないが，</a:t>
            </a:r>
            <a:r>
              <a:rPr lang="en-US" altLang="ja-JP" dirty="0" err="1" smtClean="0">
                <a:latin typeface="メイリオ" pitchFamily="50" charset="-128"/>
                <a:ea typeface="メイリオ" pitchFamily="50" charset="-128"/>
              </a:rPr>
              <a:t>tslp_tsk</a:t>
            </a:r>
            <a:r>
              <a:rPr lang="ja-JP" altLang="en-US" dirty="0" smtClean="0">
                <a:latin typeface="メイリオ" pitchFamily="50" charset="-128"/>
                <a:ea typeface="メイリオ" pitchFamily="50" charset="-128"/>
              </a:rPr>
              <a:t>などは</a:t>
            </a:r>
            <a:r>
              <a:rPr lang="en-US" altLang="ja-JP" dirty="0" err="1">
                <a:latin typeface="メイリオ" pitchFamily="50" charset="-128"/>
                <a:ea typeface="メイリオ" pitchFamily="50" charset="-128"/>
              </a:rPr>
              <a:t>dispatch〜cpu_unlock</a:t>
            </a:r>
            <a:r>
              <a:rPr lang="ja-JP" altLang="en-US" dirty="0">
                <a:latin typeface="メイリオ" pitchFamily="50" charset="-128"/>
                <a:ea typeface="メイリオ" pitchFamily="50" charset="-128"/>
              </a:rPr>
              <a:t>までに処理</a:t>
            </a:r>
            <a:r>
              <a:rPr lang="ja-JP" altLang="en-US" dirty="0" smtClean="0">
                <a:latin typeface="メイリオ" pitchFamily="50" charset="-128"/>
                <a:ea typeface="メイリオ" pitchFamily="50" charset="-128"/>
              </a:rPr>
              <a:t>がある（例：タイムアウト要因を取り出す）ため，</a:t>
            </a:r>
            <a:r>
              <a:rPr lang="en-US" altLang="ja-JP" dirty="0" err="1" smtClean="0">
                <a:latin typeface="メイリオ" pitchFamily="50" charset="-128"/>
                <a:ea typeface="メイリオ" pitchFamily="50" charset="-128"/>
              </a:rPr>
              <a:t>PendSV</a:t>
            </a:r>
            <a:r>
              <a:rPr lang="ja-JP" altLang="en-US" dirty="0" smtClean="0">
                <a:latin typeface="メイリオ" pitchFamily="50" charset="-128"/>
                <a:ea typeface="メイリオ" pitchFamily="50" charset="-128"/>
              </a:rPr>
              <a:t>を遅延できない</a:t>
            </a:r>
            <a:endParaRPr lang="en-US" altLang="ja-JP" dirty="0" smtClean="0">
              <a:latin typeface="メイリオ" pitchFamily="50" charset="-128"/>
              <a:ea typeface="メイリオ" pitchFamily="50" charset="-128"/>
            </a:endParaRPr>
          </a:p>
          <a:p>
            <a:pPr marL="180975" indent="-180975" eaLnBrk="1" hangingPunct="1">
              <a:spcBef>
                <a:spcPct val="20000"/>
              </a:spcBef>
              <a:buFontTx/>
              <a:buChar char="•"/>
            </a:pPr>
            <a:r>
              <a:rPr lang="en-US" altLang="ja-JP" sz="2400" dirty="0" err="1" smtClean="0">
                <a:latin typeface="メイリオ" pitchFamily="50" charset="-128"/>
                <a:ea typeface="メイリオ" pitchFamily="50" charset="-128"/>
              </a:rPr>
              <a:t>PendSV</a:t>
            </a:r>
            <a:r>
              <a:rPr lang="ja-JP" altLang="en-US" sz="2400" dirty="0" smtClean="0">
                <a:latin typeface="メイリオ" pitchFamily="50" charset="-128"/>
                <a:ea typeface="メイリオ" pitchFamily="50" charset="-128"/>
              </a:rPr>
              <a:t>で飛んだ先で</a:t>
            </a:r>
            <a:r>
              <a:rPr lang="en-US" altLang="ja-JP" sz="2400" dirty="0" smtClean="0">
                <a:latin typeface="メイリオ" pitchFamily="50" charset="-128"/>
                <a:ea typeface="メイリオ" pitchFamily="50" charset="-128"/>
              </a:rPr>
              <a:t>FAULTMASK=1</a:t>
            </a:r>
            <a:r>
              <a:rPr lang="ja-JP" altLang="en-US" sz="2400" dirty="0" smtClean="0">
                <a:latin typeface="メイリオ" pitchFamily="50" charset="-128"/>
                <a:ea typeface="メイリオ" pitchFamily="50" charset="-128"/>
              </a:rPr>
              <a:t>にする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dirty="0" smtClean="0">
                <a:latin typeface="メイリオ" pitchFamily="50" charset="-128"/>
                <a:ea typeface="メイリオ" pitchFamily="50" charset="-128"/>
              </a:rPr>
              <a:t>コンテキストスイッチ処理の排他制御のために一時的に</a:t>
            </a:r>
            <a:r>
              <a:rPr lang="en-US" altLang="ja-JP" dirty="0" smtClean="0">
                <a:latin typeface="メイリオ" pitchFamily="50" charset="-128"/>
                <a:ea typeface="メイリオ" pitchFamily="50" charset="-128"/>
              </a:rPr>
              <a:t>FAULTMASK</a:t>
            </a:r>
            <a:r>
              <a:rPr lang="ja-JP" altLang="en-US" dirty="0" smtClean="0">
                <a:latin typeface="メイリオ" pitchFamily="50" charset="-128"/>
                <a:ea typeface="メイリオ" pitchFamily="50" charset="-128"/>
              </a:rPr>
              <a:t>を利用する</a:t>
            </a:r>
            <a:endParaRPr lang="en-US" altLang="ja-JP" dirty="0" smtClean="0">
              <a:latin typeface="メイリオ" pitchFamily="50" charset="-128"/>
              <a:ea typeface="メイリオ" pitchFamily="50" charset="-128"/>
            </a:endParaRPr>
          </a:p>
          <a:p>
            <a:pPr marL="1095375" lvl="2" indent="-180975" eaLnBrk="1" hangingPunct="1">
              <a:spcBef>
                <a:spcPct val="20000"/>
              </a:spcBef>
              <a:buFontTx/>
              <a:buChar char="•"/>
            </a:pPr>
            <a:r>
              <a:rPr lang="en-US" altLang="ja-JP" sz="1800" dirty="0" smtClean="0">
                <a:latin typeface="メイリオ" pitchFamily="50" charset="-128"/>
                <a:ea typeface="メイリオ" pitchFamily="50" charset="-128"/>
              </a:rPr>
              <a:t>FAULTMASK</a:t>
            </a:r>
            <a:r>
              <a:rPr lang="ja-JP" altLang="en-US" sz="1800" dirty="0" smtClean="0">
                <a:latin typeface="メイリオ" pitchFamily="50" charset="-128"/>
                <a:ea typeface="メイリオ" pitchFamily="50" charset="-128"/>
              </a:rPr>
              <a:t>であれば，</a:t>
            </a:r>
            <a:r>
              <a:rPr lang="en-US" altLang="ja-JP" sz="1800" dirty="0" smtClean="0">
                <a:latin typeface="メイリオ" pitchFamily="50" charset="-128"/>
                <a:ea typeface="メイリオ" pitchFamily="50" charset="-128"/>
              </a:rPr>
              <a:t>EXC_RETURN</a:t>
            </a:r>
            <a:r>
              <a:rPr lang="ja-JP" altLang="en-US" sz="1800" dirty="0" smtClean="0">
                <a:latin typeface="メイリオ" pitchFamily="50" charset="-128"/>
                <a:ea typeface="メイリオ" pitchFamily="50" charset="-128"/>
              </a:rPr>
              <a:t>で解除される</a:t>
            </a:r>
            <a:endParaRPr lang="en-US" altLang="ja-JP" sz="1800" dirty="0" smtClean="0">
              <a:latin typeface="メイリオ" pitchFamily="50" charset="-128"/>
              <a:ea typeface="メイリオ" pitchFamily="50" charset="-128"/>
            </a:endParaRPr>
          </a:p>
          <a:p>
            <a:pPr marL="1095375" lvl="2" indent="-180975" eaLnBrk="1" hangingPunct="1">
              <a:spcBef>
                <a:spcPct val="20000"/>
              </a:spcBef>
              <a:buFontTx/>
              <a:buChar char="•"/>
            </a:pPr>
            <a:r>
              <a:rPr lang="en-US" altLang="ja-JP" sz="1800" dirty="0" err="1" smtClean="0">
                <a:latin typeface="メイリオ" pitchFamily="50" charset="-128"/>
                <a:ea typeface="メイリオ" pitchFamily="50" charset="-128"/>
              </a:rPr>
              <a:t>ret_int</a:t>
            </a:r>
            <a:r>
              <a:rPr lang="en-US" altLang="ja-JP" sz="1800" dirty="0" smtClean="0">
                <a:latin typeface="メイリオ" pitchFamily="50" charset="-128"/>
                <a:ea typeface="メイリオ" pitchFamily="50" charset="-128"/>
              </a:rPr>
              <a:t>/</a:t>
            </a:r>
            <a:r>
              <a:rPr lang="en-US" altLang="ja-JP" sz="1800" dirty="0" err="1" smtClean="0">
                <a:latin typeface="メイリオ" pitchFamily="50" charset="-128"/>
                <a:ea typeface="メイリオ" pitchFamily="50" charset="-128"/>
              </a:rPr>
              <a:t>ret_int_r</a:t>
            </a:r>
            <a:r>
              <a:rPr lang="ja-JP" altLang="en-US" sz="1800" dirty="0" smtClean="0">
                <a:latin typeface="メイリオ" pitchFamily="50" charset="-128"/>
                <a:ea typeface="メイリオ" pitchFamily="50" charset="-128"/>
              </a:rPr>
              <a:t>と</a:t>
            </a:r>
            <a:r>
              <a:rPr lang="en-US" altLang="ja-JP" sz="1800" dirty="0" smtClean="0">
                <a:latin typeface="メイリオ" pitchFamily="50" charset="-128"/>
                <a:ea typeface="メイリオ" pitchFamily="50" charset="-128"/>
              </a:rPr>
              <a:t>dispatch/</a:t>
            </a:r>
            <a:r>
              <a:rPr lang="en-US" altLang="ja-JP" sz="1800" dirty="0" err="1" smtClean="0">
                <a:latin typeface="メイリオ" pitchFamily="50" charset="-128"/>
                <a:ea typeface="メイリオ" pitchFamily="50" charset="-128"/>
              </a:rPr>
              <a:t>dispatch_r</a:t>
            </a:r>
            <a:r>
              <a:rPr lang="ja-JP" altLang="en-US" sz="1800" dirty="0" smtClean="0">
                <a:latin typeface="メイリオ" pitchFamily="50" charset="-128"/>
                <a:ea typeface="メイリオ" pitchFamily="50" charset="-128"/>
              </a:rPr>
              <a:t>，</a:t>
            </a:r>
            <a:r>
              <a:rPr lang="en-US" altLang="ja-JP" sz="1800" dirty="0" err="1" smtClean="0">
                <a:latin typeface="メイリオ" pitchFamily="50" charset="-128"/>
                <a:ea typeface="メイリオ" pitchFamily="50" charset="-128"/>
              </a:rPr>
              <a:t>start_r</a:t>
            </a:r>
            <a:r>
              <a:rPr lang="ja-JP" altLang="en-US" sz="1800" dirty="0" smtClean="0">
                <a:latin typeface="メイリオ" pitchFamily="50" charset="-128"/>
                <a:ea typeface="メイリオ" pitchFamily="50" charset="-128"/>
              </a:rPr>
              <a:t>を共通化するために</a:t>
            </a:r>
            <a:r>
              <a:rPr lang="en-US" altLang="ja-JP" sz="1800" dirty="0" err="1" smtClean="0">
                <a:latin typeface="メイリオ" pitchFamily="50" charset="-128"/>
                <a:ea typeface="メイリオ" pitchFamily="50" charset="-128"/>
              </a:rPr>
              <a:t>basepri</a:t>
            </a:r>
            <a:r>
              <a:rPr lang="en-US" altLang="ja-JP" sz="1800" dirty="0" smtClean="0">
                <a:latin typeface="メイリオ" pitchFamily="50" charset="-128"/>
                <a:ea typeface="メイリオ" pitchFamily="50" charset="-128"/>
              </a:rPr>
              <a:t>==0</a:t>
            </a:r>
            <a:r>
              <a:rPr lang="ja-JP" altLang="en-US" sz="1800" dirty="0" smtClean="0">
                <a:latin typeface="メイリオ" pitchFamily="50" charset="-128"/>
                <a:ea typeface="メイリオ" pitchFamily="50" charset="-128"/>
              </a:rPr>
              <a:t>とする</a:t>
            </a:r>
            <a:endParaRPr lang="en-US" altLang="ja-JP" dirty="0">
              <a:latin typeface="メイリオ" pitchFamily="50" charset="-128"/>
              <a:ea typeface="メイリオ" pitchFamily="50" charset="-128"/>
            </a:endParaRPr>
          </a:p>
          <a:p>
            <a:pPr marL="180975" indent="-180975" eaLnBrk="1" hangingPunct="1">
              <a:spcBef>
                <a:spcPct val="20000"/>
              </a:spcBef>
              <a:buFontTx/>
              <a:buChar char="•"/>
            </a:pPr>
            <a:endParaRPr lang="en-US" altLang="ja-JP" sz="2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20417576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10"/>
          </p:nvPr>
        </p:nvSpPr>
        <p:spPr>
          <a:xfrm>
            <a:off x="8388350" y="6572272"/>
            <a:ext cx="755650" cy="304800"/>
          </a:xfrm>
          <a:noFill/>
        </p:spPr>
        <p:txBody>
          <a:bodyPr/>
          <a:lstStyle/>
          <a:p>
            <a:fld id="{0B70CC3A-731B-4652-B740-0291C3BE6DD9}" type="slidenum">
              <a:rPr lang="en-US" altLang="ja-JP">
                <a:latin typeface="メイリオ" pitchFamily="50" charset="-128"/>
              </a:rPr>
              <a:pPr/>
              <a:t>9</a:t>
            </a:fld>
            <a:endParaRPr lang="en-US" altLang="ja-JP">
              <a:latin typeface="メイリオ" pitchFamily="50" charset="-128"/>
            </a:endParaRPr>
          </a:p>
        </p:txBody>
      </p:sp>
      <p:sp>
        <p:nvSpPr>
          <p:cNvPr id="5123" name="Rectangle 2"/>
          <p:cNvSpPr>
            <a:spLocks noGrp="1" noChangeArrowheads="1"/>
          </p:cNvSpPr>
          <p:nvPr>
            <p:ph type="ctrTitle" idx="4294967295"/>
          </p:nvPr>
        </p:nvSpPr>
        <p:spPr>
          <a:xfrm>
            <a:off x="214282" y="188913"/>
            <a:ext cx="7899431" cy="504825"/>
          </a:xfrm>
        </p:spPr>
        <p:txBody>
          <a:bodyPr tIns="144000"/>
          <a:lstStyle/>
          <a:p>
            <a:r>
              <a:rPr lang="en-US" altLang="ja-JP" sz="2800" b="1" dirty="0" smtClean="0">
                <a:solidFill>
                  <a:schemeClr val="tx1"/>
                </a:solidFill>
                <a:latin typeface="メイリオ" pitchFamily="50" charset="-128"/>
              </a:rPr>
              <a:t>SVC</a:t>
            </a:r>
            <a:r>
              <a:rPr lang="ja-JP" altLang="en-US" sz="2800" b="1" dirty="0" smtClean="0">
                <a:solidFill>
                  <a:schemeClr val="tx1"/>
                </a:solidFill>
                <a:latin typeface="メイリオ" pitchFamily="50" charset="-128"/>
              </a:rPr>
              <a:t>を使用する場合の前提</a:t>
            </a:r>
          </a:p>
        </p:txBody>
      </p:sp>
      <p:sp>
        <p:nvSpPr>
          <p:cNvPr id="5124" name="Rectangle 3"/>
          <p:cNvSpPr>
            <a:spLocks noChangeArrowheads="1"/>
          </p:cNvSpPr>
          <p:nvPr/>
        </p:nvSpPr>
        <p:spPr bwMode="auto">
          <a:xfrm>
            <a:off x="179388" y="908050"/>
            <a:ext cx="8802687" cy="5499100"/>
          </a:xfrm>
          <a:prstGeom prst="rect">
            <a:avLst/>
          </a:prstGeom>
          <a:noFill/>
          <a:ln w="9525">
            <a:noFill/>
            <a:miter lim="800000"/>
            <a:headEnd/>
            <a:tailEnd/>
          </a:ln>
        </p:spPr>
        <p:txBody>
          <a:bodyPr/>
          <a:lstStyle/>
          <a:p>
            <a:pPr marL="180975" indent="-180975" eaLnBrk="1" hangingPunct="1">
              <a:spcBef>
                <a:spcPct val="20000"/>
              </a:spcBef>
              <a:buFontTx/>
              <a:buChar char="•"/>
            </a:pPr>
            <a:r>
              <a:rPr lang="en-US" altLang="ja-JP" sz="2400" dirty="0" smtClean="0">
                <a:latin typeface="メイリオ" pitchFamily="50" charset="-128"/>
                <a:ea typeface="メイリオ" pitchFamily="50" charset="-128"/>
              </a:rPr>
              <a:t>SVC</a:t>
            </a:r>
            <a:r>
              <a:rPr lang="ja-JP" altLang="en-US" sz="2400" dirty="0" smtClean="0">
                <a:latin typeface="メイリオ" pitchFamily="50" charset="-128"/>
                <a:ea typeface="メイリオ" pitchFamily="50" charset="-128"/>
              </a:rPr>
              <a:t>の割込み優先度は最高優先度に</a:t>
            </a:r>
            <a:r>
              <a:rPr lang="ja-JP" altLang="en-US" sz="2400" dirty="0">
                <a:latin typeface="メイリオ" pitchFamily="50" charset="-128"/>
                <a:ea typeface="メイリオ" pitchFamily="50" charset="-128"/>
              </a:rPr>
              <a:t>設定</a:t>
            </a:r>
            <a:r>
              <a:rPr lang="ja-JP" altLang="en-US" sz="2400" dirty="0" smtClean="0">
                <a:latin typeface="メイリオ" pitchFamily="50" charset="-128"/>
                <a:ea typeface="メイリオ" pitchFamily="50" charset="-128"/>
              </a:rPr>
              <a:t>する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dirty="0" smtClean="0">
                <a:latin typeface="メイリオ" pitchFamily="50" charset="-128"/>
                <a:ea typeface="メイリオ" pitchFamily="50" charset="-128"/>
              </a:rPr>
              <a:t>CPU</a:t>
            </a:r>
            <a:r>
              <a:rPr lang="ja-JP" altLang="en-US" dirty="0" smtClean="0">
                <a:latin typeface="メイリオ" pitchFamily="50" charset="-128"/>
                <a:ea typeface="メイリオ" pitchFamily="50" charset="-128"/>
              </a:rPr>
              <a:t>ロック状態で</a:t>
            </a:r>
            <a:r>
              <a:rPr lang="en-US" altLang="ja-JP" dirty="0" smtClean="0">
                <a:latin typeface="メイリオ" pitchFamily="50" charset="-128"/>
                <a:ea typeface="メイリオ" pitchFamily="50" charset="-128"/>
              </a:rPr>
              <a:t>SVC</a:t>
            </a:r>
            <a:r>
              <a:rPr lang="ja-JP" altLang="en-US" dirty="0" smtClean="0">
                <a:latin typeface="メイリオ" pitchFamily="50" charset="-128"/>
                <a:ea typeface="メイリオ" pitchFamily="50" charset="-128"/>
              </a:rPr>
              <a:t>を呼び出せるようにするため</a:t>
            </a:r>
            <a:endParaRPr lang="en-US" altLang="ja-JP" dirty="0" smtClean="0">
              <a:latin typeface="メイリオ" pitchFamily="50" charset="-128"/>
              <a:ea typeface="メイリオ" pitchFamily="50" charset="-128"/>
            </a:endParaRPr>
          </a:p>
          <a:p>
            <a:pPr marL="638175" lvl="1" indent="-180975" eaLnBrk="1" hangingPunct="1">
              <a:spcBef>
                <a:spcPct val="20000"/>
              </a:spcBef>
              <a:buFontTx/>
              <a:buChar char="•"/>
            </a:pPr>
            <a:r>
              <a:rPr lang="en-US" altLang="ja-JP" dirty="0" smtClean="0">
                <a:latin typeface="メイリオ" pitchFamily="50" charset="-128"/>
                <a:ea typeface="メイリオ" pitchFamily="50" charset="-128"/>
              </a:rPr>
              <a:t>CPU</a:t>
            </a:r>
            <a:r>
              <a:rPr lang="ja-JP" altLang="en-US" dirty="0" smtClean="0">
                <a:latin typeface="メイリオ" pitchFamily="50" charset="-128"/>
                <a:ea typeface="メイリオ" pitchFamily="50" charset="-128"/>
              </a:rPr>
              <a:t>ロック状態の割込み優先度は（最高優先度</a:t>
            </a:r>
            <a:r>
              <a:rPr lang="en-US" altLang="ja-JP" dirty="0" smtClean="0">
                <a:latin typeface="メイリオ" pitchFamily="50" charset="-128"/>
                <a:ea typeface="メイリオ" pitchFamily="50" charset="-128"/>
              </a:rPr>
              <a:t>-1</a:t>
            </a:r>
            <a:r>
              <a:rPr lang="ja-JP" altLang="en-US" dirty="0" smtClean="0">
                <a:latin typeface="メイリオ" pitchFamily="50" charset="-128"/>
                <a:ea typeface="メイリオ" pitchFamily="50" charset="-128"/>
              </a:rPr>
              <a:t>）に</a:t>
            </a:r>
            <a:r>
              <a:rPr lang="ja-JP" altLang="en-US" dirty="0">
                <a:latin typeface="メイリオ" pitchFamily="50" charset="-128"/>
                <a:ea typeface="メイリオ" pitchFamily="50" charset="-128"/>
              </a:rPr>
              <a:t>設定</a:t>
            </a:r>
            <a:r>
              <a:rPr lang="ja-JP" altLang="en-US" dirty="0" smtClean="0">
                <a:latin typeface="メイリオ" pitchFamily="50" charset="-128"/>
                <a:ea typeface="メイリオ" pitchFamily="50" charset="-128"/>
              </a:rPr>
              <a:t>する</a:t>
            </a:r>
            <a:endParaRPr lang="en-US" altLang="ja-JP" dirty="0" smtClean="0">
              <a:latin typeface="メイリオ" pitchFamily="50" charset="-128"/>
              <a:ea typeface="メイリオ" pitchFamily="50" charset="-128"/>
            </a:endParaRPr>
          </a:p>
          <a:p>
            <a:pPr marL="180975" indent="-180975" eaLnBrk="1" hangingPunct="1">
              <a:spcBef>
                <a:spcPct val="20000"/>
              </a:spcBef>
              <a:buFontTx/>
              <a:buChar char="•"/>
            </a:pPr>
            <a:r>
              <a:rPr lang="en-US" altLang="ja-JP" sz="2400" dirty="0" smtClean="0">
                <a:latin typeface="メイリオ" pitchFamily="50" charset="-128"/>
                <a:ea typeface="メイリオ" pitchFamily="50" charset="-128"/>
              </a:rPr>
              <a:t>SVC</a:t>
            </a:r>
            <a:r>
              <a:rPr lang="ja-JP" altLang="en-US" sz="2400" dirty="0" smtClean="0">
                <a:latin typeface="メイリオ" pitchFamily="50" charset="-128"/>
                <a:ea typeface="メイリオ" pitchFamily="50" charset="-128"/>
              </a:rPr>
              <a:t>で飛んだ先で</a:t>
            </a:r>
            <a:r>
              <a:rPr lang="en-US" altLang="ja-JP" sz="2400" dirty="0" smtClean="0">
                <a:latin typeface="メイリオ" pitchFamily="50" charset="-128"/>
                <a:ea typeface="メイリオ" pitchFamily="50" charset="-128"/>
              </a:rPr>
              <a:t>FAULTMASK=1</a:t>
            </a:r>
            <a:r>
              <a:rPr lang="ja-JP" altLang="en-US" sz="2400" dirty="0" smtClean="0">
                <a:latin typeface="メイリオ" pitchFamily="50" charset="-128"/>
                <a:ea typeface="メイリオ" pitchFamily="50" charset="-128"/>
              </a:rPr>
              <a:t>にする</a:t>
            </a:r>
            <a:endParaRPr lang="en-US" altLang="ja-JP" sz="2400" dirty="0" smtClean="0">
              <a:latin typeface="メイリオ" pitchFamily="50" charset="-128"/>
              <a:ea typeface="メイリオ" pitchFamily="50" charset="-128"/>
            </a:endParaRPr>
          </a:p>
          <a:p>
            <a:pPr marL="638175" lvl="1" indent="-180975" eaLnBrk="1" hangingPunct="1">
              <a:spcBef>
                <a:spcPct val="20000"/>
              </a:spcBef>
              <a:buFontTx/>
              <a:buChar char="•"/>
            </a:pPr>
            <a:r>
              <a:rPr lang="ja-JP" altLang="en-US" dirty="0" smtClean="0">
                <a:latin typeface="メイリオ" pitchFamily="50" charset="-128"/>
                <a:ea typeface="メイリオ" pitchFamily="50" charset="-128"/>
              </a:rPr>
              <a:t>コンテキストスイッチ処理の排他制御のために一時的に</a:t>
            </a:r>
            <a:r>
              <a:rPr lang="en-US" altLang="ja-JP" dirty="0" smtClean="0">
                <a:latin typeface="メイリオ" pitchFamily="50" charset="-128"/>
                <a:ea typeface="メイリオ" pitchFamily="50" charset="-128"/>
              </a:rPr>
              <a:t>FAULTMASK</a:t>
            </a:r>
            <a:r>
              <a:rPr lang="ja-JP" altLang="en-US" dirty="0" smtClean="0">
                <a:latin typeface="メイリオ" pitchFamily="50" charset="-128"/>
                <a:ea typeface="メイリオ" pitchFamily="50" charset="-128"/>
              </a:rPr>
              <a:t>を利用する</a:t>
            </a:r>
            <a:endParaRPr lang="en-US" altLang="ja-JP" dirty="0" smtClean="0">
              <a:latin typeface="メイリオ" pitchFamily="50" charset="-128"/>
              <a:ea typeface="メイリオ" pitchFamily="50" charset="-128"/>
            </a:endParaRPr>
          </a:p>
          <a:p>
            <a:pPr marL="1095375" lvl="2" indent="-180975" eaLnBrk="1" hangingPunct="1">
              <a:spcBef>
                <a:spcPct val="20000"/>
              </a:spcBef>
              <a:buFontTx/>
              <a:buChar char="•"/>
            </a:pPr>
            <a:r>
              <a:rPr lang="en-US" altLang="ja-JP" dirty="0">
                <a:latin typeface="メイリオ" pitchFamily="50" charset="-128"/>
                <a:ea typeface="メイリオ" pitchFamily="50" charset="-128"/>
              </a:rPr>
              <a:t>FAULTMASK</a:t>
            </a:r>
            <a:r>
              <a:rPr lang="ja-JP" altLang="en-US" dirty="0">
                <a:latin typeface="メイリオ" pitchFamily="50" charset="-128"/>
                <a:ea typeface="メイリオ" pitchFamily="50" charset="-128"/>
              </a:rPr>
              <a:t>であれば，</a:t>
            </a:r>
            <a:r>
              <a:rPr lang="en-US" altLang="ja-JP" dirty="0">
                <a:latin typeface="メイリオ" pitchFamily="50" charset="-128"/>
                <a:ea typeface="メイリオ" pitchFamily="50" charset="-128"/>
              </a:rPr>
              <a:t>EXC_RETURN</a:t>
            </a:r>
            <a:r>
              <a:rPr lang="ja-JP" altLang="en-US" dirty="0">
                <a:latin typeface="メイリオ" pitchFamily="50" charset="-128"/>
                <a:ea typeface="メイリオ" pitchFamily="50" charset="-128"/>
              </a:rPr>
              <a:t>で解</a:t>
            </a:r>
            <a:r>
              <a:rPr lang="ja-JP" altLang="en-US" dirty="0" smtClean="0">
                <a:latin typeface="メイリオ" pitchFamily="50" charset="-128"/>
                <a:ea typeface="メイリオ" pitchFamily="50" charset="-128"/>
              </a:rPr>
              <a:t>除される</a:t>
            </a:r>
            <a:endParaRPr lang="en-US" altLang="ja-JP" dirty="0" smtClean="0">
              <a:latin typeface="メイリオ" pitchFamily="50" charset="-128"/>
              <a:ea typeface="メイリオ" pitchFamily="50" charset="-128"/>
            </a:endParaRPr>
          </a:p>
          <a:p>
            <a:pPr marL="1095375" lvl="2" indent="-180975" eaLnBrk="1" hangingPunct="1">
              <a:spcBef>
                <a:spcPct val="20000"/>
              </a:spcBef>
              <a:buFontTx/>
              <a:buChar char="•"/>
            </a:pPr>
            <a:r>
              <a:rPr lang="en-US" altLang="ja-JP" dirty="0" err="1" smtClean="0">
                <a:latin typeface="メイリオ" pitchFamily="50" charset="-128"/>
                <a:ea typeface="メイリオ" pitchFamily="50" charset="-128"/>
              </a:rPr>
              <a:t>ret_int</a:t>
            </a:r>
            <a:r>
              <a:rPr lang="en-US" altLang="ja-JP" dirty="0" smtClean="0">
                <a:latin typeface="メイリオ" pitchFamily="50" charset="-128"/>
                <a:ea typeface="メイリオ" pitchFamily="50" charset="-128"/>
              </a:rPr>
              <a:t>/</a:t>
            </a:r>
            <a:r>
              <a:rPr lang="en-US" altLang="ja-JP" dirty="0" err="1" smtClean="0">
                <a:latin typeface="メイリオ" pitchFamily="50" charset="-128"/>
                <a:ea typeface="メイリオ" pitchFamily="50" charset="-128"/>
              </a:rPr>
              <a:t>ret_int_r</a:t>
            </a:r>
            <a:r>
              <a:rPr lang="ja-JP" altLang="en-US" dirty="0" smtClean="0">
                <a:latin typeface="メイリオ" pitchFamily="50" charset="-128"/>
                <a:ea typeface="メイリオ" pitchFamily="50" charset="-128"/>
              </a:rPr>
              <a:t>と</a:t>
            </a:r>
            <a:r>
              <a:rPr lang="en-US" altLang="ja-JP" dirty="0" smtClean="0">
                <a:latin typeface="メイリオ" pitchFamily="50" charset="-128"/>
                <a:ea typeface="メイリオ" pitchFamily="50" charset="-128"/>
              </a:rPr>
              <a:t>dispatch/</a:t>
            </a:r>
            <a:r>
              <a:rPr lang="en-US" altLang="ja-JP" dirty="0" err="1" smtClean="0">
                <a:latin typeface="メイリオ" pitchFamily="50" charset="-128"/>
                <a:ea typeface="メイリオ" pitchFamily="50" charset="-128"/>
              </a:rPr>
              <a:t>dispatch_r</a:t>
            </a:r>
            <a:r>
              <a:rPr lang="ja-JP" altLang="en-US" dirty="0" smtClean="0">
                <a:latin typeface="メイリオ" pitchFamily="50" charset="-128"/>
                <a:ea typeface="メイリオ" pitchFamily="50" charset="-128"/>
              </a:rPr>
              <a:t>，</a:t>
            </a:r>
            <a:r>
              <a:rPr lang="en-US" altLang="ja-JP" dirty="0" err="1" smtClean="0">
                <a:latin typeface="メイリオ" pitchFamily="50" charset="-128"/>
                <a:ea typeface="メイリオ" pitchFamily="50" charset="-128"/>
              </a:rPr>
              <a:t>start_r</a:t>
            </a:r>
            <a:r>
              <a:rPr lang="ja-JP" altLang="en-US" dirty="0" smtClean="0">
                <a:latin typeface="メイリオ" pitchFamily="50" charset="-128"/>
                <a:ea typeface="メイリオ" pitchFamily="50" charset="-128"/>
              </a:rPr>
              <a:t>を共通化するために</a:t>
            </a:r>
            <a:r>
              <a:rPr lang="en-US" altLang="ja-JP" dirty="0" err="1" smtClean="0">
                <a:latin typeface="メイリオ" pitchFamily="50" charset="-128"/>
                <a:ea typeface="メイリオ" pitchFamily="50" charset="-128"/>
              </a:rPr>
              <a:t>basepri</a:t>
            </a:r>
            <a:r>
              <a:rPr lang="en-US" altLang="ja-JP" dirty="0" smtClean="0">
                <a:latin typeface="メイリオ" pitchFamily="50" charset="-128"/>
                <a:ea typeface="メイリオ" pitchFamily="50" charset="-128"/>
              </a:rPr>
              <a:t>==0</a:t>
            </a:r>
            <a:r>
              <a:rPr lang="ja-JP" altLang="en-US" dirty="0" smtClean="0">
                <a:latin typeface="メイリオ" pitchFamily="50" charset="-128"/>
                <a:ea typeface="メイリオ" pitchFamily="50" charset="-128"/>
              </a:rPr>
              <a:t>とする</a:t>
            </a:r>
            <a:endParaRPr lang="en-US" altLang="ja-JP" sz="2400" dirty="0">
              <a:latin typeface="メイリオ" pitchFamily="50" charset="-128"/>
              <a:ea typeface="メイリオ" pitchFamily="50" charset="-128"/>
            </a:endParaRPr>
          </a:p>
          <a:p>
            <a:pPr marL="180975" indent="-180975" eaLnBrk="1" hangingPunct="1">
              <a:spcBef>
                <a:spcPct val="20000"/>
              </a:spcBef>
              <a:buFontTx/>
              <a:buChar char="•"/>
            </a:pPr>
            <a:endParaRPr lang="en-US" altLang="ja-JP" sz="2400" dirty="0" smtClean="0">
              <a:latin typeface="メイリオ" pitchFamily="50" charset="-128"/>
              <a:ea typeface="メイリオ" pitchFamily="50" charset="-128"/>
            </a:endParaRPr>
          </a:p>
        </p:txBody>
      </p:sp>
    </p:spTree>
    <p:extLst>
      <p:ext uri="{BB962C8B-B14F-4D97-AF65-F5344CB8AC3E}">
        <p14:creationId xmlns:p14="http://schemas.microsoft.com/office/powerpoint/2010/main" val="135320426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Pコンソスライドテンプレー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CES_AP Conso.">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0000" tIns="46800" rIns="90000" bIns="46800" numCol="1" rtlCol="0" anchor="ctr" anchorCtr="0" compatLnSpc="1">
        <a:prstTxWarp prst="textNoShape">
          <a:avLst/>
        </a:prstTxWarp>
        <a:noAutofit/>
      </a:bodyPr>
      <a:lstStyle>
        <a:defPPr marL="0" marR="0" indent="0" algn="ctr"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NC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C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C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C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C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C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C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70113</TotalTime>
  <Words>3256</Words>
  <Application>Microsoft Macintosh PowerPoint</Application>
  <PresentationFormat>画面に合わせる (4:3)</PresentationFormat>
  <Paragraphs>582</Paragraphs>
  <Slides>38</Slides>
  <Notes>36</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38</vt:i4>
      </vt:variant>
    </vt:vector>
  </HeadingPairs>
  <TitlesOfParts>
    <vt:vector size="40" baseType="lpstr">
      <vt:lpstr>APコンソスライドテンプレート</vt:lpstr>
      <vt:lpstr>Image</vt:lpstr>
      <vt:lpstr>PowerPoint プレゼンテーション</vt:lpstr>
      <vt:lpstr>アジェンダ</vt:lpstr>
      <vt:lpstr>ASP3でのディスパッチャ設計</vt:lpstr>
      <vt:lpstr>ディスパッチャ設計における前提（1/2）</vt:lpstr>
      <vt:lpstr>ディスパッチャ設計における前提（2/2）</vt:lpstr>
      <vt:lpstr>ディスパッチャの概要設計</vt:lpstr>
      <vt:lpstr>PendSV/SVCの使い分け</vt:lpstr>
      <vt:lpstr>PendSVを使用する場合の前提</vt:lpstr>
      <vt:lpstr>SVCを使用する場合の前提</vt:lpstr>
      <vt:lpstr>PendSV/SVCを使用するための準備</vt:lpstr>
      <vt:lpstr>ディスパッチャの詳細設計</vt:lpstr>
      <vt:lpstr>dispatch</vt:lpstr>
      <vt:lpstr>dispatch（ソースコード）</vt:lpstr>
      <vt:lpstr>dispatchにおける懸念点</vt:lpstr>
      <vt:lpstr>dispatch（PendSV要求をクリアするか？）</vt:lpstr>
      <vt:lpstr>dispatch_r</vt:lpstr>
      <vt:lpstr>ret_int</vt:lpstr>
      <vt:lpstr>request_dispatch（ソースコード）</vt:lpstr>
      <vt:lpstr>ret_int_r</vt:lpstr>
      <vt:lpstr>start_r</vt:lpstr>
      <vt:lpstr>activate_context（ソースコード）</vt:lpstr>
      <vt:lpstr>activate_context（タスクスタックの状態）</vt:lpstr>
      <vt:lpstr>exit_and_dispatch</vt:lpstr>
      <vt:lpstr>start_dispatch</vt:lpstr>
      <vt:lpstr>start_dispatchにおける注意点</vt:lpstr>
      <vt:lpstr>idle_loop</vt:lpstr>
      <vt:lpstr>ASP3でのFPU対応</vt:lpstr>
      <vt:lpstr>FPU対応における前提（1/2）</vt:lpstr>
      <vt:lpstr>FPU対応における前提（2/2）</vt:lpstr>
      <vt:lpstr>dispatch</vt:lpstr>
      <vt:lpstr>dispatch_r</vt:lpstr>
      <vt:lpstr>ret_int</vt:lpstr>
      <vt:lpstr>ret_int_r</vt:lpstr>
      <vt:lpstr>start_r</vt:lpstr>
      <vt:lpstr>exit_and_dispatch</vt:lpstr>
      <vt:lpstr>start_dispatch</vt:lpstr>
      <vt:lpstr>idle_loop</vt:lpstr>
      <vt:lpstr>今後検討すべき事項</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UNAGAMI Tomoaki</dc:creator>
  <cp:lastModifiedBy>Ishikawa Takuya</cp:lastModifiedBy>
  <cp:revision>933</cp:revision>
  <cp:lastPrinted>2014-04-04T07:21:39Z</cp:lastPrinted>
  <dcterms:created xsi:type="dcterms:W3CDTF">2014-04-03T09:58:33Z</dcterms:created>
  <dcterms:modified xsi:type="dcterms:W3CDTF">2016-03-01T06:18:37Z</dcterms:modified>
</cp:coreProperties>
</file>