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6"/>
  </p:notesMasterIdLst>
  <p:sldIdLst>
    <p:sldId id="524" r:id="rId2"/>
    <p:sldId id="543" r:id="rId3"/>
    <p:sldId id="556" r:id="rId4"/>
    <p:sldId id="525" r:id="rId5"/>
    <p:sldId id="526" r:id="rId6"/>
    <p:sldId id="527" r:id="rId7"/>
    <p:sldId id="528" r:id="rId8"/>
    <p:sldId id="529" r:id="rId9"/>
    <p:sldId id="533" r:id="rId10"/>
    <p:sldId id="530" r:id="rId11"/>
    <p:sldId id="531" r:id="rId12"/>
    <p:sldId id="532" r:id="rId13"/>
    <p:sldId id="534" r:id="rId14"/>
    <p:sldId id="536" r:id="rId15"/>
    <p:sldId id="535" r:id="rId16"/>
    <p:sldId id="538" r:id="rId17"/>
    <p:sldId id="539" r:id="rId18"/>
    <p:sldId id="541" r:id="rId19"/>
    <p:sldId id="540" r:id="rId20"/>
    <p:sldId id="542" r:id="rId21"/>
    <p:sldId id="545" r:id="rId22"/>
    <p:sldId id="546" r:id="rId23"/>
    <p:sldId id="547" r:id="rId24"/>
    <p:sldId id="544" r:id="rId25"/>
    <p:sldId id="555" r:id="rId26"/>
    <p:sldId id="548" r:id="rId27"/>
    <p:sldId id="549" r:id="rId28"/>
    <p:sldId id="550" r:id="rId29"/>
    <p:sldId id="551" r:id="rId30"/>
    <p:sldId id="552" r:id="rId31"/>
    <p:sldId id="553" r:id="rId32"/>
    <p:sldId id="537" r:id="rId33"/>
    <p:sldId id="554" r:id="rId34"/>
    <p:sldId id="557" r:id="rId35"/>
  </p:sldIdLst>
  <p:sldSz cx="9144000" cy="6858000" type="screen4x3"/>
  <p:notesSz cx="6805613" cy="9939338"/>
  <p:defaultTextStyle>
    <a:defPPr>
      <a:defRPr lang="ja-JP"/>
    </a:defPPr>
    <a:lvl1pPr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2pPr>
    <a:lvl3pPr marL="9144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3pPr>
    <a:lvl4pPr marL="13716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4pPr>
    <a:lvl5pPr marL="18288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 xmlns:p15="http://schemas.microsoft.com/office/powerpoint/2012/main">
        <p15:guide id="1" orient="horz" pos="3209">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00"/>
    <a:srgbClr val="FF9900"/>
    <a:srgbClr val="0066FF"/>
    <a:srgbClr val="99FF66"/>
    <a:srgbClr val="339966"/>
    <a:srgbClr val="FF00FF"/>
    <a:srgbClr val="FF0000"/>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濃色 2 - アクセント 5/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淡色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915" autoAdjust="0"/>
  </p:normalViewPr>
  <p:slideViewPr>
    <p:cSldViewPr>
      <p:cViewPr varScale="1">
        <p:scale>
          <a:sx n="87" d="100"/>
          <a:sy n="87" d="100"/>
        </p:scale>
        <p:origin x="-1392" y="-96"/>
      </p:cViewPr>
      <p:guideLst>
        <p:guide orient="horz" pos="3209"/>
        <p:guide pos="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099"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29699" name="Rectangle 3"/>
          <p:cNvSpPr>
            <a:spLocks noGrp="1" noChangeArrowheads="1"/>
          </p:cNvSpPr>
          <p:nvPr>
            <p:ph type="dt" idx="1"/>
          </p:nvPr>
        </p:nvSpPr>
        <p:spPr bwMode="auto">
          <a:xfrm>
            <a:off x="3854939" y="0"/>
            <a:ext cx="2949099"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7172"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0562" y="4721186"/>
            <a:ext cx="5444490" cy="4472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9702" name="Rectangle 6"/>
          <p:cNvSpPr>
            <a:spLocks noGrp="1" noChangeArrowheads="1"/>
          </p:cNvSpPr>
          <p:nvPr>
            <p:ph type="ftr" sz="quarter" idx="4"/>
          </p:nvPr>
        </p:nvSpPr>
        <p:spPr bwMode="auto">
          <a:xfrm>
            <a:off x="0" y="9440646"/>
            <a:ext cx="2949099"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29703" name="Rectangle 7"/>
          <p:cNvSpPr>
            <a:spLocks noGrp="1" noChangeArrowheads="1"/>
          </p:cNvSpPr>
          <p:nvPr>
            <p:ph type="sldNum" sz="quarter" idx="5"/>
          </p:nvPr>
        </p:nvSpPr>
        <p:spPr bwMode="auto">
          <a:xfrm>
            <a:off x="3854939" y="9440646"/>
            <a:ext cx="2949099"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1FDE147D-139D-49A2-B2FC-5900B31DC8E0}" type="slidenum">
              <a:rPr lang="en-US" altLang="ja-JP"/>
              <a:pPr>
                <a:defRPr/>
              </a:pPr>
              <a:t>‹#›</a:t>
            </a:fld>
            <a:endParaRPr lang="en-US" altLang="ja-JP"/>
          </a:p>
        </p:txBody>
      </p:sp>
    </p:spTree>
    <p:extLst>
      <p:ext uri="{BB962C8B-B14F-4D97-AF65-F5344CB8AC3E}">
        <p14:creationId xmlns:p14="http://schemas.microsoft.com/office/powerpoint/2010/main" val="2652773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42044" name="Image" r:id="rId3" imgW="12190476" imgH="431594" progId="">
                  <p:embed/>
                </p:oleObj>
              </mc:Choice>
              <mc:Fallback>
                <p:oleObj name="Image" r:id="rId3" imgW="12190476" imgH="43159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p:spPr>
        <p:txBody>
          <a:bodyPr vert="eaVert" wrap="none" anchor="ctr"/>
          <a:lstStyle/>
          <a:p>
            <a:pPr>
              <a:defRPr/>
            </a:pPr>
            <a:endParaRPr lang="ja-JP" altLang="en-US">
              <a:latin typeface="+mn-lt"/>
              <a:ea typeface="メイリオ" pitchFamily="50" charset="-128"/>
            </a:endParaRPr>
          </a:p>
        </p:txBody>
      </p:sp>
      <p:pic>
        <p:nvPicPr>
          <p:cNvPr id="6" name="Picture 8"/>
          <p:cNvPicPr>
            <a:picLocks noChangeAspect="1" noChangeArrowheads="1"/>
          </p:cNvPicPr>
          <p:nvPr/>
        </p:nvPicPr>
        <p:blipFill>
          <a:blip r:embed="rId5"/>
          <a:srcRect/>
          <a:stretch>
            <a:fillRect/>
          </a:stretch>
        </p:blipFill>
        <p:spPr bwMode="auto">
          <a:xfrm>
            <a:off x="8410575" y="255588"/>
            <a:ext cx="693738" cy="438150"/>
          </a:xfrm>
          <a:prstGeom prst="rect">
            <a:avLst/>
          </a:prstGeom>
          <a:noFill/>
          <a:ln w="9525">
            <a:noFill/>
            <a:miter lim="800000"/>
            <a:headEnd/>
            <a:tailEnd/>
          </a:ln>
        </p:spPr>
      </p:pic>
      <p:sp>
        <p:nvSpPr>
          <p:cNvPr id="7171" name="Rectangle 3"/>
          <p:cNvSpPr>
            <a:spLocks noGrp="1" noChangeArrowheads="1"/>
          </p:cNvSpPr>
          <p:nvPr>
            <p:ph type="ctrTitle"/>
          </p:nvPr>
        </p:nvSpPr>
        <p:spPr>
          <a:xfrm>
            <a:off x="685800" y="2286000"/>
            <a:ext cx="7772400" cy="1143000"/>
          </a:xfrm>
        </p:spPr>
        <p:txBody>
          <a:bodyPr/>
          <a:lstStyle>
            <a:lvl1pPr algn="ctr">
              <a:defRPr>
                <a:latin typeface="+mn-lt"/>
                <a:ea typeface="メイリオ" pitchFamily="50" charset="-128"/>
              </a:defRPr>
            </a:lvl1pPr>
          </a:lstStyle>
          <a:p>
            <a:r>
              <a:rPr lang="ja-JP" altLang="en-US" smtClean="0"/>
              <a:t>マスタ タイトルの書式設定</a:t>
            </a:r>
            <a:endParaRPr lang="ja-JP" altLang="ja-JP"/>
          </a:p>
        </p:txBody>
      </p:sp>
      <p:sp>
        <p:nvSpPr>
          <p:cNvPr id="7172" name="Rectangle 4"/>
          <p:cNvSpPr>
            <a:spLocks noGrp="1" noChangeArrowheads="1"/>
          </p:cNvSpPr>
          <p:nvPr>
            <p:ph type="subTitle" idx="1"/>
          </p:nvPr>
        </p:nvSpPr>
        <p:spPr>
          <a:xfrm>
            <a:off x="1371600" y="3886200"/>
            <a:ext cx="6400800" cy="1419225"/>
          </a:xfrm>
        </p:spPr>
        <p:txBody>
          <a:bodyPr/>
          <a:lstStyle>
            <a:lvl1pPr marL="0" indent="0" algn="ctr">
              <a:buFontTx/>
              <a:buNone/>
              <a:defRPr kumimoji="0" sz="2400">
                <a:latin typeface="+mn-lt"/>
                <a:ea typeface="メイリオ" pitchFamily="50" charset="-128"/>
              </a:defRPr>
            </a:lvl1pPr>
          </a:lstStyle>
          <a:p>
            <a:r>
              <a:rPr lang="ja-JP" altLang="en-US" smtClean="0"/>
              <a:t>マスタ サブタイトルの書式設定</a:t>
            </a:r>
            <a:endParaRPr lang="ja-JP" altLang="en-US"/>
          </a:p>
        </p:txBody>
      </p:sp>
      <p:sp>
        <p:nvSpPr>
          <p:cNvPr id="8" name="Rectangle 5"/>
          <p:cNvSpPr>
            <a:spLocks noGrp="1" noChangeArrowheads="1"/>
          </p:cNvSpPr>
          <p:nvPr>
            <p:ph type="sldNum" sz="quarter" idx="10"/>
          </p:nvPr>
        </p:nvSpPr>
        <p:spPr/>
        <p:txBody>
          <a:bodyPr/>
          <a:lstStyle>
            <a:lvl1pPr>
              <a:defRPr smtClean="0">
                <a:latin typeface="+mn-lt"/>
                <a:ea typeface="メイリオ" pitchFamily="50" charset="-128"/>
              </a:defRPr>
            </a:lvl1pPr>
          </a:lstStyle>
          <a:p>
            <a:pPr>
              <a:defRPr/>
            </a:pPr>
            <a:fld id="{332C89B4-49EF-4C46-9BBA-BCBC91247A8A}"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685800" y="2286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3075" name="Rectangle 4"/>
          <p:cNvSpPr>
            <a:spLocks noGrp="1" noChangeArrowheads="1"/>
          </p:cNvSpPr>
          <p:nvPr>
            <p:ph type="body" idx="1"/>
          </p:nvPr>
        </p:nvSpPr>
        <p:spPr bwMode="auto">
          <a:xfrm>
            <a:off x="762000" y="1022350"/>
            <a:ext cx="7772400"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5"/>
          <p:cNvSpPr>
            <a:spLocks noGrp="1" noChangeArrowheads="1"/>
          </p:cNvSpPr>
          <p:nvPr>
            <p:ph type="sldNum" sz="quarter" idx="4"/>
          </p:nvPr>
        </p:nvSpPr>
        <p:spPr bwMode="auto">
          <a:xfrm>
            <a:off x="8388350" y="6553200"/>
            <a:ext cx="75565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atin typeface="+mn-lt"/>
                <a:ea typeface="メイリオ" pitchFamily="50" charset="-128"/>
              </a:defRPr>
            </a:lvl1pPr>
          </a:lstStyle>
          <a:p>
            <a:pPr>
              <a:defRPr/>
            </a:pPr>
            <a:fld id="{97C0B6AB-3B33-4EE3-9593-F775C77AD3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rtl="0" eaLnBrk="1" fontAlgn="base" hangingPunct="1">
        <a:spcBef>
          <a:spcPct val="0"/>
        </a:spcBef>
        <a:spcAft>
          <a:spcPct val="0"/>
        </a:spcAft>
        <a:defRPr kumimoji="1" sz="3200">
          <a:solidFill>
            <a:schemeClr val="tx2"/>
          </a:solidFill>
          <a:latin typeface="+mn-lt"/>
          <a:ea typeface="メイリオ"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メイリオ" pitchFamily="50" charset="-128"/>
        </a:defRPr>
      </a:lvl2pPr>
      <a:lvl3pPr algn="l" rtl="0" eaLnBrk="1" fontAlgn="base" hangingPunct="1">
        <a:spcBef>
          <a:spcPct val="0"/>
        </a:spcBef>
        <a:spcAft>
          <a:spcPct val="0"/>
        </a:spcAft>
        <a:defRPr kumimoji="1" sz="3200">
          <a:solidFill>
            <a:schemeClr val="tx2"/>
          </a:solidFill>
          <a:latin typeface="Arial" charset="0"/>
          <a:ea typeface="メイリオ" pitchFamily="50" charset="-128"/>
        </a:defRPr>
      </a:lvl3pPr>
      <a:lvl4pPr algn="l" rtl="0" eaLnBrk="1" fontAlgn="base" hangingPunct="1">
        <a:spcBef>
          <a:spcPct val="0"/>
        </a:spcBef>
        <a:spcAft>
          <a:spcPct val="0"/>
        </a:spcAft>
        <a:defRPr kumimoji="1" sz="3200">
          <a:solidFill>
            <a:schemeClr val="tx2"/>
          </a:solidFill>
          <a:latin typeface="Arial" charset="0"/>
          <a:ea typeface="メイリオ" pitchFamily="50" charset="-128"/>
        </a:defRPr>
      </a:lvl4pPr>
      <a:lvl5pPr algn="l" rtl="0" eaLnBrk="1" fontAlgn="base" hangingPunct="1">
        <a:spcBef>
          <a:spcPct val="0"/>
        </a:spcBef>
        <a:spcAft>
          <a:spcPct val="0"/>
        </a:spcAft>
        <a:defRPr kumimoji="1" sz="3200">
          <a:solidFill>
            <a:schemeClr val="tx2"/>
          </a:solidFill>
          <a:latin typeface="Arial" charset="0"/>
          <a:ea typeface="メイリオ" pitchFamily="50"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9pPr>
    </p:titleStyle>
    <p:bodyStyle>
      <a:lvl1pPr marL="180975" indent="-180975" algn="l" rtl="0" eaLnBrk="1" fontAlgn="base" hangingPunct="1">
        <a:spcBef>
          <a:spcPct val="20000"/>
        </a:spcBef>
        <a:spcAft>
          <a:spcPct val="0"/>
        </a:spcAft>
        <a:buChar char="•"/>
        <a:defRPr kumimoji="1" sz="2800">
          <a:solidFill>
            <a:schemeClr val="tx1"/>
          </a:solidFill>
          <a:latin typeface="+mn-lt"/>
          <a:ea typeface="メイリオ" pitchFamily="50" charset="-128"/>
          <a:cs typeface="+mn-cs"/>
        </a:defRPr>
      </a:lvl1pPr>
      <a:lvl2pPr marL="534988" indent="-174625" algn="l" rtl="0" eaLnBrk="1" fontAlgn="base" hangingPunct="1">
        <a:spcBef>
          <a:spcPct val="20000"/>
        </a:spcBef>
        <a:spcAft>
          <a:spcPct val="0"/>
        </a:spcAft>
        <a:buFont typeface="Arial" charset="0"/>
        <a:buChar char="•"/>
        <a:defRPr kumimoji="1" sz="2400">
          <a:solidFill>
            <a:schemeClr val="tx1"/>
          </a:solidFill>
          <a:latin typeface="+mn-lt"/>
          <a:ea typeface="メイリオ" pitchFamily="50" charset="-128"/>
        </a:defRPr>
      </a:lvl2pPr>
      <a:lvl3pPr marL="89693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3pPr>
      <a:lvl4pPr marL="125888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4pPr>
      <a:lvl5pPr marL="1612900" indent="-174625" algn="l" rtl="0" eaLnBrk="1" fontAlgn="base" hangingPunct="1">
        <a:spcBef>
          <a:spcPct val="20000"/>
        </a:spcBef>
        <a:spcAft>
          <a:spcPct val="0"/>
        </a:spcAft>
        <a:buChar char="»"/>
        <a:defRPr kumimoji="1" sz="2400">
          <a:solidFill>
            <a:schemeClr val="tx1"/>
          </a:solidFill>
          <a:latin typeface="+mn-lt"/>
          <a:ea typeface="メイリオ" pitchFamily="50" charset="-128"/>
        </a:defRPr>
      </a:lvl5pPr>
      <a:lvl6pPr marL="2070100" indent="-174625" algn="l" rtl="0" eaLnBrk="1" fontAlgn="base" hangingPunct="1">
        <a:spcBef>
          <a:spcPct val="20000"/>
        </a:spcBef>
        <a:spcAft>
          <a:spcPct val="0"/>
        </a:spcAft>
        <a:buChar char="»"/>
        <a:defRPr kumimoji="1" sz="2400">
          <a:solidFill>
            <a:schemeClr val="tx1"/>
          </a:solidFill>
          <a:latin typeface="+mn-lt"/>
          <a:ea typeface="+mn-ea"/>
        </a:defRPr>
      </a:lvl6pPr>
      <a:lvl7pPr marL="2527300" indent="-174625" algn="l" rtl="0" eaLnBrk="1" fontAlgn="base" hangingPunct="1">
        <a:spcBef>
          <a:spcPct val="20000"/>
        </a:spcBef>
        <a:spcAft>
          <a:spcPct val="0"/>
        </a:spcAft>
        <a:buChar char="»"/>
        <a:defRPr kumimoji="1" sz="2400">
          <a:solidFill>
            <a:schemeClr val="tx1"/>
          </a:solidFill>
          <a:latin typeface="+mn-lt"/>
          <a:ea typeface="+mn-ea"/>
        </a:defRPr>
      </a:lvl7pPr>
      <a:lvl8pPr marL="2984500" indent="-174625" algn="l" rtl="0" eaLnBrk="1" fontAlgn="base" hangingPunct="1">
        <a:spcBef>
          <a:spcPct val="20000"/>
        </a:spcBef>
        <a:spcAft>
          <a:spcPct val="0"/>
        </a:spcAft>
        <a:buChar char="»"/>
        <a:defRPr kumimoji="1" sz="2400">
          <a:solidFill>
            <a:schemeClr val="tx1"/>
          </a:solidFill>
          <a:latin typeface="+mn-lt"/>
          <a:ea typeface="+mn-ea"/>
        </a:defRPr>
      </a:lvl8pPr>
      <a:lvl9pPr marL="3441700" indent="-174625" algn="l" rtl="0" eaLnBrk="1" fontAlgn="base" hangingPunct="1">
        <a:spcBef>
          <a:spcPct val="20000"/>
        </a:spcBef>
        <a:spcAft>
          <a:spcPct val="0"/>
        </a:spcAft>
        <a:buChar char="»"/>
        <a:defRPr kumimoji="1" sz="2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solidFill>
                  <a:schemeClr val="tx1"/>
                </a:solidFill>
                <a:latin typeface="+mn-ea"/>
                <a:ea typeface="+mn-ea"/>
              </a:rPr>
              <a:t>ASP3</a:t>
            </a:r>
            <a:r>
              <a:rPr kumimoji="1" lang="ja-JP" altLang="en-US" dirty="0" smtClean="0">
                <a:solidFill>
                  <a:schemeClr val="tx1"/>
                </a:solidFill>
                <a:latin typeface="+mn-ea"/>
                <a:ea typeface="+mn-ea"/>
              </a:rPr>
              <a:t>におけるシリアルドライバの</a:t>
            </a:r>
            <a:r>
              <a:rPr kumimoji="1" lang="en-US" altLang="ja-JP" dirty="0" smtClean="0">
                <a:solidFill>
                  <a:schemeClr val="tx1"/>
                </a:solidFill>
                <a:latin typeface="+mn-ea"/>
                <a:ea typeface="+mn-ea"/>
              </a:rPr>
              <a:t/>
            </a:r>
            <a:br>
              <a:rPr kumimoji="1" lang="en-US" altLang="ja-JP" dirty="0" smtClean="0">
                <a:solidFill>
                  <a:schemeClr val="tx1"/>
                </a:solidFill>
                <a:latin typeface="+mn-ea"/>
                <a:ea typeface="+mn-ea"/>
              </a:rPr>
            </a:br>
            <a:r>
              <a:rPr kumimoji="1" lang="en-US" altLang="ja-JP" dirty="0" smtClean="0">
                <a:solidFill>
                  <a:schemeClr val="tx1"/>
                </a:solidFill>
                <a:latin typeface="+mn-ea"/>
                <a:ea typeface="+mn-ea"/>
              </a:rPr>
              <a:t>TECS</a:t>
            </a:r>
            <a:r>
              <a:rPr kumimoji="1" lang="ja-JP" altLang="en-US" dirty="0" smtClean="0">
                <a:solidFill>
                  <a:schemeClr val="tx1"/>
                </a:solidFill>
                <a:latin typeface="+mn-ea"/>
                <a:ea typeface="+mn-ea"/>
              </a:rPr>
              <a:t>対応メモ</a:t>
            </a:r>
            <a:endParaRPr kumimoji="1" lang="ja-JP" altLang="en-US" dirty="0">
              <a:solidFill>
                <a:schemeClr val="tx1"/>
              </a:solidFill>
              <a:latin typeface="+mn-ea"/>
              <a:ea typeface="+mn-ea"/>
            </a:endParaRPr>
          </a:p>
        </p:txBody>
      </p:sp>
      <p:sp>
        <p:nvSpPr>
          <p:cNvPr id="4" name="スライド番号プレースホルダー 3"/>
          <p:cNvSpPr>
            <a:spLocks noGrp="1"/>
          </p:cNvSpPr>
          <p:nvPr>
            <p:ph type="sldNum" sz="quarter" idx="10"/>
          </p:nvPr>
        </p:nvSpPr>
        <p:spPr/>
        <p:txBody>
          <a:bodyPr/>
          <a:lstStyle/>
          <a:p>
            <a:pPr>
              <a:defRPr/>
            </a:pPr>
            <a:fld id="{332C89B4-49EF-4C46-9BBA-BCBC91247A8A}" type="slidenum">
              <a:rPr lang="en-US" altLang="ja-JP" smtClean="0"/>
              <a:pPr>
                <a:defRPr/>
              </a:pPr>
              <a:t>1</a:t>
            </a:fld>
            <a:endParaRPr lang="en-US" altLang="ja-JP"/>
          </a:p>
        </p:txBody>
      </p:sp>
      <p:sp>
        <p:nvSpPr>
          <p:cNvPr id="5" name="Rectangle 3"/>
          <p:cNvSpPr txBox="1">
            <a:spLocks noChangeArrowheads="1"/>
          </p:cNvSpPr>
          <p:nvPr/>
        </p:nvSpPr>
        <p:spPr bwMode="auto">
          <a:xfrm>
            <a:off x="696913" y="4941168"/>
            <a:ext cx="6440487" cy="14326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0" sz="2400">
                <a:solidFill>
                  <a:schemeClr val="tx1"/>
                </a:solidFill>
                <a:latin typeface="+mn-lt"/>
                <a:ea typeface="メイリオ" pitchFamily="50" charset="-128"/>
                <a:cs typeface="+mn-cs"/>
              </a:defRPr>
            </a:lvl1pPr>
            <a:lvl2pPr marL="534988" indent="-174625" algn="l" rtl="0" eaLnBrk="1" fontAlgn="base" hangingPunct="1">
              <a:spcBef>
                <a:spcPct val="20000"/>
              </a:spcBef>
              <a:spcAft>
                <a:spcPct val="0"/>
              </a:spcAft>
              <a:buFont typeface="Arial" charset="0"/>
              <a:buChar char="•"/>
              <a:defRPr kumimoji="1" sz="2400">
                <a:solidFill>
                  <a:schemeClr val="tx1"/>
                </a:solidFill>
                <a:latin typeface="+mn-lt"/>
                <a:ea typeface="メイリオ" pitchFamily="50" charset="-128"/>
              </a:defRPr>
            </a:lvl2pPr>
            <a:lvl3pPr marL="89693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3pPr>
            <a:lvl4pPr marL="125888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4pPr>
            <a:lvl5pPr marL="1612900" indent="-174625" algn="l" rtl="0" eaLnBrk="1" fontAlgn="base" hangingPunct="1">
              <a:spcBef>
                <a:spcPct val="20000"/>
              </a:spcBef>
              <a:spcAft>
                <a:spcPct val="0"/>
              </a:spcAft>
              <a:buChar char="»"/>
              <a:defRPr kumimoji="1" sz="2400">
                <a:solidFill>
                  <a:schemeClr val="tx1"/>
                </a:solidFill>
                <a:latin typeface="+mn-lt"/>
                <a:ea typeface="メイリオ" pitchFamily="50" charset="-128"/>
              </a:defRPr>
            </a:lvl5pPr>
            <a:lvl6pPr marL="2070100" indent="-174625" algn="l" rtl="0" eaLnBrk="1" fontAlgn="base" hangingPunct="1">
              <a:spcBef>
                <a:spcPct val="20000"/>
              </a:spcBef>
              <a:spcAft>
                <a:spcPct val="0"/>
              </a:spcAft>
              <a:buChar char="»"/>
              <a:defRPr kumimoji="1" sz="2400">
                <a:solidFill>
                  <a:schemeClr val="tx1"/>
                </a:solidFill>
                <a:latin typeface="+mn-lt"/>
                <a:ea typeface="+mn-ea"/>
              </a:defRPr>
            </a:lvl6pPr>
            <a:lvl7pPr marL="2527300" indent="-174625" algn="l" rtl="0" eaLnBrk="1" fontAlgn="base" hangingPunct="1">
              <a:spcBef>
                <a:spcPct val="20000"/>
              </a:spcBef>
              <a:spcAft>
                <a:spcPct val="0"/>
              </a:spcAft>
              <a:buChar char="»"/>
              <a:defRPr kumimoji="1" sz="2400">
                <a:solidFill>
                  <a:schemeClr val="tx1"/>
                </a:solidFill>
                <a:latin typeface="+mn-lt"/>
                <a:ea typeface="+mn-ea"/>
              </a:defRPr>
            </a:lvl7pPr>
            <a:lvl8pPr marL="2984500" indent="-174625" algn="l" rtl="0" eaLnBrk="1" fontAlgn="base" hangingPunct="1">
              <a:spcBef>
                <a:spcPct val="20000"/>
              </a:spcBef>
              <a:spcAft>
                <a:spcPct val="0"/>
              </a:spcAft>
              <a:buChar char="»"/>
              <a:defRPr kumimoji="1" sz="2400">
                <a:solidFill>
                  <a:schemeClr val="tx1"/>
                </a:solidFill>
                <a:latin typeface="+mn-lt"/>
                <a:ea typeface="+mn-ea"/>
              </a:defRPr>
            </a:lvl8pPr>
            <a:lvl9pPr marL="3441700" indent="-174625" algn="l" rtl="0" eaLnBrk="1" fontAlgn="base" hangingPunct="1">
              <a:spcBef>
                <a:spcPct val="20000"/>
              </a:spcBef>
              <a:spcAft>
                <a:spcPct val="0"/>
              </a:spcAft>
              <a:buChar char="»"/>
              <a:defRPr kumimoji="1" sz="2400">
                <a:solidFill>
                  <a:schemeClr val="tx1"/>
                </a:solidFill>
                <a:latin typeface="+mn-lt"/>
                <a:ea typeface="+mn-ea"/>
              </a:defRPr>
            </a:lvl9pPr>
          </a:lstStyle>
          <a:p>
            <a:pPr algn="l"/>
            <a:r>
              <a:rPr lang="ja-JP" altLang="en-US" dirty="0" smtClean="0">
                <a:latin typeface="メイリオ" pitchFamily="50" charset="-128"/>
              </a:rPr>
              <a:t>名古屋大学</a:t>
            </a:r>
            <a:endParaRPr lang="en-US" altLang="ja-JP" dirty="0" smtClean="0">
              <a:latin typeface="メイリオ" pitchFamily="50" charset="-128"/>
            </a:endParaRPr>
          </a:p>
          <a:p>
            <a:pPr algn="l"/>
            <a:r>
              <a:rPr lang="ja-JP" altLang="en-US" dirty="0" smtClean="0">
                <a:latin typeface="メイリオ" pitchFamily="50" charset="-128"/>
              </a:rPr>
              <a:t>石川拓也</a:t>
            </a:r>
            <a:endParaRPr lang="en-US" altLang="ja-JP" dirty="0" smtClean="0">
              <a:latin typeface="メイリオ" pitchFamily="50" charset="-128"/>
            </a:endParaRPr>
          </a:p>
          <a:p>
            <a:pPr algn="l"/>
            <a:r>
              <a:rPr lang="ja-JP" altLang="en-US" dirty="0" smtClean="0">
                <a:latin typeface="メイリオ" pitchFamily="50" charset="-128"/>
              </a:rPr>
              <a:t>最終更新日：</a:t>
            </a:r>
            <a:r>
              <a:rPr lang="en-US" altLang="ja-JP" dirty="0" smtClean="0">
                <a:latin typeface="メイリオ" pitchFamily="50" charset="-128"/>
              </a:rPr>
              <a:t>2016/2/</a:t>
            </a:r>
            <a:r>
              <a:rPr lang="en-US" altLang="ja-JP" dirty="0" smtClean="0">
                <a:latin typeface="メイリオ" pitchFamily="50" charset="-128"/>
              </a:rPr>
              <a:t>18</a:t>
            </a:r>
            <a:endParaRPr lang="en-US" altLang="ja-JP" dirty="0">
              <a:latin typeface="メイリオ" pitchFamily="50" charset="-128"/>
            </a:endParaRPr>
          </a:p>
        </p:txBody>
      </p:sp>
    </p:spTree>
    <p:extLst>
      <p:ext uri="{BB962C8B-B14F-4D97-AF65-F5344CB8AC3E}">
        <p14:creationId xmlns:p14="http://schemas.microsoft.com/office/powerpoint/2010/main" val="355244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(2) </a:t>
            </a:r>
            <a:r>
              <a:rPr lang="ja-JP" altLang="en-US" sz="2800" b="1" dirty="0" smtClean="0">
                <a:solidFill>
                  <a:schemeClr val="tx1"/>
                </a:solidFill>
                <a:latin typeface="メイリオ" pitchFamily="50" charset="-128"/>
              </a:rPr>
              <a:t>シリアルドライバコンポーネント定義</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定義するコンポーネントは</a:t>
            </a:r>
            <a:r>
              <a:rPr lang="en-US" altLang="ja-JP" sz="2400" b="1" dirty="0" smtClean="0">
                <a:latin typeface="メイリオ" pitchFamily="50" charset="-128"/>
                <a:ea typeface="メイリオ" pitchFamily="50" charset="-128"/>
              </a:rPr>
              <a:t>2</a:t>
            </a:r>
            <a:r>
              <a:rPr lang="ja-JP" altLang="en-US" sz="2400" b="1" dirty="0" smtClean="0">
                <a:latin typeface="メイリオ" pitchFamily="50" charset="-128"/>
                <a:ea typeface="メイリオ" pitchFamily="50" charset="-128"/>
              </a:rPr>
              <a:t>種類</a:t>
            </a:r>
            <a:endParaRPr lang="en-US" altLang="ja-JP" sz="2400" b="1"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システムログ（</a:t>
            </a:r>
            <a:r>
              <a:rPr lang="en-US" altLang="ja-JP" sz="2400" dirty="0" err="1" smtClean="0">
                <a:latin typeface="メイリオ" pitchFamily="50" charset="-128"/>
                <a:ea typeface="メイリオ" pitchFamily="50" charset="-128"/>
              </a:rPr>
              <a:t>target_fput_log</a:t>
            </a:r>
            <a:r>
              <a:rPr lang="ja-JP" altLang="en-US" sz="2400" dirty="0" smtClean="0">
                <a:latin typeface="メイリオ" pitchFamily="50" charset="-128"/>
                <a:ea typeface="メイリオ" pitchFamily="50" charset="-128"/>
              </a:rPr>
              <a:t>の代わり）</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シリアルドライバ（</a:t>
            </a:r>
            <a:r>
              <a:rPr lang="en-US" altLang="ja-JP" sz="2400" dirty="0" err="1" smtClean="0">
                <a:latin typeface="メイリオ" pitchFamily="50" charset="-128"/>
                <a:ea typeface="メイリオ" pitchFamily="50" charset="-128"/>
              </a:rPr>
              <a:t>sio_xxx_yyy</a:t>
            </a:r>
            <a:r>
              <a:rPr lang="ja-JP" altLang="en-US" sz="2400" dirty="0" smtClean="0">
                <a:latin typeface="メイリオ" pitchFamily="50" charset="-128"/>
                <a:ea typeface="メイリオ" pitchFamily="50" charset="-128"/>
              </a:rPr>
              <a:t>の代わり）</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定義したコンポーネント名，ポート名が，それぞれ，</a:t>
            </a:r>
            <a:r>
              <a:rPr lang="en-US" altLang="ja-JP" sz="2400" dirty="0" smtClean="0">
                <a:latin typeface="メイリオ" pitchFamily="50" charset="-128"/>
                <a:ea typeface="メイリオ" pitchFamily="50" charset="-128"/>
              </a:rPr>
              <a:t>C</a:t>
            </a:r>
            <a:r>
              <a:rPr lang="ja-JP" altLang="en-US" sz="2400" dirty="0" smtClean="0">
                <a:latin typeface="メイリオ" pitchFamily="50" charset="-128"/>
                <a:ea typeface="メイリオ" pitchFamily="50" charset="-128"/>
              </a:rPr>
              <a:t>ソースコードを実装するファイル名，関数の</a:t>
            </a:r>
            <a:r>
              <a:rPr lang="en-US" altLang="ja-JP" sz="2400" dirty="0" smtClean="0">
                <a:latin typeface="メイリオ" pitchFamily="50" charset="-128"/>
                <a:ea typeface="メイリオ" pitchFamily="50" charset="-128"/>
              </a:rPr>
              <a:t>prefix</a:t>
            </a:r>
            <a:r>
              <a:rPr lang="ja-JP" altLang="en-US" sz="2400" dirty="0" smtClean="0">
                <a:latin typeface="メイリオ" pitchFamily="50" charset="-128"/>
                <a:ea typeface="メイリオ" pitchFamily="50" charset="-128"/>
              </a:rPr>
              <a:t>となる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例えば，システムログコンポーネントを</a:t>
            </a:r>
            <a:r>
              <a:rPr lang="en-US" altLang="ja-JP" sz="2400" dirty="0" err="1" smtClean="0">
                <a:solidFill>
                  <a:srgbClr val="008000"/>
                </a:solidFill>
                <a:latin typeface="メイリオ" pitchFamily="50" charset="-128"/>
                <a:ea typeface="メイリオ" pitchFamily="50" charset="-128"/>
              </a:rPr>
              <a:t>tPutLogTarget</a:t>
            </a:r>
            <a:r>
              <a:rPr lang="ja-JP" altLang="en-US" sz="2400" dirty="0" smtClean="0">
                <a:latin typeface="メイリオ" pitchFamily="50" charset="-128"/>
                <a:ea typeface="メイリオ" pitchFamily="50" charset="-128"/>
              </a:rPr>
              <a:t>というコンポーネント名，</a:t>
            </a:r>
            <a:r>
              <a:rPr lang="en-US" altLang="ja-JP" sz="2400" dirty="0" err="1" smtClean="0">
                <a:solidFill>
                  <a:srgbClr val="0000FF"/>
                </a:solidFill>
                <a:latin typeface="メイリオ" pitchFamily="50" charset="-128"/>
                <a:ea typeface="メイリオ" pitchFamily="50" charset="-128"/>
              </a:rPr>
              <a:t>ePutLog</a:t>
            </a:r>
            <a:r>
              <a:rPr lang="ja-JP" altLang="en-US" sz="2400" dirty="0" smtClean="0">
                <a:latin typeface="メイリオ" pitchFamily="50" charset="-128"/>
                <a:ea typeface="メイリオ" pitchFamily="50" charset="-128"/>
              </a:rPr>
              <a:t>というポート名で定義した場合，</a:t>
            </a:r>
            <a:r>
              <a:rPr lang="en-US" altLang="ja-JP" sz="2400" dirty="0" err="1" smtClean="0">
                <a:latin typeface="メイリオ" pitchFamily="50" charset="-128"/>
                <a:ea typeface="メイリオ" pitchFamily="50" charset="-128"/>
              </a:rPr>
              <a:t>target_fput_log</a:t>
            </a:r>
            <a:r>
              <a:rPr lang="ja-JP" altLang="en-US" sz="2400" dirty="0" smtClean="0">
                <a:latin typeface="メイリオ" pitchFamily="50" charset="-128"/>
                <a:ea typeface="メイリオ" pitchFamily="50" charset="-128"/>
              </a:rPr>
              <a:t>は，</a:t>
            </a:r>
            <a:r>
              <a:rPr lang="en-US" altLang="ja-JP" sz="2400" dirty="0" err="1" smtClean="0">
                <a:solidFill>
                  <a:srgbClr val="008000"/>
                </a:solidFill>
                <a:latin typeface="メイリオ" pitchFamily="50" charset="-128"/>
                <a:ea typeface="メイリオ" pitchFamily="50" charset="-128"/>
              </a:rPr>
              <a:t>tPutLogTarget</a:t>
            </a:r>
            <a:r>
              <a:rPr lang="en-US" altLang="ja-JP" sz="2400" dirty="0" err="1" smtClean="0">
                <a:latin typeface="メイリオ" pitchFamily="50" charset="-128"/>
                <a:ea typeface="メイリオ" pitchFamily="50" charset="-128"/>
              </a:rPr>
              <a:t>.c</a:t>
            </a:r>
            <a:r>
              <a:rPr lang="ja-JP" altLang="en-US" sz="2400" dirty="0" smtClean="0">
                <a:latin typeface="メイリオ" pitchFamily="50" charset="-128"/>
                <a:ea typeface="メイリオ" pitchFamily="50" charset="-128"/>
              </a:rPr>
              <a:t>というファイルに，</a:t>
            </a:r>
            <a:r>
              <a:rPr lang="en-US" altLang="ja-JP" sz="2400" dirty="0" err="1" smtClean="0">
                <a:solidFill>
                  <a:srgbClr val="0000FF"/>
                </a:solidFill>
                <a:latin typeface="メイリオ" pitchFamily="50" charset="-128"/>
                <a:ea typeface="メイリオ" pitchFamily="50" charset="-128"/>
              </a:rPr>
              <a:t>ePutLog</a:t>
            </a:r>
            <a:r>
              <a:rPr lang="en-US" altLang="ja-JP" sz="2400" dirty="0" err="1" smtClean="0">
                <a:solidFill>
                  <a:srgbClr val="FF0000"/>
                </a:solidFill>
                <a:latin typeface="メイリオ" pitchFamily="50" charset="-128"/>
                <a:ea typeface="メイリオ" pitchFamily="50" charset="-128"/>
              </a:rPr>
              <a:t>_putChar</a:t>
            </a:r>
            <a:r>
              <a:rPr lang="ja-JP" altLang="en-US" sz="2400" dirty="0" smtClean="0">
                <a:latin typeface="メイリオ" pitchFamily="50" charset="-128"/>
                <a:ea typeface="メイリオ" pitchFamily="50" charset="-128"/>
              </a:rPr>
              <a:t>という関数名で定義する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putChar</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の部分は非依存部で決まっている（</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用語で</a:t>
            </a:r>
            <a:r>
              <a:rPr lang="en-US" altLang="ja-JP" sz="2400" dirty="0" smtClean="0">
                <a:latin typeface="メイリオ" pitchFamily="50" charset="-128"/>
                <a:ea typeface="メイリオ" pitchFamily="50" charset="-128"/>
              </a:rPr>
              <a:t>signature</a:t>
            </a:r>
            <a:r>
              <a:rPr lang="ja-JP" altLang="en-US" sz="2400" dirty="0" smtClean="0">
                <a:latin typeface="メイリオ" pitchFamily="50" charset="-128"/>
                <a:ea typeface="メイリオ" pitchFamily="50" charset="-128"/>
              </a:rPr>
              <a:t>と呼ばれる）</a:t>
            </a: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1609859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(2-1) </a:t>
            </a:r>
            <a:r>
              <a:rPr lang="ja-JP" altLang="en-US" sz="2800" b="1" dirty="0" smtClean="0">
                <a:solidFill>
                  <a:schemeClr val="tx1"/>
                </a:solidFill>
                <a:latin typeface="メイリオ" pitchFamily="50" charset="-128"/>
              </a:rPr>
              <a:t>システムログ（</a:t>
            </a:r>
            <a:r>
              <a:rPr lang="en-US" altLang="ja-JP" sz="2800" b="1" dirty="0" err="1" smtClean="0">
                <a:solidFill>
                  <a:schemeClr val="tx1"/>
                </a:solidFill>
                <a:latin typeface="メイリオ" pitchFamily="50" charset="-128"/>
              </a:rPr>
              <a:t>tPutLogXXX</a:t>
            </a:r>
            <a:r>
              <a:rPr lang="ja-JP" altLang="en-US" sz="2800" b="1" dirty="0" smtClean="0">
                <a:solidFill>
                  <a:schemeClr val="tx1"/>
                </a:solidFill>
                <a:latin typeface="メイリオ" pitchFamily="50" charset="-128"/>
              </a:rPr>
              <a:t>）定義</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638175" lvl="1" indent="-180975" eaLnBrk="1" hangingPunct="1">
              <a:spcBef>
                <a:spcPct val="20000"/>
              </a:spcBef>
              <a:buFontTx/>
              <a:buChar char="•"/>
            </a:pPr>
            <a:r>
              <a:rPr lang="en-US" altLang="ja-JP" sz="2400" dirty="0" smtClean="0">
                <a:solidFill>
                  <a:srgbClr val="FF0000"/>
                </a:solidFill>
                <a:latin typeface="メイリオ" pitchFamily="50" charset="-128"/>
                <a:ea typeface="メイリオ" pitchFamily="50" charset="-128"/>
              </a:rPr>
              <a:t>signature </a:t>
            </a:r>
            <a:r>
              <a:rPr lang="en-US" altLang="ja-JP" sz="2400" dirty="0" err="1" smtClean="0">
                <a:solidFill>
                  <a:srgbClr val="FF0000"/>
                </a:solidFill>
                <a:latin typeface="メイリオ" pitchFamily="50" charset="-128"/>
                <a:ea typeface="メイリオ" pitchFamily="50" charset="-128"/>
              </a:rPr>
              <a:t>sPutLog</a:t>
            </a:r>
            <a:r>
              <a:rPr lang="ja-JP" altLang="en-US" sz="2400" dirty="0" smtClean="0">
                <a:solidFill>
                  <a:srgbClr val="FF0000"/>
                </a:solidFill>
                <a:latin typeface="メイリオ" pitchFamily="50" charset="-128"/>
                <a:ea typeface="メイリオ" pitchFamily="50" charset="-128"/>
              </a:rPr>
              <a:t>の受け口</a:t>
            </a:r>
            <a:r>
              <a:rPr lang="en-US" altLang="ja-JP" sz="2400" dirty="0" err="1" smtClean="0">
                <a:solidFill>
                  <a:srgbClr val="FF0000"/>
                </a:solidFill>
                <a:latin typeface="メイリオ" pitchFamily="50" charset="-128"/>
                <a:ea typeface="メイリオ" pitchFamily="50" charset="-128"/>
              </a:rPr>
              <a:t>ePutLog</a:t>
            </a:r>
            <a:r>
              <a:rPr lang="ja-JP" altLang="en-US" sz="2400" dirty="0" smtClean="0">
                <a:latin typeface="メイリオ" pitchFamily="50" charset="-128"/>
                <a:ea typeface="メイリオ" pitchFamily="50" charset="-128"/>
              </a:rPr>
              <a:t>を持たせる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
        <p:nvSpPr>
          <p:cNvPr id="2" name="メモ 1"/>
          <p:cNvSpPr/>
          <p:nvPr/>
        </p:nvSpPr>
        <p:spPr bwMode="auto">
          <a:xfrm>
            <a:off x="467544" y="1556792"/>
            <a:ext cx="7992888" cy="4824536"/>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target/</a:t>
            </a:r>
            <a:r>
              <a:rPr lang="en-US" altLang="ja-JP" sz="1800" dirty="0" err="1" smtClean="0">
                <a:latin typeface="+mn-ea"/>
                <a:ea typeface="+mn-ea"/>
              </a:rPr>
              <a:t>blueninja_gcc</a:t>
            </a:r>
            <a:r>
              <a:rPr lang="en-US" altLang="ja-JP" sz="1800" dirty="0" smtClean="0">
                <a:latin typeface="+mn-ea"/>
                <a:ea typeface="+mn-ea"/>
              </a:rPr>
              <a:t>/</a:t>
            </a:r>
            <a:r>
              <a:rPr lang="en-US" altLang="ja-JP" sz="1800" dirty="0" err="1" smtClean="0">
                <a:latin typeface="+mn-ea"/>
                <a:ea typeface="+mn-ea"/>
              </a:rPr>
              <a:t>tPutLogTarget.cdl</a:t>
            </a:r>
            <a:r>
              <a:rPr lang="en-US" altLang="ja-JP" sz="1800" dirty="0" smtClean="0">
                <a:latin typeface="+mn-ea"/>
                <a:ea typeface="+mn-ea"/>
              </a:rPr>
              <a:t> </a:t>
            </a:r>
            <a:r>
              <a:rPr lang="ja-JP" altLang="en-US" sz="1800" dirty="0" smtClean="0">
                <a:latin typeface="+mn-ea"/>
                <a:ea typeface="+mn-ea"/>
              </a:rPr>
              <a:t>での定義例</a:t>
            </a:r>
            <a:endParaRPr lang="en-US" altLang="ja-JP" sz="1800" dirty="0" smtClean="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dirty="0">
                <a:latin typeface="+mn-ea"/>
                <a:ea typeface="+mn-ea"/>
              </a:rPr>
              <a:t>target/</a:t>
            </a:r>
            <a:r>
              <a:rPr lang="en-US" altLang="ja-JP" sz="1800" dirty="0" err="1">
                <a:latin typeface="+mn-ea"/>
                <a:ea typeface="+mn-ea"/>
              </a:rPr>
              <a:t>blueninja_gcc</a:t>
            </a:r>
            <a:r>
              <a:rPr lang="en-US" altLang="ja-JP" sz="1800" dirty="0">
                <a:latin typeface="+mn-ea"/>
                <a:ea typeface="+mn-ea"/>
              </a:rPr>
              <a:t>/</a:t>
            </a:r>
            <a:r>
              <a:rPr lang="en-US" altLang="ja-JP" sz="1800" dirty="0" err="1" smtClean="0">
                <a:latin typeface="+mn-ea"/>
                <a:ea typeface="+mn-ea"/>
              </a:rPr>
              <a:t>target.cdl</a:t>
            </a:r>
            <a:r>
              <a:rPr lang="ja-JP" altLang="en-US" sz="1800" dirty="0" smtClean="0">
                <a:latin typeface="+mn-ea"/>
                <a:ea typeface="+mn-ea"/>
              </a:rPr>
              <a:t>から</a:t>
            </a:r>
            <a:r>
              <a:rPr lang="en-US" altLang="ja-JP" sz="1800" dirty="0" smtClean="0">
                <a:latin typeface="+mn-ea"/>
                <a:ea typeface="+mn-ea"/>
              </a:rPr>
              <a:t>import</a:t>
            </a:r>
            <a:r>
              <a:rPr lang="ja-JP" altLang="en-US" sz="1800" dirty="0" smtClean="0">
                <a:latin typeface="+mn-ea"/>
                <a:ea typeface="+mn-ea"/>
              </a:rPr>
              <a:t>している</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smtClean="0">
                <a:latin typeface="+mn-ea"/>
                <a:ea typeface="+mn-ea"/>
              </a:rPr>
              <a:t>[</a:t>
            </a:r>
            <a:r>
              <a:rPr lang="en-US" altLang="ja-JP" sz="1800" dirty="0">
                <a:latin typeface="+mn-ea"/>
                <a:ea typeface="+mn-ea"/>
              </a:rPr>
              <a:t>singleton</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err="1">
                <a:latin typeface="+mn-ea"/>
                <a:ea typeface="+mn-ea"/>
              </a:rPr>
              <a:t>celltype</a:t>
            </a:r>
            <a:r>
              <a:rPr lang="en-US" altLang="ja-JP" sz="1800" dirty="0">
                <a:latin typeface="+mn-ea"/>
                <a:ea typeface="+mn-ea"/>
              </a:rPr>
              <a:t> </a:t>
            </a:r>
            <a:r>
              <a:rPr lang="en-US" altLang="ja-JP" sz="1800" dirty="0" err="1">
                <a:latin typeface="+mn-ea"/>
                <a:ea typeface="+mn-ea"/>
              </a:rPr>
              <a:t>tPutLogTarget</a:t>
            </a:r>
            <a:r>
              <a:rPr lang="en-US" altLang="ja-JP" sz="1800" dirty="0">
                <a:latin typeface="+mn-ea"/>
                <a:ea typeface="+mn-ea"/>
              </a:rPr>
              <a:t> </a:t>
            </a:r>
            <a:r>
              <a:rPr lang="en-US" altLang="ja-JP" sz="1800" dirty="0" smtClean="0">
                <a:latin typeface="+mn-ea"/>
                <a:ea typeface="+mn-ea"/>
              </a:rPr>
              <a:t>{ /*</a:t>
            </a:r>
            <a:r>
              <a:rPr lang="en-US" altLang="ja-JP" sz="1800" dirty="0" err="1" smtClean="0">
                <a:latin typeface="+mn-ea"/>
                <a:ea typeface="+mn-ea"/>
              </a:rPr>
              <a:t>tPutLogTarget</a:t>
            </a:r>
            <a:r>
              <a:rPr lang="ja-JP" altLang="en-US" sz="1800" dirty="0" smtClean="0">
                <a:latin typeface="+mn-ea"/>
                <a:ea typeface="+mn-ea"/>
              </a:rPr>
              <a:t>という名前は任意</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dirty="0" err="1" smtClean="0">
                <a:solidFill>
                  <a:srgbClr val="FF0000"/>
                </a:solidFill>
                <a:latin typeface="+mn-ea"/>
                <a:ea typeface="+mn-ea"/>
              </a:rPr>
              <a:t>target_fput_log</a:t>
            </a:r>
            <a:r>
              <a:rPr lang="ja-JP" altLang="en-US" sz="1800" dirty="0" smtClean="0">
                <a:solidFill>
                  <a:srgbClr val="FF0000"/>
                </a:solidFill>
                <a:latin typeface="+mn-ea"/>
                <a:ea typeface="+mn-ea"/>
              </a:rPr>
              <a:t>相当の関数を定義</a:t>
            </a:r>
            <a:r>
              <a:rPr lang="ja-JP" altLang="en-US" sz="1800" dirty="0" smtClean="0">
                <a:latin typeface="+mn-ea"/>
                <a:ea typeface="+mn-ea"/>
              </a:rPr>
              <a:t>するための</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 *  </a:t>
            </a:r>
            <a:r>
              <a:rPr lang="ja-JP" altLang="en-US" sz="1800" dirty="0" smtClean="0">
                <a:latin typeface="+mn-ea"/>
                <a:ea typeface="+mn-ea"/>
              </a:rPr>
              <a:t>受け口（</a:t>
            </a:r>
            <a:r>
              <a:rPr lang="en-US" altLang="ja-JP" sz="1800" dirty="0" smtClean="0">
                <a:latin typeface="+mn-ea"/>
                <a:ea typeface="+mn-ea"/>
              </a:rPr>
              <a:t>entry</a:t>
            </a:r>
            <a:r>
              <a:rPr lang="ja-JP" altLang="en-US" sz="1800" dirty="0" smtClean="0">
                <a:latin typeface="+mn-ea"/>
                <a:ea typeface="+mn-ea"/>
              </a:rPr>
              <a:t>ポート）を一つ定義</a:t>
            </a:r>
            <a:endParaRPr lang="en-US" altLang="ja-JP" sz="1800" dirty="0" smtClean="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 </a:t>
            </a:r>
            <a:r>
              <a:rPr lang="en-US" altLang="ja-JP" sz="1800" dirty="0" err="1" smtClean="0">
                <a:latin typeface="+mn-ea"/>
                <a:ea typeface="+mn-ea"/>
              </a:rPr>
              <a:t>signature:sPutLog</a:t>
            </a:r>
            <a:r>
              <a:rPr lang="ja-JP" altLang="en-US" sz="1800" dirty="0" smtClean="0">
                <a:latin typeface="+mn-ea"/>
                <a:ea typeface="+mn-ea"/>
              </a:rPr>
              <a:t>（非依存部で定義されている）</a:t>
            </a:r>
            <a:endParaRPr lang="en-US" altLang="ja-JP" sz="1800" dirty="0" smtClean="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solidFill>
                  <a:srgbClr val="FF0000"/>
                </a:solidFill>
                <a:latin typeface="+mn-ea"/>
                <a:ea typeface="+mn-ea"/>
              </a:rPr>
              <a:t>	</a:t>
            </a:r>
            <a:r>
              <a:rPr lang="en-US" altLang="ja-JP" sz="1800" b="1" dirty="0">
                <a:solidFill>
                  <a:srgbClr val="FF0000"/>
                </a:solidFill>
                <a:latin typeface="+mn-ea"/>
                <a:ea typeface="+mn-ea"/>
              </a:rPr>
              <a:t>entry	</a:t>
            </a:r>
            <a:r>
              <a:rPr lang="en-US" altLang="ja-JP" sz="1800" b="1" dirty="0" err="1">
                <a:solidFill>
                  <a:srgbClr val="FF0000"/>
                </a:solidFill>
                <a:latin typeface="+mn-ea"/>
                <a:ea typeface="+mn-ea"/>
              </a:rPr>
              <a:t>sPutLog</a:t>
            </a:r>
            <a:r>
              <a:rPr lang="en-US" altLang="ja-JP" sz="1800" dirty="0">
                <a:solidFill>
                  <a:srgbClr val="FF0000"/>
                </a:solidFill>
                <a:latin typeface="+mn-ea"/>
                <a:ea typeface="+mn-ea"/>
              </a:rPr>
              <a:t>	</a:t>
            </a:r>
            <a:r>
              <a:rPr lang="en-US" altLang="ja-JP" sz="1800" b="1" u="sng" dirty="0">
                <a:solidFill>
                  <a:srgbClr val="FF0000"/>
                </a:solidFill>
                <a:latin typeface="+mn-ea"/>
                <a:ea typeface="+mn-ea"/>
              </a:rPr>
              <a:t>	</a:t>
            </a:r>
            <a:r>
              <a:rPr lang="en-US" altLang="ja-JP" sz="1800" b="1" u="sng" dirty="0" err="1">
                <a:solidFill>
                  <a:srgbClr val="FF0000"/>
                </a:solidFill>
                <a:latin typeface="+mn-ea"/>
                <a:ea typeface="+mn-ea"/>
              </a:rPr>
              <a:t>ePutLog</a:t>
            </a:r>
            <a:r>
              <a:rPr lang="en-US" altLang="ja-JP" sz="1800" dirty="0" smtClean="0">
                <a:solidFill>
                  <a:srgbClr val="FF0000"/>
                </a:solidFill>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/*singleton</a:t>
            </a:r>
            <a:r>
              <a:rPr lang="ja-JP" altLang="en-US" sz="1800" dirty="0">
                <a:latin typeface="+mn-ea"/>
                <a:ea typeface="+mn-ea"/>
              </a:rPr>
              <a:t>はインスタンスが唯一であることを示す指定子（ソースコードの最適化に使うだけ</a:t>
            </a:r>
            <a:r>
              <a:rPr lang="ja-JP" altLang="en-US" sz="1800" dirty="0" smtClean="0">
                <a:latin typeface="+mn-ea"/>
                <a:ea typeface="+mn-ea"/>
              </a:rPr>
              <a:t>）なので使うかどうかは任意</a:t>
            </a:r>
            <a:r>
              <a:rPr lang="en-US" altLang="ja-JP" sz="1800" dirty="0" smtClean="0">
                <a:latin typeface="+mn-ea"/>
                <a:ea typeface="+mn-ea"/>
              </a:rPr>
              <a:t>*</a:t>
            </a:r>
            <a:r>
              <a:rPr lang="en-US" altLang="ja-JP" sz="1800" dirty="0">
                <a:latin typeface="+mn-ea"/>
                <a:ea typeface="+mn-ea"/>
              </a:rPr>
              <a:t>/</a:t>
            </a:r>
            <a:endParaRPr kumimoji="1" lang="ja-JP" altLang="en-US" sz="18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37145697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8030126" cy="504825"/>
          </a:xfrm>
        </p:spPr>
        <p:txBody>
          <a:bodyPr tIns="144000"/>
          <a:lstStyle/>
          <a:p>
            <a:r>
              <a:rPr lang="en-US" altLang="ja-JP" sz="2800" b="1" dirty="0" smtClean="0">
                <a:solidFill>
                  <a:schemeClr val="tx1"/>
                </a:solidFill>
                <a:latin typeface="メイリオ" pitchFamily="50" charset="-128"/>
              </a:rPr>
              <a:t>(2-2) </a:t>
            </a:r>
            <a:r>
              <a:rPr lang="ja-JP" altLang="en-US" sz="2800" b="1" dirty="0" smtClean="0">
                <a:solidFill>
                  <a:schemeClr val="tx1"/>
                </a:solidFill>
                <a:latin typeface="メイリオ" pitchFamily="50" charset="-128"/>
              </a:rPr>
              <a:t>シリアルドライバ（</a:t>
            </a:r>
            <a:r>
              <a:rPr lang="en-US" altLang="ja-JP" sz="2800" b="1" dirty="0" err="1" smtClean="0">
                <a:solidFill>
                  <a:schemeClr val="tx1"/>
                </a:solidFill>
                <a:latin typeface="メイリオ" pitchFamily="50" charset="-128"/>
              </a:rPr>
              <a:t>tSIOPortXXX</a:t>
            </a:r>
            <a:r>
              <a:rPr lang="ja-JP" altLang="en-US" sz="2800" b="1" dirty="0" smtClean="0">
                <a:solidFill>
                  <a:schemeClr val="tx1"/>
                </a:solidFill>
                <a:latin typeface="メイリオ" pitchFamily="50" charset="-128"/>
              </a:rPr>
              <a:t>）定義</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solidFill>
                  <a:srgbClr val="FF0000"/>
                </a:solidFill>
                <a:latin typeface="メイリオ" pitchFamily="50" charset="-128"/>
                <a:ea typeface="メイリオ" pitchFamily="50" charset="-128"/>
              </a:rPr>
              <a:t>signature </a:t>
            </a:r>
            <a:r>
              <a:rPr lang="en-US" altLang="ja-JP" sz="2400" dirty="0" err="1" smtClean="0">
                <a:solidFill>
                  <a:srgbClr val="FF0000"/>
                </a:solidFill>
                <a:latin typeface="メイリオ" pitchFamily="50" charset="-128"/>
                <a:ea typeface="メイリオ" pitchFamily="50" charset="-128"/>
              </a:rPr>
              <a:t>sSIOPort</a:t>
            </a:r>
            <a:r>
              <a:rPr lang="ja-JP" altLang="en-US" sz="2400" dirty="0" smtClean="0">
                <a:solidFill>
                  <a:srgbClr val="FF0000"/>
                </a:solidFill>
                <a:latin typeface="メイリオ" pitchFamily="50" charset="-128"/>
                <a:ea typeface="メイリオ" pitchFamily="50" charset="-128"/>
              </a:rPr>
              <a:t>の</a:t>
            </a:r>
            <a:r>
              <a:rPr lang="ja-JP" altLang="en-US" sz="2400" dirty="0" smtClean="0">
                <a:solidFill>
                  <a:srgbClr val="FF0000"/>
                </a:solidFill>
                <a:latin typeface="メイリオ" pitchFamily="50" charset="-128"/>
                <a:ea typeface="メイリオ" pitchFamily="50" charset="-128"/>
              </a:rPr>
              <a:t>受け口</a:t>
            </a:r>
            <a:r>
              <a:rPr lang="en-US" altLang="ja-JP" sz="2400" dirty="0" err="1" smtClean="0">
                <a:solidFill>
                  <a:srgbClr val="FF0000"/>
                </a:solidFill>
                <a:latin typeface="メイリオ" pitchFamily="50" charset="-128"/>
                <a:ea typeface="メイリオ" pitchFamily="50" charset="-128"/>
              </a:rPr>
              <a:t>eSIOPort</a:t>
            </a:r>
            <a:r>
              <a:rPr lang="ja-JP" altLang="en-US" sz="2400" dirty="0" smtClean="0">
                <a:latin typeface="メイリオ" pitchFamily="50" charset="-128"/>
                <a:ea typeface="メイリオ" pitchFamily="50" charset="-128"/>
              </a:rPr>
              <a:t>を</a:t>
            </a:r>
            <a:r>
              <a:rPr lang="ja-JP" altLang="en-US" sz="2400" dirty="0" smtClean="0">
                <a:latin typeface="メイリオ" pitchFamily="50" charset="-128"/>
                <a:ea typeface="メイリオ" pitchFamily="50" charset="-128"/>
              </a:rPr>
              <a:t>持たせる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a:solidFill>
                  <a:srgbClr val="FF0000"/>
                </a:solidFill>
                <a:latin typeface="メイリオ" pitchFamily="50" charset="-128"/>
                <a:ea typeface="メイリオ" pitchFamily="50" charset="-128"/>
              </a:rPr>
              <a:t>signature </a:t>
            </a:r>
            <a:r>
              <a:rPr lang="en-US" altLang="ja-JP" sz="2400" dirty="0" err="1" smtClean="0">
                <a:solidFill>
                  <a:srgbClr val="FF0000"/>
                </a:solidFill>
                <a:latin typeface="メイリオ" pitchFamily="50" charset="-128"/>
                <a:ea typeface="メイリオ" pitchFamily="50" charset="-128"/>
              </a:rPr>
              <a:t>siSIOCBR</a:t>
            </a:r>
            <a:r>
              <a:rPr lang="ja-JP" altLang="en-US" sz="2400" dirty="0" smtClean="0">
                <a:solidFill>
                  <a:srgbClr val="FF0000"/>
                </a:solidFill>
                <a:latin typeface="メイリオ" pitchFamily="50" charset="-128"/>
                <a:ea typeface="メイリオ" pitchFamily="50" charset="-128"/>
              </a:rPr>
              <a:t>の呼び口</a:t>
            </a:r>
            <a:r>
              <a:rPr lang="en-US" altLang="ja-JP" sz="2400" dirty="0" err="1" smtClean="0">
                <a:solidFill>
                  <a:srgbClr val="FF0000"/>
                </a:solidFill>
                <a:latin typeface="メイリオ" pitchFamily="50" charset="-128"/>
                <a:ea typeface="メイリオ" pitchFamily="50" charset="-128"/>
              </a:rPr>
              <a:t>ciSIOCBR</a:t>
            </a:r>
            <a:r>
              <a:rPr lang="ja-JP" altLang="en-US" sz="2400" dirty="0" smtClean="0">
                <a:latin typeface="メイリオ" pitchFamily="50" charset="-128"/>
                <a:ea typeface="メイリオ" pitchFamily="50" charset="-128"/>
              </a:rPr>
              <a:t>を持たせる</a:t>
            </a: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
        <p:nvSpPr>
          <p:cNvPr id="2" name="メモ 1"/>
          <p:cNvSpPr/>
          <p:nvPr/>
        </p:nvSpPr>
        <p:spPr bwMode="auto">
          <a:xfrm>
            <a:off x="467544" y="1772816"/>
            <a:ext cx="7992888" cy="5040560"/>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target/</a:t>
            </a:r>
            <a:r>
              <a:rPr lang="en-US" altLang="ja-JP" sz="1800" dirty="0" err="1" smtClean="0">
                <a:latin typeface="+mn-ea"/>
                <a:ea typeface="+mn-ea"/>
              </a:rPr>
              <a:t>blueninja_gcc</a:t>
            </a:r>
            <a:r>
              <a:rPr lang="en-US" altLang="ja-JP" sz="1800" dirty="0" smtClean="0">
                <a:latin typeface="+mn-ea"/>
                <a:ea typeface="+mn-ea"/>
              </a:rPr>
              <a:t>/</a:t>
            </a:r>
            <a:r>
              <a:rPr lang="en-US" altLang="ja-JP" sz="1800" dirty="0" err="1" smtClean="0">
                <a:latin typeface="+mn-ea"/>
                <a:ea typeface="+mn-ea"/>
              </a:rPr>
              <a:t>tSIOPortTarget.cdl</a:t>
            </a:r>
            <a:r>
              <a:rPr lang="en-US" altLang="ja-JP" sz="1800" dirty="0" smtClean="0">
                <a:latin typeface="+mn-ea"/>
                <a:ea typeface="+mn-ea"/>
              </a:rPr>
              <a:t> </a:t>
            </a:r>
            <a:r>
              <a:rPr lang="ja-JP" altLang="en-US" sz="1800" dirty="0" smtClean="0">
                <a:latin typeface="+mn-ea"/>
                <a:ea typeface="+mn-ea"/>
              </a:rPr>
              <a:t>での定義例</a:t>
            </a:r>
            <a:endParaRPr lang="en-US" altLang="ja-JP" sz="1800" dirty="0" smtClean="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dirty="0">
                <a:latin typeface="+mn-ea"/>
                <a:ea typeface="+mn-ea"/>
              </a:rPr>
              <a:t>target/</a:t>
            </a:r>
            <a:r>
              <a:rPr lang="en-US" altLang="ja-JP" sz="1800" dirty="0" err="1">
                <a:latin typeface="+mn-ea"/>
                <a:ea typeface="+mn-ea"/>
              </a:rPr>
              <a:t>blueninja_gcc</a:t>
            </a:r>
            <a:r>
              <a:rPr lang="en-US" altLang="ja-JP" sz="1800" dirty="0">
                <a:latin typeface="+mn-ea"/>
                <a:ea typeface="+mn-ea"/>
              </a:rPr>
              <a:t>/</a:t>
            </a:r>
            <a:r>
              <a:rPr lang="en-US" altLang="ja-JP" sz="1800" dirty="0" err="1" smtClean="0">
                <a:latin typeface="+mn-ea"/>
                <a:ea typeface="+mn-ea"/>
              </a:rPr>
              <a:t>target.cdl</a:t>
            </a:r>
            <a:r>
              <a:rPr lang="ja-JP" altLang="en-US" sz="1800" dirty="0" smtClean="0">
                <a:latin typeface="+mn-ea"/>
                <a:ea typeface="+mn-ea"/>
              </a:rPr>
              <a:t>から</a:t>
            </a:r>
            <a:r>
              <a:rPr lang="en-US" altLang="ja-JP" sz="1800" dirty="0" smtClean="0">
                <a:latin typeface="+mn-ea"/>
                <a:ea typeface="+mn-ea"/>
              </a:rPr>
              <a:t>import</a:t>
            </a:r>
            <a:r>
              <a:rPr lang="ja-JP" altLang="en-US" sz="1800" dirty="0" smtClean="0">
                <a:latin typeface="+mn-ea"/>
                <a:ea typeface="+mn-ea"/>
              </a:rPr>
              <a:t>している</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err="1">
                <a:latin typeface="+mn-ea"/>
                <a:ea typeface="+mn-ea"/>
              </a:rPr>
              <a:t>celltype</a:t>
            </a:r>
            <a:r>
              <a:rPr lang="en-US" altLang="ja-JP" sz="1800" dirty="0">
                <a:latin typeface="+mn-ea"/>
                <a:ea typeface="+mn-ea"/>
              </a:rPr>
              <a:t> </a:t>
            </a:r>
            <a:r>
              <a:rPr lang="en-US" altLang="ja-JP" sz="1800" dirty="0" err="1">
                <a:latin typeface="+mn-ea"/>
                <a:ea typeface="+mn-ea"/>
              </a:rPr>
              <a:t>tSIOPortTargetMain</a:t>
            </a:r>
            <a:r>
              <a:rPr lang="en-US" altLang="ja-JP" sz="1800" dirty="0">
                <a:latin typeface="+mn-ea"/>
                <a:ea typeface="+mn-ea"/>
              </a:rPr>
              <a:t> </a:t>
            </a:r>
            <a:r>
              <a:rPr lang="en-US" altLang="ja-JP" sz="1800" dirty="0" smtClean="0">
                <a:latin typeface="+mn-ea"/>
                <a:ea typeface="+mn-ea"/>
              </a:rPr>
              <a:t>{</a:t>
            </a:r>
            <a:r>
              <a:rPr lang="en-US" altLang="ja-JP" sz="1800" dirty="0">
                <a:latin typeface="+mn-ea"/>
                <a:ea typeface="+mn-ea"/>
              </a:rPr>
              <a:t>/</a:t>
            </a:r>
            <a:r>
              <a:rPr lang="en-US" altLang="ja-JP" sz="1800" dirty="0" smtClean="0">
                <a:latin typeface="+mn-ea"/>
                <a:ea typeface="+mn-ea"/>
              </a:rPr>
              <a:t>*</a:t>
            </a:r>
            <a:r>
              <a:rPr lang="en-US" altLang="ja-JP" sz="1800" dirty="0" err="1">
                <a:latin typeface="+mn-ea"/>
                <a:ea typeface="+mn-ea"/>
              </a:rPr>
              <a:t>tSIOPortTargetMain</a:t>
            </a:r>
            <a:r>
              <a:rPr lang="ja-JP" altLang="en-US" sz="1800" dirty="0" smtClean="0">
                <a:latin typeface="+mn-ea"/>
                <a:ea typeface="+mn-ea"/>
              </a:rPr>
              <a:t>と</a:t>
            </a:r>
            <a:r>
              <a:rPr lang="ja-JP" altLang="en-US" sz="1800" dirty="0">
                <a:latin typeface="+mn-ea"/>
                <a:ea typeface="+mn-ea"/>
              </a:rPr>
              <a:t>いう名前は任意</a:t>
            </a: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 *  </a:t>
            </a:r>
            <a:r>
              <a:rPr lang="en-US" altLang="ja-JP" sz="1800" dirty="0" err="1" smtClean="0">
                <a:solidFill>
                  <a:srgbClr val="FF0000"/>
                </a:solidFill>
                <a:latin typeface="+mn-ea"/>
                <a:ea typeface="+mn-ea"/>
              </a:rPr>
              <a:t>sio_opn_por</a:t>
            </a:r>
            <a:r>
              <a:rPr lang="ja-JP" altLang="en-US" sz="1800" dirty="0" smtClean="0">
                <a:solidFill>
                  <a:srgbClr val="FF0000"/>
                </a:solidFill>
                <a:latin typeface="+mn-ea"/>
                <a:ea typeface="+mn-ea"/>
              </a:rPr>
              <a:t>など相当</a:t>
            </a:r>
            <a:r>
              <a:rPr lang="ja-JP" altLang="en-US" sz="1800" dirty="0">
                <a:solidFill>
                  <a:srgbClr val="FF0000"/>
                </a:solidFill>
                <a:latin typeface="+mn-ea"/>
                <a:ea typeface="+mn-ea"/>
              </a:rPr>
              <a:t>の関数を定義</a:t>
            </a:r>
            <a:r>
              <a:rPr lang="ja-JP" altLang="en-US" sz="1800" dirty="0">
                <a:latin typeface="+mn-ea"/>
                <a:ea typeface="+mn-ea"/>
              </a:rPr>
              <a:t>するため</a:t>
            </a:r>
            <a:r>
              <a:rPr lang="ja-JP" altLang="en-US" sz="1800" dirty="0" smtClean="0">
                <a:latin typeface="+mn-ea"/>
                <a:ea typeface="+mn-ea"/>
              </a:rPr>
              <a:t>の受け口定義</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  </a:t>
            </a:r>
            <a:r>
              <a:rPr lang="en-US" altLang="ja-JP" sz="1800" dirty="0" smtClean="0">
                <a:latin typeface="+mn-ea"/>
                <a:ea typeface="+mn-ea"/>
              </a:rPr>
              <a:t>- </a:t>
            </a:r>
            <a:r>
              <a:rPr lang="en-US" altLang="ja-JP" sz="1800" dirty="0" err="1" smtClean="0">
                <a:latin typeface="+mn-ea"/>
                <a:ea typeface="+mn-ea"/>
              </a:rPr>
              <a:t>signature:</a:t>
            </a:r>
            <a:r>
              <a:rPr lang="en-US" altLang="ja-JP" sz="1800" dirty="0" err="1">
                <a:latin typeface="+mn-ea"/>
                <a:ea typeface="+mn-ea"/>
              </a:rPr>
              <a:t>sSIOPort</a:t>
            </a:r>
            <a:r>
              <a:rPr lang="ja-JP" altLang="en-US" sz="1800" dirty="0" smtClean="0">
                <a:latin typeface="+mn-ea"/>
                <a:ea typeface="+mn-ea"/>
              </a:rPr>
              <a:t>（</a:t>
            </a:r>
            <a:r>
              <a:rPr lang="ja-JP" altLang="en-US" sz="1800" dirty="0">
                <a:latin typeface="+mn-ea"/>
                <a:ea typeface="+mn-ea"/>
              </a:rPr>
              <a:t>非依存部で定義されている）</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p>
          <a:p>
            <a:pPr eaLnBrk="1" hangingPunct="1">
              <a:lnSpc>
                <a:spcPct val="90000"/>
              </a:lnSpc>
              <a:spcBef>
                <a:spcPct val="20000"/>
              </a:spcBef>
            </a:pPr>
            <a:r>
              <a:rPr lang="en-US" altLang="ja-JP" sz="1800" b="1" dirty="0">
                <a:solidFill>
                  <a:srgbClr val="FF0000"/>
                </a:solidFill>
                <a:latin typeface="+mn-ea"/>
                <a:ea typeface="+mn-ea"/>
              </a:rPr>
              <a:t>	entry </a:t>
            </a:r>
            <a:r>
              <a:rPr lang="en-US" altLang="ja-JP" sz="1800" b="1" dirty="0" err="1">
                <a:solidFill>
                  <a:srgbClr val="FF0000"/>
                </a:solidFill>
                <a:latin typeface="+mn-ea"/>
                <a:ea typeface="+mn-ea"/>
              </a:rPr>
              <a:t>sSIOPort</a:t>
            </a:r>
            <a:r>
              <a:rPr lang="en-US" altLang="ja-JP" sz="1800" b="1" dirty="0">
                <a:solidFill>
                  <a:srgbClr val="FF0000"/>
                </a:solidFill>
                <a:latin typeface="+mn-ea"/>
                <a:ea typeface="+mn-ea"/>
              </a:rPr>
              <a:t>	 </a:t>
            </a:r>
            <a:r>
              <a:rPr lang="en-US" altLang="ja-JP" sz="1800" b="1" dirty="0" err="1" smtClean="0">
                <a:solidFill>
                  <a:srgbClr val="FF0000"/>
                </a:solidFill>
                <a:latin typeface="+mn-ea"/>
                <a:ea typeface="+mn-ea"/>
              </a:rPr>
              <a:t>eSIOPort</a:t>
            </a:r>
            <a:r>
              <a:rPr lang="en-US" altLang="ja-JP" sz="1800" b="1" dirty="0">
                <a:solidFill>
                  <a:srgbClr val="FF0000"/>
                </a:solidFill>
                <a:latin typeface="+mn-ea"/>
                <a:ea typeface="+mn-ea"/>
              </a:rPr>
              <a:t>;</a:t>
            </a:r>
          </a:p>
          <a:p>
            <a:pPr eaLnBrk="1" hangingPunct="1">
              <a:lnSpc>
                <a:spcPct val="90000"/>
              </a:lnSpc>
              <a:spcBef>
                <a:spcPct val="20000"/>
              </a:spcBef>
            </a:pP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 *  </a:t>
            </a:r>
            <a:r>
              <a:rPr lang="en-US" altLang="ja-JP" sz="1800" dirty="0" err="1">
                <a:solidFill>
                  <a:srgbClr val="FF0000"/>
                </a:solidFill>
                <a:latin typeface="+mn-ea"/>
                <a:ea typeface="+mn-ea"/>
              </a:rPr>
              <a:t>sio_irdy_rcv</a:t>
            </a:r>
            <a:r>
              <a:rPr lang="ja-JP" altLang="en-US" sz="1800" dirty="0" smtClean="0">
                <a:solidFill>
                  <a:srgbClr val="FF0000"/>
                </a:solidFill>
                <a:latin typeface="+mn-ea"/>
                <a:ea typeface="+mn-ea"/>
              </a:rPr>
              <a:t>など</a:t>
            </a:r>
            <a:r>
              <a:rPr lang="ja-JP" altLang="en-US" sz="1800" dirty="0">
                <a:solidFill>
                  <a:srgbClr val="FF0000"/>
                </a:solidFill>
                <a:latin typeface="+mn-ea"/>
                <a:ea typeface="+mn-ea"/>
              </a:rPr>
              <a:t>相当の関数</a:t>
            </a:r>
            <a:r>
              <a:rPr lang="ja-JP" altLang="en-US" sz="1800" dirty="0" smtClean="0">
                <a:solidFill>
                  <a:srgbClr val="FF0000"/>
                </a:solidFill>
                <a:latin typeface="+mn-ea"/>
                <a:ea typeface="+mn-ea"/>
              </a:rPr>
              <a:t>を呼び出す</a:t>
            </a:r>
            <a:r>
              <a:rPr lang="ja-JP" altLang="en-US" sz="1800" dirty="0" smtClean="0">
                <a:latin typeface="+mn-ea"/>
                <a:ea typeface="+mn-ea"/>
              </a:rPr>
              <a:t>ための呼び口（</a:t>
            </a:r>
            <a:r>
              <a:rPr lang="en-US" altLang="ja-JP" sz="1800" dirty="0" smtClean="0">
                <a:latin typeface="+mn-ea"/>
                <a:ea typeface="+mn-ea"/>
              </a:rPr>
              <a:t>call</a:t>
            </a:r>
            <a:r>
              <a:rPr lang="ja-JP" altLang="en-US" sz="1800" dirty="0" smtClean="0">
                <a:latin typeface="+mn-ea"/>
                <a:ea typeface="+mn-ea"/>
              </a:rPr>
              <a:t>ポート）定義</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  - </a:t>
            </a:r>
            <a:r>
              <a:rPr lang="en-US" altLang="ja-JP" sz="1800" dirty="0" err="1" smtClean="0">
                <a:latin typeface="+mn-ea"/>
                <a:ea typeface="+mn-ea"/>
              </a:rPr>
              <a:t>signature:siSIOCBR</a:t>
            </a:r>
            <a:r>
              <a:rPr lang="ja-JP" altLang="en-US" sz="1800" dirty="0" smtClean="0">
                <a:latin typeface="+mn-ea"/>
                <a:ea typeface="+mn-ea"/>
              </a:rPr>
              <a:t>（</a:t>
            </a:r>
            <a:r>
              <a:rPr lang="ja-JP" altLang="en-US" sz="1800" dirty="0">
                <a:latin typeface="+mn-ea"/>
                <a:ea typeface="+mn-ea"/>
              </a:rPr>
              <a:t>非依存部で定義されている）</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p>
          <a:p>
            <a:pPr eaLnBrk="1" hangingPunct="1">
              <a:lnSpc>
                <a:spcPct val="90000"/>
              </a:lnSpc>
              <a:spcBef>
                <a:spcPct val="20000"/>
              </a:spcBef>
            </a:pPr>
            <a:r>
              <a:rPr lang="en-US" altLang="ja-JP" sz="1800" b="1" dirty="0">
                <a:solidFill>
                  <a:srgbClr val="FF0000"/>
                </a:solidFill>
                <a:latin typeface="+mn-ea"/>
                <a:ea typeface="+mn-ea"/>
              </a:rPr>
              <a:t>	call  </a:t>
            </a:r>
            <a:r>
              <a:rPr lang="en-US" altLang="ja-JP" sz="1800" b="1" dirty="0" err="1">
                <a:solidFill>
                  <a:srgbClr val="FF0000"/>
                </a:solidFill>
                <a:latin typeface="+mn-ea"/>
                <a:ea typeface="+mn-ea"/>
              </a:rPr>
              <a:t>siSIOCBR</a:t>
            </a:r>
            <a:r>
              <a:rPr lang="en-US" altLang="ja-JP" sz="1800" b="1" dirty="0">
                <a:solidFill>
                  <a:srgbClr val="FF0000"/>
                </a:solidFill>
                <a:latin typeface="+mn-ea"/>
                <a:ea typeface="+mn-ea"/>
              </a:rPr>
              <a:t>	</a:t>
            </a:r>
            <a:r>
              <a:rPr lang="en-US" altLang="ja-JP" sz="1800" b="1" dirty="0" smtClean="0">
                <a:solidFill>
                  <a:srgbClr val="FF0000"/>
                </a:solidFill>
                <a:latin typeface="+mn-ea"/>
                <a:ea typeface="+mn-ea"/>
              </a:rPr>
              <a:t> </a:t>
            </a:r>
            <a:r>
              <a:rPr lang="en-US" altLang="ja-JP" sz="1800" b="1" dirty="0" err="1" smtClean="0">
                <a:solidFill>
                  <a:srgbClr val="FF0000"/>
                </a:solidFill>
                <a:latin typeface="+mn-ea"/>
                <a:ea typeface="+mn-ea"/>
              </a:rPr>
              <a:t>ciSIOCBR</a:t>
            </a:r>
            <a:r>
              <a:rPr lang="en-US" altLang="ja-JP" sz="1800" b="1" dirty="0" smtClean="0">
                <a:solidFill>
                  <a:srgbClr val="FF0000"/>
                </a:solidFill>
                <a:latin typeface="+mn-ea"/>
                <a:ea typeface="+mn-ea"/>
              </a:rPr>
              <a:t>;</a:t>
            </a:r>
          </a:p>
          <a:p>
            <a:pPr eaLnBrk="1" hangingPunct="1">
              <a:lnSpc>
                <a:spcPct val="90000"/>
              </a:lnSpc>
              <a:spcBef>
                <a:spcPct val="20000"/>
              </a:spcBef>
            </a:pPr>
            <a:r>
              <a:rPr lang="en-US" altLang="ja-JP" sz="1800" dirty="0" smtClean="0">
                <a:latin typeface="+mn-ea"/>
                <a:ea typeface="+mn-ea"/>
              </a:rPr>
              <a:t>};</a:t>
            </a:r>
            <a:endParaRPr lang="en-US" altLang="ja-JP" sz="1800" dirty="0">
              <a:latin typeface="+mn-ea"/>
              <a:ea typeface="+mn-ea"/>
            </a:endParaRPr>
          </a:p>
        </p:txBody>
      </p:sp>
    </p:spTree>
    <p:extLst>
      <p:ext uri="{BB962C8B-B14F-4D97-AF65-F5344CB8AC3E}">
        <p14:creationId xmlns:p14="http://schemas.microsoft.com/office/powerpoint/2010/main" val="22063746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8030126" cy="504825"/>
          </a:xfrm>
        </p:spPr>
        <p:txBody>
          <a:bodyPr tIns="144000"/>
          <a:lstStyle/>
          <a:p>
            <a:r>
              <a:rPr lang="en-US" altLang="ja-JP" sz="2800" b="1" dirty="0" smtClean="0">
                <a:solidFill>
                  <a:schemeClr val="tx1"/>
                </a:solidFill>
                <a:latin typeface="メイリオ" pitchFamily="50" charset="-128"/>
              </a:rPr>
              <a:t>(3) </a:t>
            </a:r>
            <a:r>
              <a:rPr lang="ja-JP" altLang="en-US" sz="2800" b="1" dirty="0" smtClean="0">
                <a:solidFill>
                  <a:schemeClr val="tx1"/>
                </a:solidFill>
                <a:latin typeface="メイリオ" pitchFamily="50" charset="-128"/>
              </a:rPr>
              <a:t>コンポーネントのインスタンス化</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(2)</a:t>
            </a:r>
            <a:r>
              <a:rPr lang="ja-JP" altLang="en-US" sz="2400" dirty="0" smtClean="0">
                <a:latin typeface="メイリオ" pitchFamily="50" charset="-128"/>
                <a:ea typeface="メイリオ" pitchFamily="50" charset="-128"/>
              </a:rPr>
              <a:t>で定義したコンポーネントをインスタンス化する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システムログコンポーネント（</a:t>
            </a:r>
            <a:r>
              <a:rPr lang="en-US" altLang="ja-JP" sz="2400" dirty="0" err="1" smtClean="0">
                <a:latin typeface="メイリオ" pitchFamily="50" charset="-128"/>
                <a:ea typeface="メイリオ" pitchFamily="50" charset="-128"/>
              </a:rPr>
              <a:t>tPutLogXXX</a:t>
            </a:r>
            <a:r>
              <a:rPr lang="ja-JP" altLang="en-US" sz="2400" dirty="0" smtClean="0">
                <a:latin typeface="メイリオ" pitchFamily="50" charset="-128"/>
                <a:ea typeface="メイリオ" pitchFamily="50" charset="-128"/>
              </a:rPr>
              <a:t>）を</a:t>
            </a:r>
            <a:r>
              <a:rPr lang="en-US" altLang="ja-JP" sz="2400" b="1" dirty="0" err="1" smtClean="0">
                <a:solidFill>
                  <a:srgbClr val="FF0000"/>
                </a:solidFill>
                <a:latin typeface="メイリオ" pitchFamily="50" charset="-128"/>
                <a:ea typeface="メイリオ" pitchFamily="50" charset="-128"/>
              </a:rPr>
              <a:t>PutLogTarget</a:t>
            </a:r>
            <a:r>
              <a:rPr lang="ja-JP" altLang="en-US" sz="2400" dirty="0" smtClean="0">
                <a:latin typeface="メイリオ" pitchFamily="50" charset="-128"/>
                <a:ea typeface="メイリオ" pitchFamily="50" charset="-128"/>
              </a:rPr>
              <a:t>という名前でインスタンス化</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シリアルドライバコンポーネント</a:t>
            </a:r>
            <a:r>
              <a:rPr lang="ja-JP" altLang="en-US" sz="2400" dirty="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tSIOPortXXX</a:t>
            </a:r>
            <a:r>
              <a:rPr lang="ja-JP" altLang="en-US" sz="2400" dirty="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を</a:t>
            </a:r>
            <a:r>
              <a:rPr lang="en-US" altLang="ja-JP" sz="2400" b="1" dirty="0" smtClean="0">
                <a:solidFill>
                  <a:srgbClr val="FF0000"/>
                </a:solidFill>
                <a:latin typeface="メイリオ" pitchFamily="50" charset="-128"/>
                <a:ea typeface="メイリオ" pitchFamily="50" charset="-128"/>
              </a:rPr>
              <a:t>SIOPortTarget1</a:t>
            </a:r>
            <a:r>
              <a:rPr lang="ja-JP" altLang="en-US" sz="2400" dirty="0" smtClean="0">
                <a:latin typeface="メイリオ" pitchFamily="50" charset="-128"/>
                <a:ea typeface="メイリオ" pitchFamily="50" charset="-128"/>
              </a:rPr>
              <a:t>と</a:t>
            </a:r>
            <a:r>
              <a:rPr lang="ja-JP" altLang="en-US" sz="2400" dirty="0">
                <a:latin typeface="メイリオ" pitchFamily="50" charset="-128"/>
                <a:ea typeface="メイリオ" pitchFamily="50" charset="-128"/>
              </a:rPr>
              <a:t>いう名前でインスタンス化</a:t>
            </a:r>
            <a:endParaRPr lang="en-US" altLang="ja-JP" sz="2400" dirty="0" smtClean="0">
              <a:latin typeface="メイリオ" pitchFamily="50" charset="-128"/>
              <a:ea typeface="メイリオ" pitchFamily="50" charset="-128"/>
            </a:endParaRPr>
          </a:p>
        </p:txBody>
      </p:sp>
      <p:sp>
        <p:nvSpPr>
          <p:cNvPr id="2" name="メモ 1"/>
          <p:cNvSpPr/>
          <p:nvPr/>
        </p:nvSpPr>
        <p:spPr bwMode="auto">
          <a:xfrm>
            <a:off x="467544" y="2924944"/>
            <a:ext cx="7992888" cy="3672408"/>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target/</a:t>
            </a:r>
            <a:r>
              <a:rPr lang="en-US" altLang="ja-JP" sz="1800" dirty="0" err="1" smtClean="0">
                <a:latin typeface="+mn-ea"/>
                <a:ea typeface="+mn-ea"/>
              </a:rPr>
              <a:t>blueninja_gcc</a:t>
            </a:r>
            <a:r>
              <a:rPr lang="en-US" altLang="ja-JP" sz="1800" dirty="0" smtClean="0">
                <a:latin typeface="+mn-ea"/>
                <a:ea typeface="+mn-ea"/>
              </a:rPr>
              <a:t>/</a:t>
            </a:r>
            <a:r>
              <a:rPr lang="en-US" altLang="ja-JP" sz="1800" dirty="0" err="1">
                <a:latin typeface="+mn-ea"/>
              </a:rPr>
              <a:t>target.cdl</a:t>
            </a:r>
            <a:r>
              <a:rPr lang="en-US" altLang="ja-JP" sz="1800" dirty="0" smtClean="0">
                <a:latin typeface="+mn-ea"/>
                <a:ea typeface="+mn-ea"/>
              </a:rPr>
              <a:t> </a:t>
            </a:r>
            <a:r>
              <a:rPr lang="ja-JP" altLang="en-US" sz="1800" dirty="0" smtClean="0">
                <a:latin typeface="+mn-ea"/>
                <a:ea typeface="+mn-ea"/>
              </a:rPr>
              <a:t>での定義例</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 */</a:t>
            </a:r>
          </a:p>
          <a:p>
            <a:pPr eaLnBrk="1" hangingPunct="1">
              <a:lnSpc>
                <a:spcPct val="90000"/>
              </a:lnSpc>
              <a:spcBef>
                <a:spcPct val="20000"/>
              </a:spcBef>
            </a:pPr>
            <a:r>
              <a:rPr lang="en-US" altLang="ja-JP" sz="1800" dirty="0" smtClean="0">
                <a:latin typeface="+mn-ea"/>
                <a:ea typeface="+mn-ea"/>
              </a:rPr>
              <a:t>/* </a:t>
            </a:r>
            <a:r>
              <a:rPr lang="ja-JP" altLang="en-US" sz="1800" dirty="0" smtClean="0">
                <a:latin typeface="+mn-ea"/>
                <a:ea typeface="+mn-ea"/>
              </a:rPr>
              <a:t>シリアルドライバ</a:t>
            </a: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cell </a:t>
            </a:r>
            <a:r>
              <a:rPr lang="en-US" altLang="ja-JP" sz="1800" dirty="0" err="1">
                <a:latin typeface="+mn-ea"/>
                <a:ea typeface="+mn-ea"/>
              </a:rPr>
              <a:t>tSIOPortTarget</a:t>
            </a:r>
            <a:r>
              <a:rPr lang="en-US" altLang="ja-JP" sz="1800" dirty="0">
                <a:latin typeface="+mn-ea"/>
                <a:ea typeface="+mn-ea"/>
              </a:rPr>
              <a:t> </a:t>
            </a:r>
            <a:r>
              <a:rPr lang="en-US" altLang="ja-JP" sz="1800" b="1" dirty="0">
                <a:solidFill>
                  <a:srgbClr val="FF0000"/>
                </a:solidFill>
                <a:latin typeface="+mn-ea"/>
                <a:ea typeface="+mn-ea"/>
              </a:rPr>
              <a:t>SIOPortTarget1</a:t>
            </a:r>
            <a:r>
              <a:rPr lang="en-US" altLang="ja-JP" sz="1800" dirty="0">
                <a:latin typeface="+mn-ea"/>
                <a:ea typeface="+mn-ea"/>
              </a:rPr>
              <a:t> {</a:t>
            </a:r>
          </a:p>
          <a:p>
            <a:pPr eaLnBrk="1" hangingPunct="1">
              <a:lnSpc>
                <a:spcPct val="90000"/>
              </a:lnSpc>
              <a:spcBef>
                <a:spcPct val="20000"/>
              </a:spcBef>
            </a:pPr>
            <a:r>
              <a:rPr lang="en-US" altLang="ja-JP" sz="1800" dirty="0">
                <a:latin typeface="+mn-ea"/>
                <a:ea typeface="+mn-ea"/>
              </a:rPr>
              <a:t>};</a:t>
            </a:r>
          </a:p>
          <a:p>
            <a:pPr eaLnBrk="1" hangingPunct="1">
              <a:lnSpc>
                <a:spcPct val="90000"/>
              </a:lnSpc>
              <a:spcBef>
                <a:spcPct val="20000"/>
              </a:spcBef>
            </a:pP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a:t>
            </a:r>
            <a:r>
              <a:rPr lang="en-US" altLang="ja-JP" sz="1800" dirty="0" smtClean="0">
                <a:latin typeface="+mn-ea"/>
                <a:ea typeface="+mn-ea"/>
              </a:rPr>
              <a:t>* </a:t>
            </a:r>
            <a:r>
              <a:rPr lang="ja-JP" altLang="en-US" sz="1800" dirty="0" smtClean="0">
                <a:latin typeface="+mn-ea"/>
                <a:ea typeface="+mn-ea"/>
              </a:rPr>
              <a:t>システムログ</a:t>
            </a:r>
            <a:r>
              <a:rPr lang="en-US" altLang="ja-JP" sz="1800" dirty="0" smtClean="0">
                <a:latin typeface="+mn-ea"/>
                <a:ea typeface="+mn-ea"/>
              </a:rPr>
              <a:t> </a:t>
            </a:r>
            <a:r>
              <a:rPr lang="ja-JP" altLang="en-US" sz="1800" dirty="0" smtClean="0">
                <a:latin typeface="+mn-ea"/>
                <a:ea typeface="+mn-ea"/>
              </a:rPr>
              <a:t>*</a:t>
            </a: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cell </a:t>
            </a:r>
            <a:r>
              <a:rPr lang="en-US" altLang="ja-JP" sz="1800" dirty="0" err="1">
                <a:latin typeface="+mn-ea"/>
                <a:ea typeface="+mn-ea"/>
              </a:rPr>
              <a:t>tPutLogTarget</a:t>
            </a:r>
            <a:r>
              <a:rPr lang="en-US" altLang="ja-JP" sz="1800" dirty="0">
                <a:latin typeface="+mn-ea"/>
                <a:ea typeface="+mn-ea"/>
              </a:rPr>
              <a:t> </a:t>
            </a:r>
            <a:r>
              <a:rPr lang="en-US" altLang="ja-JP" sz="1800" b="1" dirty="0" err="1">
                <a:solidFill>
                  <a:srgbClr val="FF0000"/>
                </a:solidFill>
                <a:latin typeface="+mn-ea"/>
                <a:ea typeface="+mn-ea"/>
              </a:rPr>
              <a:t>PutLogTarget</a:t>
            </a:r>
            <a:r>
              <a:rPr lang="en-US" altLang="ja-JP" sz="1800" dirty="0">
                <a:latin typeface="+mn-ea"/>
                <a:ea typeface="+mn-ea"/>
              </a:rPr>
              <a:t> {</a:t>
            </a:r>
          </a:p>
          <a:p>
            <a:pPr eaLnBrk="1" hangingPunct="1">
              <a:lnSpc>
                <a:spcPct val="90000"/>
              </a:lnSpc>
              <a:spcBef>
                <a:spcPct val="20000"/>
              </a:spcBef>
            </a:pPr>
            <a:r>
              <a:rPr lang="en-US" altLang="ja-JP" sz="1800" dirty="0" smtClean="0">
                <a:latin typeface="+mn-ea"/>
                <a:ea typeface="+mn-ea"/>
              </a:rPr>
              <a:t>}</a:t>
            </a:r>
            <a:r>
              <a:rPr lang="en-US" altLang="ja-JP" sz="1800" dirty="0">
                <a:latin typeface="+mn-ea"/>
                <a:ea typeface="+mn-ea"/>
              </a:rPr>
              <a:t>;</a:t>
            </a:r>
          </a:p>
        </p:txBody>
      </p:sp>
    </p:spTree>
    <p:extLst>
      <p:ext uri="{BB962C8B-B14F-4D97-AF65-F5344CB8AC3E}">
        <p14:creationId xmlns:p14="http://schemas.microsoft.com/office/powerpoint/2010/main" val="1425769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8030126" cy="504825"/>
          </a:xfrm>
        </p:spPr>
        <p:txBody>
          <a:bodyPr tIns="144000"/>
          <a:lstStyle/>
          <a:p>
            <a:r>
              <a:rPr lang="en-US" altLang="ja-JP" sz="2800" b="1" dirty="0" smtClean="0">
                <a:solidFill>
                  <a:schemeClr val="tx1"/>
                </a:solidFill>
                <a:latin typeface="メイリオ" pitchFamily="50" charset="-128"/>
              </a:rPr>
              <a:t>(4) </a:t>
            </a:r>
            <a:r>
              <a:rPr lang="ja-JP" altLang="en-US" sz="2800" b="1" dirty="0" smtClean="0">
                <a:solidFill>
                  <a:schemeClr val="tx1"/>
                </a:solidFill>
                <a:latin typeface="メイリオ" pitchFamily="50" charset="-128"/>
              </a:rPr>
              <a:t>静的</a:t>
            </a:r>
            <a:r>
              <a:rPr lang="en-US" altLang="ja-JP" sz="2800" b="1" dirty="0" smtClean="0">
                <a:solidFill>
                  <a:schemeClr val="tx1"/>
                </a:solidFill>
                <a:latin typeface="メイリオ" pitchFamily="50" charset="-128"/>
              </a:rPr>
              <a:t>API</a:t>
            </a:r>
            <a:r>
              <a:rPr lang="ja-JP" altLang="en-US" sz="2800" b="1" dirty="0" smtClean="0">
                <a:solidFill>
                  <a:schemeClr val="tx1"/>
                </a:solidFill>
                <a:latin typeface="メイリオ" pitchFamily="50" charset="-128"/>
              </a:rPr>
              <a:t>のためのインスタンス化（</a:t>
            </a:r>
            <a:r>
              <a:rPr lang="en-US" altLang="ja-JP" sz="2800" b="1" dirty="0" smtClean="0">
                <a:solidFill>
                  <a:schemeClr val="tx1"/>
                </a:solidFill>
                <a:latin typeface="メイリオ" pitchFamily="50" charset="-128"/>
              </a:rPr>
              <a:t>1/2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シリアルドライバで使用した，割込み要求ライン，割込みハンドラ，初期化ルーチン，終了処理ルーチンがあれば，非依存部で定義されたコンポーネントをインスタンス化することで静的</a:t>
            </a:r>
            <a:r>
              <a:rPr lang="en-US" altLang="ja-JP" sz="2400" dirty="0" smtClean="0">
                <a:latin typeface="メイリオ" pitchFamily="50" charset="-128"/>
                <a:ea typeface="メイリオ" pitchFamily="50" charset="-128"/>
              </a:rPr>
              <a:t>API</a:t>
            </a:r>
            <a:r>
              <a:rPr lang="ja-JP" altLang="en-US" sz="2400" dirty="0" smtClean="0">
                <a:latin typeface="メイリオ" pitchFamily="50" charset="-128"/>
                <a:ea typeface="メイリオ" pitchFamily="50" charset="-128"/>
              </a:rPr>
              <a:t>を生成できる</a:t>
            </a: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静的</a:t>
            </a:r>
            <a:r>
              <a:rPr lang="en-US" altLang="ja-JP" sz="2400" dirty="0" smtClean="0">
                <a:latin typeface="メイリオ" pitchFamily="50" charset="-128"/>
                <a:ea typeface="メイリオ" pitchFamily="50" charset="-128"/>
              </a:rPr>
              <a:t>API</a:t>
            </a:r>
            <a:r>
              <a:rPr lang="ja-JP" altLang="en-US" sz="2400" dirty="0" smtClean="0">
                <a:latin typeface="メイリオ" pitchFamily="50" charset="-128"/>
                <a:ea typeface="メイリオ" pitchFamily="50" charset="-128"/>
              </a:rPr>
              <a:t>を直接書くことも可能であるが，コールバックを呼ぶ処理単位は少なくとも</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を利用する必要がある</a:t>
            </a:r>
            <a:endParaRPr lang="en-US" altLang="ja-JP" sz="2400" dirty="0" smtClean="0">
              <a:latin typeface="メイリオ" pitchFamily="50" charset="-128"/>
              <a:ea typeface="メイリオ" pitchFamily="50" charset="-128"/>
            </a:endParaRPr>
          </a:p>
        </p:txBody>
      </p:sp>
      <p:sp>
        <p:nvSpPr>
          <p:cNvPr id="2" name="メモ 1"/>
          <p:cNvSpPr/>
          <p:nvPr/>
        </p:nvSpPr>
        <p:spPr bwMode="auto">
          <a:xfrm>
            <a:off x="467544" y="3284984"/>
            <a:ext cx="7992888" cy="3096344"/>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target/</a:t>
            </a:r>
            <a:r>
              <a:rPr lang="en-US" altLang="ja-JP" sz="1800" dirty="0" err="1" smtClean="0">
                <a:latin typeface="+mn-ea"/>
                <a:ea typeface="+mn-ea"/>
              </a:rPr>
              <a:t>blueninja_gcc</a:t>
            </a:r>
            <a:r>
              <a:rPr lang="en-US" altLang="ja-JP" sz="1800" dirty="0" smtClean="0">
                <a:latin typeface="+mn-ea"/>
                <a:ea typeface="+mn-ea"/>
              </a:rPr>
              <a:t>/</a:t>
            </a:r>
            <a:r>
              <a:rPr lang="en-US" altLang="ja-JP" sz="1800" dirty="0" err="1" smtClean="0">
                <a:latin typeface="+mn-ea"/>
              </a:rPr>
              <a:t>tSIOPortTarget.cdl</a:t>
            </a:r>
            <a:r>
              <a:rPr lang="en-US" altLang="ja-JP" sz="1800" dirty="0" smtClean="0">
                <a:latin typeface="+mn-ea"/>
                <a:ea typeface="+mn-ea"/>
              </a:rPr>
              <a:t> </a:t>
            </a:r>
            <a:r>
              <a:rPr lang="ja-JP" altLang="en-US" sz="1800" dirty="0" smtClean="0">
                <a:latin typeface="+mn-ea"/>
                <a:ea typeface="+mn-ea"/>
              </a:rPr>
              <a:t>での記述例</a:t>
            </a: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ja-JP" altLang="en-US" sz="1800" dirty="0" smtClean="0">
                <a:latin typeface="+mn-ea"/>
                <a:ea typeface="+mn-ea"/>
              </a:rPr>
              <a:t>割込み</a:t>
            </a:r>
            <a:r>
              <a:rPr lang="ja-JP" altLang="en-US" sz="1800" dirty="0">
                <a:latin typeface="+mn-ea"/>
                <a:ea typeface="+mn-ea"/>
              </a:rPr>
              <a:t>要求ライン</a:t>
            </a:r>
            <a:r>
              <a:rPr lang="en-US" altLang="ja-JP" sz="1800" dirty="0">
                <a:latin typeface="+mn-ea"/>
                <a:ea typeface="+mn-ea"/>
              </a:rPr>
              <a:t>(</a:t>
            </a:r>
            <a:r>
              <a:rPr lang="en-US" altLang="ja-JP" sz="1800" b="1" dirty="0" smtClean="0">
                <a:solidFill>
                  <a:srgbClr val="FF0000"/>
                </a:solidFill>
                <a:latin typeface="+mn-ea"/>
                <a:ea typeface="+mn-ea"/>
              </a:rPr>
              <a:t>CFG_INT</a:t>
            </a:r>
            <a:r>
              <a:rPr lang="ja-JP" altLang="en-US" sz="1800" b="1" dirty="0" smtClean="0">
                <a:solidFill>
                  <a:srgbClr val="FF0000"/>
                </a:solidFill>
                <a:latin typeface="+mn-ea"/>
                <a:ea typeface="+mn-ea"/>
              </a:rPr>
              <a:t>相当</a:t>
            </a:r>
            <a:r>
              <a:rPr lang="en-US" altLang="ja-JP" sz="1800" dirty="0" smtClean="0">
                <a:latin typeface="+mn-ea"/>
                <a:ea typeface="+mn-ea"/>
              </a:rPr>
              <a:t>)</a:t>
            </a:r>
            <a:r>
              <a:rPr lang="ja-JP" altLang="en-US" sz="1800" dirty="0" smtClean="0">
                <a:latin typeface="+mn-ea"/>
                <a:ea typeface="+mn-ea"/>
              </a:rPr>
              <a:t>のインスタンス</a:t>
            </a:r>
            <a:r>
              <a:rPr lang="en-US" altLang="ja-JP" sz="1800" dirty="0" smtClean="0">
                <a:latin typeface="+mn-ea"/>
                <a:ea typeface="+mn-ea"/>
              </a:rPr>
              <a:t> *</a:t>
            </a:r>
            <a:r>
              <a:rPr lang="en-US" altLang="ja-JP" sz="1800" dirty="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b="1" dirty="0" err="1">
                <a:solidFill>
                  <a:srgbClr val="FF0000"/>
                </a:solidFill>
                <a:latin typeface="+mn-ea"/>
                <a:ea typeface="+mn-ea"/>
              </a:rPr>
              <a:t>tInterruptRequest</a:t>
            </a:r>
            <a:r>
              <a:rPr lang="en-US" altLang="ja-JP" sz="1800" dirty="0">
                <a:latin typeface="+mn-ea"/>
                <a:ea typeface="+mn-ea"/>
              </a:rPr>
              <a:t> SIOIRQ {</a:t>
            </a: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interruptNumber</a:t>
            </a:r>
            <a:r>
              <a:rPr lang="en-US" altLang="ja-JP" sz="1800" dirty="0">
                <a:latin typeface="+mn-ea"/>
                <a:ea typeface="+mn-ea"/>
              </a:rPr>
              <a:t>   =  </a:t>
            </a:r>
            <a:r>
              <a:rPr lang="en-US" altLang="ja-JP" sz="1800" dirty="0" err="1">
                <a:latin typeface="+mn-ea"/>
                <a:ea typeface="+mn-ea"/>
              </a:rPr>
              <a:t>composite.interruptNumber</a:t>
            </a:r>
            <a:r>
              <a:rPr lang="en-US" altLang="ja-JP" sz="1800" dirty="0">
                <a:latin typeface="+mn-ea"/>
                <a:ea typeface="+mn-ea"/>
              </a:rPr>
              <a:t>;/</a:t>
            </a:r>
            <a:r>
              <a:rPr lang="en-US" altLang="ja-JP" sz="1800" dirty="0" smtClean="0">
                <a:latin typeface="+mn-ea"/>
                <a:ea typeface="+mn-ea"/>
              </a:rPr>
              <a:t>*</a:t>
            </a:r>
            <a:r>
              <a:rPr lang="ja-JP" altLang="en-US" sz="1800" dirty="0" smtClean="0">
                <a:latin typeface="+mn-ea"/>
                <a:ea typeface="+mn-ea"/>
              </a:rPr>
              <a:t>割込み番号</a:t>
            </a:r>
            <a:r>
              <a:rPr lang="en-US" altLang="ja-JP" sz="1800" dirty="0" smtClean="0">
                <a:latin typeface="+mn-ea"/>
                <a:ea typeface="+mn-ea"/>
              </a:rPr>
              <a:t>*</a:t>
            </a: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b="1" dirty="0" err="1">
                <a:solidFill>
                  <a:srgbClr val="FF0000"/>
                </a:solidFill>
                <a:latin typeface="+mn-ea"/>
                <a:ea typeface="+mn-ea"/>
              </a:rPr>
              <a:t>interruptPriority</a:t>
            </a:r>
            <a:r>
              <a:rPr lang="en-US" altLang="ja-JP" sz="1800" dirty="0">
                <a:latin typeface="+mn-ea"/>
                <a:ea typeface="+mn-ea"/>
              </a:rPr>
              <a:t> =  -2</a:t>
            </a:r>
            <a:r>
              <a:rPr lang="en-US" altLang="ja-JP" sz="1800" dirty="0" smtClean="0">
                <a:latin typeface="+mn-ea"/>
                <a:ea typeface="+mn-ea"/>
              </a:rPr>
              <a:t>; /*</a:t>
            </a:r>
            <a:r>
              <a:rPr lang="ja-JP" altLang="en-US" sz="1800" dirty="0" smtClean="0">
                <a:latin typeface="+mn-ea"/>
                <a:ea typeface="+mn-ea"/>
              </a:rPr>
              <a:t>割込み優先度</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attribute</a:t>
            </a:r>
            <a:r>
              <a:rPr lang="en-US" altLang="ja-JP" sz="1800" dirty="0">
                <a:latin typeface="+mn-ea"/>
                <a:ea typeface="+mn-ea"/>
              </a:rPr>
              <a:t>         =  C_EXP("TA_ENAINT")</a:t>
            </a:r>
            <a:r>
              <a:rPr lang="en-US" altLang="ja-JP" sz="1800" dirty="0" smtClean="0">
                <a:latin typeface="+mn-ea"/>
                <a:ea typeface="+mn-ea"/>
              </a:rPr>
              <a:t>; /*</a:t>
            </a:r>
            <a:r>
              <a:rPr lang="ja-JP" altLang="en-US" sz="1800" dirty="0" smtClean="0">
                <a:latin typeface="+mn-ea"/>
                <a:ea typeface="+mn-ea"/>
              </a:rPr>
              <a:t>割込み属性</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r>
              <a:rPr lang="en-US" altLang="ja-JP" sz="1800" dirty="0" err="1" smtClean="0">
                <a:latin typeface="+mn-ea"/>
                <a:ea typeface="+mn-ea"/>
              </a:rPr>
              <a:t>compotiste</a:t>
            </a:r>
            <a:r>
              <a:rPr lang="ja-JP" altLang="en-US" sz="1800" dirty="0" smtClean="0">
                <a:latin typeface="+mn-ea"/>
                <a:ea typeface="+mn-ea"/>
              </a:rPr>
              <a:t>については後述</a:t>
            </a:r>
            <a:endParaRPr lang="en-US" altLang="ja-JP" sz="1800" dirty="0" smtClean="0">
              <a:latin typeface="+mn-ea"/>
              <a:ea typeface="+mn-ea"/>
            </a:endParaRPr>
          </a:p>
        </p:txBody>
      </p:sp>
    </p:spTree>
    <p:extLst>
      <p:ext uri="{BB962C8B-B14F-4D97-AF65-F5344CB8AC3E}">
        <p14:creationId xmlns:p14="http://schemas.microsoft.com/office/powerpoint/2010/main" val="30310420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8030126" cy="504825"/>
          </a:xfrm>
        </p:spPr>
        <p:txBody>
          <a:bodyPr tIns="144000"/>
          <a:lstStyle/>
          <a:p>
            <a:r>
              <a:rPr lang="en-US" altLang="ja-JP" sz="2800" b="1" dirty="0" smtClean="0">
                <a:solidFill>
                  <a:schemeClr val="tx1"/>
                </a:solidFill>
                <a:latin typeface="メイリオ" pitchFamily="50" charset="-128"/>
              </a:rPr>
              <a:t>(4) </a:t>
            </a:r>
            <a:r>
              <a:rPr lang="ja-JP" altLang="en-US" sz="2800" b="1" dirty="0" smtClean="0">
                <a:solidFill>
                  <a:schemeClr val="tx1"/>
                </a:solidFill>
                <a:latin typeface="メイリオ" pitchFamily="50" charset="-128"/>
              </a:rPr>
              <a:t>静的</a:t>
            </a:r>
            <a:r>
              <a:rPr lang="en-US" altLang="ja-JP" sz="2800" b="1" dirty="0" smtClean="0">
                <a:solidFill>
                  <a:schemeClr val="tx1"/>
                </a:solidFill>
                <a:latin typeface="メイリオ" pitchFamily="50" charset="-128"/>
              </a:rPr>
              <a:t>API</a:t>
            </a:r>
            <a:r>
              <a:rPr lang="ja-JP" altLang="en-US" sz="2800" b="1" dirty="0" smtClean="0">
                <a:solidFill>
                  <a:schemeClr val="tx1"/>
                </a:solidFill>
                <a:latin typeface="メイリオ" pitchFamily="50" charset="-128"/>
              </a:rPr>
              <a:t>のためのインスタンス化（</a:t>
            </a:r>
            <a:r>
              <a:rPr lang="en-US" altLang="ja-JP" sz="2800" b="1" dirty="0" smtClean="0">
                <a:solidFill>
                  <a:schemeClr val="tx1"/>
                </a:solidFill>
                <a:latin typeface="メイリオ" pitchFamily="50" charset="-128"/>
              </a:rPr>
              <a:t>2/2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a:latin typeface="+mn-ea"/>
                <a:ea typeface="+mn-ea"/>
              </a:rPr>
              <a:t>target/</a:t>
            </a:r>
            <a:r>
              <a:rPr lang="en-US" altLang="ja-JP" sz="2400" dirty="0" err="1">
                <a:latin typeface="+mn-ea"/>
                <a:ea typeface="+mn-ea"/>
              </a:rPr>
              <a:t>blueninja_gcc</a:t>
            </a:r>
            <a:r>
              <a:rPr lang="en-US" altLang="ja-JP" sz="2400" dirty="0">
                <a:latin typeface="+mn-ea"/>
                <a:ea typeface="+mn-ea"/>
              </a:rPr>
              <a:t>/</a:t>
            </a:r>
            <a:r>
              <a:rPr lang="en-US" altLang="ja-JP" sz="2400" dirty="0" err="1">
                <a:latin typeface="+mn-ea"/>
                <a:ea typeface="+mn-ea"/>
              </a:rPr>
              <a:t>tSIOPortTarget.cdl</a:t>
            </a:r>
            <a:r>
              <a:rPr lang="en-US" altLang="ja-JP" sz="2400" dirty="0">
                <a:latin typeface="+mn-ea"/>
                <a:ea typeface="+mn-ea"/>
              </a:rPr>
              <a:t> </a:t>
            </a:r>
            <a:r>
              <a:rPr lang="ja-JP" altLang="en-US" sz="2400" dirty="0">
                <a:latin typeface="+mn-ea"/>
                <a:ea typeface="+mn-ea"/>
              </a:rPr>
              <a:t>で</a:t>
            </a:r>
            <a:r>
              <a:rPr lang="ja-JP" altLang="en-US" sz="2400" dirty="0" smtClean="0">
                <a:latin typeface="+mn-ea"/>
                <a:ea typeface="+mn-ea"/>
              </a:rPr>
              <a:t>の</a:t>
            </a:r>
            <a:r>
              <a:rPr lang="ja-JP" altLang="en-US" sz="2400" dirty="0" smtClean="0">
                <a:latin typeface="メイリオ" pitchFamily="50" charset="-128"/>
                <a:ea typeface="メイリオ" pitchFamily="50" charset="-128"/>
              </a:rPr>
              <a:t>例の続き</a:t>
            </a:r>
            <a:endParaRPr lang="en-US" altLang="ja-JP" sz="2400" dirty="0" smtClean="0">
              <a:latin typeface="メイリオ" pitchFamily="50" charset="-128"/>
              <a:ea typeface="メイリオ" pitchFamily="50" charset="-128"/>
            </a:endParaRPr>
          </a:p>
        </p:txBody>
      </p:sp>
      <p:sp>
        <p:nvSpPr>
          <p:cNvPr id="2" name="メモ 1"/>
          <p:cNvSpPr/>
          <p:nvPr/>
        </p:nvSpPr>
        <p:spPr bwMode="auto">
          <a:xfrm>
            <a:off x="467544" y="1412776"/>
            <a:ext cx="7992888" cy="5184576"/>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ja-JP" altLang="en-US" sz="1800" dirty="0" smtClean="0">
                <a:latin typeface="+mn-ea"/>
                <a:ea typeface="+mn-ea"/>
              </a:rPr>
              <a:t>割込み</a:t>
            </a:r>
            <a:r>
              <a:rPr lang="ja-JP" altLang="en-US" sz="1800" dirty="0">
                <a:latin typeface="+mn-ea"/>
                <a:ea typeface="+mn-ea"/>
              </a:rPr>
              <a:t>サービスルーチン</a:t>
            </a:r>
            <a:r>
              <a:rPr lang="en-US" altLang="ja-JP" sz="1800" dirty="0">
                <a:latin typeface="+mn-ea"/>
                <a:ea typeface="+mn-ea"/>
              </a:rPr>
              <a:t>(</a:t>
            </a:r>
            <a:r>
              <a:rPr lang="en-US" altLang="ja-JP" sz="1800" b="1" dirty="0" smtClean="0">
                <a:solidFill>
                  <a:srgbClr val="FF0000"/>
                </a:solidFill>
                <a:latin typeface="+mn-ea"/>
                <a:ea typeface="+mn-ea"/>
              </a:rPr>
              <a:t>CRE_ISR</a:t>
            </a:r>
            <a:r>
              <a:rPr lang="ja-JP" altLang="en-US" sz="1800" b="1" dirty="0" smtClean="0">
                <a:solidFill>
                  <a:srgbClr val="FF0000"/>
                </a:solidFill>
                <a:latin typeface="+mn-ea"/>
                <a:ea typeface="+mn-ea"/>
              </a:rPr>
              <a:t>相当</a:t>
            </a:r>
            <a:r>
              <a:rPr lang="en-US" altLang="ja-JP" sz="1800" dirty="0" smtClean="0">
                <a:latin typeface="+mn-ea"/>
                <a:ea typeface="+mn-ea"/>
              </a:rPr>
              <a:t>)</a:t>
            </a:r>
            <a:r>
              <a:rPr lang="ja-JP" altLang="en-US" sz="1800" dirty="0" smtClean="0">
                <a:latin typeface="+mn-ea"/>
                <a:ea typeface="+mn-ea"/>
              </a:rPr>
              <a:t>のインスタンス</a:t>
            </a:r>
            <a:r>
              <a:rPr lang="en-US" altLang="ja-JP" sz="1800" dirty="0" smtClean="0">
                <a:latin typeface="+mn-ea"/>
                <a:ea typeface="+mn-ea"/>
              </a:rPr>
              <a:t> *</a:t>
            </a:r>
            <a:r>
              <a:rPr lang="en-US" altLang="ja-JP" sz="1800" dirty="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b="1" dirty="0" err="1">
                <a:solidFill>
                  <a:srgbClr val="FF0000"/>
                </a:solidFill>
                <a:latin typeface="+mn-ea"/>
                <a:ea typeface="+mn-ea"/>
              </a:rPr>
              <a:t>tISR</a:t>
            </a:r>
            <a:r>
              <a:rPr lang="en-US" altLang="ja-JP" sz="1800" dirty="0">
                <a:latin typeface="+mn-ea"/>
                <a:ea typeface="+mn-ea"/>
              </a:rPr>
              <a:t> SIOISR </a:t>
            </a:r>
            <a:r>
              <a:rPr lang="en-US" altLang="ja-JP" sz="1800" dirty="0" smtClean="0">
                <a:latin typeface="+mn-ea"/>
                <a:ea typeface="+mn-ea"/>
              </a:rPr>
              <a:t>{</a:t>
            </a:r>
          </a:p>
          <a:p>
            <a:pPr eaLnBrk="1" hangingPunct="1">
              <a:lnSpc>
                <a:spcPct val="90000"/>
              </a:lnSpc>
              <a:spcBef>
                <a:spcPct val="20000"/>
              </a:spcBef>
            </a:pPr>
            <a:r>
              <a:rPr lang="en-US" altLang="ja-JP" sz="1800" dirty="0">
                <a:latin typeface="+mn-ea"/>
              </a:rPr>
              <a:t>	</a:t>
            </a:r>
            <a:r>
              <a:rPr lang="en-US" altLang="ja-JP" sz="1800" dirty="0" smtClean="0">
                <a:latin typeface="+mn-ea"/>
                <a:ea typeface="+mn-ea"/>
              </a:rPr>
              <a:t>/</a:t>
            </a:r>
            <a:r>
              <a:rPr lang="en-US" altLang="ja-JP" sz="1800" dirty="0">
                <a:latin typeface="+mn-ea"/>
                <a:ea typeface="+mn-ea"/>
              </a:rPr>
              <a:t>*ISR</a:t>
            </a:r>
            <a:r>
              <a:rPr lang="ja-JP" altLang="en-US" sz="1800" dirty="0">
                <a:latin typeface="+mn-ea"/>
                <a:ea typeface="+mn-ea"/>
              </a:rPr>
              <a:t>関数を提供する</a:t>
            </a:r>
            <a:r>
              <a:rPr lang="ja-JP" altLang="en-US" sz="1800" dirty="0" smtClean="0">
                <a:latin typeface="+mn-ea"/>
                <a:ea typeface="+mn-ea"/>
              </a:rPr>
              <a:t>受け口をつなげる</a:t>
            </a:r>
            <a:r>
              <a:rPr lang="en-US" altLang="ja-JP" sz="1800" dirty="0" smtClean="0">
                <a:latin typeface="+mn-ea"/>
                <a:ea typeface="+mn-ea"/>
              </a:rPr>
              <a:t>:</a:t>
            </a:r>
            <a:r>
              <a:rPr lang="en-US" altLang="ja-JP" sz="1800" dirty="0" err="1" smtClean="0">
                <a:latin typeface="+mn-ea"/>
                <a:ea typeface="+mn-ea"/>
              </a:rPr>
              <a:t>CRE_ISR.isr</a:t>
            </a:r>
            <a:r>
              <a:rPr lang="ja-JP" altLang="en-US" sz="1800" dirty="0" smtClean="0">
                <a:latin typeface="+mn-ea"/>
                <a:ea typeface="+mn-ea"/>
              </a:rPr>
              <a:t>相当</a:t>
            </a:r>
            <a:r>
              <a:rPr lang="en-US" altLang="ja-JP" sz="1800" dirty="0" smtClean="0">
                <a:latin typeface="+mn-ea"/>
                <a:ea typeface="+mn-ea"/>
              </a:rPr>
              <a:t>*</a:t>
            </a:r>
            <a:r>
              <a:rPr lang="en-US" altLang="ja-JP" sz="1800" dirty="0">
                <a:latin typeface="+mn-ea"/>
                <a:ea typeface="+mn-ea"/>
              </a:rPr>
              <a:t>/</a:t>
            </a:r>
          </a:p>
          <a:p>
            <a:pPr eaLnBrk="1" hangingPunct="1">
              <a:lnSpc>
                <a:spcPct val="90000"/>
              </a:lnSpc>
              <a:spcBef>
                <a:spcPct val="20000"/>
              </a:spcBef>
            </a:pPr>
            <a:r>
              <a:rPr lang="en-US" altLang="ja-JP" sz="1800" dirty="0">
                <a:latin typeface="+mn-ea"/>
              </a:rPr>
              <a:t>	</a:t>
            </a:r>
            <a:r>
              <a:rPr lang="en-US" altLang="ja-JP" sz="1800" b="1" dirty="0" err="1" smtClean="0">
                <a:solidFill>
                  <a:srgbClr val="FF0000"/>
                </a:solidFill>
                <a:latin typeface="+mn-ea"/>
                <a:ea typeface="+mn-ea"/>
              </a:rPr>
              <a:t>ciISRBody</a:t>
            </a:r>
            <a:r>
              <a:rPr lang="en-US" altLang="ja-JP" sz="1800" dirty="0" smtClean="0">
                <a:latin typeface="+mn-ea"/>
                <a:ea typeface="+mn-ea"/>
              </a:rPr>
              <a:t> </a:t>
            </a:r>
            <a:r>
              <a:rPr lang="en-US" altLang="ja-JP" sz="1800" dirty="0">
                <a:latin typeface="+mn-ea"/>
                <a:ea typeface="+mn-ea"/>
              </a:rPr>
              <a:t>= </a:t>
            </a:r>
            <a:r>
              <a:rPr lang="en-US" altLang="ja-JP" sz="1800" dirty="0" err="1">
                <a:latin typeface="+mn-ea"/>
                <a:ea typeface="+mn-ea"/>
              </a:rPr>
              <a:t>SIOPortTargetMain.eiISRBody</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interruptNumber</a:t>
            </a:r>
            <a:r>
              <a:rPr lang="en-US" altLang="ja-JP" sz="1800" dirty="0">
                <a:latin typeface="+mn-ea"/>
                <a:ea typeface="+mn-ea"/>
              </a:rPr>
              <a:t>   =  </a:t>
            </a:r>
            <a:r>
              <a:rPr lang="en-US" altLang="ja-JP" sz="1800" dirty="0" err="1">
                <a:latin typeface="+mn-ea"/>
                <a:ea typeface="+mn-ea"/>
              </a:rPr>
              <a:t>composite.interruptNumber</a:t>
            </a:r>
            <a:r>
              <a:rPr lang="en-US" altLang="ja-JP" sz="1800" dirty="0" smtClean="0">
                <a:latin typeface="+mn-ea"/>
                <a:ea typeface="+mn-ea"/>
              </a:rPr>
              <a:t>;/*</a:t>
            </a:r>
            <a:r>
              <a:rPr lang="ja-JP" altLang="en-US" sz="1800" dirty="0" smtClean="0">
                <a:latin typeface="+mn-ea"/>
                <a:ea typeface="+mn-ea"/>
              </a:rPr>
              <a:t>割込み番号</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isrPriority</a:t>
            </a:r>
            <a:r>
              <a:rPr lang="en-US" altLang="ja-JP" sz="1800" dirty="0">
                <a:latin typeface="+mn-ea"/>
                <a:ea typeface="+mn-ea"/>
              </a:rPr>
              <a:t>          =  1</a:t>
            </a:r>
            <a:r>
              <a:rPr lang="en-US" altLang="ja-JP" sz="1800" dirty="0" smtClean="0">
                <a:latin typeface="+mn-ea"/>
                <a:ea typeface="+mn-ea"/>
              </a:rPr>
              <a:t>; /*ISR</a:t>
            </a:r>
            <a:r>
              <a:rPr lang="ja-JP" altLang="en-US" sz="1800" dirty="0" smtClean="0">
                <a:latin typeface="+mn-ea"/>
                <a:ea typeface="+mn-ea"/>
              </a:rPr>
              <a:t>の優先度</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/*attribute(</a:t>
            </a:r>
            <a:r>
              <a:rPr lang="en-US" altLang="ja-JP" sz="1800" dirty="0" err="1" smtClean="0">
                <a:latin typeface="+mn-ea"/>
                <a:ea typeface="+mn-ea"/>
              </a:rPr>
              <a:t>CRE_ISR.isratr</a:t>
            </a:r>
            <a:r>
              <a:rPr lang="en-US" altLang="ja-JP" sz="1800" dirty="0" smtClean="0">
                <a:latin typeface="+mn-ea"/>
                <a:ea typeface="+mn-ea"/>
              </a:rPr>
              <a:t>)</a:t>
            </a:r>
            <a:r>
              <a:rPr lang="ja-JP" altLang="en-US" sz="1800" dirty="0" smtClean="0">
                <a:latin typeface="+mn-ea"/>
                <a:ea typeface="+mn-ea"/>
              </a:rPr>
              <a:t>はデフォルト値</a:t>
            </a:r>
            <a:r>
              <a:rPr lang="en-US" altLang="ja-JP" sz="1800" dirty="0" smtClean="0">
                <a:latin typeface="+mn-ea"/>
                <a:ea typeface="+mn-ea"/>
              </a:rPr>
              <a:t>(</a:t>
            </a:r>
            <a:r>
              <a:rPr lang="en-US" altLang="ja-JP" sz="1800" dirty="0" err="1" smtClean="0">
                <a:latin typeface="+mn-ea"/>
                <a:ea typeface="+mn-ea"/>
              </a:rPr>
              <a:t>TA_NULL:kernel.cdl</a:t>
            </a:r>
            <a:r>
              <a:rPr lang="ja-JP" altLang="en-US" sz="1800" dirty="0" smtClean="0">
                <a:latin typeface="+mn-ea"/>
                <a:ea typeface="+mn-ea"/>
              </a:rPr>
              <a:t>参照</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a:t>
            </a:r>
            <a:r>
              <a:rPr lang="en-US" altLang="ja-JP" sz="1800" dirty="0" smtClean="0">
                <a:latin typeface="+mn-ea"/>
                <a:ea typeface="+mn-ea"/>
              </a:rPr>
              <a:t>*CRE_ISR</a:t>
            </a:r>
            <a:r>
              <a:rPr lang="ja-JP" altLang="en-US" sz="1800" dirty="0" smtClean="0">
                <a:latin typeface="+mn-ea"/>
                <a:ea typeface="+mn-ea"/>
              </a:rPr>
              <a:t>の</a:t>
            </a:r>
            <a:r>
              <a:rPr lang="en-US" altLang="ja-JP" sz="1800" dirty="0" err="1" smtClean="0">
                <a:latin typeface="+mn-ea"/>
                <a:ea typeface="+mn-ea"/>
              </a:rPr>
              <a:t>isrid</a:t>
            </a:r>
            <a:r>
              <a:rPr lang="ja-JP" altLang="en-US" sz="1800" dirty="0" smtClean="0">
                <a:latin typeface="+mn-ea"/>
                <a:ea typeface="+mn-ea"/>
              </a:rPr>
              <a:t>，</a:t>
            </a:r>
            <a:r>
              <a:rPr lang="en-US" altLang="ja-JP" sz="1800" dirty="0" err="1" smtClean="0">
                <a:latin typeface="+mn-ea"/>
                <a:ea typeface="+mn-ea"/>
              </a:rPr>
              <a:t>exinf</a:t>
            </a:r>
            <a:r>
              <a:rPr lang="ja-JP" altLang="en-US" sz="1800" dirty="0" smtClean="0">
                <a:latin typeface="+mn-ea"/>
                <a:ea typeface="+mn-ea"/>
              </a:rPr>
              <a:t>は指定不可（</a:t>
            </a:r>
            <a:r>
              <a:rPr lang="en-US" altLang="ja-JP" sz="1800" dirty="0" smtClean="0">
                <a:latin typeface="+mn-ea"/>
                <a:ea typeface="+mn-ea"/>
              </a:rPr>
              <a:t>TECS</a:t>
            </a:r>
            <a:r>
              <a:rPr lang="ja-JP" altLang="en-US" sz="1800" dirty="0" smtClean="0">
                <a:latin typeface="+mn-ea"/>
                <a:ea typeface="+mn-ea"/>
              </a:rPr>
              <a:t>内部で使用する）</a:t>
            </a:r>
            <a:r>
              <a:rPr lang="en-US" altLang="ja-JP" sz="1800" dirty="0" smtClean="0">
                <a:latin typeface="+mn-ea"/>
                <a:ea typeface="+mn-ea"/>
              </a:rPr>
              <a:t>*</a:t>
            </a:r>
            <a:r>
              <a:rPr lang="en-US" altLang="ja-JP" sz="1800" dirty="0">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 </a:t>
            </a:r>
            <a:r>
              <a:rPr lang="ja-JP" altLang="en-US" sz="1800" dirty="0" smtClean="0">
                <a:latin typeface="+mn-ea"/>
                <a:ea typeface="+mn-ea"/>
              </a:rPr>
              <a:t>初期化ルーチン</a:t>
            </a:r>
            <a:r>
              <a:rPr lang="en-US" altLang="ja-JP" sz="1800" dirty="0">
                <a:latin typeface="+mn-ea"/>
                <a:ea typeface="+mn-ea"/>
              </a:rPr>
              <a:t>(</a:t>
            </a:r>
            <a:r>
              <a:rPr lang="en-US" altLang="ja-JP" sz="1800" b="1" dirty="0" smtClean="0">
                <a:solidFill>
                  <a:srgbClr val="FF0000"/>
                </a:solidFill>
                <a:latin typeface="+mn-ea"/>
                <a:ea typeface="+mn-ea"/>
              </a:rPr>
              <a:t>ATT_INI</a:t>
            </a:r>
            <a:r>
              <a:rPr lang="ja-JP" altLang="en-US" sz="1800" b="1" dirty="0" smtClean="0">
                <a:solidFill>
                  <a:srgbClr val="FF0000"/>
                </a:solidFill>
                <a:latin typeface="+mn-ea"/>
                <a:ea typeface="+mn-ea"/>
              </a:rPr>
              <a:t>相当</a:t>
            </a:r>
            <a:r>
              <a:rPr lang="en-US" altLang="ja-JP" sz="1800" dirty="0" smtClean="0">
                <a:latin typeface="+mn-ea"/>
                <a:ea typeface="+mn-ea"/>
              </a:rPr>
              <a:t>)</a:t>
            </a:r>
            <a:r>
              <a:rPr lang="ja-JP" altLang="en-US" sz="1800" dirty="0" smtClean="0">
                <a:latin typeface="+mn-ea"/>
                <a:ea typeface="+mn-ea"/>
              </a:rPr>
              <a:t>のインスタンス</a:t>
            </a:r>
            <a:r>
              <a:rPr lang="en-US" altLang="ja-JP" sz="1800" dirty="0" smtClean="0">
                <a:latin typeface="+mn-ea"/>
                <a:ea typeface="+mn-ea"/>
              </a:rPr>
              <a:t> *</a:t>
            </a:r>
            <a:r>
              <a:rPr lang="en-US" altLang="ja-JP" sz="1800" dirty="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b="1" dirty="0" err="1">
                <a:solidFill>
                  <a:srgbClr val="FF0000"/>
                </a:solidFill>
                <a:latin typeface="+mn-ea"/>
                <a:ea typeface="+mn-ea"/>
              </a:rPr>
              <a:t>tInitializeRoutine</a:t>
            </a:r>
            <a:r>
              <a:rPr lang="en-US" altLang="ja-JP" sz="1800" dirty="0">
                <a:latin typeface="+mn-ea"/>
                <a:ea typeface="+mn-ea"/>
              </a:rPr>
              <a:t> </a:t>
            </a:r>
            <a:r>
              <a:rPr lang="en-US" altLang="ja-JP" sz="1800" dirty="0" err="1">
                <a:latin typeface="+mn-ea"/>
                <a:ea typeface="+mn-ea"/>
              </a:rPr>
              <a:t>InitializeSIO</a:t>
            </a:r>
            <a:r>
              <a:rPr lang="en-US" altLang="ja-JP" sz="1800" dirty="0">
                <a:latin typeface="+mn-ea"/>
                <a:ea typeface="+mn-ea"/>
              </a:rPr>
              <a:t> </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dirty="0" smtClean="0">
                <a:latin typeface="+mn-ea"/>
                <a:ea typeface="+mn-ea"/>
              </a:rPr>
              <a:t>/*</a:t>
            </a:r>
            <a:r>
              <a:rPr lang="ja-JP" altLang="en-US" sz="1800" dirty="0" smtClean="0">
                <a:latin typeface="+mn-ea"/>
                <a:ea typeface="+mn-ea"/>
              </a:rPr>
              <a:t>初期化関数</a:t>
            </a:r>
            <a:r>
              <a:rPr lang="ja-JP" altLang="en-US" sz="1800" dirty="0">
                <a:latin typeface="+mn-ea"/>
                <a:ea typeface="+mn-ea"/>
              </a:rPr>
              <a:t>を提供する受け口をつなげる</a:t>
            </a:r>
            <a:r>
              <a:rPr lang="en-US" altLang="ja-JP" sz="1800" dirty="0" smtClean="0">
                <a:latin typeface="+mn-ea"/>
                <a:ea typeface="+mn-ea"/>
              </a:rPr>
              <a:t>:</a:t>
            </a:r>
            <a:r>
              <a:rPr lang="en-US" altLang="ja-JP" sz="1800" dirty="0" err="1" smtClean="0">
                <a:latin typeface="+mn-ea"/>
                <a:ea typeface="+mn-ea"/>
              </a:rPr>
              <a:t>ATT_INI.inirtn</a:t>
            </a:r>
            <a:r>
              <a:rPr lang="ja-JP" altLang="en-US" sz="1800" dirty="0" smtClean="0">
                <a:latin typeface="+mn-ea"/>
                <a:ea typeface="+mn-ea"/>
              </a:rPr>
              <a:t>相当</a:t>
            </a:r>
            <a:r>
              <a:rPr lang="en-US" altLang="ja-JP" sz="1800" dirty="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cInitializeRoutineBody</a:t>
            </a:r>
            <a:r>
              <a:rPr lang="en-US" altLang="ja-JP" sz="1800" dirty="0">
                <a:latin typeface="+mn-ea"/>
                <a:ea typeface="+mn-ea"/>
              </a:rPr>
              <a:t> = </a:t>
            </a:r>
            <a:r>
              <a:rPr lang="en-US" altLang="ja-JP" sz="1800" dirty="0" err="1">
                <a:latin typeface="+mn-ea"/>
                <a:ea typeface="+mn-ea"/>
              </a:rPr>
              <a:t>SIOPortTargetMain.eInitialize</a:t>
            </a:r>
            <a:r>
              <a:rPr lang="en-US" altLang="ja-JP" sz="1800" dirty="0">
                <a:latin typeface="+mn-ea"/>
                <a:ea typeface="+mn-ea"/>
              </a:rPr>
              <a:t>;</a:t>
            </a:r>
          </a:p>
          <a:p>
            <a:pPr eaLnBrk="1" hangingPunct="1">
              <a:lnSpc>
                <a:spcPct val="90000"/>
              </a:lnSpc>
              <a:spcBef>
                <a:spcPct val="20000"/>
              </a:spcBef>
            </a:pPr>
            <a:r>
              <a:rPr lang="en-US" altLang="ja-JP" sz="1800" dirty="0">
                <a:latin typeface="+mn-ea"/>
              </a:rPr>
              <a:t>/*attribute</a:t>
            </a:r>
            <a:r>
              <a:rPr lang="en-US" altLang="ja-JP" sz="1800" dirty="0" smtClean="0">
                <a:latin typeface="+mn-ea"/>
              </a:rPr>
              <a:t>(</a:t>
            </a:r>
            <a:r>
              <a:rPr lang="en-US" altLang="ja-JP" sz="1800" dirty="0" err="1" smtClean="0">
                <a:latin typeface="+mn-ea"/>
              </a:rPr>
              <a:t>ATT_INI.iniatr</a:t>
            </a:r>
            <a:r>
              <a:rPr lang="en-US" altLang="ja-JP" sz="1800" dirty="0">
                <a:latin typeface="+mn-ea"/>
              </a:rPr>
              <a:t>)</a:t>
            </a:r>
            <a:r>
              <a:rPr lang="ja-JP" altLang="en-US" sz="1800" dirty="0">
                <a:latin typeface="+mn-ea"/>
              </a:rPr>
              <a:t>はデフォルト値</a:t>
            </a:r>
            <a:r>
              <a:rPr lang="en-US" altLang="ja-JP" sz="1800" dirty="0">
                <a:latin typeface="+mn-ea"/>
              </a:rPr>
              <a:t>(</a:t>
            </a:r>
            <a:r>
              <a:rPr lang="en-US" altLang="ja-JP" sz="1800" dirty="0" err="1">
                <a:latin typeface="+mn-ea"/>
              </a:rPr>
              <a:t>TA_NULL:kernel.cdl</a:t>
            </a:r>
            <a:r>
              <a:rPr lang="ja-JP" altLang="en-US" sz="1800" dirty="0">
                <a:latin typeface="+mn-ea"/>
              </a:rPr>
              <a:t>参照</a:t>
            </a:r>
            <a:r>
              <a:rPr lang="en-US" altLang="ja-JP" sz="1800" dirty="0">
                <a:latin typeface="+mn-ea"/>
              </a:rPr>
              <a:t>)*/</a:t>
            </a:r>
          </a:p>
          <a:p>
            <a:pPr eaLnBrk="1" hangingPunct="1">
              <a:lnSpc>
                <a:spcPct val="90000"/>
              </a:lnSpc>
              <a:spcBef>
                <a:spcPct val="20000"/>
              </a:spcBef>
            </a:pPr>
            <a:r>
              <a:rPr lang="en-US" altLang="ja-JP" sz="1800" dirty="0">
                <a:latin typeface="+mn-ea"/>
              </a:rPr>
              <a:t>/</a:t>
            </a:r>
            <a:r>
              <a:rPr lang="en-US" altLang="ja-JP" sz="1800" dirty="0" smtClean="0">
                <a:latin typeface="+mn-ea"/>
              </a:rPr>
              <a:t>*ATT_INI</a:t>
            </a:r>
            <a:r>
              <a:rPr lang="ja-JP" altLang="en-US" sz="1800" dirty="0" smtClean="0">
                <a:latin typeface="+mn-ea"/>
              </a:rPr>
              <a:t>の</a:t>
            </a:r>
            <a:r>
              <a:rPr lang="en-US" altLang="ja-JP" sz="1800" dirty="0" err="1" smtClean="0">
                <a:latin typeface="+mn-ea"/>
              </a:rPr>
              <a:t>exinf</a:t>
            </a:r>
            <a:r>
              <a:rPr lang="ja-JP" altLang="en-US" sz="1800" dirty="0">
                <a:latin typeface="+mn-ea"/>
              </a:rPr>
              <a:t>は指定不可（</a:t>
            </a:r>
            <a:r>
              <a:rPr lang="en-US" altLang="ja-JP" sz="1800" dirty="0">
                <a:latin typeface="+mn-ea"/>
              </a:rPr>
              <a:t>TECS</a:t>
            </a:r>
            <a:r>
              <a:rPr lang="ja-JP" altLang="en-US" sz="1800" dirty="0">
                <a:latin typeface="+mn-ea"/>
              </a:rPr>
              <a:t>内部で使用する）</a:t>
            </a:r>
            <a:r>
              <a:rPr lang="en-US" altLang="ja-JP" sz="1800" dirty="0">
                <a:latin typeface="+mn-ea"/>
              </a:rPr>
              <a:t>*/</a:t>
            </a:r>
          </a:p>
          <a:p>
            <a:pPr eaLnBrk="1" hangingPunct="1">
              <a:lnSpc>
                <a:spcPct val="90000"/>
              </a:lnSpc>
              <a:spcBef>
                <a:spcPct val="20000"/>
              </a:spcBef>
            </a:pPr>
            <a:r>
              <a:rPr lang="en-US" altLang="ja-JP" sz="1800" dirty="0" smtClean="0">
                <a:latin typeface="+mn-ea"/>
                <a:ea typeface="+mn-ea"/>
              </a:rPr>
              <a:t>};</a:t>
            </a:r>
            <a:endParaRPr lang="en-US" altLang="ja-JP" sz="1800" dirty="0">
              <a:latin typeface="+mn-ea"/>
              <a:ea typeface="+mn-ea"/>
            </a:endParaRPr>
          </a:p>
        </p:txBody>
      </p:sp>
    </p:spTree>
    <p:extLst>
      <p:ext uri="{BB962C8B-B14F-4D97-AF65-F5344CB8AC3E}">
        <p14:creationId xmlns:p14="http://schemas.microsoft.com/office/powerpoint/2010/main" val="13545619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2</a:t>
            </a:r>
            <a:r>
              <a:rPr lang="en-US" altLang="ja-JP" sz="2800" b="1" dirty="0" smtClean="0">
                <a:solidFill>
                  <a:schemeClr val="tx1"/>
                </a:solidFill>
                <a:latin typeface="メイリオ" pitchFamily="50" charset="-128"/>
              </a:rPr>
              <a:t>. </a:t>
            </a:r>
            <a:r>
              <a:rPr lang="en-US" altLang="ja-JP" sz="2800" b="1" dirty="0" err="1" smtClean="0">
                <a:solidFill>
                  <a:schemeClr val="tx1"/>
                </a:solidFill>
                <a:latin typeface="メイリオ" pitchFamily="50" charset="-128"/>
              </a:rPr>
              <a:t>tPutLogXXX.c</a:t>
            </a:r>
            <a:r>
              <a:rPr lang="ja-JP" altLang="en-US" sz="2800" b="1" dirty="0" smtClean="0">
                <a:solidFill>
                  <a:schemeClr val="tx1"/>
                </a:solidFill>
                <a:latin typeface="メイリオ" pitchFamily="50" charset="-128"/>
              </a:rPr>
              <a:t>の実装</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システムログコンポーネントの実装</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イメージとしては，</a:t>
            </a:r>
            <a:r>
              <a:rPr lang="en-US" altLang="ja-JP" sz="2400" dirty="0" err="1" smtClean="0">
                <a:latin typeface="メイリオ" pitchFamily="50" charset="-128"/>
                <a:ea typeface="メイリオ" pitchFamily="50" charset="-128"/>
              </a:rPr>
              <a:t>target_fput_log</a:t>
            </a:r>
            <a:r>
              <a:rPr lang="ja-JP" altLang="en-US" sz="2400" dirty="0" smtClean="0">
                <a:latin typeface="メイリオ" pitchFamily="50" charset="-128"/>
                <a:ea typeface="メイリオ" pitchFamily="50" charset="-128"/>
              </a:rPr>
              <a:t>の代わりを書く</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ファイル名：</a:t>
            </a:r>
            <a:r>
              <a:rPr lang="en-US" altLang="ja-JP" sz="2400" dirty="0" smtClean="0">
                <a:latin typeface="メイリオ" pitchFamily="50" charset="-128"/>
                <a:ea typeface="メイリオ" pitchFamily="50" charset="-128"/>
              </a:rPr>
              <a:t>&lt;</a:t>
            </a:r>
            <a:r>
              <a:rPr lang="ja-JP" altLang="en-US" sz="2400" dirty="0" smtClean="0">
                <a:latin typeface="メイリオ" pitchFamily="50" charset="-128"/>
                <a:ea typeface="メイリオ" pitchFamily="50" charset="-128"/>
              </a:rPr>
              <a:t>システムログコンポーネント名</a:t>
            </a:r>
            <a:r>
              <a:rPr lang="en-US" altLang="ja-JP" sz="2400" dirty="0" smtClean="0">
                <a:latin typeface="メイリオ" pitchFamily="50" charset="-128"/>
                <a:ea typeface="メイリオ" pitchFamily="50" charset="-128"/>
              </a:rPr>
              <a:t>&gt;.c</a:t>
            </a: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例えばシステムログコンポーネントが，</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celltype</a:t>
            </a:r>
            <a:r>
              <a:rPr lang="en-US" altLang="ja-JP" sz="2400" dirty="0" smtClean="0">
                <a:latin typeface="メイリオ" pitchFamily="50" charset="-128"/>
                <a:ea typeface="メイリオ" pitchFamily="50" charset="-128"/>
              </a:rPr>
              <a:t> </a:t>
            </a:r>
            <a:r>
              <a:rPr lang="en-US" altLang="ja-JP" sz="2400" dirty="0" err="1" smtClean="0">
                <a:latin typeface="メイリオ" pitchFamily="50" charset="-128"/>
                <a:ea typeface="メイリオ" pitchFamily="50" charset="-128"/>
              </a:rPr>
              <a:t>tPutLogTarget</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と定義された場合，</a:t>
            </a:r>
            <a:r>
              <a:rPr lang="en-US" altLang="ja-JP" sz="2400" dirty="0" err="1" smtClean="0">
                <a:latin typeface="メイリオ" pitchFamily="50" charset="-128"/>
                <a:ea typeface="メイリオ" pitchFamily="50" charset="-128"/>
              </a:rPr>
              <a:t>tPutLogTarget.c</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定義する関数一覧</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※I/F</a:t>
            </a:r>
            <a:r>
              <a:rPr lang="ja-JP" altLang="en-US" sz="2400" dirty="0" smtClean="0">
                <a:latin typeface="メイリオ" pitchFamily="50" charset="-128"/>
                <a:ea typeface="メイリオ" pitchFamily="50" charset="-128"/>
              </a:rPr>
              <a:t>の一覧については，</a:t>
            </a:r>
            <a:r>
              <a:rPr lang="en-US" altLang="ja-JP" sz="2400" dirty="0" err="1" smtClean="0">
                <a:latin typeface="メイリオ" pitchFamily="50" charset="-128"/>
                <a:ea typeface="メイリオ" pitchFamily="50" charset="-128"/>
              </a:rPr>
              <a:t>syssvc</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tSysLog.cdl</a:t>
            </a:r>
            <a:r>
              <a:rPr lang="ja-JP" altLang="en-US" sz="2400" dirty="0" smtClean="0">
                <a:latin typeface="メイリオ" pitchFamily="50" charset="-128"/>
                <a:ea typeface="メイリオ" pitchFamily="50" charset="-128"/>
              </a:rPr>
              <a:t>内</a:t>
            </a:r>
            <a:r>
              <a:rPr lang="en-US" altLang="ja-JP" sz="2400" dirty="0" smtClean="0">
                <a:latin typeface="メイリオ" pitchFamily="50" charset="-128"/>
                <a:ea typeface="メイリオ" pitchFamily="50" charset="-128"/>
              </a:rPr>
              <a:t>"signature </a:t>
            </a:r>
            <a:r>
              <a:rPr lang="en-US" altLang="ja-JP" sz="2400" dirty="0" err="1" smtClean="0">
                <a:latin typeface="メイリオ" pitchFamily="50" charset="-128"/>
                <a:ea typeface="メイリオ" pitchFamily="50" charset="-128"/>
              </a:rPr>
              <a:t>sPutLog</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の定義を参照</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void </a:t>
            </a:r>
            <a:r>
              <a:rPr lang="en-US" altLang="ja-JP" sz="2400" dirty="0" err="1" smtClean="0">
                <a:latin typeface="メイリオ" pitchFamily="50" charset="-128"/>
                <a:ea typeface="メイリオ" pitchFamily="50" charset="-128"/>
              </a:rPr>
              <a:t>ePutLog_putChar</a:t>
            </a:r>
            <a:r>
              <a:rPr lang="en-US" altLang="ja-JP" sz="2400" dirty="0">
                <a:latin typeface="メイリオ" pitchFamily="50" charset="-128"/>
                <a:ea typeface="メイリオ" pitchFamily="50" charset="-128"/>
              </a:rPr>
              <a:t>(char c</a:t>
            </a:r>
            <a:r>
              <a:rPr lang="en-US" altLang="ja-JP" sz="2400"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2400" dirty="0">
                <a:latin typeface="メイリオ" pitchFamily="50" charset="-128"/>
                <a:ea typeface="メイリオ" pitchFamily="50" charset="-128"/>
              </a:rPr>
              <a:t>void </a:t>
            </a:r>
            <a:r>
              <a:rPr lang="en-US" altLang="ja-JP" sz="2400" dirty="0" err="1">
                <a:latin typeface="メイリオ" pitchFamily="50" charset="-128"/>
                <a:ea typeface="メイリオ" pitchFamily="50" charset="-128"/>
              </a:rPr>
              <a:t>target_fput_log</a:t>
            </a:r>
            <a:r>
              <a:rPr lang="en-US" altLang="ja-JP" sz="2400" dirty="0">
                <a:latin typeface="メイリオ" pitchFamily="50" charset="-128"/>
                <a:ea typeface="メイリオ" pitchFamily="50" charset="-128"/>
              </a:rPr>
              <a:t>(char c</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と同様に，引数</a:t>
            </a:r>
            <a:r>
              <a:rPr lang="en-US" altLang="ja-JP" sz="2400" dirty="0" smtClean="0">
                <a:latin typeface="メイリオ" pitchFamily="50" charset="-128"/>
                <a:ea typeface="メイリオ" pitchFamily="50" charset="-128"/>
              </a:rPr>
              <a:t>c</a:t>
            </a:r>
            <a:r>
              <a:rPr lang="ja-JP" altLang="en-US" sz="2400" dirty="0" smtClean="0">
                <a:latin typeface="メイリオ" pitchFamily="50" charset="-128"/>
                <a:ea typeface="メイリオ" pitchFamily="50" charset="-128"/>
              </a:rPr>
              <a:t>で指定された文字をポーリングでシリアル出力</a:t>
            </a: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77935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3. </a:t>
            </a:r>
            <a:r>
              <a:rPr lang="en-US" altLang="ja-JP" sz="2800" b="1" dirty="0" err="1" smtClean="0">
                <a:solidFill>
                  <a:schemeClr val="tx1"/>
                </a:solidFill>
                <a:latin typeface="メイリオ" pitchFamily="50" charset="-128"/>
              </a:rPr>
              <a:t>tSIOPortXXX.c</a:t>
            </a:r>
            <a:r>
              <a:rPr lang="ja-JP" altLang="en-US" sz="2800" b="1" dirty="0" smtClean="0">
                <a:solidFill>
                  <a:schemeClr val="tx1"/>
                </a:solidFill>
                <a:latin typeface="メイリオ" pitchFamily="50" charset="-128"/>
              </a:rPr>
              <a:t>の実装（</a:t>
            </a:r>
            <a:r>
              <a:rPr lang="en-US" altLang="ja-JP" sz="2800" b="1" dirty="0" smtClean="0">
                <a:solidFill>
                  <a:schemeClr val="tx1"/>
                </a:solidFill>
                <a:latin typeface="メイリオ" pitchFamily="50" charset="-128"/>
              </a:rPr>
              <a:t>1/4</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シリアルドライバコンポーネントの実装</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イメージとしては，</a:t>
            </a:r>
            <a:r>
              <a:rPr lang="en-US" altLang="ja-JP" sz="2400" dirty="0" err="1" smtClean="0">
                <a:latin typeface="メイリオ" pitchFamily="50" charset="-128"/>
                <a:ea typeface="メイリオ" pitchFamily="50" charset="-128"/>
              </a:rPr>
              <a:t>target_serial.c</a:t>
            </a:r>
            <a:r>
              <a:rPr lang="ja-JP" altLang="en-US"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sio_xxx_por</a:t>
            </a:r>
            <a:r>
              <a:rPr lang="ja-JP" altLang="en-US" sz="2400" dirty="0" smtClean="0">
                <a:latin typeface="メイリオ" pitchFamily="50" charset="-128"/>
                <a:ea typeface="メイリオ" pitchFamily="50" charset="-128"/>
              </a:rPr>
              <a:t>）の代わりを書く</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ファイル名：</a:t>
            </a:r>
            <a:r>
              <a:rPr lang="en-US" altLang="ja-JP" sz="2400" dirty="0" smtClean="0">
                <a:latin typeface="メイリオ" pitchFamily="50" charset="-128"/>
                <a:ea typeface="メイリオ" pitchFamily="50" charset="-128"/>
              </a:rPr>
              <a:t>&lt;</a:t>
            </a:r>
            <a:r>
              <a:rPr lang="ja-JP" altLang="en-US" sz="2400" dirty="0" smtClean="0">
                <a:latin typeface="メイリオ" pitchFamily="50" charset="-128"/>
                <a:ea typeface="メイリオ" pitchFamily="50" charset="-128"/>
              </a:rPr>
              <a:t>シリアルドライバコンポーネント名</a:t>
            </a:r>
            <a:r>
              <a:rPr lang="en-US" altLang="ja-JP" sz="2400" dirty="0" smtClean="0">
                <a:latin typeface="メイリオ" pitchFamily="50" charset="-128"/>
                <a:ea typeface="メイリオ" pitchFamily="50" charset="-128"/>
              </a:rPr>
              <a:t>&gt;.c</a:t>
            </a: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例えばシリアルドライバコンポーネントが，</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celltype</a:t>
            </a:r>
            <a:r>
              <a:rPr lang="en-US" altLang="ja-JP" sz="2400" dirty="0" smtClean="0">
                <a:latin typeface="メイリオ" pitchFamily="50" charset="-128"/>
                <a:ea typeface="メイリオ" pitchFamily="50" charset="-128"/>
              </a:rPr>
              <a:t> </a:t>
            </a:r>
            <a:r>
              <a:rPr lang="en-US" altLang="ja-JP" sz="2400" dirty="0" err="1" smtClean="0">
                <a:latin typeface="メイリオ" pitchFamily="50" charset="-128"/>
                <a:ea typeface="メイリオ" pitchFamily="50" charset="-128"/>
              </a:rPr>
              <a:t>tSIOPortTarget</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と定義された場合，</a:t>
            </a:r>
            <a:r>
              <a:rPr lang="en-US" altLang="ja-JP" sz="2400" dirty="0" err="1" smtClean="0">
                <a:latin typeface="メイリオ" pitchFamily="50" charset="-128"/>
                <a:ea typeface="メイリオ" pitchFamily="50" charset="-128"/>
              </a:rPr>
              <a:t>tSIOPortTarget.c</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定義する関数一覧</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a:latin typeface="メイリオ" pitchFamily="50" charset="-128"/>
                <a:ea typeface="メイリオ" pitchFamily="50" charset="-128"/>
              </a:rPr>
              <a:t>※I/F</a:t>
            </a:r>
            <a:r>
              <a:rPr lang="ja-JP" altLang="en-US" sz="2400" dirty="0">
                <a:latin typeface="メイリオ" pitchFamily="50" charset="-128"/>
                <a:ea typeface="メイリオ" pitchFamily="50" charset="-128"/>
              </a:rPr>
              <a:t>の一覧については，</a:t>
            </a:r>
            <a:r>
              <a:rPr lang="en-US" altLang="ja-JP" sz="2400" dirty="0" err="1">
                <a:latin typeface="メイリオ" pitchFamily="50" charset="-128"/>
                <a:ea typeface="メイリオ" pitchFamily="50" charset="-128"/>
              </a:rPr>
              <a:t>syssvc</a:t>
            </a:r>
            <a:r>
              <a:rPr lang="en-US" altLang="ja-JP" sz="2400" dirty="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tSerialPort.cdl</a:t>
            </a:r>
            <a:r>
              <a:rPr lang="ja-JP" altLang="en-US" sz="2400" dirty="0">
                <a:latin typeface="メイリオ" pitchFamily="50" charset="-128"/>
                <a:ea typeface="メイリオ" pitchFamily="50" charset="-128"/>
              </a:rPr>
              <a:t>内</a:t>
            </a:r>
            <a:r>
              <a:rPr lang="en-US" altLang="ja-JP" sz="2400" dirty="0">
                <a:latin typeface="メイリオ" pitchFamily="50" charset="-128"/>
                <a:ea typeface="メイリオ" pitchFamily="50" charset="-128"/>
              </a:rPr>
              <a:t>"signature </a:t>
            </a:r>
            <a:r>
              <a:rPr lang="en-US" altLang="ja-JP" sz="2400" dirty="0" err="1">
                <a:latin typeface="メイリオ" pitchFamily="50" charset="-128"/>
                <a:ea typeface="メイリオ" pitchFamily="50" charset="-128"/>
              </a:rPr>
              <a:t>sSIOPort</a:t>
            </a:r>
            <a:r>
              <a:rPr lang="en-US" altLang="ja-JP" sz="2400" dirty="0">
                <a:latin typeface="メイリオ" pitchFamily="50" charset="-128"/>
                <a:ea typeface="メイリオ" pitchFamily="50" charset="-128"/>
              </a:rPr>
              <a:t>"</a:t>
            </a:r>
            <a:r>
              <a:rPr lang="ja-JP" altLang="en-US" sz="2400" dirty="0">
                <a:latin typeface="メイリオ" pitchFamily="50" charset="-128"/>
                <a:ea typeface="メイリオ" pitchFamily="50" charset="-128"/>
              </a:rPr>
              <a:t>の定義を</a:t>
            </a:r>
            <a:r>
              <a:rPr lang="ja-JP" altLang="en-US" sz="2400" dirty="0" smtClean="0">
                <a:latin typeface="メイリオ" pitchFamily="50" charset="-128"/>
                <a:ea typeface="メイリオ" pitchFamily="50" charset="-128"/>
              </a:rPr>
              <a:t>参照</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void</a:t>
            </a:r>
            <a:r>
              <a:rPr lang="en-US" altLang="ja-JP" sz="2400" dirty="0">
                <a:latin typeface="メイリオ" pitchFamily="50" charset="-128"/>
                <a:ea typeface="メイリオ" pitchFamily="50" charset="-128"/>
              </a:rPr>
              <a:t>	</a:t>
            </a:r>
            <a:r>
              <a:rPr lang="en-US" altLang="ja-JP" sz="2400" dirty="0" err="1" smtClean="0">
                <a:latin typeface="メイリオ" pitchFamily="50" charset="-128"/>
                <a:ea typeface="メイリオ" pitchFamily="50" charset="-128"/>
              </a:rPr>
              <a:t>eSIOPort_open</a:t>
            </a:r>
            <a:r>
              <a:rPr lang="en-US" altLang="ja-JP" sz="2400" dirty="0">
                <a:latin typeface="メイリオ" pitchFamily="50" charset="-128"/>
                <a:ea typeface="メイリオ" pitchFamily="50" charset="-128"/>
              </a:rPr>
              <a:t>(void)</a:t>
            </a:r>
            <a:r>
              <a:rPr lang="en-US" altLang="ja-JP" sz="2400"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dirty="0">
                <a:latin typeface="メイリオ" pitchFamily="50" charset="-128"/>
                <a:ea typeface="メイリオ" pitchFamily="50" charset="-128"/>
              </a:rPr>
              <a:t>SIOPCB *</a:t>
            </a:r>
            <a:r>
              <a:rPr lang="en-US" altLang="ja-JP" dirty="0" err="1">
                <a:latin typeface="メイリオ" pitchFamily="50" charset="-128"/>
                <a:ea typeface="メイリオ" pitchFamily="50" charset="-128"/>
              </a:rPr>
              <a:t>sio_opn_por</a:t>
            </a:r>
            <a:r>
              <a:rPr lang="en-US" altLang="ja-JP" dirty="0">
                <a:latin typeface="メイリオ" pitchFamily="50" charset="-128"/>
                <a:ea typeface="メイリオ" pitchFamily="50" charset="-128"/>
              </a:rPr>
              <a:t>(ID </a:t>
            </a:r>
            <a:r>
              <a:rPr lang="en-US" altLang="ja-JP" dirty="0" err="1">
                <a:latin typeface="メイリオ" pitchFamily="50" charset="-128"/>
                <a:ea typeface="メイリオ" pitchFamily="50" charset="-128"/>
              </a:rPr>
              <a:t>siopid</a:t>
            </a:r>
            <a:r>
              <a:rPr lang="en-US" altLang="ja-JP" dirty="0">
                <a:latin typeface="メイリオ" pitchFamily="50" charset="-128"/>
                <a:ea typeface="メイリオ" pitchFamily="50" charset="-128"/>
              </a:rPr>
              <a:t>, </a:t>
            </a:r>
            <a:r>
              <a:rPr lang="en-US" altLang="ja-JP" dirty="0" err="1">
                <a:latin typeface="メイリオ" pitchFamily="50" charset="-128"/>
                <a:ea typeface="メイリオ" pitchFamily="50" charset="-128"/>
              </a:rPr>
              <a:t>intptr_t</a:t>
            </a:r>
            <a:r>
              <a:rPr lang="en-US" altLang="ja-JP" dirty="0">
                <a:latin typeface="メイリオ" pitchFamily="50" charset="-128"/>
                <a:ea typeface="メイリオ" pitchFamily="50" charset="-128"/>
              </a:rPr>
              <a:t> </a:t>
            </a:r>
            <a:r>
              <a:rPr lang="en-US" altLang="ja-JP" dirty="0" err="1">
                <a:latin typeface="メイリオ" pitchFamily="50" charset="-128"/>
                <a:ea typeface="メイリオ" pitchFamily="50" charset="-128"/>
              </a:rPr>
              <a:t>exinf</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と同様に，シリアルポートを</a:t>
            </a:r>
            <a:r>
              <a:rPr lang="en-US" altLang="ja-JP" dirty="0" smtClean="0">
                <a:latin typeface="メイリオ" pitchFamily="50" charset="-128"/>
                <a:ea typeface="メイリオ" pitchFamily="50" charset="-128"/>
              </a:rPr>
              <a:t>open</a:t>
            </a:r>
            <a:r>
              <a:rPr lang="ja-JP" altLang="en-US" dirty="0" smtClean="0">
                <a:latin typeface="メイリオ" pitchFamily="50" charset="-128"/>
                <a:ea typeface="メイリオ" pitchFamily="50" charset="-128"/>
              </a:rPr>
              <a:t>する</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dirty="0" err="1" smtClean="0">
                <a:latin typeface="メイリオ" pitchFamily="50" charset="-128"/>
                <a:ea typeface="メイリオ" pitchFamily="50" charset="-128"/>
              </a:rPr>
              <a:t>spcb</a:t>
            </a:r>
            <a:r>
              <a:rPr lang="ja-JP" altLang="en-US"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siopcb</a:t>
            </a:r>
            <a:r>
              <a:rPr lang="ja-JP" altLang="en-US" dirty="0" smtClean="0">
                <a:latin typeface="メイリオ" pitchFamily="50" charset="-128"/>
                <a:ea typeface="メイリオ" pitchFamily="50" charset="-128"/>
              </a:rPr>
              <a:t>がコンポーネント化に伴い削除されたため，</a:t>
            </a:r>
            <a:r>
              <a:rPr lang="en-US" altLang="ja-JP" dirty="0" err="1" smtClean="0">
                <a:latin typeface="メイリオ" pitchFamily="50" charset="-128"/>
                <a:ea typeface="メイリオ" pitchFamily="50" charset="-128"/>
              </a:rPr>
              <a:t>siopid</a:t>
            </a:r>
            <a:r>
              <a:rPr lang="ja-JP" altLang="en-US"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exinf</a:t>
            </a:r>
            <a:r>
              <a:rPr lang="ja-JP" altLang="en-US" dirty="0" smtClean="0">
                <a:latin typeface="メイリオ" pitchFamily="50" charset="-128"/>
                <a:ea typeface="メイリオ" pitchFamily="50" charset="-128"/>
              </a:rPr>
              <a:t>の入力はなくなり</a:t>
            </a:r>
            <a:r>
              <a:rPr lang="en-US" altLang="ja-JP" dirty="0" smtClean="0">
                <a:latin typeface="メイリオ" pitchFamily="50" charset="-128"/>
                <a:ea typeface="メイリオ" pitchFamily="50" charset="-128"/>
              </a:rPr>
              <a:t>, </a:t>
            </a:r>
            <a:r>
              <a:rPr lang="ja-JP" altLang="en-US" dirty="0" smtClean="0">
                <a:latin typeface="メイリオ" pitchFamily="50" charset="-128"/>
                <a:ea typeface="メイリオ" pitchFamily="50" charset="-128"/>
              </a:rPr>
              <a:t>返り値の</a:t>
            </a:r>
            <a:r>
              <a:rPr lang="en-US" altLang="ja-JP" dirty="0" err="1" smtClean="0">
                <a:latin typeface="メイリオ" pitchFamily="50" charset="-128"/>
                <a:ea typeface="メイリオ" pitchFamily="50" charset="-128"/>
              </a:rPr>
              <a:t>siopcb</a:t>
            </a:r>
            <a:r>
              <a:rPr lang="ja-JP" altLang="en-US" dirty="0" smtClean="0">
                <a:latin typeface="メイリオ" pitchFamily="50" charset="-128"/>
                <a:ea typeface="メイリオ" pitchFamily="50" charset="-128"/>
              </a:rPr>
              <a:t>もなくなった</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endParaRPr lang="en-US" altLang="ja-JP" sz="2400" dirty="0">
              <a:latin typeface="メイリオ" pitchFamily="50" charset="-128"/>
              <a:ea typeface="メイリオ" pitchFamily="50" charset="-128"/>
            </a:endParaRPr>
          </a:p>
          <a:p>
            <a:pPr marL="1095375" lvl="2"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8329643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シリアルポートのデータ構造の変化</a:t>
            </a:r>
            <a:r>
              <a:rPr lang="en-US" altLang="ja-JP" sz="2800" b="1" dirty="0" smtClean="0">
                <a:solidFill>
                  <a:schemeClr val="tx1"/>
                </a:solidFill>
                <a:latin typeface="メイリオ" pitchFamily="50" charset="-128"/>
              </a:rPr>
              <a:t>(TIPS)</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689302"/>
          </a:xfrm>
          <a:prstGeom prst="rect">
            <a:avLst/>
          </a:prstGeom>
          <a:noFill/>
          <a:ln w="9525">
            <a:noFill/>
            <a:miter lim="800000"/>
            <a:headEnd/>
            <a:tailEnd/>
          </a:ln>
        </p:spPr>
        <p:txBody>
          <a:bodyPr/>
          <a:lstStyle/>
          <a:p>
            <a:pPr marL="180975" lvl="2" indent="-180975" eaLnBrk="1" hangingPunct="1">
              <a:spcBef>
                <a:spcPct val="20000"/>
              </a:spcBef>
              <a:buFontTx/>
              <a:buChar char="•"/>
            </a:pPr>
            <a:r>
              <a:rPr lang="ja-JP" altLang="en-US" sz="2400" dirty="0" smtClean="0">
                <a:latin typeface="メイリオ" pitchFamily="50" charset="-128"/>
                <a:ea typeface="メイリオ" pitchFamily="50" charset="-128"/>
              </a:rPr>
              <a:t>シリアルポートのコンポーネント化により，</a:t>
            </a:r>
            <a:r>
              <a:rPr lang="en-US" altLang="ja-JP" sz="2400" dirty="0" err="1" smtClean="0">
                <a:latin typeface="メイリオ" pitchFamily="50" charset="-128"/>
                <a:ea typeface="メイリオ" pitchFamily="50" charset="-128"/>
              </a:rPr>
              <a:t>spcb</a:t>
            </a:r>
            <a:r>
              <a:rPr lang="ja-JP" altLang="en-US" sz="2400" dirty="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siopcb</a:t>
            </a:r>
            <a:r>
              <a:rPr lang="ja-JP" altLang="en-US"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siopid</a:t>
            </a:r>
            <a:r>
              <a:rPr lang="ja-JP" altLang="en-US" sz="2400" dirty="0" smtClean="0">
                <a:latin typeface="メイリオ" pitchFamily="50" charset="-128"/>
                <a:ea typeface="メイリオ" pitchFamily="50" charset="-128"/>
              </a:rPr>
              <a:t>，（付随して</a:t>
            </a:r>
            <a:r>
              <a:rPr lang="en-US" altLang="ja-JP" sz="2400" dirty="0" err="1" smtClean="0">
                <a:latin typeface="メイリオ" pitchFamily="50" charset="-128"/>
                <a:ea typeface="メイリオ" pitchFamily="50" charset="-128"/>
              </a:rPr>
              <a:t>exinf</a:t>
            </a:r>
            <a:r>
              <a:rPr lang="ja-JP" altLang="en-US" sz="2400" dirty="0" smtClean="0">
                <a:latin typeface="メイリオ" pitchFamily="50" charset="-128"/>
                <a:ea typeface="メイリオ" pitchFamily="50" charset="-128"/>
              </a:rPr>
              <a:t>）が不要になった（ターゲット依存部で特に</a:t>
            </a:r>
            <a:r>
              <a:rPr lang="en-US" altLang="ja-JP" sz="2400" dirty="0" err="1" smtClean="0">
                <a:latin typeface="メイリオ" pitchFamily="50" charset="-128"/>
                <a:ea typeface="メイリオ" pitchFamily="50" charset="-128"/>
              </a:rPr>
              <a:t>siopid</a:t>
            </a:r>
            <a:r>
              <a:rPr lang="ja-JP" altLang="en-US" sz="2400" dirty="0" smtClean="0">
                <a:latin typeface="メイリオ" pitchFamily="50" charset="-128"/>
                <a:ea typeface="メイリオ" pitchFamily="50" charset="-128"/>
              </a:rPr>
              <a:t>や</a:t>
            </a:r>
            <a:r>
              <a:rPr lang="en-US" altLang="ja-JP" sz="2400" dirty="0" err="1" smtClean="0">
                <a:latin typeface="メイリオ" pitchFamily="50" charset="-128"/>
                <a:ea typeface="メイリオ" pitchFamily="50" charset="-128"/>
              </a:rPr>
              <a:t>exinf</a:t>
            </a:r>
            <a:r>
              <a:rPr lang="ja-JP" altLang="en-US" sz="2400" dirty="0" smtClean="0">
                <a:latin typeface="メイリオ" pitchFamily="50" charset="-128"/>
                <a:ea typeface="メイリオ" pitchFamily="50" charset="-128"/>
              </a:rPr>
              <a:t>を意識する必要がなくなった）</a:t>
            </a:r>
            <a:endParaRPr lang="en-US" altLang="ja-JP" sz="2400" dirty="0" smtClean="0">
              <a:latin typeface="メイリオ" pitchFamily="50" charset="-128"/>
              <a:ea typeface="メイリオ" pitchFamily="50" charset="-128"/>
            </a:endParaRPr>
          </a:p>
          <a:p>
            <a:pPr marL="638175" lvl="3" indent="-180975" eaLnBrk="1" hangingPunct="1">
              <a:spcBef>
                <a:spcPct val="20000"/>
              </a:spcBef>
              <a:buFontTx/>
              <a:buChar char="•"/>
            </a:pPr>
            <a:r>
              <a:rPr lang="en-US" altLang="ja-JP" sz="2400" dirty="0" err="1" smtClean="0">
                <a:latin typeface="メイリオ" pitchFamily="50" charset="-128"/>
                <a:ea typeface="メイリオ" pitchFamily="50" charset="-128"/>
              </a:rPr>
              <a:t>spinib</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spcb</a:t>
            </a:r>
            <a:r>
              <a:rPr lang="en-US" altLang="ja-JP" sz="2400" dirty="0" smtClean="0">
                <a:latin typeface="メイリオ" pitchFamily="50" charset="-128"/>
                <a:ea typeface="メイリオ" pitchFamily="50" charset="-128"/>
              </a:rPr>
              <a:t> </a:t>
            </a:r>
            <a:r>
              <a:rPr lang="en-US" altLang="ja-JP" sz="2400" dirty="0">
                <a:latin typeface="メイリオ" pitchFamily="50" charset="-128"/>
                <a:ea typeface="メイリオ" pitchFamily="50" charset="-128"/>
              </a:rPr>
              <a:t>→ </a:t>
            </a:r>
            <a:r>
              <a:rPr lang="en-US" altLang="ja-JP" sz="2400" dirty="0" err="1" smtClean="0">
                <a:latin typeface="メイリオ" pitchFamily="50" charset="-128"/>
                <a:ea typeface="メイリオ" pitchFamily="50" charset="-128"/>
              </a:rPr>
              <a:t>tSerialPortMain</a:t>
            </a:r>
            <a:r>
              <a:rPr lang="ja-JP" altLang="en-US" sz="2400" dirty="0" smtClean="0">
                <a:latin typeface="メイリオ" pitchFamily="50" charset="-128"/>
                <a:ea typeface="メイリオ" pitchFamily="50" charset="-128"/>
              </a:rPr>
              <a:t>のコンポーネントインスタンスの初期化</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管理ブロックとして，</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側で管理</a:t>
            </a:r>
            <a:endParaRPr lang="en-US" altLang="ja-JP" sz="2400" dirty="0" smtClean="0">
              <a:latin typeface="メイリオ" pitchFamily="50" charset="-128"/>
              <a:ea typeface="メイリオ" pitchFamily="50" charset="-128"/>
            </a:endParaRPr>
          </a:p>
          <a:p>
            <a:pPr marL="638175" lvl="3" indent="-180975" eaLnBrk="1" hangingPunct="1">
              <a:spcBef>
                <a:spcPct val="20000"/>
              </a:spcBef>
              <a:buFontTx/>
              <a:buChar char="•"/>
            </a:pPr>
            <a:r>
              <a:rPr lang="en-US" altLang="ja-JP" sz="2400" dirty="0" err="1" smtClean="0">
                <a:latin typeface="メイリオ" pitchFamily="50" charset="-128"/>
                <a:ea typeface="メイリオ" pitchFamily="50" charset="-128"/>
              </a:rPr>
              <a:t>siopinib</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siopcb</a:t>
            </a:r>
            <a:r>
              <a:rPr lang="en-US" altLang="ja-JP" sz="2400" dirty="0" smtClean="0">
                <a:latin typeface="メイリオ" pitchFamily="50" charset="-128"/>
                <a:ea typeface="メイリオ" pitchFamily="50" charset="-128"/>
              </a:rPr>
              <a:t> → </a:t>
            </a:r>
            <a:r>
              <a:rPr lang="en-US" altLang="ja-JP" sz="2400" dirty="0" err="1" smtClean="0">
                <a:latin typeface="メイリオ" pitchFamily="50" charset="-128"/>
                <a:ea typeface="メイリオ" pitchFamily="50" charset="-128"/>
              </a:rPr>
              <a:t>tSIOPortXXX</a:t>
            </a:r>
            <a:r>
              <a:rPr lang="ja-JP" altLang="en-US" sz="2400" dirty="0" smtClean="0">
                <a:latin typeface="メイリオ" pitchFamily="50" charset="-128"/>
                <a:ea typeface="メイリオ" pitchFamily="50" charset="-128"/>
              </a:rPr>
              <a:t>のコンポーネントインスタンスの初期化</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管理ブロックとして，</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側で管理</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dirty="0" smtClean="0">
                <a:latin typeface="メイリオ" pitchFamily="50" charset="-128"/>
                <a:ea typeface="メイリオ" pitchFamily="50" charset="-128"/>
              </a:rPr>
              <a:t>ターゲット依存部でポートごとに静的</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動的に管理したいデータ（今まで</a:t>
            </a:r>
            <a:r>
              <a:rPr lang="en-US" altLang="ja-JP" dirty="0" err="1" smtClean="0">
                <a:latin typeface="メイリオ" pitchFamily="50" charset="-128"/>
                <a:ea typeface="メイリオ" pitchFamily="50" charset="-128"/>
              </a:rPr>
              <a:t>siopinib</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siopcb</a:t>
            </a:r>
            <a:r>
              <a:rPr lang="ja-JP" altLang="en-US" dirty="0" smtClean="0">
                <a:latin typeface="メイリオ" pitchFamily="50" charset="-128"/>
                <a:ea typeface="メイリオ" pitchFamily="50" charset="-128"/>
              </a:rPr>
              <a:t>で管理していたデータ）があれば，コンポーネントインスタンスごとの定数</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変数を利用（後述）</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siopid</a:t>
            </a:r>
            <a:r>
              <a:rPr lang="en-US" altLang="ja-JP" sz="2400" dirty="0" smtClean="0">
                <a:latin typeface="メイリオ" pitchFamily="50" charset="-128"/>
                <a:ea typeface="メイリオ" pitchFamily="50" charset="-128"/>
              </a:rPr>
              <a:t> → </a:t>
            </a:r>
            <a:r>
              <a:rPr lang="en-US" altLang="ja-JP" sz="2400" dirty="0" err="1" smtClean="0">
                <a:latin typeface="メイリオ" pitchFamily="50" charset="-128"/>
                <a:ea typeface="メイリオ" pitchFamily="50" charset="-128"/>
              </a:rPr>
              <a:t>tSerialPortMain</a:t>
            </a:r>
            <a:r>
              <a:rPr lang="ja-JP" altLang="en-US" sz="2400" dirty="0" smtClean="0">
                <a:latin typeface="メイリオ" pitchFamily="50" charset="-128"/>
                <a:ea typeface="メイリオ" pitchFamily="50" charset="-128"/>
              </a:rPr>
              <a:t>と</a:t>
            </a:r>
            <a:r>
              <a:rPr lang="en-US" altLang="ja-JP" sz="2400" dirty="0" err="1" smtClean="0">
                <a:latin typeface="メイリオ" pitchFamily="50" charset="-128"/>
                <a:ea typeface="メイリオ" pitchFamily="50" charset="-128"/>
              </a:rPr>
              <a:t>tSIOPortXXX</a:t>
            </a:r>
            <a:r>
              <a:rPr lang="ja-JP" altLang="en-US" sz="2400" dirty="0" smtClean="0">
                <a:latin typeface="メイリオ" pitchFamily="50" charset="-128"/>
                <a:ea typeface="メイリオ" pitchFamily="50" charset="-128"/>
              </a:rPr>
              <a:t>の結合情報として，</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側で管理</a:t>
            </a:r>
            <a:r>
              <a:rPr lang="ja-JP" altLang="en-US" dirty="0" smtClean="0">
                <a:latin typeface="メイリオ" pitchFamily="50" charset="-128"/>
                <a:ea typeface="メイリオ" pitchFamily="50" charset="-128"/>
              </a:rPr>
              <a:t>（</a:t>
            </a:r>
            <a:r>
              <a:rPr lang="en-US" altLang="ja-JP" dirty="0" smtClean="0">
                <a:latin typeface="メイリオ" pitchFamily="50" charset="-128"/>
                <a:ea typeface="メイリオ" pitchFamily="50" charset="-128"/>
              </a:rPr>
              <a:t>singleton</a:t>
            </a:r>
            <a:r>
              <a:rPr lang="ja-JP" altLang="en-US" dirty="0" smtClean="0">
                <a:latin typeface="メイリオ" pitchFamily="50" charset="-128"/>
                <a:ea typeface="メイリオ" pitchFamily="50" charset="-128"/>
              </a:rPr>
              <a:t>でない場合，</a:t>
            </a:r>
            <a:r>
              <a:rPr lang="en-US" altLang="ja-JP" dirty="0" smtClean="0">
                <a:latin typeface="メイリオ" pitchFamily="50" charset="-128"/>
                <a:ea typeface="メイリオ" pitchFamily="50" charset="-128"/>
              </a:rPr>
              <a:t>CELLIDX</a:t>
            </a:r>
            <a:r>
              <a:rPr lang="ja-JP" altLang="en-US" dirty="0" smtClean="0">
                <a:latin typeface="メイリオ" pitchFamily="50" charset="-128"/>
                <a:ea typeface="メイリオ" pitchFamily="50" charset="-128"/>
              </a:rPr>
              <a:t>：コンポーネントインスタンス</a:t>
            </a:r>
            <a:r>
              <a:rPr lang="en-US" altLang="ja-JP" dirty="0" smtClean="0">
                <a:latin typeface="メイリオ" pitchFamily="50" charset="-128"/>
                <a:ea typeface="メイリオ" pitchFamily="50" charset="-128"/>
              </a:rPr>
              <a:t>ID</a:t>
            </a:r>
            <a:r>
              <a:rPr lang="ja-JP" altLang="en-US" dirty="0" smtClean="0">
                <a:latin typeface="メイリオ" pitchFamily="50" charset="-128"/>
                <a:ea typeface="メイリオ" pitchFamily="50" charset="-128"/>
              </a:rPr>
              <a:t>を受け口関数に渡す）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exinf</a:t>
            </a:r>
            <a:r>
              <a:rPr lang="en-US" altLang="ja-JP" sz="2400" dirty="0">
                <a:latin typeface="メイリオ" pitchFamily="50" charset="-128"/>
                <a:ea typeface="メイリオ" pitchFamily="50" charset="-128"/>
              </a:rPr>
              <a:t> → </a:t>
            </a:r>
            <a:r>
              <a:rPr lang="en-US" altLang="ja-JP" sz="2400" dirty="0" err="1" smtClean="0">
                <a:latin typeface="メイリオ" pitchFamily="50" charset="-128"/>
                <a:ea typeface="メイリオ" pitchFamily="50" charset="-128"/>
              </a:rPr>
              <a:t>tSIOPortXXX</a:t>
            </a:r>
            <a:r>
              <a:rPr lang="ja-JP" altLang="en-US" sz="2400" dirty="0" smtClean="0">
                <a:latin typeface="メイリオ" pitchFamily="50" charset="-128"/>
                <a:ea typeface="メイリオ" pitchFamily="50" charset="-128"/>
              </a:rPr>
              <a:t>と</a:t>
            </a:r>
            <a:r>
              <a:rPr lang="en-US" altLang="ja-JP" sz="2400" dirty="0" err="1">
                <a:latin typeface="メイリオ" pitchFamily="50" charset="-128"/>
                <a:ea typeface="メイリオ" pitchFamily="50" charset="-128"/>
              </a:rPr>
              <a:t>tSerialPortMain</a:t>
            </a:r>
            <a:r>
              <a:rPr lang="ja-JP" altLang="en-US" sz="2400" dirty="0" smtClean="0">
                <a:latin typeface="メイリオ" pitchFamily="50" charset="-128"/>
                <a:ea typeface="メイリオ" pitchFamily="50" charset="-128"/>
              </a:rPr>
              <a:t>の</a:t>
            </a:r>
            <a:r>
              <a:rPr lang="ja-JP" altLang="en-US" sz="2400" dirty="0">
                <a:latin typeface="メイリオ" pitchFamily="50" charset="-128"/>
                <a:ea typeface="メイリオ" pitchFamily="50" charset="-128"/>
              </a:rPr>
              <a:t>結合</a:t>
            </a:r>
            <a:r>
              <a:rPr lang="ja-JP" altLang="en-US" sz="2400" dirty="0" smtClean="0">
                <a:latin typeface="メイリオ" pitchFamily="50" charset="-128"/>
                <a:ea typeface="メイリオ" pitchFamily="50" charset="-128"/>
              </a:rPr>
              <a:t>情報（コールバック）と</a:t>
            </a:r>
            <a:r>
              <a:rPr lang="ja-JP" altLang="en-US" sz="2400" dirty="0">
                <a:latin typeface="メイリオ" pitchFamily="50" charset="-128"/>
                <a:ea typeface="メイリオ" pitchFamily="50" charset="-128"/>
              </a:rPr>
              <a:t>して，</a:t>
            </a:r>
            <a:r>
              <a:rPr lang="en-US" altLang="ja-JP" sz="2400" dirty="0">
                <a:latin typeface="メイリオ" pitchFamily="50" charset="-128"/>
                <a:ea typeface="メイリオ" pitchFamily="50" charset="-128"/>
              </a:rPr>
              <a:t>TECS</a:t>
            </a:r>
            <a:r>
              <a:rPr lang="ja-JP" altLang="en-US" sz="2400" dirty="0">
                <a:latin typeface="メイリオ" pitchFamily="50" charset="-128"/>
                <a:ea typeface="メイリオ" pitchFamily="50" charset="-128"/>
              </a:rPr>
              <a:t>側で</a:t>
            </a:r>
            <a:r>
              <a:rPr lang="ja-JP" altLang="en-US" sz="2400" dirty="0" smtClean="0">
                <a:latin typeface="メイリオ" pitchFamily="50" charset="-128"/>
                <a:ea typeface="メイリオ" pitchFamily="50" charset="-128"/>
              </a:rPr>
              <a:t>管理</a:t>
            </a:r>
            <a:endParaRPr lang="en-US" altLang="ja-JP" sz="2400" dirty="0">
              <a:latin typeface="メイリオ" pitchFamily="50" charset="-128"/>
              <a:ea typeface="メイリオ" pitchFamily="50" charset="-128"/>
            </a:endParaRPr>
          </a:p>
        </p:txBody>
      </p:sp>
    </p:spTree>
    <p:extLst>
      <p:ext uri="{BB962C8B-B14F-4D97-AF65-F5344CB8AC3E}">
        <p14:creationId xmlns:p14="http://schemas.microsoft.com/office/powerpoint/2010/main" val="1951181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3. </a:t>
            </a:r>
            <a:r>
              <a:rPr lang="en-US" altLang="ja-JP" sz="2800" b="1" dirty="0" err="1" smtClean="0">
                <a:solidFill>
                  <a:schemeClr val="tx1"/>
                </a:solidFill>
                <a:latin typeface="メイリオ" pitchFamily="50" charset="-128"/>
              </a:rPr>
              <a:t>tSIOPortXXX.c</a:t>
            </a:r>
            <a:r>
              <a:rPr lang="ja-JP" altLang="en-US" sz="2800" b="1" dirty="0" smtClean="0">
                <a:solidFill>
                  <a:schemeClr val="tx1"/>
                </a:solidFill>
                <a:latin typeface="メイリオ" pitchFamily="50" charset="-128"/>
              </a:rPr>
              <a:t>の実装（</a:t>
            </a:r>
            <a:r>
              <a:rPr lang="en-US" altLang="ja-JP" sz="2800" b="1" dirty="0" smtClean="0">
                <a:solidFill>
                  <a:schemeClr val="tx1"/>
                </a:solidFill>
                <a:latin typeface="メイリオ" pitchFamily="50" charset="-128"/>
              </a:rPr>
              <a:t>2/4</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617294"/>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dirty="0" smtClean="0">
                <a:latin typeface="メイリオ" pitchFamily="50" charset="-128"/>
                <a:ea typeface="メイリオ" pitchFamily="50" charset="-128"/>
              </a:rPr>
              <a:t>定義する関数一覧（続き）</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void </a:t>
            </a:r>
            <a:r>
              <a:rPr lang="en-US" altLang="ja-JP" dirty="0" err="1" smtClean="0">
                <a:latin typeface="メイリオ" pitchFamily="50" charset="-128"/>
                <a:ea typeface="メイリオ" pitchFamily="50" charset="-128"/>
              </a:rPr>
              <a:t>eSIOPort_close</a:t>
            </a:r>
            <a:r>
              <a:rPr lang="en-US" altLang="ja-JP" dirty="0">
                <a:latin typeface="メイリオ" pitchFamily="50" charset="-128"/>
                <a:ea typeface="メイリオ" pitchFamily="50" charset="-128"/>
              </a:rPr>
              <a:t>(void)</a:t>
            </a:r>
            <a:r>
              <a:rPr lang="en-US" altLang="ja-JP"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1800" dirty="0">
                <a:latin typeface="メイリオ" pitchFamily="50" charset="-128"/>
                <a:ea typeface="メイリオ" pitchFamily="50" charset="-128"/>
              </a:rPr>
              <a:t>void </a:t>
            </a:r>
            <a:r>
              <a:rPr lang="en-US" altLang="ja-JP" sz="1800" dirty="0" err="1">
                <a:latin typeface="メイリオ" pitchFamily="50" charset="-128"/>
                <a:ea typeface="メイリオ" pitchFamily="50" charset="-128"/>
              </a:rPr>
              <a:t>sio_cls_por</a:t>
            </a:r>
            <a:r>
              <a:rPr lang="en-US" altLang="ja-JP" sz="1800" dirty="0">
                <a:latin typeface="メイリオ" pitchFamily="50" charset="-128"/>
                <a:ea typeface="メイリオ" pitchFamily="50" charset="-128"/>
              </a:rPr>
              <a:t>(SIOPCB *</a:t>
            </a:r>
            <a:r>
              <a:rPr lang="en-US" altLang="ja-JP" sz="1800" dirty="0" err="1">
                <a:latin typeface="メイリオ" pitchFamily="50" charset="-128"/>
                <a:ea typeface="メイリオ" pitchFamily="50" charset="-128"/>
              </a:rPr>
              <a:t>p_siopcb</a:t>
            </a:r>
            <a:r>
              <a:rPr lang="en-US" altLang="ja-JP" sz="1800" dirty="0" smtClean="0">
                <a:latin typeface="メイリオ" pitchFamily="50" charset="-128"/>
                <a:ea typeface="メイリオ" pitchFamily="50" charset="-128"/>
              </a:rPr>
              <a:t>)</a:t>
            </a:r>
            <a:r>
              <a:rPr lang="ja-JP" altLang="en-US" sz="1800" dirty="0" smtClean="0">
                <a:latin typeface="メイリオ" pitchFamily="50" charset="-128"/>
                <a:ea typeface="メイリオ" pitchFamily="50" charset="-128"/>
              </a:rPr>
              <a:t>と同様に，ポートをクローズする</a:t>
            </a:r>
            <a:endParaRPr lang="en-US" altLang="ja-JP" sz="1800"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err="1" smtClean="0">
                <a:latin typeface="メイリオ" pitchFamily="50" charset="-128"/>
                <a:ea typeface="メイリオ" pitchFamily="50" charset="-128"/>
              </a:rPr>
              <a:t>bool_t</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eSIOPort_putChar</a:t>
            </a:r>
            <a:r>
              <a:rPr lang="en-US" altLang="ja-JP" dirty="0" smtClean="0">
                <a:latin typeface="メイリオ" pitchFamily="50" charset="-128"/>
                <a:ea typeface="メイリオ" pitchFamily="50" charset="-128"/>
              </a:rPr>
              <a:t>(char </a:t>
            </a:r>
            <a:r>
              <a:rPr lang="en-US" altLang="ja-JP" dirty="0">
                <a:latin typeface="メイリオ" pitchFamily="50" charset="-128"/>
                <a:ea typeface="メイリオ" pitchFamily="50" charset="-128"/>
              </a:rPr>
              <a:t>c)</a:t>
            </a:r>
            <a:r>
              <a:rPr lang="en-US" altLang="ja-JP"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1800" dirty="0" err="1">
                <a:latin typeface="メイリオ" pitchFamily="50" charset="-128"/>
                <a:ea typeface="メイリオ" pitchFamily="50" charset="-128"/>
              </a:rPr>
              <a:t>bool_t</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sio_snd_chr</a:t>
            </a:r>
            <a:r>
              <a:rPr lang="en-US" altLang="ja-JP" sz="1800" dirty="0">
                <a:latin typeface="メイリオ" pitchFamily="50" charset="-128"/>
                <a:ea typeface="メイリオ" pitchFamily="50" charset="-128"/>
              </a:rPr>
              <a:t>(SIOPCB *</a:t>
            </a:r>
            <a:r>
              <a:rPr lang="en-US" altLang="ja-JP" sz="1800" dirty="0" err="1">
                <a:latin typeface="メイリオ" pitchFamily="50" charset="-128"/>
                <a:ea typeface="メイリオ" pitchFamily="50" charset="-128"/>
              </a:rPr>
              <a:t>p_siopcb</a:t>
            </a:r>
            <a:r>
              <a:rPr lang="en-US" altLang="ja-JP" sz="1800" dirty="0">
                <a:latin typeface="メイリオ" pitchFamily="50" charset="-128"/>
                <a:ea typeface="メイリオ" pitchFamily="50" charset="-128"/>
              </a:rPr>
              <a:t>, char c</a:t>
            </a:r>
            <a:r>
              <a:rPr lang="en-US" altLang="ja-JP" sz="1800" dirty="0" smtClean="0">
                <a:latin typeface="メイリオ" pitchFamily="50" charset="-128"/>
                <a:ea typeface="メイリオ" pitchFamily="50" charset="-128"/>
              </a:rPr>
              <a:t>)</a:t>
            </a:r>
            <a:r>
              <a:rPr lang="ja-JP" altLang="en-US" sz="1800" dirty="0" smtClean="0">
                <a:latin typeface="メイリオ" pitchFamily="50" charset="-128"/>
                <a:ea typeface="メイリオ" pitchFamily="50" charset="-128"/>
              </a:rPr>
              <a:t>と同様に，ポートから</a:t>
            </a:r>
            <a:r>
              <a:rPr lang="en-US" altLang="ja-JP" sz="1800" dirty="0" smtClean="0">
                <a:latin typeface="メイリオ" pitchFamily="50" charset="-128"/>
                <a:ea typeface="メイリオ" pitchFamily="50" charset="-128"/>
              </a:rPr>
              <a:t>1</a:t>
            </a:r>
            <a:r>
              <a:rPr lang="ja-JP" altLang="en-US" sz="1800" dirty="0" smtClean="0">
                <a:latin typeface="メイリオ" pitchFamily="50" charset="-128"/>
                <a:ea typeface="メイリオ" pitchFamily="50" charset="-128"/>
              </a:rPr>
              <a:t>文字出力し，結果の</a:t>
            </a:r>
            <a:r>
              <a:rPr lang="en-US" altLang="ja-JP" sz="1800" dirty="0" smtClean="0">
                <a:latin typeface="メイリオ" pitchFamily="50" charset="-128"/>
                <a:ea typeface="メイリオ" pitchFamily="50" charset="-128"/>
              </a:rPr>
              <a:t>true/false</a:t>
            </a:r>
            <a:r>
              <a:rPr lang="ja-JP" altLang="en-US" sz="1800" dirty="0" smtClean="0">
                <a:latin typeface="メイリオ" pitchFamily="50" charset="-128"/>
                <a:ea typeface="メイリオ" pitchFamily="50" charset="-128"/>
              </a:rPr>
              <a:t>を返す</a:t>
            </a:r>
            <a:endParaRPr lang="en-US" altLang="ja-JP" sz="1800"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err="1" smtClean="0">
                <a:latin typeface="メイリオ" pitchFamily="50" charset="-128"/>
                <a:ea typeface="メイリオ" pitchFamily="50" charset="-128"/>
              </a:rPr>
              <a:t>int_t</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eSIOPort_getChar</a:t>
            </a:r>
            <a:r>
              <a:rPr lang="en-US" altLang="ja-JP" dirty="0">
                <a:latin typeface="メイリオ" pitchFamily="50" charset="-128"/>
                <a:ea typeface="メイリオ" pitchFamily="50" charset="-128"/>
              </a:rPr>
              <a:t>(void)</a:t>
            </a:r>
            <a:r>
              <a:rPr lang="en-US" altLang="ja-JP"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1800" dirty="0" err="1">
                <a:latin typeface="メイリオ" pitchFamily="50" charset="-128"/>
                <a:ea typeface="メイリオ" pitchFamily="50" charset="-128"/>
              </a:rPr>
              <a:t>int_t</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sio_rcv_chr</a:t>
            </a:r>
            <a:r>
              <a:rPr lang="en-US" altLang="ja-JP" sz="1800" dirty="0">
                <a:latin typeface="メイリオ" pitchFamily="50" charset="-128"/>
                <a:ea typeface="メイリオ" pitchFamily="50" charset="-128"/>
              </a:rPr>
              <a:t>(SIOPCB *</a:t>
            </a:r>
            <a:r>
              <a:rPr lang="en-US" altLang="ja-JP" sz="1800" dirty="0" err="1">
                <a:latin typeface="メイリオ" pitchFamily="50" charset="-128"/>
                <a:ea typeface="メイリオ" pitchFamily="50" charset="-128"/>
              </a:rPr>
              <a:t>p_siopcb</a:t>
            </a:r>
            <a:r>
              <a:rPr lang="en-US" altLang="ja-JP" sz="1800" dirty="0" smtClean="0">
                <a:latin typeface="メイリオ" pitchFamily="50" charset="-128"/>
                <a:ea typeface="メイリオ" pitchFamily="50" charset="-128"/>
              </a:rPr>
              <a:t>)</a:t>
            </a:r>
            <a:r>
              <a:rPr lang="ja-JP" altLang="en-US" sz="1800" dirty="0" smtClean="0">
                <a:latin typeface="メイリオ" pitchFamily="50" charset="-128"/>
                <a:ea typeface="メイリオ" pitchFamily="50" charset="-128"/>
              </a:rPr>
              <a:t>と同様に，ポートから</a:t>
            </a:r>
            <a:r>
              <a:rPr lang="en-US" altLang="ja-JP" sz="1800" dirty="0" smtClean="0">
                <a:latin typeface="メイリオ" pitchFamily="50" charset="-128"/>
                <a:ea typeface="メイリオ" pitchFamily="50" charset="-128"/>
              </a:rPr>
              <a:t>1</a:t>
            </a:r>
            <a:r>
              <a:rPr lang="ja-JP" altLang="en-US" sz="1800" dirty="0" smtClean="0">
                <a:latin typeface="メイリオ" pitchFamily="50" charset="-128"/>
                <a:ea typeface="メイリオ" pitchFamily="50" charset="-128"/>
              </a:rPr>
              <a:t>文字読み出し，結果を返す（無効値は</a:t>
            </a:r>
            <a:r>
              <a:rPr lang="en-US" altLang="ja-JP" sz="1800" dirty="0" smtClean="0">
                <a:latin typeface="メイリオ" pitchFamily="50" charset="-128"/>
                <a:ea typeface="メイリオ" pitchFamily="50" charset="-128"/>
              </a:rPr>
              <a:t>-1</a:t>
            </a:r>
            <a:r>
              <a:rPr lang="ja-JP" altLang="en-US" sz="1800" dirty="0" smtClean="0">
                <a:latin typeface="メイリオ" pitchFamily="50" charset="-128"/>
                <a:ea typeface="メイリオ" pitchFamily="50" charset="-128"/>
              </a:rPr>
              <a:t>を返す）</a:t>
            </a:r>
            <a:endParaRPr lang="en-US" altLang="ja-JP" sz="1800"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void </a:t>
            </a:r>
            <a:r>
              <a:rPr lang="en-US" altLang="ja-JP" dirty="0" err="1" smtClean="0">
                <a:latin typeface="メイリオ" pitchFamily="50" charset="-128"/>
                <a:ea typeface="メイリオ" pitchFamily="50" charset="-128"/>
              </a:rPr>
              <a:t>eSIOPort_enableCBR</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uint_t</a:t>
            </a:r>
            <a:r>
              <a:rPr lang="en-US" altLang="ja-JP" dirty="0" smtClean="0">
                <a:latin typeface="メイリオ" pitchFamily="50" charset="-128"/>
                <a:ea typeface="メイリオ" pitchFamily="50" charset="-128"/>
              </a:rPr>
              <a:t> </a:t>
            </a:r>
            <a:r>
              <a:rPr lang="en-US" altLang="ja-JP" dirty="0" err="1">
                <a:latin typeface="メイリオ" pitchFamily="50" charset="-128"/>
                <a:ea typeface="メイリオ" pitchFamily="50" charset="-128"/>
              </a:rPr>
              <a:t>cbrtn</a:t>
            </a:r>
            <a:r>
              <a:rPr lang="en-US" altLang="ja-JP" dirty="0">
                <a:latin typeface="メイリオ" pitchFamily="50" charset="-128"/>
                <a:ea typeface="メイリオ" pitchFamily="50" charset="-128"/>
              </a:rPr>
              <a:t>)</a:t>
            </a:r>
            <a:r>
              <a:rPr lang="en-US" altLang="ja-JP"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1800" dirty="0">
                <a:latin typeface="メイリオ" pitchFamily="50" charset="-128"/>
                <a:ea typeface="メイリオ" pitchFamily="50" charset="-128"/>
              </a:rPr>
              <a:t>void </a:t>
            </a:r>
            <a:r>
              <a:rPr lang="en-US" altLang="ja-JP" sz="1800" dirty="0" err="1">
                <a:latin typeface="メイリオ" pitchFamily="50" charset="-128"/>
                <a:ea typeface="メイリオ" pitchFamily="50" charset="-128"/>
              </a:rPr>
              <a:t>sio_ena_cbr</a:t>
            </a:r>
            <a:r>
              <a:rPr lang="en-US" altLang="ja-JP" sz="1800" dirty="0">
                <a:latin typeface="メイリオ" pitchFamily="50" charset="-128"/>
                <a:ea typeface="メイリオ" pitchFamily="50" charset="-128"/>
              </a:rPr>
              <a:t>(SIOPCB *</a:t>
            </a:r>
            <a:r>
              <a:rPr lang="en-US" altLang="ja-JP" sz="1800" dirty="0" err="1">
                <a:latin typeface="メイリオ" pitchFamily="50" charset="-128"/>
                <a:ea typeface="メイリオ" pitchFamily="50" charset="-128"/>
              </a:rPr>
              <a:t>p_siopcb</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uint_t</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cbrtn</a:t>
            </a:r>
            <a:r>
              <a:rPr lang="en-US" altLang="ja-JP" sz="1800" dirty="0" smtClean="0">
                <a:latin typeface="メイリオ" pitchFamily="50" charset="-128"/>
                <a:ea typeface="メイリオ" pitchFamily="50" charset="-128"/>
              </a:rPr>
              <a:t>)</a:t>
            </a:r>
            <a:r>
              <a:rPr lang="ja-JP" altLang="en-US" sz="1800" dirty="0" smtClean="0">
                <a:latin typeface="メイリオ" pitchFamily="50" charset="-128"/>
                <a:ea typeface="メイリオ" pitchFamily="50" charset="-128"/>
              </a:rPr>
              <a:t>と同様に，ポートからの特定のコールバックを許可する</a:t>
            </a:r>
            <a:endParaRPr lang="en-US" altLang="ja-JP" sz="1800" dirty="0" smtClean="0">
              <a:latin typeface="メイリオ" pitchFamily="50" charset="-128"/>
              <a:ea typeface="メイリオ" pitchFamily="50" charset="-128"/>
            </a:endParaRPr>
          </a:p>
          <a:p>
            <a:pPr marL="1552575" lvl="3" indent="-180975" eaLnBrk="1" hangingPunct="1">
              <a:spcBef>
                <a:spcPct val="20000"/>
              </a:spcBef>
              <a:buFontTx/>
              <a:buChar char="•"/>
            </a:pPr>
            <a:r>
              <a:rPr lang="en-US" altLang="ja-JP" sz="1800" dirty="0" err="1" smtClean="0">
                <a:latin typeface="メイリオ" pitchFamily="50" charset="-128"/>
                <a:ea typeface="メイリオ" pitchFamily="50" charset="-128"/>
              </a:rPr>
              <a:t>cbrtn</a:t>
            </a:r>
            <a:r>
              <a:rPr lang="en-US" altLang="ja-JP" sz="1800" dirty="0">
                <a:latin typeface="メイリオ" pitchFamily="50" charset="-128"/>
                <a:ea typeface="メイリオ" pitchFamily="50" charset="-128"/>
              </a:rPr>
              <a:t>==</a:t>
            </a:r>
            <a:r>
              <a:rPr lang="en-US" altLang="ja-JP" sz="1800" dirty="0" err="1" smtClean="0">
                <a:latin typeface="メイリオ" pitchFamily="50" charset="-128"/>
                <a:ea typeface="メイリオ" pitchFamily="50" charset="-128"/>
              </a:rPr>
              <a:t>SIOReceiveReady</a:t>
            </a:r>
            <a:r>
              <a:rPr lang="ja-JP" altLang="en-US" sz="1800" dirty="0" smtClean="0">
                <a:latin typeface="メイリオ" pitchFamily="50" charset="-128"/>
                <a:ea typeface="メイリオ" pitchFamily="50" charset="-128"/>
              </a:rPr>
              <a:t>ならば受信コールバックを許可</a:t>
            </a:r>
            <a:endParaRPr lang="en-US" altLang="ja-JP" sz="1800" dirty="0" smtClean="0">
              <a:latin typeface="メイリオ" pitchFamily="50" charset="-128"/>
              <a:ea typeface="メイリオ" pitchFamily="50" charset="-128"/>
            </a:endParaRPr>
          </a:p>
          <a:p>
            <a:pPr marL="1552575" lvl="3" indent="-180975" eaLnBrk="1" hangingPunct="1">
              <a:spcBef>
                <a:spcPct val="20000"/>
              </a:spcBef>
              <a:buFontTx/>
              <a:buChar char="•"/>
            </a:pPr>
            <a:r>
              <a:rPr lang="en-US" altLang="ja-JP" sz="1800" dirty="0" err="1">
                <a:latin typeface="メイリオ" pitchFamily="50" charset="-128"/>
                <a:ea typeface="メイリオ" pitchFamily="50" charset="-128"/>
              </a:rPr>
              <a:t>cbrtn</a:t>
            </a:r>
            <a:r>
              <a:rPr lang="en-US" altLang="ja-JP" sz="1800" dirty="0">
                <a:latin typeface="メイリオ" pitchFamily="50" charset="-128"/>
                <a:ea typeface="メイリオ" pitchFamily="50" charset="-128"/>
              </a:rPr>
              <a:t>==</a:t>
            </a:r>
            <a:r>
              <a:rPr lang="en-US" altLang="ja-JP" sz="1800" dirty="0" err="1">
                <a:latin typeface="メイリオ" pitchFamily="50" charset="-128"/>
                <a:ea typeface="メイリオ" pitchFamily="50" charset="-128"/>
              </a:rPr>
              <a:t>SIOSendReady</a:t>
            </a:r>
            <a:r>
              <a:rPr lang="ja-JP" altLang="en-US" sz="1800" dirty="0" smtClean="0">
                <a:latin typeface="メイリオ" pitchFamily="50" charset="-128"/>
                <a:ea typeface="メイリオ" pitchFamily="50" charset="-128"/>
              </a:rPr>
              <a:t>ならば送信コールバック</a:t>
            </a:r>
            <a:r>
              <a:rPr lang="ja-JP" altLang="en-US" sz="1800" dirty="0">
                <a:latin typeface="メイリオ" pitchFamily="50" charset="-128"/>
                <a:ea typeface="メイリオ" pitchFamily="50" charset="-128"/>
              </a:rPr>
              <a:t>を</a:t>
            </a:r>
            <a:r>
              <a:rPr lang="ja-JP" altLang="en-US" sz="1800" dirty="0" smtClean="0">
                <a:latin typeface="メイリオ" pitchFamily="50" charset="-128"/>
                <a:ea typeface="メイリオ" pitchFamily="50" charset="-128"/>
              </a:rPr>
              <a:t>許可</a:t>
            </a:r>
            <a:endParaRPr lang="en-US" altLang="ja-JP" sz="1800"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void </a:t>
            </a:r>
            <a:r>
              <a:rPr lang="en-US" altLang="ja-JP" dirty="0" err="1" smtClean="0">
                <a:latin typeface="メイリオ" pitchFamily="50" charset="-128"/>
                <a:ea typeface="メイリオ" pitchFamily="50" charset="-128"/>
              </a:rPr>
              <a:t>eSIOPort_disableCBR</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uint_t</a:t>
            </a:r>
            <a:r>
              <a:rPr lang="en-US" altLang="ja-JP" dirty="0" smtClean="0">
                <a:latin typeface="メイリオ" pitchFamily="50" charset="-128"/>
                <a:ea typeface="メイリオ" pitchFamily="50" charset="-128"/>
              </a:rPr>
              <a:t> </a:t>
            </a:r>
            <a:r>
              <a:rPr lang="en-US" altLang="ja-JP" dirty="0" err="1">
                <a:latin typeface="メイリオ" pitchFamily="50" charset="-128"/>
                <a:ea typeface="メイリオ" pitchFamily="50" charset="-128"/>
              </a:rPr>
              <a:t>cbrtn</a:t>
            </a:r>
            <a:r>
              <a:rPr lang="en-US" altLang="ja-JP" dirty="0">
                <a:latin typeface="メイリオ" pitchFamily="50" charset="-128"/>
                <a:ea typeface="メイリオ" pitchFamily="50" charset="-128"/>
              </a:rPr>
              <a:t>)</a:t>
            </a:r>
            <a:r>
              <a:rPr lang="en-US" altLang="ja-JP" dirty="0" smtClean="0">
                <a:latin typeface="メイリオ" pitchFamily="50" charset="-128"/>
                <a:ea typeface="メイリオ" pitchFamily="50" charset="-128"/>
              </a:rPr>
              <a:t>;</a:t>
            </a:r>
          </a:p>
          <a:p>
            <a:pPr marL="1095375" lvl="2" indent="-180975" eaLnBrk="1" hangingPunct="1">
              <a:spcBef>
                <a:spcPct val="20000"/>
              </a:spcBef>
              <a:buFontTx/>
              <a:buChar char="•"/>
            </a:pPr>
            <a:r>
              <a:rPr lang="en-US" altLang="ja-JP" sz="1800" dirty="0">
                <a:latin typeface="メイリオ" pitchFamily="50" charset="-128"/>
                <a:ea typeface="メイリオ" pitchFamily="50" charset="-128"/>
              </a:rPr>
              <a:t>void </a:t>
            </a:r>
            <a:r>
              <a:rPr lang="en-US" altLang="ja-JP" sz="1800" dirty="0" err="1">
                <a:latin typeface="メイリオ" pitchFamily="50" charset="-128"/>
                <a:ea typeface="メイリオ" pitchFamily="50" charset="-128"/>
              </a:rPr>
              <a:t>sio_dis_cbr</a:t>
            </a:r>
            <a:r>
              <a:rPr lang="en-US" altLang="ja-JP" sz="1800" dirty="0">
                <a:latin typeface="メイリオ" pitchFamily="50" charset="-128"/>
                <a:ea typeface="メイリオ" pitchFamily="50" charset="-128"/>
              </a:rPr>
              <a:t>(SIOPCB *</a:t>
            </a:r>
            <a:r>
              <a:rPr lang="en-US" altLang="ja-JP" sz="1800" dirty="0" err="1">
                <a:latin typeface="メイリオ" pitchFamily="50" charset="-128"/>
                <a:ea typeface="メイリオ" pitchFamily="50" charset="-128"/>
              </a:rPr>
              <a:t>p_siopcb</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uint_t</a:t>
            </a:r>
            <a:r>
              <a:rPr lang="en-US" altLang="ja-JP" sz="1800" dirty="0">
                <a:latin typeface="メイリオ" pitchFamily="50" charset="-128"/>
                <a:ea typeface="メイリオ" pitchFamily="50" charset="-128"/>
              </a:rPr>
              <a:t> </a:t>
            </a:r>
            <a:r>
              <a:rPr lang="en-US" altLang="ja-JP" sz="1800" dirty="0" err="1">
                <a:latin typeface="メイリオ" pitchFamily="50" charset="-128"/>
                <a:ea typeface="メイリオ" pitchFamily="50" charset="-128"/>
              </a:rPr>
              <a:t>cbrtn</a:t>
            </a:r>
            <a:r>
              <a:rPr lang="en-US" altLang="ja-JP" sz="1800" dirty="0" smtClean="0">
                <a:latin typeface="メイリオ" pitchFamily="50" charset="-128"/>
                <a:ea typeface="メイリオ" pitchFamily="50" charset="-128"/>
              </a:rPr>
              <a:t>)</a:t>
            </a:r>
            <a:r>
              <a:rPr lang="ja-JP" altLang="en-US" sz="1800" dirty="0">
                <a:latin typeface="メイリオ" pitchFamily="50" charset="-128"/>
                <a:ea typeface="メイリオ" pitchFamily="50" charset="-128"/>
              </a:rPr>
              <a:t>と同様に，ポートからの特定のコールバック</a:t>
            </a:r>
            <a:r>
              <a:rPr lang="ja-JP" altLang="en-US" sz="1800" dirty="0" smtClean="0">
                <a:latin typeface="メイリオ" pitchFamily="50" charset="-128"/>
                <a:ea typeface="メイリオ" pitchFamily="50" charset="-128"/>
              </a:rPr>
              <a:t>を禁止する</a:t>
            </a:r>
            <a:endParaRPr lang="en-US" altLang="ja-JP" sz="1800" dirty="0">
              <a:latin typeface="メイリオ" pitchFamily="50" charset="-128"/>
              <a:ea typeface="メイリオ" pitchFamily="50" charset="-128"/>
            </a:endParaRPr>
          </a:p>
        </p:txBody>
      </p:sp>
    </p:spTree>
    <p:extLst>
      <p:ext uri="{BB962C8B-B14F-4D97-AF65-F5344CB8AC3E}">
        <p14:creationId xmlns:p14="http://schemas.microsoft.com/office/powerpoint/2010/main" val="3567040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はじめ</a:t>
            </a:r>
            <a:r>
              <a:rPr lang="ja-JP" altLang="en-US" sz="2800" b="1" dirty="0" smtClean="0">
                <a:solidFill>
                  <a:schemeClr val="tx1"/>
                </a:solidFill>
                <a:latin typeface="メイリオ" pitchFamily="50" charset="-128"/>
              </a:rPr>
              <a:t>に</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1/2</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従来の</a:t>
            </a:r>
            <a:r>
              <a:rPr lang="en-US" altLang="ja-JP" sz="2400" dirty="0" smtClean="0">
                <a:latin typeface="メイリオ" pitchFamily="50" charset="-128"/>
                <a:ea typeface="メイリオ" pitchFamily="50" charset="-128"/>
              </a:rPr>
              <a:t>ASP</a:t>
            </a:r>
            <a:r>
              <a:rPr lang="ja-JP" altLang="en-US" sz="2400" dirty="0" smtClean="0">
                <a:latin typeface="メイリオ" pitchFamily="50" charset="-128"/>
                <a:ea typeface="メイリオ" pitchFamily="50" charset="-128"/>
              </a:rPr>
              <a:t>でのシステムサービス（</a:t>
            </a:r>
            <a:r>
              <a:rPr lang="en-US" altLang="ja-JP" sz="2400" dirty="0" smtClean="0">
                <a:latin typeface="メイリオ" pitchFamily="50" charset="-128"/>
                <a:ea typeface="メイリオ" pitchFamily="50" charset="-128"/>
              </a:rPr>
              <a:t>sys</a:t>
            </a:r>
            <a:r>
              <a:rPr lang="ja-JP" altLang="en-US" sz="2400" dirty="0" smtClean="0">
                <a:latin typeface="メイリオ" pitchFamily="50" charset="-128"/>
                <a:ea typeface="メイリオ" pitchFamily="50" charset="-128"/>
              </a:rPr>
              <a:t>ディレクトリ以下に実装された，</a:t>
            </a:r>
            <a:r>
              <a:rPr lang="en-US" altLang="ja-JP" sz="2400" dirty="0" smtClean="0">
                <a:latin typeface="メイリオ" pitchFamily="50" charset="-128"/>
                <a:ea typeface="メイリオ" pitchFamily="50" charset="-128"/>
              </a:rPr>
              <a:t>syslog</a:t>
            </a:r>
            <a:r>
              <a:rPr lang="ja-JP" altLang="en-US" sz="2400" dirty="0" smtClean="0">
                <a:latin typeface="メイリオ" pitchFamily="50" charset="-128"/>
                <a:ea typeface="メイリオ" pitchFamily="50" charset="-128"/>
              </a:rPr>
              <a:t>やシリアル通信モジュール）のターゲット依存部をある程度理解されていることを前提としています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従来の</a:t>
            </a:r>
            <a:r>
              <a:rPr lang="en-US" altLang="ja-JP" dirty="0" smtClean="0">
                <a:latin typeface="メイリオ" pitchFamily="50" charset="-128"/>
                <a:ea typeface="メイリオ" pitchFamily="50" charset="-128"/>
              </a:rPr>
              <a:t>ASP</a:t>
            </a:r>
            <a:r>
              <a:rPr lang="ja-JP" altLang="en-US" dirty="0" smtClean="0">
                <a:latin typeface="メイリオ" pitchFamily="50" charset="-128"/>
                <a:ea typeface="メイリオ" pitchFamily="50" charset="-128"/>
              </a:rPr>
              <a:t>における</a:t>
            </a:r>
            <a:r>
              <a:rPr lang="en-US" altLang="ja-JP" dirty="0" err="1" smtClean="0">
                <a:latin typeface="メイリオ" pitchFamily="50" charset="-128"/>
                <a:ea typeface="メイリオ" pitchFamily="50" charset="-128"/>
              </a:rPr>
              <a:t>target_serial.c</a:t>
            </a:r>
            <a:r>
              <a:rPr lang="en-US" altLang="ja-JP" dirty="0" smtClean="0">
                <a:latin typeface="メイリオ" pitchFamily="50" charset="-128"/>
                <a:ea typeface="メイリオ" pitchFamily="50" charset="-128"/>
              </a:rPr>
              <a:t>/h/</a:t>
            </a:r>
            <a:r>
              <a:rPr lang="en-US" altLang="ja-JP" dirty="0" err="1" smtClean="0">
                <a:latin typeface="メイリオ" pitchFamily="50" charset="-128"/>
                <a:ea typeface="メイリオ" pitchFamily="50" charset="-128"/>
              </a:rPr>
              <a:t>cfg</a:t>
            </a:r>
            <a:r>
              <a:rPr lang="ja-JP" altLang="en-US" dirty="0" smtClean="0">
                <a:latin typeface="メイリオ" pitchFamily="50" charset="-128"/>
                <a:ea typeface="メイリオ" pitchFamily="50" charset="-128"/>
              </a:rPr>
              <a:t>に相当するモジュール</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以降のページで出てくるコンポーネントに関する用語は下記のようにイメージしていただくとよいかと思います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コンポーネント</a:t>
            </a:r>
            <a:r>
              <a:rPr lang="en-US" altLang="ja-JP" dirty="0" smtClean="0">
                <a:latin typeface="メイリオ" pitchFamily="50" charset="-128"/>
                <a:ea typeface="メイリオ" pitchFamily="50" charset="-128"/>
              </a:rPr>
              <a:t> → </a:t>
            </a:r>
            <a:r>
              <a:rPr lang="ja-JP" altLang="en-US" dirty="0" smtClean="0">
                <a:latin typeface="メイリオ" pitchFamily="50" charset="-128"/>
                <a:ea typeface="メイリオ" pitchFamily="50" charset="-128"/>
              </a:rPr>
              <a:t>オブジェクト指向でいうクラス相当</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コンポーネントのインスタンス</a:t>
            </a:r>
            <a:r>
              <a:rPr lang="en-US" altLang="ja-JP" dirty="0" smtClean="0">
                <a:latin typeface="メイリオ" pitchFamily="50" charset="-128"/>
                <a:ea typeface="メイリオ" pitchFamily="50" charset="-128"/>
              </a:rPr>
              <a:t> → 〃</a:t>
            </a:r>
            <a:r>
              <a:rPr lang="ja-JP" altLang="en-US" dirty="0" smtClean="0">
                <a:latin typeface="メイリオ" pitchFamily="50" charset="-128"/>
                <a:ea typeface="メイリオ" pitchFamily="50" charset="-128"/>
              </a:rPr>
              <a:t>オブジェクト</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コンポーネントの提供する関数</a:t>
            </a:r>
            <a:r>
              <a:rPr lang="en-US" altLang="ja-JP" dirty="0" smtClean="0">
                <a:latin typeface="メイリオ" pitchFamily="50" charset="-128"/>
                <a:ea typeface="メイリオ" pitchFamily="50" charset="-128"/>
              </a:rPr>
              <a:t> → 〃</a:t>
            </a:r>
            <a:r>
              <a:rPr lang="ja-JP" altLang="en-US" dirty="0" smtClean="0">
                <a:latin typeface="メイリオ" pitchFamily="50" charset="-128"/>
                <a:ea typeface="メイリオ" pitchFamily="50" charset="-128"/>
              </a:rPr>
              <a:t>メソッド</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ポート</a:t>
            </a:r>
            <a:r>
              <a:rPr lang="en-US" altLang="ja-JP" dirty="0" smtClean="0">
                <a:latin typeface="メイリオ" pitchFamily="50" charset="-128"/>
                <a:ea typeface="メイリオ" pitchFamily="50" charset="-128"/>
              </a:rPr>
              <a:t> → </a:t>
            </a:r>
            <a:r>
              <a:rPr lang="en-US" altLang="ja-JP" dirty="0">
                <a:latin typeface="メイリオ" pitchFamily="50" charset="-128"/>
                <a:ea typeface="メイリオ" pitchFamily="50" charset="-128"/>
              </a:rPr>
              <a:t>〃</a:t>
            </a:r>
            <a:r>
              <a:rPr lang="ja-JP" altLang="en-US" dirty="0" smtClean="0">
                <a:latin typeface="メイリオ" pitchFamily="50" charset="-128"/>
                <a:ea typeface="メイリオ" pitchFamily="50" charset="-128"/>
              </a:rPr>
              <a:t>メソッドの集合</a:t>
            </a:r>
            <a:endParaRPr lang="en-US" altLang="ja-JP" dirty="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コンポーネントインスタンスの定数</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変数</a:t>
            </a:r>
            <a:r>
              <a:rPr lang="en-US" altLang="ja-JP" dirty="0" smtClean="0">
                <a:latin typeface="メイリオ" pitchFamily="50" charset="-128"/>
                <a:ea typeface="メイリオ" pitchFamily="50" charset="-128"/>
              </a:rPr>
              <a:t> → </a:t>
            </a:r>
            <a:r>
              <a:rPr lang="en-US" altLang="ja-JP" dirty="0">
                <a:latin typeface="メイリオ" pitchFamily="50" charset="-128"/>
                <a:ea typeface="メイリオ" pitchFamily="50" charset="-128"/>
              </a:rPr>
              <a:t>〃</a:t>
            </a:r>
            <a:r>
              <a:rPr lang="ja-JP" altLang="en-US" dirty="0" smtClean="0">
                <a:latin typeface="メイリオ" pitchFamily="50" charset="-128"/>
                <a:ea typeface="メイリオ" pitchFamily="50" charset="-128"/>
              </a:rPr>
              <a:t>インスタンス定数</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変数</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本資料は，「とりあえず</a:t>
            </a: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でシリアルドライバを作るにはどうすればよいかの大まかなメモ」という位置付けです</a:t>
            </a:r>
            <a:r>
              <a:rPr lang="en-US" altLang="ja-JP" sz="2400" dirty="0" smtClean="0">
                <a:latin typeface="メイリオ" pitchFamily="50" charset="-128"/>
                <a:ea typeface="メイリオ" pitchFamily="50" charset="-128"/>
              </a:rPr>
              <a:t>…</a:t>
            </a:r>
          </a:p>
        </p:txBody>
      </p:sp>
    </p:spTree>
    <p:extLst>
      <p:ext uri="{BB962C8B-B14F-4D97-AF65-F5344CB8AC3E}">
        <p14:creationId xmlns:p14="http://schemas.microsoft.com/office/powerpoint/2010/main" val="14401058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3. </a:t>
            </a:r>
            <a:r>
              <a:rPr lang="en-US" altLang="ja-JP" sz="2800" b="1" dirty="0" err="1" smtClean="0">
                <a:solidFill>
                  <a:schemeClr val="tx1"/>
                </a:solidFill>
                <a:latin typeface="メイリオ" pitchFamily="50" charset="-128"/>
              </a:rPr>
              <a:t>tSIOPortXXX.c</a:t>
            </a:r>
            <a:r>
              <a:rPr lang="ja-JP" altLang="en-US" sz="2800" b="1" dirty="0" smtClean="0">
                <a:solidFill>
                  <a:schemeClr val="tx1"/>
                </a:solidFill>
                <a:latin typeface="メイリオ" pitchFamily="50" charset="-128"/>
              </a:rPr>
              <a:t>の実装（</a:t>
            </a:r>
            <a:r>
              <a:rPr lang="en-US" altLang="ja-JP" sz="2800" b="1" dirty="0">
                <a:solidFill>
                  <a:schemeClr val="tx1"/>
                </a:solidFill>
                <a:latin typeface="メイリオ" pitchFamily="50" charset="-128"/>
              </a:rPr>
              <a:t>3</a:t>
            </a:r>
            <a:r>
              <a:rPr lang="en-US" altLang="ja-JP" sz="2800" b="1" dirty="0" smtClean="0">
                <a:solidFill>
                  <a:schemeClr val="tx1"/>
                </a:solidFill>
                <a:latin typeface="メイリオ" pitchFamily="50" charset="-128"/>
              </a:rPr>
              <a:t>/4</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送信</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受信コールバック処理を実装する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sio_irdy_rcv</a:t>
            </a:r>
            <a:r>
              <a:rPr lang="ja-JP" altLang="en-US" sz="2400" dirty="0" smtClean="0">
                <a:latin typeface="メイリオ" pitchFamily="50" charset="-128"/>
                <a:ea typeface="メイリオ" pitchFamily="50" charset="-128"/>
              </a:rPr>
              <a:t>や</a:t>
            </a:r>
            <a:r>
              <a:rPr lang="en-US" altLang="ja-JP" sz="2400" dirty="0" err="1" smtClean="0">
                <a:latin typeface="メイリオ" pitchFamily="50" charset="-128"/>
                <a:ea typeface="メイリオ" pitchFamily="50" charset="-128"/>
              </a:rPr>
              <a:t>sio_irdy_snd</a:t>
            </a:r>
            <a:r>
              <a:rPr lang="ja-JP" altLang="en-US" sz="2400" dirty="0" smtClean="0">
                <a:latin typeface="メイリオ" pitchFamily="50" charset="-128"/>
                <a:ea typeface="メイリオ" pitchFamily="50" charset="-128"/>
              </a:rPr>
              <a:t>を呼び出す処理</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BlueNinja</a:t>
            </a:r>
            <a:r>
              <a:rPr lang="ja-JP" altLang="en-US" sz="2400" dirty="0" smtClean="0">
                <a:latin typeface="メイリオ" pitchFamily="50" charset="-128"/>
                <a:ea typeface="メイリオ" pitchFamily="50" charset="-128"/>
              </a:rPr>
              <a:t>依存部では，</a:t>
            </a: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から上記コールバックを実行しているため，</a:t>
            </a: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からの呼出しを例に解説</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p:txBody>
      </p:sp>
    </p:spTree>
    <p:extLst>
      <p:ext uri="{BB962C8B-B14F-4D97-AF65-F5344CB8AC3E}">
        <p14:creationId xmlns:p14="http://schemas.microsoft.com/office/powerpoint/2010/main" val="5619466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コールバックの実装（</a:t>
            </a:r>
            <a:r>
              <a:rPr lang="en-US" altLang="ja-JP" sz="2800" b="1" dirty="0" smtClean="0">
                <a:solidFill>
                  <a:schemeClr val="tx1"/>
                </a:solidFill>
                <a:latin typeface="メイリオ" pitchFamily="50" charset="-128"/>
              </a:rPr>
              <a:t>1/3</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モジュール構造のイメージ</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のコンポーネントをインスタンス化</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sz="2400" dirty="0" smtClean="0">
                <a:latin typeface="メイリオ" pitchFamily="50" charset="-128"/>
                <a:ea typeface="メイリオ" pitchFamily="50" charset="-128"/>
              </a:rPr>
              <a:t>コンポーネント定義は非依存部にある</a:t>
            </a:r>
            <a:r>
              <a:rPr lang="en-US" altLang="ja-JP" sz="2400" dirty="0" err="1" smtClean="0">
                <a:latin typeface="メイリオ" pitchFamily="50" charset="-128"/>
                <a:ea typeface="メイリオ" pitchFamily="50" charset="-128"/>
              </a:rPr>
              <a:t>tISR</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から</a:t>
            </a:r>
            <a:r>
              <a:rPr lang="en-US" altLang="ja-JP" sz="2400" dirty="0" smtClean="0">
                <a:latin typeface="メイリオ" pitchFamily="50" charset="-128"/>
                <a:ea typeface="メイリオ" pitchFamily="50" charset="-128"/>
              </a:rPr>
              <a:t>SIOPortTarget1</a:t>
            </a:r>
            <a:r>
              <a:rPr lang="ja-JP" altLang="en-US" sz="2400" dirty="0" smtClean="0">
                <a:latin typeface="メイリオ" pitchFamily="50" charset="-128"/>
                <a:ea typeface="メイリオ" pitchFamily="50" charset="-128"/>
              </a:rPr>
              <a:t>の</a:t>
            </a: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本体関数を呼び出す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本体関数でコールバック処理を実施する</a:t>
            </a:r>
            <a:endParaRPr lang="en-US" altLang="ja-JP" sz="2400" dirty="0" smtClean="0">
              <a:latin typeface="メイリオ" pitchFamily="50" charset="-128"/>
              <a:ea typeface="メイリオ" pitchFamily="50" charset="-128"/>
            </a:endParaRPr>
          </a:p>
        </p:txBody>
      </p:sp>
      <p:sp>
        <p:nvSpPr>
          <p:cNvPr id="5" name="Rectangle 6"/>
          <p:cNvSpPr>
            <a:spLocks noChangeArrowheads="1"/>
          </p:cNvSpPr>
          <p:nvPr/>
        </p:nvSpPr>
        <p:spPr bwMode="auto">
          <a:xfrm>
            <a:off x="539552" y="3429000"/>
            <a:ext cx="2151063"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6" name="Rectangle 8"/>
          <p:cNvSpPr>
            <a:spLocks noChangeArrowheads="1"/>
          </p:cNvSpPr>
          <p:nvPr/>
        </p:nvSpPr>
        <p:spPr bwMode="auto">
          <a:xfrm>
            <a:off x="3131840" y="3429000"/>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7" name="AutoShape 14"/>
          <p:cNvSpPr>
            <a:spLocks noChangeArrowheads="1"/>
          </p:cNvSpPr>
          <p:nvPr/>
        </p:nvSpPr>
        <p:spPr bwMode="auto">
          <a:xfrm rot="16200000">
            <a:off x="2366921" y="3815391"/>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8" name="Line 28"/>
          <p:cNvSpPr>
            <a:spLocks noChangeShapeType="1"/>
          </p:cNvSpPr>
          <p:nvPr/>
        </p:nvSpPr>
        <p:spPr bwMode="auto">
          <a:xfrm>
            <a:off x="2699792" y="3933056"/>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9" name="Text Box 34"/>
          <p:cNvSpPr txBox="1">
            <a:spLocks noChangeArrowheads="1"/>
          </p:cNvSpPr>
          <p:nvPr/>
        </p:nvSpPr>
        <p:spPr bwMode="auto">
          <a:xfrm>
            <a:off x="2267744" y="3068960"/>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10" name="AutoShape 14"/>
          <p:cNvSpPr>
            <a:spLocks noChangeArrowheads="1"/>
          </p:cNvSpPr>
          <p:nvPr/>
        </p:nvSpPr>
        <p:spPr bwMode="auto">
          <a:xfrm rot="16200000">
            <a:off x="4959209" y="3815391"/>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1" name="Line 28"/>
          <p:cNvSpPr>
            <a:spLocks noChangeShapeType="1"/>
          </p:cNvSpPr>
          <p:nvPr/>
        </p:nvSpPr>
        <p:spPr bwMode="auto">
          <a:xfrm>
            <a:off x="5292080" y="3933056"/>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12" name="Rectangle 8"/>
          <p:cNvSpPr>
            <a:spLocks noChangeArrowheads="1"/>
          </p:cNvSpPr>
          <p:nvPr/>
        </p:nvSpPr>
        <p:spPr bwMode="auto">
          <a:xfrm>
            <a:off x="5724128" y="3429000"/>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a:t>SIOISR</a:t>
            </a:r>
          </a:p>
        </p:txBody>
      </p:sp>
      <p:sp>
        <p:nvSpPr>
          <p:cNvPr id="13" name="Text Box 34"/>
          <p:cNvSpPr txBox="1">
            <a:spLocks noChangeArrowheads="1"/>
          </p:cNvSpPr>
          <p:nvPr/>
        </p:nvSpPr>
        <p:spPr bwMode="auto">
          <a:xfrm>
            <a:off x="4860032" y="3068960"/>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Tree>
    <p:extLst>
      <p:ext uri="{BB962C8B-B14F-4D97-AF65-F5344CB8AC3E}">
        <p14:creationId xmlns:p14="http://schemas.microsoft.com/office/powerpoint/2010/main" val="29604561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コールバックの実装（</a:t>
            </a:r>
            <a:r>
              <a:rPr lang="en-US" altLang="ja-JP" sz="2800" b="1" dirty="0">
                <a:solidFill>
                  <a:schemeClr val="tx1"/>
                </a:solidFill>
                <a:latin typeface="メイリオ" pitchFamily="50" charset="-128"/>
              </a:rPr>
              <a:t>2</a:t>
            </a:r>
            <a:r>
              <a:rPr lang="en-US" altLang="ja-JP" sz="2800" b="1" dirty="0" smtClean="0">
                <a:solidFill>
                  <a:schemeClr val="tx1"/>
                </a:solidFill>
                <a:latin typeface="メイリオ" pitchFamily="50" charset="-128"/>
              </a:rPr>
              <a:t>/3</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モジュール構造のイメージを</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の記述で表現</a:t>
            </a:r>
            <a:endParaRPr lang="en-US" altLang="ja-JP" sz="2400" dirty="0" smtClean="0">
              <a:latin typeface="メイリオ" pitchFamily="50" charset="-128"/>
              <a:ea typeface="メイリオ" pitchFamily="50" charset="-128"/>
            </a:endParaRPr>
          </a:p>
        </p:txBody>
      </p:sp>
      <p:sp>
        <p:nvSpPr>
          <p:cNvPr id="5" name="Rectangle 6"/>
          <p:cNvSpPr>
            <a:spLocks noChangeArrowheads="1"/>
          </p:cNvSpPr>
          <p:nvPr/>
        </p:nvSpPr>
        <p:spPr bwMode="auto">
          <a:xfrm>
            <a:off x="539552" y="1556792"/>
            <a:ext cx="2151063"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6" name="Rectangle 8"/>
          <p:cNvSpPr>
            <a:spLocks noChangeArrowheads="1"/>
          </p:cNvSpPr>
          <p:nvPr/>
        </p:nvSpPr>
        <p:spPr bwMode="auto">
          <a:xfrm>
            <a:off x="3131840" y="1556792"/>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7" name="AutoShape 14"/>
          <p:cNvSpPr>
            <a:spLocks noChangeArrowheads="1"/>
          </p:cNvSpPr>
          <p:nvPr/>
        </p:nvSpPr>
        <p:spPr bwMode="auto">
          <a:xfrm rot="16200000">
            <a:off x="2366921" y="194318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8" name="Line 28"/>
          <p:cNvSpPr>
            <a:spLocks noChangeShapeType="1"/>
          </p:cNvSpPr>
          <p:nvPr/>
        </p:nvSpPr>
        <p:spPr bwMode="auto">
          <a:xfrm>
            <a:off x="2699792" y="2060848"/>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9" name="Text Box 34"/>
          <p:cNvSpPr txBox="1">
            <a:spLocks noChangeArrowheads="1"/>
          </p:cNvSpPr>
          <p:nvPr/>
        </p:nvSpPr>
        <p:spPr bwMode="auto">
          <a:xfrm>
            <a:off x="2267744" y="1196752"/>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10" name="AutoShape 14"/>
          <p:cNvSpPr>
            <a:spLocks noChangeArrowheads="1"/>
          </p:cNvSpPr>
          <p:nvPr/>
        </p:nvSpPr>
        <p:spPr bwMode="auto">
          <a:xfrm rot="16200000">
            <a:off x="4959209" y="194318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1" name="Line 28"/>
          <p:cNvSpPr>
            <a:spLocks noChangeShapeType="1"/>
          </p:cNvSpPr>
          <p:nvPr/>
        </p:nvSpPr>
        <p:spPr bwMode="auto">
          <a:xfrm>
            <a:off x="5292080" y="2060848"/>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12" name="Rectangle 8"/>
          <p:cNvSpPr>
            <a:spLocks noChangeArrowheads="1"/>
          </p:cNvSpPr>
          <p:nvPr/>
        </p:nvSpPr>
        <p:spPr bwMode="auto">
          <a:xfrm>
            <a:off x="5724128" y="1556792"/>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a:t>SIOISR</a:t>
            </a:r>
          </a:p>
        </p:txBody>
      </p:sp>
      <p:sp>
        <p:nvSpPr>
          <p:cNvPr id="13" name="Text Box 34"/>
          <p:cNvSpPr txBox="1">
            <a:spLocks noChangeArrowheads="1"/>
          </p:cNvSpPr>
          <p:nvPr/>
        </p:nvSpPr>
        <p:spPr bwMode="auto">
          <a:xfrm>
            <a:off x="4860032" y="1196752"/>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14" name="メモ 13"/>
          <p:cNvSpPr/>
          <p:nvPr/>
        </p:nvSpPr>
        <p:spPr bwMode="auto">
          <a:xfrm>
            <a:off x="467544" y="2564904"/>
            <a:ext cx="7992888" cy="4176464"/>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err="1" smtClean="0">
                <a:latin typeface="+mn-ea"/>
                <a:ea typeface="+mn-ea"/>
              </a:rPr>
              <a:t>celltype</a:t>
            </a:r>
            <a:r>
              <a:rPr lang="en-US" altLang="ja-JP" sz="1800" dirty="0" smtClean="0">
                <a:latin typeface="+mn-ea"/>
                <a:ea typeface="+mn-ea"/>
              </a:rPr>
              <a:t> </a:t>
            </a:r>
            <a:r>
              <a:rPr lang="en-US" altLang="ja-JP" sz="1800" dirty="0" err="1" smtClean="0">
                <a:latin typeface="+mn-ea"/>
                <a:ea typeface="+mn-ea"/>
              </a:rPr>
              <a:t>tSIOPortXXX</a:t>
            </a:r>
            <a:r>
              <a:rPr lang="en-US" altLang="ja-JP" sz="1800" dirty="0" smtClean="0">
                <a:latin typeface="+mn-ea"/>
                <a:ea typeface="+mn-ea"/>
              </a:rPr>
              <a:t> {</a:t>
            </a:r>
          </a:p>
          <a:p>
            <a:pPr eaLnBrk="1" hangingPunct="1">
              <a:lnSpc>
                <a:spcPct val="90000"/>
              </a:lnSpc>
              <a:spcBef>
                <a:spcPct val="20000"/>
              </a:spcBef>
            </a:pPr>
            <a:r>
              <a:rPr lang="en-US" altLang="ja-JP" sz="1800" dirty="0">
                <a:latin typeface="+mn-ea"/>
              </a:rPr>
              <a:t>	</a:t>
            </a:r>
            <a:r>
              <a:rPr lang="en-US" altLang="ja-JP" sz="1800" b="1" dirty="0" smtClean="0">
                <a:solidFill>
                  <a:srgbClr val="FF0000"/>
                </a:solidFill>
                <a:latin typeface="+mn-ea"/>
              </a:rPr>
              <a:t>entry </a:t>
            </a:r>
            <a:r>
              <a:rPr lang="en-US" altLang="ja-JP" sz="1800" b="1" dirty="0" err="1" smtClean="0">
                <a:solidFill>
                  <a:srgbClr val="FF0000"/>
                </a:solidFill>
                <a:latin typeface="+mn-ea"/>
              </a:rPr>
              <a:t>siHandlerBody</a:t>
            </a:r>
            <a:r>
              <a:rPr lang="en-US" altLang="ja-JP" sz="1800" dirty="0" smtClean="0">
                <a:latin typeface="+mn-ea"/>
              </a:rPr>
              <a:t> </a:t>
            </a:r>
            <a:r>
              <a:rPr lang="en-US" altLang="ja-JP" sz="1800" b="1" u="sng" dirty="0" err="1" smtClean="0">
                <a:solidFill>
                  <a:srgbClr val="FF0000"/>
                </a:solidFill>
                <a:latin typeface="+mn-ea"/>
              </a:rPr>
              <a:t>eiISRBody</a:t>
            </a:r>
            <a:r>
              <a:rPr lang="en-US" altLang="ja-JP" sz="1800" dirty="0" smtClean="0">
                <a:latin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a:t>
            </a:r>
            <a:r>
              <a:rPr lang="ja-JP" altLang="en-US" sz="1800" dirty="0" smtClean="0">
                <a:latin typeface="+mn-ea"/>
                <a:ea typeface="+mn-ea"/>
              </a:rPr>
              <a:t>それ以外は省略</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dirty="0" err="1" smtClean="0">
                <a:latin typeface="+mn-ea"/>
                <a:ea typeface="+mn-ea"/>
              </a:rPr>
              <a:t>tSIOPortXXX</a:t>
            </a:r>
            <a:r>
              <a:rPr lang="en-US" altLang="ja-JP" sz="1800" dirty="0" smtClean="0">
                <a:latin typeface="+mn-ea"/>
                <a:ea typeface="+mn-ea"/>
              </a:rPr>
              <a:t> </a:t>
            </a:r>
            <a:r>
              <a:rPr lang="en-US" altLang="ja-JP" sz="1800" b="1" u="sng" dirty="0" smtClean="0">
                <a:solidFill>
                  <a:srgbClr val="FF0000"/>
                </a:solidFill>
                <a:latin typeface="+mn-ea"/>
                <a:ea typeface="+mn-ea"/>
              </a:rPr>
              <a:t>SIOPortTarget1</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 </a:t>
            </a:r>
            <a:r>
              <a:rPr lang="ja-JP" altLang="en-US" sz="1800" dirty="0" smtClean="0">
                <a:latin typeface="+mn-ea"/>
                <a:ea typeface="+mn-ea"/>
              </a:rPr>
              <a:t>割込み</a:t>
            </a:r>
            <a:r>
              <a:rPr lang="ja-JP" altLang="en-US" sz="1800" dirty="0">
                <a:latin typeface="+mn-ea"/>
                <a:ea typeface="+mn-ea"/>
              </a:rPr>
              <a:t>サービスルーチン</a:t>
            </a:r>
            <a:r>
              <a:rPr lang="en-US" altLang="ja-JP" sz="1800" dirty="0">
                <a:latin typeface="+mn-ea"/>
                <a:ea typeface="+mn-ea"/>
              </a:rPr>
              <a:t>(</a:t>
            </a:r>
            <a:r>
              <a:rPr lang="en-US" altLang="ja-JP" sz="1800" b="1" dirty="0" smtClean="0">
                <a:solidFill>
                  <a:srgbClr val="FF0000"/>
                </a:solidFill>
                <a:latin typeface="+mn-ea"/>
                <a:ea typeface="+mn-ea"/>
              </a:rPr>
              <a:t>CRE_ISR</a:t>
            </a:r>
            <a:r>
              <a:rPr lang="ja-JP" altLang="en-US" sz="1800" b="1" dirty="0" smtClean="0">
                <a:solidFill>
                  <a:srgbClr val="FF0000"/>
                </a:solidFill>
                <a:latin typeface="+mn-ea"/>
                <a:ea typeface="+mn-ea"/>
              </a:rPr>
              <a:t>相当</a:t>
            </a:r>
            <a:r>
              <a:rPr lang="en-US" altLang="ja-JP" sz="1800" dirty="0" smtClean="0">
                <a:latin typeface="+mn-ea"/>
                <a:ea typeface="+mn-ea"/>
              </a:rPr>
              <a:t>)</a:t>
            </a:r>
            <a:r>
              <a:rPr lang="ja-JP" altLang="en-US" sz="1800" dirty="0" smtClean="0">
                <a:latin typeface="+mn-ea"/>
                <a:ea typeface="+mn-ea"/>
              </a:rPr>
              <a:t>のインスタンス</a:t>
            </a:r>
            <a:r>
              <a:rPr lang="en-US" altLang="ja-JP" sz="1800" dirty="0" smtClean="0">
                <a:latin typeface="+mn-ea"/>
                <a:ea typeface="+mn-ea"/>
              </a:rPr>
              <a:t> *</a:t>
            </a:r>
            <a:r>
              <a:rPr lang="en-US" altLang="ja-JP" sz="1800" dirty="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b="1" dirty="0" err="1">
                <a:solidFill>
                  <a:srgbClr val="FF0000"/>
                </a:solidFill>
                <a:latin typeface="+mn-ea"/>
                <a:ea typeface="+mn-ea"/>
              </a:rPr>
              <a:t>tISR</a:t>
            </a:r>
            <a:r>
              <a:rPr lang="en-US" altLang="ja-JP" sz="1800" dirty="0">
                <a:latin typeface="+mn-ea"/>
                <a:ea typeface="+mn-ea"/>
              </a:rPr>
              <a:t> SIOISR </a:t>
            </a:r>
            <a:r>
              <a:rPr lang="en-US" altLang="ja-JP" sz="1800" dirty="0" smtClean="0">
                <a:latin typeface="+mn-ea"/>
                <a:ea typeface="+mn-ea"/>
              </a:rPr>
              <a:t>{</a:t>
            </a:r>
          </a:p>
          <a:p>
            <a:pPr eaLnBrk="1" hangingPunct="1">
              <a:lnSpc>
                <a:spcPct val="90000"/>
              </a:lnSpc>
              <a:spcBef>
                <a:spcPct val="20000"/>
              </a:spcBef>
            </a:pPr>
            <a:r>
              <a:rPr lang="en-US" altLang="ja-JP" sz="1800" dirty="0">
                <a:latin typeface="+mn-ea"/>
              </a:rPr>
              <a:t>	</a:t>
            </a:r>
            <a:r>
              <a:rPr lang="en-US" altLang="ja-JP" sz="1800" dirty="0" smtClean="0">
                <a:latin typeface="+mn-ea"/>
                <a:ea typeface="+mn-ea"/>
              </a:rPr>
              <a:t>/</a:t>
            </a:r>
            <a:r>
              <a:rPr lang="en-US" altLang="ja-JP" sz="1800" dirty="0">
                <a:latin typeface="+mn-ea"/>
                <a:ea typeface="+mn-ea"/>
              </a:rPr>
              <a:t>*ISR</a:t>
            </a:r>
            <a:r>
              <a:rPr lang="ja-JP" altLang="en-US" sz="1800" dirty="0">
                <a:latin typeface="+mn-ea"/>
                <a:ea typeface="+mn-ea"/>
              </a:rPr>
              <a:t>関数を提供する</a:t>
            </a:r>
            <a:r>
              <a:rPr lang="ja-JP" altLang="en-US" sz="1800" dirty="0" smtClean="0">
                <a:latin typeface="+mn-ea"/>
                <a:ea typeface="+mn-ea"/>
              </a:rPr>
              <a:t>受け口をつなげる</a:t>
            </a:r>
            <a:r>
              <a:rPr lang="en-US" altLang="ja-JP" sz="1800" dirty="0" smtClean="0">
                <a:latin typeface="+mn-ea"/>
                <a:ea typeface="+mn-ea"/>
              </a:rPr>
              <a:t>:</a:t>
            </a:r>
            <a:r>
              <a:rPr lang="en-US" altLang="ja-JP" sz="1800" dirty="0" err="1" smtClean="0">
                <a:latin typeface="+mn-ea"/>
                <a:ea typeface="+mn-ea"/>
              </a:rPr>
              <a:t>CRE_ISR.isr</a:t>
            </a:r>
            <a:r>
              <a:rPr lang="ja-JP" altLang="en-US" sz="1800" dirty="0" smtClean="0">
                <a:latin typeface="+mn-ea"/>
                <a:ea typeface="+mn-ea"/>
              </a:rPr>
              <a:t>相当</a:t>
            </a:r>
            <a:r>
              <a:rPr lang="en-US" altLang="ja-JP" sz="1800" dirty="0" smtClean="0">
                <a:latin typeface="+mn-ea"/>
                <a:ea typeface="+mn-ea"/>
              </a:rPr>
              <a:t>*</a:t>
            </a:r>
            <a:r>
              <a:rPr lang="en-US" altLang="ja-JP" sz="1800" dirty="0">
                <a:latin typeface="+mn-ea"/>
                <a:ea typeface="+mn-ea"/>
              </a:rPr>
              <a:t>/</a:t>
            </a:r>
          </a:p>
          <a:p>
            <a:pPr eaLnBrk="1" hangingPunct="1">
              <a:lnSpc>
                <a:spcPct val="90000"/>
              </a:lnSpc>
              <a:spcBef>
                <a:spcPct val="20000"/>
              </a:spcBef>
            </a:pPr>
            <a:r>
              <a:rPr lang="en-US" altLang="ja-JP" sz="1800" dirty="0">
                <a:latin typeface="+mn-ea"/>
              </a:rPr>
              <a:t>	</a:t>
            </a:r>
            <a:r>
              <a:rPr lang="en-US" altLang="ja-JP" sz="1800" b="1" dirty="0" err="1" smtClean="0">
                <a:solidFill>
                  <a:srgbClr val="FF0000"/>
                </a:solidFill>
                <a:latin typeface="+mn-ea"/>
                <a:ea typeface="+mn-ea"/>
              </a:rPr>
              <a:t>ciISRBody</a:t>
            </a:r>
            <a:r>
              <a:rPr lang="en-US" altLang="ja-JP" sz="1800" dirty="0" smtClean="0">
                <a:latin typeface="+mn-ea"/>
                <a:ea typeface="+mn-ea"/>
              </a:rPr>
              <a:t> </a:t>
            </a:r>
            <a:r>
              <a:rPr lang="en-US" altLang="ja-JP" sz="1800" dirty="0">
                <a:latin typeface="+mn-ea"/>
                <a:ea typeface="+mn-ea"/>
              </a:rPr>
              <a:t>= </a:t>
            </a:r>
            <a:r>
              <a:rPr lang="en-US" altLang="ja-JP" sz="1800" b="1" u="sng" dirty="0" smtClean="0">
                <a:solidFill>
                  <a:srgbClr val="FF0000"/>
                </a:solidFill>
                <a:latin typeface="+mn-ea"/>
                <a:ea typeface="+mn-ea"/>
              </a:rPr>
              <a:t>SIOPortTarget1.</a:t>
            </a:r>
            <a:r>
              <a:rPr lang="en-US" altLang="ja-JP" sz="1800" b="1" u="sng" dirty="0">
                <a:solidFill>
                  <a:srgbClr val="FF0000"/>
                </a:solidFill>
                <a:latin typeface="+mn-ea"/>
                <a:ea typeface="+mn-ea"/>
              </a:rPr>
              <a:t>eiISRBody</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interruptNumber</a:t>
            </a:r>
            <a:r>
              <a:rPr lang="en-US" altLang="ja-JP" sz="1800" dirty="0">
                <a:latin typeface="+mn-ea"/>
                <a:ea typeface="+mn-ea"/>
              </a:rPr>
              <a:t>   =  C_EXP("INTNO_UART1");</a:t>
            </a:r>
            <a:r>
              <a:rPr lang="en-US" altLang="ja-JP" sz="1800" dirty="0" smtClean="0">
                <a:latin typeface="+mn-ea"/>
                <a:ea typeface="+mn-ea"/>
              </a:rPr>
              <a:t>/*</a:t>
            </a:r>
            <a:r>
              <a:rPr lang="ja-JP" altLang="en-US" sz="1800" dirty="0" smtClean="0">
                <a:latin typeface="+mn-ea"/>
                <a:ea typeface="+mn-ea"/>
              </a:rPr>
              <a:t>割込み番号</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b="1" dirty="0">
                <a:solidFill>
                  <a:srgbClr val="FF0000"/>
                </a:solidFill>
                <a:latin typeface="+mn-ea"/>
                <a:ea typeface="+mn-ea"/>
              </a:rPr>
              <a:t>	</a:t>
            </a:r>
            <a:r>
              <a:rPr lang="en-US" altLang="ja-JP" sz="1800" b="1" dirty="0" err="1">
                <a:solidFill>
                  <a:srgbClr val="FF0000"/>
                </a:solidFill>
                <a:latin typeface="+mn-ea"/>
                <a:ea typeface="+mn-ea"/>
              </a:rPr>
              <a:t>isrPriority</a:t>
            </a:r>
            <a:r>
              <a:rPr lang="en-US" altLang="ja-JP" sz="1800" dirty="0">
                <a:latin typeface="+mn-ea"/>
                <a:ea typeface="+mn-ea"/>
              </a:rPr>
              <a:t>          =  1</a:t>
            </a:r>
            <a:r>
              <a:rPr lang="en-US" altLang="ja-JP" sz="1800" dirty="0" smtClean="0">
                <a:latin typeface="+mn-ea"/>
                <a:ea typeface="+mn-ea"/>
              </a:rPr>
              <a:t>; /*ISR</a:t>
            </a:r>
            <a:r>
              <a:rPr lang="ja-JP" altLang="en-US" sz="1800" dirty="0" smtClean="0">
                <a:latin typeface="+mn-ea"/>
                <a:ea typeface="+mn-ea"/>
              </a:rPr>
              <a:t>の優先度</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p>
        </p:txBody>
      </p:sp>
    </p:spTree>
    <p:extLst>
      <p:ext uri="{BB962C8B-B14F-4D97-AF65-F5344CB8AC3E}">
        <p14:creationId xmlns:p14="http://schemas.microsoft.com/office/powerpoint/2010/main" val="14383626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コールバックの実装（</a:t>
            </a:r>
            <a:r>
              <a:rPr lang="en-US" altLang="ja-JP" sz="2800" b="1" dirty="0" smtClean="0">
                <a:solidFill>
                  <a:schemeClr val="tx1"/>
                </a:solidFill>
                <a:latin typeface="メイリオ" pitchFamily="50" charset="-128"/>
              </a:rPr>
              <a:t>3/3</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本体の実装</a:t>
            </a:r>
            <a:endParaRPr lang="en-US" altLang="ja-JP" sz="2400" dirty="0" smtClean="0">
              <a:latin typeface="メイリオ" pitchFamily="50" charset="-128"/>
              <a:ea typeface="メイリオ" pitchFamily="50" charset="-128"/>
            </a:endParaRPr>
          </a:p>
        </p:txBody>
      </p:sp>
      <p:sp>
        <p:nvSpPr>
          <p:cNvPr id="5" name="Rectangle 6"/>
          <p:cNvSpPr>
            <a:spLocks noChangeArrowheads="1"/>
          </p:cNvSpPr>
          <p:nvPr/>
        </p:nvSpPr>
        <p:spPr bwMode="auto">
          <a:xfrm>
            <a:off x="539552" y="1556792"/>
            <a:ext cx="2151063"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6" name="Rectangle 8"/>
          <p:cNvSpPr>
            <a:spLocks noChangeArrowheads="1"/>
          </p:cNvSpPr>
          <p:nvPr/>
        </p:nvSpPr>
        <p:spPr bwMode="auto">
          <a:xfrm>
            <a:off x="3131840" y="1556792"/>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7" name="AutoShape 14"/>
          <p:cNvSpPr>
            <a:spLocks noChangeArrowheads="1"/>
          </p:cNvSpPr>
          <p:nvPr/>
        </p:nvSpPr>
        <p:spPr bwMode="auto">
          <a:xfrm rot="16200000">
            <a:off x="2366921" y="194318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8" name="Line 28"/>
          <p:cNvSpPr>
            <a:spLocks noChangeShapeType="1"/>
          </p:cNvSpPr>
          <p:nvPr/>
        </p:nvSpPr>
        <p:spPr bwMode="auto">
          <a:xfrm>
            <a:off x="2699792" y="2060848"/>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9" name="Text Box 34"/>
          <p:cNvSpPr txBox="1">
            <a:spLocks noChangeArrowheads="1"/>
          </p:cNvSpPr>
          <p:nvPr/>
        </p:nvSpPr>
        <p:spPr bwMode="auto">
          <a:xfrm>
            <a:off x="2267744" y="1196752"/>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10" name="AutoShape 14"/>
          <p:cNvSpPr>
            <a:spLocks noChangeArrowheads="1"/>
          </p:cNvSpPr>
          <p:nvPr/>
        </p:nvSpPr>
        <p:spPr bwMode="auto">
          <a:xfrm rot="16200000">
            <a:off x="4959209" y="194318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1" name="Line 28"/>
          <p:cNvSpPr>
            <a:spLocks noChangeShapeType="1"/>
          </p:cNvSpPr>
          <p:nvPr/>
        </p:nvSpPr>
        <p:spPr bwMode="auto">
          <a:xfrm>
            <a:off x="5292080" y="2060848"/>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12" name="Rectangle 8"/>
          <p:cNvSpPr>
            <a:spLocks noChangeArrowheads="1"/>
          </p:cNvSpPr>
          <p:nvPr/>
        </p:nvSpPr>
        <p:spPr bwMode="auto">
          <a:xfrm>
            <a:off x="5724128" y="1556792"/>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a:t>SIOISR</a:t>
            </a:r>
          </a:p>
        </p:txBody>
      </p:sp>
      <p:sp>
        <p:nvSpPr>
          <p:cNvPr id="13" name="Text Box 34"/>
          <p:cNvSpPr txBox="1">
            <a:spLocks noChangeArrowheads="1"/>
          </p:cNvSpPr>
          <p:nvPr/>
        </p:nvSpPr>
        <p:spPr bwMode="auto">
          <a:xfrm>
            <a:off x="4860032" y="1196752"/>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14" name="メモ 13"/>
          <p:cNvSpPr/>
          <p:nvPr/>
        </p:nvSpPr>
        <p:spPr bwMode="auto">
          <a:xfrm>
            <a:off x="467544" y="3212976"/>
            <a:ext cx="7992888" cy="3528392"/>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tSIOPortXXX.c</a:t>
            </a:r>
            <a:r>
              <a:rPr lang="en-US" altLang="ja-JP" sz="1800" dirty="0" smtClean="0">
                <a:latin typeface="+mn-ea"/>
                <a:ea typeface="+mn-ea"/>
              </a:rPr>
              <a:t> */</a:t>
            </a:r>
          </a:p>
          <a:p>
            <a:pPr eaLnBrk="1" hangingPunct="1">
              <a:lnSpc>
                <a:spcPct val="90000"/>
              </a:lnSpc>
              <a:spcBef>
                <a:spcPct val="20000"/>
              </a:spcBef>
            </a:pPr>
            <a:r>
              <a:rPr lang="en-US" altLang="ja-JP" sz="1800" b="1" u="sng" dirty="0">
                <a:solidFill>
                  <a:srgbClr val="FF0000"/>
                </a:solidFill>
                <a:latin typeface="+mn-ea"/>
              </a:rPr>
              <a:t>void</a:t>
            </a:r>
          </a:p>
          <a:p>
            <a:pPr eaLnBrk="1" hangingPunct="1">
              <a:lnSpc>
                <a:spcPct val="90000"/>
              </a:lnSpc>
              <a:spcBef>
                <a:spcPct val="20000"/>
              </a:spcBef>
            </a:pPr>
            <a:r>
              <a:rPr lang="en-US" altLang="ja-JP" sz="1800" b="1" u="sng" dirty="0" err="1">
                <a:solidFill>
                  <a:srgbClr val="FF0000"/>
                </a:solidFill>
                <a:latin typeface="+mn-ea"/>
              </a:rPr>
              <a:t>eiISRBody_main</a:t>
            </a:r>
            <a:r>
              <a:rPr lang="en-US" altLang="ja-JP" sz="1800" b="1" u="sng" dirty="0">
                <a:solidFill>
                  <a:srgbClr val="FF0000"/>
                </a:solidFill>
                <a:latin typeface="+mn-ea"/>
              </a:rPr>
              <a:t>(CELLIDX </a:t>
            </a:r>
            <a:r>
              <a:rPr lang="en-US" altLang="ja-JP" sz="1800" b="1" u="sng" dirty="0" err="1">
                <a:solidFill>
                  <a:srgbClr val="FF0000"/>
                </a:solidFill>
                <a:latin typeface="+mn-ea"/>
              </a:rPr>
              <a:t>idx</a:t>
            </a:r>
            <a:r>
              <a:rPr lang="en-US" altLang="ja-JP" sz="1800" b="1" u="sng" dirty="0" smtClean="0">
                <a:solidFill>
                  <a:srgbClr val="FF0000"/>
                </a:solidFill>
                <a:latin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if (</a:t>
            </a:r>
            <a:r>
              <a:rPr lang="ja-JP" altLang="en-US" sz="1800" dirty="0" smtClean="0">
                <a:latin typeface="+mn-ea"/>
                <a:ea typeface="+mn-ea"/>
              </a:rPr>
              <a:t>受信可能コールバック呼出し</a:t>
            </a: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err="1">
                <a:latin typeface="+mn-ea"/>
                <a:ea typeface="+mn-ea"/>
              </a:rPr>
              <a:t>ciSIOCBR_readyReceive</a:t>
            </a:r>
            <a:r>
              <a:rPr lang="en-US" altLang="ja-JP" sz="1800" dirty="0">
                <a:latin typeface="+mn-ea"/>
                <a:ea typeface="+mn-ea"/>
              </a:rPr>
              <a:t>(</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if (</a:t>
            </a:r>
            <a:r>
              <a:rPr lang="ja-JP" altLang="en-US" sz="1800" dirty="0" smtClean="0">
                <a:latin typeface="+mn-ea"/>
                <a:ea typeface="+mn-ea"/>
              </a:rPr>
              <a:t>送信可能コールバック呼出し</a:t>
            </a:r>
            <a:r>
              <a:rPr lang="en-US" altLang="ja-JP" sz="1800" dirty="0" smtClean="0">
                <a:latin typeface="+mn-ea"/>
                <a:ea typeface="+mn-ea"/>
              </a:rPr>
              <a:t>) {</a:t>
            </a:r>
          </a:p>
          <a:p>
            <a:pPr eaLnBrk="1" hangingPunct="1">
              <a:lnSpc>
                <a:spcPct val="90000"/>
              </a:lnSpc>
              <a:spcBef>
                <a:spcPct val="20000"/>
              </a:spcBef>
            </a:pPr>
            <a:r>
              <a:rPr lang="en-US" altLang="ja-JP" sz="1800" dirty="0">
                <a:latin typeface="+mn-ea"/>
                <a:ea typeface="+mn-ea"/>
              </a:rPr>
              <a:t>        </a:t>
            </a:r>
            <a:r>
              <a:rPr lang="en-US" altLang="ja-JP" sz="1800" dirty="0" err="1">
                <a:latin typeface="+mn-ea"/>
                <a:ea typeface="+mn-ea"/>
              </a:rPr>
              <a:t>ciSIOCBR_readySend</a:t>
            </a:r>
            <a:r>
              <a:rPr lang="en-US" altLang="ja-JP" sz="1800" dirty="0">
                <a:latin typeface="+mn-ea"/>
                <a:ea typeface="+mn-ea"/>
              </a:rPr>
              <a:t>();</a:t>
            </a:r>
            <a:endParaRPr lang="en-US" altLang="ja-JP" sz="1800" dirty="0" smtClean="0">
              <a:latin typeface="+mn-ea"/>
              <a:ea typeface="+mn-ea"/>
            </a:endParaRP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p>
          <a:p>
            <a:pPr eaLnBrk="1" hangingPunct="1">
              <a:lnSpc>
                <a:spcPct val="90000"/>
              </a:lnSpc>
              <a:spcBef>
                <a:spcPct val="20000"/>
              </a:spcBef>
            </a:pPr>
            <a:r>
              <a:rPr lang="en-US" altLang="ja-JP" sz="1800" dirty="0" smtClean="0">
                <a:latin typeface="+mn-ea"/>
                <a:ea typeface="+mn-ea"/>
              </a:rPr>
              <a:t>}</a:t>
            </a:r>
          </a:p>
        </p:txBody>
      </p:sp>
      <p:cxnSp>
        <p:nvCxnSpPr>
          <p:cNvPr id="3" name="曲線コネクタ 2"/>
          <p:cNvCxnSpPr>
            <a:stCxn id="10" idx="1"/>
            <a:endCxn id="4" idx="0"/>
          </p:cNvCxnSpPr>
          <p:nvPr/>
        </p:nvCxnSpPr>
        <p:spPr bwMode="auto">
          <a:xfrm rot="5400000">
            <a:off x="2775873" y="1354084"/>
            <a:ext cx="1638796" cy="3231117"/>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4" name="円/楕円 3"/>
          <p:cNvSpPr/>
          <p:nvPr/>
        </p:nvSpPr>
        <p:spPr bwMode="auto">
          <a:xfrm>
            <a:off x="1835696" y="3789040"/>
            <a:ext cx="288032" cy="144016"/>
          </a:xfrm>
          <a:prstGeom prst="ellipse">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endParaRPr>
          </a:p>
        </p:txBody>
      </p:sp>
      <p:sp>
        <p:nvSpPr>
          <p:cNvPr id="23" name="円/楕円 22"/>
          <p:cNvSpPr/>
          <p:nvPr/>
        </p:nvSpPr>
        <p:spPr bwMode="auto">
          <a:xfrm>
            <a:off x="899592" y="4797152"/>
            <a:ext cx="288032" cy="144016"/>
          </a:xfrm>
          <a:prstGeom prst="ellipse">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endParaRPr>
          </a:p>
        </p:txBody>
      </p:sp>
      <p:sp>
        <p:nvSpPr>
          <p:cNvPr id="24" name="円/楕円 23"/>
          <p:cNvSpPr/>
          <p:nvPr/>
        </p:nvSpPr>
        <p:spPr bwMode="auto">
          <a:xfrm>
            <a:off x="971600" y="5661248"/>
            <a:ext cx="288032" cy="144016"/>
          </a:xfrm>
          <a:prstGeom prst="ellipse">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endParaRPr>
          </a:p>
        </p:txBody>
      </p:sp>
      <p:sp>
        <p:nvSpPr>
          <p:cNvPr id="25" name="円/楕円 24"/>
          <p:cNvSpPr/>
          <p:nvPr/>
        </p:nvSpPr>
        <p:spPr bwMode="auto">
          <a:xfrm>
            <a:off x="5004048" y="1700808"/>
            <a:ext cx="1008112" cy="648072"/>
          </a:xfrm>
          <a:prstGeom prst="ellipse">
            <a:avLst/>
          </a:prstGeom>
          <a:noFill/>
          <a:ln w="38100" cap="flat" cmpd="sng" algn="ctr">
            <a:solidFill>
              <a:srgbClr val="8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endParaRPr>
          </a:p>
        </p:txBody>
      </p:sp>
      <p:sp>
        <p:nvSpPr>
          <p:cNvPr id="26" name="テキスト ボックス 25"/>
          <p:cNvSpPr txBox="1"/>
          <p:nvPr/>
        </p:nvSpPr>
        <p:spPr>
          <a:xfrm>
            <a:off x="5292080" y="2660719"/>
            <a:ext cx="3774285" cy="1200329"/>
          </a:xfrm>
          <a:prstGeom prst="rect">
            <a:avLst/>
          </a:prstGeom>
          <a:solidFill>
            <a:srgbClr val="FFFFFF"/>
          </a:solidFill>
          <a:ln w="38100" cmpd="sng">
            <a:solidFill>
              <a:srgbClr val="800000"/>
            </a:solidFill>
          </a:ln>
        </p:spPr>
        <p:txBody>
          <a:bodyPr wrap="square" rtlCol="0">
            <a:spAutoFit/>
          </a:bodyPr>
          <a:lstStyle/>
          <a:p>
            <a:r>
              <a:rPr kumimoji="1" lang="ja-JP" altLang="en-US" sz="1800" dirty="0" smtClean="0">
                <a:latin typeface="+mn-ea"/>
                <a:ea typeface="+mn-ea"/>
              </a:rPr>
              <a:t>カーネルオブジェクトとしての</a:t>
            </a:r>
            <a:r>
              <a:rPr kumimoji="1" lang="en-US" altLang="ja-JP" sz="1800" dirty="0" smtClean="0">
                <a:latin typeface="+mn-ea"/>
                <a:ea typeface="+mn-ea"/>
              </a:rPr>
              <a:t>ISR</a:t>
            </a:r>
            <a:r>
              <a:rPr kumimoji="1" lang="ja-JP" altLang="en-US" sz="1800" dirty="0" smtClean="0">
                <a:latin typeface="+mn-ea"/>
                <a:ea typeface="+mn-ea"/>
              </a:rPr>
              <a:t>本体関数から</a:t>
            </a:r>
            <a:r>
              <a:rPr lang="ja-JP" altLang="en-US" sz="1800" dirty="0" smtClean="0">
                <a:latin typeface="+mn-ea"/>
                <a:ea typeface="+mn-ea"/>
              </a:rPr>
              <a:t>コンポーネントが提供する受け口としての</a:t>
            </a:r>
            <a:r>
              <a:rPr lang="en-US" altLang="ja-JP" sz="1800" dirty="0" smtClean="0">
                <a:latin typeface="+mn-ea"/>
                <a:ea typeface="+mn-ea"/>
              </a:rPr>
              <a:t>ISR</a:t>
            </a:r>
            <a:r>
              <a:rPr lang="ja-JP" altLang="en-US" sz="1800" dirty="0" smtClean="0">
                <a:latin typeface="+mn-ea"/>
                <a:ea typeface="+mn-ea"/>
              </a:rPr>
              <a:t>本体関数の呼出しは</a:t>
            </a:r>
            <a:r>
              <a:rPr lang="en-US" altLang="ja-JP" sz="1800" dirty="0" smtClean="0">
                <a:latin typeface="+mn-ea"/>
                <a:ea typeface="+mn-ea"/>
              </a:rPr>
              <a:t>TECS</a:t>
            </a:r>
            <a:r>
              <a:rPr lang="ja-JP" altLang="en-US" sz="1800" dirty="0" smtClean="0">
                <a:latin typeface="+mn-ea"/>
                <a:ea typeface="+mn-ea"/>
              </a:rPr>
              <a:t>が実現する</a:t>
            </a:r>
            <a:endParaRPr kumimoji="1" lang="ja-JP" altLang="en-US" sz="1800" dirty="0">
              <a:latin typeface="+mn-ea"/>
              <a:ea typeface="+mn-ea"/>
            </a:endParaRPr>
          </a:p>
        </p:txBody>
      </p:sp>
      <p:cxnSp>
        <p:nvCxnSpPr>
          <p:cNvPr id="28" name="直線矢印コネクタ 27"/>
          <p:cNvCxnSpPr>
            <a:endCxn id="25" idx="4"/>
          </p:cNvCxnSpPr>
          <p:nvPr/>
        </p:nvCxnSpPr>
        <p:spPr bwMode="auto">
          <a:xfrm flipH="1" flipV="1">
            <a:off x="5508104" y="2348880"/>
            <a:ext cx="216024" cy="288032"/>
          </a:xfrm>
          <a:prstGeom prst="straightConnector1">
            <a:avLst/>
          </a:prstGeom>
          <a:solidFill>
            <a:schemeClr val="accent1"/>
          </a:solidFill>
          <a:ln w="38100" cap="flat" cmpd="sng" algn="ctr">
            <a:solidFill>
              <a:srgbClr val="800000"/>
            </a:solidFill>
            <a:prstDash val="solid"/>
            <a:round/>
            <a:headEnd type="none" w="med" len="med"/>
            <a:tailEnd type="arrow"/>
          </a:ln>
          <a:effectLst/>
        </p:spPr>
      </p:cxnSp>
    </p:spTree>
    <p:extLst>
      <p:ext uri="{BB962C8B-B14F-4D97-AF65-F5344CB8AC3E}">
        <p14:creationId xmlns:p14="http://schemas.microsoft.com/office/powerpoint/2010/main" val="6056523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3. </a:t>
            </a:r>
            <a:r>
              <a:rPr lang="en-US" altLang="ja-JP" sz="2800" b="1" dirty="0" err="1" smtClean="0">
                <a:solidFill>
                  <a:schemeClr val="tx1"/>
                </a:solidFill>
                <a:latin typeface="メイリオ" pitchFamily="50" charset="-128"/>
              </a:rPr>
              <a:t>tSIOPortXXX.c</a:t>
            </a:r>
            <a:r>
              <a:rPr lang="ja-JP" altLang="en-US" sz="2800" b="1" dirty="0" smtClean="0">
                <a:solidFill>
                  <a:schemeClr val="tx1"/>
                </a:solidFill>
                <a:latin typeface="メイリオ" pitchFamily="50" charset="-128"/>
              </a:rPr>
              <a:t>の実装（</a:t>
            </a:r>
            <a:r>
              <a:rPr lang="en-US" altLang="ja-JP" sz="2800" b="1" dirty="0" smtClean="0">
                <a:solidFill>
                  <a:schemeClr val="tx1"/>
                </a:solidFill>
                <a:latin typeface="メイリオ" pitchFamily="50" charset="-128"/>
              </a:rPr>
              <a:t>4/4</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その他，シリアルドライバで必要な初期化ルーチン終了処理ルーチンを実装する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mn-ea"/>
                <a:ea typeface="+mn-ea"/>
              </a:rPr>
              <a:t>1. </a:t>
            </a:r>
            <a:r>
              <a:rPr lang="en-US" altLang="ja-JP" sz="2400" dirty="0" err="1" smtClean="0">
                <a:latin typeface="+mn-ea"/>
                <a:ea typeface="+mn-ea"/>
              </a:rPr>
              <a:t>target.cdl</a:t>
            </a:r>
            <a:r>
              <a:rPr lang="ja-JP" altLang="en-US" sz="2400" dirty="0" smtClean="0">
                <a:latin typeface="+mn-ea"/>
                <a:ea typeface="+mn-ea"/>
              </a:rPr>
              <a:t>における</a:t>
            </a:r>
            <a:r>
              <a:rPr lang="en-US" altLang="ja-JP" sz="2400" dirty="0">
                <a:latin typeface="+mn-ea"/>
                <a:ea typeface="+mn-ea"/>
              </a:rPr>
              <a:t>(4</a:t>
            </a:r>
            <a:r>
              <a:rPr lang="en-US" altLang="ja-JP" sz="2400" dirty="0" smtClean="0">
                <a:latin typeface="+mn-ea"/>
                <a:ea typeface="+mn-ea"/>
              </a:rPr>
              <a:t>)</a:t>
            </a:r>
            <a:r>
              <a:rPr lang="ja-JP" altLang="en-US" sz="2400" dirty="0" smtClean="0">
                <a:latin typeface="+mn-ea"/>
                <a:ea typeface="+mn-ea"/>
              </a:rPr>
              <a:t>静的</a:t>
            </a:r>
            <a:r>
              <a:rPr lang="en-US" altLang="ja-JP" sz="2400" dirty="0">
                <a:latin typeface="+mn-ea"/>
                <a:ea typeface="+mn-ea"/>
              </a:rPr>
              <a:t>API</a:t>
            </a:r>
            <a:r>
              <a:rPr lang="ja-JP" altLang="en-US" sz="2400" dirty="0">
                <a:latin typeface="+mn-ea"/>
                <a:ea typeface="+mn-ea"/>
              </a:rPr>
              <a:t>のための</a:t>
            </a:r>
            <a:r>
              <a:rPr lang="ja-JP" altLang="en-US" sz="2400" dirty="0" smtClean="0">
                <a:latin typeface="+mn-ea"/>
                <a:ea typeface="+mn-ea"/>
              </a:rPr>
              <a:t>インスタンス化</a:t>
            </a:r>
            <a:r>
              <a:rPr lang="ja-JP" altLang="en-US" sz="2400" dirty="0" smtClean="0">
                <a:latin typeface="メイリオ" pitchFamily="50" charset="-128"/>
                <a:ea typeface="メイリオ" pitchFamily="50" charset="-128"/>
              </a:rPr>
              <a:t>でも軽く述べたが，従来どおり初期化ルーチンなどの本体を通常どおり</a:t>
            </a:r>
            <a:r>
              <a:rPr lang="en-US" altLang="ja-JP" sz="2400" dirty="0" smtClean="0">
                <a:latin typeface="メイリオ" pitchFamily="50" charset="-128"/>
                <a:ea typeface="メイリオ" pitchFamily="50" charset="-128"/>
              </a:rPr>
              <a:t>C</a:t>
            </a:r>
            <a:r>
              <a:rPr lang="ja-JP" altLang="en-US" sz="2400" dirty="0" smtClean="0">
                <a:latin typeface="メイリオ" pitchFamily="50" charset="-128"/>
                <a:ea typeface="メイリオ" pitchFamily="50" charset="-128"/>
              </a:rPr>
              <a:t>言語の関数で実装し，それを登録する静的</a:t>
            </a:r>
            <a:r>
              <a:rPr lang="en-US" altLang="ja-JP" sz="2400" dirty="0" smtClean="0">
                <a:latin typeface="メイリオ" pitchFamily="50" charset="-128"/>
                <a:ea typeface="メイリオ" pitchFamily="50" charset="-128"/>
              </a:rPr>
              <a:t>API</a:t>
            </a:r>
            <a:r>
              <a:rPr lang="ja-JP" altLang="en-US" sz="2400" dirty="0" smtClean="0">
                <a:latin typeface="メイリオ" pitchFamily="50" charset="-128"/>
                <a:ea typeface="メイリオ" pitchFamily="50" charset="-128"/>
              </a:rPr>
              <a:t>を</a:t>
            </a:r>
            <a:r>
              <a:rPr lang="en-US" altLang="ja-JP" sz="2400" dirty="0" err="1" smtClean="0">
                <a:latin typeface="メイリオ" pitchFamily="50" charset="-128"/>
                <a:ea typeface="メイリオ" pitchFamily="50" charset="-128"/>
              </a:rPr>
              <a:t>target_kernel.cfg</a:t>
            </a:r>
            <a:r>
              <a:rPr lang="ja-JP" altLang="en-US" sz="2400" dirty="0" smtClean="0">
                <a:latin typeface="メイリオ" pitchFamily="50" charset="-128"/>
                <a:ea typeface="メイリオ" pitchFamily="50" charset="-128"/>
              </a:rPr>
              <a:t>（から読み込むファイル）に記述してもよいし，初期化ルーチンなどのコンポーネントをインスタンス化し，そのインスタンスの呼び口に，初期化ルーチンなどの本体を提供するコンポーネントインスタンスの受け口を結合して実装しても</a:t>
            </a:r>
            <a:r>
              <a:rPr lang="en-US" altLang="ja-JP" sz="2400" dirty="0" smtClean="0">
                <a:latin typeface="メイリオ" pitchFamily="50" charset="-128"/>
                <a:ea typeface="メイリオ" pitchFamily="50" charset="-128"/>
              </a:rPr>
              <a:t>OK</a:t>
            </a:r>
          </a:p>
          <a:p>
            <a:pPr marL="1095375" lvl="2" indent="-180975" eaLnBrk="1" hangingPunct="1">
              <a:spcBef>
                <a:spcPct val="20000"/>
              </a:spcBef>
              <a:buFontTx/>
              <a:buChar char="•"/>
            </a:pPr>
            <a:r>
              <a:rPr lang="en-US" altLang="ja-JP" sz="2400" dirty="0" err="1" smtClean="0">
                <a:latin typeface="メイリオ" pitchFamily="50" charset="-128"/>
                <a:ea typeface="メイリオ" pitchFamily="50" charset="-128"/>
              </a:rPr>
              <a:t>blueninja</a:t>
            </a:r>
            <a:r>
              <a:rPr lang="ja-JP" altLang="en-US" sz="2400" dirty="0" smtClean="0">
                <a:latin typeface="メイリオ" pitchFamily="50" charset="-128"/>
                <a:ea typeface="メイリオ" pitchFamily="50" charset="-128"/>
              </a:rPr>
              <a:t>依存部では後者（コールバックの実装で述べた，</a:t>
            </a: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の実装方法の要領）で実装</a:t>
            </a:r>
            <a:endParaRPr lang="en-US" altLang="ja-JP" sz="2400" dirty="0">
              <a:latin typeface="+mn-ea"/>
              <a:ea typeface="+mn-ea"/>
            </a:endParaRPr>
          </a:p>
        </p:txBody>
      </p:sp>
    </p:spTree>
    <p:extLst>
      <p:ext uri="{BB962C8B-B14F-4D97-AF65-F5344CB8AC3E}">
        <p14:creationId xmlns:p14="http://schemas.microsoft.com/office/powerpoint/2010/main" val="32311439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実装するもののまとめ</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457200"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target.cdl</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システムログタスクスタックサイズ，カーネル起動メッセージに関する定数定義</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システムログコンポーネント，シリアルドライバコンポーネントの定義とインスタンス化</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コールバック関数を呼び出す</a:t>
            </a:r>
            <a:r>
              <a:rPr lang="en-US" altLang="ja-JP" dirty="0" smtClean="0">
                <a:latin typeface="メイリオ" pitchFamily="50" charset="-128"/>
                <a:ea typeface="メイリオ" pitchFamily="50" charset="-128"/>
              </a:rPr>
              <a:t>ISR</a:t>
            </a:r>
            <a:r>
              <a:rPr lang="ja-JP" altLang="en-US" dirty="0" smtClean="0">
                <a:latin typeface="メイリオ" pitchFamily="50" charset="-128"/>
                <a:ea typeface="メイリオ" pitchFamily="50" charset="-128"/>
              </a:rPr>
              <a:t>などのインスタンス化および結合</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必要に応じて初期化ルーチンなどのインスタンス化および結合</a:t>
            </a:r>
            <a:endParaRPr lang="en-US" altLang="ja-JP" dirty="0" smtClean="0">
              <a:latin typeface="メイリオ" pitchFamily="50" charset="-128"/>
              <a:ea typeface="メイリオ" pitchFamily="50" charset="-128"/>
            </a:endParaRPr>
          </a:p>
          <a:p>
            <a:pPr marL="457200"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tPutLogXXX.c</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en-US" altLang="ja-JP" dirty="0" err="1" smtClean="0">
                <a:latin typeface="メイリオ" pitchFamily="50" charset="-128"/>
                <a:ea typeface="メイリオ" pitchFamily="50" charset="-128"/>
              </a:rPr>
              <a:t>target_fput_log</a:t>
            </a:r>
            <a:r>
              <a:rPr lang="ja-JP" altLang="en-US" dirty="0" smtClean="0">
                <a:latin typeface="メイリオ" pitchFamily="50" charset="-128"/>
                <a:ea typeface="メイリオ" pitchFamily="50" charset="-128"/>
              </a:rPr>
              <a:t>の代替関数を実装</a:t>
            </a:r>
            <a:endParaRPr lang="en-US" altLang="ja-JP" dirty="0" smtClean="0">
              <a:latin typeface="メイリオ" pitchFamily="50" charset="-128"/>
              <a:ea typeface="メイリオ" pitchFamily="50" charset="-128"/>
            </a:endParaRPr>
          </a:p>
          <a:p>
            <a:pPr marL="457200"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tSIOPortXXX.c</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en-US" altLang="ja-JP" dirty="0" err="1" smtClean="0">
                <a:latin typeface="メイリオ" pitchFamily="50" charset="-128"/>
                <a:ea typeface="メイリオ" pitchFamily="50" charset="-128"/>
              </a:rPr>
              <a:t>sio_opn_por</a:t>
            </a:r>
            <a:r>
              <a:rPr lang="ja-JP" altLang="en-US" dirty="0" smtClean="0">
                <a:latin typeface="メイリオ" pitchFamily="50" charset="-128"/>
                <a:ea typeface="メイリオ" pitchFamily="50" charset="-128"/>
              </a:rPr>
              <a:t>や</a:t>
            </a:r>
            <a:r>
              <a:rPr lang="en-US" altLang="ja-JP" dirty="0" err="1" smtClean="0">
                <a:latin typeface="メイリオ" pitchFamily="50" charset="-128"/>
                <a:ea typeface="メイリオ" pitchFamily="50" charset="-128"/>
              </a:rPr>
              <a:t>sio_snd_chr</a:t>
            </a:r>
            <a:r>
              <a:rPr lang="ja-JP" altLang="en-US" dirty="0" smtClean="0">
                <a:latin typeface="メイリオ" pitchFamily="50" charset="-128"/>
                <a:ea typeface="メイリオ" pitchFamily="50" charset="-128"/>
              </a:rPr>
              <a:t>などの代替関数を実装</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コールバック関数を呼び出す</a:t>
            </a:r>
            <a:r>
              <a:rPr lang="en-US" altLang="ja-JP" dirty="0" smtClean="0">
                <a:latin typeface="メイリオ" pitchFamily="50" charset="-128"/>
                <a:ea typeface="メイリオ" pitchFamily="50" charset="-128"/>
              </a:rPr>
              <a:t>ISR</a:t>
            </a:r>
            <a:r>
              <a:rPr lang="ja-JP" altLang="en-US" dirty="0" smtClean="0">
                <a:latin typeface="メイリオ" pitchFamily="50" charset="-128"/>
                <a:ea typeface="メイリオ" pitchFamily="50" charset="-128"/>
              </a:rPr>
              <a:t>などの本体関数を実装</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r>
              <a:rPr lang="ja-JP" altLang="en-US" dirty="0" smtClean="0">
                <a:latin typeface="メイリオ" pitchFamily="50" charset="-128"/>
                <a:ea typeface="メイリオ" pitchFamily="50" charset="-128"/>
              </a:rPr>
              <a:t>必要に応じて初期化ルーチンなどの本体関数を実装</a:t>
            </a:r>
            <a:endParaRPr lang="en-US" altLang="ja-JP" dirty="0" smtClean="0">
              <a:latin typeface="メイリオ" pitchFamily="50" charset="-128"/>
              <a:ea typeface="メイリオ" pitchFamily="50" charset="-128"/>
            </a:endParaRPr>
          </a:p>
          <a:p>
            <a:pPr marL="1371600" lvl="2" indent="-457200" eaLnBrk="1" hangingPunct="1">
              <a:spcBef>
                <a:spcPct val="20000"/>
              </a:spcBef>
              <a:buFont typeface="Arial"/>
              <a:buChar char="•"/>
            </a:pPr>
            <a:r>
              <a:rPr lang="en-US" altLang="ja-JP" dirty="0" err="1" smtClean="0">
                <a:latin typeface="メイリオ" pitchFamily="50" charset="-128"/>
                <a:ea typeface="メイリオ" pitchFamily="50" charset="-128"/>
              </a:rPr>
              <a:t>target_serial.c</a:t>
            </a:r>
            <a:r>
              <a:rPr lang="ja-JP" altLang="en-US" dirty="0" smtClean="0">
                <a:latin typeface="メイリオ" pitchFamily="50" charset="-128"/>
                <a:ea typeface="メイリオ" pitchFamily="50" charset="-128"/>
              </a:rPr>
              <a:t>を置き換えるイメージ</a:t>
            </a:r>
            <a:endParaRPr lang="en-US" altLang="ja-JP" dirty="0" smtClean="0">
              <a:latin typeface="メイリオ" pitchFamily="50" charset="-128"/>
              <a:ea typeface="メイリオ" pitchFamily="50" charset="-128"/>
            </a:endParaRPr>
          </a:p>
          <a:p>
            <a:pPr marL="914400" lvl="1" indent="-457200" eaLnBrk="1" hangingPunct="1">
              <a:spcBef>
                <a:spcPct val="20000"/>
              </a:spcBef>
              <a:buFont typeface="Arial"/>
              <a:buChar char="•"/>
            </a:pPr>
            <a:endParaRPr lang="en-US"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0057928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1</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複数シリアルポートをサポートする場合は？</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非依存部から依存部までのコンポーネントインスタンスを単純に複製すればよい</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serial_opn_por</a:t>
            </a:r>
            <a:r>
              <a:rPr lang="ja-JP" altLang="en-US" sz="2400" dirty="0" smtClean="0">
                <a:latin typeface="メイリオ" pitchFamily="50" charset="-128"/>
                <a:ea typeface="メイリオ" pitchFamily="50" charset="-128"/>
              </a:rPr>
              <a:t>などの従来の</a:t>
            </a:r>
            <a:r>
              <a:rPr lang="en-US" altLang="ja-JP" sz="2400" dirty="0" smtClean="0">
                <a:latin typeface="メイリオ" pitchFamily="50" charset="-128"/>
                <a:ea typeface="メイリオ" pitchFamily="50" charset="-128"/>
              </a:rPr>
              <a:t>I/F</a:t>
            </a:r>
            <a:r>
              <a:rPr lang="ja-JP" altLang="en-US" sz="2400" dirty="0" smtClean="0">
                <a:latin typeface="メイリオ" pitchFamily="50" charset="-128"/>
                <a:ea typeface="メイリオ" pitchFamily="50" charset="-128"/>
              </a:rPr>
              <a:t>を提供する場合は，</a:t>
            </a:r>
            <a:r>
              <a:rPr lang="en-US" altLang="ja-JP" sz="2400" dirty="0" err="1" smtClean="0">
                <a:latin typeface="メイリオ" pitchFamily="50" charset="-128"/>
                <a:ea typeface="メイリオ" pitchFamily="50" charset="-128"/>
              </a:rPr>
              <a:t>SerialAdapter</a:t>
            </a:r>
            <a:r>
              <a:rPr lang="ja-JP" altLang="en-US" sz="2400" dirty="0" smtClean="0">
                <a:latin typeface="メイリオ" pitchFamily="50" charset="-128"/>
                <a:ea typeface="メイリオ" pitchFamily="50" charset="-128"/>
              </a:rPr>
              <a:t>に結合</a:t>
            </a:r>
            <a:endParaRPr lang="en-US" altLang="ja-JP" sz="2400" dirty="0" smtClean="0">
              <a:latin typeface="メイリオ" pitchFamily="50" charset="-128"/>
              <a:ea typeface="メイリオ" pitchFamily="50" charset="-128"/>
            </a:endParaRPr>
          </a:p>
        </p:txBody>
      </p:sp>
      <p:sp>
        <p:nvSpPr>
          <p:cNvPr id="5" name="Rectangle 6"/>
          <p:cNvSpPr>
            <a:spLocks noChangeArrowheads="1"/>
          </p:cNvSpPr>
          <p:nvPr/>
        </p:nvSpPr>
        <p:spPr bwMode="auto">
          <a:xfrm>
            <a:off x="2546599" y="3645024"/>
            <a:ext cx="1719015"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6" name="Rectangle 8"/>
          <p:cNvSpPr>
            <a:spLocks noChangeArrowheads="1"/>
          </p:cNvSpPr>
          <p:nvPr/>
        </p:nvSpPr>
        <p:spPr bwMode="auto">
          <a:xfrm>
            <a:off x="4706839" y="3645024"/>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7" name="AutoShape 14"/>
          <p:cNvSpPr>
            <a:spLocks noChangeArrowheads="1"/>
          </p:cNvSpPr>
          <p:nvPr/>
        </p:nvSpPr>
        <p:spPr bwMode="auto">
          <a:xfrm rot="16200000">
            <a:off x="3941920" y="381539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8" name="Line 28"/>
          <p:cNvSpPr>
            <a:spLocks noChangeShapeType="1"/>
          </p:cNvSpPr>
          <p:nvPr/>
        </p:nvSpPr>
        <p:spPr bwMode="auto">
          <a:xfrm>
            <a:off x="4274791" y="3933057"/>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9" name="Text Box 34"/>
          <p:cNvSpPr txBox="1">
            <a:spLocks noChangeArrowheads="1"/>
          </p:cNvSpPr>
          <p:nvPr/>
        </p:nvSpPr>
        <p:spPr bwMode="auto">
          <a:xfrm>
            <a:off x="3842743" y="3284984"/>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10" name="AutoShape 14"/>
          <p:cNvSpPr>
            <a:spLocks noChangeArrowheads="1"/>
          </p:cNvSpPr>
          <p:nvPr/>
        </p:nvSpPr>
        <p:spPr bwMode="auto">
          <a:xfrm rot="16200000">
            <a:off x="6534208" y="4031415"/>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1" name="Line 28"/>
          <p:cNvSpPr>
            <a:spLocks noChangeShapeType="1"/>
          </p:cNvSpPr>
          <p:nvPr/>
        </p:nvSpPr>
        <p:spPr bwMode="auto">
          <a:xfrm>
            <a:off x="6867079" y="4149080"/>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12" name="Rectangle 8"/>
          <p:cNvSpPr>
            <a:spLocks noChangeArrowheads="1"/>
          </p:cNvSpPr>
          <p:nvPr/>
        </p:nvSpPr>
        <p:spPr bwMode="auto">
          <a:xfrm>
            <a:off x="7299127" y="3645024"/>
            <a:ext cx="1584176"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smtClean="0"/>
              <a:t>SIOISR1</a:t>
            </a:r>
            <a:endParaRPr lang="en-US" altLang="ja-JP" dirty="0"/>
          </a:p>
        </p:txBody>
      </p:sp>
      <p:sp>
        <p:nvSpPr>
          <p:cNvPr id="13" name="Text Box 34"/>
          <p:cNvSpPr txBox="1">
            <a:spLocks noChangeArrowheads="1"/>
          </p:cNvSpPr>
          <p:nvPr/>
        </p:nvSpPr>
        <p:spPr bwMode="auto">
          <a:xfrm>
            <a:off x="6435031" y="3284984"/>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14" name="Rectangle 6"/>
          <p:cNvSpPr>
            <a:spLocks noChangeArrowheads="1"/>
          </p:cNvSpPr>
          <p:nvPr/>
        </p:nvSpPr>
        <p:spPr bwMode="auto">
          <a:xfrm>
            <a:off x="2546599" y="5258957"/>
            <a:ext cx="1719015"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SerialPort2</a:t>
            </a:r>
            <a:endParaRPr lang="en-US" altLang="ja-JP" dirty="0"/>
          </a:p>
        </p:txBody>
      </p:sp>
      <p:sp>
        <p:nvSpPr>
          <p:cNvPr id="15" name="Rectangle 8"/>
          <p:cNvSpPr>
            <a:spLocks noChangeArrowheads="1"/>
          </p:cNvSpPr>
          <p:nvPr/>
        </p:nvSpPr>
        <p:spPr bwMode="auto">
          <a:xfrm>
            <a:off x="4706839" y="5258957"/>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SIOPortTarget2</a:t>
            </a:r>
            <a:endParaRPr lang="en-US" altLang="ja-JP" dirty="0"/>
          </a:p>
        </p:txBody>
      </p:sp>
      <p:sp>
        <p:nvSpPr>
          <p:cNvPr id="16" name="AutoShape 14"/>
          <p:cNvSpPr>
            <a:spLocks noChangeArrowheads="1"/>
          </p:cNvSpPr>
          <p:nvPr/>
        </p:nvSpPr>
        <p:spPr bwMode="auto">
          <a:xfrm rot="16200000">
            <a:off x="3941920" y="5429325"/>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7" name="Line 28"/>
          <p:cNvSpPr>
            <a:spLocks noChangeShapeType="1"/>
          </p:cNvSpPr>
          <p:nvPr/>
        </p:nvSpPr>
        <p:spPr bwMode="auto">
          <a:xfrm>
            <a:off x="4274791" y="5546990"/>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18" name="Text Box 34"/>
          <p:cNvSpPr txBox="1">
            <a:spLocks noChangeArrowheads="1"/>
          </p:cNvSpPr>
          <p:nvPr/>
        </p:nvSpPr>
        <p:spPr bwMode="auto">
          <a:xfrm>
            <a:off x="3842743" y="4898917"/>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19" name="AutoShape 14"/>
          <p:cNvSpPr>
            <a:spLocks noChangeArrowheads="1"/>
          </p:cNvSpPr>
          <p:nvPr/>
        </p:nvSpPr>
        <p:spPr bwMode="auto">
          <a:xfrm rot="16200000">
            <a:off x="6534208" y="5645348"/>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20" name="Line 28"/>
          <p:cNvSpPr>
            <a:spLocks noChangeShapeType="1"/>
          </p:cNvSpPr>
          <p:nvPr/>
        </p:nvSpPr>
        <p:spPr bwMode="auto">
          <a:xfrm>
            <a:off x="6867079" y="5763013"/>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21" name="Rectangle 8"/>
          <p:cNvSpPr>
            <a:spLocks noChangeArrowheads="1"/>
          </p:cNvSpPr>
          <p:nvPr/>
        </p:nvSpPr>
        <p:spPr bwMode="auto">
          <a:xfrm>
            <a:off x="7299127" y="5258957"/>
            <a:ext cx="1584176"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smtClean="0"/>
              <a:t>SIOISR2</a:t>
            </a:r>
            <a:endParaRPr lang="en-US" altLang="ja-JP" dirty="0"/>
          </a:p>
        </p:txBody>
      </p:sp>
      <p:sp>
        <p:nvSpPr>
          <p:cNvPr id="22" name="Text Box 34"/>
          <p:cNvSpPr txBox="1">
            <a:spLocks noChangeArrowheads="1"/>
          </p:cNvSpPr>
          <p:nvPr/>
        </p:nvSpPr>
        <p:spPr bwMode="auto">
          <a:xfrm>
            <a:off x="6435031" y="4898917"/>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23" name="Rectangle 6"/>
          <p:cNvSpPr>
            <a:spLocks noChangeArrowheads="1"/>
          </p:cNvSpPr>
          <p:nvPr/>
        </p:nvSpPr>
        <p:spPr bwMode="auto">
          <a:xfrm>
            <a:off x="395536" y="3645024"/>
            <a:ext cx="1719015"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tSerialAdapter</a:t>
            </a:r>
            <a:endParaRPr lang="en-US" altLang="ja-JP" sz="1600" dirty="0"/>
          </a:p>
          <a:p>
            <a:pPr algn="ctr"/>
            <a:r>
              <a:rPr lang="en-US" altLang="ja-JP" dirty="0" err="1" smtClean="0"/>
              <a:t>SerialAdapter</a:t>
            </a:r>
            <a:endParaRPr lang="en-US" altLang="ja-JP" dirty="0"/>
          </a:p>
        </p:txBody>
      </p:sp>
      <p:sp>
        <p:nvSpPr>
          <p:cNvPr id="24" name="AutoShape 14"/>
          <p:cNvSpPr>
            <a:spLocks noChangeArrowheads="1"/>
          </p:cNvSpPr>
          <p:nvPr/>
        </p:nvSpPr>
        <p:spPr bwMode="auto">
          <a:xfrm rot="5400000">
            <a:off x="2376232" y="410342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25" name="AutoShape 14"/>
          <p:cNvSpPr>
            <a:spLocks noChangeArrowheads="1"/>
          </p:cNvSpPr>
          <p:nvPr/>
        </p:nvSpPr>
        <p:spPr bwMode="auto">
          <a:xfrm rot="5400000">
            <a:off x="2376232" y="5717356"/>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26" name="Line 28"/>
          <p:cNvSpPr>
            <a:spLocks noChangeShapeType="1"/>
          </p:cNvSpPr>
          <p:nvPr/>
        </p:nvSpPr>
        <p:spPr bwMode="auto">
          <a:xfrm>
            <a:off x="2114551" y="4149080"/>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27" name="Line 28"/>
          <p:cNvSpPr>
            <a:spLocks noChangeShapeType="1"/>
          </p:cNvSpPr>
          <p:nvPr/>
        </p:nvSpPr>
        <p:spPr bwMode="auto">
          <a:xfrm>
            <a:off x="2114551" y="5763013"/>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2" name="正方形/長方形 1"/>
          <p:cNvSpPr/>
          <p:nvPr/>
        </p:nvSpPr>
        <p:spPr>
          <a:xfrm>
            <a:off x="1691680" y="3316922"/>
            <a:ext cx="1310275" cy="400110"/>
          </a:xfrm>
          <a:prstGeom prst="rect">
            <a:avLst/>
          </a:prstGeom>
        </p:spPr>
        <p:txBody>
          <a:bodyPr wrap="none">
            <a:spAutoFit/>
          </a:bodyPr>
          <a:lstStyle/>
          <a:p>
            <a:r>
              <a:rPr lang="en-US" altLang="ja-JP" dirty="0" err="1"/>
              <a:t>sSerialPort</a:t>
            </a:r>
            <a:endParaRPr lang="ja-JP" altLang="en-US" dirty="0"/>
          </a:p>
        </p:txBody>
      </p:sp>
      <p:sp>
        <p:nvSpPr>
          <p:cNvPr id="29" name="正方形/長方形 28"/>
          <p:cNvSpPr/>
          <p:nvPr/>
        </p:nvSpPr>
        <p:spPr>
          <a:xfrm>
            <a:off x="899592" y="3748970"/>
            <a:ext cx="1656184" cy="400110"/>
          </a:xfrm>
          <a:prstGeom prst="rect">
            <a:avLst/>
          </a:prstGeom>
        </p:spPr>
        <p:txBody>
          <a:bodyPr wrap="square">
            <a:spAutoFit/>
          </a:bodyPr>
          <a:lstStyle/>
          <a:p>
            <a:r>
              <a:rPr lang="en-US" altLang="ja-JP" dirty="0" err="1" smtClean="0"/>
              <a:t>cSerialPort</a:t>
            </a:r>
            <a:r>
              <a:rPr lang="en-US" altLang="ja-JP" dirty="0" smtClean="0"/>
              <a:t>[0]</a:t>
            </a:r>
            <a:endParaRPr lang="ja-JP" altLang="en-US" dirty="0"/>
          </a:p>
        </p:txBody>
      </p:sp>
      <p:sp>
        <p:nvSpPr>
          <p:cNvPr id="30" name="正方形/長方形 29"/>
          <p:cNvSpPr/>
          <p:nvPr/>
        </p:nvSpPr>
        <p:spPr>
          <a:xfrm>
            <a:off x="899592" y="5330965"/>
            <a:ext cx="1656184" cy="400110"/>
          </a:xfrm>
          <a:prstGeom prst="rect">
            <a:avLst/>
          </a:prstGeom>
        </p:spPr>
        <p:txBody>
          <a:bodyPr wrap="square">
            <a:spAutoFit/>
          </a:bodyPr>
          <a:lstStyle/>
          <a:p>
            <a:r>
              <a:rPr lang="en-US" altLang="ja-JP" dirty="0" err="1" smtClean="0"/>
              <a:t>cSerialPort</a:t>
            </a:r>
            <a:r>
              <a:rPr lang="en-US" altLang="ja-JP" dirty="0" smtClean="0"/>
              <a:t>[1]</a:t>
            </a:r>
            <a:endParaRPr lang="ja-JP" altLang="en-US" dirty="0"/>
          </a:p>
        </p:txBody>
      </p:sp>
      <p:sp>
        <p:nvSpPr>
          <p:cNvPr id="31" name="AutoShape 14"/>
          <p:cNvSpPr>
            <a:spLocks noChangeArrowheads="1"/>
          </p:cNvSpPr>
          <p:nvPr/>
        </p:nvSpPr>
        <p:spPr bwMode="auto">
          <a:xfrm rot="5400000">
            <a:off x="4545649" y="417543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32" name="Line 28"/>
          <p:cNvSpPr>
            <a:spLocks noChangeShapeType="1"/>
          </p:cNvSpPr>
          <p:nvPr/>
        </p:nvSpPr>
        <p:spPr bwMode="auto">
          <a:xfrm rot="10800000">
            <a:off x="4283968" y="4293097"/>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33" name="AutoShape 14"/>
          <p:cNvSpPr>
            <a:spLocks noChangeArrowheads="1"/>
          </p:cNvSpPr>
          <p:nvPr/>
        </p:nvSpPr>
        <p:spPr bwMode="auto">
          <a:xfrm rot="5400000">
            <a:off x="4545649" y="5789365"/>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34" name="Line 28"/>
          <p:cNvSpPr>
            <a:spLocks noChangeShapeType="1"/>
          </p:cNvSpPr>
          <p:nvPr/>
        </p:nvSpPr>
        <p:spPr bwMode="auto">
          <a:xfrm rot="10800000">
            <a:off x="4283968" y="5907030"/>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35" name="Text Box 34"/>
          <p:cNvSpPr txBox="1">
            <a:spLocks noChangeArrowheads="1"/>
          </p:cNvSpPr>
          <p:nvPr/>
        </p:nvSpPr>
        <p:spPr bwMode="auto">
          <a:xfrm>
            <a:off x="3923928" y="6195061"/>
            <a:ext cx="136842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smtClean="0"/>
              <a:t>sSIOPort</a:t>
            </a:r>
            <a:endParaRPr lang="en-US" altLang="ja-JP" dirty="0"/>
          </a:p>
        </p:txBody>
      </p:sp>
      <p:sp>
        <p:nvSpPr>
          <p:cNvPr id="36" name="Text Box 34"/>
          <p:cNvSpPr txBox="1">
            <a:spLocks noChangeArrowheads="1"/>
          </p:cNvSpPr>
          <p:nvPr/>
        </p:nvSpPr>
        <p:spPr bwMode="auto">
          <a:xfrm>
            <a:off x="3923928" y="4509120"/>
            <a:ext cx="136842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smtClean="0"/>
              <a:t>sSIOPort</a:t>
            </a:r>
            <a:endParaRPr lang="en-US" altLang="ja-JP" dirty="0"/>
          </a:p>
        </p:txBody>
      </p:sp>
    </p:spTree>
    <p:extLst>
      <p:ext uri="{BB962C8B-B14F-4D97-AF65-F5344CB8AC3E}">
        <p14:creationId xmlns:p14="http://schemas.microsoft.com/office/powerpoint/2010/main" val="41972490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2</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複数シリアルポートをサポートする場合，</a:t>
            </a:r>
            <a:r>
              <a:rPr lang="en-US" altLang="ja-JP" sz="2400" dirty="0" err="1" smtClean="0">
                <a:latin typeface="メイリオ" pitchFamily="50" charset="-128"/>
                <a:ea typeface="メイリオ" pitchFamily="50" charset="-128"/>
              </a:rPr>
              <a:t>tSIOPortXXX.c</a:t>
            </a:r>
            <a:r>
              <a:rPr lang="ja-JP" altLang="en-US" sz="2400" dirty="0" smtClean="0">
                <a:latin typeface="メイリオ" pitchFamily="50" charset="-128"/>
                <a:ea typeface="メイリオ" pitchFamily="50" charset="-128"/>
              </a:rPr>
              <a:t>にある同じ関数（例えば</a:t>
            </a:r>
            <a:r>
              <a:rPr lang="en-US" altLang="ja-JP" sz="2400" dirty="0" smtClean="0">
                <a:latin typeface="メイリオ" pitchFamily="50" charset="-128"/>
                <a:ea typeface="メイリオ" pitchFamily="50" charset="-128"/>
              </a:rPr>
              <a:t>1</a:t>
            </a:r>
            <a:r>
              <a:rPr lang="ja-JP" altLang="en-US" sz="2400" dirty="0" smtClean="0">
                <a:latin typeface="メイリオ" pitchFamily="50" charset="-128"/>
                <a:ea typeface="メイリオ" pitchFamily="50" charset="-128"/>
              </a:rPr>
              <a:t>文字出力する関数）で異なるポートのデバイスレジスタにアクセスする場合，処理を分岐したい</a:t>
            </a:r>
            <a:r>
              <a:rPr lang="en-US" altLang="ja-JP" sz="2400" dirty="0" smtClean="0">
                <a:latin typeface="メイリオ" pitchFamily="50" charset="-128"/>
                <a:ea typeface="メイリオ" pitchFamily="50" charset="-128"/>
              </a:rPr>
              <a:t>or</a:t>
            </a:r>
            <a:r>
              <a:rPr lang="ja-JP" altLang="en-US" sz="2400" dirty="0" smtClean="0">
                <a:latin typeface="メイリオ" pitchFamily="50" charset="-128"/>
                <a:ea typeface="メイリオ" pitchFamily="50" charset="-128"/>
              </a:rPr>
              <a:t>デバイスレジスタのベースアドレスを変えたいのだけど？</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コンポーネントのインスタンス定数を使えば分岐可能</a:t>
            </a:r>
            <a:endParaRPr lang="en-US" altLang="ja-JP" sz="2400" dirty="0" smtClean="0">
              <a:latin typeface="メイリオ" pitchFamily="50" charset="-128"/>
              <a:ea typeface="メイリオ" pitchFamily="50" charset="-128"/>
            </a:endParaRPr>
          </a:p>
        </p:txBody>
      </p:sp>
      <p:sp>
        <p:nvSpPr>
          <p:cNvPr id="36" name="メモ 35"/>
          <p:cNvSpPr/>
          <p:nvPr/>
        </p:nvSpPr>
        <p:spPr bwMode="auto">
          <a:xfrm>
            <a:off x="179512" y="2924944"/>
            <a:ext cx="4176464" cy="3744416"/>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err="1" smtClean="0">
                <a:latin typeface="+mn-ea"/>
                <a:ea typeface="+mn-ea"/>
              </a:rPr>
              <a:t>celltype</a:t>
            </a:r>
            <a:r>
              <a:rPr lang="en-US" altLang="ja-JP" sz="1800" dirty="0" smtClean="0">
                <a:latin typeface="+mn-ea"/>
                <a:ea typeface="+mn-ea"/>
              </a:rPr>
              <a:t> </a:t>
            </a:r>
            <a:r>
              <a:rPr lang="en-US" altLang="ja-JP" sz="1800" dirty="0" err="1" smtClean="0">
                <a:latin typeface="+mn-ea"/>
                <a:ea typeface="+mn-ea"/>
              </a:rPr>
              <a:t>tSIOPortXXX</a:t>
            </a:r>
            <a:r>
              <a:rPr lang="en-US" altLang="ja-JP" sz="1800" dirty="0" smtClean="0">
                <a:latin typeface="+mn-ea"/>
                <a:ea typeface="+mn-ea"/>
              </a:rPr>
              <a:t> {</a:t>
            </a:r>
          </a:p>
          <a:p>
            <a:pPr eaLnBrk="1" hangingPunct="1">
              <a:lnSpc>
                <a:spcPct val="90000"/>
              </a:lnSpc>
              <a:spcBef>
                <a:spcPct val="20000"/>
              </a:spcBef>
            </a:pPr>
            <a:r>
              <a:rPr lang="en-US" altLang="ja-JP" sz="1800" dirty="0" smtClean="0">
                <a:latin typeface="+mn-ea"/>
                <a:ea typeface="+mn-ea"/>
              </a:rPr>
              <a:t>    </a:t>
            </a:r>
            <a:r>
              <a:rPr lang="en-US" altLang="ja-JP" sz="1800" b="1" dirty="0" err="1" smtClean="0">
                <a:solidFill>
                  <a:srgbClr val="FF0000"/>
                </a:solidFill>
                <a:latin typeface="+mn-ea"/>
                <a:ea typeface="+mn-ea"/>
              </a:rPr>
              <a:t>attr</a:t>
            </a:r>
            <a:r>
              <a:rPr lang="en-US" altLang="ja-JP" sz="1800" b="1" dirty="0" smtClean="0">
                <a:solidFill>
                  <a:srgbClr val="FF0000"/>
                </a:solidFill>
                <a:latin typeface="+mn-ea"/>
                <a:ea typeface="+mn-ea"/>
              </a:rPr>
              <a:t> {</a:t>
            </a:r>
          </a:p>
          <a:p>
            <a:pPr eaLnBrk="1" hangingPunct="1">
              <a:lnSpc>
                <a:spcPct val="90000"/>
              </a:lnSpc>
              <a:spcBef>
                <a:spcPct val="20000"/>
              </a:spcBef>
            </a:pPr>
            <a:r>
              <a:rPr lang="en-US" altLang="ja-JP" sz="1800" b="1" dirty="0">
                <a:solidFill>
                  <a:srgbClr val="FF0000"/>
                </a:solidFill>
                <a:latin typeface="+mn-ea"/>
                <a:ea typeface="+mn-ea"/>
              </a:rPr>
              <a:t> </a:t>
            </a:r>
            <a:r>
              <a:rPr lang="en-US" altLang="ja-JP" sz="1800" b="1" dirty="0" smtClean="0">
                <a:solidFill>
                  <a:srgbClr val="FF0000"/>
                </a:solidFill>
                <a:latin typeface="+mn-ea"/>
                <a:ea typeface="+mn-ea"/>
              </a:rPr>
              <a:t>       void *base;</a:t>
            </a:r>
          </a:p>
          <a:p>
            <a:pPr eaLnBrk="1" hangingPunct="1">
              <a:lnSpc>
                <a:spcPct val="90000"/>
              </a:lnSpc>
              <a:spcBef>
                <a:spcPct val="20000"/>
              </a:spcBef>
            </a:pPr>
            <a:r>
              <a:rPr lang="en-US" altLang="ja-JP" sz="1800" b="1" dirty="0">
                <a:solidFill>
                  <a:srgbClr val="FF0000"/>
                </a:solidFill>
                <a:latin typeface="+mn-ea"/>
                <a:ea typeface="+mn-ea"/>
              </a:rPr>
              <a:t> </a:t>
            </a:r>
            <a:r>
              <a:rPr lang="en-US" altLang="ja-JP" sz="1800" b="1" dirty="0" smtClean="0">
                <a:solidFill>
                  <a:srgbClr val="FF0000"/>
                </a:solidFill>
                <a:latin typeface="+mn-ea"/>
                <a:ea typeface="+mn-ea"/>
              </a:rPr>
              <a:t>   };</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dirty="0" err="1" smtClean="0">
                <a:latin typeface="+mn-ea"/>
                <a:ea typeface="+mn-ea"/>
              </a:rPr>
              <a:t>tSIOPortXXX</a:t>
            </a:r>
            <a:r>
              <a:rPr lang="en-US" altLang="ja-JP" sz="1800" dirty="0" smtClean="0">
                <a:latin typeface="+mn-ea"/>
                <a:ea typeface="+mn-ea"/>
              </a:rPr>
              <a:t> </a:t>
            </a:r>
            <a:r>
              <a:rPr lang="en-US" altLang="ja-JP" sz="1800" b="1" u="sng" dirty="0" smtClean="0">
                <a:solidFill>
                  <a:srgbClr val="FF0000"/>
                </a:solidFill>
                <a:latin typeface="+mn-ea"/>
                <a:ea typeface="+mn-ea"/>
              </a:rPr>
              <a:t>SIOPortTarget1</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b="1" dirty="0" smtClean="0">
                <a:solidFill>
                  <a:srgbClr val="FF0000"/>
                </a:solidFill>
                <a:latin typeface="+mn-ea"/>
                <a:ea typeface="+mn-ea"/>
              </a:rPr>
              <a:t>base = 0x10</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rPr>
              <a:t>cell </a:t>
            </a:r>
            <a:r>
              <a:rPr lang="en-US" altLang="ja-JP" sz="1800" dirty="0" err="1">
                <a:latin typeface="+mn-ea"/>
              </a:rPr>
              <a:t>tSIOPortXXX</a:t>
            </a:r>
            <a:r>
              <a:rPr lang="en-US" altLang="ja-JP" sz="1800" dirty="0">
                <a:latin typeface="+mn-ea"/>
              </a:rPr>
              <a:t> </a:t>
            </a:r>
            <a:r>
              <a:rPr lang="en-US" altLang="ja-JP" sz="1800" b="1" u="sng" dirty="0" smtClean="0">
                <a:solidFill>
                  <a:srgbClr val="FF0000"/>
                </a:solidFill>
                <a:latin typeface="+mn-ea"/>
              </a:rPr>
              <a:t>SIOPortTarget2</a:t>
            </a:r>
            <a:r>
              <a:rPr lang="en-US" altLang="ja-JP" sz="1800" dirty="0" smtClean="0">
                <a:latin typeface="+mn-ea"/>
              </a:rPr>
              <a:t>{</a:t>
            </a:r>
            <a:endParaRPr lang="en-US" altLang="ja-JP" sz="1800" dirty="0">
              <a:latin typeface="+mn-ea"/>
            </a:endParaRPr>
          </a:p>
          <a:p>
            <a:pPr eaLnBrk="1" hangingPunct="1">
              <a:lnSpc>
                <a:spcPct val="90000"/>
              </a:lnSpc>
              <a:spcBef>
                <a:spcPct val="20000"/>
              </a:spcBef>
            </a:pPr>
            <a:r>
              <a:rPr lang="en-US" altLang="ja-JP" sz="1800" dirty="0">
                <a:latin typeface="+mn-ea"/>
              </a:rPr>
              <a:t>    </a:t>
            </a:r>
            <a:r>
              <a:rPr lang="en-US" altLang="ja-JP" sz="1800" b="1" dirty="0">
                <a:solidFill>
                  <a:srgbClr val="FF0000"/>
                </a:solidFill>
                <a:latin typeface="+mn-ea"/>
              </a:rPr>
              <a:t>base = </a:t>
            </a:r>
            <a:r>
              <a:rPr lang="en-US" altLang="ja-JP" sz="1800" b="1" dirty="0" smtClean="0">
                <a:solidFill>
                  <a:srgbClr val="FF0000"/>
                </a:solidFill>
                <a:latin typeface="+mn-ea"/>
              </a:rPr>
              <a:t>0x20</a:t>
            </a:r>
            <a:r>
              <a:rPr lang="en-US" altLang="ja-JP" sz="1800" dirty="0">
                <a:latin typeface="+mn-ea"/>
              </a:rPr>
              <a:t>;</a:t>
            </a:r>
          </a:p>
          <a:p>
            <a:pPr eaLnBrk="1" hangingPunct="1">
              <a:lnSpc>
                <a:spcPct val="90000"/>
              </a:lnSpc>
              <a:spcBef>
                <a:spcPct val="20000"/>
              </a:spcBef>
            </a:pPr>
            <a:r>
              <a:rPr lang="en-US" altLang="ja-JP" sz="1800" dirty="0">
                <a:latin typeface="+mn-ea"/>
              </a:rPr>
              <a:t>}</a:t>
            </a:r>
            <a:r>
              <a:rPr lang="en-US" altLang="ja-JP" sz="1800" dirty="0" smtClean="0">
                <a:latin typeface="+mn-ea"/>
              </a:rPr>
              <a:t>;</a:t>
            </a:r>
            <a:endParaRPr lang="en-US" altLang="ja-JP" sz="1800" dirty="0">
              <a:latin typeface="+mn-ea"/>
            </a:endParaRPr>
          </a:p>
        </p:txBody>
      </p:sp>
      <p:sp>
        <p:nvSpPr>
          <p:cNvPr id="37" name="メモ 36"/>
          <p:cNvSpPr/>
          <p:nvPr/>
        </p:nvSpPr>
        <p:spPr bwMode="auto">
          <a:xfrm>
            <a:off x="4427984" y="2924944"/>
            <a:ext cx="4680520" cy="3744416"/>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tSIOPortXXX.c</a:t>
            </a:r>
            <a:r>
              <a:rPr lang="en-US" altLang="ja-JP" sz="1800" dirty="0" smtClean="0">
                <a:latin typeface="+mn-ea"/>
                <a:ea typeface="+mn-ea"/>
              </a:rPr>
              <a:t> */</a:t>
            </a:r>
          </a:p>
          <a:p>
            <a:pPr marL="0" lvl="1" eaLnBrk="1" hangingPunct="1">
              <a:lnSpc>
                <a:spcPct val="90000"/>
              </a:lnSpc>
              <a:spcBef>
                <a:spcPct val="20000"/>
              </a:spcBef>
            </a:pPr>
            <a:r>
              <a:rPr lang="en-US" altLang="ja-JP" sz="1800" dirty="0" err="1" smtClean="0">
                <a:latin typeface="+mn-ea"/>
                <a:ea typeface="+mn-ea"/>
              </a:rPr>
              <a:t>bool_t</a:t>
            </a:r>
            <a:r>
              <a:rPr lang="en-US" altLang="ja-JP" sz="1800" dirty="0" smtClean="0">
                <a:latin typeface="+mn-ea"/>
                <a:ea typeface="+mn-ea"/>
              </a:rPr>
              <a:t> </a:t>
            </a:r>
          </a:p>
          <a:p>
            <a:pPr marL="0" lvl="1" eaLnBrk="1" hangingPunct="1">
              <a:lnSpc>
                <a:spcPct val="90000"/>
              </a:lnSpc>
              <a:spcBef>
                <a:spcPct val="20000"/>
              </a:spcBef>
            </a:pPr>
            <a:r>
              <a:rPr lang="en-US" altLang="ja-JP" sz="1800" dirty="0" err="1" smtClean="0">
                <a:latin typeface="+mn-ea"/>
                <a:ea typeface="+mn-ea"/>
              </a:rPr>
              <a:t>eSIOPort_putChar</a:t>
            </a:r>
            <a:r>
              <a:rPr lang="en-US" altLang="ja-JP" sz="1800" dirty="0" smtClean="0">
                <a:latin typeface="+mn-ea"/>
                <a:ea typeface="+mn-ea"/>
              </a:rPr>
              <a:t>(</a:t>
            </a:r>
            <a:r>
              <a:rPr lang="en-US" altLang="ja-JP" sz="1800" dirty="0">
                <a:latin typeface="+mn-ea"/>
                <a:ea typeface="+mn-ea"/>
              </a:rPr>
              <a:t>CELLIDX </a:t>
            </a:r>
            <a:r>
              <a:rPr lang="en-US" altLang="ja-JP" sz="1800" dirty="0" err="1">
                <a:latin typeface="+mn-ea"/>
                <a:ea typeface="+mn-ea"/>
              </a:rPr>
              <a:t>idx</a:t>
            </a:r>
            <a:r>
              <a:rPr lang="en-US" altLang="ja-JP" sz="1800" dirty="0">
                <a:latin typeface="+mn-ea"/>
                <a:ea typeface="+mn-ea"/>
              </a:rPr>
              <a:t>, char c</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dirty="0" err="1" smtClean="0">
                <a:latin typeface="+mn-ea"/>
                <a:ea typeface="+mn-ea"/>
              </a:rPr>
              <a:t>sil_wrw_mem</a:t>
            </a:r>
            <a:r>
              <a:rPr lang="en-US" altLang="ja-JP" sz="1800" dirty="0" smtClean="0">
                <a:latin typeface="+mn-ea"/>
                <a:ea typeface="+mn-ea"/>
              </a:rPr>
              <a:t>(</a:t>
            </a:r>
            <a:r>
              <a:rPr lang="en-US" altLang="ja-JP" sz="1800" b="1" dirty="0" err="1" smtClean="0">
                <a:solidFill>
                  <a:srgbClr val="FF0000"/>
                </a:solidFill>
                <a:latin typeface="+mn-ea"/>
                <a:ea typeface="+mn-ea"/>
              </a:rPr>
              <a:t>ATTR_base</a:t>
            </a:r>
            <a:r>
              <a:rPr lang="en-US" altLang="ja-JP" sz="1800" dirty="0" err="1" smtClean="0">
                <a:latin typeface="+mn-ea"/>
                <a:ea typeface="+mn-ea"/>
              </a:rPr>
              <a:t>+YYY</a:t>
            </a:r>
            <a:r>
              <a:rPr lang="en-US" altLang="ja-JP" sz="1800" dirty="0" smtClean="0">
                <a:latin typeface="+mn-ea"/>
                <a:ea typeface="+mn-ea"/>
              </a:rPr>
              <a:t>, c);</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 SIOPortTarget1</a:t>
            </a:r>
            <a:r>
              <a:rPr lang="en-US" altLang="en-US" sz="1800" dirty="0" smtClean="0">
                <a:latin typeface="+mn-ea"/>
                <a:ea typeface="+mn-ea"/>
              </a:rPr>
              <a:t>として実行中 </a:t>
            </a:r>
          </a:p>
          <a:p>
            <a:pPr eaLnBrk="1" hangingPunct="1">
              <a:lnSpc>
                <a:spcPct val="90000"/>
              </a:lnSpc>
              <a:spcBef>
                <a:spcPct val="20000"/>
              </a:spcBef>
            </a:pPr>
            <a:r>
              <a:rPr lang="en-US" altLang="en-US" sz="1800" dirty="0">
                <a:latin typeface="+mn-ea"/>
                <a:ea typeface="+mn-ea"/>
              </a:rPr>
              <a:t> </a:t>
            </a:r>
            <a:r>
              <a:rPr lang="en-US" altLang="en-US" sz="1800" dirty="0" smtClean="0">
                <a:latin typeface="+mn-ea"/>
                <a:ea typeface="+mn-ea"/>
              </a:rPr>
              <a:t>* →</a:t>
            </a:r>
            <a:r>
              <a:rPr lang="en-US" altLang="en-US" sz="1800" dirty="0" err="1" smtClean="0">
                <a:latin typeface="+mn-ea"/>
                <a:ea typeface="+mn-ea"/>
              </a:rPr>
              <a:t>ATTR_base</a:t>
            </a:r>
            <a:r>
              <a:rPr lang="en-US" altLang="en-US" sz="1800" dirty="0" smtClean="0">
                <a:latin typeface="+mn-ea"/>
                <a:ea typeface="+mn-ea"/>
              </a:rPr>
              <a:t> == 0x10</a:t>
            </a:r>
          </a:p>
          <a:p>
            <a:pPr eaLnBrk="1" hangingPunct="1">
              <a:lnSpc>
                <a:spcPct val="90000"/>
              </a:lnSpc>
              <a:spcBef>
                <a:spcPct val="20000"/>
              </a:spcBef>
            </a:pPr>
            <a:r>
              <a:rPr lang="en-US" altLang="ja-JP" sz="1800" dirty="0" smtClean="0">
                <a:latin typeface="+mn-ea"/>
                <a:ea typeface="+mn-ea"/>
              </a:rPr>
              <a:t> * SIOPortTarget2</a:t>
            </a:r>
            <a:r>
              <a:rPr lang="en-US" altLang="en-US" sz="1800" dirty="0" smtClean="0">
                <a:latin typeface="+mn-ea"/>
                <a:ea typeface="+mn-ea"/>
              </a:rPr>
              <a:t>と</a:t>
            </a:r>
            <a:r>
              <a:rPr lang="en-US" altLang="en-US" sz="1800" dirty="0">
                <a:latin typeface="+mn-ea"/>
                <a:ea typeface="+mn-ea"/>
              </a:rPr>
              <a:t>して実行中 </a:t>
            </a:r>
          </a:p>
          <a:p>
            <a:pPr eaLnBrk="1" hangingPunct="1">
              <a:lnSpc>
                <a:spcPct val="90000"/>
              </a:lnSpc>
              <a:spcBef>
                <a:spcPct val="20000"/>
              </a:spcBef>
            </a:pPr>
            <a:r>
              <a:rPr lang="en-US" altLang="en-US" sz="1800" dirty="0">
                <a:latin typeface="+mn-ea"/>
                <a:ea typeface="+mn-ea"/>
              </a:rPr>
              <a:t> * →</a:t>
            </a:r>
            <a:r>
              <a:rPr lang="en-US" altLang="en-US" sz="1800" dirty="0" err="1">
                <a:latin typeface="+mn-ea"/>
                <a:ea typeface="+mn-ea"/>
              </a:rPr>
              <a:t>ATTR_base</a:t>
            </a:r>
            <a:r>
              <a:rPr lang="en-US" altLang="en-US" sz="1800" dirty="0">
                <a:latin typeface="+mn-ea"/>
                <a:ea typeface="+mn-ea"/>
              </a:rPr>
              <a:t> == </a:t>
            </a:r>
            <a:r>
              <a:rPr lang="en-US" altLang="en-US" sz="1800" dirty="0" smtClean="0">
                <a:latin typeface="+mn-ea"/>
                <a:ea typeface="+mn-ea"/>
              </a:rPr>
              <a:t>0x20</a:t>
            </a:r>
          </a:p>
          <a:p>
            <a:pPr eaLnBrk="1" hangingPunct="1">
              <a:lnSpc>
                <a:spcPct val="90000"/>
              </a:lnSpc>
              <a:spcBef>
                <a:spcPct val="20000"/>
              </a:spcBef>
            </a:pPr>
            <a:r>
              <a:rPr lang="en-US" altLang="en-US" sz="1800" dirty="0">
                <a:latin typeface="+mn-ea"/>
                <a:ea typeface="+mn-ea"/>
              </a:rPr>
              <a:t> </a:t>
            </a:r>
            <a:r>
              <a:rPr lang="en-US" altLang="en-US" sz="1800" dirty="0" smtClean="0">
                <a:latin typeface="+mn-ea"/>
                <a:ea typeface="+mn-ea"/>
              </a:rPr>
              <a:t>* </a:t>
            </a:r>
            <a:r>
              <a:rPr lang="en-US" altLang="en-US" sz="1800" dirty="0" err="1" smtClean="0">
                <a:latin typeface="+mn-ea"/>
                <a:ea typeface="+mn-ea"/>
              </a:rPr>
              <a:t>idx</a:t>
            </a:r>
            <a:r>
              <a:rPr lang="ja-JP" altLang="en-US" sz="1800" dirty="0" smtClean="0">
                <a:latin typeface="+mn-ea"/>
                <a:ea typeface="+mn-ea"/>
              </a:rPr>
              <a:t>がインスタンスの識別子</a:t>
            </a:r>
            <a:r>
              <a:rPr lang="en-US" altLang="ja-JP" sz="1800" dirty="0">
                <a:latin typeface="+mn-ea"/>
                <a:ea typeface="+mn-ea"/>
              </a:rPr>
              <a:t> </a:t>
            </a:r>
            <a:r>
              <a:rPr lang="en-US" altLang="ja-JP" sz="1800" dirty="0" smtClean="0">
                <a:latin typeface="+mn-ea"/>
                <a:ea typeface="+mn-ea"/>
              </a:rPr>
              <a:t>*/</a:t>
            </a:r>
          </a:p>
        </p:txBody>
      </p:sp>
    </p:spTree>
    <p:extLst>
      <p:ext uri="{BB962C8B-B14F-4D97-AF65-F5344CB8AC3E}">
        <p14:creationId xmlns:p14="http://schemas.microsoft.com/office/powerpoint/2010/main" val="27821296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3</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コンポーネントのインスタンス変数も使える？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定数は</a:t>
            </a:r>
            <a:r>
              <a:rPr lang="en-US" altLang="ja-JP" sz="2400" dirty="0" err="1" smtClean="0">
                <a:latin typeface="メイリオ" pitchFamily="50" charset="-128"/>
                <a:ea typeface="メイリオ" pitchFamily="50" charset="-128"/>
              </a:rPr>
              <a:t>attr</a:t>
            </a:r>
            <a:r>
              <a:rPr lang="en-US" altLang="ja-JP" sz="2400" dirty="0">
                <a:latin typeface="メイリオ" pitchFamily="50" charset="-128"/>
                <a:ea typeface="メイリオ" pitchFamily="50" charset="-128"/>
              </a:rPr>
              <a:t>/</a:t>
            </a:r>
            <a:r>
              <a:rPr lang="en-US" altLang="ja-JP" sz="2400" dirty="0" smtClean="0">
                <a:latin typeface="メイリオ" pitchFamily="50" charset="-128"/>
                <a:ea typeface="メイリオ" pitchFamily="50" charset="-128"/>
              </a:rPr>
              <a:t>ATTR_</a:t>
            </a:r>
            <a:r>
              <a:rPr lang="ja-JP" altLang="en-US" sz="2400" dirty="0" smtClean="0">
                <a:latin typeface="メイリオ" pitchFamily="50" charset="-128"/>
                <a:ea typeface="メイリオ" pitchFamily="50" charset="-128"/>
              </a:rPr>
              <a:t>で使用</a:t>
            </a:r>
            <a:r>
              <a:rPr lang="en-US" altLang="ja-JP" sz="2400" dirty="0" smtClean="0">
                <a:latin typeface="メイリオ" pitchFamily="50" charset="-128"/>
                <a:ea typeface="メイリオ" pitchFamily="50" charset="-128"/>
              </a:rPr>
              <a:t> → </a:t>
            </a:r>
            <a:r>
              <a:rPr lang="ja-JP" altLang="en-US" sz="2400" dirty="0" smtClean="0">
                <a:latin typeface="メイリオ" pitchFamily="50" charset="-128"/>
                <a:ea typeface="メイリオ" pitchFamily="50" charset="-128"/>
              </a:rPr>
              <a:t>変数は</a:t>
            </a:r>
            <a:r>
              <a:rPr lang="en-US" altLang="ja-JP" sz="2400" dirty="0" err="1" smtClean="0">
                <a:latin typeface="メイリオ" pitchFamily="50" charset="-128"/>
                <a:ea typeface="メイリオ" pitchFamily="50" charset="-128"/>
              </a:rPr>
              <a:t>var</a:t>
            </a:r>
            <a:r>
              <a:rPr lang="en-US" altLang="ja-JP" sz="2400" dirty="0" smtClean="0">
                <a:latin typeface="メイリオ" pitchFamily="50" charset="-128"/>
                <a:ea typeface="メイリオ" pitchFamily="50" charset="-128"/>
              </a:rPr>
              <a:t>/VAR_</a:t>
            </a:r>
            <a:r>
              <a:rPr lang="ja-JP" altLang="en-US" sz="2400" dirty="0" smtClean="0">
                <a:latin typeface="メイリオ" pitchFamily="50" charset="-128"/>
                <a:ea typeface="メイリオ" pitchFamily="50" charset="-128"/>
              </a:rPr>
              <a:t>で使用</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ATTR_/VAR_</a:t>
            </a:r>
            <a:r>
              <a:rPr lang="ja-JP" altLang="en-US" sz="2400" dirty="0" smtClean="0">
                <a:latin typeface="メイリオ" pitchFamily="50" charset="-128"/>
                <a:ea typeface="メイリオ" pitchFamily="50" charset="-128"/>
              </a:rPr>
              <a:t>の実体は？</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C</a:t>
            </a:r>
            <a:r>
              <a:rPr lang="ja-JP" altLang="en-US" sz="2400" dirty="0" smtClean="0">
                <a:latin typeface="メイリオ" pitchFamily="50" charset="-128"/>
                <a:ea typeface="メイリオ" pitchFamily="50" charset="-128"/>
              </a:rPr>
              <a:t>言語マクロで，コンポーネントインスタンスの初期化ブロックや管理ブロックのメンバにアクセスしているだけ（初期化</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管理ブロックの識別子が</a:t>
            </a:r>
            <a:r>
              <a:rPr lang="en-US" altLang="ja-JP" sz="2400" dirty="0" smtClean="0">
                <a:latin typeface="メイリオ" pitchFamily="50" charset="-128"/>
                <a:ea typeface="メイリオ" pitchFamily="50" charset="-128"/>
              </a:rPr>
              <a:t>CELLIDX </a:t>
            </a:r>
            <a:r>
              <a:rPr lang="en-US" altLang="ja-JP" sz="2400" dirty="0" err="1" smtClean="0">
                <a:latin typeface="メイリオ" pitchFamily="50" charset="-128"/>
                <a:ea typeface="メイリオ" pitchFamily="50" charset="-128"/>
              </a:rPr>
              <a:t>idx</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p:txBody>
      </p:sp>
      <p:sp>
        <p:nvSpPr>
          <p:cNvPr id="36" name="メモ 35"/>
          <p:cNvSpPr/>
          <p:nvPr/>
        </p:nvSpPr>
        <p:spPr bwMode="auto">
          <a:xfrm>
            <a:off x="179512" y="1844824"/>
            <a:ext cx="4176464" cy="2952328"/>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err="1" smtClean="0">
                <a:latin typeface="+mn-ea"/>
                <a:ea typeface="+mn-ea"/>
              </a:rPr>
              <a:t>celltype</a:t>
            </a:r>
            <a:r>
              <a:rPr lang="en-US" altLang="ja-JP" sz="1800" dirty="0" smtClean="0">
                <a:latin typeface="+mn-ea"/>
                <a:ea typeface="+mn-ea"/>
              </a:rPr>
              <a:t> </a:t>
            </a:r>
            <a:r>
              <a:rPr lang="en-US" altLang="ja-JP" sz="1800" dirty="0" err="1" smtClean="0">
                <a:latin typeface="+mn-ea"/>
                <a:ea typeface="+mn-ea"/>
              </a:rPr>
              <a:t>tSIOPortXXX</a:t>
            </a:r>
            <a:r>
              <a:rPr lang="en-US" altLang="ja-JP" sz="1800" dirty="0" smtClean="0">
                <a:latin typeface="+mn-ea"/>
                <a:ea typeface="+mn-ea"/>
              </a:rPr>
              <a:t> {</a:t>
            </a:r>
          </a:p>
          <a:p>
            <a:pPr eaLnBrk="1" hangingPunct="1">
              <a:lnSpc>
                <a:spcPct val="90000"/>
              </a:lnSpc>
              <a:spcBef>
                <a:spcPct val="20000"/>
              </a:spcBef>
            </a:pPr>
            <a:r>
              <a:rPr lang="en-US" altLang="ja-JP" sz="1800" dirty="0" smtClean="0">
                <a:latin typeface="+mn-ea"/>
                <a:ea typeface="+mn-ea"/>
              </a:rPr>
              <a:t>    </a:t>
            </a:r>
            <a:r>
              <a:rPr lang="en-US" altLang="ja-JP" sz="1800" b="1" dirty="0" err="1" smtClean="0">
                <a:solidFill>
                  <a:srgbClr val="FF0000"/>
                </a:solidFill>
                <a:latin typeface="+mn-ea"/>
                <a:ea typeface="+mn-ea"/>
              </a:rPr>
              <a:t>var</a:t>
            </a:r>
            <a:r>
              <a:rPr lang="en-US" altLang="ja-JP" sz="1800" b="1" dirty="0" smtClean="0">
                <a:solidFill>
                  <a:srgbClr val="FF0000"/>
                </a:solidFill>
                <a:latin typeface="+mn-ea"/>
                <a:ea typeface="+mn-ea"/>
              </a:rPr>
              <a:t> {</a:t>
            </a:r>
          </a:p>
          <a:p>
            <a:pPr eaLnBrk="1" hangingPunct="1">
              <a:lnSpc>
                <a:spcPct val="90000"/>
              </a:lnSpc>
              <a:spcBef>
                <a:spcPct val="20000"/>
              </a:spcBef>
            </a:pPr>
            <a:r>
              <a:rPr lang="en-US" altLang="ja-JP" sz="1800" b="1" dirty="0">
                <a:solidFill>
                  <a:srgbClr val="FF0000"/>
                </a:solidFill>
                <a:latin typeface="+mn-ea"/>
                <a:ea typeface="+mn-ea"/>
              </a:rPr>
              <a:t> </a:t>
            </a:r>
            <a:r>
              <a:rPr lang="en-US" altLang="ja-JP" sz="1800" b="1" dirty="0" smtClean="0">
                <a:solidFill>
                  <a:srgbClr val="FF0000"/>
                </a:solidFill>
                <a:latin typeface="+mn-ea"/>
                <a:ea typeface="+mn-ea"/>
              </a:rPr>
              <a:t>       </a:t>
            </a:r>
            <a:r>
              <a:rPr lang="en-US" altLang="ja-JP" sz="1800" b="1" dirty="0" err="1" smtClean="0">
                <a:solidFill>
                  <a:srgbClr val="FF0000"/>
                </a:solidFill>
                <a:latin typeface="+mn-ea"/>
                <a:ea typeface="+mn-ea"/>
              </a:rPr>
              <a:t>bool_t</a:t>
            </a:r>
            <a:r>
              <a:rPr lang="en-US" altLang="ja-JP" sz="1800" b="1" dirty="0" smtClean="0">
                <a:solidFill>
                  <a:srgbClr val="FF0000"/>
                </a:solidFill>
                <a:latin typeface="+mn-ea"/>
                <a:ea typeface="+mn-ea"/>
              </a:rPr>
              <a:t> </a:t>
            </a:r>
            <a:r>
              <a:rPr lang="en-US" altLang="ja-JP" sz="1800" b="1" dirty="0" err="1" smtClean="0">
                <a:solidFill>
                  <a:srgbClr val="FF0000"/>
                </a:solidFill>
                <a:latin typeface="+mn-ea"/>
                <a:ea typeface="+mn-ea"/>
              </a:rPr>
              <a:t>opnflg</a:t>
            </a:r>
            <a:r>
              <a:rPr lang="en-US" altLang="ja-JP" sz="1800" b="1" dirty="0" smtClean="0">
                <a:solidFill>
                  <a:srgbClr val="FF0000"/>
                </a:solidFill>
                <a:latin typeface="+mn-ea"/>
                <a:ea typeface="+mn-ea"/>
              </a:rPr>
              <a:t> = false;</a:t>
            </a:r>
          </a:p>
          <a:p>
            <a:pPr eaLnBrk="1" hangingPunct="1">
              <a:lnSpc>
                <a:spcPct val="90000"/>
              </a:lnSpc>
              <a:spcBef>
                <a:spcPct val="20000"/>
              </a:spcBef>
            </a:pPr>
            <a:r>
              <a:rPr lang="en-US" altLang="ja-JP" sz="1800" b="1" dirty="0">
                <a:solidFill>
                  <a:srgbClr val="FF0000"/>
                </a:solidFill>
                <a:latin typeface="+mn-ea"/>
                <a:ea typeface="+mn-ea"/>
              </a:rPr>
              <a:t> </a:t>
            </a:r>
            <a:r>
              <a:rPr lang="en-US" altLang="ja-JP" sz="1800" b="1" dirty="0" smtClean="0">
                <a:solidFill>
                  <a:srgbClr val="FF0000"/>
                </a:solidFill>
                <a:latin typeface="+mn-ea"/>
                <a:ea typeface="+mn-ea"/>
              </a:rPr>
              <a:t>   };</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cell </a:t>
            </a:r>
            <a:r>
              <a:rPr lang="en-US" altLang="ja-JP" sz="1800" dirty="0" err="1" smtClean="0">
                <a:latin typeface="+mn-ea"/>
                <a:ea typeface="+mn-ea"/>
              </a:rPr>
              <a:t>tSIOPortXXX</a:t>
            </a:r>
            <a:r>
              <a:rPr lang="en-US" altLang="ja-JP" sz="1800" dirty="0" smtClean="0">
                <a:latin typeface="+mn-ea"/>
                <a:ea typeface="+mn-ea"/>
              </a:rPr>
              <a:t> </a:t>
            </a:r>
            <a:r>
              <a:rPr lang="en-US" altLang="ja-JP" sz="1800" b="1" u="sng" dirty="0" smtClean="0">
                <a:solidFill>
                  <a:srgbClr val="FF0000"/>
                </a:solidFill>
                <a:latin typeface="+mn-ea"/>
                <a:ea typeface="+mn-ea"/>
              </a:rPr>
              <a:t>SIOPortTarget1</a:t>
            </a:r>
            <a:r>
              <a:rPr lang="en-US" altLang="ja-JP" sz="1800" dirty="0" smtClean="0">
                <a:latin typeface="+mn-ea"/>
                <a:ea typeface="+mn-ea"/>
              </a:rPr>
              <a:t>{</a:t>
            </a: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rPr>
              <a:t>cell </a:t>
            </a:r>
            <a:r>
              <a:rPr lang="en-US" altLang="ja-JP" sz="1800" dirty="0" err="1">
                <a:latin typeface="+mn-ea"/>
              </a:rPr>
              <a:t>tSIOPortXXX</a:t>
            </a:r>
            <a:r>
              <a:rPr lang="en-US" altLang="ja-JP" sz="1800" dirty="0">
                <a:latin typeface="+mn-ea"/>
              </a:rPr>
              <a:t> </a:t>
            </a:r>
            <a:r>
              <a:rPr lang="en-US" altLang="ja-JP" sz="1800" b="1" u="sng" dirty="0" smtClean="0">
                <a:solidFill>
                  <a:srgbClr val="FF0000"/>
                </a:solidFill>
                <a:latin typeface="+mn-ea"/>
              </a:rPr>
              <a:t>SIOPortTarget2</a:t>
            </a:r>
            <a:r>
              <a:rPr lang="en-US" altLang="ja-JP" sz="1800" dirty="0" smtClean="0">
                <a:latin typeface="+mn-ea"/>
              </a:rPr>
              <a:t>{</a:t>
            </a:r>
            <a:endParaRPr lang="en-US" altLang="ja-JP" sz="1800" dirty="0">
              <a:latin typeface="+mn-ea"/>
            </a:endParaRPr>
          </a:p>
          <a:p>
            <a:pPr eaLnBrk="1" hangingPunct="1">
              <a:lnSpc>
                <a:spcPct val="90000"/>
              </a:lnSpc>
              <a:spcBef>
                <a:spcPct val="20000"/>
              </a:spcBef>
            </a:pPr>
            <a:r>
              <a:rPr lang="en-US" altLang="ja-JP" sz="1800" dirty="0" smtClean="0">
                <a:latin typeface="+mn-ea"/>
              </a:rPr>
              <a:t>};</a:t>
            </a:r>
            <a:endParaRPr lang="en-US" altLang="ja-JP" sz="1800" dirty="0">
              <a:latin typeface="+mn-ea"/>
            </a:endParaRPr>
          </a:p>
        </p:txBody>
      </p:sp>
      <p:sp>
        <p:nvSpPr>
          <p:cNvPr id="37" name="メモ 36"/>
          <p:cNvSpPr/>
          <p:nvPr/>
        </p:nvSpPr>
        <p:spPr bwMode="auto">
          <a:xfrm>
            <a:off x="4427984" y="1844824"/>
            <a:ext cx="4680520" cy="1872208"/>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tSIOPortXXX.c</a:t>
            </a:r>
            <a:r>
              <a:rPr lang="en-US" altLang="ja-JP" sz="1800" dirty="0" smtClean="0">
                <a:latin typeface="+mn-ea"/>
                <a:ea typeface="+mn-ea"/>
              </a:rPr>
              <a:t> */</a:t>
            </a:r>
          </a:p>
          <a:p>
            <a:pPr marL="0" lvl="1" eaLnBrk="1" hangingPunct="1">
              <a:lnSpc>
                <a:spcPct val="90000"/>
              </a:lnSpc>
              <a:spcBef>
                <a:spcPct val="20000"/>
              </a:spcBef>
            </a:pPr>
            <a:r>
              <a:rPr lang="en-US" altLang="ja-JP" sz="1800" dirty="0" smtClean="0">
                <a:latin typeface="+mn-ea"/>
                <a:ea typeface="+mn-ea"/>
              </a:rPr>
              <a:t>void </a:t>
            </a:r>
          </a:p>
          <a:p>
            <a:pPr marL="0" lvl="1" eaLnBrk="1" hangingPunct="1">
              <a:lnSpc>
                <a:spcPct val="90000"/>
              </a:lnSpc>
              <a:spcBef>
                <a:spcPct val="20000"/>
              </a:spcBef>
            </a:pPr>
            <a:r>
              <a:rPr lang="en-US" altLang="ja-JP" sz="1800" dirty="0" err="1" smtClean="0">
                <a:latin typeface="+mn-ea"/>
                <a:ea typeface="+mn-ea"/>
              </a:rPr>
              <a:t>eSIOPort_open</a:t>
            </a:r>
            <a:r>
              <a:rPr lang="en-US" altLang="ja-JP" sz="1800" dirty="0" smtClean="0">
                <a:latin typeface="+mn-ea"/>
                <a:ea typeface="+mn-ea"/>
              </a:rPr>
              <a:t>(</a:t>
            </a:r>
            <a:r>
              <a:rPr lang="en-US" altLang="ja-JP" sz="1800" dirty="0">
                <a:latin typeface="+mn-ea"/>
                <a:ea typeface="+mn-ea"/>
              </a:rPr>
              <a:t>CELLIDX </a:t>
            </a:r>
            <a:r>
              <a:rPr lang="en-US" altLang="ja-JP" sz="1800" dirty="0" err="1" smtClean="0">
                <a:latin typeface="+mn-ea"/>
                <a:ea typeface="+mn-ea"/>
              </a:rPr>
              <a:t>idx</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en-US" altLang="ja-JP" sz="1800" b="1" dirty="0" err="1" smtClean="0">
                <a:solidFill>
                  <a:srgbClr val="FF0000"/>
                </a:solidFill>
                <a:latin typeface="+mn-ea"/>
                <a:ea typeface="+mn-ea"/>
              </a:rPr>
              <a:t>VAR_opnflg</a:t>
            </a:r>
            <a:r>
              <a:rPr lang="en-US" altLang="ja-JP" sz="1800" dirty="0" smtClean="0">
                <a:latin typeface="+mn-ea"/>
                <a:ea typeface="+mn-ea"/>
              </a:rPr>
              <a:t> = true;</a:t>
            </a:r>
          </a:p>
          <a:p>
            <a:pPr eaLnBrk="1" hangingPunct="1">
              <a:lnSpc>
                <a:spcPct val="90000"/>
              </a:lnSpc>
              <a:spcBef>
                <a:spcPct val="20000"/>
              </a:spcBef>
            </a:pPr>
            <a:r>
              <a:rPr lang="en-US" altLang="ja-JP" sz="1800" dirty="0" smtClean="0">
                <a:latin typeface="+mn-ea"/>
                <a:ea typeface="+mn-ea"/>
              </a:rPr>
              <a:t>}</a:t>
            </a:r>
          </a:p>
        </p:txBody>
      </p:sp>
    </p:spTree>
    <p:extLst>
      <p:ext uri="{BB962C8B-B14F-4D97-AF65-F5344CB8AC3E}">
        <p14:creationId xmlns:p14="http://schemas.microsoft.com/office/powerpoint/2010/main" val="40425030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4</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コンポーネントの提供する関数の引数に，</a:t>
            </a:r>
            <a:r>
              <a:rPr lang="en-US" altLang="ja-JP" sz="2400" dirty="0" smtClean="0">
                <a:latin typeface="メイリオ" pitchFamily="50" charset="-128"/>
                <a:ea typeface="メイリオ" pitchFamily="50" charset="-128"/>
              </a:rPr>
              <a:t>"CELLIDX </a:t>
            </a:r>
            <a:r>
              <a:rPr lang="en-US" altLang="ja-JP" sz="2400" dirty="0" err="1" smtClean="0">
                <a:latin typeface="メイリオ" pitchFamily="50" charset="-128"/>
                <a:ea typeface="メイリオ" pitchFamily="50" charset="-128"/>
              </a:rPr>
              <a:t>idx</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があったりなかったりする？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singleton</a:t>
            </a:r>
            <a:r>
              <a:rPr lang="ja-JP" altLang="en-US" sz="2400" dirty="0" smtClean="0">
                <a:latin typeface="メイリオ" pitchFamily="50" charset="-128"/>
                <a:ea typeface="メイリオ" pitchFamily="50" charset="-128"/>
              </a:rPr>
              <a:t>なコンポーネントだと</a:t>
            </a:r>
            <a:r>
              <a:rPr lang="en-US" altLang="ja-JP" sz="2400" dirty="0" smtClean="0">
                <a:latin typeface="メイリオ" pitchFamily="50" charset="-128"/>
                <a:ea typeface="メイリオ" pitchFamily="50" charset="-128"/>
              </a:rPr>
              <a:t>CELLIDX </a:t>
            </a:r>
            <a:r>
              <a:rPr lang="en-US" altLang="ja-JP" sz="2400" dirty="0" err="1" smtClean="0">
                <a:latin typeface="メイリオ" pitchFamily="50" charset="-128"/>
                <a:ea typeface="メイリオ" pitchFamily="50" charset="-128"/>
              </a:rPr>
              <a:t>idx</a:t>
            </a:r>
            <a:r>
              <a:rPr lang="ja-JP" altLang="en-US" sz="2400" dirty="0" smtClean="0">
                <a:latin typeface="メイリオ" pitchFamily="50" charset="-128"/>
                <a:ea typeface="メイリオ" pitchFamily="50" charset="-128"/>
              </a:rPr>
              <a:t>がなく，</a:t>
            </a:r>
            <a:r>
              <a:rPr lang="en-US" altLang="ja-JP" sz="2400" dirty="0" smtClean="0">
                <a:latin typeface="メイリオ" pitchFamily="50" charset="-128"/>
                <a:ea typeface="メイリオ" pitchFamily="50" charset="-128"/>
              </a:rPr>
              <a:t>singleton</a:t>
            </a:r>
            <a:r>
              <a:rPr lang="ja-JP" altLang="en-US" sz="2400" dirty="0" smtClean="0">
                <a:latin typeface="メイリオ" pitchFamily="50" charset="-128"/>
                <a:ea typeface="メイリオ" pitchFamily="50" charset="-128"/>
              </a:rPr>
              <a:t>でないコンポーネントだと</a:t>
            </a:r>
            <a:r>
              <a:rPr lang="en-US" altLang="ja-JP" sz="2400" dirty="0" smtClean="0">
                <a:latin typeface="メイリオ" pitchFamily="50" charset="-128"/>
                <a:ea typeface="メイリオ" pitchFamily="50" charset="-128"/>
              </a:rPr>
              <a:t>CELLIDX </a:t>
            </a:r>
            <a:r>
              <a:rPr lang="en-US" altLang="ja-JP" sz="2400" dirty="0" err="1" smtClean="0">
                <a:latin typeface="メイリオ" pitchFamily="50" charset="-128"/>
                <a:ea typeface="メイリオ" pitchFamily="50" charset="-128"/>
              </a:rPr>
              <a:t>idx</a:t>
            </a:r>
            <a:r>
              <a:rPr lang="ja-JP" altLang="en-US" sz="2400" dirty="0" smtClean="0">
                <a:latin typeface="メイリオ" pitchFamily="50" charset="-128"/>
                <a:ea typeface="メイリオ" pitchFamily="50" charset="-128"/>
              </a:rPr>
              <a:t>がある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つまり，コンポーネントの定義を変えた場合，関数宣言にも影響が出る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lvl="1" eaLnBrk="1" hangingPunct="1">
              <a:spcBef>
                <a:spcPct val="20000"/>
              </a:spcBef>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上記は何が違うのか？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singleton</a:t>
            </a:r>
            <a:r>
              <a:rPr lang="ja-JP" altLang="en-US" sz="2400" dirty="0" smtClean="0">
                <a:latin typeface="メイリオ" pitchFamily="50" charset="-128"/>
                <a:ea typeface="メイリオ" pitchFamily="50" charset="-128"/>
              </a:rPr>
              <a:t>なコンポーネントだとインスタンスが一つしかなく，識別子が必要ないため省略されている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p:txBody>
      </p:sp>
      <p:sp>
        <p:nvSpPr>
          <p:cNvPr id="37" name="メモ 36"/>
          <p:cNvSpPr/>
          <p:nvPr/>
        </p:nvSpPr>
        <p:spPr bwMode="auto">
          <a:xfrm>
            <a:off x="4427984" y="3429000"/>
            <a:ext cx="3744416" cy="1512168"/>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tSIOPortXXX.c</a:t>
            </a:r>
            <a:r>
              <a:rPr lang="en-US" altLang="ja-JP" sz="1800" dirty="0" smtClean="0">
                <a:latin typeface="+mn-ea"/>
                <a:ea typeface="+mn-ea"/>
              </a:rPr>
              <a:t> */</a:t>
            </a:r>
          </a:p>
          <a:p>
            <a:pPr marL="0" lvl="1" eaLnBrk="1" hangingPunct="1">
              <a:lnSpc>
                <a:spcPct val="90000"/>
              </a:lnSpc>
              <a:spcBef>
                <a:spcPct val="20000"/>
              </a:spcBef>
            </a:pPr>
            <a:r>
              <a:rPr lang="en-US" altLang="ja-JP" sz="1800" dirty="0" smtClean="0">
                <a:latin typeface="+mn-ea"/>
                <a:ea typeface="+mn-ea"/>
              </a:rPr>
              <a:t>void </a:t>
            </a:r>
          </a:p>
          <a:p>
            <a:pPr marL="0" lvl="1" eaLnBrk="1" hangingPunct="1">
              <a:lnSpc>
                <a:spcPct val="90000"/>
              </a:lnSpc>
              <a:spcBef>
                <a:spcPct val="20000"/>
              </a:spcBef>
            </a:pPr>
            <a:r>
              <a:rPr lang="en-US" altLang="ja-JP" sz="1800" dirty="0" err="1" smtClean="0">
                <a:latin typeface="+mn-ea"/>
                <a:ea typeface="+mn-ea"/>
              </a:rPr>
              <a:t>eSIOPort_open</a:t>
            </a:r>
            <a:r>
              <a:rPr lang="en-US" altLang="ja-JP" sz="1800" dirty="0" smtClean="0">
                <a:latin typeface="+mn-ea"/>
                <a:ea typeface="+mn-ea"/>
              </a:rPr>
              <a:t>(</a:t>
            </a:r>
            <a:r>
              <a:rPr lang="en-US" altLang="ja-JP" sz="1800" b="1" dirty="0">
                <a:solidFill>
                  <a:srgbClr val="FF0000"/>
                </a:solidFill>
                <a:latin typeface="+mn-ea"/>
                <a:ea typeface="+mn-ea"/>
              </a:rPr>
              <a:t>CELLIDX </a:t>
            </a:r>
            <a:r>
              <a:rPr lang="en-US" altLang="ja-JP" sz="1800" b="1" dirty="0" err="1" smtClean="0">
                <a:solidFill>
                  <a:srgbClr val="FF0000"/>
                </a:solidFill>
                <a:latin typeface="+mn-ea"/>
                <a:ea typeface="+mn-ea"/>
              </a:rPr>
              <a:t>idx</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p:txBody>
      </p:sp>
      <p:sp>
        <p:nvSpPr>
          <p:cNvPr id="7" name="メモ 6"/>
          <p:cNvSpPr/>
          <p:nvPr/>
        </p:nvSpPr>
        <p:spPr bwMode="auto">
          <a:xfrm>
            <a:off x="432048" y="3429000"/>
            <a:ext cx="3635896" cy="1512168"/>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tSIOPortXXX.c</a:t>
            </a:r>
            <a:r>
              <a:rPr lang="en-US" altLang="ja-JP" sz="1800" dirty="0" smtClean="0">
                <a:latin typeface="+mn-ea"/>
                <a:ea typeface="+mn-ea"/>
              </a:rPr>
              <a:t> */</a:t>
            </a:r>
          </a:p>
          <a:p>
            <a:pPr marL="0" lvl="1" eaLnBrk="1" hangingPunct="1">
              <a:lnSpc>
                <a:spcPct val="90000"/>
              </a:lnSpc>
              <a:spcBef>
                <a:spcPct val="20000"/>
              </a:spcBef>
            </a:pPr>
            <a:r>
              <a:rPr lang="en-US" altLang="ja-JP" sz="1800" dirty="0" smtClean="0">
                <a:latin typeface="+mn-ea"/>
                <a:ea typeface="+mn-ea"/>
              </a:rPr>
              <a:t>void </a:t>
            </a:r>
          </a:p>
          <a:p>
            <a:pPr marL="0" lvl="1" eaLnBrk="1" hangingPunct="1">
              <a:lnSpc>
                <a:spcPct val="90000"/>
              </a:lnSpc>
              <a:spcBef>
                <a:spcPct val="20000"/>
              </a:spcBef>
            </a:pPr>
            <a:r>
              <a:rPr lang="en-US" altLang="ja-JP" sz="1800" dirty="0" err="1" smtClean="0">
                <a:latin typeface="+mn-ea"/>
                <a:ea typeface="+mn-ea"/>
              </a:rPr>
              <a:t>eSIOPort_open</a:t>
            </a:r>
            <a:r>
              <a:rPr lang="en-US" altLang="ja-JP" sz="1800" dirty="0" smtClean="0">
                <a:latin typeface="+mn-ea"/>
                <a:ea typeface="+mn-ea"/>
              </a:rPr>
              <a:t>(</a:t>
            </a:r>
            <a:r>
              <a:rPr lang="en-US" altLang="ja-JP" sz="1800" b="1" dirty="0" smtClean="0">
                <a:solidFill>
                  <a:srgbClr val="FF0000"/>
                </a:solidFill>
                <a:latin typeface="+mn-ea"/>
                <a:ea typeface="+mn-ea"/>
              </a:rPr>
              <a:t>void</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p>
        </p:txBody>
      </p:sp>
    </p:spTree>
    <p:extLst>
      <p:ext uri="{BB962C8B-B14F-4D97-AF65-F5344CB8AC3E}">
        <p14:creationId xmlns:p14="http://schemas.microsoft.com/office/powerpoint/2010/main" val="40721150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はじめ</a:t>
            </a:r>
            <a:r>
              <a:rPr lang="ja-JP" altLang="en-US" sz="2800" b="1" dirty="0" smtClean="0">
                <a:solidFill>
                  <a:schemeClr val="tx1"/>
                </a:solidFill>
                <a:latin typeface="メイリオ" pitchFamily="50" charset="-128"/>
              </a:rPr>
              <a:t>に</a:t>
            </a:r>
            <a:r>
              <a:rPr lang="ja-JP" altLang="en-US" sz="2800" b="1" dirty="0" smtClean="0">
                <a:solidFill>
                  <a:schemeClr val="tx1"/>
                </a:solidFill>
                <a:latin typeface="メイリオ" pitchFamily="50" charset="-128"/>
              </a:rPr>
              <a:t>（</a:t>
            </a:r>
            <a:r>
              <a:rPr lang="en-US" altLang="ja-JP" sz="2800" b="1" dirty="0">
                <a:solidFill>
                  <a:schemeClr val="tx1"/>
                </a:solidFill>
                <a:latin typeface="メイリオ" pitchFamily="50" charset="-128"/>
              </a:rPr>
              <a:t>2</a:t>
            </a:r>
            <a:r>
              <a:rPr lang="en-US" altLang="ja-JP" sz="2800" b="1" dirty="0" smtClean="0">
                <a:solidFill>
                  <a:schemeClr val="tx1"/>
                </a:solidFill>
                <a:latin typeface="メイリオ" pitchFamily="50" charset="-128"/>
              </a:rPr>
              <a:t>/2</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342900" indent="-342900">
              <a:buFont typeface="Arial"/>
              <a:buChar char="•"/>
            </a:pPr>
            <a:r>
              <a:rPr lang="en-US" altLang="ja-JP" sz="2400" dirty="0" smtClean="0">
                <a:latin typeface="+mn-ea"/>
                <a:ea typeface="+mn-ea"/>
              </a:rPr>
              <a:t>TECS</a:t>
            </a:r>
            <a:r>
              <a:rPr lang="ja-JP" altLang="en-US" sz="2400" dirty="0" smtClean="0">
                <a:latin typeface="+mn-ea"/>
                <a:ea typeface="+mn-ea"/>
              </a:rPr>
              <a:t>コンポーネントモデル</a:t>
            </a:r>
            <a:endParaRPr lang="en-US" altLang="ja-JP" sz="2400" dirty="0" smtClean="0">
              <a:latin typeface="+mn-ea"/>
              <a:ea typeface="+mn-ea"/>
            </a:endParaRPr>
          </a:p>
          <a:p>
            <a:pPr marL="800100" lvl="1" indent="-342900">
              <a:buFont typeface="Arial"/>
              <a:buChar char="•"/>
            </a:pPr>
            <a:r>
              <a:rPr lang="ja-JP" altLang="en-US" sz="2400" dirty="0" smtClean="0">
                <a:latin typeface="+mn-ea"/>
                <a:ea typeface="+mn-ea"/>
              </a:rPr>
              <a:t>コンポーネント</a:t>
            </a:r>
            <a:r>
              <a:rPr lang="ja-JP" altLang="en-US" sz="2400" dirty="0">
                <a:latin typeface="+mn-ea"/>
                <a:ea typeface="+mn-ea"/>
              </a:rPr>
              <a:t>同士の結合は、呼び口と受け口と呼ばれるインタフェースを結合</a:t>
            </a:r>
            <a:r>
              <a:rPr lang="ja-JP" altLang="en-US" sz="2400" dirty="0" smtClean="0">
                <a:latin typeface="+mn-ea"/>
                <a:ea typeface="+mn-ea"/>
              </a:rPr>
              <a:t>する</a:t>
            </a:r>
            <a:endParaRPr lang="en-US" altLang="ja-JP" sz="2400" dirty="0" smtClean="0">
              <a:latin typeface="+mn-ea"/>
              <a:ea typeface="+mn-ea"/>
            </a:endParaRPr>
          </a:p>
          <a:p>
            <a:pPr marL="1257300" lvl="2" indent="-342900">
              <a:buFont typeface="Arial"/>
              <a:buChar char="•"/>
            </a:pPr>
            <a:r>
              <a:rPr lang="ja-JP" altLang="en-US" sz="2400" dirty="0" smtClean="0">
                <a:latin typeface="+mn-ea"/>
                <a:ea typeface="+mn-ea"/>
              </a:rPr>
              <a:t>呼び口や受け口は</a:t>
            </a:r>
            <a:r>
              <a:rPr lang="en-US" altLang="ja-JP" sz="2400" dirty="0" smtClean="0">
                <a:latin typeface="+mn-ea"/>
                <a:ea typeface="+mn-ea"/>
              </a:rPr>
              <a:t>C</a:t>
            </a:r>
            <a:r>
              <a:rPr lang="ja-JP" altLang="en-US" sz="2400" dirty="0" smtClean="0">
                <a:latin typeface="+mn-ea"/>
                <a:ea typeface="+mn-ea"/>
              </a:rPr>
              <a:t>言語の関数呼出しの集合であり，その型（どんな関数の集合であるか）の定義を</a:t>
            </a:r>
            <a:r>
              <a:rPr lang="en-US" altLang="ja-JP" sz="2400" dirty="0" smtClean="0">
                <a:latin typeface="+mn-ea"/>
                <a:ea typeface="+mn-ea"/>
              </a:rPr>
              <a:t>signature</a:t>
            </a:r>
            <a:r>
              <a:rPr lang="ja-JP" altLang="en-US" sz="2400" dirty="0" smtClean="0">
                <a:latin typeface="+mn-ea"/>
                <a:ea typeface="+mn-ea"/>
              </a:rPr>
              <a:t>と呼ぶ</a:t>
            </a:r>
            <a:endParaRPr lang="en-US" altLang="ja-JP" sz="2400" dirty="0">
              <a:latin typeface="+mn-ea"/>
              <a:ea typeface="+mn-ea"/>
            </a:endParaRPr>
          </a:p>
          <a:p>
            <a:pPr marL="800100" lvl="1" indent="-342900">
              <a:buFont typeface="Arial"/>
              <a:buChar char="•"/>
            </a:pPr>
            <a:r>
              <a:rPr lang="ja-JP" altLang="en-US" sz="2400" dirty="0">
                <a:latin typeface="+mn-ea"/>
                <a:ea typeface="+mn-ea"/>
              </a:rPr>
              <a:t>他のコンポーネントへのアクセスは</a:t>
            </a:r>
            <a:r>
              <a:rPr lang="ja-JP" altLang="en-US" sz="2400" dirty="0" smtClean="0">
                <a:latin typeface="+mn-ea"/>
                <a:ea typeface="+mn-ea"/>
              </a:rPr>
              <a:t>、自身</a:t>
            </a:r>
            <a:r>
              <a:rPr lang="ja-JP" altLang="en-US" sz="2400" dirty="0">
                <a:latin typeface="+mn-ea"/>
                <a:ea typeface="+mn-ea"/>
              </a:rPr>
              <a:t>の呼び口から行う</a:t>
            </a:r>
            <a:endParaRPr lang="en-US" altLang="ja-JP" sz="2400" dirty="0">
              <a:latin typeface="+mn-ea"/>
              <a:ea typeface="+mn-ea"/>
            </a:endParaRPr>
          </a:p>
          <a:p>
            <a:pPr marL="1257300" lvl="2" indent="-342900">
              <a:buFont typeface="Arial"/>
              <a:buChar char="•"/>
            </a:pPr>
            <a:r>
              <a:rPr lang="ja-JP" altLang="en-US" sz="2400" dirty="0">
                <a:latin typeface="+mn-ea"/>
                <a:ea typeface="+mn-ea"/>
              </a:rPr>
              <a:t>関数呼出しで</a:t>
            </a:r>
            <a:r>
              <a:rPr lang="ja-JP" altLang="en-US" sz="2400" dirty="0" smtClean="0">
                <a:latin typeface="+mn-ea"/>
                <a:ea typeface="+mn-ea"/>
              </a:rPr>
              <a:t>アクセス</a:t>
            </a:r>
          </a:p>
          <a:p>
            <a:pPr marL="800100" lvl="1" indent="-342900">
              <a:buFont typeface="Arial"/>
              <a:buChar char="•"/>
            </a:pPr>
            <a:r>
              <a:rPr lang="ja-JP" altLang="en-US" sz="2400" dirty="0" smtClean="0">
                <a:latin typeface="+mn-ea"/>
                <a:ea typeface="+mn-ea"/>
              </a:rPr>
              <a:t>各コンポーネント</a:t>
            </a:r>
            <a:r>
              <a:rPr lang="ja-JP" altLang="en-US" sz="2400" dirty="0" smtClean="0">
                <a:latin typeface="+mn-ea"/>
                <a:ea typeface="+mn-ea"/>
              </a:rPr>
              <a:t>は</a:t>
            </a:r>
            <a:r>
              <a:rPr lang="en-US" altLang="ja-JP" sz="2400" dirty="0" smtClean="0">
                <a:latin typeface="+mn-ea"/>
                <a:ea typeface="+mn-ea"/>
              </a:rPr>
              <a:t/>
            </a:r>
            <a:br>
              <a:rPr lang="en-US" altLang="ja-JP" sz="2400" dirty="0" smtClean="0">
                <a:latin typeface="+mn-ea"/>
                <a:ea typeface="+mn-ea"/>
              </a:rPr>
            </a:br>
            <a:r>
              <a:rPr lang="ja-JP" altLang="en-US" sz="2400" dirty="0" smtClean="0">
                <a:latin typeface="+mn-ea"/>
                <a:ea typeface="+mn-ea"/>
              </a:rPr>
              <a:t>インスタンスごとに</a:t>
            </a:r>
            <a:r>
              <a:rPr lang="en-US" altLang="ja-JP" sz="2400" dirty="0" smtClean="0">
                <a:latin typeface="+mn-ea"/>
                <a:ea typeface="+mn-ea"/>
              </a:rPr>
              <a:t/>
            </a:r>
            <a:br>
              <a:rPr lang="en-US" altLang="ja-JP" sz="2400" dirty="0" smtClean="0">
                <a:latin typeface="+mn-ea"/>
                <a:ea typeface="+mn-ea"/>
              </a:rPr>
            </a:br>
            <a:r>
              <a:rPr lang="ja-JP" altLang="en-US" sz="2400" dirty="0" smtClean="0">
                <a:latin typeface="+mn-ea"/>
                <a:ea typeface="+mn-ea"/>
              </a:rPr>
              <a:t>固有のデータを持</a:t>
            </a:r>
            <a:r>
              <a:rPr lang="ja-JP" altLang="en-US" sz="2400" dirty="0" smtClean="0">
                <a:latin typeface="+mn-ea"/>
                <a:ea typeface="+mn-ea"/>
              </a:rPr>
              <a:t>てる</a:t>
            </a:r>
            <a:endParaRPr lang="en-US" altLang="ja-JP" sz="2400" dirty="0" smtClean="0">
              <a:latin typeface="+mn-ea"/>
              <a:ea typeface="+mn-ea"/>
            </a:endParaRPr>
          </a:p>
          <a:p>
            <a:pPr marL="1257300" lvl="2" indent="-342900">
              <a:buFont typeface="Arial"/>
              <a:buChar char="•"/>
            </a:pPr>
            <a:r>
              <a:rPr lang="ja-JP" altLang="en-US" sz="2400" dirty="0" smtClean="0">
                <a:latin typeface="+mn-ea"/>
                <a:ea typeface="+mn-ea"/>
              </a:rPr>
              <a:t>コードは</a:t>
            </a:r>
            <a:r>
              <a:rPr lang="ja-JP" altLang="en-US" sz="2400" dirty="0" smtClean="0">
                <a:latin typeface="+mn-ea"/>
                <a:ea typeface="+mn-ea"/>
              </a:rPr>
              <a:t>同じ</a:t>
            </a:r>
            <a:r>
              <a:rPr lang="en-US" altLang="ja-JP" sz="2400" dirty="0" smtClean="0">
                <a:latin typeface="+mn-ea"/>
                <a:ea typeface="+mn-ea"/>
              </a:rPr>
              <a:t/>
            </a:r>
            <a:br>
              <a:rPr lang="en-US" altLang="ja-JP" sz="2400" dirty="0" smtClean="0">
                <a:latin typeface="+mn-ea"/>
                <a:ea typeface="+mn-ea"/>
              </a:rPr>
            </a:br>
            <a:r>
              <a:rPr lang="ja-JP" altLang="en-US" sz="2400" dirty="0" smtClean="0">
                <a:latin typeface="+mn-ea"/>
                <a:ea typeface="+mn-ea"/>
              </a:rPr>
              <a:t>コンポーネントで</a:t>
            </a:r>
            <a:r>
              <a:rPr lang="en-US" altLang="ja-JP" sz="2400" dirty="0" smtClean="0">
                <a:latin typeface="+mn-ea"/>
                <a:ea typeface="+mn-ea"/>
              </a:rPr>
              <a:t/>
            </a:r>
            <a:br>
              <a:rPr lang="en-US" altLang="ja-JP" sz="2400" dirty="0" smtClean="0">
                <a:latin typeface="+mn-ea"/>
                <a:ea typeface="+mn-ea"/>
              </a:rPr>
            </a:br>
            <a:r>
              <a:rPr lang="ja-JP" altLang="en-US" sz="2400" dirty="0" smtClean="0">
                <a:latin typeface="+mn-ea"/>
                <a:ea typeface="+mn-ea"/>
              </a:rPr>
              <a:t>共有する</a:t>
            </a:r>
            <a:endParaRPr lang="en-US" altLang="ja-JP" sz="2400" dirty="0" smtClean="0">
              <a:latin typeface="+mn-ea"/>
              <a:ea typeface="+mn-ea"/>
            </a:endParaRPr>
          </a:p>
        </p:txBody>
      </p:sp>
      <p:pic>
        <p:nvPicPr>
          <p:cNvPr id="5" name="図 4" descr="com_model.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530" y="4287816"/>
            <a:ext cx="4912472" cy="2041547"/>
          </a:xfrm>
          <a:prstGeom prst="rect">
            <a:avLst/>
          </a:prstGeom>
        </p:spPr>
      </p:pic>
    </p:spTree>
    <p:extLst>
      <p:ext uri="{BB962C8B-B14F-4D97-AF65-F5344CB8AC3E}">
        <p14:creationId xmlns:p14="http://schemas.microsoft.com/office/powerpoint/2010/main" val="116966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5</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コンポーネントの提供する関数を実装するための雛形ファイルを作れます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target.cdl</a:t>
            </a:r>
            <a:r>
              <a:rPr lang="ja-JP" altLang="en-US" sz="2400" dirty="0" smtClean="0">
                <a:latin typeface="メイリオ" pitchFamily="50" charset="-128"/>
                <a:ea typeface="メイリオ" pitchFamily="50" charset="-128"/>
              </a:rPr>
              <a:t>を作成した後，</a:t>
            </a:r>
            <a:r>
              <a:rPr lang="en-US" altLang="ja-JP" sz="2400" dirty="0" smtClean="0">
                <a:latin typeface="メイリオ" pitchFamily="50" charset="-128"/>
                <a:ea typeface="メイリオ" pitchFamily="50" charset="-128"/>
              </a:rPr>
              <a:t>sample1</a:t>
            </a:r>
            <a:r>
              <a:rPr lang="ja-JP" altLang="en-US" sz="2400" dirty="0" smtClean="0">
                <a:latin typeface="メイリオ" pitchFamily="50" charset="-128"/>
                <a:ea typeface="メイリオ" pitchFamily="50" charset="-128"/>
              </a:rPr>
              <a:t>を使用し，</a:t>
            </a:r>
            <a:r>
              <a:rPr lang="en-US" altLang="ja-JP" sz="2400" dirty="0" smtClean="0">
                <a:latin typeface="メイリオ" pitchFamily="50" charset="-128"/>
                <a:ea typeface="メイリオ" pitchFamily="50" charset="-128"/>
              </a:rPr>
              <a:t>"make </a:t>
            </a:r>
            <a:r>
              <a:rPr lang="en-US" altLang="ja-JP" sz="2400" dirty="0" err="1" smtClean="0">
                <a:latin typeface="メイリオ" pitchFamily="50" charset="-128"/>
                <a:ea typeface="メイリオ" pitchFamily="50" charset="-128"/>
              </a:rPr>
              <a:t>tecs</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コマンドを実行すると，</a:t>
            </a:r>
            <a:r>
              <a:rPr lang="en-US" altLang="ja-JP" sz="2400" dirty="0" smtClean="0">
                <a:latin typeface="メイリオ" pitchFamily="50" charset="-128"/>
                <a:ea typeface="メイリオ" pitchFamily="50" charset="-128"/>
              </a:rPr>
              <a:t>gen</a:t>
            </a:r>
            <a:r>
              <a:rPr lang="ja-JP" altLang="en-US" sz="2400" dirty="0" smtClean="0">
                <a:latin typeface="メイリオ" pitchFamily="50" charset="-128"/>
                <a:ea typeface="メイリオ" pitchFamily="50" charset="-128"/>
              </a:rPr>
              <a:t>ディレクトリが作成され，</a:t>
            </a:r>
            <a:r>
              <a:rPr lang="en-US" altLang="ja-JP" sz="2400" dirty="0" err="1" smtClean="0">
                <a:latin typeface="メイリオ" pitchFamily="50" charset="-128"/>
                <a:ea typeface="メイリオ" pitchFamily="50" charset="-128"/>
              </a:rPr>
              <a:t>tSIOPortXXX_templ.c</a:t>
            </a:r>
            <a:r>
              <a:rPr lang="ja-JP" altLang="en-US" sz="2400" dirty="0" smtClean="0">
                <a:latin typeface="メイリオ" pitchFamily="50" charset="-128"/>
                <a:ea typeface="メイリオ" pitchFamily="50" charset="-128"/>
              </a:rPr>
              <a:t>というようなファイルが生成されますので，その名前を</a:t>
            </a:r>
            <a:r>
              <a:rPr lang="en-US" altLang="ja-JP" sz="2400" dirty="0" err="1" smtClean="0">
                <a:latin typeface="メイリオ" pitchFamily="50" charset="-128"/>
                <a:ea typeface="メイリオ" pitchFamily="50" charset="-128"/>
              </a:rPr>
              <a:t>tSIOPortXXX.c</a:t>
            </a:r>
            <a:r>
              <a:rPr lang="ja-JP" altLang="en-US" sz="2400" dirty="0" smtClean="0">
                <a:latin typeface="メイリオ" pitchFamily="50" charset="-128"/>
                <a:ea typeface="メイリオ" pitchFamily="50" charset="-128"/>
              </a:rPr>
              <a:t>（</a:t>
            </a:r>
            <a:r>
              <a:rPr lang="en-US" altLang="ja-JP" sz="2400" dirty="0" smtClean="0">
                <a:latin typeface="メイリオ" pitchFamily="50" charset="-128"/>
                <a:ea typeface="メイリオ" pitchFamily="50" charset="-128"/>
              </a:rPr>
              <a:t>_</a:t>
            </a:r>
            <a:r>
              <a:rPr lang="en-US" altLang="ja-JP" sz="2400" dirty="0" err="1" smtClean="0">
                <a:latin typeface="メイリオ" pitchFamily="50" charset="-128"/>
                <a:ea typeface="メイリオ" pitchFamily="50" charset="-128"/>
              </a:rPr>
              <a:t>templ</a:t>
            </a:r>
            <a:r>
              <a:rPr lang="ja-JP" altLang="en-US" sz="2400" dirty="0" smtClean="0">
                <a:latin typeface="メイリオ" pitchFamily="50" charset="-128"/>
                <a:ea typeface="メイリオ" pitchFamily="50" charset="-128"/>
              </a:rPr>
              <a:t>を消す）にして，編集すれば，コンポーネントの提供する関数を実装できます</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sz="2400" dirty="0" smtClean="0">
                <a:latin typeface="メイリオ" pitchFamily="50" charset="-128"/>
                <a:ea typeface="メイリオ" pitchFamily="50" charset="-128"/>
              </a:rPr>
              <a:t>また，この段階で</a:t>
            </a:r>
            <a:r>
              <a:rPr lang="en-US" altLang="ja-JP" sz="2400" dirty="0" smtClean="0">
                <a:latin typeface="メイリオ" pitchFamily="50" charset="-128"/>
                <a:ea typeface="メイリオ" pitchFamily="50" charset="-128"/>
              </a:rPr>
              <a:t>"make </a:t>
            </a:r>
            <a:r>
              <a:rPr lang="en-US" altLang="ja-JP" sz="2400" dirty="0" err="1" smtClean="0">
                <a:latin typeface="メイリオ" pitchFamily="50" charset="-128"/>
                <a:ea typeface="メイリオ" pitchFamily="50" charset="-128"/>
              </a:rPr>
              <a:t>tecs</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コマンドを実行して，エラーが出ないかどうかを確認することで，</a:t>
            </a:r>
            <a:r>
              <a:rPr lang="en-US" altLang="ja-JP" sz="2400" dirty="0" err="1" smtClean="0">
                <a:latin typeface="メイリオ" pitchFamily="50" charset="-128"/>
                <a:ea typeface="メイリオ" pitchFamily="50" charset="-128"/>
              </a:rPr>
              <a:t>target.cdl</a:t>
            </a:r>
            <a:r>
              <a:rPr lang="ja-JP" altLang="en-US" sz="2400" dirty="0" smtClean="0">
                <a:latin typeface="メイリオ" pitchFamily="50" charset="-128"/>
                <a:ea typeface="メイリオ" pitchFamily="50" charset="-128"/>
              </a:rPr>
              <a:t>の記述が適切かどうかを確認できます</a:t>
            </a: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p:txBody>
      </p:sp>
    </p:spTree>
    <p:extLst>
      <p:ext uri="{BB962C8B-B14F-4D97-AF65-F5344CB8AC3E}">
        <p14:creationId xmlns:p14="http://schemas.microsoft.com/office/powerpoint/2010/main" val="37415589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6</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err="1" smtClean="0">
                <a:latin typeface="メイリオ" pitchFamily="50" charset="-128"/>
                <a:ea typeface="メイリオ" pitchFamily="50" charset="-128"/>
              </a:rPr>
              <a:t>Makefile.target</a:t>
            </a:r>
            <a:r>
              <a:rPr lang="ja-JP" altLang="en-US" sz="2400" dirty="0" smtClean="0">
                <a:latin typeface="メイリオ" pitchFamily="50" charset="-128"/>
                <a:ea typeface="メイリオ" pitchFamily="50" charset="-128"/>
              </a:rPr>
              <a:t>に</a:t>
            </a:r>
            <a:r>
              <a:rPr lang="en-US" altLang="ja-JP" sz="2400" dirty="0" err="1" smtClean="0">
                <a:latin typeface="メイリオ" pitchFamily="50" charset="-128"/>
                <a:ea typeface="メイリオ" pitchFamily="50" charset="-128"/>
              </a:rPr>
              <a:t>tSIOPortXXX.o</a:t>
            </a:r>
            <a:r>
              <a:rPr lang="ja-JP" altLang="en-US" sz="2400" dirty="0" smtClean="0">
                <a:latin typeface="メイリオ" pitchFamily="50" charset="-128"/>
                <a:ea typeface="メイリオ" pitchFamily="50" charset="-128"/>
              </a:rPr>
              <a:t>などを追加しなくてよいのか？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が使用するソースコードに対する</a:t>
            </a:r>
            <a:r>
              <a:rPr lang="en-US" altLang="ja-JP" sz="2400" dirty="0" smtClean="0">
                <a:latin typeface="メイリオ" pitchFamily="50" charset="-128"/>
                <a:ea typeface="メイリオ" pitchFamily="50" charset="-128"/>
              </a:rPr>
              <a:t>make</a:t>
            </a:r>
            <a:r>
              <a:rPr lang="ja-JP" altLang="en-US" sz="2400" dirty="0" smtClean="0">
                <a:latin typeface="メイリオ" pitchFamily="50" charset="-128"/>
                <a:ea typeface="メイリオ" pitchFamily="50" charset="-128"/>
              </a:rPr>
              <a:t>ルールは</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ジェネレータで生成します</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sample1</a:t>
            </a:r>
            <a:r>
              <a:rPr lang="ja-JP" altLang="en-US" sz="2400" dirty="0" smtClean="0">
                <a:latin typeface="メイリオ" pitchFamily="50" charset="-128"/>
                <a:ea typeface="メイリオ" pitchFamily="50" charset="-128"/>
              </a:rPr>
              <a:t>の場合，</a:t>
            </a:r>
            <a:r>
              <a:rPr lang="en-US" altLang="ja-JP" sz="2400" dirty="0" smtClean="0">
                <a:latin typeface="メイリオ" pitchFamily="50" charset="-128"/>
                <a:ea typeface="メイリオ" pitchFamily="50" charset="-128"/>
              </a:rPr>
              <a:t>"make </a:t>
            </a:r>
            <a:r>
              <a:rPr lang="en-US" altLang="ja-JP" sz="2400" dirty="0" err="1" smtClean="0">
                <a:latin typeface="メイリオ" pitchFamily="50" charset="-128"/>
                <a:ea typeface="メイリオ" pitchFamily="50" charset="-128"/>
              </a:rPr>
              <a:t>tecs</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コマンドを実行すると，</a:t>
            </a:r>
            <a:r>
              <a:rPr lang="en-US" altLang="ja-JP" sz="2400" dirty="0" smtClean="0">
                <a:latin typeface="メイリオ" pitchFamily="50" charset="-128"/>
                <a:ea typeface="メイリオ" pitchFamily="50" charset="-128"/>
              </a:rPr>
              <a:t>gen</a:t>
            </a:r>
            <a:r>
              <a:rPr lang="ja-JP" altLang="en-US" sz="2400" dirty="0" smtClean="0">
                <a:latin typeface="メイリオ" pitchFamily="50" charset="-128"/>
                <a:ea typeface="メイリオ" pitchFamily="50" charset="-128"/>
              </a:rPr>
              <a:t>ディレクトリが作成され，</a:t>
            </a:r>
            <a:r>
              <a:rPr lang="en-US" altLang="ja-JP" sz="2400" dirty="0" err="1" smtClean="0">
                <a:latin typeface="メイリオ" pitchFamily="50" charset="-128"/>
                <a:ea typeface="メイリオ" pitchFamily="50" charset="-128"/>
              </a:rPr>
              <a:t>Makefile.tecsgen</a:t>
            </a:r>
            <a:r>
              <a:rPr lang="ja-JP" altLang="en-US" sz="2400" dirty="0" smtClean="0">
                <a:latin typeface="メイリオ" pitchFamily="50" charset="-128"/>
                <a:ea typeface="メイリオ" pitchFamily="50" charset="-128"/>
              </a:rPr>
              <a:t>というファイルが生成されます</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err="1" smtClean="0">
                <a:latin typeface="メイリオ" pitchFamily="50" charset="-128"/>
                <a:ea typeface="メイリオ" pitchFamily="50" charset="-128"/>
              </a:rPr>
              <a:t>Makefile</a:t>
            </a:r>
            <a:r>
              <a:rPr lang="ja-JP" altLang="en-US" sz="2400" dirty="0" smtClean="0">
                <a:latin typeface="メイリオ" pitchFamily="50" charset="-128"/>
                <a:ea typeface="メイリオ" pitchFamily="50" charset="-128"/>
              </a:rPr>
              <a:t>ではなく</a:t>
            </a:r>
            <a:r>
              <a:rPr lang="en-US" altLang="ja-JP" sz="2400" dirty="0" smtClean="0">
                <a:latin typeface="メイリオ" pitchFamily="50" charset="-128"/>
                <a:ea typeface="メイリオ" pitchFamily="50" charset="-128"/>
              </a:rPr>
              <a:t>IDE</a:t>
            </a:r>
            <a:r>
              <a:rPr lang="ja-JP" altLang="en-US" sz="2400" dirty="0" smtClean="0">
                <a:latin typeface="メイリオ" pitchFamily="50" charset="-128"/>
                <a:ea typeface="メイリオ" pitchFamily="50" charset="-128"/>
              </a:rPr>
              <a:t>などの開発環境を使うのですが</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u="sng" dirty="0" err="1" smtClean="0">
                <a:latin typeface="メイリオ" pitchFamily="50" charset="-128"/>
                <a:ea typeface="メイリオ" pitchFamily="50" charset="-128"/>
              </a:rPr>
              <a:t>tSIOPortXXX.c</a:t>
            </a:r>
            <a:r>
              <a:rPr lang="ja-JP" altLang="en-US" sz="2400" u="sng" dirty="0" smtClean="0">
                <a:latin typeface="メイリオ" pitchFamily="50" charset="-128"/>
                <a:ea typeface="メイリオ" pitchFamily="50" charset="-128"/>
              </a:rPr>
              <a:t>や</a:t>
            </a:r>
            <a:r>
              <a:rPr lang="en-US" altLang="ja-JP" sz="2400" u="sng" dirty="0" err="1" smtClean="0">
                <a:latin typeface="メイリオ" pitchFamily="50" charset="-128"/>
                <a:ea typeface="メイリオ" pitchFamily="50" charset="-128"/>
              </a:rPr>
              <a:t>tSerialPortMain.c</a:t>
            </a:r>
            <a:r>
              <a:rPr lang="ja-JP" altLang="en-US" sz="2400" u="sng" dirty="0" smtClean="0">
                <a:latin typeface="メイリオ" pitchFamily="50" charset="-128"/>
                <a:ea typeface="メイリオ" pitchFamily="50" charset="-128"/>
              </a:rPr>
              <a:t>を含め，</a:t>
            </a:r>
            <a:r>
              <a:rPr lang="en-US" altLang="ja-JP" sz="2400" u="sng" dirty="0" smtClean="0">
                <a:latin typeface="メイリオ" pitchFamily="50" charset="-128"/>
                <a:ea typeface="メイリオ" pitchFamily="50" charset="-128"/>
              </a:rPr>
              <a:t>"make </a:t>
            </a:r>
            <a:r>
              <a:rPr lang="en-US" altLang="ja-JP" sz="2400" u="sng" dirty="0" err="1" smtClean="0">
                <a:latin typeface="メイリオ" pitchFamily="50" charset="-128"/>
                <a:ea typeface="メイリオ" pitchFamily="50" charset="-128"/>
              </a:rPr>
              <a:t>tecs</a:t>
            </a:r>
            <a:r>
              <a:rPr lang="en-US" altLang="ja-JP" sz="2400" u="sng" dirty="0" smtClean="0">
                <a:latin typeface="メイリオ" pitchFamily="50" charset="-128"/>
                <a:ea typeface="メイリオ" pitchFamily="50" charset="-128"/>
              </a:rPr>
              <a:t>"</a:t>
            </a:r>
            <a:r>
              <a:rPr lang="ja-JP" altLang="en-US" sz="2400" u="sng" dirty="0" smtClean="0">
                <a:latin typeface="メイリオ" pitchFamily="50" charset="-128"/>
                <a:ea typeface="メイリオ" pitchFamily="50" charset="-128"/>
              </a:rPr>
              <a:t>コマンド（実体は</a:t>
            </a:r>
            <a:r>
              <a:rPr lang="en-US" altLang="ja-JP" sz="2400" u="sng" dirty="0" err="1" smtClean="0">
                <a:latin typeface="メイリオ" pitchFamily="50" charset="-128"/>
                <a:ea typeface="メイリオ" pitchFamily="50" charset="-128"/>
              </a:rPr>
              <a:t>tecsgen</a:t>
            </a:r>
            <a:r>
              <a:rPr lang="ja-JP" altLang="en-US" sz="2400" u="sng" dirty="0" smtClean="0">
                <a:latin typeface="メイリオ" pitchFamily="50" charset="-128"/>
                <a:ea typeface="メイリオ" pitchFamily="50" charset="-128"/>
              </a:rPr>
              <a:t>）によって生成されるインタフェースコード（</a:t>
            </a:r>
            <a:r>
              <a:rPr lang="en-US" altLang="ja-JP" sz="2400" u="sng" dirty="0" smtClean="0">
                <a:latin typeface="メイリオ" pitchFamily="50" charset="-128"/>
                <a:ea typeface="メイリオ" pitchFamily="50" charset="-128"/>
              </a:rPr>
              <a:t>gen/</a:t>
            </a:r>
            <a:r>
              <a:rPr lang="en-US" altLang="ja-JP" sz="2400" u="sng" dirty="0" err="1" smtClean="0">
                <a:latin typeface="メイリオ" pitchFamily="50" charset="-128"/>
                <a:ea typeface="メイリオ" pitchFamily="50" charset="-128"/>
              </a:rPr>
              <a:t>xxx_tecsgen.c</a:t>
            </a:r>
            <a:r>
              <a:rPr lang="ja-JP" altLang="en-US" sz="2400" u="sng" dirty="0" smtClean="0">
                <a:latin typeface="メイリオ" pitchFamily="50" charset="-128"/>
                <a:ea typeface="メイリオ" pitchFamily="50" charset="-128"/>
              </a:rPr>
              <a:t>）をすべて手動で</a:t>
            </a:r>
            <a:r>
              <a:rPr lang="en-US" altLang="ja-JP" sz="2400" u="sng" dirty="0" smtClean="0">
                <a:latin typeface="メイリオ" pitchFamily="50" charset="-128"/>
                <a:ea typeface="メイリオ" pitchFamily="50" charset="-128"/>
              </a:rPr>
              <a:t>IDE</a:t>
            </a:r>
            <a:r>
              <a:rPr lang="ja-JP" altLang="en-US" sz="2400" u="sng" dirty="0" smtClean="0">
                <a:latin typeface="メイリオ" pitchFamily="50" charset="-128"/>
                <a:ea typeface="メイリオ" pitchFamily="50" charset="-128"/>
              </a:rPr>
              <a:t>のプロジェクトのソースコードリストに追加する必要があると思われます</a:t>
            </a:r>
            <a:r>
              <a:rPr lang="en-US" altLang="ja-JP" sz="2400" u="sng" dirty="0" smtClean="0">
                <a:latin typeface="メイリオ" pitchFamily="50" charset="-128"/>
                <a:ea typeface="メイリオ" pitchFamily="50" charset="-128"/>
              </a:rPr>
              <a:t>…</a:t>
            </a: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p:txBody>
      </p:sp>
    </p:spTree>
    <p:extLst>
      <p:ext uri="{BB962C8B-B14F-4D97-AF65-F5344CB8AC3E}">
        <p14:creationId xmlns:p14="http://schemas.microsoft.com/office/powerpoint/2010/main" val="155317943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TECS</a:t>
            </a:r>
            <a:r>
              <a:rPr lang="ja-JP" altLang="en-US" sz="2800" b="1" dirty="0" smtClean="0">
                <a:solidFill>
                  <a:schemeClr val="tx1"/>
                </a:solidFill>
                <a:latin typeface="メイリオ" pitchFamily="50" charset="-128"/>
              </a:rPr>
              <a:t>に関する発展的な話題（</a:t>
            </a:r>
            <a:r>
              <a:rPr lang="en-US" altLang="ja-JP" sz="2800" b="1" dirty="0" smtClean="0">
                <a:solidFill>
                  <a:schemeClr val="tx1"/>
                </a:solidFill>
                <a:latin typeface="メイリオ" pitchFamily="50" charset="-128"/>
              </a:rPr>
              <a:t>7</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定義するコンポーネントやポートに関して，名前が決まっている部分と任意な部分がある？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の</a:t>
            </a:r>
            <a:r>
              <a:rPr lang="en-US" altLang="ja-JP" sz="2400" dirty="0" err="1" smtClean="0">
                <a:latin typeface="メイリオ" pitchFamily="50" charset="-128"/>
                <a:ea typeface="メイリオ" pitchFamily="50" charset="-128"/>
              </a:rPr>
              <a:t>syssvc</a:t>
            </a:r>
            <a:r>
              <a:rPr lang="ja-JP" altLang="en-US" sz="2400" dirty="0" smtClean="0">
                <a:latin typeface="メイリオ" pitchFamily="50" charset="-128"/>
                <a:ea typeface="メイリオ" pitchFamily="50" charset="-128"/>
              </a:rPr>
              <a:t>において，ターゲット依存部が定義すべき</a:t>
            </a:r>
            <a:r>
              <a:rPr lang="en-US" altLang="ja-JP" sz="2400" dirty="0" smtClean="0">
                <a:latin typeface="メイリオ" pitchFamily="50" charset="-128"/>
                <a:ea typeface="メイリオ" pitchFamily="50" charset="-128"/>
              </a:rPr>
              <a:t>I/F</a:t>
            </a:r>
            <a:r>
              <a:rPr lang="ja-JP" altLang="en-US" sz="2400" dirty="0" smtClean="0">
                <a:latin typeface="メイリオ" pitchFamily="50" charset="-128"/>
                <a:ea typeface="メイリオ" pitchFamily="50" charset="-128"/>
              </a:rPr>
              <a:t>の</a:t>
            </a:r>
            <a:r>
              <a:rPr lang="en-US" altLang="ja-JP" sz="2400" dirty="0" smtClean="0">
                <a:latin typeface="メイリオ" pitchFamily="50" charset="-128"/>
                <a:ea typeface="メイリオ" pitchFamily="50" charset="-128"/>
              </a:rPr>
              <a:t>signature</a:t>
            </a:r>
            <a:r>
              <a:rPr lang="ja-JP" altLang="en-US" sz="2400" dirty="0" smtClean="0">
                <a:latin typeface="メイリオ" pitchFamily="50" charset="-128"/>
                <a:ea typeface="メイリオ" pitchFamily="50" charset="-128"/>
              </a:rPr>
              <a:t>（関数一覧）が決まっている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2400" dirty="0" err="1" smtClean="0">
                <a:latin typeface="メイリオ" pitchFamily="50" charset="-128"/>
                <a:ea typeface="メイリオ" pitchFamily="50" charset="-128"/>
              </a:rPr>
              <a:t>sPutLog</a:t>
            </a:r>
            <a:r>
              <a:rPr lang="ja-JP" altLang="en-US"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sSIOPort</a:t>
            </a:r>
            <a:r>
              <a:rPr lang="ja-JP" altLang="en-US"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siSIOCBR</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の</a:t>
            </a:r>
            <a:r>
              <a:rPr lang="en-US" altLang="ja-JP" sz="2400" dirty="0" smtClean="0">
                <a:latin typeface="メイリオ" pitchFamily="50" charset="-128"/>
                <a:ea typeface="メイリオ" pitchFamily="50" charset="-128"/>
              </a:rPr>
              <a:t>sample1</a:t>
            </a:r>
            <a:r>
              <a:rPr lang="ja-JP" altLang="en-US" sz="2400" dirty="0" smtClean="0">
                <a:latin typeface="メイリオ" pitchFamily="50" charset="-128"/>
                <a:ea typeface="メイリオ" pitchFamily="50" charset="-128"/>
              </a:rPr>
              <a:t>において，ターゲット依存部がインスタンス化すべきシステムログ，シリアルドライバのコンポーネントインスタンス名と提供するポート名が決まっている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sz="2400" dirty="0" smtClean="0">
                <a:latin typeface="メイリオ" pitchFamily="50" charset="-128"/>
                <a:ea typeface="メイリオ" pitchFamily="50" charset="-128"/>
              </a:rPr>
              <a:t>非依存部の</a:t>
            </a:r>
            <a:r>
              <a:rPr lang="en-US" altLang="ja-JP" sz="2400" dirty="0" err="1" smtClean="0">
                <a:latin typeface="メイリオ" pitchFamily="50" charset="-128"/>
                <a:ea typeface="メイリオ" pitchFamily="50" charset="-128"/>
              </a:rPr>
              <a:t>SysLog</a:t>
            </a:r>
            <a:r>
              <a:rPr lang="ja-JP" altLang="en-US" sz="2400" dirty="0" smtClean="0">
                <a:latin typeface="メイリオ" pitchFamily="50" charset="-128"/>
                <a:ea typeface="メイリオ" pitchFamily="50" charset="-128"/>
              </a:rPr>
              <a:t>や</a:t>
            </a:r>
            <a:r>
              <a:rPr lang="en-US" altLang="ja-JP" sz="2400" dirty="0" smtClean="0">
                <a:latin typeface="メイリオ" pitchFamily="50" charset="-128"/>
                <a:ea typeface="メイリオ" pitchFamily="50" charset="-128"/>
              </a:rPr>
              <a:t>Serial</a:t>
            </a:r>
            <a:r>
              <a:rPr lang="ja-JP" altLang="en-US" sz="2400" dirty="0" smtClean="0">
                <a:latin typeface="メイリオ" pitchFamily="50" charset="-128"/>
                <a:ea typeface="メイリオ" pitchFamily="50" charset="-128"/>
              </a:rPr>
              <a:t>コンポーネントをインスタンス化してターゲット依存部と結合しているため</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2400" dirty="0" smtClean="0">
                <a:latin typeface="メイリオ" pitchFamily="50" charset="-128"/>
                <a:ea typeface="メイリオ" pitchFamily="50" charset="-128"/>
              </a:rPr>
              <a:t>sample1</a:t>
            </a:r>
            <a:r>
              <a:rPr lang="ja-JP" altLang="en-US" sz="2400" dirty="0" smtClean="0">
                <a:latin typeface="メイリオ" pitchFamily="50" charset="-128"/>
                <a:ea typeface="メイリオ" pitchFamily="50" charset="-128"/>
              </a:rPr>
              <a:t>を使用しないのであれば，改変可能</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その他（システムログ，シリアルドライバのコンポーネント名）は決まっていないため，ターゲット依存部で自由に決めることができる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89549371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8"/>
          <p:cNvSpPr>
            <a:spLocks noChangeArrowheads="1"/>
          </p:cNvSpPr>
          <p:nvPr/>
        </p:nvSpPr>
        <p:spPr bwMode="auto">
          <a:xfrm>
            <a:off x="4572000" y="2636912"/>
            <a:ext cx="4464496" cy="1800200"/>
          </a:xfrm>
          <a:prstGeom prst="rect">
            <a:avLst/>
          </a:prstGeom>
          <a:noFill/>
          <a:ln w="38100" cmpd="sng">
            <a:solidFill>
              <a:srgbClr val="FF0000"/>
            </a:solidFill>
            <a:miter lim="800000"/>
            <a:headEnd/>
            <a:tailEnd/>
          </a:ln>
          <a:effectLst/>
        </p:spPr>
        <p:txBody>
          <a:bodyPr wrap="none" lIns="90000" tIns="46800" rIns="90000" bIns="46800" anchor="t" anchorCtr="0"/>
          <a:lstStyle/>
          <a:p>
            <a:r>
              <a:rPr lang="en-US" altLang="ja-JP" sz="1600" dirty="0" err="1" smtClean="0"/>
              <a:t>tSIOPortXXX</a:t>
            </a:r>
            <a:endParaRPr lang="en-US" altLang="ja-JP" sz="1600" dirty="0"/>
          </a:p>
          <a:p>
            <a:r>
              <a:rPr lang="en-US" altLang="ja-JP" dirty="0" smtClean="0"/>
              <a:t>SIOPortTarget1</a:t>
            </a:r>
            <a:endParaRPr lang="en-US" altLang="ja-JP" dirty="0"/>
          </a:p>
        </p:txBody>
      </p:sp>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TECS</a:t>
            </a:r>
            <a:r>
              <a:rPr lang="ja-JP" altLang="en-US" sz="2800" b="1" dirty="0" smtClean="0">
                <a:solidFill>
                  <a:schemeClr val="tx1"/>
                </a:solidFill>
                <a:latin typeface="メイリオ" pitchFamily="50" charset="-128"/>
              </a:rPr>
              <a:t>に関する発展的な話題（</a:t>
            </a:r>
            <a:r>
              <a:rPr lang="en-US" altLang="ja-JP" sz="2800" b="1" dirty="0" smtClean="0">
                <a:solidFill>
                  <a:schemeClr val="tx1"/>
                </a:solidFill>
                <a:latin typeface="メイリオ" pitchFamily="50" charset="-128"/>
              </a:rPr>
              <a:t>8</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composite</a:t>
            </a:r>
            <a:r>
              <a:rPr lang="ja-JP" altLang="en-US" sz="2400" dirty="0" smtClean="0">
                <a:latin typeface="メイリオ" pitchFamily="50" charset="-128"/>
                <a:ea typeface="メイリオ" pitchFamily="50" charset="-128"/>
              </a:rPr>
              <a:t>とは？</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複合コンポーネントを定義するための指定子</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複数のコンポーネントインスタンスをまとめて</a:t>
            </a:r>
            <a:r>
              <a:rPr lang="en-US" altLang="ja-JP" sz="2400" dirty="0" smtClean="0">
                <a:latin typeface="メイリオ" pitchFamily="50" charset="-128"/>
                <a:ea typeface="メイリオ" pitchFamily="50" charset="-128"/>
              </a:rPr>
              <a:t>1</a:t>
            </a:r>
            <a:r>
              <a:rPr lang="ja-JP" altLang="en-US" sz="2400" dirty="0" smtClean="0">
                <a:latin typeface="メイリオ" pitchFamily="50" charset="-128"/>
                <a:ea typeface="メイリオ" pitchFamily="50" charset="-128"/>
              </a:rPr>
              <a:t>つのコンポーネント定義をするためのもの</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
        <p:nvSpPr>
          <p:cNvPr id="36" name="Rectangle 6"/>
          <p:cNvSpPr>
            <a:spLocks noChangeArrowheads="1"/>
          </p:cNvSpPr>
          <p:nvPr/>
        </p:nvSpPr>
        <p:spPr bwMode="auto">
          <a:xfrm>
            <a:off x="2546599" y="3356992"/>
            <a:ext cx="1719015"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37" name="Rectangle 8"/>
          <p:cNvSpPr>
            <a:spLocks noChangeArrowheads="1"/>
          </p:cNvSpPr>
          <p:nvPr/>
        </p:nvSpPr>
        <p:spPr bwMode="auto">
          <a:xfrm>
            <a:off x="5004048" y="3356992"/>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tSIOPortXXXMain</a:t>
            </a:r>
            <a:endParaRPr lang="en-US" altLang="ja-JP" sz="1600" dirty="0"/>
          </a:p>
          <a:p>
            <a:pPr algn="ctr"/>
            <a:r>
              <a:rPr lang="en-US" altLang="ja-JP" dirty="0" err="1" smtClean="0"/>
              <a:t>SIOPortTargetMain</a:t>
            </a:r>
            <a:endParaRPr lang="en-US" altLang="ja-JP" dirty="0"/>
          </a:p>
        </p:txBody>
      </p:sp>
      <p:sp>
        <p:nvSpPr>
          <p:cNvPr id="38" name="AutoShape 14"/>
          <p:cNvSpPr>
            <a:spLocks noChangeArrowheads="1"/>
          </p:cNvSpPr>
          <p:nvPr/>
        </p:nvSpPr>
        <p:spPr bwMode="auto">
          <a:xfrm rot="16200000">
            <a:off x="3941920" y="3527360"/>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39" name="Line 28"/>
          <p:cNvSpPr>
            <a:spLocks noChangeShapeType="1"/>
          </p:cNvSpPr>
          <p:nvPr/>
        </p:nvSpPr>
        <p:spPr bwMode="auto">
          <a:xfrm flipV="1">
            <a:off x="4274790" y="3645024"/>
            <a:ext cx="729257"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40" name="Text Box 34"/>
          <p:cNvSpPr txBox="1">
            <a:spLocks noChangeArrowheads="1"/>
          </p:cNvSpPr>
          <p:nvPr/>
        </p:nvSpPr>
        <p:spPr bwMode="auto">
          <a:xfrm>
            <a:off x="3347864" y="2936961"/>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41" name="AutoShape 14"/>
          <p:cNvSpPr>
            <a:spLocks noChangeArrowheads="1"/>
          </p:cNvSpPr>
          <p:nvPr/>
        </p:nvSpPr>
        <p:spPr bwMode="auto">
          <a:xfrm rot="16200000">
            <a:off x="6831417" y="374338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42" name="Line 28"/>
          <p:cNvSpPr>
            <a:spLocks noChangeShapeType="1"/>
          </p:cNvSpPr>
          <p:nvPr/>
        </p:nvSpPr>
        <p:spPr bwMode="auto">
          <a:xfrm>
            <a:off x="7164288" y="3861048"/>
            <a:ext cx="1440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43" name="Rectangle 8"/>
          <p:cNvSpPr>
            <a:spLocks noChangeArrowheads="1"/>
          </p:cNvSpPr>
          <p:nvPr/>
        </p:nvSpPr>
        <p:spPr bwMode="auto">
          <a:xfrm>
            <a:off x="7299127" y="3356992"/>
            <a:ext cx="1584176"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smtClean="0"/>
              <a:t>SIOISR</a:t>
            </a:r>
            <a:endParaRPr lang="en-US" altLang="ja-JP" dirty="0"/>
          </a:p>
        </p:txBody>
      </p:sp>
      <p:sp>
        <p:nvSpPr>
          <p:cNvPr id="44" name="Text Box 34"/>
          <p:cNvSpPr txBox="1">
            <a:spLocks noChangeArrowheads="1"/>
          </p:cNvSpPr>
          <p:nvPr/>
        </p:nvSpPr>
        <p:spPr bwMode="auto">
          <a:xfrm>
            <a:off x="6435031" y="2996952"/>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45" name="Rectangle 6"/>
          <p:cNvSpPr>
            <a:spLocks noChangeArrowheads="1"/>
          </p:cNvSpPr>
          <p:nvPr/>
        </p:nvSpPr>
        <p:spPr bwMode="auto">
          <a:xfrm>
            <a:off x="2546599" y="4970925"/>
            <a:ext cx="1719015"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SerialPort2</a:t>
            </a:r>
            <a:endParaRPr lang="en-US" altLang="ja-JP" dirty="0"/>
          </a:p>
        </p:txBody>
      </p:sp>
      <p:sp>
        <p:nvSpPr>
          <p:cNvPr id="46" name="Rectangle 8"/>
          <p:cNvSpPr>
            <a:spLocks noChangeArrowheads="1"/>
          </p:cNvSpPr>
          <p:nvPr/>
        </p:nvSpPr>
        <p:spPr bwMode="auto">
          <a:xfrm>
            <a:off x="5004048" y="4970925"/>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tSIOPortXXXMain</a:t>
            </a:r>
            <a:endParaRPr lang="en-US" altLang="ja-JP" sz="1600" dirty="0"/>
          </a:p>
          <a:p>
            <a:pPr algn="ctr"/>
            <a:r>
              <a:rPr lang="en-US" altLang="ja-JP" dirty="0" err="1" smtClean="0"/>
              <a:t>SIOPortTargetMain</a:t>
            </a:r>
            <a:endParaRPr lang="en-US" altLang="ja-JP" dirty="0"/>
          </a:p>
        </p:txBody>
      </p:sp>
      <p:sp>
        <p:nvSpPr>
          <p:cNvPr id="47" name="AutoShape 14"/>
          <p:cNvSpPr>
            <a:spLocks noChangeArrowheads="1"/>
          </p:cNvSpPr>
          <p:nvPr/>
        </p:nvSpPr>
        <p:spPr bwMode="auto">
          <a:xfrm rot="16200000">
            <a:off x="3941920" y="5141293"/>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48" name="Line 28"/>
          <p:cNvSpPr>
            <a:spLocks noChangeShapeType="1"/>
          </p:cNvSpPr>
          <p:nvPr/>
        </p:nvSpPr>
        <p:spPr bwMode="auto">
          <a:xfrm>
            <a:off x="4274790" y="5258958"/>
            <a:ext cx="7292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49" name="Text Box 34"/>
          <p:cNvSpPr txBox="1">
            <a:spLocks noChangeArrowheads="1"/>
          </p:cNvSpPr>
          <p:nvPr/>
        </p:nvSpPr>
        <p:spPr bwMode="auto">
          <a:xfrm>
            <a:off x="3410422" y="4610885"/>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siSIOCBR</a:t>
            </a:r>
            <a:endParaRPr lang="en-US" altLang="ja-JP" dirty="0"/>
          </a:p>
        </p:txBody>
      </p:sp>
      <p:sp>
        <p:nvSpPr>
          <p:cNvPr id="50" name="AutoShape 14"/>
          <p:cNvSpPr>
            <a:spLocks noChangeArrowheads="1"/>
          </p:cNvSpPr>
          <p:nvPr/>
        </p:nvSpPr>
        <p:spPr bwMode="auto">
          <a:xfrm rot="16200000">
            <a:off x="6831417" y="5357316"/>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51" name="Line 28"/>
          <p:cNvSpPr>
            <a:spLocks noChangeShapeType="1"/>
          </p:cNvSpPr>
          <p:nvPr/>
        </p:nvSpPr>
        <p:spPr bwMode="auto">
          <a:xfrm>
            <a:off x="7164287" y="5474981"/>
            <a:ext cx="13483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52" name="Rectangle 8"/>
          <p:cNvSpPr>
            <a:spLocks noChangeArrowheads="1"/>
          </p:cNvSpPr>
          <p:nvPr/>
        </p:nvSpPr>
        <p:spPr bwMode="auto">
          <a:xfrm>
            <a:off x="7299127" y="4970925"/>
            <a:ext cx="1584176"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tISR</a:t>
            </a:r>
            <a:endParaRPr lang="en-US" altLang="ja-JP" sz="1600" dirty="0"/>
          </a:p>
          <a:p>
            <a:pPr algn="ctr"/>
            <a:r>
              <a:rPr lang="en-US" altLang="ja-JP" dirty="0" smtClean="0"/>
              <a:t>SIOISR</a:t>
            </a:r>
            <a:endParaRPr lang="en-US" altLang="ja-JP" dirty="0"/>
          </a:p>
        </p:txBody>
      </p:sp>
      <p:sp>
        <p:nvSpPr>
          <p:cNvPr id="53" name="Text Box 34"/>
          <p:cNvSpPr txBox="1">
            <a:spLocks noChangeArrowheads="1"/>
          </p:cNvSpPr>
          <p:nvPr/>
        </p:nvSpPr>
        <p:spPr bwMode="auto">
          <a:xfrm>
            <a:off x="6435031" y="4610885"/>
            <a:ext cx="187220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a:t>siHandlerBody</a:t>
            </a:r>
            <a:endParaRPr lang="en-US" altLang="ja-JP" dirty="0"/>
          </a:p>
        </p:txBody>
      </p:sp>
      <p:sp>
        <p:nvSpPr>
          <p:cNvPr id="54" name="Rectangle 6"/>
          <p:cNvSpPr>
            <a:spLocks noChangeArrowheads="1"/>
          </p:cNvSpPr>
          <p:nvPr/>
        </p:nvSpPr>
        <p:spPr bwMode="auto">
          <a:xfrm>
            <a:off x="395536" y="3356992"/>
            <a:ext cx="1719015"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tSerialAdapter</a:t>
            </a:r>
            <a:endParaRPr lang="en-US" altLang="ja-JP" sz="1600" dirty="0"/>
          </a:p>
          <a:p>
            <a:pPr algn="ctr"/>
            <a:r>
              <a:rPr lang="en-US" altLang="ja-JP" dirty="0" err="1" smtClean="0"/>
              <a:t>SerialAdapter</a:t>
            </a:r>
            <a:endParaRPr lang="en-US" altLang="ja-JP" dirty="0"/>
          </a:p>
        </p:txBody>
      </p:sp>
      <p:sp>
        <p:nvSpPr>
          <p:cNvPr id="55" name="AutoShape 14"/>
          <p:cNvSpPr>
            <a:spLocks noChangeArrowheads="1"/>
          </p:cNvSpPr>
          <p:nvPr/>
        </p:nvSpPr>
        <p:spPr bwMode="auto">
          <a:xfrm rot="5400000">
            <a:off x="2376232" y="3815391"/>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56" name="AutoShape 14"/>
          <p:cNvSpPr>
            <a:spLocks noChangeArrowheads="1"/>
          </p:cNvSpPr>
          <p:nvPr/>
        </p:nvSpPr>
        <p:spPr bwMode="auto">
          <a:xfrm rot="5400000">
            <a:off x="2376232" y="5429324"/>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57" name="Line 28"/>
          <p:cNvSpPr>
            <a:spLocks noChangeShapeType="1"/>
          </p:cNvSpPr>
          <p:nvPr/>
        </p:nvSpPr>
        <p:spPr bwMode="auto">
          <a:xfrm>
            <a:off x="2114551" y="3861048"/>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58" name="Line 28"/>
          <p:cNvSpPr>
            <a:spLocks noChangeShapeType="1"/>
          </p:cNvSpPr>
          <p:nvPr/>
        </p:nvSpPr>
        <p:spPr bwMode="auto">
          <a:xfrm>
            <a:off x="2114551" y="5474981"/>
            <a:ext cx="432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59" name="正方形/長方形 58"/>
          <p:cNvSpPr/>
          <p:nvPr/>
        </p:nvSpPr>
        <p:spPr>
          <a:xfrm>
            <a:off x="1691680" y="3028890"/>
            <a:ext cx="1310275" cy="400110"/>
          </a:xfrm>
          <a:prstGeom prst="rect">
            <a:avLst/>
          </a:prstGeom>
        </p:spPr>
        <p:txBody>
          <a:bodyPr wrap="none">
            <a:spAutoFit/>
          </a:bodyPr>
          <a:lstStyle/>
          <a:p>
            <a:r>
              <a:rPr lang="en-US" altLang="ja-JP" dirty="0" err="1"/>
              <a:t>sSerialPort</a:t>
            </a:r>
            <a:endParaRPr lang="ja-JP" altLang="en-US" dirty="0"/>
          </a:p>
        </p:txBody>
      </p:sp>
      <p:sp>
        <p:nvSpPr>
          <p:cNvPr id="60" name="正方形/長方形 59"/>
          <p:cNvSpPr/>
          <p:nvPr/>
        </p:nvSpPr>
        <p:spPr>
          <a:xfrm>
            <a:off x="899592" y="3460938"/>
            <a:ext cx="1656184" cy="400110"/>
          </a:xfrm>
          <a:prstGeom prst="rect">
            <a:avLst/>
          </a:prstGeom>
        </p:spPr>
        <p:txBody>
          <a:bodyPr wrap="square">
            <a:spAutoFit/>
          </a:bodyPr>
          <a:lstStyle/>
          <a:p>
            <a:r>
              <a:rPr lang="en-US" altLang="ja-JP" dirty="0" err="1" smtClean="0"/>
              <a:t>cSerialPort</a:t>
            </a:r>
            <a:r>
              <a:rPr lang="en-US" altLang="ja-JP" dirty="0" smtClean="0"/>
              <a:t>[0]</a:t>
            </a:r>
            <a:endParaRPr lang="ja-JP" altLang="en-US" dirty="0"/>
          </a:p>
        </p:txBody>
      </p:sp>
      <p:sp>
        <p:nvSpPr>
          <p:cNvPr id="61" name="正方形/長方形 60"/>
          <p:cNvSpPr/>
          <p:nvPr/>
        </p:nvSpPr>
        <p:spPr>
          <a:xfrm>
            <a:off x="899592" y="5042933"/>
            <a:ext cx="1656184" cy="400110"/>
          </a:xfrm>
          <a:prstGeom prst="rect">
            <a:avLst/>
          </a:prstGeom>
        </p:spPr>
        <p:txBody>
          <a:bodyPr wrap="square">
            <a:spAutoFit/>
          </a:bodyPr>
          <a:lstStyle/>
          <a:p>
            <a:r>
              <a:rPr lang="en-US" altLang="ja-JP" dirty="0" err="1" smtClean="0"/>
              <a:t>cSerialPort</a:t>
            </a:r>
            <a:r>
              <a:rPr lang="en-US" altLang="ja-JP" dirty="0" smtClean="0"/>
              <a:t>[1]</a:t>
            </a:r>
            <a:endParaRPr lang="ja-JP" altLang="en-US" dirty="0"/>
          </a:p>
        </p:txBody>
      </p:sp>
      <p:sp>
        <p:nvSpPr>
          <p:cNvPr id="62" name="AutoShape 14"/>
          <p:cNvSpPr>
            <a:spLocks noChangeArrowheads="1"/>
          </p:cNvSpPr>
          <p:nvPr/>
        </p:nvSpPr>
        <p:spPr bwMode="auto">
          <a:xfrm rot="5400000">
            <a:off x="4842858" y="3916598"/>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63" name="Line 28"/>
          <p:cNvSpPr>
            <a:spLocks noChangeShapeType="1"/>
          </p:cNvSpPr>
          <p:nvPr/>
        </p:nvSpPr>
        <p:spPr bwMode="auto">
          <a:xfrm rot="10800000" flipV="1">
            <a:off x="4283968" y="4005064"/>
            <a:ext cx="792088"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64" name="AutoShape 14"/>
          <p:cNvSpPr>
            <a:spLocks noChangeArrowheads="1"/>
          </p:cNvSpPr>
          <p:nvPr/>
        </p:nvSpPr>
        <p:spPr bwMode="auto">
          <a:xfrm rot="5400000">
            <a:off x="4401633" y="552980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65" name="Line 28"/>
          <p:cNvSpPr>
            <a:spLocks noChangeShapeType="1"/>
          </p:cNvSpPr>
          <p:nvPr/>
        </p:nvSpPr>
        <p:spPr bwMode="auto">
          <a:xfrm rot="10800000">
            <a:off x="4283968" y="5618998"/>
            <a:ext cx="7200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endParaRPr lang="ja-JP" altLang="en-US"/>
          </a:p>
        </p:txBody>
      </p:sp>
      <p:sp>
        <p:nvSpPr>
          <p:cNvPr id="66" name="Text Box 34"/>
          <p:cNvSpPr txBox="1">
            <a:spLocks noChangeArrowheads="1"/>
          </p:cNvSpPr>
          <p:nvPr/>
        </p:nvSpPr>
        <p:spPr bwMode="auto">
          <a:xfrm>
            <a:off x="3491607" y="5907029"/>
            <a:ext cx="136842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smtClean="0"/>
              <a:t>sSIOPort</a:t>
            </a:r>
            <a:endParaRPr lang="en-US" altLang="ja-JP" dirty="0"/>
          </a:p>
        </p:txBody>
      </p:sp>
      <p:sp>
        <p:nvSpPr>
          <p:cNvPr id="67" name="Text Box 34"/>
          <p:cNvSpPr txBox="1">
            <a:spLocks noChangeArrowheads="1"/>
          </p:cNvSpPr>
          <p:nvPr/>
        </p:nvSpPr>
        <p:spPr bwMode="auto">
          <a:xfrm>
            <a:off x="3491880" y="4221088"/>
            <a:ext cx="136842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smtClean="0"/>
              <a:t>sSIOPort</a:t>
            </a:r>
            <a:endParaRPr lang="en-US" altLang="ja-JP" dirty="0"/>
          </a:p>
        </p:txBody>
      </p:sp>
      <p:sp>
        <p:nvSpPr>
          <p:cNvPr id="69" name="AutoShape 14"/>
          <p:cNvSpPr>
            <a:spLocks noChangeArrowheads="1"/>
          </p:cNvSpPr>
          <p:nvPr/>
        </p:nvSpPr>
        <p:spPr bwMode="auto">
          <a:xfrm rot="5400000">
            <a:off x="4401633" y="3916598"/>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70" name="Rectangle 8"/>
          <p:cNvSpPr>
            <a:spLocks noChangeArrowheads="1"/>
          </p:cNvSpPr>
          <p:nvPr/>
        </p:nvSpPr>
        <p:spPr bwMode="auto">
          <a:xfrm>
            <a:off x="4572000" y="4653136"/>
            <a:ext cx="4464496" cy="1800200"/>
          </a:xfrm>
          <a:prstGeom prst="rect">
            <a:avLst/>
          </a:prstGeom>
          <a:noFill/>
          <a:ln w="38100" cmpd="sng">
            <a:solidFill>
              <a:srgbClr val="FF0000"/>
            </a:solidFill>
            <a:miter lim="800000"/>
            <a:headEnd/>
            <a:tailEnd/>
          </a:ln>
          <a:effectLst/>
        </p:spPr>
        <p:txBody>
          <a:bodyPr wrap="none" lIns="90000" tIns="46800" rIns="90000" bIns="46800" anchor="b" anchorCtr="0"/>
          <a:lstStyle/>
          <a:p>
            <a:r>
              <a:rPr lang="en-US" altLang="ja-JP" sz="1600" dirty="0" err="1" smtClean="0"/>
              <a:t>tSIOPortXXX</a:t>
            </a:r>
            <a:endParaRPr lang="en-US" altLang="ja-JP" sz="1600" dirty="0"/>
          </a:p>
          <a:p>
            <a:r>
              <a:rPr lang="en-US" altLang="ja-JP" dirty="0" smtClean="0"/>
              <a:t>SIOPortTarget2</a:t>
            </a:r>
            <a:endParaRPr lang="en-US" altLang="ja-JP" dirty="0"/>
          </a:p>
        </p:txBody>
      </p:sp>
      <p:sp>
        <p:nvSpPr>
          <p:cNvPr id="71" name="AutoShape 14"/>
          <p:cNvSpPr>
            <a:spLocks noChangeArrowheads="1"/>
          </p:cNvSpPr>
          <p:nvPr/>
        </p:nvSpPr>
        <p:spPr bwMode="auto">
          <a:xfrm rot="5400000">
            <a:off x="4815193" y="552980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Tree>
    <p:extLst>
      <p:ext uri="{BB962C8B-B14F-4D97-AF65-F5344CB8AC3E}">
        <p14:creationId xmlns:p14="http://schemas.microsoft.com/office/powerpoint/2010/main" val="2162711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a:solidFill>
                  <a:schemeClr val="tx1"/>
                </a:solidFill>
                <a:latin typeface="メイリオ" pitchFamily="50" charset="-128"/>
              </a:rPr>
              <a:t>TECS</a:t>
            </a:r>
            <a:r>
              <a:rPr lang="ja-JP" altLang="en-US" sz="2800" b="1" dirty="0">
                <a:solidFill>
                  <a:schemeClr val="tx1"/>
                </a:solidFill>
                <a:latin typeface="メイリオ" pitchFamily="50" charset="-128"/>
              </a:rPr>
              <a:t>に関する発展的な話題</a:t>
            </a:r>
            <a:r>
              <a:rPr lang="ja-JP" altLang="en-US" sz="2800" b="1" dirty="0" smtClean="0">
                <a:solidFill>
                  <a:schemeClr val="tx1"/>
                </a:solidFill>
                <a:latin typeface="メイリオ" pitchFamily="50" charset="-128"/>
              </a:rPr>
              <a:t>（</a:t>
            </a:r>
            <a:r>
              <a:rPr lang="en-US" altLang="ja-JP" sz="2800" b="1" dirty="0" smtClean="0">
                <a:solidFill>
                  <a:schemeClr val="tx1"/>
                </a:solidFill>
                <a:latin typeface="メイリオ" pitchFamily="50" charset="-128"/>
              </a:rPr>
              <a:t>9</a:t>
            </a:r>
            <a:r>
              <a:rPr lang="ja-JP" altLang="en-US" sz="2800" b="1" dirty="0" smtClean="0">
                <a:solidFill>
                  <a:schemeClr val="tx1"/>
                </a:solidFill>
                <a:latin typeface="メイリオ" pitchFamily="50" charset="-128"/>
              </a:rPr>
              <a:t>）</a:t>
            </a:r>
            <a:endParaRPr lang="ja-JP" altLang="en-US" sz="2800" b="1" dirty="0" smtClean="0">
              <a:solidFill>
                <a:schemeClr val="tx1"/>
              </a:solidFill>
              <a:latin typeface="メイリオ" pitchFamily="50" charset="-128"/>
            </a:endParaRP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prototype</a:t>
            </a:r>
            <a:r>
              <a:rPr lang="ja-JP" altLang="en-US" sz="2400" dirty="0" smtClean="0">
                <a:latin typeface="メイリオ" pitchFamily="50" charset="-128"/>
                <a:ea typeface="メイリオ" pitchFamily="50" charset="-128"/>
              </a:rPr>
              <a:t>とは</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ct11mpcore_gcc</a:t>
            </a:r>
            <a:r>
              <a:rPr lang="ja-JP" altLang="en-US" dirty="0" smtClean="0">
                <a:latin typeface="メイリオ" pitchFamily="50" charset="-128"/>
                <a:ea typeface="メイリオ" pitchFamily="50" charset="-128"/>
              </a:rPr>
              <a:t>依存部で使われている</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コンポーネントをインスタンス化せずに属性や結合を定義する機能</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prototype</a:t>
            </a:r>
            <a:r>
              <a:rPr lang="ja-JP" altLang="en-US" dirty="0" smtClean="0">
                <a:latin typeface="メイリオ" pitchFamily="50" charset="-128"/>
                <a:ea typeface="メイリオ" pitchFamily="50" charset="-128"/>
              </a:rPr>
              <a:t>なしの記述がない限りインスタンス化されない</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endParaRPr lang="en-US" altLang="ja-JP" sz="2400" dirty="0">
              <a:latin typeface="メイリオ" pitchFamily="50" charset="-128"/>
              <a:ea typeface="メイリオ" pitchFamily="50" charset="-128"/>
            </a:endParaRPr>
          </a:p>
        </p:txBody>
      </p:sp>
      <p:sp>
        <p:nvSpPr>
          <p:cNvPr id="36" name="メモ 35"/>
          <p:cNvSpPr/>
          <p:nvPr/>
        </p:nvSpPr>
        <p:spPr bwMode="auto">
          <a:xfrm>
            <a:off x="179512" y="2708920"/>
            <a:ext cx="8712968" cy="3744416"/>
          </a:xfrm>
          <a:prstGeom prst="foldedCorner">
            <a:avLst>
              <a:gd name="adj" fmla="val 7479"/>
            </a:avLst>
          </a:prstGeom>
          <a:solidFill>
            <a:srgbClr val="CC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sz="1800" dirty="0" smtClean="0">
                <a:latin typeface="+mn-ea"/>
                <a:ea typeface="+mn-ea"/>
              </a:rPr>
              <a:t>/* tSIOPortCT11MPCore.cdl */</a:t>
            </a:r>
          </a:p>
          <a:p>
            <a:pPr eaLnBrk="1" hangingPunct="1">
              <a:lnSpc>
                <a:spcPct val="90000"/>
              </a:lnSpc>
              <a:spcBef>
                <a:spcPct val="20000"/>
              </a:spcBef>
            </a:pPr>
            <a:r>
              <a:rPr lang="en-US" altLang="ja-JP" sz="1800" dirty="0" smtClean="0">
                <a:latin typeface="+mn-ea"/>
                <a:ea typeface="+mn-ea"/>
              </a:rPr>
              <a:t>[</a:t>
            </a:r>
            <a:r>
              <a:rPr lang="en-US" altLang="ja-JP" sz="1800" b="1" dirty="0" smtClean="0">
                <a:solidFill>
                  <a:srgbClr val="FF0000"/>
                </a:solidFill>
                <a:latin typeface="+mn-ea"/>
                <a:ea typeface="+mn-ea"/>
              </a:rPr>
              <a:t>prototype</a:t>
            </a:r>
            <a:r>
              <a:rPr lang="en-US" altLang="ja-JP" sz="1800" dirty="0" smtClean="0">
                <a:latin typeface="+mn-ea"/>
                <a:ea typeface="+mn-ea"/>
              </a:rPr>
              <a:t>]</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cell </a:t>
            </a:r>
            <a:r>
              <a:rPr lang="en-US" altLang="ja-JP" sz="1800" dirty="0" err="1" smtClean="0">
                <a:latin typeface="+mn-ea"/>
                <a:ea typeface="+mn-ea"/>
              </a:rPr>
              <a:t>tSIOPortXXX</a:t>
            </a:r>
            <a:r>
              <a:rPr lang="en-US" altLang="ja-JP" sz="1800" dirty="0" smtClean="0">
                <a:latin typeface="+mn-ea"/>
                <a:ea typeface="+mn-ea"/>
              </a:rPr>
              <a:t> </a:t>
            </a:r>
            <a:r>
              <a:rPr lang="en-US" altLang="ja-JP" sz="1800" b="1" u="sng" dirty="0" smtClean="0">
                <a:solidFill>
                  <a:srgbClr val="FF0000"/>
                </a:solidFill>
                <a:latin typeface="+mn-ea"/>
                <a:ea typeface="+mn-ea"/>
              </a:rPr>
              <a:t>SIOPortTarget1</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err="1">
                <a:latin typeface="+mn-ea"/>
                <a:ea typeface="+mn-ea"/>
              </a:rPr>
              <a:t>baseAddress</a:t>
            </a:r>
            <a:r>
              <a:rPr lang="en-US" altLang="ja-JP" sz="1800" dirty="0">
                <a:latin typeface="+mn-ea"/>
                <a:ea typeface="+mn-ea"/>
              </a:rPr>
              <a:t> </a:t>
            </a:r>
            <a:r>
              <a:rPr lang="en-US" altLang="ja-JP" sz="1800" dirty="0" smtClean="0">
                <a:latin typeface="+mn-ea"/>
                <a:ea typeface="+mn-ea"/>
              </a:rPr>
              <a:t>= C_EXP</a:t>
            </a:r>
            <a:r>
              <a:rPr lang="en-US" altLang="ja-JP" sz="1800" dirty="0">
                <a:latin typeface="+mn-ea"/>
                <a:ea typeface="+mn-ea"/>
              </a:rPr>
              <a:t>("EB_UART0_BASE")</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a:latin typeface="+mn-ea"/>
                <a:ea typeface="+mn-ea"/>
              </a:rPr>
              <a:t>   </a:t>
            </a:r>
            <a:r>
              <a:rPr lang="en-US" altLang="ja-JP" sz="1800" dirty="0" err="1">
                <a:latin typeface="+mn-ea"/>
                <a:ea typeface="+mn-ea"/>
              </a:rPr>
              <a:t>interruptNumber</a:t>
            </a:r>
            <a:r>
              <a:rPr lang="en-US" altLang="ja-JP" sz="1800" dirty="0">
                <a:latin typeface="+mn-ea"/>
                <a:ea typeface="+mn-ea"/>
              </a:rPr>
              <a:t> = C_EXP("EB_IRQNO_UART0");</a:t>
            </a: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a:t>
            </a:r>
            <a:r>
              <a:rPr lang="en-US" altLang="ja-JP" sz="1800" dirty="0" smtClean="0">
                <a:latin typeface="+mn-ea"/>
                <a:ea typeface="+mn-ea"/>
              </a:rPr>
              <a:t>; /* </a:t>
            </a:r>
            <a:r>
              <a:rPr lang="ja-JP" altLang="en-US" sz="1800" dirty="0" smtClean="0">
                <a:latin typeface="+mn-ea"/>
                <a:ea typeface="+mn-ea"/>
              </a:rPr>
              <a:t>これだけ書いてもインスタンス化はされない</a:t>
            </a:r>
            <a:r>
              <a:rPr lang="en-US" altLang="ja-JP" sz="1800" dirty="0" smtClean="0">
                <a:latin typeface="+mn-ea"/>
                <a:ea typeface="+mn-ea"/>
              </a:rPr>
              <a:t> */</a:t>
            </a:r>
          </a:p>
          <a:p>
            <a:pPr eaLnBrk="1" hangingPunct="1">
              <a:lnSpc>
                <a:spcPct val="90000"/>
              </a:lnSpc>
              <a:spcBef>
                <a:spcPct val="20000"/>
              </a:spcBef>
            </a:pP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r>
              <a:rPr lang="en-US" altLang="ja-JP" sz="1800" dirty="0" err="1" smtClean="0">
                <a:latin typeface="+mn-ea"/>
                <a:ea typeface="+mn-ea"/>
              </a:rPr>
              <a:t>target.cdl</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cell tSIOPortCT11MPCore SIOPortTarget1 </a:t>
            </a:r>
            <a:r>
              <a:rPr lang="en-US" altLang="ja-JP" sz="1800" dirty="0" smtClean="0">
                <a:latin typeface="+mn-ea"/>
                <a:ea typeface="+mn-ea"/>
              </a:rPr>
              <a:t>{</a:t>
            </a:r>
          </a:p>
          <a:p>
            <a:pPr eaLnBrk="1" hangingPunct="1">
              <a:lnSpc>
                <a:spcPct val="90000"/>
              </a:lnSpc>
              <a:spcBef>
                <a:spcPct val="20000"/>
              </a:spcBef>
            </a:pPr>
            <a:r>
              <a:rPr lang="en-US" altLang="ja-JP" sz="1800" dirty="0">
                <a:latin typeface="+mn-ea"/>
                <a:ea typeface="+mn-ea"/>
              </a:rPr>
              <a:t> </a:t>
            </a:r>
            <a:r>
              <a:rPr lang="en-US" altLang="ja-JP" sz="1800" dirty="0" smtClean="0">
                <a:latin typeface="+mn-ea"/>
                <a:ea typeface="+mn-ea"/>
              </a:rPr>
              <a:t>   /*</a:t>
            </a:r>
            <a:r>
              <a:rPr lang="ja-JP" altLang="en-US" sz="1800" dirty="0" smtClean="0">
                <a:latin typeface="+mn-ea"/>
                <a:ea typeface="+mn-ea"/>
              </a:rPr>
              <a:t>実際にインスタンス化するときに属性を省略可能</a:t>
            </a:r>
            <a:r>
              <a:rPr lang="en-US" altLang="ja-JP" sz="1800" dirty="0" smtClean="0">
                <a:latin typeface="+mn-ea"/>
                <a:ea typeface="+mn-ea"/>
              </a:rPr>
              <a:t>*/</a:t>
            </a:r>
            <a:endParaRPr lang="en-US" altLang="ja-JP" sz="1800" dirty="0">
              <a:latin typeface="+mn-ea"/>
              <a:ea typeface="+mn-ea"/>
            </a:endParaRPr>
          </a:p>
          <a:p>
            <a:pPr eaLnBrk="1" hangingPunct="1">
              <a:lnSpc>
                <a:spcPct val="90000"/>
              </a:lnSpc>
              <a:spcBef>
                <a:spcPct val="20000"/>
              </a:spcBef>
            </a:pPr>
            <a:r>
              <a:rPr lang="en-US" altLang="ja-JP" sz="1800" dirty="0" smtClean="0">
                <a:latin typeface="+mn-ea"/>
                <a:ea typeface="+mn-ea"/>
              </a:rPr>
              <a:t>};</a:t>
            </a:r>
            <a:r>
              <a:rPr lang="en-US" altLang="ja-JP" sz="1800" dirty="0" smtClean="0">
                <a:latin typeface="+mn-ea"/>
                <a:ea typeface="+mn-ea"/>
              </a:rPr>
              <a:t> </a:t>
            </a:r>
            <a:r>
              <a:rPr lang="en-US" altLang="ja-JP" sz="1800" dirty="0">
                <a:latin typeface="+mn-ea"/>
                <a:ea typeface="+mn-ea"/>
              </a:rPr>
              <a:t>/* </a:t>
            </a:r>
            <a:r>
              <a:rPr lang="ja-JP" altLang="en-US" sz="1800" dirty="0" smtClean="0">
                <a:latin typeface="+mn-ea"/>
                <a:ea typeface="+mn-ea"/>
              </a:rPr>
              <a:t>こ</a:t>
            </a:r>
            <a:r>
              <a:rPr lang="ja-JP" altLang="en-US" sz="1800" dirty="0" smtClean="0">
                <a:latin typeface="+mn-ea"/>
                <a:ea typeface="+mn-ea"/>
              </a:rPr>
              <a:t>こまで</a:t>
            </a:r>
            <a:r>
              <a:rPr lang="ja-JP" altLang="en-US" sz="1800" dirty="0" smtClean="0">
                <a:latin typeface="+mn-ea"/>
                <a:ea typeface="+mn-ea"/>
              </a:rPr>
              <a:t>書</a:t>
            </a:r>
            <a:r>
              <a:rPr lang="ja-JP" altLang="en-US" sz="1800" dirty="0" smtClean="0">
                <a:latin typeface="+mn-ea"/>
                <a:ea typeface="+mn-ea"/>
              </a:rPr>
              <a:t>くと</a:t>
            </a:r>
            <a:r>
              <a:rPr lang="ja-JP" altLang="en-US" sz="1800" dirty="0" smtClean="0">
                <a:latin typeface="+mn-ea"/>
                <a:ea typeface="+mn-ea"/>
              </a:rPr>
              <a:t>インスタンス化され</a:t>
            </a:r>
            <a:r>
              <a:rPr lang="ja-JP" altLang="en-US" sz="1800" dirty="0" smtClean="0">
                <a:latin typeface="+mn-ea"/>
                <a:ea typeface="+mn-ea"/>
              </a:rPr>
              <a:t>る</a:t>
            </a:r>
            <a:r>
              <a:rPr lang="en-US" altLang="ja-JP" sz="1800" dirty="0" smtClean="0">
                <a:latin typeface="+mn-ea"/>
                <a:ea typeface="+mn-ea"/>
              </a:rPr>
              <a:t> </a:t>
            </a:r>
            <a:r>
              <a:rPr lang="en-US" altLang="ja-JP" sz="1800" dirty="0">
                <a:latin typeface="+mn-ea"/>
                <a:ea typeface="+mn-ea"/>
              </a:rPr>
              <a:t>*</a:t>
            </a:r>
            <a:r>
              <a:rPr lang="en-US" altLang="ja-JP" sz="1800" dirty="0" smtClean="0">
                <a:latin typeface="+mn-ea"/>
                <a:ea typeface="+mn-ea"/>
              </a:rPr>
              <a:t>/</a:t>
            </a:r>
            <a:endParaRPr lang="en-US" altLang="ja-JP" sz="1800" dirty="0">
              <a:latin typeface="+mn-ea"/>
              <a:ea typeface="+mn-ea"/>
            </a:endParaRPr>
          </a:p>
        </p:txBody>
      </p:sp>
    </p:spTree>
    <p:extLst>
      <p:ext uri="{BB962C8B-B14F-4D97-AF65-F5344CB8AC3E}">
        <p14:creationId xmlns:p14="http://schemas.microsoft.com/office/powerpoint/2010/main" val="38389278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ASP3</a:t>
            </a:r>
            <a:r>
              <a:rPr lang="ja-JP" altLang="en-US" sz="2800" b="1" dirty="0" smtClean="0">
                <a:solidFill>
                  <a:schemeClr val="tx1"/>
                </a:solidFill>
                <a:latin typeface="メイリオ" pitchFamily="50" charset="-128"/>
              </a:rPr>
              <a:t>における</a:t>
            </a:r>
            <a:r>
              <a:rPr lang="en-US" altLang="ja-JP" sz="2800" b="1" dirty="0" smtClean="0">
                <a:solidFill>
                  <a:schemeClr val="tx1"/>
                </a:solidFill>
                <a:latin typeface="メイリオ" pitchFamily="50" charset="-128"/>
              </a:rPr>
              <a:t>TECS</a:t>
            </a:r>
            <a:r>
              <a:rPr lang="ja-JP" altLang="en-US" sz="2800" b="1" dirty="0" smtClean="0">
                <a:solidFill>
                  <a:schemeClr val="tx1"/>
                </a:solidFill>
                <a:latin typeface="メイリオ" pitchFamily="50" charset="-128"/>
              </a:rPr>
              <a:t>対応の必要性</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では，システムサービス（</a:t>
            </a:r>
            <a:r>
              <a:rPr lang="en-US" altLang="ja-JP" sz="2400" dirty="0" err="1" smtClean="0">
                <a:latin typeface="メイリオ" pitchFamily="50" charset="-128"/>
                <a:ea typeface="メイリオ" pitchFamily="50" charset="-128"/>
              </a:rPr>
              <a:t>syssvc</a:t>
            </a:r>
            <a:r>
              <a:rPr lang="ja-JP" altLang="en-US" sz="2400" dirty="0" smtClean="0">
                <a:latin typeface="メイリオ" pitchFamily="50" charset="-128"/>
                <a:ea typeface="メイリオ" pitchFamily="50" charset="-128"/>
              </a:rPr>
              <a:t>ディレクトリ以下に実装された，</a:t>
            </a:r>
            <a:r>
              <a:rPr lang="en-US" altLang="ja-JP" sz="2400" dirty="0" smtClean="0">
                <a:latin typeface="メイリオ" pitchFamily="50" charset="-128"/>
                <a:ea typeface="メイリオ" pitchFamily="50" charset="-128"/>
              </a:rPr>
              <a:t>syslog</a:t>
            </a:r>
            <a:r>
              <a:rPr lang="ja-JP" altLang="en-US" sz="2400" dirty="0" smtClean="0">
                <a:latin typeface="メイリオ" pitchFamily="50" charset="-128"/>
                <a:ea typeface="メイリオ" pitchFamily="50" charset="-128"/>
              </a:rPr>
              <a:t>やシリアル通信モジュール）が</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により実装されており，そのターゲット依存部である，従来の</a:t>
            </a:r>
            <a:r>
              <a:rPr lang="en-US" altLang="ja-JP" sz="2400" dirty="0" smtClean="0">
                <a:latin typeface="メイリオ" pitchFamily="50" charset="-128"/>
                <a:ea typeface="メイリオ" pitchFamily="50" charset="-128"/>
              </a:rPr>
              <a:t>ASP</a:t>
            </a:r>
            <a:r>
              <a:rPr lang="ja-JP" altLang="en-US" sz="2400" dirty="0" smtClean="0">
                <a:latin typeface="メイリオ" pitchFamily="50" charset="-128"/>
                <a:ea typeface="メイリオ" pitchFamily="50" charset="-128"/>
              </a:rPr>
              <a:t>における</a:t>
            </a:r>
            <a:r>
              <a:rPr lang="en-US" altLang="ja-JP" sz="2400" dirty="0" err="1" smtClean="0">
                <a:latin typeface="メイリオ" pitchFamily="50" charset="-128"/>
                <a:ea typeface="メイリオ" pitchFamily="50" charset="-128"/>
              </a:rPr>
              <a:t>target_serial.c</a:t>
            </a:r>
            <a:r>
              <a:rPr lang="en-US" altLang="ja-JP" sz="2400" dirty="0" smtClean="0">
                <a:latin typeface="メイリオ" pitchFamily="50" charset="-128"/>
                <a:ea typeface="メイリオ" pitchFamily="50" charset="-128"/>
              </a:rPr>
              <a:t>/h/</a:t>
            </a:r>
            <a:r>
              <a:rPr lang="en-US" altLang="ja-JP" sz="2400" dirty="0" err="1" smtClean="0">
                <a:latin typeface="メイリオ" pitchFamily="50" charset="-128"/>
                <a:ea typeface="メイリオ" pitchFamily="50" charset="-128"/>
              </a:rPr>
              <a:t>cfg</a:t>
            </a:r>
            <a:r>
              <a:rPr lang="ja-JP" altLang="en-US" sz="2400" dirty="0" smtClean="0">
                <a:latin typeface="メイリオ" pitchFamily="50" charset="-128"/>
                <a:ea typeface="メイリオ" pitchFamily="50" charset="-128"/>
              </a:rPr>
              <a:t>に相当するモジュールを，</a:t>
            </a: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のインタフェースで実装する必要がある</a:t>
            </a:r>
            <a:endParaRPr lang="en-US" altLang="ja-JP" sz="2400" dirty="0" smtClean="0">
              <a:latin typeface="メイリオ" pitchFamily="50" charset="-128"/>
              <a:ea typeface="メイリオ" pitchFamily="50" charset="-128"/>
            </a:endParaRPr>
          </a:p>
        </p:txBody>
      </p:sp>
      <p:sp>
        <p:nvSpPr>
          <p:cNvPr id="6" name="Rectangle 4"/>
          <p:cNvSpPr>
            <a:spLocks noChangeArrowheads="1"/>
          </p:cNvSpPr>
          <p:nvPr/>
        </p:nvSpPr>
        <p:spPr bwMode="auto">
          <a:xfrm>
            <a:off x="2592388" y="2840356"/>
            <a:ext cx="2151062"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a:t>tLogTask</a:t>
            </a:r>
          </a:p>
          <a:p>
            <a:pPr algn="ctr"/>
            <a:r>
              <a:rPr lang="en-US" altLang="ja-JP"/>
              <a:t>LogTask</a:t>
            </a:r>
          </a:p>
        </p:txBody>
      </p:sp>
      <p:sp>
        <p:nvSpPr>
          <p:cNvPr id="7" name="Rectangle 5"/>
          <p:cNvSpPr>
            <a:spLocks noChangeArrowheads="1"/>
          </p:cNvSpPr>
          <p:nvPr/>
        </p:nvSpPr>
        <p:spPr bwMode="auto">
          <a:xfrm>
            <a:off x="503238" y="4249112"/>
            <a:ext cx="2151062"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a:t>tSyslog</a:t>
            </a:r>
          </a:p>
          <a:p>
            <a:pPr algn="ctr"/>
            <a:r>
              <a:rPr lang="en-US" altLang="ja-JP"/>
              <a:t>Syslog</a:t>
            </a:r>
          </a:p>
        </p:txBody>
      </p:sp>
      <p:sp>
        <p:nvSpPr>
          <p:cNvPr id="8" name="Rectangle 6"/>
          <p:cNvSpPr>
            <a:spLocks noChangeArrowheads="1"/>
          </p:cNvSpPr>
          <p:nvPr/>
        </p:nvSpPr>
        <p:spPr bwMode="auto">
          <a:xfrm>
            <a:off x="5184775" y="4249112"/>
            <a:ext cx="2151063"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9" name="Rectangle 7"/>
          <p:cNvSpPr>
            <a:spLocks noChangeArrowheads="1"/>
          </p:cNvSpPr>
          <p:nvPr/>
        </p:nvSpPr>
        <p:spPr bwMode="auto">
          <a:xfrm>
            <a:off x="503238" y="5604097"/>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tPutLogXXX</a:t>
            </a:r>
            <a:endParaRPr lang="en-US" altLang="ja-JP" sz="1600" dirty="0"/>
          </a:p>
          <a:p>
            <a:pPr algn="ctr"/>
            <a:r>
              <a:rPr lang="en-US" altLang="ja-JP" dirty="0" err="1" smtClean="0"/>
              <a:t>PutLogTarget</a:t>
            </a:r>
            <a:endParaRPr lang="en-US" altLang="ja-JP" dirty="0"/>
          </a:p>
        </p:txBody>
      </p:sp>
      <p:sp>
        <p:nvSpPr>
          <p:cNvPr id="10" name="Rectangle 8"/>
          <p:cNvSpPr>
            <a:spLocks noChangeArrowheads="1"/>
          </p:cNvSpPr>
          <p:nvPr/>
        </p:nvSpPr>
        <p:spPr bwMode="auto">
          <a:xfrm>
            <a:off x="5256213" y="5604097"/>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11" name="AutoShape 9"/>
          <p:cNvSpPr>
            <a:spLocks noChangeArrowheads="1"/>
          </p:cNvSpPr>
          <p:nvPr/>
        </p:nvSpPr>
        <p:spPr bwMode="auto">
          <a:xfrm rot="10800000">
            <a:off x="1295400" y="424911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2" name="AutoShape 10"/>
          <p:cNvSpPr>
            <a:spLocks noChangeArrowheads="1"/>
          </p:cNvSpPr>
          <p:nvPr/>
        </p:nvSpPr>
        <p:spPr bwMode="auto">
          <a:xfrm rot="10800000">
            <a:off x="1295400" y="5604097"/>
            <a:ext cx="503238" cy="162503"/>
          </a:xfrm>
          <a:prstGeom prst="triangle">
            <a:avLst>
              <a:gd name="adj" fmla="val 50000"/>
            </a:avLst>
          </a:prstGeom>
          <a:solidFill>
            <a:schemeClr val="tx1"/>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3" name="AutoShape 11"/>
          <p:cNvSpPr>
            <a:spLocks noChangeArrowheads="1"/>
          </p:cNvSpPr>
          <p:nvPr/>
        </p:nvSpPr>
        <p:spPr bwMode="auto">
          <a:xfrm rot="10800000">
            <a:off x="5543550" y="4249112"/>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4" name="AutoShape 12"/>
          <p:cNvSpPr>
            <a:spLocks noChangeArrowheads="1"/>
          </p:cNvSpPr>
          <p:nvPr/>
        </p:nvSpPr>
        <p:spPr bwMode="auto">
          <a:xfrm rot="10800000">
            <a:off x="6481763" y="4249112"/>
            <a:ext cx="503237"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5" name="AutoShape 13"/>
          <p:cNvSpPr>
            <a:spLocks noChangeArrowheads="1"/>
          </p:cNvSpPr>
          <p:nvPr/>
        </p:nvSpPr>
        <p:spPr bwMode="auto">
          <a:xfrm rot="10800000">
            <a:off x="5543550" y="5604097"/>
            <a:ext cx="503238" cy="162503"/>
          </a:xfrm>
          <a:prstGeom prst="triangle">
            <a:avLst>
              <a:gd name="adj" fmla="val 50000"/>
            </a:avLst>
          </a:prstGeom>
          <a:solidFill>
            <a:schemeClr val="tx1"/>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6" name="AutoShape 14"/>
          <p:cNvSpPr>
            <a:spLocks noChangeArrowheads="1"/>
          </p:cNvSpPr>
          <p:nvPr/>
        </p:nvSpPr>
        <p:spPr bwMode="auto">
          <a:xfrm>
            <a:off x="6480175" y="5007855"/>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7" name="Line 16"/>
          <p:cNvSpPr>
            <a:spLocks noChangeShapeType="1"/>
          </p:cNvSpPr>
          <p:nvPr/>
        </p:nvSpPr>
        <p:spPr bwMode="auto">
          <a:xfrm flipV="1">
            <a:off x="1511300" y="4032839"/>
            <a:ext cx="0" cy="216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18" name="Line 17"/>
          <p:cNvSpPr>
            <a:spLocks noChangeShapeType="1"/>
          </p:cNvSpPr>
          <p:nvPr/>
        </p:nvSpPr>
        <p:spPr bwMode="auto">
          <a:xfrm>
            <a:off x="1511300" y="4032839"/>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19" name="Line 18"/>
          <p:cNvSpPr>
            <a:spLocks noChangeShapeType="1"/>
          </p:cNvSpPr>
          <p:nvPr/>
        </p:nvSpPr>
        <p:spPr bwMode="auto">
          <a:xfrm flipV="1">
            <a:off x="3095625" y="3761603"/>
            <a:ext cx="0" cy="2712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0" name="Line 19"/>
          <p:cNvSpPr>
            <a:spLocks noChangeShapeType="1"/>
          </p:cNvSpPr>
          <p:nvPr/>
        </p:nvSpPr>
        <p:spPr bwMode="auto">
          <a:xfrm>
            <a:off x="1511300" y="5170358"/>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1" name="Line 20"/>
          <p:cNvSpPr>
            <a:spLocks noChangeShapeType="1"/>
          </p:cNvSpPr>
          <p:nvPr/>
        </p:nvSpPr>
        <p:spPr bwMode="auto">
          <a:xfrm>
            <a:off x="3671888" y="3761603"/>
            <a:ext cx="0" cy="16262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2" name="Line 21"/>
          <p:cNvSpPr>
            <a:spLocks noChangeShapeType="1"/>
          </p:cNvSpPr>
          <p:nvPr/>
        </p:nvSpPr>
        <p:spPr bwMode="auto">
          <a:xfrm>
            <a:off x="1511300" y="5387825"/>
            <a:ext cx="21605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3" name="Line 22"/>
          <p:cNvSpPr>
            <a:spLocks noChangeShapeType="1"/>
          </p:cNvSpPr>
          <p:nvPr/>
        </p:nvSpPr>
        <p:spPr bwMode="auto">
          <a:xfrm>
            <a:off x="4176713" y="3761603"/>
            <a:ext cx="0" cy="2712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4" name="Line 23"/>
          <p:cNvSpPr>
            <a:spLocks noChangeShapeType="1"/>
          </p:cNvSpPr>
          <p:nvPr/>
        </p:nvSpPr>
        <p:spPr bwMode="auto">
          <a:xfrm>
            <a:off x="4176713" y="4032839"/>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ja-JP" altLang="en-US"/>
          </a:p>
        </p:txBody>
      </p:sp>
      <p:sp>
        <p:nvSpPr>
          <p:cNvPr id="25" name="Line 24"/>
          <p:cNvSpPr>
            <a:spLocks noChangeShapeType="1"/>
          </p:cNvSpPr>
          <p:nvPr/>
        </p:nvSpPr>
        <p:spPr bwMode="auto">
          <a:xfrm>
            <a:off x="5761038" y="4032839"/>
            <a:ext cx="0" cy="216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6" name="Line 25"/>
          <p:cNvSpPr>
            <a:spLocks noChangeShapeType="1"/>
          </p:cNvSpPr>
          <p:nvPr/>
        </p:nvSpPr>
        <p:spPr bwMode="auto">
          <a:xfrm>
            <a:off x="4752975" y="3599101"/>
            <a:ext cx="1943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ja-JP" altLang="en-US"/>
          </a:p>
        </p:txBody>
      </p:sp>
      <p:sp>
        <p:nvSpPr>
          <p:cNvPr id="27" name="Line 26"/>
          <p:cNvSpPr>
            <a:spLocks noChangeShapeType="1"/>
          </p:cNvSpPr>
          <p:nvPr/>
        </p:nvSpPr>
        <p:spPr bwMode="auto">
          <a:xfrm>
            <a:off x="6696075" y="3599101"/>
            <a:ext cx="0" cy="6500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8" name="Line 27"/>
          <p:cNvSpPr>
            <a:spLocks noChangeShapeType="1"/>
          </p:cNvSpPr>
          <p:nvPr/>
        </p:nvSpPr>
        <p:spPr bwMode="auto">
          <a:xfrm>
            <a:off x="5761038" y="5170358"/>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9" name="Line 28"/>
          <p:cNvSpPr>
            <a:spLocks noChangeShapeType="1"/>
          </p:cNvSpPr>
          <p:nvPr/>
        </p:nvSpPr>
        <p:spPr bwMode="auto">
          <a:xfrm>
            <a:off x="6769100" y="5170358"/>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30" name="Text Box 29"/>
          <p:cNvSpPr txBox="1">
            <a:spLocks noChangeArrowheads="1"/>
          </p:cNvSpPr>
          <p:nvPr/>
        </p:nvSpPr>
        <p:spPr bwMode="auto">
          <a:xfrm>
            <a:off x="1223963" y="3645024"/>
            <a:ext cx="1223962"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sSysLog</a:t>
            </a:r>
            <a:endParaRPr lang="en-US" altLang="ja-JP" dirty="0"/>
          </a:p>
        </p:txBody>
      </p:sp>
      <p:sp>
        <p:nvSpPr>
          <p:cNvPr id="31" name="Text Box 30"/>
          <p:cNvSpPr txBox="1">
            <a:spLocks noChangeArrowheads="1"/>
          </p:cNvSpPr>
          <p:nvPr/>
        </p:nvSpPr>
        <p:spPr bwMode="auto">
          <a:xfrm>
            <a:off x="2735263" y="5441595"/>
            <a:ext cx="1079500"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sPutLog</a:t>
            </a:r>
            <a:endParaRPr lang="en-US" altLang="ja-JP" dirty="0"/>
          </a:p>
        </p:txBody>
      </p:sp>
      <p:sp>
        <p:nvSpPr>
          <p:cNvPr id="32" name="Text Box 31"/>
          <p:cNvSpPr txBox="1">
            <a:spLocks noChangeArrowheads="1"/>
          </p:cNvSpPr>
          <p:nvPr/>
        </p:nvSpPr>
        <p:spPr bwMode="auto">
          <a:xfrm>
            <a:off x="3816350" y="4032839"/>
            <a:ext cx="1368425"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sSerialPort</a:t>
            </a:r>
          </a:p>
        </p:txBody>
      </p:sp>
      <p:sp>
        <p:nvSpPr>
          <p:cNvPr id="33" name="Text Box 32"/>
          <p:cNvSpPr txBox="1">
            <a:spLocks noChangeArrowheads="1"/>
          </p:cNvSpPr>
          <p:nvPr/>
        </p:nvSpPr>
        <p:spPr bwMode="auto">
          <a:xfrm>
            <a:off x="4716016" y="3212976"/>
            <a:ext cx="24118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snSerialPortManage</a:t>
            </a:r>
            <a:endParaRPr lang="en-US" altLang="ja-JP" dirty="0"/>
          </a:p>
        </p:txBody>
      </p:sp>
      <p:sp>
        <p:nvSpPr>
          <p:cNvPr id="34" name="Text Box 33"/>
          <p:cNvSpPr txBox="1">
            <a:spLocks noChangeArrowheads="1"/>
          </p:cNvSpPr>
          <p:nvPr/>
        </p:nvSpPr>
        <p:spPr bwMode="auto">
          <a:xfrm>
            <a:off x="4465638" y="5225322"/>
            <a:ext cx="1150937"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sSIOPort</a:t>
            </a:r>
          </a:p>
        </p:txBody>
      </p:sp>
      <p:sp>
        <p:nvSpPr>
          <p:cNvPr id="35" name="Text Box 34"/>
          <p:cNvSpPr txBox="1">
            <a:spLocks noChangeArrowheads="1"/>
          </p:cNvSpPr>
          <p:nvPr/>
        </p:nvSpPr>
        <p:spPr bwMode="auto">
          <a:xfrm>
            <a:off x="6911975" y="5279092"/>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siSIOCBR</a:t>
            </a:r>
          </a:p>
        </p:txBody>
      </p:sp>
      <p:sp>
        <p:nvSpPr>
          <p:cNvPr id="36" name="AutoShape 36"/>
          <p:cNvSpPr>
            <a:spLocks/>
          </p:cNvSpPr>
          <p:nvPr/>
        </p:nvSpPr>
        <p:spPr bwMode="auto">
          <a:xfrm>
            <a:off x="7200750" y="2840356"/>
            <a:ext cx="467594" cy="2438736"/>
          </a:xfrm>
          <a:prstGeom prst="rightBrace">
            <a:avLst>
              <a:gd name="adj1" fmla="val 21349"/>
              <a:gd name="adj2" fmla="val 5129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nchor="ctr">
            <a:spAutoFit/>
          </a:bodyPr>
          <a:lstStyle/>
          <a:p>
            <a:endParaRPr lang="ja-JP" altLang="en-US"/>
          </a:p>
        </p:txBody>
      </p:sp>
      <p:sp>
        <p:nvSpPr>
          <p:cNvPr id="37" name="Text Box 37"/>
          <p:cNvSpPr txBox="1">
            <a:spLocks noChangeArrowheads="1"/>
          </p:cNvSpPr>
          <p:nvPr/>
        </p:nvSpPr>
        <p:spPr bwMode="auto">
          <a:xfrm>
            <a:off x="7452321" y="3356992"/>
            <a:ext cx="1728191"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ja-JP" altLang="en-US" dirty="0">
                <a:latin typeface="+mn-ea"/>
                <a:ea typeface="+mn-ea"/>
              </a:rPr>
              <a:t>ターゲット非依存部</a:t>
            </a:r>
          </a:p>
        </p:txBody>
      </p:sp>
      <p:sp>
        <p:nvSpPr>
          <p:cNvPr id="38" name="Text Box 38"/>
          <p:cNvSpPr txBox="1">
            <a:spLocks noChangeArrowheads="1"/>
          </p:cNvSpPr>
          <p:nvPr/>
        </p:nvSpPr>
        <p:spPr bwMode="auto">
          <a:xfrm>
            <a:off x="7452321" y="5760197"/>
            <a:ext cx="1728316"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ja-JP" altLang="en-US" dirty="0">
                <a:latin typeface="+mn-ea"/>
                <a:ea typeface="+mn-ea"/>
              </a:rPr>
              <a:t>ターゲット依存部</a:t>
            </a:r>
          </a:p>
        </p:txBody>
      </p:sp>
      <p:sp>
        <p:nvSpPr>
          <p:cNvPr id="39" name="Text Box 30"/>
          <p:cNvSpPr txBox="1">
            <a:spLocks noChangeArrowheads="1"/>
          </p:cNvSpPr>
          <p:nvPr/>
        </p:nvSpPr>
        <p:spPr bwMode="auto">
          <a:xfrm>
            <a:off x="1619672" y="5474981"/>
            <a:ext cx="10795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e</a:t>
            </a:r>
            <a:r>
              <a:rPr lang="en-US" altLang="ja-JP" dirty="0" err="1" smtClean="0"/>
              <a:t>PutLog</a:t>
            </a:r>
            <a:endParaRPr lang="en-US" altLang="ja-JP" dirty="0"/>
          </a:p>
        </p:txBody>
      </p:sp>
      <p:sp>
        <p:nvSpPr>
          <p:cNvPr id="40" name="Text Box 30"/>
          <p:cNvSpPr txBox="1">
            <a:spLocks noChangeArrowheads="1"/>
          </p:cNvSpPr>
          <p:nvPr/>
        </p:nvSpPr>
        <p:spPr bwMode="auto">
          <a:xfrm>
            <a:off x="4644008" y="5546989"/>
            <a:ext cx="122413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eSIOPort</a:t>
            </a:r>
            <a:endParaRPr lang="en-US" altLang="ja-JP" dirty="0"/>
          </a:p>
        </p:txBody>
      </p:sp>
      <p:sp>
        <p:nvSpPr>
          <p:cNvPr id="41" name="Text Box 30"/>
          <p:cNvSpPr txBox="1">
            <a:spLocks noChangeArrowheads="1"/>
          </p:cNvSpPr>
          <p:nvPr/>
        </p:nvSpPr>
        <p:spPr bwMode="auto">
          <a:xfrm>
            <a:off x="6660232" y="5517232"/>
            <a:ext cx="129614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ciSIOCBR</a:t>
            </a:r>
            <a:endParaRPr lang="en-US" altLang="ja-JP" dirty="0"/>
          </a:p>
        </p:txBody>
      </p:sp>
    </p:spTree>
    <p:extLst>
      <p:ext uri="{BB962C8B-B14F-4D97-AF65-F5344CB8AC3E}">
        <p14:creationId xmlns:p14="http://schemas.microsoft.com/office/powerpoint/2010/main" val="28608060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ASP</a:t>
            </a:r>
            <a:r>
              <a:rPr lang="ja-JP" altLang="en-US" sz="2800" b="1" dirty="0" smtClean="0">
                <a:solidFill>
                  <a:schemeClr val="tx1"/>
                </a:solidFill>
                <a:latin typeface="メイリオ" pitchFamily="50" charset="-128"/>
              </a:rPr>
              <a:t>との対応イメージ</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
        <p:nvSpPr>
          <p:cNvPr id="6" name="Rectangle 4"/>
          <p:cNvSpPr>
            <a:spLocks noChangeArrowheads="1"/>
          </p:cNvSpPr>
          <p:nvPr/>
        </p:nvSpPr>
        <p:spPr bwMode="auto">
          <a:xfrm>
            <a:off x="2592388" y="908720"/>
            <a:ext cx="2151062"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a:t>tLogTask</a:t>
            </a:r>
          </a:p>
          <a:p>
            <a:pPr algn="ctr"/>
            <a:r>
              <a:rPr lang="en-US" altLang="ja-JP"/>
              <a:t>LogTask</a:t>
            </a:r>
          </a:p>
        </p:txBody>
      </p:sp>
      <p:sp>
        <p:nvSpPr>
          <p:cNvPr id="7" name="Rectangle 5"/>
          <p:cNvSpPr>
            <a:spLocks noChangeArrowheads="1"/>
          </p:cNvSpPr>
          <p:nvPr/>
        </p:nvSpPr>
        <p:spPr bwMode="auto">
          <a:xfrm>
            <a:off x="503238" y="2317476"/>
            <a:ext cx="2151062"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a:t>tSyslog</a:t>
            </a:r>
          </a:p>
          <a:p>
            <a:pPr algn="ctr"/>
            <a:r>
              <a:rPr lang="en-US" altLang="ja-JP"/>
              <a:t>Syslog</a:t>
            </a:r>
          </a:p>
        </p:txBody>
      </p:sp>
      <p:sp>
        <p:nvSpPr>
          <p:cNvPr id="8" name="Rectangle 6"/>
          <p:cNvSpPr>
            <a:spLocks noChangeArrowheads="1"/>
          </p:cNvSpPr>
          <p:nvPr/>
        </p:nvSpPr>
        <p:spPr bwMode="auto">
          <a:xfrm>
            <a:off x="5184775" y="2317476"/>
            <a:ext cx="2151063" cy="92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a:t>tSerialPort</a:t>
            </a:r>
            <a:endParaRPr lang="en-US" altLang="ja-JP" sz="1600" dirty="0"/>
          </a:p>
          <a:p>
            <a:pPr algn="ctr"/>
            <a:r>
              <a:rPr lang="en-US" altLang="ja-JP" dirty="0" smtClean="0"/>
              <a:t>SerialPort1</a:t>
            </a:r>
            <a:endParaRPr lang="en-US" altLang="ja-JP" dirty="0"/>
          </a:p>
        </p:txBody>
      </p:sp>
      <p:sp>
        <p:nvSpPr>
          <p:cNvPr id="9" name="Rectangle 7"/>
          <p:cNvSpPr>
            <a:spLocks noChangeArrowheads="1"/>
          </p:cNvSpPr>
          <p:nvPr/>
        </p:nvSpPr>
        <p:spPr bwMode="auto">
          <a:xfrm>
            <a:off x="503238" y="3672461"/>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tPutLogXXX</a:t>
            </a:r>
            <a:endParaRPr lang="en-US" altLang="ja-JP" sz="1600" dirty="0"/>
          </a:p>
          <a:p>
            <a:pPr algn="ctr"/>
            <a:r>
              <a:rPr lang="en-US" altLang="ja-JP" dirty="0" err="1" smtClean="0"/>
              <a:t>PutLogTarget</a:t>
            </a:r>
            <a:endParaRPr lang="en-US" altLang="ja-JP" dirty="0"/>
          </a:p>
        </p:txBody>
      </p:sp>
      <p:sp>
        <p:nvSpPr>
          <p:cNvPr id="10" name="Rectangle 8"/>
          <p:cNvSpPr>
            <a:spLocks noChangeArrowheads="1"/>
          </p:cNvSpPr>
          <p:nvPr/>
        </p:nvSpPr>
        <p:spPr bwMode="auto">
          <a:xfrm>
            <a:off x="5256213" y="3672461"/>
            <a:ext cx="2151062" cy="921247"/>
          </a:xfrm>
          <a:prstGeom prst="rect">
            <a:avLst/>
          </a:prstGeom>
          <a:solidFill>
            <a:srgbClr val="FFFF66"/>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nchorCtr="1"/>
          <a:lstStyle/>
          <a:p>
            <a:pPr algn="ctr"/>
            <a:r>
              <a:rPr lang="en-US" altLang="ja-JP" sz="1600" dirty="0" err="1" smtClean="0"/>
              <a:t>tSIOPortXXX</a:t>
            </a:r>
            <a:endParaRPr lang="en-US" altLang="ja-JP" sz="1600" dirty="0"/>
          </a:p>
          <a:p>
            <a:pPr algn="ctr"/>
            <a:r>
              <a:rPr lang="en-US" altLang="ja-JP" dirty="0" smtClean="0"/>
              <a:t>SIOPortTarget1</a:t>
            </a:r>
            <a:endParaRPr lang="en-US" altLang="ja-JP" dirty="0"/>
          </a:p>
        </p:txBody>
      </p:sp>
      <p:sp>
        <p:nvSpPr>
          <p:cNvPr id="11" name="AutoShape 9"/>
          <p:cNvSpPr>
            <a:spLocks noChangeArrowheads="1"/>
          </p:cNvSpPr>
          <p:nvPr/>
        </p:nvSpPr>
        <p:spPr bwMode="auto">
          <a:xfrm rot="10800000">
            <a:off x="1295400" y="2317476"/>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2" name="AutoShape 10"/>
          <p:cNvSpPr>
            <a:spLocks noChangeArrowheads="1"/>
          </p:cNvSpPr>
          <p:nvPr/>
        </p:nvSpPr>
        <p:spPr bwMode="auto">
          <a:xfrm rot="10800000">
            <a:off x="1295400" y="3672461"/>
            <a:ext cx="503238" cy="162503"/>
          </a:xfrm>
          <a:prstGeom prst="triangle">
            <a:avLst>
              <a:gd name="adj" fmla="val 50000"/>
            </a:avLst>
          </a:prstGeom>
          <a:solidFill>
            <a:schemeClr val="tx1"/>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3" name="AutoShape 11"/>
          <p:cNvSpPr>
            <a:spLocks noChangeArrowheads="1"/>
          </p:cNvSpPr>
          <p:nvPr/>
        </p:nvSpPr>
        <p:spPr bwMode="auto">
          <a:xfrm rot="10800000">
            <a:off x="5543550" y="2317476"/>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4" name="AutoShape 12"/>
          <p:cNvSpPr>
            <a:spLocks noChangeArrowheads="1"/>
          </p:cNvSpPr>
          <p:nvPr/>
        </p:nvSpPr>
        <p:spPr bwMode="auto">
          <a:xfrm rot="10800000">
            <a:off x="6481763" y="2317476"/>
            <a:ext cx="503237"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5" name="AutoShape 13"/>
          <p:cNvSpPr>
            <a:spLocks noChangeArrowheads="1"/>
          </p:cNvSpPr>
          <p:nvPr/>
        </p:nvSpPr>
        <p:spPr bwMode="auto">
          <a:xfrm rot="10800000">
            <a:off x="5543550" y="3672461"/>
            <a:ext cx="503238" cy="162503"/>
          </a:xfrm>
          <a:prstGeom prst="triangle">
            <a:avLst>
              <a:gd name="adj" fmla="val 50000"/>
            </a:avLst>
          </a:prstGeom>
          <a:solidFill>
            <a:schemeClr val="tx1"/>
          </a:solidFill>
          <a:ln w="38100"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6" name="AutoShape 14"/>
          <p:cNvSpPr>
            <a:spLocks noChangeArrowheads="1"/>
          </p:cNvSpPr>
          <p:nvPr/>
        </p:nvSpPr>
        <p:spPr bwMode="auto">
          <a:xfrm>
            <a:off x="6480175" y="3076219"/>
            <a:ext cx="503238" cy="162503"/>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ja-JP" altLang="en-US"/>
          </a:p>
        </p:txBody>
      </p:sp>
      <p:sp>
        <p:nvSpPr>
          <p:cNvPr id="17" name="Line 16"/>
          <p:cNvSpPr>
            <a:spLocks noChangeShapeType="1"/>
          </p:cNvSpPr>
          <p:nvPr/>
        </p:nvSpPr>
        <p:spPr bwMode="auto">
          <a:xfrm flipV="1">
            <a:off x="1511300" y="2101203"/>
            <a:ext cx="0" cy="216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18" name="Line 17"/>
          <p:cNvSpPr>
            <a:spLocks noChangeShapeType="1"/>
          </p:cNvSpPr>
          <p:nvPr/>
        </p:nvSpPr>
        <p:spPr bwMode="auto">
          <a:xfrm>
            <a:off x="1511300" y="2101203"/>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19" name="Line 18"/>
          <p:cNvSpPr>
            <a:spLocks noChangeShapeType="1"/>
          </p:cNvSpPr>
          <p:nvPr/>
        </p:nvSpPr>
        <p:spPr bwMode="auto">
          <a:xfrm flipV="1">
            <a:off x="3095625" y="1829967"/>
            <a:ext cx="0" cy="2712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0" name="Line 19"/>
          <p:cNvSpPr>
            <a:spLocks noChangeShapeType="1"/>
          </p:cNvSpPr>
          <p:nvPr/>
        </p:nvSpPr>
        <p:spPr bwMode="auto">
          <a:xfrm>
            <a:off x="1511300" y="3238722"/>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1" name="Line 20"/>
          <p:cNvSpPr>
            <a:spLocks noChangeShapeType="1"/>
          </p:cNvSpPr>
          <p:nvPr/>
        </p:nvSpPr>
        <p:spPr bwMode="auto">
          <a:xfrm>
            <a:off x="3671888" y="1829967"/>
            <a:ext cx="0" cy="16262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2" name="Line 21"/>
          <p:cNvSpPr>
            <a:spLocks noChangeShapeType="1"/>
          </p:cNvSpPr>
          <p:nvPr/>
        </p:nvSpPr>
        <p:spPr bwMode="auto">
          <a:xfrm>
            <a:off x="1511300" y="3456189"/>
            <a:ext cx="21605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3" name="Line 22"/>
          <p:cNvSpPr>
            <a:spLocks noChangeShapeType="1"/>
          </p:cNvSpPr>
          <p:nvPr/>
        </p:nvSpPr>
        <p:spPr bwMode="auto">
          <a:xfrm>
            <a:off x="4176713" y="1829967"/>
            <a:ext cx="0" cy="2712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4" name="Line 23"/>
          <p:cNvSpPr>
            <a:spLocks noChangeShapeType="1"/>
          </p:cNvSpPr>
          <p:nvPr/>
        </p:nvSpPr>
        <p:spPr bwMode="auto">
          <a:xfrm>
            <a:off x="4176713" y="2101203"/>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ja-JP" altLang="en-US"/>
          </a:p>
        </p:txBody>
      </p:sp>
      <p:sp>
        <p:nvSpPr>
          <p:cNvPr id="25" name="Line 24"/>
          <p:cNvSpPr>
            <a:spLocks noChangeShapeType="1"/>
          </p:cNvSpPr>
          <p:nvPr/>
        </p:nvSpPr>
        <p:spPr bwMode="auto">
          <a:xfrm>
            <a:off x="5761038" y="2101203"/>
            <a:ext cx="0" cy="216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6" name="Line 25"/>
          <p:cNvSpPr>
            <a:spLocks noChangeShapeType="1"/>
          </p:cNvSpPr>
          <p:nvPr/>
        </p:nvSpPr>
        <p:spPr bwMode="auto">
          <a:xfrm>
            <a:off x="4752975" y="1667465"/>
            <a:ext cx="1943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ja-JP" altLang="en-US"/>
          </a:p>
        </p:txBody>
      </p:sp>
      <p:sp>
        <p:nvSpPr>
          <p:cNvPr id="27" name="Line 26"/>
          <p:cNvSpPr>
            <a:spLocks noChangeShapeType="1"/>
          </p:cNvSpPr>
          <p:nvPr/>
        </p:nvSpPr>
        <p:spPr bwMode="auto">
          <a:xfrm>
            <a:off x="6696075" y="1667465"/>
            <a:ext cx="0" cy="6500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8" name="Line 27"/>
          <p:cNvSpPr>
            <a:spLocks noChangeShapeType="1"/>
          </p:cNvSpPr>
          <p:nvPr/>
        </p:nvSpPr>
        <p:spPr bwMode="auto">
          <a:xfrm>
            <a:off x="5761038" y="3238722"/>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29" name="Line 28"/>
          <p:cNvSpPr>
            <a:spLocks noChangeShapeType="1"/>
          </p:cNvSpPr>
          <p:nvPr/>
        </p:nvSpPr>
        <p:spPr bwMode="auto">
          <a:xfrm>
            <a:off x="6769100" y="3238722"/>
            <a:ext cx="0" cy="433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endParaRPr lang="ja-JP" altLang="en-US"/>
          </a:p>
        </p:txBody>
      </p:sp>
      <p:sp>
        <p:nvSpPr>
          <p:cNvPr id="30" name="Text Box 29"/>
          <p:cNvSpPr txBox="1">
            <a:spLocks noChangeArrowheads="1"/>
          </p:cNvSpPr>
          <p:nvPr/>
        </p:nvSpPr>
        <p:spPr bwMode="auto">
          <a:xfrm>
            <a:off x="1223963" y="1713388"/>
            <a:ext cx="1223962"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sSysLog</a:t>
            </a:r>
            <a:endParaRPr lang="en-US" altLang="ja-JP" dirty="0"/>
          </a:p>
        </p:txBody>
      </p:sp>
      <p:sp>
        <p:nvSpPr>
          <p:cNvPr id="31" name="Text Box 30"/>
          <p:cNvSpPr txBox="1">
            <a:spLocks noChangeArrowheads="1"/>
          </p:cNvSpPr>
          <p:nvPr/>
        </p:nvSpPr>
        <p:spPr bwMode="auto">
          <a:xfrm>
            <a:off x="2735263" y="3509959"/>
            <a:ext cx="1079500"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sPutLog</a:t>
            </a:r>
          </a:p>
        </p:txBody>
      </p:sp>
      <p:sp>
        <p:nvSpPr>
          <p:cNvPr id="32" name="Text Box 31"/>
          <p:cNvSpPr txBox="1">
            <a:spLocks noChangeArrowheads="1"/>
          </p:cNvSpPr>
          <p:nvPr/>
        </p:nvSpPr>
        <p:spPr bwMode="auto">
          <a:xfrm>
            <a:off x="3816350" y="2101203"/>
            <a:ext cx="1368425"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sSerialPort</a:t>
            </a:r>
          </a:p>
        </p:txBody>
      </p:sp>
      <p:sp>
        <p:nvSpPr>
          <p:cNvPr id="33" name="Text Box 32"/>
          <p:cNvSpPr txBox="1">
            <a:spLocks noChangeArrowheads="1"/>
          </p:cNvSpPr>
          <p:nvPr/>
        </p:nvSpPr>
        <p:spPr bwMode="auto">
          <a:xfrm>
            <a:off x="4716016" y="1281340"/>
            <a:ext cx="24118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snSerialPortManage</a:t>
            </a:r>
            <a:endParaRPr lang="en-US" altLang="ja-JP" dirty="0"/>
          </a:p>
        </p:txBody>
      </p:sp>
      <p:sp>
        <p:nvSpPr>
          <p:cNvPr id="34" name="Text Box 33"/>
          <p:cNvSpPr txBox="1">
            <a:spLocks noChangeArrowheads="1"/>
          </p:cNvSpPr>
          <p:nvPr/>
        </p:nvSpPr>
        <p:spPr bwMode="auto">
          <a:xfrm>
            <a:off x="4465638" y="3293686"/>
            <a:ext cx="1150937" cy="27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sSIOPort</a:t>
            </a:r>
          </a:p>
        </p:txBody>
      </p:sp>
      <p:sp>
        <p:nvSpPr>
          <p:cNvPr id="35" name="Text Box 34"/>
          <p:cNvSpPr txBox="1">
            <a:spLocks noChangeArrowheads="1"/>
          </p:cNvSpPr>
          <p:nvPr/>
        </p:nvSpPr>
        <p:spPr bwMode="auto">
          <a:xfrm>
            <a:off x="6911975" y="3347456"/>
            <a:ext cx="1368425" cy="2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a:t>siSIOCBR</a:t>
            </a:r>
          </a:p>
        </p:txBody>
      </p:sp>
      <p:sp>
        <p:nvSpPr>
          <p:cNvPr id="36" name="AutoShape 36"/>
          <p:cNvSpPr>
            <a:spLocks/>
          </p:cNvSpPr>
          <p:nvPr/>
        </p:nvSpPr>
        <p:spPr bwMode="auto">
          <a:xfrm>
            <a:off x="7200750" y="908720"/>
            <a:ext cx="467594" cy="2438736"/>
          </a:xfrm>
          <a:prstGeom prst="rightBrace">
            <a:avLst>
              <a:gd name="adj1" fmla="val 21349"/>
              <a:gd name="adj2" fmla="val 5129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nchor="ctr">
            <a:spAutoFit/>
          </a:bodyPr>
          <a:lstStyle/>
          <a:p>
            <a:endParaRPr lang="ja-JP" altLang="en-US"/>
          </a:p>
        </p:txBody>
      </p:sp>
      <p:sp>
        <p:nvSpPr>
          <p:cNvPr id="37" name="Text Box 37"/>
          <p:cNvSpPr txBox="1">
            <a:spLocks noChangeArrowheads="1"/>
          </p:cNvSpPr>
          <p:nvPr/>
        </p:nvSpPr>
        <p:spPr bwMode="auto">
          <a:xfrm>
            <a:off x="7452321" y="1425356"/>
            <a:ext cx="1728191"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ja-JP" altLang="en-US" dirty="0">
                <a:latin typeface="+mn-ea"/>
                <a:ea typeface="+mn-ea"/>
              </a:rPr>
              <a:t>ターゲット非依存部</a:t>
            </a:r>
          </a:p>
        </p:txBody>
      </p:sp>
      <p:sp>
        <p:nvSpPr>
          <p:cNvPr id="38" name="Text Box 38"/>
          <p:cNvSpPr txBox="1">
            <a:spLocks noChangeArrowheads="1"/>
          </p:cNvSpPr>
          <p:nvPr/>
        </p:nvSpPr>
        <p:spPr bwMode="auto">
          <a:xfrm>
            <a:off x="7452321" y="3828561"/>
            <a:ext cx="1728316"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ja-JP" altLang="en-US" dirty="0">
                <a:latin typeface="+mn-ea"/>
                <a:ea typeface="+mn-ea"/>
              </a:rPr>
              <a:t>ターゲット依存部</a:t>
            </a:r>
          </a:p>
        </p:txBody>
      </p:sp>
      <p:sp>
        <p:nvSpPr>
          <p:cNvPr id="2" name="角丸四角形 1"/>
          <p:cNvSpPr/>
          <p:nvPr/>
        </p:nvSpPr>
        <p:spPr bwMode="auto">
          <a:xfrm>
            <a:off x="323528" y="5157192"/>
            <a:ext cx="2448272" cy="504056"/>
          </a:xfrm>
          <a:prstGeom prst="roundRect">
            <a:avLst/>
          </a:prstGeom>
          <a:solidFill>
            <a:srgbClr val="FF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target_fput_log</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4" name="曲線コネクタ 3"/>
          <p:cNvCxnSpPr>
            <a:stCxn id="2" idx="1"/>
            <a:endCxn id="12" idx="5"/>
          </p:cNvCxnSpPr>
          <p:nvPr/>
        </p:nvCxnSpPr>
        <p:spPr bwMode="auto">
          <a:xfrm rot="10800000" flipH="1">
            <a:off x="323527" y="3753712"/>
            <a:ext cx="1097681" cy="1655508"/>
          </a:xfrm>
          <a:prstGeom prst="curvedConnector3">
            <a:avLst>
              <a:gd name="adj1" fmla="val -20826"/>
            </a:avLst>
          </a:prstGeom>
          <a:solidFill>
            <a:schemeClr val="accent1"/>
          </a:solidFill>
          <a:ln w="9525" cap="flat" cmpd="sng" algn="ctr">
            <a:solidFill>
              <a:schemeClr val="tx1"/>
            </a:solidFill>
            <a:prstDash val="solid"/>
            <a:round/>
            <a:headEnd type="none" w="med" len="med"/>
            <a:tailEnd type="arrow"/>
          </a:ln>
          <a:effectLst/>
        </p:spPr>
      </p:cxnSp>
      <p:sp>
        <p:nvSpPr>
          <p:cNvPr id="43" name="角丸四角形 42"/>
          <p:cNvSpPr/>
          <p:nvPr/>
        </p:nvSpPr>
        <p:spPr bwMode="auto">
          <a:xfrm>
            <a:off x="3347864" y="4869160"/>
            <a:ext cx="2592288" cy="1656184"/>
          </a:xfrm>
          <a:prstGeom prst="roundRect">
            <a:avLst/>
          </a:prstGeom>
          <a:solidFill>
            <a:srgbClr val="FF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kumimoji="1" lang="ja-JP" altLang="en-US" sz="2000" b="0" i="0" u="none" strike="noStrike" cap="none" normalizeH="0" baseline="0" dirty="0" smtClean="0">
                <a:ln>
                  <a:noFill/>
                </a:ln>
                <a:solidFill>
                  <a:schemeClr val="tx1"/>
                </a:solidFill>
                <a:effectLst/>
                <a:latin typeface="+mn-ea"/>
                <a:ea typeface="+mn-ea"/>
              </a:rPr>
              <a:t>・</a:t>
            </a:r>
            <a:r>
              <a:rPr lang="en-US" altLang="ja-JP" dirty="0" err="1" smtClean="0">
                <a:latin typeface="+mn-ea"/>
                <a:ea typeface="+mn-ea"/>
              </a:rPr>
              <a:t>sio_opn_por</a:t>
            </a:r>
            <a:endParaRPr lang="en-US" altLang="ja-JP" dirty="0" smtClean="0">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chemeClr val="tx1"/>
                </a:solidFill>
                <a:effectLst/>
                <a:latin typeface="+mn-ea"/>
                <a:ea typeface="+mn-ea"/>
              </a:rPr>
              <a:t>・</a:t>
            </a:r>
            <a:r>
              <a:rPr lang="en-US" altLang="ja-JP" dirty="0" err="1" smtClean="0">
                <a:latin typeface="+mn-ea"/>
                <a:ea typeface="+mn-ea"/>
              </a:rPr>
              <a:t>sio_snd_chr</a:t>
            </a:r>
            <a:endParaRPr lang="en-US" altLang="ja-JP" dirty="0" smtClean="0">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chemeClr val="tx1"/>
                </a:solidFill>
                <a:effectLst/>
                <a:latin typeface="+mn-ea"/>
                <a:ea typeface="+mn-ea"/>
              </a:rPr>
              <a:t>・・・</a:t>
            </a:r>
            <a:endParaRPr kumimoji="1" lang="en-US" altLang="ja-JP" sz="2000" b="0" i="0" u="none" strike="noStrike" cap="none" normalizeH="0" baseline="0" dirty="0" smtClean="0">
              <a:ln>
                <a:noFill/>
              </a:ln>
              <a:solidFill>
                <a:schemeClr val="tx1"/>
              </a:solidFill>
              <a:effectLst/>
              <a:latin typeface="+mn-ea"/>
              <a:ea typeface="+mn-ea"/>
            </a:endParaRPr>
          </a:p>
          <a:p>
            <a:pPr eaLnBrk="1" hangingPunct="1">
              <a:lnSpc>
                <a:spcPct val="90000"/>
              </a:lnSpc>
              <a:spcBef>
                <a:spcPct val="20000"/>
              </a:spcBef>
            </a:pPr>
            <a:r>
              <a:rPr lang="en-US" altLang="ja-JP" dirty="0" err="1" smtClean="0">
                <a:latin typeface="+mn-ea"/>
                <a:ea typeface="+mn-ea"/>
              </a:rPr>
              <a:t>target_serial.c</a:t>
            </a:r>
            <a:r>
              <a:rPr lang="ja-JP" altLang="en-US" dirty="0" smtClean="0">
                <a:latin typeface="+mn-ea"/>
                <a:ea typeface="+mn-ea"/>
              </a:rPr>
              <a:t>に実装していた</a:t>
            </a:r>
            <a:r>
              <a:rPr lang="en-US" altLang="ja-JP" dirty="0" smtClean="0">
                <a:latin typeface="+mn-ea"/>
                <a:ea typeface="+mn-ea"/>
              </a:rPr>
              <a:t>I/F</a:t>
            </a:r>
            <a:endParaRPr kumimoji="1" lang="en-US" altLang="ja-JP" sz="2000" b="0" i="0" u="none" strike="noStrike" cap="none" normalizeH="0" baseline="0" dirty="0" smtClean="0">
              <a:ln>
                <a:noFill/>
              </a:ln>
              <a:solidFill>
                <a:schemeClr val="tx1"/>
              </a:solidFill>
              <a:effectLst/>
              <a:latin typeface="+mn-ea"/>
              <a:ea typeface="+mn-ea"/>
            </a:endParaRPr>
          </a:p>
        </p:txBody>
      </p:sp>
      <p:cxnSp>
        <p:nvCxnSpPr>
          <p:cNvPr id="44" name="曲線コネクタ 43"/>
          <p:cNvCxnSpPr>
            <a:stCxn id="43" idx="0"/>
            <a:endCxn id="15" idx="5"/>
          </p:cNvCxnSpPr>
          <p:nvPr/>
        </p:nvCxnSpPr>
        <p:spPr bwMode="auto">
          <a:xfrm rot="5400000" flipH="1" flipV="1">
            <a:off x="4598959" y="3798761"/>
            <a:ext cx="1115448" cy="1025351"/>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47" name="角丸四角形 46"/>
          <p:cNvSpPr/>
          <p:nvPr/>
        </p:nvSpPr>
        <p:spPr bwMode="auto">
          <a:xfrm>
            <a:off x="6660232" y="4941168"/>
            <a:ext cx="2088232" cy="936104"/>
          </a:xfrm>
          <a:prstGeom prst="roundRect">
            <a:avLst/>
          </a:prstGeom>
          <a:solidFill>
            <a:srgbClr val="FF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kumimoji="1" lang="ja-JP" altLang="en-US" sz="2000" b="0" i="0" u="none" strike="noStrike" cap="none" normalizeH="0" baseline="0" dirty="0" smtClean="0">
                <a:ln>
                  <a:noFill/>
                </a:ln>
                <a:solidFill>
                  <a:schemeClr val="tx1"/>
                </a:solidFill>
                <a:effectLst/>
                <a:latin typeface="+mn-ea"/>
                <a:ea typeface="+mn-ea"/>
              </a:rPr>
              <a:t>・</a:t>
            </a:r>
            <a:r>
              <a:rPr lang="en-US" altLang="ja-JP" dirty="0" err="1" smtClean="0">
                <a:latin typeface="+mn-ea"/>
                <a:ea typeface="+mn-ea"/>
              </a:rPr>
              <a:t>sio_irdy_rcv</a:t>
            </a:r>
            <a:endParaRPr lang="en-US" altLang="ja-JP" dirty="0" smtClean="0">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chemeClr val="tx1"/>
                </a:solidFill>
                <a:effectLst/>
                <a:latin typeface="+mn-ea"/>
                <a:ea typeface="+mn-ea"/>
              </a:rPr>
              <a:t>・</a:t>
            </a:r>
            <a:r>
              <a:rPr lang="en-US" altLang="ja-JP" dirty="0" err="1" smtClean="0">
                <a:latin typeface="+mn-ea"/>
                <a:ea typeface="+mn-ea"/>
              </a:rPr>
              <a:t>sio_irdy_snd</a:t>
            </a:r>
            <a:endParaRPr lang="en-US" altLang="ja-JP" dirty="0" smtClean="0">
              <a:latin typeface="+mn-ea"/>
              <a:ea typeface="+mn-ea"/>
            </a:endParaRPr>
          </a:p>
        </p:txBody>
      </p:sp>
      <p:cxnSp>
        <p:nvCxnSpPr>
          <p:cNvPr id="48" name="曲線コネクタ 47"/>
          <p:cNvCxnSpPr>
            <a:stCxn id="47" idx="0"/>
          </p:cNvCxnSpPr>
          <p:nvPr/>
        </p:nvCxnSpPr>
        <p:spPr bwMode="auto">
          <a:xfrm rot="16200000" flipV="1">
            <a:off x="6642230" y="3879050"/>
            <a:ext cx="1224136" cy="9001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45" name="Text Box 30"/>
          <p:cNvSpPr txBox="1">
            <a:spLocks noChangeArrowheads="1"/>
          </p:cNvSpPr>
          <p:nvPr/>
        </p:nvSpPr>
        <p:spPr bwMode="auto">
          <a:xfrm>
            <a:off x="1763688" y="3602773"/>
            <a:ext cx="10795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spcBef>
                <a:spcPct val="50000"/>
              </a:spcBef>
            </a:pPr>
            <a:r>
              <a:rPr lang="en-US" altLang="ja-JP" dirty="0" err="1"/>
              <a:t>e</a:t>
            </a:r>
            <a:r>
              <a:rPr lang="en-US" altLang="ja-JP" dirty="0" err="1" smtClean="0"/>
              <a:t>PutLog</a:t>
            </a:r>
            <a:endParaRPr lang="en-US" altLang="ja-JP" dirty="0"/>
          </a:p>
        </p:txBody>
      </p:sp>
      <p:sp>
        <p:nvSpPr>
          <p:cNvPr id="46" name="Text Box 30"/>
          <p:cNvSpPr txBox="1">
            <a:spLocks noChangeArrowheads="1"/>
          </p:cNvSpPr>
          <p:nvPr/>
        </p:nvSpPr>
        <p:spPr bwMode="auto">
          <a:xfrm>
            <a:off x="4644008" y="3674781"/>
            <a:ext cx="122413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eSIOPort</a:t>
            </a:r>
            <a:endParaRPr lang="en-US" altLang="ja-JP" dirty="0"/>
          </a:p>
        </p:txBody>
      </p:sp>
      <p:sp>
        <p:nvSpPr>
          <p:cNvPr id="49" name="Text Box 30"/>
          <p:cNvSpPr txBox="1">
            <a:spLocks noChangeArrowheads="1"/>
          </p:cNvSpPr>
          <p:nvPr/>
        </p:nvSpPr>
        <p:spPr bwMode="auto">
          <a:xfrm>
            <a:off x="6804248" y="3645024"/>
            <a:ext cx="129614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spcBef>
                <a:spcPct val="50000"/>
              </a:spcBef>
            </a:pPr>
            <a:r>
              <a:rPr lang="en-US" altLang="ja-JP" dirty="0" err="1" smtClean="0"/>
              <a:t>ciSIOCBR</a:t>
            </a:r>
            <a:endParaRPr lang="en-US" altLang="ja-JP" dirty="0"/>
          </a:p>
        </p:txBody>
      </p:sp>
    </p:spTree>
    <p:extLst>
      <p:ext uri="{BB962C8B-B14F-4D97-AF65-F5344CB8AC3E}">
        <p14:creationId xmlns:p14="http://schemas.microsoft.com/office/powerpoint/2010/main" val="11799649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準備するもの</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457200" indent="-457200" eaLnBrk="1" hangingPunct="1">
              <a:spcBef>
                <a:spcPct val="20000"/>
              </a:spcBef>
              <a:buFont typeface="Arial"/>
              <a:buChar char="•"/>
            </a:pPr>
            <a:r>
              <a:rPr lang="ja-JP" altLang="en-US" sz="2400" dirty="0" smtClean="0">
                <a:latin typeface="メイリオ" pitchFamily="50" charset="-128"/>
                <a:ea typeface="メイリオ" pitchFamily="50" charset="-128"/>
              </a:rPr>
              <a:t>開発環境</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mj-lt"/>
              <a:buAutoNum type="arabicPeriod"/>
            </a:pPr>
            <a:r>
              <a:rPr lang="en-US" altLang="ja-JP" sz="2400" dirty="0" smtClean="0">
                <a:latin typeface="メイリオ" pitchFamily="50" charset="-128"/>
                <a:ea typeface="メイリオ" pitchFamily="50" charset="-128"/>
              </a:rPr>
              <a:t>ruby2.0</a:t>
            </a:r>
            <a:r>
              <a:rPr lang="ja-JP" altLang="en-US" sz="2400" dirty="0" smtClean="0">
                <a:latin typeface="メイリオ" pitchFamily="50" charset="-128"/>
                <a:ea typeface="メイリオ" pitchFamily="50" charset="-128"/>
              </a:rPr>
              <a:t>以上（</a:t>
            </a: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では</a:t>
            </a:r>
            <a:r>
              <a:rPr lang="en-US" altLang="ja-JP" sz="2400" dirty="0" smtClean="0">
                <a:latin typeface="メイリオ" pitchFamily="50" charset="-128"/>
                <a:ea typeface="メイリオ" pitchFamily="50" charset="-128"/>
              </a:rPr>
              <a:t>ruby1.x</a:t>
            </a:r>
            <a:r>
              <a:rPr lang="ja-JP" altLang="en-US" sz="2400" dirty="0" smtClean="0">
                <a:latin typeface="メイリオ" pitchFamily="50" charset="-128"/>
                <a:ea typeface="メイリオ" pitchFamily="50" charset="-128"/>
              </a:rPr>
              <a:t>ではビルドできず</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mj-lt"/>
              <a:buAutoNum type="arabicPeriod"/>
            </a:pPr>
            <a:r>
              <a:rPr lang="en-US" altLang="ja-JP" sz="2400" dirty="0" smtClean="0">
                <a:latin typeface="メイリオ" pitchFamily="50" charset="-128"/>
                <a:ea typeface="メイリオ" pitchFamily="50" charset="-128"/>
              </a:rPr>
              <a:t>tecsgen1.3.1.1</a:t>
            </a:r>
            <a:r>
              <a:rPr lang="ja-JP" altLang="en-US" sz="2400" dirty="0" smtClean="0">
                <a:latin typeface="メイリオ" pitchFamily="50" charset="-128"/>
                <a:ea typeface="メイリオ" pitchFamily="50" charset="-128"/>
              </a:rPr>
              <a:t>（古いバージョンでは</a:t>
            </a:r>
            <a:r>
              <a:rPr lang="en-US" altLang="ja-JP" sz="2400" dirty="0" smtClean="0">
                <a:latin typeface="メイリオ" pitchFamily="50" charset="-128"/>
                <a:ea typeface="メイリオ" pitchFamily="50" charset="-128"/>
              </a:rPr>
              <a:t>NG</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a:p>
            <a:pPr marL="457200" indent="-457200" eaLnBrk="1" hangingPunct="1">
              <a:spcBef>
                <a:spcPct val="20000"/>
              </a:spcBef>
              <a:buFont typeface="Arial"/>
              <a:buChar char="•"/>
            </a:pPr>
            <a:r>
              <a:rPr lang="ja-JP" altLang="en-US" sz="2400" dirty="0" smtClean="0">
                <a:latin typeface="メイリオ" pitchFamily="50" charset="-128"/>
                <a:ea typeface="メイリオ" pitchFamily="50" charset="-128"/>
              </a:rPr>
              <a:t>開発対象ソースコード</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target.cdl</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tPutLogXXX.c</a:t>
            </a:r>
            <a:endParaRPr lang="en-US" altLang="ja-JP" sz="2400" dirty="0" smtClean="0">
              <a:latin typeface="メイリオ" pitchFamily="50" charset="-128"/>
              <a:ea typeface="メイリオ" pitchFamily="50" charset="-128"/>
            </a:endParaRPr>
          </a:p>
          <a:p>
            <a:pPr marL="914400" lvl="1" indent="-457200" eaLnBrk="1" hangingPunct="1">
              <a:spcBef>
                <a:spcPct val="20000"/>
              </a:spcBef>
              <a:buFont typeface="+mj-lt"/>
              <a:buAutoNum type="arabicPeriod"/>
            </a:pPr>
            <a:r>
              <a:rPr lang="en-US" altLang="ja-JP" sz="2400" dirty="0" err="1" smtClean="0">
                <a:latin typeface="メイリオ" pitchFamily="50" charset="-128"/>
                <a:ea typeface="メイリオ" pitchFamily="50" charset="-128"/>
              </a:rPr>
              <a:t>tSIOPortXXX.c</a:t>
            </a:r>
            <a:endParaRPr lang="en-US" altLang="ja-JP" sz="2400" dirty="0" smtClean="0">
              <a:latin typeface="メイリオ" pitchFamily="50" charset="-128"/>
              <a:ea typeface="メイリオ" pitchFamily="50" charset="-128"/>
            </a:endParaRPr>
          </a:p>
          <a:p>
            <a:pPr marL="457200" indent="-457200" eaLnBrk="1" hangingPunct="1">
              <a:spcBef>
                <a:spcPct val="20000"/>
              </a:spcBef>
              <a:buFont typeface="+mj-lt"/>
              <a:buAutoNum type="arabicPeriod"/>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5367139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1. </a:t>
            </a:r>
            <a:r>
              <a:rPr lang="en-US" altLang="ja-JP" sz="2800" b="1" dirty="0" err="1" smtClean="0">
                <a:solidFill>
                  <a:schemeClr val="tx1"/>
                </a:solidFill>
                <a:latin typeface="メイリオ" pitchFamily="50" charset="-128"/>
              </a:rPr>
              <a:t>target.cdl</a:t>
            </a:r>
            <a:r>
              <a:rPr lang="ja-JP" altLang="en-US" sz="2800" b="1" dirty="0" smtClean="0">
                <a:solidFill>
                  <a:schemeClr val="tx1"/>
                </a:solidFill>
                <a:latin typeface="メイリオ" pitchFamily="50" charset="-128"/>
              </a:rPr>
              <a:t>の概要</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ターゲット依存部のシリアルドライバコンポーネントを定義するファイル</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TECS</a:t>
            </a:r>
            <a:r>
              <a:rPr lang="ja-JP" altLang="en-US" sz="2400" dirty="0" smtClean="0">
                <a:latin typeface="メイリオ" pitchFamily="50" charset="-128"/>
                <a:ea typeface="メイリオ" pitchFamily="50" charset="-128"/>
              </a:rPr>
              <a:t>仕様に則ってコンポーネント定義を記述する必要がある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イメージとしては，</a:t>
            </a:r>
            <a:r>
              <a:rPr lang="en-US" altLang="ja-JP" sz="2400" dirty="0" err="1" smtClean="0">
                <a:latin typeface="メイリオ" pitchFamily="50" charset="-128"/>
                <a:ea typeface="メイリオ" pitchFamily="50" charset="-128"/>
              </a:rPr>
              <a:t>target_serial.h</a:t>
            </a:r>
            <a:r>
              <a:rPr lang="ja-JP" altLang="en-US"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target_syssvc.h</a:t>
            </a:r>
            <a:r>
              <a:rPr lang="ja-JP" altLang="en-US" sz="2400" dirty="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target_serial.cfg</a:t>
            </a:r>
            <a:r>
              <a:rPr lang="ja-JP" altLang="en-US" sz="2400" dirty="0" smtClean="0">
                <a:latin typeface="メイリオ" pitchFamily="50" charset="-128"/>
                <a:ea typeface="メイリオ" pitchFamily="50" charset="-128"/>
              </a:rPr>
              <a:t>の代わりを書く</a:t>
            </a: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9482731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target.cdl</a:t>
            </a:r>
            <a:r>
              <a:rPr lang="ja-JP" altLang="en-US" sz="2800" b="1" dirty="0" smtClean="0">
                <a:solidFill>
                  <a:schemeClr val="tx1"/>
                </a:solidFill>
                <a:latin typeface="メイリオ" pitchFamily="50" charset="-128"/>
              </a:rPr>
              <a:t>の詳細</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(1) </a:t>
            </a:r>
            <a:r>
              <a:rPr lang="ja-JP" altLang="en-US" sz="2400" dirty="0" smtClean="0">
                <a:latin typeface="メイリオ" pitchFamily="50" charset="-128"/>
                <a:ea typeface="メイリオ" pitchFamily="50" charset="-128"/>
              </a:rPr>
              <a:t>定数定義（最終的には</a:t>
            </a:r>
            <a:r>
              <a:rPr lang="ja-JP" altLang="en-US" sz="2400" b="1" dirty="0" smtClean="0">
                <a:latin typeface="メイリオ" pitchFamily="50" charset="-128"/>
                <a:ea typeface="メイリオ" pitchFamily="50" charset="-128"/>
              </a:rPr>
              <a:t>マクロ</a:t>
            </a:r>
            <a:r>
              <a:rPr lang="ja-JP" altLang="en-US" sz="2400" dirty="0" smtClean="0">
                <a:latin typeface="メイリオ" pitchFamily="50" charset="-128"/>
                <a:ea typeface="メイリオ" pitchFamily="50" charset="-128"/>
              </a:rPr>
              <a:t>として定義される）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a:latin typeface="+mn-ea"/>
                <a:ea typeface="+mn-ea"/>
              </a:rPr>
              <a:t>(2) </a:t>
            </a:r>
            <a:r>
              <a:rPr lang="ja-JP" altLang="en-US" sz="2400" dirty="0">
                <a:latin typeface="+mn-ea"/>
                <a:ea typeface="+mn-ea"/>
              </a:rPr>
              <a:t>シリアルドライバコンポーネント</a:t>
            </a:r>
            <a:r>
              <a:rPr lang="ja-JP" altLang="en-US" sz="2400" dirty="0" smtClean="0">
                <a:latin typeface="+mn-ea"/>
                <a:ea typeface="+mn-ea"/>
              </a:rPr>
              <a:t>定義</a:t>
            </a:r>
            <a:endParaRPr lang="en-US" altLang="ja-JP" sz="2400" dirty="0" smtClean="0">
              <a:latin typeface="+mn-ea"/>
              <a:ea typeface="+mn-ea"/>
            </a:endParaRPr>
          </a:p>
          <a:p>
            <a:pPr marL="638175" lvl="1" indent="-180975" eaLnBrk="1" hangingPunct="1">
              <a:spcBef>
                <a:spcPct val="20000"/>
              </a:spcBef>
              <a:buFontTx/>
              <a:buChar char="•"/>
            </a:pPr>
            <a:r>
              <a:rPr lang="en-US" altLang="ja-JP" sz="2400" dirty="0" smtClean="0">
                <a:latin typeface="+mn-ea"/>
                <a:ea typeface="+mn-ea"/>
              </a:rPr>
              <a:t>(2-1) </a:t>
            </a:r>
            <a:r>
              <a:rPr lang="ja-JP" altLang="en-US" sz="2400" dirty="0" smtClean="0">
                <a:latin typeface="+mn-ea"/>
                <a:ea typeface="+mn-ea"/>
              </a:rPr>
              <a:t>システムログ（</a:t>
            </a:r>
            <a:r>
              <a:rPr lang="en-US" altLang="ja-JP" sz="2400" dirty="0" err="1" smtClean="0">
                <a:latin typeface="+mn-ea"/>
                <a:ea typeface="+mn-ea"/>
              </a:rPr>
              <a:t>tPutLogXXX</a:t>
            </a:r>
            <a:r>
              <a:rPr lang="ja-JP" altLang="en-US" sz="2400" dirty="0" smtClean="0">
                <a:latin typeface="+mn-ea"/>
                <a:ea typeface="+mn-ea"/>
              </a:rPr>
              <a:t>）定義</a:t>
            </a:r>
            <a:endParaRPr lang="en-US" altLang="ja-JP" sz="2400" dirty="0" smtClean="0">
              <a:latin typeface="+mn-ea"/>
              <a:ea typeface="+mn-ea"/>
            </a:endParaRPr>
          </a:p>
          <a:p>
            <a:pPr marL="638175" lvl="1" indent="-180975" eaLnBrk="1" hangingPunct="1">
              <a:spcBef>
                <a:spcPct val="20000"/>
              </a:spcBef>
              <a:buFontTx/>
              <a:buChar char="•"/>
            </a:pPr>
            <a:r>
              <a:rPr lang="en-US" altLang="ja-JP" sz="2400" dirty="0">
                <a:latin typeface="+mn-ea"/>
                <a:ea typeface="+mn-ea"/>
              </a:rPr>
              <a:t>(2</a:t>
            </a:r>
            <a:r>
              <a:rPr lang="en-US" altLang="ja-JP" sz="2400" dirty="0" smtClean="0">
                <a:latin typeface="+mn-ea"/>
                <a:ea typeface="+mn-ea"/>
              </a:rPr>
              <a:t>-2) </a:t>
            </a:r>
            <a:r>
              <a:rPr lang="ja-JP" altLang="en-US" sz="2400" dirty="0" smtClean="0">
                <a:latin typeface="+mn-ea"/>
                <a:ea typeface="+mn-ea"/>
              </a:rPr>
              <a:t>シリアルドライバ（</a:t>
            </a:r>
            <a:r>
              <a:rPr lang="en-US" altLang="ja-JP" sz="2400" dirty="0" err="1" smtClean="0">
                <a:latin typeface="+mn-ea"/>
                <a:ea typeface="+mn-ea"/>
              </a:rPr>
              <a:t>tSIOPortXXX</a:t>
            </a:r>
            <a:r>
              <a:rPr lang="ja-JP" altLang="en-US" sz="2400" dirty="0">
                <a:latin typeface="+mn-ea"/>
                <a:ea typeface="+mn-ea"/>
              </a:rPr>
              <a:t>）</a:t>
            </a:r>
            <a:r>
              <a:rPr lang="ja-JP" altLang="en-US" sz="2400" dirty="0" smtClean="0">
                <a:latin typeface="+mn-ea"/>
                <a:ea typeface="+mn-ea"/>
              </a:rPr>
              <a:t>定義</a:t>
            </a:r>
            <a:endParaRPr lang="en-US" altLang="ja-JP" sz="2400" dirty="0" smtClean="0">
              <a:latin typeface="+mn-ea"/>
              <a:ea typeface="+mn-ea"/>
            </a:endParaRPr>
          </a:p>
          <a:p>
            <a:pPr marL="180975" indent="-180975" eaLnBrk="1" hangingPunct="1">
              <a:spcBef>
                <a:spcPct val="20000"/>
              </a:spcBef>
              <a:buFontTx/>
              <a:buChar char="•"/>
            </a:pPr>
            <a:r>
              <a:rPr lang="en-US" altLang="ja-JP" sz="2400" dirty="0" smtClean="0">
                <a:latin typeface="+mn-ea"/>
                <a:ea typeface="+mn-ea"/>
              </a:rPr>
              <a:t>(3) </a:t>
            </a:r>
            <a:r>
              <a:rPr lang="ja-JP" altLang="en-US" sz="2400" dirty="0" smtClean="0">
                <a:latin typeface="+mn-ea"/>
                <a:ea typeface="+mn-ea"/>
              </a:rPr>
              <a:t>コンポーネント</a:t>
            </a:r>
            <a:r>
              <a:rPr lang="ja-JP" altLang="en-US" sz="2400" dirty="0">
                <a:latin typeface="+mn-ea"/>
                <a:ea typeface="+mn-ea"/>
              </a:rPr>
              <a:t>の</a:t>
            </a:r>
            <a:r>
              <a:rPr lang="ja-JP" altLang="en-US" sz="2400" dirty="0" smtClean="0">
                <a:latin typeface="+mn-ea"/>
                <a:ea typeface="+mn-ea"/>
              </a:rPr>
              <a:t>インスタンス化</a:t>
            </a:r>
            <a:endParaRPr lang="en-US" altLang="ja-JP" sz="2400" dirty="0" smtClean="0">
              <a:latin typeface="+mn-ea"/>
              <a:ea typeface="+mn-ea"/>
            </a:endParaRPr>
          </a:p>
          <a:p>
            <a:pPr marL="638175" lvl="1" indent="-180975" eaLnBrk="1" hangingPunct="1">
              <a:spcBef>
                <a:spcPct val="20000"/>
              </a:spcBef>
              <a:buFontTx/>
              <a:buChar char="•"/>
            </a:pPr>
            <a:r>
              <a:rPr lang="en-US" altLang="ja-JP" sz="2400" dirty="0" smtClean="0">
                <a:latin typeface="+mn-ea"/>
                <a:ea typeface="+mn-ea"/>
              </a:rPr>
              <a:t>(2)</a:t>
            </a:r>
            <a:r>
              <a:rPr lang="ja-JP" altLang="en-US" sz="2400" dirty="0" smtClean="0">
                <a:latin typeface="+mn-ea"/>
                <a:ea typeface="+mn-ea"/>
              </a:rPr>
              <a:t>で定義したコンポーネントのインスタンス化</a:t>
            </a:r>
            <a:endParaRPr lang="en-US" altLang="ja-JP" sz="2400" dirty="0" smtClean="0">
              <a:latin typeface="+mn-ea"/>
              <a:ea typeface="+mn-ea"/>
            </a:endParaRPr>
          </a:p>
          <a:p>
            <a:pPr marL="180975" indent="-180975" eaLnBrk="1" hangingPunct="1">
              <a:spcBef>
                <a:spcPct val="20000"/>
              </a:spcBef>
              <a:buFontTx/>
              <a:buChar char="•"/>
            </a:pPr>
            <a:r>
              <a:rPr lang="en-US" altLang="ja-JP" sz="2400" dirty="0" smtClean="0">
                <a:latin typeface="+mn-ea"/>
                <a:ea typeface="+mn-ea"/>
              </a:rPr>
              <a:t>(4) </a:t>
            </a:r>
            <a:r>
              <a:rPr lang="ja-JP" altLang="en-US" sz="2400" dirty="0" smtClean="0">
                <a:latin typeface="+mn-ea"/>
                <a:ea typeface="+mn-ea"/>
              </a:rPr>
              <a:t>静的</a:t>
            </a:r>
            <a:r>
              <a:rPr lang="en-US" altLang="ja-JP" sz="2400" dirty="0">
                <a:latin typeface="+mn-ea"/>
                <a:ea typeface="+mn-ea"/>
              </a:rPr>
              <a:t>API</a:t>
            </a:r>
            <a:r>
              <a:rPr lang="ja-JP" altLang="en-US" sz="2400" dirty="0">
                <a:latin typeface="+mn-ea"/>
                <a:ea typeface="+mn-ea"/>
              </a:rPr>
              <a:t>のための</a:t>
            </a:r>
            <a:r>
              <a:rPr lang="ja-JP" altLang="en-US" sz="2400" dirty="0" smtClean="0">
                <a:latin typeface="+mn-ea"/>
                <a:ea typeface="+mn-ea"/>
              </a:rPr>
              <a:t>インスタンス化</a:t>
            </a:r>
            <a:r>
              <a:rPr lang="en-US" altLang="ja-JP" sz="2400" dirty="0" smtClean="0">
                <a:latin typeface="+mn-ea"/>
                <a:ea typeface="+mn-ea"/>
              </a:rPr>
              <a:t> (</a:t>
            </a:r>
            <a:r>
              <a:rPr lang="ja-JP" altLang="en-US" sz="2400" dirty="0" smtClean="0">
                <a:latin typeface="+mn-ea"/>
                <a:ea typeface="+mn-ea"/>
              </a:rPr>
              <a:t>オプション</a:t>
            </a:r>
            <a:r>
              <a:rPr lang="en-US" altLang="ja-JP" sz="2400" dirty="0" smtClean="0">
                <a:latin typeface="+mn-ea"/>
                <a:ea typeface="+mn-ea"/>
              </a:rPr>
              <a:t>...)</a:t>
            </a:r>
          </a:p>
          <a:p>
            <a:pPr marL="638175" lvl="1" indent="-180975" eaLnBrk="1" hangingPunct="1">
              <a:spcBef>
                <a:spcPct val="20000"/>
              </a:spcBef>
              <a:buFontTx/>
              <a:buChar char="•"/>
            </a:pPr>
            <a:r>
              <a:rPr lang="en-US" altLang="ja-JP" sz="2400" dirty="0" smtClean="0">
                <a:latin typeface="+mn-ea"/>
                <a:ea typeface="+mn-ea"/>
              </a:rPr>
              <a:t>ASP3</a:t>
            </a:r>
            <a:r>
              <a:rPr lang="ja-JP" altLang="en-US" sz="2400" dirty="0" smtClean="0">
                <a:latin typeface="+mn-ea"/>
                <a:ea typeface="+mn-ea"/>
              </a:rPr>
              <a:t>（に含まれている</a:t>
            </a:r>
            <a:r>
              <a:rPr lang="en-US" altLang="ja-JP" sz="2400" dirty="0" smtClean="0">
                <a:latin typeface="+mn-ea"/>
                <a:ea typeface="+mn-ea"/>
              </a:rPr>
              <a:t>TECS</a:t>
            </a:r>
            <a:r>
              <a:rPr lang="ja-JP" altLang="en-US" sz="2400" dirty="0" smtClean="0">
                <a:latin typeface="+mn-ea"/>
                <a:ea typeface="+mn-ea"/>
              </a:rPr>
              <a:t>の機能）では，静的</a:t>
            </a:r>
            <a:r>
              <a:rPr lang="en-US" altLang="ja-JP" sz="2400" dirty="0" smtClean="0">
                <a:latin typeface="+mn-ea"/>
                <a:ea typeface="+mn-ea"/>
              </a:rPr>
              <a:t>API</a:t>
            </a:r>
            <a:r>
              <a:rPr lang="ja-JP" altLang="en-US" sz="2400" dirty="0" smtClean="0">
                <a:latin typeface="+mn-ea"/>
                <a:ea typeface="+mn-ea"/>
              </a:rPr>
              <a:t>を生成するためのコンポーネントが定義されている</a:t>
            </a:r>
            <a:endParaRPr lang="en-US" altLang="ja-JP" sz="2400" dirty="0" smtClean="0">
              <a:latin typeface="+mn-ea"/>
              <a:ea typeface="+mn-ea"/>
            </a:endParaRPr>
          </a:p>
          <a:p>
            <a:pPr marL="1095375" lvl="2" indent="-180975" eaLnBrk="1" hangingPunct="1">
              <a:spcBef>
                <a:spcPct val="20000"/>
              </a:spcBef>
              <a:buFontTx/>
              <a:buChar char="•"/>
            </a:pPr>
            <a:r>
              <a:rPr lang="en-US" altLang="ja-JP" dirty="0" smtClean="0">
                <a:latin typeface="+mn-ea"/>
                <a:ea typeface="+mn-ea"/>
              </a:rPr>
              <a:t>TECS</a:t>
            </a:r>
            <a:r>
              <a:rPr lang="ja-JP" altLang="en-US" dirty="0" smtClean="0">
                <a:latin typeface="+mn-ea"/>
                <a:ea typeface="+mn-ea"/>
              </a:rPr>
              <a:t>での方針を正確にいえば，カーネルオブジェクトをコンポーネント化しており，それのインスタンス化とともに，静的</a:t>
            </a:r>
            <a:r>
              <a:rPr lang="en-US" altLang="ja-JP" dirty="0" smtClean="0">
                <a:latin typeface="+mn-ea"/>
                <a:ea typeface="+mn-ea"/>
              </a:rPr>
              <a:t>API</a:t>
            </a:r>
            <a:r>
              <a:rPr lang="ja-JP" altLang="en-US" dirty="0" smtClean="0">
                <a:latin typeface="+mn-ea"/>
                <a:ea typeface="+mn-ea"/>
              </a:rPr>
              <a:t>を生成することで実際に実体化している</a:t>
            </a:r>
            <a:endParaRPr lang="en-US" altLang="ja-JP" dirty="0" smtClean="0">
              <a:latin typeface="+mn-ea"/>
              <a:ea typeface="+mn-ea"/>
            </a:endParaRPr>
          </a:p>
          <a:p>
            <a:pPr marL="1095375" lvl="2" indent="-180975" eaLnBrk="1" hangingPunct="1">
              <a:spcBef>
                <a:spcPct val="20000"/>
              </a:spcBef>
              <a:buFontTx/>
              <a:buChar char="•"/>
            </a:pPr>
            <a:r>
              <a:rPr lang="ja-JP" altLang="en-US" dirty="0" smtClean="0">
                <a:latin typeface="+mn-ea"/>
                <a:ea typeface="+mn-ea"/>
              </a:rPr>
              <a:t>また，そのタスクに対する操作</a:t>
            </a:r>
            <a:r>
              <a:rPr lang="en-US" altLang="ja-JP" dirty="0" smtClean="0">
                <a:latin typeface="+mn-ea"/>
                <a:ea typeface="+mn-ea"/>
              </a:rPr>
              <a:t>API</a:t>
            </a:r>
            <a:r>
              <a:rPr lang="ja-JP" altLang="en-US" dirty="0" smtClean="0">
                <a:latin typeface="+mn-ea"/>
                <a:ea typeface="+mn-ea"/>
              </a:rPr>
              <a:t>のインタフェースも提供している（例えば，</a:t>
            </a:r>
            <a:r>
              <a:rPr lang="en-US" altLang="ja-JP" dirty="0" err="1" smtClean="0">
                <a:latin typeface="+mn-ea"/>
                <a:ea typeface="+mn-ea"/>
              </a:rPr>
              <a:t>Task.activate</a:t>
            </a:r>
            <a:r>
              <a:rPr lang="en-US" altLang="ja-JP" dirty="0" smtClean="0">
                <a:latin typeface="+mn-ea"/>
                <a:ea typeface="+mn-ea"/>
              </a:rPr>
              <a:t>()</a:t>
            </a:r>
            <a:r>
              <a:rPr lang="ja-JP" altLang="en-US" dirty="0" smtClean="0">
                <a:latin typeface="+mn-ea"/>
                <a:ea typeface="+mn-ea"/>
              </a:rPr>
              <a:t>みたいにタスクを操作できる）</a:t>
            </a:r>
            <a:endParaRPr lang="en-US" altLang="ja-JP" dirty="0" smtClean="0">
              <a:latin typeface="+mn-ea"/>
              <a:ea typeface="+mn-ea"/>
            </a:endParaRPr>
          </a:p>
        </p:txBody>
      </p:sp>
    </p:spTree>
    <p:extLst>
      <p:ext uri="{BB962C8B-B14F-4D97-AF65-F5344CB8AC3E}">
        <p14:creationId xmlns:p14="http://schemas.microsoft.com/office/powerpoint/2010/main" val="29166676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(1)</a:t>
            </a:r>
            <a:r>
              <a:rPr lang="en-US" altLang="ja-JP" sz="2800" b="1" dirty="0">
                <a:solidFill>
                  <a:schemeClr val="tx1"/>
                </a:solidFill>
                <a:latin typeface="メイリオ" pitchFamily="50" charset="-128"/>
              </a:rPr>
              <a:t> </a:t>
            </a:r>
            <a:r>
              <a:rPr lang="ja-JP" altLang="en-US" sz="2800" b="1" dirty="0" smtClean="0">
                <a:solidFill>
                  <a:schemeClr val="tx1"/>
                </a:solidFill>
                <a:latin typeface="メイリオ" pitchFamily="50" charset="-128"/>
              </a:rPr>
              <a:t>定数定義</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システムログタスク</a:t>
            </a:r>
            <a:r>
              <a:rPr lang="ja-JP" altLang="en-US" sz="2400" dirty="0">
                <a:latin typeface="メイリオ" pitchFamily="50" charset="-128"/>
                <a:ea typeface="メイリオ" pitchFamily="50" charset="-128"/>
              </a:rPr>
              <a:t>のスタックサイズの</a:t>
            </a:r>
            <a:r>
              <a:rPr lang="ja-JP" altLang="en-US" sz="2400" dirty="0" smtClean="0">
                <a:latin typeface="メイリオ" pitchFamily="50" charset="-128"/>
                <a:ea typeface="メイリオ" pitchFamily="50" charset="-128"/>
              </a:rPr>
              <a:t>定義</a:t>
            </a: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a:latin typeface="メイリオ" pitchFamily="50" charset="-128"/>
                <a:ea typeface="メイリオ" pitchFamily="50" charset="-128"/>
              </a:rPr>
              <a:t>const</a:t>
            </a:r>
            <a:r>
              <a:rPr lang="en-US" altLang="ja-JP" sz="2400" dirty="0">
                <a:latin typeface="メイリオ" pitchFamily="50" charset="-128"/>
                <a:ea typeface="メイリオ" pitchFamily="50" charset="-128"/>
              </a:rPr>
              <a:t> </a:t>
            </a:r>
            <a:r>
              <a:rPr lang="en-US" altLang="ja-JP" sz="2400" dirty="0" err="1">
                <a:latin typeface="メイリオ" pitchFamily="50" charset="-128"/>
                <a:ea typeface="メイリオ" pitchFamily="50" charset="-128"/>
              </a:rPr>
              <a:t>size_t</a:t>
            </a:r>
            <a:r>
              <a:rPr lang="en-US" altLang="ja-JP" sz="2400" dirty="0">
                <a:latin typeface="メイリオ" pitchFamily="50" charset="-128"/>
                <a:ea typeface="メイリオ" pitchFamily="50" charset="-128"/>
              </a:rPr>
              <a:t> </a:t>
            </a:r>
            <a:r>
              <a:rPr lang="en-US" altLang="ja-JP" sz="2400" b="1" dirty="0" err="1">
                <a:solidFill>
                  <a:srgbClr val="FF0000"/>
                </a:solidFill>
                <a:latin typeface="メイリオ" pitchFamily="50" charset="-128"/>
                <a:ea typeface="メイリオ" pitchFamily="50" charset="-128"/>
              </a:rPr>
              <a:t>LogTaskStackSize</a:t>
            </a:r>
            <a:r>
              <a:rPr lang="en-US" altLang="ja-JP" sz="2400" dirty="0">
                <a:latin typeface="メイリオ" pitchFamily="50" charset="-128"/>
                <a:ea typeface="メイリオ" pitchFamily="50" charset="-128"/>
              </a:rPr>
              <a:t> = </a:t>
            </a:r>
            <a:r>
              <a:rPr lang="en-US" altLang="ja-JP" sz="2400" dirty="0" smtClean="0">
                <a:latin typeface="メイリオ" pitchFamily="50" charset="-128"/>
                <a:ea typeface="メイリオ" pitchFamily="50" charset="-128"/>
              </a:rPr>
              <a:t>&lt;size&gt;;</a:t>
            </a: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カーネル</a:t>
            </a:r>
            <a:r>
              <a:rPr lang="ja-JP" altLang="en-US" sz="2400" dirty="0">
                <a:latin typeface="メイリオ" pitchFamily="50" charset="-128"/>
                <a:ea typeface="メイリオ" pitchFamily="50" charset="-128"/>
              </a:rPr>
              <a:t>起動メッセージに関する定義</a:t>
            </a: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const</a:t>
            </a:r>
            <a:r>
              <a:rPr lang="en-US" altLang="ja-JP" sz="2400" dirty="0" smtClean="0">
                <a:latin typeface="メイリオ" pitchFamily="50" charset="-128"/>
                <a:ea typeface="メイリオ" pitchFamily="50" charset="-128"/>
              </a:rPr>
              <a:t> </a:t>
            </a:r>
            <a:r>
              <a:rPr lang="en-US" altLang="ja-JP" sz="2400" dirty="0">
                <a:latin typeface="メイリオ" pitchFamily="50" charset="-128"/>
                <a:ea typeface="メイリオ" pitchFamily="50" charset="-128"/>
              </a:rPr>
              <a:t>char *</a:t>
            </a:r>
            <a:r>
              <a:rPr lang="en-US" altLang="ja-JP" sz="2400" dirty="0" err="1">
                <a:latin typeface="メイリオ" pitchFamily="50" charset="-128"/>
                <a:ea typeface="メイリオ" pitchFamily="50" charset="-128"/>
              </a:rPr>
              <a:t>const</a:t>
            </a:r>
            <a:r>
              <a:rPr lang="en-US" altLang="ja-JP" sz="2400" dirty="0">
                <a:latin typeface="メイリオ" pitchFamily="50" charset="-128"/>
                <a:ea typeface="メイリオ" pitchFamily="50" charset="-128"/>
              </a:rPr>
              <a:t> </a:t>
            </a:r>
            <a:r>
              <a:rPr lang="en-US" altLang="ja-JP" sz="2400" b="1" dirty="0" err="1">
                <a:solidFill>
                  <a:srgbClr val="FF0000"/>
                </a:solidFill>
                <a:latin typeface="メイリオ" pitchFamily="50" charset="-128"/>
                <a:ea typeface="メイリオ" pitchFamily="50" charset="-128"/>
              </a:rPr>
              <a:t>BannerTargetName</a:t>
            </a:r>
            <a:r>
              <a:rPr lang="en-US" altLang="ja-JP" sz="2400" dirty="0">
                <a:latin typeface="メイリオ" pitchFamily="50" charset="-128"/>
                <a:ea typeface="メイリオ" pitchFamily="50" charset="-128"/>
              </a:rPr>
              <a:t> = </a:t>
            </a:r>
            <a:r>
              <a:rPr lang="en-US" altLang="ja-JP" sz="2400" dirty="0" smtClean="0">
                <a:latin typeface="メイリオ" pitchFamily="50" charset="-128"/>
                <a:ea typeface="メイリオ" pitchFamily="50" charset="-128"/>
              </a:rPr>
              <a:t>"&lt;target name&gt;";</a:t>
            </a:r>
            <a:r>
              <a:rPr lang="en-US" altLang="ja-JP" sz="2400" dirty="0">
                <a:latin typeface="メイリオ" pitchFamily="50" charset="-128"/>
                <a:ea typeface="メイリオ" pitchFamily="50" charset="-128"/>
              </a:rPr>
              <a:t> 			/* </a:t>
            </a:r>
            <a:r>
              <a:rPr lang="ja-JP" altLang="en-US" sz="2400" dirty="0" smtClean="0">
                <a:latin typeface="メイリオ" pitchFamily="50" charset="-128"/>
                <a:ea typeface="メイリオ" pitchFamily="50" charset="-128"/>
              </a:rPr>
              <a:t>ターゲット名*</a:t>
            </a:r>
            <a:r>
              <a:rPr lang="en-US" altLang="ja-JP" sz="2400" dirty="0">
                <a:latin typeface="メイリオ" pitchFamily="50" charset="-128"/>
                <a:ea typeface="メイリオ" pitchFamily="50" charset="-128"/>
              </a:rPr>
              <a:t>/</a:t>
            </a:r>
          </a:p>
          <a:p>
            <a:pPr marL="638175" lvl="1" indent="-180975" eaLnBrk="1" hangingPunct="1">
              <a:spcBef>
                <a:spcPct val="20000"/>
              </a:spcBef>
              <a:buFontTx/>
              <a:buChar char="•"/>
            </a:pPr>
            <a:r>
              <a:rPr lang="en-US" altLang="ja-JP" sz="2400" dirty="0" err="1">
                <a:latin typeface="メイリオ" pitchFamily="50" charset="-128"/>
                <a:ea typeface="メイリオ" pitchFamily="50" charset="-128"/>
              </a:rPr>
              <a:t>const</a:t>
            </a:r>
            <a:r>
              <a:rPr lang="en-US" altLang="ja-JP" sz="2400" dirty="0">
                <a:latin typeface="メイリオ" pitchFamily="50" charset="-128"/>
                <a:ea typeface="メイリオ" pitchFamily="50" charset="-128"/>
              </a:rPr>
              <a:t> char *</a:t>
            </a:r>
            <a:r>
              <a:rPr lang="en-US" altLang="ja-JP" sz="2400" dirty="0" err="1">
                <a:latin typeface="メイリオ" pitchFamily="50" charset="-128"/>
                <a:ea typeface="メイリオ" pitchFamily="50" charset="-128"/>
              </a:rPr>
              <a:t>const</a:t>
            </a:r>
            <a:r>
              <a:rPr lang="en-US" altLang="ja-JP" sz="2400" dirty="0">
                <a:latin typeface="メイリオ" pitchFamily="50" charset="-128"/>
                <a:ea typeface="メイリオ" pitchFamily="50" charset="-128"/>
              </a:rPr>
              <a:t> </a:t>
            </a:r>
            <a:r>
              <a:rPr lang="en-US" altLang="ja-JP" sz="2400" b="1" dirty="0" err="1">
                <a:solidFill>
                  <a:srgbClr val="FF0000"/>
                </a:solidFill>
                <a:latin typeface="メイリオ" pitchFamily="50" charset="-128"/>
                <a:ea typeface="メイリオ" pitchFamily="50" charset="-128"/>
              </a:rPr>
              <a:t>BannerCopyrightNotice</a:t>
            </a:r>
            <a:r>
              <a:rPr lang="en-US" altLang="ja-JP" sz="2400" dirty="0">
                <a:latin typeface="メイリオ" pitchFamily="50" charset="-128"/>
                <a:ea typeface="メイリオ" pitchFamily="50" charset="-128"/>
              </a:rPr>
              <a:t> = </a:t>
            </a:r>
            <a:r>
              <a:rPr lang="en-US" altLang="ja-JP" sz="2400" dirty="0" smtClean="0">
                <a:latin typeface="メイリオ" pitchFamily="50" charset="-128"/>
                <a:ea typeface="メイリオ" pitchFamily="50" charset="-128"/>
              </a:rPr>
              <a:t>"&lt;copyright&gt;"</a:t>
            </a:r>
            <a:r>
              <a:rPr lang="en-US" altLang="ja-JP" sz="2400" dirty="0">
                <a:latin typeface="メイリオ" pitchFamily="50" charset="-128"/>
                <a:ea typeface="メイリオ" pitchFamily="50" charset="-128"/>
              </a:rPr>
              <a:t>;			/* </a:t>
            </a:r>
            <a:r>
              <a:rPr lang="ja-JP" altLang="en-US" sz="2400" dirty="0">
                <a:latin typeface="メイリオ" pitchFamily="50" charset="-128"/>
                <a:ea typeface="メイリオ" pitchFamily="50" charset="-128"/>
              </a:rPr>
              <a:t>著作権表示 *</a:t>
            </a:r>
            <a:r>
              <a:rPr lang="en-US" altLang="ja-JP" sz="2400" dirty="0" smtClean="0">
                <a:latin typeface="メイリオ" pitchFamily="50" charset="-128"/>
                <a:ea typeface="メイリオ" pitchFamily="50" charset="-128"/>
              </a:rPr>
              <a:t>/</a:t>
            </a:r>
          </a:p>
          <a:p>
            <a:pPr eaLnBrk="1" hangingPunct="1">
              <a:spcBef>
                <a:spcPct val="20000"/>
              </a:spcBef>
            </a:pPr>
            <a:endParaRPr lang="en-US" altLang="ja-JP" sz="2400" dirty="0">
              <a:latin typeface="メイリオ" pitchFamily="50" charset="-128"/>
              <a:ea typeface="メイリオ" pitchFamily="50" charset="-128"/>
            </a:endParaRPr>
          </a:p>
          <a:p>
            <a:pPr eaLnBrk="1" hangingPunct="1">
              <a:spcBef>
                <a:spcPct val="20000"/>
              </a:spcBef>
            </a:pP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上記で定義した結果は，</a:t>
            </a:r>
            <a:r>
              <a:rPr lang="en-US" altLang="ja-JP" sz="2400" dirty="0" err="1" smtClean="0">
                <a:latin typeface="メイリオ" pitchFamily="50" charset="-128"/>
                <a:ea typeface="メイリオ" pitchFamily="50" charset="-128"/>
              </a:rPr>
              <a:t>global_tecsgen.h</a:t>
            </a:r>
            <a:r>
              <a:rPr lang="ja-JP" altLang="en-US" sz="2400" dirty="0" smtClean="0">
                <a:latin typeface="メイリオ" pitchFamily="50" charset="-128"/>
                <a:ea typeface="メイリオ" pitchFamily="50" charset="-128"/>
              </a:rPr>
              <a:t>というファイルに，</a:t>
            </a:r>
            <a:r>
              <a:rPr lang="ja-JP" altLang="en-US" sz="2400" b="1" u="sng" dirty="0" smtClean="0">
                <a:latin typeface="メイリオ" pitchFamily="50" charset="-128"/>
                <a:ea typeface="メイリオ" pitchFamily="50" charset="-128"/>
              </a:rPr>
              <a:t>マクロ</a:t>
            </a:r>
            <a:r>
              <a:rPr lang="ja-JP" altLang="en-US" sz="2400" dirty="0" smtClean="0">
                <a:latin typeface="メイリオ" pitchFamily="50" charset="-128"/>
                <a:ea typeface="メイリオ" pitchFamily="50" charset="-128"/>
              </a:rPr>
              <a:t>として出力される</a:t>
            </a: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7235843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Pコンソスライドテンプレー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CES_AP Conso.">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noAutofit/>
      </a:bodyPr>
      <a:lstStyle>
        <a:defPPr marL="0" marR="0" indent="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69751</TotalTime>
  <Words>3195</Words>
  <Application>Microsoft Macintosh PowerPoint</Application>
  <PresentationFormat>画面に合わせる (4:3)</PresentationFormat>
  <Paragraphs>556</Paragraphs>
  <Slides>34</Slides>
  <Notes>33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34</vt:i4>
      </vt:variant>
    </vt:vector>
  </HeadingPairs>
  <TitlesOfParts>
    <vt:vector size="36" baseType="lpstr">
      <vt:lpstr>APコンソスライドテンプレート</vt:lpstr>
      <vt:lpstr>Image</vt:lpstr>
      <vt:lpstr>ASP3におけるシリアルドライバの TECS対応メモ</vt:lpstr>
      <vt:lpstr>はじめに（1/2）</vt:lpstr>
      <vt:lpstr>はじめに（2/2）</vt:lpstr>
      <vt:lpstr>ASP3におけるTECS対応の必要性</vt:lpstr>
      <vt:lpstr>ASPとの対応イメージ</vt:lpstr>
      <vt:lpstr>準備するもの</vt:lpstr>
      <vt:lpstr>1. target.cdlの概要</vt:lpstr>
      <vt:lpstr>target.cdlの詳細</vt:lpstr>
      <vt:lpstr>(1) 定数定義</vt:lpstr>
      <vt:lpstr>(2) シリアルドライバコンポーネント定義</vt:lpstr>
      <vt:lpstr>(2-1) システムログ（tPutLogXXX）定義</vt:lpstr>
      <vt:lpstr>(2-2) シリアルドライバ（tSIOPortXXX）定義</vt:lpstr>
      <vt:lpstr>(3) コンポーネントのインスタンス化</vt:lpstr>
      <vt:lpstr>(4) 静的APIのためのインスタンス化（1/2）</vt:lpstr>
      <vt:lpstr>(4) 静的APIのためのインスタンス化（2/2）</vt:lpstr>
      <vt:lpstr>2. tPutLogXXX.cの実装</vt:lpstr>
      <vt:lpstr>3. tSIOPortXXX.cの実装（1/4）</vt:lpstr>
      <vt:lpstr>シリアルポートのデータ構造の変化(TIPS)</vt:lpstr>
      <vt:lpstr>3. tSIOPortXXX.cの実装（2/4）</vt:lpstr>
      <vt:lpstr>3. tSIOPortXXX.cの実装（3/4）</vt:lpstr>
      <vt:lpstr>コールバックの実装（1/3）</vt:lpstr>
      <vt:lpstr>コールバックの実装（2/3）</vt:lpstr>
      <vt:lpstr>コールバックの実装（3/3）</vt:lpstr>
      <vt:lpstr>3. tSIOPortXXX.cの実装（4/4）</vt:lpstr>
      <vt:lpstr>実装するもののまとめ</vt:lpstr>
      <vt:lpstr>TECSに関する発展的な話題（1）</vt:lpstr>
      <vt:lpstr>TECSに関する発展的な話題（2）</vt:lpstr>
      <vt:lpstr>TECSに関する発展的な話題（3）</vt:lpstr>
      <vt:lpstr>TECSに関する発展的な話題（4）</vt:lpstr>
      <vt:lpstr>TECSに関する発展的な話題（5）</vt:lpstr>
      <vt:lpstr>TECSに関する発展的な話題（6）</vt:lpstr>
      <vt:lpstr>TECSに関する発展的な話題（7）</vt:lpstr>
      <vt:lpstr>TECSに関する発展的な話題（8）</vt:lpstr>
      <vt:lpstr>TECSに関する発展的な話題（9）</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UNAGAMI Tomoaki</dc:creator>
  <cp:lastModifiedBy>Ishikawa Takuya</cp:lastModifiedBy>
  <cp:revision>896</cp:revision>
  <cp:lastPrinted>2014-04-04T07:21:39Z</cp:lastPrinted>
  <dcterms:created xsi:type="dcterms:W3CDTF">2014-04-03T09:58:33Z</dcterms:created>
  <dcterms:modified xsi:type="dcterms:W3CDTF">2016-02-18T09:50:48Z</dcterms:modified>
</cp:coreProperties>
</file>