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Raleway"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99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a763ca44e8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a763ca44e8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sz="1300" b="1">
                <a:solidFill>
                  <a:srgbClr val="1F1F1F"/>
                </a:solidFill>
                <a:latin typeface="Lato"/>
                <a:ea typeface="Lato"/>
                <a:cs typeface="Lato"/>
                <a:sym typeface="Lato"/>
              </a:rPr>
              <a:t>1. How is the evolution of the general penetration of fixed internet in Colombia? Are there specific trends that can be identified from the graph? Is the current penetration high or low?  What is the maximum penetration that can be reached if it is measured as instructed in this question?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48aaf49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48aaf49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sz="1300" b="1">
                <a:solidFill>
                  <a:srgbClr val="1F1F1F"/>
                </a:solidFill>
                <a:latin typeface="Lato"/>
                <a:ea typeface="Lato"/>
                <a:cs typeface="Lato"/>
                <a:sym typeface="Lato"/>
              </a:rPr>
              <a:t>2. Does the evolution of the penetration differ for big and small cities? Is the gap increasing or decreasing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48aaf49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48aaf49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sz="1300" b="1">
                <a:solidFill>
                  <a:schemeClr val="dk1"/>
                </a:solidFill>
                <a:latin typeface="Lato"/>
                <a:ea typeface="Lato"/>
                <a:cs typeface="Lato"/>
                <a:sym typeface="Lato"/>
              </a:rPr>
              <a:t>3. How does average internet offered speeds vary between big cities and small cities? Is the gap increasing or decreasing</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a48aaf491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a48aaf491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sz="1300" b="1">
                <a:solidFill>
                  <a:srgbClr val="1F1F1F"/>
                </a:solidFill>
                <a:latin typeface="Lato"/>
                <a:ea typeface="Lato"/>
                <a:cs typeface="Lato"/>
                <a:sym typeface="Lato"/>
              </a:rPr>
              <a:t>4. Is the distribution between internet service providers different in big cities and small cities? </a:t>
            </a:r>
            <a:endParaRPr sz="1300" b="1">
              <a:solidFill>
                <a:srgbClr val="1F1F1F"/>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s-419" sz="1300" b="1">
                <a:solidFill>
                  <a:srgbClr val="1F1F1F"/>
                </a:solidFill>
                <a:latin typeface="Lato"/>
                <a:ea typeface="Lato"/>
                <a:cs typeface="Lato"/>
                <a:sym typeface="Lato"/>
              </a:rPr>
              <a:t>What are the possible implications of that difference?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217ecc8ed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217ecc8ed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sz="1300" b="1">
                <a:solidFill>
                  <a:srgbClr val="1F1F1F"/>
                </a:solidFill>
                <a:latin typeface="Lato"/>
                <a:ea typeface="Lato"/>
                <a:cs typeface="Lato"/>
                <a:sym typeface="Lato"/>
              </a:rPr>
              <a:t>4. I</a:t>
            </a:r>
            <a:r>
              <a:rPr lang="es-419" sz="1300">
                <a:solidFill>
                  <a:srgbClr val="1F1F1F"/>
                </a:solidFill>
                <a:latin typeface="Lato"/>
                <a:ea typeface="Lato"/>
                <a:cs typeface="Lato"/>
                <a:sym typeface="Lato"/>
              </a:rPr>
              <a:t>s the distribution between internet service providers different in big cities and small cities? </a:t>
            </a:r>
            <a:endParaRPr sz="1300">
              <a:solidFill>
                <a:srgbClr val="1F1F1F"/>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s-419" sz="1300">
                <a:solidFill>
                  <a:srgbClr val="1F1F1F"/>
                </a:solidFill>
                <a:latin typeface="Lato"/>
                <a:ea typeface="Lato"/>
                <a:cs typeface="Lato"/>
                <a:sym typeface="Lato"/>
              </a:rPr>
              <a:t>What are the possible implications of that difference?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48aaf491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48aaf491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sz="1300" b="1">
                <a:solidFill>
                  <a:srgbClr val="1F1F1F"/>
                </a:solidFill>
                <a:latin typeface="Lato"/>
                <a:ea typeface="Lato"/>
                <a:cs typeface="Lato"/>
                <a:sym typeface="Lato"/>
              </a:rPr>
              <a:t>5. Can cities be grouped or clustered based on other indicators in the dataset? What are the characteristics from each cluster?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a48aaf491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a48aaf491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sz="1300" b="1">
                <a:solidFill>
                  <a:srgbClr val="1F1F1F"/>
                </a:solidFill>
                <a:latin typeface="Lato"/>
                <a:ea typeface="Lato"/>
                <a:cs typeface="Lato"/>
                <a:sym typeface="Lato"/>
              </a:rPr>
              <a:t>6. Liberty Latin America currently does not have a B2C (Business-to-Consumer) operation in Colombia. Based on the data provided in the case study, please provide a recommendation for the most effective entry strategy and identify specific groups of cities for its implementation.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a763ca44e8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763ca44e8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datos.gov.co"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hyperlink" Target="https://github.com/PacoSuarez7/PruebaTecnica-/blob/main/Recruit%20-%20Practical_Case_Pandas%20v02%2020231215.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655925" y="705100"/>
            <a:ext cx="5535300" cy="119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3300" dirty="0" err="1">
                <a:solidFill>
                  <a:schemeClr val="lt2"/>
                </a:solidFill>
              </a:rPr>
              <a:t>Fixed</a:t>
            </a:r>
            <a:r>
              <a:rPr lang="es-419" sz="3300" dirty="0">
                <a:solidFill>
                  <a:schemeClr val="lt2"/>
                </a:solidFill>
              </a:rPr>
              <a:t> </a:t>
            </a:r>
            <a:r>
              <a:rPr lang="es-419" sz="3300" dirty="0" err="1">
                <a:solidFill>
                  <a:schemeClr val="lt2"/>
                </a:solidFill>
              </a:rPr>
              <a:t>Penetration</a:t>
            </a:r>
            <a:r>
              <a:rPr lang="es-419" sz="3300" dirty="0">
                <a:solidFill>
                  <a:schemeClr val="lt2"/>
                </a:solidFill>
              </a:rPr>
              <a:t> </a:t>
            </a:r>
            <a:r>
              <a:rPr lang="es-419" sz="3300" dirty="0" err="1">
                <a:solidFill>
                  <a:schemeClr val="lt2"/>
                </a:solidFill>
              </a:rPr>
              <a:t>Trends</a:t>
            </a:r>
            <a:r>
              <a:rPr lang="es-419" sz="3300" dirty="0">
                <a:solidFill>
                  <a:schemeClr val="lt2"/>
                </a:solidFill>
              </a:rPr>
              <a:t> in Colombia</a:t>
            </a:r>
            <a:endParaRPr sz="1900" dirty="0">
              <a:solidFill>
                <a:schemeClr val="lt2"/>
              </a:solidFill>
            </a:endParaRPr>
          </a:p>
        </p:txBody>
      </p:sp>
      <p:sp>
        <p:nvSpPr>
          <p:cNvPr id="87" name="Google Shape;87;p13"/>
          <p:cNvSpPr txBox="1">
            <a:spLocks noGrp="1"/>
          </p:cNvSpPr>
          <p:nvPr>
            <p:ph type="subTitle" idx="1"/>
          </p:nvPr>
        </p:nvSpPr>
        <p:spPr>
          <a:xfrm>
            <a:off x="1655924" y="2195200"/>
            <a:ext cx="6207915" cy="506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s-419" sz="1600" dirty="0">
                <a:solidFill>
                  <a:schemeClr val="lt1"/>
                </a:solidFill>
              </a:rPr>
              <a:t>Prueba Técnica Cable &amp; Wireless</a:t>
            </a:r>
            <a:r>
              <a:rPr lang="es-419" dirty="0">
                <a:solidFill>
                  <a:schemeClr val="lt1"/>
                </a:solidFill>
              </a:rPr>
              <a:t> - </a:t>
            </a:r>
            <a:r>
              <a:rPr lang="es-419" sz="1600" dirty="0">
                <a:solidFill>
                  <a:schemeClr val="lt1"/>
                </a:solidFill>
              </a:rPr>
              <a:t>Francisco J</a:t>
            </a:r>
            <a:r>
              <a:rPr lang="es-419" dirty="0">
                <a:solidFill>
                  <a:schemeClr val="lt1"/>
                </a:solidFill>
              </a:rPr>
              <a:t>.</a:t>
            </a:r>
            <a:r>
              <a:rPr lang="es-419" sz="1600" dirty="0">
                <a:solidFill>
                  <a:schemeClr val="lt1"/>
                </a:solidFill>
              </a:rPr>
              <a:t> Suárez Franco</a:t>
            </a:r>
            <a:endParaRPr sz="1600" dirty="0">
              <a:solidFill>
                <a:schemeClr val="lt1"/>
              </a:solidFill>
            </a:endParaRPr>
          </a:p>
        </p:txBody>
      </p:sp>
      <p:sp>
        <p:nvSpPr>
          <p:cNvPr id="88" name="Google Shape;88;p13"/>
          <p:cNvSpPr/>
          <p:nvPr/>
        </p:nvSpPr>
        <p:spPr>
          <a:xfrm>
            <a:off x="831000" y="1190700"/>
            <a:ext cx="745200" cy="48000"/>
          </a:xfrm>
          <a:prstGeom prst="rect">
            <a:avLst/>
          </a:prstGeom>
          <a:solidFill>
            <a:srgbClr val="8BC34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8BC34A"/>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5158375" y="1415100"/>
            <a:ext cx="3661500" cy="2982300"/>
          </a:xfrm>
          <a:prstGeom prst="rect">
            <a:avLst/>
          </a:prstGeom>
          <a:noFill/>
          <a:ln>
            <a:noFill/>
          </a:ln>
        </p:spPr>
        <p:txBody>
          <a:bodyPr spcFirstLastPara="1" wrap="square" lIns="91425" tIns="91425" rIns="91425" bIns="91425" anchor="t" anchorCtr="0">
            <a:noAutofit/>
          </a:bodyPr>
          <a:lstStyle/>
          <a:p>
            <a:pPr marL="457200" lvl="0" indent="-304800" algn="just" rtl="0">
              <a:spcBef>
                <a:spcPts val="0"/>
              </a:spcBef>
              <a:spcAft>
                <a:spcPts val="0"/>
              </a:spcAft>
              <a:buClr>
                <a:schemeClr val="dk2"/>
              </a:buClr>
              <a:buSzPts val="1200"/>
              <a:buFont typeface="Lato"/>
              <a:buChar char="●"/>
            </a:pPr>
            <a:r>
              <a:rPr lang="es-419" sz="1300" b="1" dirty="0" err="1">
                <a:solidFill>
                  <a:schemeClr val="dk2"/>
                </a:solidFill>
                <a:latin typeface="Roboto"/>
                <a:ea typeface="Roboto"/>
                <a:cs typeface="Roboto"/>
                <a:sym typeface="Roboto"/>
              </a:rPr>
              <a:t>The</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evolution</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of</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penetration</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is</a:t>
            </a:r>
            <a:r>
              <a:rPr lang="es-419" sz="1300" b="1" dirty="0">
                <a:solidFill>
                  <a:schemeClr val="dk2"/>
                </a:solidFill>
                <a:latin typeface="Roboto"/>
                <a:ea typeface="Roboto"/>
                <a:cs typeface="Roboto"/>
                <a:sym typeface="Roboto"/>
              </a:rPr>
              <a:t> positive </a:t>
            </a:r>
            <a:r>
              <a:rPr lang="es-419" sz="1300" b="1" dirty="0" err="1">
                <a:solidFill>
                  <a:schemeClr val="dk2"/>
                </a:solidFill>
                <a:latin typeface="Roboto"/>
                <a:ea typeface="Roboto"/>
                <a:cs typeface="Roboto"/>
                <a:sym typeface="Roboto"/>
              </a:rPr>
              <a:t>since</a:t>
            </a:r>
            <a:r>
              <a:rPr lang="es-419" sz="1300" b="1" dirty="0">
                <a:solidFill>
                  <a:schemeClr val="dk2"/>
                </a:solidFill>
                <a:latin typeface="Roboto"/>
                <a:ea typeface="Roboto"/>
                <a:cs typeface="Roboto"/>
                <a:sym typeface="Roboto"/>
              </a:rPr>
              <a:t> Q1 2020, a </a:t>
            </a:r>
            <a:r>
              <a:rPr lang="es-419" sz="1300" b="1" dirty="0" err="1">
                <a:solidFill>
                  <a:schemeClr val="dk2"/>
                </a:solidFill>
                <a:latin typeface="Roboto"/>
                <a:ea typeface="Roboto"/>
                <a:cs typeface="Roboto"/>
                <a:sym typeface="Roboto"/>
              </a:rPr>
              <a:t>clear</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upward</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trend</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is</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observed</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Current</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penetration</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is</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high</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compared</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Colombia´s</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growth</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rate</a:t>
            </a:r>
            <a:r>
              <a:rPr lang="es-419" sz="1300" b="1" dirty="0">
                <a:solidFill>
                  <a:schemeClr val="dk2"/>
                </a:solidFill>
                <a:latin typeface="Roboto"/>
                <a:ea typeface="Roboto"/>
                <a:cs typeface="Roboto"/>
                <a:sym typeface="Roboto"/>
              </a:rPr>
              <a:t>.</a:t>
            </a:r>
            <a:endParaRPr sz="1300" b="1" dirty="0">
              <a:solidFill>
                <a:schemeClr val="dk2"/>
              </a:solidFill>
              <a:latin typeface="Roboto"/>
              <a:ea typeface="Roboto"/>
              <a:cs typeface="Roboto"/>
              <a:sym typeface="Roboto"/>
            </a:endParaRPr>
          </a:p>
          <a:p>
            <a:pPr marL="457200" lvl="0" indent="0" algn="just" rtl="0">
              <a:spcBef>
                <a:spcPts val="0"/>
              </a:spcBef>
              <a:spcAft>
                <a:spcPts val="0"/>
              </a:spcAft>
              <a:buNone/>
            </a:pPr>
            <a:endParaRPr sz="1300" b="1" dirty="0">
              <a:solidFill>
                <a:schemeClr val="dk2"/>
              </a:solidFill>
              <a:latin typeface="Roboto"/>
              <a:ea typeface="Roboto"/>
              <a:cs typeface="Roboto"/>
              <a:sym typeface="Roboto"/>
            </a:endParaRPr>
          </a:p>
          <a:p>
            <a:pPr marL="457200" lvl="0" indent="-311150" algn="just" rtl="0">
              <a:spcBef>
                <a:spcPts val="0"/>
              </a:spcBef>
              <a:spcAft>
                <a:spcPts val="0"/>
              </a:spcAft>
              <a:buClr>
                <a:schemeClr val="dk2"/>
              </a:buClr>
              <a:buSzPts val="1300"/>
              <a:buFont typeface="Roboto"/>
              <a:buChar char="●"/>
            </a:pPr>
            <a:r>
              <a:rPr lang="es-419" sz="1300" b="1" dirty="0" err="1">
                <a:solidFill>
                  <a:schemeClr val="dk2"/>
                </a:solidFill>
                <a:latin typeface="Roboto"/>
                <a:ea typeface="Roboto"/>
                <a:cs typeface="Roboto"/>
                <a:sym typeface="Roboto"/>
              </a:rPr>
              <a:t>By</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making</a:t>
            </a:r>
            <a:r>
              <a:rPr lang="es-419" sz="1300" b="1" dirty="0">
                <a:solidFill>
                  <a:schemeClr val="dk2"/>
                </a:solidFill>
                <a:latin typeface="Roboto"/>
                <a:ea typeface="Roboto"/>
                <a:cs typeface="Roboto"/>
                <a:sym typeface="Roboto"/>
              </a:rPr>
              <a:t> a </a:t>
            </a:r>
            <a:r>
              <a:rPr lang="es-419" sz="1300" b="1" dirty="0" err="1">
                <a:solidFill>
                  <a:schemeClr val="dk2"/>
                </a:solidFill>
                <a:latin typeface="Roboto"/>
                <a:ea typeface="Roboto"/>
                <a:cs typeface="Roboto"/>
                <a:sym typeface="Roboto"/>
              </a:rPr>
              <a:t>forecast</a:t>
            </a:r>
            <a:r>
              <a:rPr lang="es-419" sz="1300" b="1" dirty="0">
                <a:solidFill>
                  <a:schemeClr val="dk2"/>
                </a:solidFill>
                <a:latin typeface="Roboto"/>
                <a:ea typeface="Roboto"/>
                <a:cs typeface="Roboto"/>
                <a:sym typeface="Roboto"/>
              </a:rPr>
              <a:t> (Linear </a:t>
            </a:r>
            <a:r>
              <a:rPr lang="es-419" sz="1300" b="1" dirty="0" err="1">
                <a:solidFill>
                  <a:schemeClr val="dk2"/>
                </a:solidFill>
                <a:latin typeface="Roboto"/>
                <a:ea typeface="Roboto"/>
                <a:cs typeface="Roboto"/>
                <a:sym typeface="Roboto"/>
              </a:rPr>
              <a:t>Regression</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for</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the</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next</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two</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quarters</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we</a:t>
            </a:r>
            <a:r>
              <a:rPr lang="es-419" sz="1300" b="1" dirty="0">
                <a:solidFill>
                  <a:schemeClr val="dk2"/>
                </a:solidFill>
                <a:latin typeface="Roboto"/>
                <a:ea typeface="Roboto"/>
                <a:cs typeface="Roboto"/>
                <a:sym typeface="Roboto"/>
              </a:rPr>
              <a:t> can </a:t>
            </a:r>
            <a:r>
              <a:rPr lang="es-419" sz="1300" b="1" dirty="0" err="1">
                <a:solidFill>
                  <a:schemeClr val="dk2"/>
                </a:solidFill>
                <a:latin typeface="Roboto"/>
                <a:ea typeface="Roboto"/>
                <a:cs typeface="Roboto"/>
                <a:sym typeface="Roboto"/>
              </a:rPr>
              <a:t>see</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that</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penetration</a:t>
            </a:r>
            <a:r>
              <a:rPr lang="es-419" sz="1300" b="1" dirty="0">
                <a:solidFill>
                  <a:schemeClr val="dk2"/>
                </a:solidFill>
                <a:latin typeface="Roboto"/>
                <a:ea typeface="Roboto"/>
                <a:cs typeface="Roboto"/>
                <a:sym typeface="Roboto"/>
              </a:rPr>
              <a:t> continues </a:t>
            </a:r>
            <a:r>
              <a:rPr lang="es-419" sz="1300" b="1" dirty="0" err="1">
                <a:solidFill>
                  <a:schemeClr val="dk2"/>
                </a:solidFill>
                <a:latin typeface="Roboto"/>
                <a:ea typeface="Roboto"/>
                <a:cs typeface="Roboto"/>
                <a:sym typeface="Roboto"/>
              </a:rPr>
              <a:t>its</a:t>
            </a:r>
            <a:r>
              <a:rPr lang="es-419" sz="1300" b="1" dirty="0">
                <a:solidFill>
                  <a:schemeClr val="dk2"/>
                </a:solidFill>
                <a:latin typeface="Roboto"/>
                <a:ea typeface="Roboto"/>
                <a:cs typeface="Roboto"/>
                <a:sym typeface="Roboto"/>
              </a:rPr>
              <a:t> positive </a:t>
            </a:r>
            <a:r>
              <a:rPr lang="es-419" sz="1300" b="1" dirty="0" err="1">
                <a:solidFill>
                  <a:schemeClr val="dk2"/>
                </a:solidFill>
                <a:latin typeface="Roboto"/>
                <a:ea typeface="Roboto"/>
                <a:cs typeface="Roboto"/>
                <a:sym typeface="Roboto"/>
              </a:rPr>
              <a:t>trend</a:t>
            </a:r>
            <a:r>
              <a:rPr lang="es-419" sz="1300" b="1" dirty="0">
                <a:solidFill>
                  <a:schemeClr val="dk2"/>
                </a:solidFill>
                <a:latin typeface="Roboto"/>
                <a:ea typeface="Roboto"/>
                <a:cs typeface="Roboto"/>
                <a:sym typeface="Roboto"/>
              </a:rPr>
              <a:t>, </a:t>
            </a:r>
            <a:r>
              <a:rPr lang="es-419" sz="1300" b="1" dirty="0" err="1">
                <a:solidFill>
                  <a:schemeClr val="dk2"/>
                </a:solidFill>
                <a:latin typeface="Roboto"/>
                <a:ea typeface="Roboto"/>
                <a:cs typeface="Roboto"/>
                <a:sym typeface="Roboto"/>
              </a:rPr>
              <a:t>reaching</a:t>
            </a:r>
            <a:r>
              <a:rPr lang="es-419" sz="1300" b="1" dirty="0">
                <a:solidFill>
                  <a:schemeClr val="dk2"/>
                </a:solidFill>
                <a:latin typeface="Roboto"/>
                <a:ea typeface="Roboto"/>
                <a:cs typeface="Roboto"/>
                <a:sym typeface="Roboto"/>
              </a:rPr>
              <a:t> 16.47% and 16.72% </a:t>
            </a:r>
            <a:r>
              <a:rPr lang="es-419" sz="1300" b="1" dirty="0" err="1">
                <a:solidFill>
                  <a:schemeClr val="dk2"/>
                </a:solidFill>
                <a:latin typeface="Roboto"/>
                <a:ea typeface="Roboto"/>
                <a:cs typeface="Roboto"/>
                <a:sym typeface="Roboto"/>
              </a:rPr>
              <a:t>for</a:t>
            </a:r>
            <a:r>
              <a:rPr lang="es-419" sz="1300" b="1" dirty="0">
                <a:solidFill>
                  <a:schemeClr val="dk2"/>
                </a:solidFill>
                <a:latin typeface="Roboto"/>
                <a:ea typeface="Roboto"/>
                <a:cs typeface="Roboto"/>
                <a:sym typeface="Roboto"/>
              </a:rPr>
              <a:t> Q4 2021 and Q1 2022, </a:t>
            </a:r>
            <a:r>
              <a:rPr lang="es-419" sz="1300" b="1" dirty="0" err="1">
                <a:solidFill>
                  <a:schemeClr val="dk2"/>
                </a:solidFill>
                <a:latin typeface="Roboto"/>
                <a:ea typeface="Roboto"/>
                <a:cs typeface="Roboto"/>
                <a:sym typeface="Roboto"/>
              </a:rPr>
              <a:t>respectively</a:t>
            </a:r>
            <a:r>
              <a:rPr lang="es-419" sz="1300" b="1" dirty="0">
                <a:solidFill>
                  <a:schemeClr val="dk2"/>
                </a:solidFill>
                <a:latin typeface="Roboto"/>
                <a:ea typeface="Roboto"/>
                <a:cs typeface="Roboto"/>
                <a:sym typeface="Roboto"/>
              </a:rPr>
              <a:t>.</a:t>
            </a:r>
            <a:endParaRPr sz="1300" b="1" dirty="0">
              <a:solidFill>
                <a:schemeClr val="dk2"/>
              </a:solidFill>
              <a:latin typeface="Roboto"/>
              <a:ea typeface="Roboto"/>
              <a:cs typeface="Roboto"/>
              <a:sym typeface="Roboto"/>
            </a:endParaRPr>
          </a:p>
          <a:p>
            <a:pPr marL="0" lvl="0" indent="0" algn="just" rtl="0">
              <a:spcBef>
                <a:spcPts val="0"/>
              </a:spcBef>
              <a:spcAft>
                <a:spcPts val="0"/>
              </a:spcAft>
              <a:buNone/>
            </a:pPr>
            <a:endParaRPr sz="1300" b="1" dirty="0">
              <a:solidFill>
                <a:schemeClr val="dk1"/>
              </a:solidFill>
              <a:latin typeface="Lato"/>
              <a:ea typeface="Lato"/>
              <a:cs typeface="Lato"/>
              <a:sym typeface="Lato"/>
            </a:endParaRPr>
          </a:p>
        </p:txBody>
      </p:sp>
      <p:pic>
        <p:nvPicPr>
          <p:cNvPr id="94" name="Google Shape;94;p14"/>
          <p:cNvPicPr preferRelativeResize="0"/>
          <p:nvPr/>
        </p:nvPicPr>
        <p:blipFill>
          <a:blip r:embed="rId3">
            <a:alphaModFix/>
          </a:blip>
          <a:stretch>
            <a:fillRect/>
          </a:stretch>
        </p:blipFill>
        <p:spPr>
          <a:xfrm>
            <a:off x="309250" y="1554700"/>
            <a:ext cx="4531101" cy="2703075"/>
          </a:xfrm>
          <a:prstGeom prst="rect">
            <a:avLst/>
          </a:prstGeom>
          <a:noFill/>
          <a:ln>
            <a:noFill/>
          </a:ln>
        </p:spPr>
      </p:pic>
      <p:cxnSp>
        <p:nvCxnSpPr>
          <p:cNvPr id="95" name="Google Shape;95;p14"/>
          <p:cNvCxnSpPr/>
          <p:nvPr/>
        </p:nvCxnSpPr>
        <p:spPr>
          <a:xfrm>
            <a:off x="309250" y="667975"/>
            <a:ext cx="8572500" cy="0"/>
          </a:xfrm>
          <a:prstGeom prst="straightConnector1">
            <a:avLst/>
          </a:prstGeom>
          <a:noFill/>
          <a:ln w="38100" cap="flat" cmpd="sng">
            <a:solidFill>
              <a:srgbClr val="8BC34A"/>
            </a:solidFill>
            <a:prstDash val="solid"/>
            <a:round/>
            <a:headEnd type="none" w="med" len="med"/>
            <a:tailEnd type="none" w="med" len="med"/>
          </a:ln>
        </p:spPr>
      </p:cxnSp>
      <p:sp>
        <p:nvSpPr>
          <p:cNvPr id="96" name="Google Shape;96;p14"/>
          <p:cNvSpPr txBox="1"/>
          <p:nvPr/>
        </p:nvSpPr>
        <p:spPr>
          <a:xfrm>
            <a:off x="309250" y="214250"/>
            <a:ext cx="8572500" cy="47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b="1" dirty="0">
                <a:solidFill>
                  <a:srgbClr val="073763"/>
                </a:solidFill>
                <a:latin typeface="Lato"/>
                <a:ea typeface="Lato"/>
                <a:cs typeface="Lato"/>
                <a:sym typeface="Lato"/>
              </a:rPr>
              <a:t>Positive </a:t>
            </a:r>
            <a:r>
              <a:rPr lang="es-419" sz="1800" b="1" dirty="0" err="1">
                <a:solidFill>
                  <a:srgbClr val="073763"/>
                </a:solidFill>
                <a:latin typeface="Lato"/>
                <a:ea typeface="Lato"/>
                <a:cs typeface="Lato"/>
                <a:sym typeface="Lato"/>
              </a:rPr>
              <a:t>Growth</a:t>
            </a:r>
            <a:r>
              <a:rPr lang="es-419" sz="1800" b="1" dirty="0">
                <a:solidFill>
                  <a:srgbClr val="073763"/>
                </a:solidFill>
                <a:latin typeface="Lato"/>
                <a:ea typeface="Lato"/>
                <a:cs typeface="Lato"/>
                <a:sym typeface="Lato"/>
              </a:rPr>
              <a:t> in </a:t>
            </a:r>
            <a:r>
              <a:rPr lang="es-419" sz="1800" b="1" dirty="0" err="1">
                <a:solidFill>
                  <a:srgbClr val="073763"/>
                </a:solidFill>
                <a:latin typeface="Lato"/>
                <a:ea typeface="Lato"/>
                <a:cs typeface="Lato"/>
                <a:sym typeface="Lato"/>
              </a:rPr>
              <a:t>Fixed</a:t>
            </a:r>
            <a:r>
              <a:rPr lang="es-419" sz="1800" b="1" dirty="0">
                <a:solidFill>
                  <a:srgbClr val="073763"/>
                </a:solidFill>
                <a:latin typeface="Lato"/>
                <a:ea typeface="Lato"/>
                <a:cs typeface="Lato"/>
                <a:sym typeface="Lato"/>
              </a:rPr>
              <a:t> Internet </a:t>
            </a:r>
            <a:r>
              <a:rPr lang="es-419" sz="1800" b="1" dirty="0" err="1">
                <a:solidFill>
                  <a:srgbClr val="073763"/>
                </a:solidFill>
                <a:latin typeface="Lato"/>
                <a:ea typeface="Lato"/>
                <a:cs typeface="Lato"/>
                <a:sym typeface="Lato"/>
              </a:rPr>
              <a:t>Penetration</a:t>
            </a:r>
            <a:r>
              <a:rPr lang="es-419" sz="1800" b="1" dirty="0">
                <a:solidFill>
                  <a:srgbClr val="073763"/>
                </a:solidFill>
                <a:latin typeface="Lato"/>
                <a:ea typeface="Lato"/>
                <a:cs typeface="Lato"/>
                <a:sym typeface="Lato"/>
              </a:rPr>
              <a:t>: </a:t>
            </a:r>
            <a:r>
              <a:rPr lang="es-419" sz="1800" b="1" dirty="0" err="1">
                <a:solidFill>
                  <a:srgbClr val="073763"/>
                </a:solidFill>
                <a:latin typeface="Lato"/>
                <a:ea typeface="Lato"/>
                <a:cs typeface="Lato"/>
                <a:sym typeface="Lato"/>
              </a:rPr>
              <a:t>Colombia's</a:t>
            </a:r>
            <a:r>
              <a:rPr lang="es-419" sz="1800" b="1" dirty="0">
                <a:solidFill>
                  <a:srgbClr val="073763"/>
                </a:solidFill>
                <a:latin typeface="Lato"/>
                <a:ea typeface="Lato"/>
                <a:cs typeface="Lato"/>
                <a:sym typeface="Lato"/>
              </a:rPr>
              <a:t> </a:t>
            </a:r>
            <a:r>
              <a:rPr lang="es-419" sz="1800" b="1" dirty="0" err="1">
                <a:solidFill>
                  <a:srgbClr val="073763"/>
                </a:solidFill>
                <a:latin typeface="Lato"/>
                <a:ea typeface="Lato"/>
                <a:cs typeface="Lato"/>
                <a:sym typeface="Lato"/>
              </a:rPr>
              <a:t>Upward</a:t>
            </a:r>
            <a:r>
              <a:rPr lang="es-419" sz="1800" b="1" dirty="0">
                <a:solidFill>
                  <a:srgbClr val="073763"/>
                </a:solidFill>
                <a:latin typeface="Lato"/>
                <a:ea typeface="Lato"/>
                <a:cs typeface="Lato"/>
                <a:sym typeface="Lato"/>
              </a:rPr>
              <a:t> </a:t>
            </a:r>
            <a:r>
              <a:rPr lang="es-419" sz="1800" b="1" dirty="0" err="1">
                <a:solidFill>
                  <a:srgbClr val="073763"/>
                </a:solidFill>
                <a:latin typeface="Lato"/>
                <a:ea typeface="Lato"/>
                <a:cs typeface="Lato"/>
                <a:sym typeface="Lato"/>
              </a:rPr>
              <a:t>Trend</a:t>
            </a:r>
            <a:endParaRPr sz="1800" b="1" dirty="0">
              <a:solidFill>
                <a:srgbClr val="073763"/>
              </a:solidFill>
              <a:latin typeface="Lato"/>
              <a:ea typeface="Lato"/>
              <a:cs typeface="Lato"/>
              <a:sym typeface="Lato"/>
            </a:endParaRPr>
          </a:p>
        </p:txBody>
      </p:sp>
      <p:sp>
        <p:nvSpPr>
          <p:cNvPr id="97" name="Google Shape;97;p14"/>
          <p:cNvSpPr txBox="1"/>
          <p:nvPr/>
        </p:nvSpPr>
        <p:spPr>
          <a:xfrm>
            <a:off x="321625" y="779325"/>
            <a:ext cx="4518600" cy="6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500" b="1" dirty="0" err="1">
                <a:solidFill>
                  <a:srgbClr val="0C57D3"/>
                </a:solidFill>
                <a:latin typeface="Roboto"/>
                <a:ea typeface="Roboto"/>
                <a:cs typeface="Roboto"/>
                <a:sym typeface="Roboto"/>
              </a:rPr>
              <a:t>Forecasting</a:t>
            </a:r>
            <a:r>
              <a:rPr lang="es-419" sz="1500" b="1" dirty="0">
                <a:solidFill>
                  <a:srgbClr val="0C57D3"/>
                </a:solidFill>
                <a:latin typeface="Roboto"/>
                <a:ea typeface="Roboto"/>
                <a:cs typeface="Roboto"/>
                <a:sym typeface="Roboto"/>
              </a:rPr>
              <a:t> </a:t>
            </a:r>
            <a:r>
              <a:rPr lang="es-419" sz="1500" b="1" dirty="0" err="1">
                <a:solidFill>
                  <a:srgbClr val="0C57D3"/>
                </a:solidFill>
                <a:latin typeface="Roboto"/>
                <a:ea typeface="Roboto"/>
                <a:cs typeface="Roboto"/>
                <a:sym typeface="Roboto"/>
              </a:rPr>
              <a:t>Fixed</a:t>
            </a:r>
            <a:r>
              <a:rPr lang="es-419" sz="1500" b="1" dirty="0">
                <a:solidFill>
                  <a:srgbClr val="0C57D3"/>
                </a:solidFill>
                <a:latin typeface="Roboto"/>
                <a:ea typeface="Roboto"/>
                <a:cs typeface="Roboto"/>
                <a:sym typeface="Roboto"/>
              </a:rPr>
              <a:t> Internet </a:t>
            </a:r>
            <a:r>
              <a:rPr lang="es-419" sz="1500" b="1" dirty="0" err="1">
                <a:solidFill>
                  <a:srgbClr val="0C57D3"/>
                </a:solidFill>
                <a:latin typeface="Roboto"/>
                <a:ea typeface="Roboto"/>
                <a:cs typeface="Roboto"/>
                <a:sym typeface="Roboto"/>
              </a:rPr>
              <a:t>Penetration</a:t>
            </a:r>
            <a:r>
              <a:rPr lang="es-419" sz="1500" b="1" dirty="0">
                <a:solidFill>
                  <a:srgbClr val="0C57D3"/>
                </a:solidFill>
                <a:latin typeface="Roboto"/>
                <a:ea typeface="Roboto"/>
                <a:cs typeface="Roboto"/>
                <a:sym typeface="Roboto"/>
              </a:rPr>
              <a:t>: </a:t>
            </a:r>
            <a:r>
              <a:rPr lang="es-419" sz="1500" b="1" dirty="0" err="1">
                <a:solidFill>
                  <a:srgbClr val="0C57D3"/>
                </a:solidFill>
                <a:latin typeface="Roboto"/>
                <a:ea typeface="Roboto"/>
                <a:cs typeface="Roboto"/>
                <a:sym typeface="Roboto"/>
              </a:rPr>
              <a:t>Sustained</a:t>
            </a:r>
            <a:r>
              <a:rPr lang="es-419" sz="1500" b="1" dirty="0">
                <a:solidFill>
                  <a:srgbClr val="0C57D3"/>
                </a:solidFill>
                <a:latin typeface="Roboto"/>
                <a:ea typeface="Roboto"/>
                <a:cs typeface="Roboto"/>
                <a:sym typeface="Roboto"/>
              </a:rPr>
              <a:t> </a:t>
            </a:r>
            <a:r>
              <a:rPr lang="es-419" sz="1500" b="1" dirty="0" err="1">
                <a:solidFill>
                  <a:srgbClr val="0C57D3"/>
                </a:solidFill>
                <a:latin typeface="Roboto"/>
                <a:ea typeface="Roboto"/>
                <a:cs typeface="Roboto"/>
                <a:sym typeface="Roboto"/>
              </a:rPr>
              <a:t>Growth</a:t>
            </a:r>
            <a:r>
              <a:rPr lang="es-419" sz="1500" b="1" dirty="0">
                <a:solidFill>
                  <a:srgbClr val="0C57D3"/>
                </a:solidFill>
                <a:latin typeface="Roboto"/>
                <a:ea typeface="Roboto"/>
                <a:cs typeface="Roboto"/>
                <a:sym typeface="Roboto"/>
              </a:rPr>
              <a:t> </a:t>
            </a:r>
            <a:r>
              <a:rPr lang="es-419" sz="1500" b="1" dirty="0" err="1">
                <a:solidFill>
                  <a:srgbClr val="0C57D3"/>
                </a:solidFill>
                <a:latin typeface="Roboto"/>
                <a:ea typeface="Roboto"/>
                <a:cs typeface="Roboto"/>
                <a:sym typeface="Roboto"/>
              </a:rPr>
              <a:t>into</a:t>
            </a:r>
            <a:r>
              <a:rPr lang="es-419" sz="1500" b="1" dirty="0">
                <a:solidFill>
                  <a:srgbClr val="0C57D3"/>
                </a:solidFill>
                <a:latin typeface="Roboto"/>
                <a:ea typeface="Roboto"/>
                <a:cs typeface="Roboto"/>
                <a:sym typeface="Roboto"/>
              </a:rPr>
              <a:t> 2022.</a:t>
            </a:r>
            <a:endParaRPr sz="1500" b="1" dirty="0">
              <a:solidFill>
                <a:srgbClr val="0C57D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p:nvPr/>
        </p:nvSpPr>
        <p:spPr>
          <a:xfrm>
            <a:off x="570000" y="892475"/>
            <a:ext cx="8004000" cy="8766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Clr>
                <a:srgbClr val="3F3F3F"/>
              </a:buClr>
              <a:buSzPts val="1400"/>
              <a:buFont typeface="Lato"/>
              <a:buChar char="●"/>
            </a:pP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evolution</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of</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penetration</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differs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significantly</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between</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large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cities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and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smaller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towns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As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we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can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see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in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graph</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gap has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been</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growing</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from</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Q4 2018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to</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Q1 2021,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decreasing</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slightly</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in Q2 and Q3 2021.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However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overall</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trend</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shows positive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growth</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in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existing</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gap in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favour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of</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Large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City.</a:t>
            </a:r>
            <a:endParaRPr b="1" dirty="0">
              <a:solidFill>
                <a:srgbClr val="3F3F3F"/>
              </a:solidFill>
              <a:latin typeface="Roboto" panose="02000000000000000000" pitchFamily="2" charset="0"/>
              <a:ea typeface="Roboto" panose="02000000000000000000" pitchFamily="2" charset="0"/>
              <a:cs typeface="Roboto" panose="02000000000000000000" pitchFamily="2" charset="0"/>
              <a:sym typeface="Lato"/>
            </a:endParaRPr>
          </a:p>
        </p:txBody>
      </p:sp>
      <p:pic>
        <p:nvPicPr>
          <p:cNvPr id="103" name="Google Shape;103;p15"/>
          <p:cNvPicPr preferRelativeResize="0"/>
          <p:nvPr/>
        </p:nvPicPr>
        <p:blipFill>
          <a:blip r:embed="rId3">
            <a:alphaModFix/>
          </a:blip>
          <a:stretch>
            <a:fillRect/>
          </a:stretch>
        </p:blipFill>
        <p:spPr>
          <a:xfrm>
            <a:off x="1098302" y="1997675"/>
            <a:ext cx="6947399" cy="2739625"/>
          </a:xfrm>
          <a:prstGeom prst="rect">
            <a:avLst/>
          </a:prstGeom>
          <a:noFill/>
          <a:ln>
            <a:noFill/>
          </a:ln>
        </p:spPr>
      </p:pic>
      <p:sp>
        <p:nvSpPr>
          <p:cNvPr id="104" name="Google Shape;104;p15"/>
          <p:cNvSpPr/>
          <p:nvPr/>
        </p:nvSpPr>
        <p:spPr>
          <a:xfrm rot="1289305">
            <a:off x="6447956" y="2252081"/>
            <a:ext cx="1488890" cy="526789"/>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cxnSp>
        <p:nvCxnSpPr>
          <p:cNvPr id="105" name="Google Shape;105;p15"/>
          <p:cNvCxnSpPr/>
          <p:nvPr/>
        </p:nvCxnSpPr>
        <p:spPr>
          <a:xfrm rot="10800000" flipH="1">
            <a:off x="3659350" y="2498688"/>
            <a:ext cx="2822700" cy="1207500"/>
          </a:xfrm>
          <a:prstGeom prst="straightConnector1">
            <a:avLst/>
          </a:prstGeom>
          <a:noFill/>
          <a:ln w="9525" cap="flat" cmpd="sng">
            <a:solidFill>
              <a:srgbClr val="A1A7AA"/>
            </a:solidFill>
            <a:prstDash val="solid"/>
            <a:round/>
            <a:headEnd type="none" w="med" len="med"/>
            <a:tailEnd type="triangle" w="med" len="med"/>
          </a:ln>
        </p:spPr>
      </p:cxnSp>
      <p:cxnSp>
        <p:nvCxnSpPr>
          <p:cNvPr id="106" name="Google Shape;106;p15"/>
          <p:cNvCxnSpPr/>
          <p:nvPr/>
        </p:nvCxnSpPr>
        <p:spPr>
          <a:xfrm>
            <a:off x="309250" y="667975"/>
            <a:ext cx="8572500" cy="0"/>
          </a:xfrm>
          <a:prstGeom prst="straightConnector1">
            <a:avLst/>
          </a:prstGeom>
          <a:noFill/>
          <a:ln w="38100" cap="flat" cmpd="sng">
            <a:solidFill>
              <a:srgbClr val="8BC34A"/>
            </a:solidFill>
            <a:prstDash val="solid"/>
            <a:round/>
            <a:headEnd type="none" w="med" len="med"/>
            <a:tailEnd type="none" w="med" len="med"/>
          </a:ln>
        </p:spPr>
      </p:cxnSp>
      <p:sp>
        <p:nvSpPr>
          <p:cNvPr id="107" name="Google Shape;107;p15"/>
          <p:cNvSpPr txBox="1"/>
          <p:nvPr/>
        </p:nvSpPr>
        <p:spPr>
          <a:xfrm>
            <a:off x="309250" y="214250"/>
            <a:ext cx="8572500" cy="4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b="1">
                <a:solidFill>
                  <a:srgbClr val="073763"/>
                </a:solidFill>
                <a:latin typeface="Lato"/>
                <a:ea typeface="Lato"/>
                <a:cs typeface="Lato"/>
                <a:sym typeface="Lato"/>
              </a:rPr>
              <a:t>Large vs Small Cities Penetration: A Growing Gap Since 2018</a:t>
            </a:r>
            <a:endParaRPr sz="1800" b="1">
              <a:solidFill>
                <a:srgbClr val="073763"/>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p:nvPr/>
        </p:nvSpPr>
        <p:spPr>
          <a:xfrm>
            <a:off x="709800" y="808675"/>
            <a:ext cx="7416300" cy="10344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Clr>
                <a:srgbClr val="3F3F3F"/>
              </a:buClr>
              <a:buSzPts val="1400"/>
              <a:buFont typeface="Lato"/>
              <a:buChar char="●"/>
            </a:pP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difference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becomes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more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pronounced</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as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quarters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progress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While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penetration</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and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connections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increase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so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does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need</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for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higher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connection</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speeds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However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it</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is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notable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that</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speeds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grow</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more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significantly</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in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large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cities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This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may</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be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due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to</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bandwidth</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saturation</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as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number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of</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connections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rises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over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time.</a:t>
            </a:r>
            <a:endParaRPr b="1" dirty="0">
              <a:solidFill>
                <a:srgbClr val="3F3F3F"/>
              </a:solidFill>
              <a:latin typeface="Roboto" panose="02000000000000000000" pitchFamily="2" charset="0"/>
              <a:ea typeface="Roboto" panose="02000000000000000000" pitchFamily="2" charset="0"/>
              <a:cs typeface="Roboto" panose="02000000000000000000" pitchFamily="2" charset="0"/>
              <a:sym typeface="Lato"/>
            </a:endParaRPr>
          </a:p>
        </p:txBody>
      </p:sp>
      <p:pic>
        <p:nvPicPr>
          <p:cNvPr id="113" name="Google Shape;113;p16"/>
          <p:cNvPicPr preferRelativeResize="0"/>
          <p:nvPr/>
        </p:nvPicPr>
        <p:blipFill>
          <a:blip r:embed="rId3">
            <a:alphaModFix/>
          </a:blip>
          <a:stretch>
            <a:fillRect/>
          </a:stretch>
        </p:blipFill>
        <p:spPr>
          <a:xfrm>
            <a:off x="1351788" y="1971150"/>
            <a:ext cx="6440417" cy="2539700"/>
          </a:xfrm>
          <a:prstGeom prst="rect">
            <a:avLst/>
          </a:prstGeom>
          <a:noFill/>
          <a:ln>
            <a:noFill/>
          </a:ln>
        </p:spPr>
      </p:pic>
      <p:cxnSp>
        <p:nvCxnSpPr>
          <p:cNvPr id="114" name="Google Shape;114;p16"/>
          <p:cNvCxnSpPr/>
          <p:nvPr/>
        </p:nvCxnSpPr>
        <p:spPr>
          <a:xfrm>
            <a:off x="309250" y="667975"/>
            <a:ext cx="8572500" cy="0"/>
          </a:xfrm>
          <a:prstGeom prst="straightConnector1">
            <a:avLst/>
          </a:prstGeom>
          <a:noFill/>
          <a:ln w="38100" cap="flat" cmpd="sng">
            <a:solidFill>
              <a:srgbClr val="8BC34A"/>
            </a:solidFill>
            <a:prstDash val="solid"/>
            <a:round/>
            <a:headEnd type="none" w="med" len="med"/>
            <a:tailEnd type="none" w="med" len="med"/>
          </a:ln>
        </p:spPr>
      </p:cxnSp>
      <p:sp>
        <p:nvSpPr>
          <p:cNvPr id="115" name="Google Shape;115;p16"/>
          <p:cNvSpPr txBox="1"/>
          <p:nvPr/>
        </p:nvSpPr>
        <p:spPr>
          <a:xfrm>
            <a:off x="309250" y="214250"/>
            <a:ext cx="8572500" cy="46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b="1">
                <a:solidFill>
                  <a:srgbClr val="073763"/>
                </a:solidFill>
                <a:latin typeface="Lato"/>
                <a:ea typeface="Lato"/>
                <a:cs typeface="Lato"/>
                <a:sym typeface="Lato"/>
              </a:rPr>
              <a:t>Average Internet Speeds: Growing Gap Between Large and Small Cities.</a:t>
            </a:r>
            <a:endParaRPr sz="1800" b="1">
              <a:solidFill>
                <a:srgbClr val="07376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p:nvPr/>
        </p:nvSpPr>
        <p:spPr>
          <a:xfrm>
            <a:off x="503050" y="3919575"/>
            <a:ext cx="8184900" cy="843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potential</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implications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of</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this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difference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could</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be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service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providers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strategy</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to</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focus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on</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penetrating</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large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cities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where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higher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revenue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and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greater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ROI can be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expected</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from</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investments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in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infrastructure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or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antennas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to</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improve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the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user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experience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a:t>
            </a:r>
            <a:endParaRPr b="1" dirty="0">
              <a:solidFill>
                <a:srgbClr val="3F3F3F"/>
              </a:solidFill>
              <a:latin typeface="Roboto" panose="02000000000000000000" pitchFamily="2" charset="0"/>
              <a:ea typeface="Roboto" panose="02000000000000000000" pitchFamily="2" charset="0"/>
              <a:cs typeface="Roboto" panose="02000000000000000000" pitchFamily="2" charset="0"/>
              <a:sym typeface="Lato"/>
            </a:endParaRPr>
          </a:p>
        </p:txBody>
      </p:sp>
      <p:cxnSp>
        <p:nvCxnSpPr>
          <p:cNvPr id="121" name="Google Shape;121;p17"/>
          <p:cNvCxnSpPr/>
          <p:nvPr/>
        </p:nvCxnSpPr>
        <p:spPr>
          <a:xfrm>
            <a:off x="309250" y="667975"/>
            <a:ext cx="8572500" cy="0"/>
          </a:xfrm>
          <a:prstGeom prst="straightConnector1">
            <a:avLst/>
          </a:prstGeom>
          <a:noFill/>
          <a:ln w="38100" cap="flat" cmpd="sng">
            <a:solidFill>
              <a:srgbClr val="8BC34A"/>
            </a:solidFill>
            <a:prstDash val="solid"/>
            <a:round/>
            <a:headEnd type="none" w="med" len="med"/>
            <a:tailEnd type="none" w="med" len="med"/>
          </a:ln>
        </p:spPr>
      </p:cxnSp>
      <p:sp>
        <p:nvSpPr>
          <p:cNvPr id="122" name="Google Shape;122;p17"/>
          <p:cNvSpPr txBox="1"/>
          <p:nvPr/>
        </p:nvSpPr>
        <p:spPr>
          <a:xfrm>
            <a:off x="309250" y="246925"/>
            <a:ext cx="8572500" cy="5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b="1">
                <a:solidFill>
                  <a:srgbClr val="073763"/>
                </a:solidFill>
                <a:latin typeface="Lato"/>
                <a:ea typeface="Lato"/>
                <a:cs typeface="Lato"/>
                <a:sym typeface="Lato"/>
              </a:rPr>
              <a:t>ISP Market Share: High Concentration in Big Cities, Fragmentation in Small Cities.</a:t>
            </a:r>
            <a:endParaRPr sz="1800" b="1">
              <a:solidFill>
                <a:srgbClr val="073763"/>
              </a:solidFill>
              <a:latin typeface="Lato"/>
              <a:ea typeface="Lato"/>
              <a:cs typeface="Lato"/>
              <a:sym typeface="Lato"/>
            </a:endParaRPr>
          </a:p>
        </p:txBody>
      </p:sp>
      <p:sp>
        <p:nvSpPr>
          <p:cNvPr id="123" name="Google Shape;123;p17"/>
          <p:cNvSpPr txBox="1"/>
          <p:nvPr/>
        </p:nvSpPr>
        <p:spPr>
          <a:xfrm>
            <a:off x="4800600" y="1313525"/>
            <a:ext cx="4149000" cy="20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Greater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Provider</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Diversity</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a:t>
            </a:r>
            <a:endParaRPr b="1" dirty="0">
              <a:solidFill>
                <a:srgbClr val="3F3F3F"/>
              </a:solidFill>
              <a:latin typeface="Roboto" panose="02000000000000000000" pitchFamily="2" charset="0"/>
              <a:ea typeface="Roboto" panose="02000000000000000000" pitchFamily="2" charset="0"/>
              <a:cs typeface="Roboto" panose="02000000000000000000" pitchFamily="2" charset="0"/>
              <a:sym typeface="Lato"/>
            </a:endParaRPr>
          </a:p>
          <a:p>
            <a:pPr marL="0" lvl="0" indent="0" algn="l" rtl="0">
              <a:spcBef>
                <a:spcPts val="0"/>
              </a:spcBef>
              <a:spcAft>
                <a:spcPts val="0"/>
              </a:spcAft>
              <a:buNone/>
            </a:pPr>
            <a:endParaRPr b="1" dirty="0">
              <a:solidFill>
                <a:schemeClr val="dk1"/>
              </a:solidFill>
              <a:latin typeface="Roboto" panose="02000000000000000000" pitchFamily="2" charset="0"/>
              <a:ea typeface="Roboto" panose="02000000000000000000" pitchFamily="2" charset="0"/>
              <a:cs typeface="Roboto" panose="02000000000000000000" pitchFamily="2" charset="0"/>
              <a:sym typeface="Lato"/>
            </a:endParaRPr>
          </a:p>
          <a:p>
            <a:pPr marL="457200" lvl="0" indent="-317500" algn="l" rtl="0">
              <a:spcBef>
                <a:spcPts val="0"/>
              </a:spcBef>
              <a:spcAft>
                <a:spcPts val="0"/>
              </a:spcAft>
              <a:buClr>
                <a:schemeClr val="dk2"/>
              </a:buClr>
              <a:buSzPts val="1400"/>
              <a:buFont typeface="Lato"/>
              <a:buChar char="●"/>
            </a:pP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"COMUNICACIÓN CELULAR S.A. COMCEL S.A." has a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smaller</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share (19.43%),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while</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Others</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leads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with</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34.34%.</a:t>
            </a:r>
            <a:endParaRPr b="1" dirty="0">
              <a:solidFill>
                <a:schemeClr val="dk2"/>
              </a:solidFill>
              <a:latin typeface="Roboto" panose="02000000000000000000" pitchFamily="2" charset="0"/>
              <a:ea typeface="Roboto" panose="02000000000000000000" pitchFamily="2" charset="0"/>
              <a:cs typeface="Roboto" panose="02000000000000000000" pitchFamily="2" charset="0"/>
              <a:sym typeface="Lato"/>
            </a:endParaRPr>
          </a:p>
          <a:p>
            <a:pPr marL="457200" lvl="0" indent="-317500" algn="l" rtl="0">
              <a:spcBef>
                <a:spcPts val="0"/>
              </a:spcBef>
              <a:spcAft>
                <a:spcPts val="0"/>
              </a:spcAft>
              <a:buClr>
                <a:schemeClr val="dk2"/>
              </a:buClr>
              <a:buSzPts val="1400"/>
              <a:buFont typeface="Lato"/>
              <a:buChar char="●"/>
            </a:pP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Smaller</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providers</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like</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"EDATEL S.A." (9.67%) and "RURALINK S.A.S." (2.17%)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hold</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greater</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significance</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reflecting</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 more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fragmented</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market</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a:t>
            </a:r>
            <a:endParaRPr b="1" dirty="0">
              <a:solidFill>
                <a:schemeClr val="dk2"/>
              </a:solidFill>
              <a:latin typeface="Roboto" panose="02000000000000000000" pitchFamily="2" charset="0"/>
              <a:ea typeface="Roboto" panose="02000000000000000000" pitchFamily="2" charset="0"/>
              <a:cs typeface="Roboto" panose="02000000000000000000" pitchFamily="2" charset="0"/>
              <a:sym typeface="Lato"/>
            </a:endParaRPr>
          </a:p>
        </p:txBody>
      </p:sp>
      <p:sp>
        <p:nvSpPr>
          <p:cNvPr id="124" name="Google Shape;124;p17"/>
          <p:cNvSpPr txBox="1"/>
          <p:nvPr/>
        </p:nvSpPr>
        <p:spPr>
          <a:xfrm>
            <a:off x="346800" y="1313525"/>
            <a:ext cx="4149000" cy="25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Dominance</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of</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a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Few</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 Key </a:t>
            </a:r>
            <a:r>
              <a:rPr lang="es-419" b="1" dirty="0" err="1">
                <a:solidFill>
                  <a:srgbClr val="3F3F3F"/>
                </a:solidFill>
                <a:latin typeface="Roboto" panose="02000000000000000000" pitchFamily="2" charset="0"/>
                <a:ea typeface="Roboto" panose="02000000000000000000" pitchFamily="2" charset="0"/>
                <a:cs typeface="Roboto" panose="02000000000000000000" pitchFamily="2" charset="0"/>
                <a:sym typeface="Lato"/>
              </a:rPr>
              <a:t>Providers</a:t>
            </a:r>
            <a:r>
              <a:rPr lang="es-419" b="1" dirty="0">
                <a:solidFill>
                  <a:srgbClr val="3F3F3F"/>
                </a:solidFill>
                <a:latin typeface="Roboto" panose="02000000000000000000" pitchFamily="2" charset="0"/>
                <a:ea typeface="Roboto" panose="02000000000000000000" pitchFamily="2" charset="0"/>
                <a:cs typeface="Roboto" panose="02000000000000000000" pitchFamily="2" charset="0"/>
                <a:sym typeface="Lato"/>
              </a:rPr>
              <a:t>:</a:t>
            </a:r>
            <a:endParaRPr b="1" dirty="0">
              <a:solidFill>
                <a:srgbClr val="3F3F3F"/>
              </a:solidFill>
              <a:latin typeface="Roboto" panose="02000000000000000000" pitchFamily="2" charset="0"/>
              <a:ea typeface="Roboto" panose="02000000000000000000" pitchFamily="2" charset="0"/>
              <a:cs typeface="Roboto" panose="02000000000000000000" pitchFamily="2" charset="0"/>
              <a:sym typeface="Lato"/>
            </a:endParaRPr>
          </a:p>
          <a:p>
            <a:pPr marL="0" lvl="0" indent="0" algn="l" rtl="0">
              <a:spcBef>
                <a:spcPts val="0"/>
              </a:spcBef>
              <a:spcAft>
                <a:spcPts val="0"/>
              </a:spcAft>
              <a:buNone/>
            </a:pPr>
            <a:endParaRPr b="1" dirty="0">
              <a:solidFill>
                <a:schemeClr val="dk1"/>
              </a:solidFill>
              <a:latin typeface="Roboto" panose="02000000000000000000" pitchFamily="2" charset="0"/>
              <a:ea typeface="Roboto" panose="02000000000000000000" pitchFamily="2" charset="0"/>
              <a:cs typeface="Roboto" panose="02000000000000000000" pitchFamily="2" charset="0"/>
              <a:sym typeface="Lato"/>
            </a:endParaRPr>
          </a:p>
          <a:p>
            <a:pPr marL="457200" lvl="0" indent="-317500" algn="l" rtl="0">
              <a:spcBef>
                <a:spcPts val="0"/>
              </a:spcBef>
              <a:spcAft>
                <a:spcPts val="0"/>
              </a:spcAft>
              <a:buClr>
                <a:schemeClr val="dk2"/>
              </a:buClr>
              <a:buSzPts val="1400"/>
              <a:buFont typeface="Lato"/>
              <a:buChar char="●"/>
            </a:pP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"COMUNICACIÓN CELULAR S.A. COMCEL S.A." leads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with</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42.57%.</a:t>
            </a:r>
            <a:endParaRPr b="1" dirty="0">
              <a:solidFill>
                <a:schemeClr val="dk2"/>
              </a:solidFill>
              <a:latin typeface="Roboto" panose="02000000000000000000" pitchFamily="2" charset="0"/>
              <a:ea typeface="Roboto" panose="02000000000000000000" pitchFamily="2" charset="0"/>
              <a:cs typeface="Roboto" panose="02000000000000000000" pitchFamily="2" charset="0"/>
              <a:sym typeface="Lato"/>
            </a:endParaRPr>
          </a:p>
          <a:p>
            <a:pPr marL="457200" lvl="0" indent="-317500" algn="l" rtl="0">
              <a:spcBef>
                <a:spcPts val="0"/>
              </a:spcBef>
              <a:spcAft>
                <a:spcPts val="0"/>
              </a:spcAft>
              <a:buClr>
                <a:schemeClr val="dk2"/>
              </a:buClr>
              <a:buSzPts val="1400"/>
              <a:buFont typeface="Lato"/>
              <a:buChar char="●"/>
            </a:pP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Other</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major</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players</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include</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"UNE EPM TELECOMUNICACIONES S.A." (22.21%) and "COLOMBIA TELECOMUNICACIONES S.A. E.S.P." (15.13%).</a:t>
            </a:r>
            <a:endParaRPr b="1" dirty="0">
              <a:solidFill>
                <a:schemeClr val="dk2"/>
              </a:solidFill>
              <a:latin typeface="Roboto" panose="02000000000000000000" pitchFamily="2" charset="0"/>
              <a:ea typeface="Roboto" panose="02000000000000000000" pitchFamily="2" charset="0"/>
              <a:cs typeface="Roboto" panose="02000000000000000000" pitchFamily="2" charset="0"/>
              <a:sym typeface="Lato"/>
            </a:endParaRPr>
          </a:p>
          <a:p>
            <a:pPr marL="457200" lvl="0" indent="-317500" algn="l" rtl="0">
              <a:spcBef>
                <a:spcPts val="0"/>
              </a:spcBef>
              <a:spcAft>
                <a:spcPts val="0"/>
              </a:spcAft>
              <a:buClr>
                <a:schemeClr val="dk2"/>
              </a:buClr>
              <a:buSzPts val="1400"/>
              <a:buFont typeface="Lato"/>
              <a:buChar char="●"/>
            </a:pP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Others</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accounts</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for</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only</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5.55%,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indicating</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highly</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concentrated</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 </a:t>
            </a:r>
            <a:r>
              <a:rPr lang="es-419" b="1" dirty="0" err="1">
                <a:solidFill>
                  <a:schemeClr val="dk2"/>
                </a:solidFill>
                <a:latin typeface="Roboto" panose="02000000000000000000" pitchFamily="2" charset="0"/>
                <a:ea typeface="Roboto" panose="02000000000000000000" pitchFamily="2" charset="0"/>
                <a:cs typeface="Roboto" panose="02000000000000000000" pitchFamily="2" charset="0"/>
                <a:sym typeface="Lato"/>
              </a:rPr>
              <a:t>market</a:t>
            </a:r>
            <a:r>
              <a:rPr lang="es-419" b="1" dirty="0">
                <a:solidFill>
                  <a:schemeClr val="dk2"/>
                </a:solidFill>
                <a:latin typeface="Roboto" panose="02000000000000000000" pitchFamily="2" charset="0"/>
                <a:ea typeface="Roboto" panose="02000000000000000000" pitchFamily="2" charset="0"/>
                <a:cs typeface="Roboto" panose="02000000000000000000" pitchFamily="2" charset="0"/>
                <a:sym typeface="Lato"/>
              </a:rPr>
              <a:t>.</a:t>
            </a:r>
            <a:endParaRPr b="1" dirty="0">
              <a:solidFill>
                <a:schemeClr val="dk2"/>
              </a:solidFill>
              <a:latin typeface="Roboto" panose="02000000000000000000" pitchFamily="2" charset="0"/>
              <a:ea typeface="Roboto" panose="02000000000000000000" pitchFamily="2" charset="0"/>
              <a:cs typeface="Roboto" panose="02000000000000000000" pitchFamily="2" charset="0"/>
              <a:sym typeface="Lato"/>
            </a:endParaRPr>
          </a:p>
        </p:txBody>
      </p:sp>
      <p:sp>
        <p:nvSpPr>
          <p:cNvPr id="125" name="Google Shape;125;p17"/>
          <p:cNvSpPr txBox="1"/>
          <p:nvPr/>
        </p:nvSpPr>
        <p:spPr>
          <a:xfrm>
            <a:off x="346375" y="882250"/>
            <a:ext cx="3476100" cy="43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600" b="1">
                <a:solidFill>
                  <a:srgbClr val="0C57D3"/>
                </a:solidFill>
                <a:latin typeface="Roboto"/>
                <a:ea typeface="Roboto"/>
                <a:cs typeface="Roboto"/>
                <a:sym typeface="Roboto"/>
              </a:rPr>
              <a:t>Large Cities:</a:t>
            </a:r>
            <a:endParaRPr sz="1600" b="1">
              <a:solidFill>
                <a:srgbClr val="0C57D3"/>
              </a:solidFill>
              <a:latin typeface="Roboto"/>
              <a:ea typeface="Roboto"/>
              <a:cs typeface="Roboto"/>
              <a:sym typeface="Roboto"/>
            </a:endParaRPr>
          </a:p>
        </p:txBody>
      </p:sp>
      <p:sp>
        <p:nvSpPr>
          <p:cNvPr id="126" name="Google Shape;126;p17"/>
          <p:cNvSpPr txBox="1"/>
          <p:nvPr/>
        </p:nvSpPr>
        <p:spPr>
          <a:xfrm>
            <a:off x="4832250" y="882250"/>
            <a:ext cx="3476100" cy="43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600" b="1">
                <a:solidFill>
                  <a:srgbClr val="0C57D3"/>
                </a:solidFill>
                <a:latin typeface="Roboto"/>
                <a:ea typeface="Roboto"/>
                <a:cs typeface="Roboto"/>
                <a:sym typeface="Roboto"/>
              </a:rPr>
              <a:t>Small Cities:</a:t>
            </a:r>
            <a:endParaRPr sz="1600" b="1">
              <a:solidFill>
                <a:srgbClr val="0C57D3"/>
              </a:solidFill>
              <a:latin typeface="Roboto"/>
              <a:ea typeface="Roboto"/>
              <a:cs typeface="Roboto"/>
              <a:sym typeface="Roboto"/>
            </a:endParaRPr>
          </a:p>
        </p:txBody>
      </p:sp>
      <p:cxnSp>
        <p:nvCxnSpPr>
          <p:cNvPr id="127" name="Google Shape;127;p17"/>
          <p:cNvCxnSpPr/>
          <p:nvPr/>
        </p:nvCxnSpPr>
        <p:spPr>
          <a:xfrm rot="10800000" flipH="1">
            <a:off x="4853850" y="1286575"/>
            <a:ext cx="2177100" cy="7800"/>
          </a:xfrm>
          <a:prstGeom prst="straightConnector1">
            <a:avLst/>
          </a:prstGeom>
          <a:noFill/>
          <a:ln w="38100" cap="flat" cmpd="sng">
            <a:solidFill>
              <a:srgbClr val="0C57D3"/>
            </a:solidFill>
            <a:prstDash val="solid"/>
            <a:round/>
            <a:headEnd type="none" w="med" len="med"/>
            <a:tailEnd type="none" w="med" len="med"/>
          </a:ln>
        </p:spPr>
      </p:cxnSp>
      <p:cxnSp>
        <p:nvCxnSpPr>
          <p:cNvPr id="128" name="Google Shape;128;p17"/>
          <p:cNvCxnSpPr/>
          <p:nvPr/>
        </p:nvCxnSpPr>
        <p:spPr>
          <a:xfrm rot="10800000" flipH="1">
            <a:off x="346800" y="1286575"/>
            <a:ext cx="2177100" cy="7800"/>
          </a:xfrm>
          <a:prstGeom prst="straightConnector1">
            <a:avLst/>
          </a:prstGeom>
          <a:noFill/>
          <a:ln w="38100" cap="flat" cmpd="sng">
            <a:solidFill>
              <a:srgbClr val="0C57D3"/>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p:nvPr/>
        </p:nvSpPr>
        <p:spPr>
          <a:xfrm>
            <a:off x="242650" y="892800"/>
            <a:ext cx="5886000" cy="4098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6AA84F"/>
              </a:buClr>
              <a:buSzPts val="1600"/>
              <a:buFont typeface="Lato"/>
              <a:buChar char="●"/>
            </a:pPr>
            <a:r>
              <a:rPr lang="es-419" sz="1600" b="1" dirty="0">
                <a:solidFill>
                  <a:srgbClr val="6AA84F"/>
                </a:solidFill>
                <a:latin typeface="Roboto" panose="02000000000000000000" pitchFamily="2" charset="0"/>
                <a:ea typeface="Roboto" panose="02000000000000000000" pitchFamily="2" charset="0"/>
                <a:cs typeface="Roboto" panose="02000000000000000000" pitchFamily="2" charset="0"/>
                <a:sym typeface="Lato"/>
              </a:rPr>
              <a:t>Pros:</a:t>
            </a:r>
            <a:endParaRPr sz="1300" b="1" dirty="0">
              <a:solidFill>
                <a:srgbClr val="6AA84F"/>
              </a:solidFill>
              <a:latin typeface="Roboto" panose="02000000000000000000" pitchFamily="2" charset="0"/>
              <a:ea typeface="Roboto" panose="02000000000000000000" pitchFamily="2" charset="0"/>
              <a:cs typeface="Roboto" panose="02000000000000000000" pitchFamily="2" charset="0"/>
              <a:sym typeface="Lato"/>
            </a:endParaRPr>
          </a:p>
          <a:p>
            <a:pPr marL="914400" lvl="1" indent="-311150" algn="l" rtl="0">
              <a:spcBef>
                <a:spcPts val="0"/>
              </a:spcBef>
              <a:spcAft>
                <a:spcPts val="0"/>
              </a:spcAft>
              <a:buClr>
                <a:srgbClr val="1F1F1F"/>
              </a:buClr>
              <a:buSzPts val="1300"/>
              <a:buFont typeface="Lato"/>
              <a:buChar char="○"/>
            </a:pP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Clear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Proportions</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Easy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to</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understand</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market</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dominance</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e.g</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COMCEL).</a:t>
            </a:r>
            <a:endParaRPr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endParaRPr>
          </a:p>
          <a:p>
            <a:pPr marL="914400" lvl="1" indent="-311150" algn="l" rtl="0">
              <a:spcBef>
                <a:spcPts val="0"/>
              </a:spcBef>
              <a:spcAft>
                <a:spcPts val="0"/>
              </a:spcAft>
              <a:buClr>
                <a:srgbClr val="1F1F1F"/>
              </a:buClr>
              <a:buSzPts val="1300"/>
              <a:buFont typeface="Lato"/>
              <a:buChar char="○"/>
            </a:pP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Visually</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Appealing</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Colors</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and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design</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draw</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attention</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effectively</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a:t>
            </a:r>
            <a:endParaRPr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endParaRPr>
          </a:p>
          <a:p>
            <a:pPr marL="914400" lvl="1" indent="-311150" algn="l" rtl="0">
              <a:spcBef>
                <a:spcPts val="0"/>
              </a:spcBef>
              <a:spcAft>
                <a:spcPts val="0"/>
              </a:spcAft>
              <a:buClr>
                <a:srgbClr val="1F1F1F"/>
              </a:buClr>
              <a:buSzPts val="1300"/>
              <a:buFont typeface="Lato"/>
              <a:buChar char="○"/>
            </a:pP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Quick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Comparison</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Useful</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for</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contrasting</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big</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and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small</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cities</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a:t>
            </a:r>
            <a:endParaRPr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endParaRPr>
          </a:p>
          <a:p>
            <a:pPr marL="0" lvl="0" indent="0" algn="l" rtl="0">
              <a:spcBef>
                <a:spcPts val="0"/>
              </a:spcBef>
              <a:spcAft>
                <a:spcPts val="0"/>
              </a:spcAft>
              <a:buNone/>
            </a:pPr>
            <a:endParaRPr sz="1300" b="1" dirty="0">
              <a:solidFill>
                <a:srgbClr val="EA9999"/>
              </a:solidFill>
              <a:latin typeface="Roboto" panose="02000000000000000000" pitchFamily="2" charset="0"/>
              <a:ea typeface="Roboto" panose="02000000000000000000" pitchFamily="2" charset="0"/>
              <a:cs typeface="Roboto" panose="02000000000000000000" pitchFamily="2" charset="0"/>
              <a:sym typeface="Lato"/>
            </a:endParaRPr>
          </a:p>
          <a:p>
            <a:pPr marL="457200" lvl="0" indent="-330200" algn="l" rtl="0">
              <a:spcBef>
                <a:spcPts val="0"/>
              </a:spcBef>
              <a:spcAft>
                <a:spcPts val="0"/>
              </a:spcAft>
              <a:buClr>
                <a:srgbClr val="CC0000"/>
              </a:buClr>
              <a:buSzPts val="1600"/>
              <a:buFont typeface="Lato"/>
              <a:buChar char="●"/>
            </a:pPr>
            <a:r>
              <a:rPr lang="es-419" sz="1600" b="1" dirty="0" err="1">
                <a:solidFill>
                  <a:srgbClr val="CC0000"/>
                </a:solidFill>
                <a:latin typeface="Roboto" panose="02000000000000000000" pitchFamily="2" charset="0"/>
                <a:ea typeface="Roboto" panose="02000000000000000000" pitchFamily="2" charset="0"/>
                <a:cs typeface="Roboto" panose="02000000000000000000" pitchFamily="2" charset="0"/>
                <a:sym typeface="Lato"/>
              </a:rPr>
              <a:t>Cons</a:t>
            </a:r>
            <a:r>
              <a:rPr lang="es-419" sz="1600" b="1" dirty="0">
                <a:solidFill>
                  <a:srgbClr val="CC0000"/>
                </a:solidFill>
                <a:latin typeface="Roboto" panose="02000000000000000000" pitchFamily="2" charset="0"/>
                <a:ea typeface="Roboto" panose="02000000000000000000" pitchFamily="2" charset="0"/>
                <a:cs typeface="Roboto" panose="02000000000000000000" pitchFamily="2" charset="0"/>
                <a:sym typeface="Lato"/>
              </a:rPr>
              <a:t>:</a:t>
            </a:r>
            <a:endParaRPr sz="1300" b="1" dirty="0">
              <a:solidFill>
                <a:srgbClr val="CC0000"/>
              </a:solidFill>
              <a:latin typeface="Roboto" panose="02000000000000000000" pitchFamily="2" charset="0"/>
              <a:ea typeface="Roboto" panose="02000000000000000000" pitchFamily="2" charset="0"/>
              <a:cs typeface="Roboto" panose="02000000000000000000" pitchFamily="2" charset="0"/>
              <a:sym typeface="Lato"/>
            </a:endParaRPr>
          </a:p>
          <a:p>
            <a:pPr marL="914400" lvl="1" indent="-311150" algn="l" rtl="0">
              <a:spcBef>
                <a:spcPts val="0"/>
              </a:spcBef>
              <a:spcAft>
                <a:spcPts val="0"/>
              </a:spcAft>
              <a:buClr>
                <a:srgbClr val="1F1F1F"/>
              </a:buClr>
              <a:buSzPts val="1300"/>
              <a:buFont typeface="Lato"/>
              <a:buChar char="○"/>
            </a:pP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Too</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Much</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Detail</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Hard</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to</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distinguish</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smaller</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categories</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e.g</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Others</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a:t>
            </a:r>
            <a:endParaRPr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endParaRPr>
          </a:p>
          <a:p>
            <a:pPr marL="914400" lvl="1" indent="-311150" algn="l" rtl="0">
              <a:spcBef>
                <a:spcPts val="0"/>
              </a:spcBef>
              <a:spcAft>
                <a:spcPts val="0"/>
              </a:spcAft>
              <a:buClr>
                <a:srgbClr val="1F1F1F"/>
              </a:buClr>
              <a:buSzPts val="1300"/>
              <a:buFont typeface="Lato"/>
              <a:buChar char="○"/>
            </a:pP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Space</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Usage</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Extensive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legends</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overcrowd</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the</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chart.</a:t>
            </a:r>
            <a:endParaRPr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endParaRPr>
          </a:p>
          <a:p>
            <a:pPr marL="914400" lvl="1" indent="-311150" algn="l" rtl="0">
              <a:spcBef>
                <a:spcPts val="0"/>
              </a:spcBef>
              <a:spcAft>
                <a:spcPts val="0"/>
              </a:spcAft>
              <a:buClr>
                <a:srgbClr val="1F1F1F"/>
              </a:buClr>
              <a:buSzPts val="1300"/>
              <a:buFont typeface="Lato"/>
              <a:buChar char="○"/>
            </a:pP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Imprecise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Comparisons</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Similar-</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sized</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categories</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are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not</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easy</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to</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differentiate</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a:t>
            </a:r>
            <a:endParaRPr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endParaRPr>
          </a:p>
          <a:p>
            <a:pPr marL="914400" lvl="1" indent="-311150" algn="l" rtl="0">
              <a:spcBef>
                <a:spcPts val="0"/>
              </a:spcBef>
              <a:spcAft>
                <a:spcPts val="0"/>
              </a:spcAft>
              <a:buClr>
                <a:srgbClr val="1F1F1F"/>
              </a:buClr>
              <a:buSzPts val="1300"/>
              <a:buFont typeface="Lato"/>
              <a:buChar char="○"/>
            </a:pP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Overloaded</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Data: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Too</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many</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actors</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reduce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clarity</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a:t>
            </a:r>
            <a:endParaRPr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endParaRPr>
          </a:p>
          <a:p>
            <a:pPr marL="0" lvl="0" indent="0" algn="l" rtl="0">
              <a:spcBef>
                <a:spcPts val="0"/>
              </a:spcBef>
              <a:spcAft>
                <a:spcPts val="0"/>
              </a:spcAft>
              <a:buNone/>
            </a:pPr>
            <a:endParaRPr sz="1500" b="1" dirty="0">
              <a:solidFill>
                <a:schemeClr val="dk1"/>
              </a:solidFill>
              <a:latin typeface="Roboto" panose="02000000000000000000" pitchFamily="2" charset="0"/>
              <a:ea typeface="Roboto" panose="02000000000000000000" pitchFamily="2" charset="0"/>
              <a:cs typeface="Roboto" panose="02000000000000000000" pitchFamily="2" charset="0"/>
              <a:sym typeface="Lato"/>
            </a:endParaRPr>
          </a:p>
          <a:p>
            <a:pPr marL="457200" lvl="0" indent="-323850" algn="l" rtl="0">
              <a:spcBef>
                <a:spcPts val="0"/>
              </a:spcBef>
              <a:spcAft>
                <a:spcPts val="0"/>
              </a:spcAft>
              <a:buClr>
                <a:srgbClr val="0B5394"/>
              </a:buClr>
              <a:buSzPts val="1500"/>
              <a:buFont typeface="Lato"/>
              <a:buChar char="●"/>
            </a:pPr>
            <a:r>
              <a:rPr lang="es-419" sz="1500" b="1" dirty="0" err="1">
                <a:solidFill>
                  <a:srgbClr val="0B5394"/>
                </a:solidFill>
                <a:latin typeface="Roboto" panose="02000000000000000000" pitchFamily="2" charset="0"/>
                <a:ea typeface="Roboto" panose="02000000000000000000" pitchFamily="2" charset="0"/>
                <a:cs typeface="Roboto" panose="02000000000000000000" pitchFamily="2" charset="0"/>
                <a:sym typeface="Lato"/>
              </a:rPr>
              <a:t>Recommendation</a:t>
            </a:r>
            <a:r>
              <a:rPr lang="es-419" sz="1500" b="1" dirty="0">
                <a:solidFill>
                  <a:srgbClr val="0B5394"/>
                </a:solidFill>
                <a:latin typeface="Roboto" panose="02000000000000000000" pitchFamily="2" charset="0"/>
                <a:ea typeface="Roboto" panose="02000000000000000000" pitchFamily="2" charset="0"/>
                <a:cs typeface="Roboto" panose="02000000000000000000" pitchFamily="2" charset="0"/>
                <a:sym typeface="Lato"/>
              </a:rPr>
              <a:t>:</a:t>
            </a:r>
            <a:endParaRPr sz="1500" b="1" dirty="0">
              <a:solidFill>
                <a:srgbClr val="0B5394"/>
              </a:solidFill>
              <a:latin typeface="Roboto" panose="02000000000000000000" pitchFamily="2" charset="0"/>
              <a:ea typeface="Roboto" panose="02000000000000000000" pitchFamily="2" charset="0"/>
              <a:cs typeface="Roboto" panose="02000000000000000000" pitchFamily="2" charset="0"/>
              <a:sym typeface="Lato"/>
            </a:endParaRPr>
          </a:p>
          <a:p>
            <a:pPr marL="914400" lvl="1" indent="-311150" algn="l" rtl="0">
              <a:spcBef>
                <a:spcPts val="0"/>
              </a:spcBef>
              <a:spcAft>
                <a:spcPts val="0"/>
              </a:spcAft>
              <a:buClr>
                <a:srgbClr val="1F1F1F"/>
              </a:buClr>
              <a:buSzPts val="1300"/>
              <a:buFont typeface="Lato"/>
              <a:buChar char="○"/>
            </a:pP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Use bar charts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or</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treemaps</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for</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greater</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precision</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and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less</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 visual </a:t>
            </a:r>
            <a:r>
              <a:rPr lang="es-419" sz="1300" b="1" dirty="0" err="1">
                <a:solidFill>
                  <a:srgbClr val="1F1F1F"/>
                </a:solidFill>
                <a:latin typeface="Roboto" panose="02000000000000000000" pitchFamily="2" charset="0"/>
                <a:ea typeface="Roboto" panose="02000000000000000000" pitchFamily="2" charset="0"/>
                <a:cs typeface="Roboto" panose="02000000000000000000" pitchFamily="2" charset="0"/>
                <a:sym typeface="Lato"/>
              </a:rPr>
              <a:t>clutter</a:t>
            </a:r>
            <a:r>
              <a:rPr lang="es-419"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rPr>
              <a:t>.</a:t>
            </a:r>
            <a:endParaRPr sz="1300" b="1" dirty="0">
              <a:solidFill>
                <a:srgbClr val="1F1F1F"/>
              </a:solidFill>
              <a:latin typeface="Roboto" panose="02000000000000000000" pitchFamily="2" charset="0"/>
              <a:ea typeface="Roboto" panose="02000000000000000000" pitchFamily="2" charset="0"/>
              <a:cs typeface="Roboto" panose="02000000000000000000" pitchFamily="2" charset="0"/>
              <a:sym typeface="Lato"/>
            </a:endParaRPr>
          </a:p>
        </p:txBody>
      </p:sp>
      <p:cxnSp>
        <p:nvCxnSpPr>
          <p:cNvPr id="134" name="Google Shape;134;p18"/>
          <p:cNvCxnSpPr/>
          <p:nvPr/>
        </p:nvCxnSpPr>
        <p:spPr>
          <a:xfrm>
            <a:off x="309250" y="667975"/>
            <a:ext cx="8572500" cy="0"/>
          </a:xfrm>
          <a:prstGeom prst="straightConnector1">
            <a:avLst/>
          </a:prstGeom>
          <a:noFill/>
          <a:ln w="38100" cap="flat" cmpd="sng">
            <a:solidFill>
              <a:srgbClr val="8BC34A"/>
            </a:solidFill>
            <a:prstDash val="solid"/>
            <a:round/>
            <a:headEnd type="none" w="med" len="med"/>
            <a:tailEnd type="none" w="med" len="med"/>
          </a:ln>
        </p:spPr>
      </p:cxnSp>
      <p:sp>
        <p:nvSpPr>
          <p:cNvPr id="135" name="Google Shape;135;p18"/>
          <p:cNvSpPr txBox="1"/>
          <p:nvPr/>
        </p:nvSpPr>
        <p:spPr>
          <a:xfrm>
            <a:off x="309250" y="214250"/>
            <a:ext cx="8572500" cy="4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b="1">
                <a:solidFill>
                  <a:srgbClr val="073763"/>
                </a:solidFill>
                <a:latin typeface="Lato"/>
                <a:ea typeface="Lato"/>
                <a:cs typeface="Lato"/>
                <a:sym typeface="Lato"/>
              </a:rPr>
              <a:t>Optimizing Data Visualization: Moving Beyond Pie Charts for Clarity and Precision</a:t>
            </a:r>
            <a:endParaRPr sz="1800" b="1">
              <a:solidFill>
                <a:srgbClr val="073763"/>
              </a:solidFill>
              <a:latin typeface="Lato"/>
              <a:ea typeface="Lato"/>
              <a:cs typeface="Lato"/>
              <a:sym typeface="Lato"/>
            </a:endParaRPr>
          </a:p>
        </p:txBody>
      </p:sp>
      <p:pic>
        <p:nvPicPr>
          <p:cNvPr id="136" name="Google Shape;136;p18"/>
          <p:cNvPicPr preferRelativeResize="0"/>
          <p:nvPr/>
        </p:nvPicPr>
        <p:blipFill>
          <a:blip r:embed="rId3">
            <a:alphaModFix/>
          </a:blip>
          <a:stretch>
            <a:fillRect/>
          </a:stretch>
        </p:blipFill>
        <p:spPr>
          <a:xfrm>
            <a:off x="6049150" y="2571750"/>
            <a:ext cx="2943575" cy="1444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pSp>
        <p:nvGrpSpPr>
          <p:cNvPr id="141" name="Google Shape;141;p19"/>
          <p:cNvGrpSpPr/>
          <p:nvPr/>
        </p:nvGrpSpPr>
        <p:grpSpPr>
          <a:xfrm>
            <a:off x="152400" y="3972800"/>
            <a:ext cx="8839200" cy="1057075"/>
            <a:chOff x="152400" y="3896600"/>
            <a:chExt cx="8839200" cy="1057075"/>
          </a:xfrm>
        </p:grpSpPr>
        <p:pic>
          <p:nvPicPr>
            <p:cNvPr id="142" name="Google Shape;142;p19"/>
            <p:cNvPicPr preferRelativeResize="0"/>
            <p:nvPr/>
          </p:nvPicPr>
          <p:blipFill rotWithShape="1">
            <a:blip r:embed="rId3">
              <a:alphaModFix/>
            </a:blip>
            <a:srcRect t="4662"/>
            <a:stretch/>
          </p:blipFill>
          <p:spPr>
            <a:xfrm>
              <a:off x="152400" y="3896600"/>
              <a:ext cx="8839199" cy="1057075"/>
            </a:xfrm>
            <a:prstGeom prst="rect">
              <a:avLst/>
            </a:prstGeom>
            <a:noFill/>
            <a:ln>
              <a:noFill/>
            </a:ln>
          </p:spPr>
        </p:pic>
        <p:sp>
          <p:nvSpPr>
            <p:cNvPr id="143" name="Google Shape;143;p19"/>
            <p:cNvSpPr/>
            <p:nvPr/>
          </p:nvSpPr>
          <p:spPr>
            <a:xfrm>
              <a:off x="449425" y="4119800"/>
              <a:ext cx="212100" cy="162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4" name="Google Shape;144;p19"/>
            <p:cNvSpPr/>
            <p:nvPr/>
          </p:nvSpPr>
          <p:spPr>
            <a:xfrm>
              <a:off x="449425" y="4324500"/>
              <a:ext cx="212100" cy="1623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5" name="Google Shape;145;p19"/>
            <p:cNvSpPr/>
            <p:nvPr/>
          </p:nvSpPr>
          <p:spPr>
            <a:xfrm>
              <a:off x="449425" y="4532388"/>
              <a:ext cx="212100" cy="162300"/>
            </a:xfrm>
            <a:prstGeom prst="roundRect">
              <a:avLst>
                <a:gd name="adj" fmla="val 16667"/>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6" name="Google Shape;146;p19"/>
            <p:cNvSpPr/>
            <p:nvPr/>
          </p:nvSpPr>
          <p:spPr>
            <a:xfrm>
              <a:off x="449425" y="4740275"/>
              <a:ext cx="212100" cy="1623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7" name="Google Shape;147;p19"/>
            <p:cNvSpPr/>
            <p:nvPr/>
          </p:nvSpPr>
          <p:spPr>
            <a:xfrm>
              <a:off x="6944925" y="4105925"/>
              <a:ext cx="582600" cy="194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8" name="Google Shape;148;p19"/>
            <p:cNvSpPr/>
            <p:nvPr/>
          </p:nvSpPr>
          <p:spPr>
            <a:xfrm>
              <a:off x="1387150" y="4103900"/>
              <a:ext cx="423000" cy="194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9" name="Google Shape;149;p19"/>
            <p:cNvSpPr/>
            <p:nvPr/>
          </p:nvSpPr>
          <p:spPr>
            <a:xfrm>
              <a:off x="2024850" y="4724375"/>
              <a:ext cx="823500" cy="194100"/>
            </a:xfrm>
            <a:prstGeom prst="rect">
              <a:avLst/>
            </a:prstGeom>
            <a:no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0" name="Google Shape;150;p19"/>
            <p:cNvSpPr/>
            <p:nvPr/>
          </p:nvSpPr>
          <p:spPr>
            <a:xfrm>
              <a:off x="5039875" y="4724375"/>
              <a:ext cx="582600" cy="194100"/>
            </a:xfrm>
            <a:prstGeom prst="rect">
              <a:avLst/>
            </a:prstGeom>
            <a:no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1" name="Google Shape;151;p19"/>
            <p:cNvSpPr/>
            <p:nvPr/>
          </p:nvSpPr>
          <p:spPr>
            <a:xfrm>
              <a:off x="5765625" y="4724375"/>
              <a:ext cx="582600" cy="194100"/>
            </a:xfrm>
            <a:prstGeom prst="rect">
              <a:avLst/>
            </a:prstGeom>
            <a:no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2" name="Google Shape;152;p19"/>
            <p:cNvSpPr/>
            <p:nvPr/>
          </p:nvSpPr>
          <p:spPr>
            <a:xfrm>
              <a:off x="8409000" y="4516500"/>
              <a:ext cx="582600" cy="1941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3" name="Google Shape;153;p19"/>
            <p:cNvSpPr/>
            <p:nvPr/>
          </p:nvSpPr>
          <p:spPr>
            <a:xfrm>
              <a:off x="5765625" y="4516500"/>
              <a:ext cx="582600" cy="1941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cxnSp>
        <p:nvCxnSpPr>
          <p:cNvPr id="154" name="Google Shape;154;p19"/>
          <p:cNvCxnSpPr/>
          <p:nvPr/>
        </p:nvCxnSpPr>
        <p:spPr>
          <a:xfrm>
            <a:off x="309250" y="667975"/>
            <a:ext cx="8572500" cy="0"/>
          </a:xfrm>
          <a:prstGeom prst="straightConnector1">
            <a:avLst/>
          </a:prstGeom>
          <a:noFill/>
          <a:ln w="38100" cap="flat" cmpd="sng">
            <a:solidFill>
              <a:srgbClr val="8BC34A"/>
            </a:solidFill>
            <a:prstDash val="solid"/>
            <a:round/>
            <a:headEnd type="none" w="med" len="med"/>
            <a:tailEnd type="none" w="med" len="med"/>
          </a:ln>
        </p:spPr>
      </p:cxnSp>
      <p:sp>
        <p:nvSpPr>
          <p:cNvPr id="155" name="Google Shape;155;p19"/>
          <p:cNvSpPr txBox="1"/>
          <p:nvPr/>
        </p:nvSpPr>
        <p:spPr>
          <a:xfrm>
            <a:off x="309250" y="214250"/>
            <a:ext cx="8572500" cy="6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b="1" dirty="0">
                <a:solidFill>
                  <a:srgbClr val="073763"/>
                </a:solidFill>
                <a:latin typeface="Lato"/>
                <a:ea typeface="Lato"/>
                <a:cs typeface="Lato"/>
                <a:sym typeface="Lato"/>
              </a:rPr>
              <a:t>City </a:t>
            </a:r>
            <a:r>
              <a:rPr lang="es-419" sz="1800" b="1" dirty="0" err="1">
                <a:solidFill>
                  <a:srgbClr val="073763"/>
                </a:solidFill>
                <a:latin typeface="Lato"/>
                <a:ea typeface="Lato"/>
                <a:cs typeface="Lato"/>
                <a:sym typeface="Lato"/>
              </a:rPr>
              <a:t>Clustering</a:t>
            </a:r>
            <a:r>
              <a:rPr lang="es-419" sz="1800" b="1" dirty="0">
                <a:solidFill>
                  <a:srgbClr val="073763"/>
                </a:solidFill>
                <a:latin typeface="Lato"/>
                <a:ea typeface="Lato"/>
                <a:cs typeface="Lato"/>
                <a:sym typeface="Lato"/>
              </a:rPr>
              <a:t>: Key </a:t>
            </a:r>
            <a:r>
              <a:rPr lang="es-419" sz="1800" b="1" dirty="0" err="1">
                <a:solidFill>
                  <a:srgbClr val="073763"/>
                </a:solidFill>
                <a:latin typeface="Lato"/>
                <a:ea typeface="Lato"/>
                <a:cs typeface="Lato"/>
                <a:sym typeface="Lato"/>
              </a:rPr>
              <a:t>Characteristics</a:t>
            </a:r>
            <a:r>
              <a:rPr lang="es-419" sz="1800" b="1" dirty="0">
                <a:solidFill>
                  <a:srgbClr val="073763"/>
                </a:solidFill>
                <a:latin typeface="Lato"/>
                <a:ea typeface="Lato"/>
                <a:cs typeface="Lato"/>
                <a:sym typeface="Lato"/>
              </a:rPr>
              <a:t> </a:t>
            </a:r>
            <a:r>
              <a:rPr lang="es-419" sz="1800" b="1" dirty="0" err="1">
                <a:solidFill>
                  <a:srgbClr val="073763"/>
                </a:solidFill>
                <a:latin typeface="Lato"/>
                <a:ea typeface="Lato"/>
                <a:cs typeface="Lato"/>
                <a:sym typeface="Lato"/>
              </a:rPr>
              <a:t>Across</a:t>
            </a:r>
            <a:r>
              <a:rPr lang="es-419" sz="1800" b="1" dirty="0">
                <a:solidFill>
                  <a:srgbClr val="073763"/>
                </a:solidFill>
                <a:latin typeface="Lato"/>
                <a:ea typeface="Lato"/>
                <a:cs typeface="Lato"/>
                <a:sym typeface="Lato"/>
              </a:rPr>
              <a:t> 4 </a:t>
            </a:r>
            <a:r>
              <a:rPr lang="es-419" sz="1800" b="1" dirty="0" err="1">
                <a:solidFill>
                  <a:srgbClr val="073763"/>
                </a:solidFill>
                <a:latin typeface="Lato"/>
                <a:ea typeface="Lato"/>
                <a:cs typeface="Lato"/>
                <a:sym typeface="Lato"/>
              </a:rPr>
              <a:t>Identified</a:t>
            </a:r>
            <a:r>
              <a:rPr lang="es-419" sz="1800" b="1" dirty="0">
                <a:solidFill>
                  <a:srgbClr val="073763"/>
                </a:solidFill>
                <a:latin typeface="Lato"/>
                <a:ea typeface="Lato"/>
                <a:cs typeface="Lato"/>
                <a:sym typeface="Lato"/>
              </a:rPr>
              <a:t> </a:t>
            </a:r>
            <a:r>
              <a:rPr lang="es-419" sz="1800" b="1" dirty="0" err="1">
                <a:solidFill>
                  <a:srgbClr val="073763"/>
                </a:solidFill>
                <a:latin typeface="Lato"/>
                <a:ea typeface="Lato"/>
                <a:cs typeface="Lato"/>
                <a:sym typeface="Lato"/>
              </a:rPr>
              <a:t>Groups</a:t>
            </a:r>
            <a:endParaRPr sz="1800" b="1" dirty="0">
              <a:solidFill>
                <a:srgbClr val="073763"/>
              </a:solidFill>
              <a:latin typeface="Lato"/>
              <a:ea typeface="Lato"/>
              <a:cs typeface="Lato"/>
              <a:sym typeface="Lato"/>
            </a:endParaRPr>
          </a:p>
        </p:txBody>
      </p:sp>
      <p:sp>
        <p:nvSpPr>
          <p:cNvPr id="156" name="Google Shape;156;p19"/>
          <p:cNvSpPr txBox="1"/>
          <p:nvPr/>
        </p:nvSpPr>
        <p:spPr>
          <a:xfrm>
            <a:off x="285750" y="820250"/>
            <a:ext cx="8572500" cy="6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600" b="1" dirty="0" err="1">
                <a:solidFill>
                  <a:srgbClr val="0C57D3"/>
                </a:solidFill>
                <a:latin typeface="Roboto"/>
                <a:ea typeface="Roboto"/>
                <a:cs typeface="Roboto"/>
                <a:sym typeface="Roboto"/>
              </a:rPr>
              <a:t>Group</a:t>
            </a:r>
            <a:r>
              <a:rPr lang="es-419" sz="1600" b="1" dirty="0">
                <a:solidFill>
                  <a:srgbClr val="0C57D3"/>
                </a:solidFill>
                <a:latin typeface="Roboto"/>
                <a:ea typeface="Roboto"/>
                <a:cs typeface="Roboto"/>
                <a:sym typeface="Roboto"/>
              </a:rPr>
              <a:t> 2: </a:t>
            </a:r>
            <a:r>
              <a:rPr lang="es-419" sz="1600" b="1" dirty="0" err="1">
                <a:solidFill>
                  <a:srgbClr val="0C57D3"/>
                </a:solidFill>
                <a:latin typeface="Roboto"/>
                <a:ea typeface="Roboto"/>
                <a:cs typeface="Roboto"/>
                <a:sym typeface="Roboto"/>
              </a:rPr>
              <a:t>Leading</a:t>
            </a:r>
            <a:r>
              <a:rPr lang="es-419" sz="1600" b="1" dirty="0">
                <a:solidFill>
                  <a:srgbClr val="0C57D3"/>
                </a:solidFill>
                <a:latin typeface="Roboto"/>
                <a:ea typeface="Roboto"/>
                <a:cs typeface="Roboto"/>
                <a:sym typeface="Roboto"/>
              </a:rPr>
              <a:t> </a:t>
            </a:r>
            <a:r>
              <a:rPr lang="es-419" sz="1600" b="1" dirty="0" err="1">
                <a:solidFill>
                  <a:srgbClr val="0C57D3"/>
                </a:solidFill>
                <a:latin typeface="Roboto"/>
                <a:ea typeface="Roboto"/>
                <a:cs typeface="Roboto"/>
                <a:sym typeface="Roboto"/>
              </a:rPr>
              <a:t>Cities</a:t>
            </a:r>
            <a:r>
              <a:rPr lang="es-419" sz="1600" b="1" dirty="0">
                <a:solidFill>
                  <a:srgbClr val="0C57D3"/>
                </a:solidFill>
                <a:latin typeface="Roboto"/>
                <a:ea typeface="Roboto"/>
                <a:cs typeface="Roboto"/>
                <a:sym typeface="Roboto"/>
              </a:rPr>
              <a:t> </a:t>
            </a:r>
            <a:r>
              <a:rPr lang="es-419" sz="1600" b="1" dirty="0" err="1">
                <a:solidFill>
                  <a:srgbClr val="0C57D3"/>
                </a:solidFill>
                <a:latin typeface="Roboto"/>
                <a:ea typeface="Roboto"/>
                <a:cs typeface="Roboto"/>
                <a:sym typeface="Roboto"/>
              </a:rPr>
              <a:t>with</a:t>
            </a:r>
            <a:r>
              <a:rPr lang="es-419" sz="1600" b="1" dirty="0">
                <a:solidFill>
                  <a:srgbClr val="0C57D3"/>
                </a:solidFill>
                <a:latin typeface="Roboto"/>
                <a:ea typeface="Roboto"/>
                <a:cs typeface="Roboto"/>
                <a:sym typeface="Roboto"/>
              </a:rPr>
              <a:t> High </a:t>
            </a:r>
            <a:r>
              <a:rPr lang="es-419" sz="1600" b="1" dirty="0" err="1">
                <a:solidFill>
                  <a:srgbClr val="0C57D3"/>
                </a:solidFill>
                <a:latin typeface="Roboto"/>
                <a:ea typeface="Roboto"/>
                <a:cs typeface="Roboto"/>
                <a:sym typeface="Roboto"/>
              </a:rPr>
              <a:t>Population</a:t>
            </a:r>
            <a:r>
              <a:rPr lang="es-419" sz="1600" b="1" dirty="0">
                <a:solidFill>
                  <a:srgbClr val="0C57D3"/>
                </a:solidFill>
                <a:latin typeface="Roboto"/>
                <a:ea typeface="Roboto"/>
                <a:cs typeface="Roboto"/>
                <a:sym typeface="Roboto"/>
              </a:rPr>
              <a:t>, </a:t>
            </a:r>
            <a:r>
              <a:rPr lang="es-419" sz="1600" b="1" dirty="0" err="1">
                <a:solidFill>
                  <a:srgbClr val="0C57D3"/>
                </a:solidFill>
                <a:latin typeface="Roboto"/>
                <a:ea typeface="Roboto"/>
                <a:cs typeface="Roboto"/>
                <a:sym typeface="Roboto"/>
              </a:rPr>
              <a:t>Maximum</a:t>
            </a:r>
            <a:r>
              <a:rPr lang="es-419" sz="1600" b="1" dirty="0">
                <a:solidFill>
                  <a:srgbClr val="0C57D3"/>
                </a:solidFill>
                <a:latin typeface="Roboto"/>
                <a:ea typeface="Roboto"/>
                <a:cs typeface="Roboto"/>
                <a:sym typeface="Roboto"/>
              </a:rPr>
              <a:t> </a:t>
            </a:r>
            <a:r>
              <a:rPr lang="es-419" sz="1600" b="1" dirty="0" err="1">
                <a:solidFill>
                  <a:srgbClr val="0C57D3"/>
                </a:solidFill>
                <a:latin typeface="Roboto"/>
                <a:ea typeface="Roboto"/>
                <a:cs typeface="Roboto"/>
                <a:sym typeface="Roboto"/>
              </a:rPr>
              <a:t>Speeds</a:t>
            </a:r>
            <a:r>
              <a:rPr lang="es-419" sz="1600" b="1" dirty="0">
                <a:solidFill>
                  <a:srgbClr val="0C57D3"/>
                </a:solidFill>
                <a:latin typeface="Roboto"/>
                <a:ea typeface="Roboto"/>
                <a:cs typeface="Roboto"/>
                <a:sym typeface="Roboto"/>
              </a:rPr>
              <a:t>, and Cable </a:t>
            </a:r>
            <a:r>
              <a:rPr lang="es-419" sz="1600" b="1" dirty="0" err="1">
                <a:solidFill>
                  <a:srgbClr val="0C57D3"/>
                </a:solidFill>
                <a:latin typeface="Roboto"/>
                <a:ea typeface="Roboto"/>
                <a:cs typeface="Roboto"/>
                <a:sym typeface="Roboto"/>
              </a:rPr>
              <a:t>Dominance</a:t>
            </a:r>
            <a:r>
              <a:rPr lang="es-419" sz="1600" b="1" dirty="0">
                <a:solidFill>
                  <a:srgbClr val="0C57D3"/>
                </a:solidFill>
                <a:latin typeface="Roboto"/>
                <a:ea typeface="Roboto"/>
                <a:cs typeface="Roboto"/>
                <a:sym typeface="Roboto"/>
              </a:rPr>
              <a:t>.</a:t>
            </a:r>
            <a:endParaRPr sz="1600" b="1" dirty="0">
              <a:solidFill>
                <a:srgbClr val="0C57D3"/>
              </a:solidFill>
              <a:latin typeface="Roboto"/>
              <a:ea typeface="Roboto"/>
              <a:cs typeface="Roboto"/>
              <a:sym typeface="Roboto"/>
            </a:endParaRPr>
          </a:p>
        </p:txBody>
      </p:sp>
      <p:grpSp>
        <p:nvGrpSpPr>
          <p:cNvPr id="157" name="Google Shape;157;p19"/>
          <p:cNvGrpSpPr/>
          <p:nvPr/>
        </p:nvGrpSpPr>
        <p:grpSpPr>
          <a:xfrm>
            <a:off x="1592959" y="3211123"/>
            <a:ext cx="5809621" cy="584620"/>
            <a:chOff x="1593000" y="2322568"/>
            <a:chExt cx="5957975" cy="643500"/>
          </a:xfrm>
        </p:grpSpPr>
        <p:sp>
          <p:nvSpPr>
            <p:cNvPr id="158" name="Google Shape;158;p1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9" name="Google Shape;159;p19"/>
            <p:cNvSpPr/>
            <p:nvPr/>
          </p:nvSpPr>
          <p:spPr>
            <a:xfrm flipH="1">
              <a:off x="2283025" y="2322575"/>
              <a:ext cx="1844400" cy="642600"/>
            </a:xfrm>
            <a:prstGeom prst="rect">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0" name="Google Shape;160;p19"/>
            <p:cNvSpPr/>
            <p:nvPr/>
          </p:nvSpPr>
          <p:spPr>
            <a:xfrm rot="-5400000">
              <a:off x="3501574" y="1934671"/>
              <a:ext cx="643356" cy="1419149"/>
            </a:xfrm>
            <a:prstGeom prst="flowChartOffpageConnector">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1" name="Google Shape;161;p1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s-419" sz="1000" b="1">
                  <a:solidFill>
                    <a:srgbClr val="FFFFFF"/>
                  </a:solidFill>
                  <a:latin typeface="Roboto"/>
                  <a:ea typeface="Roboto"/>
                  <a:cs typeface="Roboto"/>
                  <a:sym typeface="Roboto"/>
                </a:rPr>
                <a:t>High dependence on COPPER</a:t>
              </a:r>
              <a:endParaRPr sz="1000" b="1">
                <a:solidFill>
                  <a:srgbClr val="FFFFFF"/>
                </a:solidFill>
                <a:latin typeface="Roboto"/>
                <a:ea typeface="Roboto"/>
                <a:cs typeface="Roboto"/>
                <a:sym typeface="Roboto"/>
              </a:endParaRPr>
            </a:p>
          </p:txBody>
        </p:sp>
        <p:sp>
          <p:nvSpPr>
            <p:cNvPr id="162" name="Google Shape;162;p19"/>
            <p:cNvSpPr/>
            <p:nvPr/>
          </p:nvSpPr>
          <p:spPr>
            <a:xfrm>
              <a:off x="1593000" y="2322568"/>
              <a:ext cx="690000" cy="642300"/>
            </a:xfrm>
            <a:prstGeom prst="rect">
              <a:avLst/>
            </a:prstGeom>
            <a:solidFill>
              <a:srgbClr val="0D5C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3" name="Google Shape;163;p19"/>
            <p:cNvSpPr/>
            <p:nvPr/>
          </p:nvSpPr>
          <p:spPr>
            <a:xfrm>
              <a:off x="1593000" y="2322575"/>
              <a:ext cx="690000" cy="6426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600" b="1">
                  <a:solidFill>
                    <a:srgbClr val="FFFFFF"/>
                  </a:solidFill>
                  <a:latin typeface="Roboto"/>
                  <a:ea typeface="Roboto"/>
                  <a:cs typeface="Roboto"/>
                  <a:sym typeface="Roboto"/>
                </a:rPr>
                <a:t>3</a:t>
              </a:r>
              <a:endParaRPr sz="2600" b="1">
                <a:solidFill>
                  <a:srgbClr val="FFFFFF"/>
                </a:solidFill>
                <a:latin typeface="Roboto"/>
                <a:ea typeface="Roboto"/>
                <a:cs typeface="Roboto"/>
                <a:sym typeface="Roboto"/>
              </a:endParaRPr>
            </a:p>
          </p:txBody>
        </p:sp>
        <p:sp>
          <p:nvSpPr>
            <p:cNvPr id="164" name="Google Shape;164;p19"/>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0C57D3"/>
                </a:buClr>
                <a:buSzPts val="800"/>
                <a:buFont typeface="Roboto"/>
                <a:buChar char="●"/>
              </a:pPr>
              <a:r>
                <a:rPr lang="es-419" sz="800" b="1">
                  <a:solidFill>
                    <a:srgbClr val="0C57D3"/>
                  </a:solidFill>
                  <a:latin typeface="Roboto"/>
                  <a:ea typeface="Roboto"/>
                  <a:cs typeface="Roboto"/>
                  <a:sym typeface="Roboto"/>
                </a:rPr>
                <a:t>Low penetration.</a:t>
              </a:r>
              <a:endParaRPr sz="800" b="1">
                <a:solidFill>
                  <a:srgbClr val="0C57D3"/>
                </a:solidFill>
                <a:latin typeface="Roboto"/>
                <a:ea typeface="Roboto"/>
                <a:cs typeface="Roboto"/>
                <a:sym typeface="Roboto"/>
              </a:endParaRPr>
            </a:p>
            <a:p>
              <a:pPr marL="457200" lvl="0" indent="-279400" algn="l" rtl="0">
                <a:lnSpc>
                  <a:spcPct val="115000"/>
                </a:lnSpc>
                <a:spcBef>
                  <a:spcPts val="0"/>
                </a:spcBef>
                <a:spcAft>
                  <a:spcPts val="0"/>
                </a:spcAft>
                <a:buClr>
                  <a:srgbClr val="0C57D3"/>
                </a:buClr>
                <a:buSzPts val="800"/>
                <a:buFont typeface="Roboto"/>
                <a:buChar char="●"/>
              </a:pPr>
              <a:r>
                <a:rPr lang="es-419" sz="800" b="1">
                  <a:solidFill>
                    <a:srgbClr val="0C57D3"/>
                  </a:solidFill>
                  <a:latin typeface="Roboto"/>
                  <a:ea typeface="Roboto"/>
                  <a:cs typeface="Roboto"/>
                  <a:sym typeface="Roboto"/>
                </a:rPr>
                <a:t>Lowest average speeds.</a:t>
              </a:r>
              <a:endParaRPr sz="800" b="1">
                <a:solidFill>
                  <a:srgbClr val="0C57D3"/>
                </a:solidFill>
                <a:latin typeface="Roboto"/>
                <a:ea typeface="Roboto"/>
                <a:cs typeface="Roboto"/>
                <a:sym typeface="Roboto"/>
              </a:endParaRPr>
            </a:p>
          </p:txBody>
        </p:sp>
      </p:grpSp>
      <p:grpSp>
        <p:nvGrpSpPr>
          <p:cNvPr id="165" name="Google Shape;165;p19"/>
          <p:cNvGrpSpPr/>
          <p:nvPr/>
        </p:nvGrpSpPr>
        <p:grpSpPr>
          <a:xfrm>
            <a:off x="1592959" y="2616205"/>
            <a:ext cx="5809621" cy="584620"/>
            <a:chOff x="1593000" y="2322568"/>
            <a:chExt cx="5957975" cy="643500"/>
          </a:xfrm>
        </p:grpSpPr>
        <p:sp>
          <p:nvSpPr>
            <p:cNvPr id="166" name="Google Shape;166;p1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7" name="Google Shape;167;p19"/>
            <p:cNvSpPr/>
            <p:nvPr/>
          </p:nvSpPr>
          <p:spPr>
            <a:xfrm flipH="1">
              <a:off x="2283025" y="2322575"/>
              <a:ext cx="1844400" cy="642600"/>
            </a:xfrm>
            <a:prstGeom prst="rect">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8" name="Google Shape;168;p19"/>
            <p:cNvSpPr/>
            <p:nvPr/>
          </p:nvSpPr>
          <p:spPr>
            <a:xfrm rot="-5400000">
              <a:off x="3501574" y="1934671"/>
              <a:ext cx="643356" cy="1419149"/>
            </a:xfrm>
            <a:prstGeom prst="flowChartOffpageConnector">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9" name="Google Shape;169;p19"/>
            <p:cNvSpPr/>
            <p:nvPr/>
          </p:nvSpPr>
          <p:spPr>
            <a:xfrm>
              <a:off x="2342632" y="2399943"/>
              <a:ext cx="23055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s-419" sz="1000" b="1">
                  <a:solidFill>
                    <a:srgbClr val="FFFFFF"/>
                  </a:solidFill>
                  <a:latin typeface="Roboto"/>
                  <a:ea typeface="Roboto"/>
                  <a:cs typeface="Roboto"/>
                  <a:sym typeface="Roboto"/>
                </a:rPr>
                <a:t>CABLE as predominant technology</a:t>
              </a:r>
              <a:endParaRPr sz="1000" b="1">
                <a:solidFill>
                  <a:srgbClr val="FFFFFF"/>
                </a:solidFill>
                <a:latin typeface="Roboto"/>
                <a:ea typeface="Roboto"/>
                <a:cs typeface="Roboto"/>
                <a:sym typeface="Roboto"/>
              </a:endParaRPr>
            </a:p>
          </p:txBody>
        </p:sp>
        <p:sp>
          <p:nvSpPr>
            <p:cNvPr id="170" name="Google Shape;170;p19"/>
            <p:cNvSpPr/>
            <p:nvPr/>
          </p:nvSpPr>
          <p:spPr>
            <a:xfrm>
              <a:off x="1593000" y="2322568"/>
              <a:ext cx="690000" cy="642300"/>
            </a:xfrm>
            <a:prstGeom prst="rect">
              <a:avLst/>
            </a:prstGeom>
            <a:solidFill>
              <a:srgbClr val="0D5C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1" name="Google Shape;171;p19"/>
            <p:cNvSpPr/>
            <p:nvPr/>
          </p:nvSpPr>
          <p:spPr>
            <a:xfrm>
              <a:off x="1593000" y="2322575"/>
              <a:ext cx="690000" cy="642600"/>
            </a:xfrm>
            <a:prstGeom prst="rect">
              <a:avLst/>
            </a:prstGeom>
            <a:solidFill>
              <a:srgbClr val="38761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600" b="1">
                  <a:solidFill>
                    <a:srgbClr val="FFFFFF"/>
                  </a:solidFill>
                  <a:latin typeface="Roboto"/>
                  <a:ea typeface="Roboto"/>
                  <a:cs typeface="Roboto"/>
                  <a:sym typeface="Roboto"/>
                </a:rPr>
                <a:t>2</a:t>
              </a:r>
              <a:endParaRPr sz="2600" b="1">
                <a:solidFill>
                  <a:srgbClr val="FFFFFF"/>
                </a:solidFill>
                <a:latin typeface="Roboto"/>
                <a:ea typeface="Roboto"/>
                <a:cs typeface="Roboto"/>
                <a:sym typeface="Roboto"/>
              </a:endParaRPr>
            </a:p>
          </p:txBody>
        </p:sp>
        <p:sp>
          <p:nvSpPr>
            <p:cNvPr id="172" name="Google Shape;172;p19"/>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0C57D3"/>
                </a:buClr>
                <a:buSzPts val="800"/>
                <a:buFont typeface="Roboto"/>
                <a:buChar char="●"/>
              </a:pPr>
              <a:r>
                <a:rPr lang="es-419" sz="800" b="1">
                  <a:solidFill>
                    <a:srgbClr val="0C57D3"/>
                  </a:solidFill>
                  <a:latin typeface="Roboto"/>
                  <a:ea typeface="Roboto"/>
                  <a:cs typeface="Roboto"/>
                  <a:sym typeface="Roboto"/>
                </a:rPr>
                <a:t>Cities with the largest populations</a:t>
              </a:r>
              <a:endParaRPr sz="800" b="1">
                <a:solidFill>
                  <a:srgbClr val="0C57D3"/>
                </a:solidFill>
                <a:latin typeface="Roboto"/>
                <a:ea typeface="Roboto"/>
                <a:cs typeface="Roboto"/>
                <a:sym typeface="Roboto"/>
              </a:endParaRPr>
            </a:p>
            <a:p>
              <a:pPr marL="457200" lvl="0" indent="-279400" algn="l" rtl="0">
                <a:lnSpc>
                  <a:spcPct val="115000"/>
                </a:lnSpc>
                <a:spcBef>
                  <a:spcPts val="0"/>
                </a:spcBef>
                <a:spcAft>
                  <a:spcPts val="0"/>
                </a:spcAft>
                <a:buClr>
                  <a:srgbClr val="0C57D3"/>
                </a:buClr>
                <a:buSzPts val="800"/>
                <a:buFont typeface="Roboto"/>
                <a:buChar char="●"/>
              </a:pPr>
              <a:r>
                <a:rPr lang="es-419" sz="800" b="1">
                  <a:solidFill>
                    <a:srgbClr val="0C57D3"/>
                  </a:solidFill>
                  <a:latin typeface="Roboto"/>
                  <a:ea typeface="Roboto"/>
                  <a:cs typeface="Roboto"/>
                  <a:sym typeface="Roboto"/>
                </a:rPr>
                <a:t>Highest speeds</a:t>
              </a:r>
              <a:endParaRPr sz="800" b="1">
                <a:solidFill>
                  <a:srgbClr val="0C57D3"/>
                </a:solidFill>
                <a:latin typeface="Roboto"/>
                <a:ea typeface="Roboto"/>
                <a:cs typeface="Roboto"/>
                <a:sym typeface="Roboto"/>
              </a:endParaRPr>
            </a:p>
            <a:p>
              <a:pPr marL="457200" lvl="0" indent="-279400" algn="l" rtl="0">
                <a:lnSpc>
                  <a:spcPct val="115000"/>
                </a:lnSpc>
                <a:spcBef>
                  <a:spcPts val="0"/>
                </a:spcBef>
                <a:spcAft>
                  <a:spcPts val="0"/>
                </a:spcAft>
                <a:buClr>
                  <a:srgbClr val="0C57D3"/>
                </a:buClr>
                <a:buSzPts val="800"/>
                <a:buFont typeface="Roboto"/>
                <a:buChar char="●"/>
              </a:pPr>
              <a:r>
                <a:rPr lang="es-419" sz="800" b="1">
                  <a:solidFill>
                    <a:srgbClr val="0C57D3"/>
                  </a:solidFill>
                  <a:latin typeface="Roboto"/>
                  <a:ea typeface="Roboto"/>
                  <a:cs typeface="Roboto"/>
                  <a:sym typeface="Roboto"/>
                </a:rPr>
                <a:t>Highest penetration</a:t>
              </a:r>
              <a:endParaRPr sz="800" b="1">
                <a:solidFill>
                  <a:srgbClr val="0C57D3"/>
                </a:solidFill>
                <a:latin typeface="Roboto"/>
                <a:ea typeface="Roboto"/>
                <a:cs typeface="Roboto"/>
                <a:sym typeface="Roboto"/>
              </a:endParaRPr>
            </a:p>
          </p:txBody>
        </p:sp>
      </p:grpSp>
      <p:grpSp>
        <p:nvGrpSpPr>
          <p:cNvPr id="173" name="Google Shape;173;p19"/>
          <p:cNvGrpSpPr/>
          <p:nvPr/>
        </p:nvGrpSpPr>
        <p:grpSpPr>
          <a:xfrm>
            <a:off x="1592959" y="2021263"/>
            <a:ext cx="5809621" cy="584620"/>
            <a:chOff x="1593000" y="2322568"/>
            <a:chExt cx="5957975" cy="643500"/>
          </a:xfrm>
        </p:grpSpPr>
        <p:sp>
          <p:nvSpPr>
            <p:cNvPr id="174" name="Google Shape;174;p1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5" name="Google Shape;175;p19"/>
            <p:cNvSpPr/>
            <p:nvPr/>
          </p:nvSpPr>
          <p:spPr>
            <a:xfrm flipH="1">
              <a:off x="2283025" y="2322575"/>
              <a:ext cx="1844400" cy="642600"/>
            </a:xfrm>
            <a:prstGeom prst="rect">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6" name="Google Shape;176;p19"/>
            <p:cNvSpPr/>
            <p:nvPr/>
          </p:nvSpPr>
          <p:spPr>
            <a:xfrm rot="-5400000">
              <a:off x="3501574" y="1934671"/>
              <a:ext cx="643356" cy="1419149"/>
            </a:xfrm>
            <a:prstGeom prst="flowChartOffpageConnector">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7" name="Google Shape;177;p19"/>
            <p:cNvSpPr/>
            <p:nvPr/>
          </p:nvSpPr>
          <p:spPr>
            <a:xfrm>
              <a:off x="2342633" y="2399961"/>
              <a:ext cx="21903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s-419" sz="1000" b="1" dirty="0" err="1">
                  <a:solidFill>
                    <a:srgbClr val="FFFFFF"/>
                  </a:solidFill>
                  <a:latin typeface="Roboto"/>
                  <a:ea typeface="Roboto"/>
                  <a:cs typeface="Roboto"/>
                  <a:sym typeface="Roboto"/>
                </a:rPr>
                <a:t>Second-largest</a:t>
              </a:r>
              <a:r>
                <a:rPr lang="es-419" sz="1000" b="1" dirty="0">
                  <a:solidFill>
                    <a:srgbClr val="FFFFFF"/>
                  </a:solidFill>
                  <a:latin typeface="Roboto"/>
                  <a:ea typeface="Roboto"/>
                  <a:cs typeface="Roboto"/>
                  <a:sym typeface="Roboto"/>
                </a:rPr>
                <a:t> </a:t>
              </a:r>
              <a:r>
                <a:rPr lang="es-419" sz="1000" b="1" dirty="0" err="1">
                  <a:solidFill>
                    <a:srgbClr val="FFFFFF"/>
                  </a:solidFill>
                  <a:latin typeface="Roboto"/>
                  <a:ea typeface="Roboto"/>
                  <a:cs typeface="Roboto"/>
                  <a:sym typeface="Roboto"/>
                </a:rPr>
                <a:t>cluster</a:t>
              </a:r>
              <a:r>
                <a:rPr lang="es-419" sz="1000" b="1" dirty="0">
                  <a:solidFill>
                    <a:srgbClr val="FFFFFF"/>
                  </a:solidFill>
                  <a:latin typeface="Roboto"/>
                  <a:ea typeface="Roboto"/>
                  <a:cs typeface="Roboto"/>
                  <a:sym typeface="Roboto"/>
                </a:rPr>
                <a:t> </a:t>
              </a:r>
              <a:r>
                <a:rPr lang="es-419" sz="1000" b="1" dirty="0" err="1">
                  <a:solidFill>
                    <a:srgbClr val="FFFFFF"/>
                  </a:solidFill>
                  <a:latin typeface="Roboto"/>
                  <a:ea typeface="Roboto"/>
                  <a:cs typeface="Roboto"/>
                  <a:sym typeface="Roboto"/>
                </a:rPr>
                <a:t>of</a:t>
              </a:r>
              <a:r>
                <a:rPr lang="es-419" sz="1000" b="1" dirty="0">
                  <a:solidFill>
                    <a:srgbClr val="FFFFFF"/>
                  </a:solidFill>
                  <a:latin typeface="Roboto"/>
                  <a:ea typeface="Roboto"/>
                  <a:cs typeface="Roboto"/>
                  <a:sym typeface="Roboto"/>
                </a:rPr>
                <a:t> </a:t>
              </a:r>
              <a:r>
                <a:rPr lang="es-419" sz="1000" b="1" dirty="0" err="1">
                  <a:solidFill>
                    <a:srgbClr val="FFFFFF"/>
                  </a:solidFill>
                  <a:latin typeface="Roboto"/>
                  <a:ea typeface="Roboto"/>
                  <a:cs typeface="Roboto"/>
                  <a:sym typeface="Roboto"/>
                </a:rPr>
                <a:t>cities</a:t>
              </a:r>
              <a:endParaRPr sz="1000" b="1" dirty="0">
                <a:solidFill>
                  <a:srgbClr val="FFFFFF"/>
                </a:solidFill>
                <a:latin typeface="Roboto"/>
                <a:ea typeface="Roboto"/>
                <a:cs typeface="Roboto"/>
                <a:sym typeface="Roboto"/>
              </a:endParaRPr>
            </a:p>
          </p:txBody>
        </p:sp>
        <p:sp>
          <p:nvSpPr>
            <p:cNvPr id="178" name="Google Shape;178;p19"/>
            <p:cNvSpPr/>
            <p:nvPr/>
          </p:nvSpPr>
          <p:spPr>
            <a:xfrm>
              <a:off x="1593000" y="2322568"/>
              <a:ext cx="690000" cy="642300"/>
            </a:xfrm>
            <a:prstGeom prst="rect">
              <a:avLst/>
            </a:prstGeom>
            <a:solidFill>
              <a:srgbClr val="0D5C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9" name="Google Shape;179;p19"/>
            <p:cNvSpPr/>
            <p:nvPr/>
          </p:nvSpPr>
          <p:spPr>
            <a:xfrm>
              <a:off x="1593000" y="2322575"/>
              <a:ext cx="690000" cy="642600"/>
            </a:xfrm>
            <a:prstGeom prst="rect">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600" b="1">
                  <a:solidFill>
                    <a:srgbClr val="FFFFFF"/>
                  </a:solidFill>
                  <a:latin typeface="Roboto"/>
                  <a:ea typeface="Roboto"/>
                  <a:cs typeface="Roboto"/>
                  <a:sym typeface="Roboto"/>
                </a:rPr>
                <a:t>1</a:t>
              </a:r>
              <a:endParaRPr sz="2600" b="1">
                <a:solidFill>
                  <a:srgbClr val="FFFFFF"/>
                </a:solidFill>
                <a:latin typeface="Roboto"/>
                <a:ea typeface="Roboto"/>
                <a:cs typeface="Roboto"/>
                <a:sym typeface="Roboto"/>
              </a:endParaRPr>
            </a:p>
          </p:txBody>
        </p:sp>
        <p:sp>
          <p:nvSpPr>
            <p:cNvPr id="180" name="Google Shape;180;p19"/>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0C57D3"/>
                </a:buClr>
                <a:buSzPts val="800"/>
                <a:buFont typeface="Roboto"/>
                <a:buChar char="●"/>
              </a:pPr>
              <a:r>
                <a:rPr lang="es-419" sz="800" b="1" dirty="0" err="1">
                  <a:solidFill>
                    <a:srgbClr val="0C57D3"/>
                  </a:solidFill>
                  <a:latin typeface="Roboto"/>
                  <a:ea typeface="Roboto"/>
                  <a:cs typeface="Roboto"/>
                  <a:sym typeface="Roboto"/>
                </a:rPr>
                <a:t>representing</a:t>
              </a:r>
              <a:r>
                <a:rPr lang="es-419" sz="800" b="1" dirty="0">
                  <a:solidFill>
                    <a:srgbClr val="0C57D3"/>
                  </a:solidFill>
                  <a:latin typeface="Roboto"/>
                  <a:ea typeface="Roboto"/>
                  <a:cs typeface="Roboto"/>
                  <a:sym typeface="Roboto"/>
                </a:rPr>
                <a:t> </a:t>
              </a:r>
              <a:r>
                <a:rPr lang="es-419" sz="800" b="1" dirty="0" err="1">
                  <a:solidFill>
                    <a:srgbClr val="0C57D3"/>
                  </a:solidFill>
                  <a:latin typeface="Roboto"/>
                  <a:ea typeface="Roboto"/>
                  <a:cs typeface="Roboto"/>
                  <a:sym typeface="Roboto"/>
                </a:rPr>
                <a:t>intermediate</a:t>
              </a:r>
              <a:r>
                <a:rPr lang="es-419" sz="800" b="1" dirty="0">
                  <a:solidFill>
                    <a:srgbClr val="0C57D3"/>
                  </a:solidFill>
                  <a:latin typeface="Roboto"/>
                  <a:ea typeface="Roboto"/>
                  <a:cs typeface="Roboto"/>
                  <a:sym typeface="Roboto"/>
                </a:rPr>
                <a:t> </a:t>
              </a:r>
              <a:r>
                <a:rPr lang="es-419" sz="800" b="1" dirty="0" err="1">
                  <a:solidFill>
                    <a:srgbClr val="0C57D3"/>
                  </a:solidFill>
                  <a:latin typeface="Roboto"/>
                  <a:ea typeface="Roboto"/>
                  <a:cs typeface="Roboto"/>
                  <a:sym typeface="Roboto"/>
                </a:rPr>
                <a:t>regions</a:t>
              </a:r>
              <a:r>
                <a:rPr lang="es-419" sz="800" b="1" dirty="0">
                  <a:solidFill>
                    <a:srgbClr val="0C57D3"/>
                  </a:solidFill>
                  <a:latin typeface="Roboto"/>
                  <a:ea typeface="Roboto"/>
                  <a:cs typeface="Roboto"/>
                  <a:sym typeface="Roboto"/>
                </a:rPr>
                <a:t>.</a:t>
              </a:r>
              <a:endParaRPr sz="800" b="1" dirty="0">
                <a:solidFill>
                  <a:srgbClr val="0C57D3"/>
                </a:solidFill>
                <a:latin typeface="Roboto"/>
                <a:ea typeface="Roboto"/>
                <a:cs typeface="Roboto"/>
                <a:sym typeface="Roboto"/>
              </a:endParaRPr>
            </a:p>
            <a:p>
              <a:pPr marL="457200" lvl="0" indent="-279400" algn="l" rtl="0">
                <a:lnSpc>
                  <a:spcPct val="115000"/>
                </a:lnSpc>
                <a:spcBef>
                  <a:spcPts val="0"/>
                </a:spcBef>
                <a:spcAft>
                  <a:spcPts val="0"/>
                </a:spcAft>
                <a:buClr>
                  <a:srgbClr val="0C57D3"/>
                </a:buClr>
                <a:buSzPts val="800"/>
                <a:buFont typeface="Roboto"/>
                <a:buChar char="●"/>
              </a:pPr>
              <a:r>
                <a:rPr lang="es-419" sz="800" b="1" dirty="0" err="1">
                  <a:solidFill>
                    <a:srgbClr val="0C57D3"/>
                  </a:solidFill>
                  <a:latin typeface="Roboto"/>
                  <a:ea typeface="Roboto"/>
                  <a:cs typeface="Roboto"/>
                  <a:sym typeface="Roboto"/>
                </a:rPr>
                <a:t>Second-lowest</a:t>
              </a:r>
              <a:r>
                <a:rPr lang="es-419" sz="800" b="1" dirty="0">
                  <a:solidFill>
                    <a:srgbClr val="0C57D3"/>
                  </a:solidFill>
                  <a:latin typeface="Roboto"/>
                  <a:ea typeface="Roboto"/>
                  <a:cs typeface="Roboto"/>
                  <a:sym typeface="Roboto"/>
                </a:rPr>
                <a:t> </a:t>
              </a:r>
              <a:r>
                <a:rPr lang="es-419" sz="800" b="1" dirty="0" err="1">
                  <a:solidFill>
                    <a:srgbClr val="0C57D3"/>
                  </a:solidFill>
                  <a:latin typeface="Roboto"/>
                  <a:ea typeface="Roboto"/>
                  <a:cs typeface="Roboto"/>
                  <a:sym typeface="Roboto"/>
                </a:rPr>
                <a:t>number</a:t>
              </a:r>
              <a:r>
                <a:rPr lang="es-419" sz="800" b="1" dirty="0">
                  <a:solidFill>
                    <a:srgbClr val="0C57D3"/>
                  </a:solidFill>
                  <a:latin typeface="Roboto"/>
                  <a:ea typeface="Roboto"/>
                  <a:cs typeface="Roboto"/>
                  <a:sym typeface="Roboto"/>
                </a:rPr>
                <a:t> </a:t>
              </a:r>
              <a:r>
                <a:rPr lang="es-419" sz="800" b="1" dirty="0" err="1">
                  <a:solidFill>
                    <a:srgbClr val="0C57D3"/>
                  </a:solidFill>
                  <a:latin typeface="Roboto"/>
                  <a:ea typeface="Roboto"/>
                  <a:cs typeface="Roboto"/>
                  <a:sym typeface="Roboto"/>
                </a:rPr>
                <a:t>of</a:t>
              </a:r>
              <a:r>
                <a:rPr lang="es-419" sz="800" b="1" dirty="0">
                  <a:solidFill>
                    <a:srgbClr val="0C57D3"/>
                  </a:solidFill>
                  <a:latin typeface="Roboto"/>
                  <a:ea typeface="Roboto"/>
                  <a:cs typeface="Roboto"/>
                  <a:sym typeface="Roboto"/>
                </a:rPr>
                <a:t> </a:t>
              </a:r>
              <a:r>
                <a:rPr lang="es-419" sz="800" b="1" dirty="0" err="1">
                  <a:solidFill>
                    <a:srgbClr val="0C57D3"/>
                  </a:solidFill>
                  <a:latin typeface="Roboto"/>
                  <a:ea typeface="Roboto"/>
                  <a:cs typeface="Roboto"/>
                  <a:sym typeface="Roboto"/>
                </a:rPr>
                <a:t>cities</a:t>
              </a:r>
              <a:endParaRPr sz="800" b="1" dirty="0">
                <a:solidFill>
                  <a:srgbClr val="0C57D3"/>
                </a:solidFill>
                <a:latin typeface="Roboto"/>
                <a:ea typeface="Roboto"/>
                <a:cs typeface="Roboto"/>
                <a:sym typeface="Roboto"/>
              </a:endParaRPr>
            </a:p>
            <a:p>
              <a:pPr marL="457200" lvl="0" indent="-279400" algn="l" rtl="0">
                <a:lnSpc>
                  <a:spcPct val="115000"/>
                </a:lnSpc>
                <a:spcBef>
                  <a:spcPts val="0"/>
                </a:spcBef>
                <a:spcAft>
                  <a:spcPts val="0"/>
                </a:spcAft>
                <a:buClr>
                  <a:srgbClr val="0C57D3"/>
                </a:buClr>
                <a:buSzPts val="800"/>
                <a:buFont typeface="Roboto"/>
                <a:buChar char="●"/>
              </a:pPr>
              <a:r>
                <a:rPr lang="es-419" sz="800" b="1" dirty="0" err="1">
                  <a:solidFill>
                    <a:srgbClr val="0C57D3"/>
                  </a:solidFill>
                  <a:latin typeface="Roboto"/>
                  <a:ea typeface="Roboto"/>
                  <a:cs typeface="Roboto"/>
                  <a:sym typeface="Roboto"/>
                </a:rPr>
                <a:t>Average</a:t>
              </a:r>
              <a:r>
                <a:rPr lang="es-419" sz="800" b="1" dirty="0">
                  <a:solidFill>
                    <a:srgbClr val="0C57D3"/>
                  </a:solidFill>
                  <a:latin typeface="Roboto"/>
                  <a:ea typeface="Roboto"/>
                  <a:cs typeface="Roboto"/>
                  <a:sym typeface="Roboto"/>
                </a:rPr>
                <a:t> in </a:t>
              </a:r>
              <a:r>
                <a:rPr lang="es-419" sz="800" b="1" dirty="0" err="1">
                  <a:solidFill>
                    <a:srgbClr val="0C57D3"/>
                  </a:solidFill>
                  <a:latin typeface="Roboto"/>
                  <a:ea typeface="Roboto"/>
                  <a:cs typeface="Roboto"/>
                  <a:sym typeface="Roboto"/>
                </a:rPr>
                <a:t>every</a:t>
              </a:r>
              <a:r>
                <a:rPr lang="es-419" sz="800" b="1" dirty="0">
                  <a:solidFill>
                    <a:srgbClr val="0C57D3"/>
                  </a:solidFill>
                  <a:latin typeface="Roboto"/>
                  <a:ea typeface="Roboto"/>
                  <a:cs typeface="Roboto"/>
                  <a:sym typeface="Roboto"/>
                </a:rPr>
                <a:t> </a:t>
              </a:r>
              <a:r>
                <a:rPr lang="es-419" sz="800" b="1" dirty="0" err="1">
                  <a:solidFill>
                    <a:srgbClr val="0C57D3"/>
                  </a:solidFill>
                  <a:latin typeface="Roboto"/>
                  <a:ea typeface="Roboto"/>
                  <a:cs typeface="Roboto"/>
                  <a:sym typeface="Roboto"/>
                </a:rPr>
                <a:t>evaluation</a:t>
              </a:r>
              <a:r>
                <a:rPr lang="es-419" sz="800" b="1" dirty="0">
                  <a:solidFill>
                    <a:srgbClr val="0C57D3"/>
                  </a:solidFill>
                  <a:latin typeface="Roboto"/>
                  <a:ea typeface="Roboto"/>
                  <a:cs typeface="Roboto"/>
                  <a:sym typeface="Roboto"/>
                </a:rPr>
                <a:t> variable.</a:t>
              </a:r>
              <a:endParaRPr sz="800" b="1" dirty="0">
                <a:solidFill>
                  <a:srgbClr val="0C57D3"/>
                </a:solidFill>
                <a:latin typeface="Roboto"/>
                <a:ea typeface="Roboto"/>
                <a:cs typeface="Roboto"/>
                <a:sym typeface="Roboto"/>
              </a:endParaRPr>
            </a:p>
          </p:txBody>
        </p:sp>
      </p:grpSp>
      <p:grpSp>
        <p:nvGrpSpPr>
          <p:cNvPr id="181" name="Google Shape;181;p19"/>
          <p:cNvGrpSpPr/>
          <p:nvPr/>
        </p:nvGrpSpPr>
        <p:grpSpPr>
          <a:xfrm>
            <a:off x="1592959" y="1426352"/>
            <a:ext cx="5809621" cy="584620"/>
            <a:chOff x="1593000" y="2322568"/>
            <a:chExt cx="5957975" cy="643500"/>
          </a:xfrm>
        </p:grpSpPr>
        <p:sp>
          <p:nvSpPr>
            <p:cNvPr id="182" name="Google Shape;182;p1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3" name="Google Shape;183;p19"/>
            <p:cNvSpPr/>
            <p:nvPr/>
          </p:nvSpPr>
          <p:spPr>
            <a:xfrm flipH="1">
              <a:off x="2283025" y="2322575"/>
              <a:ext cx="1844400" cy="642600"/>
            </a:xfrm>
            <a:prstGeom prst="rect">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4" name="Google Shape;184;p19"/>
            <p:cNvSpPr/>
            <p:nvPr/>
          </p:nvSpPr>
          <p:spPr>
            <a:xfrm rot="-5400000">
              <a:off x="3501574" y="1934671"/>
              <a:ext cx="643356" cy="1419149"/>
            </a:xfrm>
            <a:prstGeom prst="flowChartOffpageConnector">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5" name="Google Shape;185;p19"/>
            <p:cNvSpPr/>
            <p:nvPr/>
          </p:nvSpPr>
          <p:spPr>
            <a:xfrm>
              <a:off x="2342632" y="2399946"/>
              <a:ext cx="21903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s-419" sz="1000" b="1">
                  <a:solidFill>
                    <a:srgbClr val="FFFFFF"/>
                  </a:solidFill>
                  <a:latin typeface="Roboto"/>
                  <a:ea typeface="Roboto"/>
                  <a:cs typeface="Roboto"/>
                  <a:sym typeface="Roboto"/>
                </a:rPr>
                <a:t>FTTX as predominant technology</a:t>
              </a:r>
              <a:endParaRPr sz="1000" b="1">
                <a:solidFill>
                  <a:srgbClr val="FFFFFF"/>
                </a:solidFill>
                <a:latin typeface="Roboto"/>
                <a:ea typeface="Roboto"/>
                <a:cs typeface="Roboto"/>
                <a:sym typeface="Roboto"/>
              </a:endParaRPr>
            </a:p>
          </p:txBody>
        </p:sp>
        <p:sp>
          <p:nvSpPr>
            <p:cNvPr id="186" name="Google Shape;186;p19"/>
            <p:cNvSpPr/>
            <p:nvPr/>
          </p:nvSpPr>
          <p:spPr>
            <a:xfrm>
              <a:off x="1593000" y="2322568"/>
              <a:ext cx="690000" cy="642300"/>
            </a:xfrm>
            <a:prstGeom prst="rect">
              <a:avLst/>
            </a:prstGeom>
            <a:solidFill>
              <a:srgbClr val="0D5CDF"/>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7" name="Google Shape;187;p19"/>
            <p:cNvSpPr/>
            <p:nvPr/>
          </p:nvSpPr>
          <p:spPr>
            <a:xfrm>
              <a:off x="1593000" y="2322575"/>
              <a:ext cx="690000" cy="642600"/>
            </a:xfrm>
            <a:prstGeom prst="rect">
              <a:avLst/>
            </a:prstGeom>
            <a:solidFill>
              <a:srgbClr val="0E63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600" b="1">
                  <a:solidFill>
                    <a:srgbClr val="FFFFFF"/>
                  </a:solidFill>
                  <a:latin typeface="Roboto"/>
                  <a:ea typeface="Roboto"/>
                  <a:cs typeface="Roboto"/>
                  <a:sym typeface="Roboto"/>
                </a:rPr>
                <a:t>0</a:t>
              </a:r>
              <a:endParaRPr sz="2600" b="1">
                <a:solidFill>
                  <a:srgbClr val="FFFFFF"/>
                </a:solidFill>
                <a:latin typeface="Roboto"/>
                <a:ea typeface="Roboto"/>
                <a:cs typeface="Roboto"/>
                <a:sym typeface="Roboto"/>
              </a:endParaRPr>
            </a:p>
          </p:txBody>
        </p:sp>
        <p:sp>
          <p:nvSpPr>
            <p:cNvPr id="188" name="Google Shape;188;p19"/>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0C57D3"/>
                </a:buClr>
                <a:buSzPts val="800"/>
                <a:buFont typeface="Roboto"/>
                <a:buChar char="●"/>
              </a:pPr>
              <a:r>
                <a:rPr lang="es-419" sz="800" b="1">
                  <a:solidFill>
                    <a:srgbClr val="0C57D3"/>
                  </a:solidFill>
                  <a:latin typeface="Roboto"/>
                  <a:ea typeface="Roboto"/>
                  <a:cs typeface="Roboto"/>
                  <a:sym typeface="Roboto"/>
                </a:rPr>
                <a:t>Largest number of cities.</a:t>
              </a:r>
              <a:endParaRPr sz="800" b="1">
                <a:solidFill>
                  <a:srgbClr val="0C57D3"/>
                </a:solidFill>
                <a:latin typeface="Roboto"/>
                <a:ea typeface="Roboto"/>
                <a:cs typeface="Roboto"/>
                <a:sym typeface="Roboto"/>
              </a:endParaRPr>
            </a:p>
            <a:p>
              <a:pPr marL="457200" lvl="0" indent="-279400" algn="l" rtl="0">
                <a:lnSpc>
                  <a:spcPct val="115000"/>
                </a:lnSpc>
                <a:spcBef>
                  <a:spcPts val="0"/>
                </a:spcBef>
                <a:spcAft>
                  <a:spcPts val="0"/>
                </a:spcAft>
                <a:buClr>
                  <a:srgbClr val="0C57D3"/>
                </a:buClr>
                <a:buSzPts val="800"/>
                <a:buFont typeface="Roboto"/>
                <a:buChar char="●"/>
              </a:pPr>
              <a:r>
                <a:rPr lang="es-419" sz="800" b="1">
                  <a:solidFill>
                    <a:srgbClr val="0C57D3"/>
                  </a:solidFill>
                  <a:latin typeface="Roboto"/>
                  <a:ea typeface="Roboto"/>
                  <a:cs typeface="Roboto"/>
                  <a:sym typeface="Roboto"/>
                </a:rPr>
                <a:t>Lowest penetration.</a:t>
              </a:r>
              <a:endParaRPr sz="800" b="1">
                <a:solidFill>
                  <a:srgbClr val="0C57D3"/>
                </a:solidFill>
                <a:latin typeface="Roboto"/>
                <a:ea typeface="Roboto"/>
                <a:cs typeface="Roboto"/>
                <a:sym typeface="Roboto"/>
              </a:endParaRPr>
            </a:p>
            <a:p>
              <a:pPr marL="457200" lvl="0" indent="-279400" algn="l" rtl="0">
                <a:lnSpc>
                  <a:spcPct val="115000"/>
                </a:lnSpc>
                <a:spcBef>
                  <a:spcPts val="0"/>
                </a:spcBef>
                <a:spcAft>
                  <a:spcPts val="0"/>
                </a:spcAft>
                <a:buClr>
                  <a:srgbClr val="0C57D3"/>
                </a:buClr>
                <a:buSzPts val="800"/>
                <a:buFont typeface="Roboto"/>
                <a:buChar char="●"/>
              </a:pPr>
              <a:r>
                <a:rPr lang="es-419" sz="800" b="1">
                  <a:solidFill>
                    <a:srgbClr val="0C57D3"/>
                  </a:solidFill>
                  <a:latin typeface="Roboto"/>
                  <a:ea typeface="Roboto"/>
                  <a:cs typeface="Roboto"/>
                  <a:sym typeface="Roboto"/>
                </a:rPr>
                <a:t>Second-lowest speed.</a:t>
              </a:r>
              <a:endParaRPr sz="800" b="1">
                <a:solidFill>
                  <a:srgbClr val="0C57D3"/>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cxnSp>
        <p:nvCxnSpPr>
          <p:cNvPr id="193" name="Google Shape;193;p20"/>
          <p:cNvCxnSpPr/>
          <p:nvPr/>
        </p:nvCxnSpPr>
        <p:spPr>
          <a:xfrm>
            <a:off x="309250" y="667975"/>
            <a:ext cx="8572500" cy="0"/>
          </a:xfrm>
          <a:prstGeom prst="straightConnector1">
            <a:avLst/>
          </a:prstGeom>
          <a:noFill/>
          <a:ln w="38100" cap="flat" cmpd="sng">
            <a:solidFill>
              <a:srgbClr val="8BC34A"/>
            </a:solidFill>
            <a:prstDash val="solid"/>
            <a:round/>
            <a:headEnd type="none" w="med" len="med"/>
            <a:tailEnd type="none" w="med" len="med"/>
          </a:ln>
        </p:spPr>
      </p:cxnSp>
      <p:sp>
        <p:nvSpPr>
          <p:cNvPr id="194" name="Google Shape;194;p20"/>
          <p:cNvSpPr txBox="1"/>
          <p:nvPr/>
        </p:nvSpPr>
        <p:spPr>
          <a:xfrm>
            <a:off x="309250" y="214250"/>
            <a:ext cx="8572500" cy="5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800" b="1">
                <a:solidFill>
                  <a:srgbClr val="073763"/>
                </a:solidFill>
                <a:latin typeface="Lato"/>
                <a:ea typeface="Lato"/>
                <a:cs typeface="Lato"/>
                <a:sym typeface="Lato"/>
              </a:rPr>
              <a:t>Strategy: Differentiated Approach</a:t>
            </a:r>
            <a:endParaRPr sz="1800" b="1">
              <a:solidFill>
                <a:srgbClr val="073763"/>
              </a:solidFill>
              <a:latin typeface="Lato"/>
              <a:ea typeface="Lato"/>
              <a:cs typeface="Lato"/>
              <a:sym typeface="Lato"/>
            </a:endParaRPr>
          </a:p>
        </p:txBody>
      </p:sp>
      <p:grpSp>
        <p:nvGrpSpPr>
          <p:cNvPr id="195" name="Google Shape;195;p20"/>
          <p:cNvGrpSpPr/>
          <p:nvPr/>
        </p:nvGrpSpPr>
        <p:grpSpPr>
          <a:xfrm>
            <a:off x="961937" y="1359106"/>
            <a:ext cx="2409655" cy="2049741"/>
            <a:chOff x="1660800" y="1171213"/>
            <a:chExt cx="1942800" cy="1569600"/>
          </a:xfrm>
        </p:grpSpPr>
        <p:sp>
          <p:nvSpPr>
            <p:cNvPr id="196" name="Google Shape;196;p20"/>
            <p:cNvSpPr/>
            <p:nvPr/>
          </p:nvSpPr>
          <p:spPr>
            <a:xfrm>
              <a:off x="1660800" y="1171213"/>
              <a:ext cx="1942800" cy="1569600"/>
            </a:xfrm>
            <a:prstGeom prst="round1Rect">
              <a:avLst>
                <a:gd name="adj" fmla="val 17446"/>
              </a:avLst>
            </a:prstGeom>
            <a:solidFill>
              <a:srgbClr val="307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txBox="1"/>
            <p:nvPr/>
          </p:nvSpPr>
          <p:spPr>
            <a:xfrm>
              <a:off x="1906351" y="1269132"/>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100" b="1">
                  <a:solidFill>
                    <a:srgbClr val="FFFFFF"/>
                  </a:solidFill>
                  <a:latin typeface="Roboto"/>
                  <a:ea typeface="Roboto"/>
                  <a:cs typeface="Roboto"/>
                  <a:sym typeface="Roboto"/>
                </a:rPr>
                <a:t>Large Cities:</a:t>
              </a:r>
              <a:endParaRPr sz="1100" b="1">
                <a:solidFill>
                  <a:srgbClr val="FFFFFF"/>
                </a:solidFill>
                <a:latin typeface="Roboto"/>
                <a:ea typeface="Roboto"/>
                <a:cs typeface="Roboto"/>
                <a:sym typeface="Roboto"/>
              </a:endParaRPr>
            </a:p>
          </p:txBody>
        </p:sp>
        <p:sp>
          <p:nvSpPr>
            <p:cNvPr id="198" name="Google Shape;198;p20"/>
            <p:cNvSpPr txBox="1"/>
            <p:nvPr/>
          </p:nvSpPr>
          <p:spPr>
            <a:xfrm>
              <a:off x="1715999" y="1477455"/>
              <a:ext cx="1832400" cy="124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800" dirty="0" err="1">
                  <a:solidFill>
                    <a:srgbClr val="FFFFFF"/>
                  </a:solidFill>
                  <a:latin typeface="Roboto"/>
                  <a:ea typeface="Roboto"/>
                  <a:cs typeface="Roboto"/>
                  <a:sym typeface="Roboto"/>
                </a:rPr>
                <a:t>Objective</a:t>
              </a:r>
              <a:r>
                <a:rPr lang="es-419" sz="800" dirty="0">
                  <a:solidFill>
                    <a:srgbClr val="FFFFFF"/>
                  </a:solidFill>
                  <a:latin typeface="Roboto"/>
                  <a:ea typeface="Roboto"/>
                  <a:cs typeface="Roboto"/>
                  <a:sym typeface="Roboto"/>
                </a:rPr>
                <a:t>: Compete </a:t>
              </a:r>
              <a:r>
                <a:rPr lang="es-419" sz="800" dirty="0" err="1">
                  <a:solidFill>
                    <a:srgbClr val="FFFFFF"/>
                  </a:solidFill>
                  <a:latin typeface="Roboto"/>
                  <a:ea typeface="Roboto"/>
                  <a:cs typeface="Roboto"/>
                  <a:sym typeface="Roboto"/>
                </a:rPr>
                <a:t>with</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major</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players</a:t>
              </a:r>
              <a:r>
                <a:rPr lang="es-419" sz="800" dirty="0">
                  <a:solidFill>
                    <a:srgbClr val="FFFFFF"/>
                  </a:solidFill>
                  <a:latin typeface="Roboto"/>
                  <a:ea typeface="Roboto"/>
                  <a:cs typeface="Roboto"/>
                  <a:sym typeface="Roboto"/>
                </a:rPr>
                <a:t> (COMCEL, UNE EPM) </a:t>
              </a:r>
              <a:r>
                <a:rPr lang="es-419" sz="800" dirty="0" err="1">
                  <a:solidFill>
                    <a:srgbClr val="FFFFFF"/>
                  </a:solidFill>
                  <a:latin typeface="Roboto"/>
                  <a:ea typeface="Roboto"/>
                  <a:cs typeface="Roboto"/>
                  <a:sym typeface="Roboto"/>
                </a:rPr>
                <a:t>by</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offering</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high-speed</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reliable</a:t>
              </a:r>
              <a:r>
                <a:rPr lang="es-419" sz="800" dirty="0">
                  <a:solidFill>
                    <a:srgbClr val="FFFFFF"/>
                  </a:solidFill>
                  <a:latin typeface="Roboto"/>
                  <a:ea typeface="Roboto"/>
                  <a:cs typeface="Roboto"/>
                  <a:sym typeface="Roboto"/>
                </a:rPr>
                <a:t> internet </a:t>
              </a:r>
              <a:r>
                <a:rPr lang="es-419" sz="800" dirty="0" err="1">
                  <a:solidFill>
                    <a:srgbClr val="FFFFFF"/>
                  </a:solidFill>
                  <a:latin typeface="Roboto"/>
                  <a:ea typeface="Roboto"/>
                  <a:cs typeface="Roboto"/>
                  <a:sym typeface="Roboto"/>
                </a:rPr>
                <a:t>through</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fiber</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optic</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technology</a:t>
              </a:r>
              <a:r>
                <a:rPr lang="es-419" sz="800" dirty="0">
                  <a:solidFill>
                    <a:srgbClr val="FFFFFF"/>
                  </a:solidFill>
                  <a:latin typeface="Roboto"/>
                  <a:ea typeface="Roboto"/>
                  <a:cs typeface="Roboto"/>
                  <a:sym typeface="Roboto"/>
                </a:rPr>
                <a:t>.</a:t>
              </a:r>
              <a:endParaRPr sz="800" dirty="0">
                <a:solidFill>
                  <a:srgbClr val="FFFFFF"/>
                </a:solidFill>
                <a:latin typeface="Roboto"/>
                <a:ea typeface="Roboto"/>
                <a:cs typeface="Roboto"/>
                <a:sym typeface="Roboto"/>
              </a:endParaRPr>
            </a:p>
            <a:p>
              <a:pPr marL="0" lvl="0" indent="0" algn="l" rtl="0">
                <a:lnSpc>
                  <a:spcPct val="115000"/>
                </a:lnSpc>
                <a:spcBef>
                  <a:spcPts val="1600"/>
                </a:spcBef>
                <a:spcAft>
                  <a:spcPts val="0"/>
                </a:spcAft>
                <a:buNone/>
              </a:pPr>
              <a:r>
                <a:rPr lang="es-419" sz="800" dirty="0" err="1">
                  <a:solidFill>
                    <a:srgbClr val="FFFFFF"/>
                  </a:solidFill>
                  <a:latin typeface="Roboto"/>
                  <a:ea typeface="Roboto"/>
                  <a:cs typeface="Roboto"/>
                  <a:sym typeface="Roboto"/>
                </a:rPr>
                <a:t>Differentiators</a:t>
              </a:r>
              <a:r>
                <a:rPr lang="es-419" sz="800" dirty="0">
                  <a:solidFill>
                    <a:srgbClr val="FFFFFF"/>
                  </a:solidFill>
                  <a:latin typeface="Roboto"/>
                  <a:ea typeface="Roboto"/>
                  <a:cs typeface="Roboto"/>
                  <a:sym typeface="Roboto"/>
                </a:rPr>
                <a:t>: Premium </a:t>
              </a:r>
              <a:r>
                <a:rPr lang="es-419" sz="800" dirty="0" err="1">
                  <a:solidFill>
                    <a:srgbClr val="FFFFFF"/>
                  </a:solidFill>
                  <a:latin typeface="Roboto"/>
                  <a:ea typeface="Roboto"/>
                  <a:cs typeface="Roboto"/>
                  <a:sym typeface="Roboto"/>
                </a:rPr>
                <a:t>services</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innovation</a:t>
              </a:r>
              <a:r>
                <a:rPr lang="es-419" sz="800" dirty="0">
                  <a:solidFill>
                    <a:srgbClr val="FFFFFF"/>
                  </a:solidFill>
                  <a:latin typeface="Roboto"/>
                  <a:ea typeface="Roboto"/>
                  <a:cs typeface="Roboto"/>
                  <a:sym typeface="Roboto"/>
                </a:rPr>
                <a:t>, and </a:t>
              </a:r>
              <a:r>
                <a:rPr lang="es-419" sz="800" dirty="0" err="1">
                  <a:solidFill>
                    <a:srgbClr val="FFFFFF"/>
                  </a:solidFill>
                  <a:latin typeface="Roboto"/>
                  <a:ea typeface="Roboto"/>
                  <a:cs typeface="Roboto"/>
                  <a:sym typeface="Roboto"/>
                </a:rPr>
                <a:t>sustainability</a:t>
              </a:r>
              <a:r>
                <a:rPr lang="es-419" sz="800" dirty="0">
                  <a:solidFill>
                    <a:srgbClr val="FFFFFF"/>
                  </a:solidFill>
                  <a:latin typeface="Roboto"/>
                  <a:ea typeface="Roboto"/>
                  <a:cs typeface="Roboto"/>
                  <a:sym typeface="Roboto"/>
                </a:rPr>
                <a:t>.</a:t>
              </a:r>
              <a:endParaRPr sz="800" dirty="0">
                <a:solidFill>
                  <a:srgbClr val="FFFFFF"/>
                </a:solidFill>
                <a:latin typeface="Roboto"/>
                <a:ea typeface="Roboto"/>
                <a:cs typeface="Roboto"/>
                <a:sym typeface="Roboto"/>
              </a:endParaRPr>
            </a:p>
            <a:p>
              <a:pPr marL="0" lvl="0" indent="0" algn="l" rtl="0">
                <a:lnSpc>
                  <a:spcPct val="115000"/>
                </a:lnSpc>
                <a:spcBef>
                  <a:spcPts val="1600"/>
                </a:spcBef>
                <a:spcAft>
                  <a:spcPts val="1600"/>
                </a:spcAft>
                <a:buNone/>
              </a:pPr>
              <a:r>
                <a:rPr lang="es-419" sz="800" dirty="0">
                  <a:solidFill>
                    <a:srgbClr val="FFFFFF"/>
                  </a:solidFill>
                  <a:latin typeface="Roboto"/>
                  <a:ea typeface="Roboto"/>
                  <a:cs typeface="Roboto"/>
                  <a:sym typeface="Roboto"/>
                </a:rPr>
                <a:t>Key </a:t>
              </a:r>
              <a:r>
                <a:rPr lang="es-419" sz="800" dirty="0" err="1">
                  <a:solidFill>
                    <a:srgbClr val="FFFFFF"/>
                  </a:solidFill>
                  <a:latin typeface="Roboto"/>
                  <a:ea typeface="Roboto"/>
                  <a:cs typeface="Roboto"/>
                  <a:sym typeface="Roboto"/>
                </a:rPr>
                <a:t>Cities</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Cluster</a:t>
              </a:r>
              <a:r>
                <a:rPr lang="es-419" sz="800" dirty="0">
                  <a:solidFill>
                    <a:srgbClr val="FFFFFF"/>
                  </a:solidFill>
                  <a:latin typeface="Roboto"/>
                  <a:ea typeface="Roboto"/>
                  <a:cs typeface="Roboto"/>
                  <a:sym typeface="Roboto"/>
                </a:rPr>
                <a:t> 2 (Bogotá, Medellín, Cali, Barranquilla, Bucaramanga).</a:t>
              </a:r>
              <a:endParaRPr sz="800" dirty="0">
                <a:solidFill>
                  <a:srgbClr val="FFFFFF"/>
                </a:solidFill>
                <a:latin typeface="Roboto"/>
                <a:ea typeface="Roboto"/>
                <a:cs typeface="Roboto"/>
                <a:sym typeface="Roboto"/>
              </a:endParaRPr>
            </a:p>
          </p:txBody>
        </p:sp>
      </p:grpSp>
      <p:grpSp>
        <p:nvGrpSpPr>
          <p:cNvPr id="199" name="Google Shape;199;p20"/>
          <p:cNvGrpSpPr/>
          <p:nvPr/>
        </p:nvGrpSpPr>
        <p:grpSpPr>
          <a:xfrm>
            <a:off x="3367870" y="1359106"/>
            <a:ext cx="2409655" cy="2049741"/>
            <a:chOff x="3600600" y="1170963"/>
            <a:chExt cx="1942800" cy="1569600"/>
          </a:xfrm>
        </p:grpSpPr>
        <p:sp>
          <p:nvSpPr>
            <p:cNvPr id="200" name="Google Shape;200;p20"/>
            <p:cNvSpPr/>
            <p:nvPr/>
          </p:nvSpPr>
          <p:spPr>
            <a:xfrm>
              <a:off x="3600600" y="1170963"/>
              <a:ext cx="1942800" cy="1569600"/>
            </a:xfrm>
            <a:prstGeom prst="round2SameRect">
              <a:avLst>
                <a:gd name="adj1" fmla="val 18098"/>
                <a:gd name="adj2" fmla="val 0"/>
              </a:avLst>
            </a:prstGeom>
            <a:solidFill>
              <a:srgbClr val="0E63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txBox="1"/>
            <p:nvPr/>
          </p:nvSpPr>
          <p:spPr>
            <a:xfrm>
              <a:off x="3782484" y="1294038"/>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100" b="1">
                  <a:solidFill>
                    <a:srgbClr val="FFFFFF"/>
                  </a:solidFill>
                  <a:latin typeface="Roboto"/>
                  <a:ea typeface="Roboto"/>
                  <a:cs typeface="Roboto"/>
                  <a:sym typeface="Roboto"/>
                </a:rPr>
                <a:t>Small Cities:</a:t>
              </a:r>
              <a:endParaRPr sz="1100">
                <a:solidFill>
                  <a:srgbClr val="FFFFFF"/>
                </a:solidFill>
                <a:latin typeface="Roboto"/>
                <a:ea typeface="Roboto"/>
                <a:cs typeface="Roboto"/>
                <a:sym typeface="Roboto"/>
              </a:endParaRPr>
            </a:p>
          </p:txBody>
        </p:sp>
        <p:sp>
          <p:nvSpPr>
            <p:cNvPr id="202" name="Google Shape;202;p20"/>
            <p:cNvSpPr txBox="1"/>
            <p:nvPr/>
          </p:nvSpPr>
          <p:spPr>
            <a:xfrm>
              <a:off x="3782465" y="1475738"/>
              <a:ext cx="1686900" cy="116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800" dirty="0" err="1">
                  <a:solidFill>
                    <a:srgbClr val="FFFFFF"/>
                  </a:solidFill>
                  <a:latin typeface="Roboto"/>
                  <a:ea typeface="Roboto"/>
                  <a:cs typeface="Roboto"/>
                  <a:sym typeface="Roboto"/>
                </a:rPr>
                <a:t>Objective</a:t>
              </a:r>
              <a:r>
                <a:rPr lang="es-419" sz="800" dirty="0">
                  <a:solidFill>
                    <a:srgbClr val="FFFFFF"/>
                  </a:solidFill>
                  <a:latin typeface="Roboto"/>
                  <a:ea typeface="Roboto"/>
                  <a:cs typeface="Roboto"/>
                  <a:sym typeface="Roboto"/>
                </a:rPr>
                <a:t>: Serve </a:t>
              </a:r>
              <a:r>
                <a:rPr lang="es-419" sz="800" dirty="0" err="1">
                  <a:solidFill>
                    <a:srgbClr val="FFFFFF"/>
                  </a:solidFill>
                  <a:latin typeface="Roboto"/>
                  <a:ea typeface="Roboto"/>
                  <a:cs typeface="Roboto"/>
                  <a:sym typeface="Roboto"/>
                </a:rPr>
                <a:t>underserved</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areas</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with</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affordable</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reliable</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plans</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using</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hybrid</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infrastructure</a:t>
              </a:r>
              <a:r>
                <a:rPr lang="es-419" sz="800" dirty="0">
                  <a:solidFill>
                    <a:srgbClr val="FFFFFF"/>
                  </a:solidFill>
                  <a:latin typeface="Roboto"/>
                  <a:ea typeface="Roboto"/>
                  <a:cs typeface="Roboto"/>
                  <a:sym typeface="Roboto"/>
                </a:rPr>
                <a:t>.  </a:t>
              </a:r>
              <a:endParaRPr sz="800" dirty="0">
                <a:solidFill>
                  <a:srgbClr val="FFFFFF"/>
                </a:solidFill>
                <a:latin typeface="Roboto"/>
                <a:ea typeface="Roboto"/>
                <a:cs typeface="Roboto"/>
                <a:sym typeface="Roboto"/>
              </a:endParaRPr>
            </a:p>
            <a:p>
              <a:pPr marL="0" lvl="0" indent="0" algn="l" rtl="0">
                <a:lnSpc>
                  <a:spcPct val="115000"/>
                </a:lnSpc>
                <a:spcBef>
                  <a:spcPts val="1600"/>
                </a:spcBef>
                <a:spcAft>
                  <a:spcPts val="0"/>
                </a:spcAft>
                <a:buNone/>
              </a:pPr>
              <a:r>
                <a:rPr lang="es-419" sz="800" dirty="0" err="1">
                  <a:solidFill>
                    <a:srgbClr val="FFFFFF"/>
                  </a:solidFill>
                  <a:latin typeface="Roboto"/>
                  <a:ea typeface="Roboto"/>
                  <a:cs typeface="Roboto"/>
                  <a:sym typeface="Roboto"/>
                </a:rPr>
                <a:t>Differentiators</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Affordability</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community</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focus</a:t>
              </a:r>
              <a:r>
                <a:rPr lang="es-419" sz="800" dirty="0">
                  <a:solidFill>
                    <a:srgbClr val="FFFFFF"/>
                  </a:solidFill>
                  <a:latin typeface="Roboto"/>
                  <a:ea typeface="Roboto"/>
                  <a:cs typeface="Roboto"/>
                  <a:sym typeface="Roboto"/>
                </a:rPr>
                <a:t>, and local </a:t>
              </a:r>
              <a:r>
                <a:rPr lang="es-419" sz="800" dirty="0" err="1">
                  <a:solidFill>
                    <a:srgbClr val="FFFFFF"/>
                  </a:solidFill>
                  <a:latin typeface="Roboto"/>
                  <a:ea typeface="Roboto"/>
                  <a:cs typeface="Roboto"/>
                  <a:sym typeface="Roboto"/>
                </a:rPr>
                <a:t>partnerships</a:t>
              </a:r>
              <a:r>
                <a:rPr lang="es-419" sz="800" dirty="0">
                  <a:solidFill>
                    <a:srgbClr val="FFFFFF"/>
                  </a:solidFill>
                  <a:latin typeface="Roboto"/>
                  <a:ea typeface="Roboto"/>
                  <a:cs typeface="Roboto"/>
                  <a:sym typeface="Roboto"/>
                </a:rPr>
                <a:t>.</a:t>
              </a:r>
              <a:endParaRPr sz="800" dirty="0">
                <a:solidFill>
                  <a:srgbClr val="FFFFFF"/>
                </a:solidFill>
                <a:latin typeface="Roboto"/>
                <a:ea typeface="Roboto"/>
                <a:cs typeface="Roboto"/>
                <a:sym typeface="Roboto"/>
              </a:endParaRPr>
            </a:p>
            <a:p>
              <a:pPr marL="0" lvl="0" indent="0" algn="l" rtl="0">
                <a:lnSpc>
                  <a:spcPct val="115000"/>
                </a:lnSpc>
                <a:spcBef>
                  <a:spcPts val="1600"/>
                </a:spcBef>
                <a:spcAft>
                  <a:spcPts val="1600"/>
                </a:spcAft>
                <a:buNone/>
              </a:pPr>
              <a:r>
                <a:rPr lang="es-419" sz="800" dirty="0">
                  <a:solidFill>
                    <a:srgbClr val="FFFFFF"/>
                  </a:solidFill>
                  <a:latin typeface="Roboto"/>
                  <a:ea typeface="Roboto"/>
                  <a:cs typeface="Roboto"/>
                  <a:sym typeface="Roboto"/>
                </a:rPr>
                <a:t>Key </a:t>
              </a:r>
              <a:r>
                <a:rPr lang="es-419" sz="800" dirty="0" err="1">
                  <a:solidFill>
                    <a:srgbClr val="FFFFFF"/>
                  </a:solidFill>
                  <a:latin typeface="Roboto"/>
                  <a:ea typeface="Roboto"/>
                  <a:cs typeface="Roboto"/>
                  <a:sym typeface="Roboto"/>
                </a:rPr>
                <a:t>Cities</a:t>
              </a:r>
              <a:r>
                <a:rPr lang="es-419" sz="800" dirty="0">
                  <a:solidFill>
                    <a:srgbClr val="FFFFFF"/>
                  </a:solidFill>
                  <a:latin typeface="Roboto"/>
                  <a:ea typeface="Roboto"/>
                  <a:cs typeface="Roboto"/>
                  <a:sym typeface="Roboto"/>
                </a:rPr>
                <a:t>: </a:t>
              </a:r>
              <a:r>
                <a:rPr lang="es-419" sz="800" dirty="0" err="1">
                  <a:solidFill>
                    <a:srgbClr val="FFFFFF"/>
                  </a:solidFill>
                  <a:latin typeface="Roboto"/>
                  <a:ea typeface="Roboto"/>
                  <a:cs typeface="Roboto"/>
                  <a:sym typeface="Roboto"/>
                </a:rPr>
                <a:t>Cluster</a:t>
              </a:r>
              <a:r>
                <a:rPr lang="es-419" sz="800" dirty="0">
                  <a:solidFill>
                    <a:srgbClr val="FFFFFF"/>
                  </a:solidFill>
                  <a:latin typeface="Roboto"/>
                  <a:ea typeface="Roboto"/>
                  <a:cs typeface="Roboto"/>
                  <a:sym typeface="Roboto"/>
                </a:rPr>
                <a:t> 2 (Villavicencio, Manizales, Armenia).</a:t>
              </a:r>
              <a:endParaRPr sz="800" dirty="0">
                <a:solidFill>
                  <a:srgbClr val="FFFFFF"/>
                </a:solidFill>
                <a:latin typeface="Roboto"/>
                <a:ea typeface="Roboto"/>
                <a:cs typeface="Roboto"/>
                <a:sym typeface="Roboto"/>
              </a:endParaRPr>
            </a:p>
          </p:txBody>
        </p:sp>
      </p:grpSp>
      <p:grpSp>
        <p:nvGrpSpPr>
          <p:cNvPr id="203" name="Google Shape;203;p20"/>
          <p:cNvGrpSpPr/>
          <p:nvPr/>
        </p:nvGrpSpPr>
        <p:grpSpPr>
          <a:xfrm>
            <a:off x="5773103" y="1381246"/>
            <a:ext cx="2409655" cy="2027609"/>
            <a:chOff x="5539816" y="1171213"/>
            <a:chExt cx="1942800" cy="1569600"/>
          </a:xfrm>
        </p:grpSpPr>
        <p:sp>
          <p:nvSpPr>
            <p:cNvPr id="204" name="Google Shape;204;p20"/>
            <p:cNvSpPr/>
            <p:nvPr/>
          </p:nvSpPr>
          <p:spPr>
            <a:xfrm flipH="1">
              <a:off x="5539816" y="1171213"/>
              <a:ext cx="1942800" cy="1569600"/>
            </a:xfrm>
            <a:prstGeom prst="round1Rect">
              <a:avLst>
                <a:gd name="adj" fmla="val 17446"/>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txBox="1"/>
            <p:nvPr/>
          </p:nvSpPr>
          <p:spPr>
            <a:xfrm>
              <a:off x="5673390" y="1918670"/>
              <a:ext cx="1743300" cy="26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b="1">
                  <a:solidFill>
                    <a:schemeClr val="lt1"/>
                  </a:solidFill>
                  <a:latin typeface="Roboto"/>
                  <a:ea typeface="Roboto"/>
                  <a:cs typeface="Roboto"/>
                  <a:sym typeface="Roboto"/>
                </a:rPr>
                <a:t>Segmented Market Strategy</a:t>
              </a:r>
              <a:endParaRPr sz="900" b="1">
                <a:solidFill>
                  <a:schemeClr val="lt1"/>
                </a:solidFill>
                <a:latin typeface="Roboto"/>
                <a:ea typeface="Roboto"/>
                <a:cs typeface="Roboto"/>
                <a:sym typeface="Roboto"/>
              </a:endParaRPr>
            </a:p>
          </p:txBody>
        </p:sp>
      </p:grpSp>
      <p:grpSp>
        <p:nvGrpSpPr>
          <p:cNvPr id="206" name="Google Shape;206;p20"/>
          <p:cNvGrpSpPr/>
          <p:nvPr/>
        </p:nvGrpSpPr>
        <p:grpSpPr>
          <a:xfrm>
            <a:off x="3210697" y="2346757"/>
            <a:ext cx="322930" cy="340005"/>
            <a:chOff x="3157188" y="909150"/>
            <a:chExt cx="470400" cy="470400"/>
          </a:xfrm>
        </p:grpSpPr>
        <p:sp>
          <p:nvSpPr>
            <p:cNvPr id="207" name="Google Shape;207;p20"/>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3243138" y="995100"/>
              <a:ext cx="298500" cy="298500"/>
            </a:xfrm>
            <a:prstGeom prst="mathPlus">
              <a:avLst>
                <a:gd name="adj1" fmla="val 9900"/>
              </a:avLst>
            </a:prstGeom>
            <a:solidFill>
              <a:srgbClr val="307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20"/>
          <p:cNvGrpSpPr/>
          <p:nvPr/>
        </p:nvGrpSpPr>
        <p:grpSpPr>
          <a:xfrm>
            <a:off x="5615837" y="2346757"/>
            <a:ext cx="322930" cy="340005"/>
            <a:chOff x="3157188" y="909150"/>
            <a:chExt cx="470400" cy="470400"/>
          </a:xfrm>
        </p:grpSpPr>
        <p:sp>
          <p:nvSpPr>
            <p:cNvPr id="210" name="Google Shape;210;p20"/>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p:nvPr/>
          </p:nvSpPr>
          <p:spPr>
            <a:xfrm>
              <a:off x="3243138" y="995100"/>
              <a:ext cx="298500" cy="298500"/>
            </a:xfrm>
            <a:prstGeom prst="mathPlus">
              <a:avLst>
                <a:gd name="adj1" fmla="val 9900"/>
              </a:avLst>
            </a:prstGeom>
            <a:solidFill>
              <a:srgbClr val="0D5C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0"/>
          <p:cNvGrpSpPr/>
          <p:nvPr/>
        </p:nvGrpSpPr>
        <p:grpSpPr>
          <a:xfrm>
            <a:off x="961224" y="3386696"/>
            <a:ext cx="7221523" cy="1225251"/>
            <a:chOff x="1660800" y="2723938"/>
            <a:chExt cx="5822400" cy="1248600"/>
          </a:xfrm>
        </p:grpSpPr>
        <p:sp>
          <p:nvSpPr>
            <p:cNvPr id="213" name="Google Shape;213;p20"/>
            <p:cNvSpPr/>
            <p:nvPr/>
          </p:nvSpPr>
          <p:spPr>
            <a:xfrm rot="10800000">
              <a:off x="1660800" y="2723938"/>
              <a:ext cx="5822400" cy="1248600"/>
            </a:xfrm>
            <a:prstGeom prst="round2SameRect">
              <a:avLst>
                <a:gd name="adj1" fmla="val 18098"/>
                <a:gd name="adj2" fmla="val 0"/>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txBox="1"/>
            <p:nvPr/>
          </p:nvSpPr>
          <p:spPr>
            <a:xfrm>
              <a:off x="2583300" y="2745348"/>
              <a:ext cx="3977400" cy="34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419" sz="1500" b="1">
                  <a:solidFill>
                    <a:schemeClr val="lt1"/>
                  </a:solidFill>
                  <a:latin typeface="Roboto"/>
                  <a:ea typeface="Roboto"/>
                  <a:cs typeface="Roboto"/>
                  <a:sym typeface="Roboto"/>
                </a:rPr>
                <a:t>Foundation:</a:t>
              </a:r>
              <a:endParaRPr sz="1800" b="1">
                <a:solidFill>
                  <a:schemeClr val="lt1"/>
                </a:solidFill>
                <a:latin typeface="Roboto"/>
                <a:ea typeface="Roboto"/>
                <a:cs typeface="Roboto"/>
                <a:sym typeface="Roboto"/>
              </a:endParaRPr>
            </a:p>
          </p:txBody>
        </p:sp>
        <p:sp>
          <p:nvSpPr>
            <p:cNvPr id="215" name="Google Shape;215;p20"/>
            <p:cNvSpPr txBox="1"/>
            <p:nvPr/>
          </p:nvSpPr>
          <p:spPr>
            <a:xfrm>
              <a:off x="2288100" y="2976835"/>
              <a:ext cx="4567800" cy="742800"/>
            </a:xfrm>
            <a:prstGeom prst="rect">
              <a:avLst/>
            </a:prstGeom>
            <a:noFill/>
            <a:ln>
              <a:noFill/>
            </a:ln>
          </p:spPr>
          <p:txBody>
            <a:bodyPr spcFirstLastPara="1" wrap="square" lIns="91425" tIns="91425" rIns="91425" bIns="91425" anchor="t" anchorCtr="0">
              <a:noAutofit/>
            </a:bodyPr>
            <a:lstStyle/>
            <a:p>
              <a:pPr marL="457200" lvl="0" indent="-298450" algn="just" rtl="0">
                <a:lnSpc>
                  <a:spcPct val="115000"/>
                </a:lnSpc>
                <a:spcBef>
                  <a:spcPts val="0"/>
                </a:spcBef>
                <a:spcAft>
                  <a:spcPts val="0"/>
                </a:spcAft>
                <a:buClr>
                  <a:srgbClr val="FFFFFF"/>
                </a:buClr>
                <a:buSzPts val="1100"/>
                <a:buFont typeface="Roboto"/>
                <a:buChar char="★"/>
              </a:pPr>
              <a:r>
                <a:rPr lang="es-419" sz="1100" dirty="0">
                  <a:solidFill>
                    <a:srgbClr val="FFFFFF"/>
                  </a:solidFill>
                  <a:latin typeface="Roboto"/>
                  <a:ea typeface="Roboto"/>
                  <a:cs typeface="Roboto"/>
                  <a:sym typeface="Roboto"/>
                </a:rPr>
                <a:t>Big </a:t>
              </a:r>
              <a:r>
                <a:rPr lang="es-419" sz="1100" dirty="0" err="1">
                  <a:solidFill>
                    <a:srgbClr val="FFFFFF"/>
                  </a:solidFill>
                  <a:latin typeface="Roboto"/>
                  <a:ea typeface="Roboto"/>
                  <a:cs typeface="Roboto"/>
                  <a:sym typeface="Roboto"/>
                </a:rPr>
                <a:t>Cities</a:t>
              </a:r>
              <a:r>
                <a:rPr lang="es-419" sz="1100" dirty="0">
                  <a:solidFill>
                    <a:srgbClr val="FFFFFF"/>
                  </a:solidFill>
                  <a:latin typeface="Roboto"/>
                  <a:ea typeface="Roboto"/>
                  <a:cs typeface="Roboto"/>
                  <a:sym typeface="Roboto"/>
                </a:rPr>
                <a:t>: High </a:t>
              </a:r>
              <a:r>
                <a:rPr lang="es-419" sz="1100" dirty="0" err="1">
                  <a:solidFill>
                    <a:srgbClr val="FFFFFF"/>
                  </a:solidFill>
                  <a:latin typeface="Roboto"/>
                  <a:ea typeface="Roboto"/>
                  <a:cs typeface="Roboto"/>
                  <a:sym typeface="Roboto"/>
                </a:rPr>
                <a:t>competition</a:t>
              </a:r>
              <a:r>
                <a:rPr lang="es-419" sz="1100" dirty="0">
                  <a:solidFill>
                    <a:srgbClr val="FFFFFF"/>
                  </a:solidFill>
                  <a:latin typeface="Roboto"/>
                  <a:ea typeface="Roboto"/>
                  <a:cs typeface="Roboto"/>
                  <a:sym typeface="Roboto"/>
                </a:rPr>
                <a:t> and </a:t>
              </a:r>
              <a:r>
                <a:rPr lang="es-419" sz="1100" dirty="0" err="1">
                  <a:solidFill>
                    <a:srgbClr val="FFFFFF"/>
                  </a:solidFill>
                  <a:latin typeface="Roboto"/>
                  <a:ea typeface="Roboto"/>
                  <a:cs typeface="Roboto"/>
                  <a:sym typeface="Roboto"/>
                </a:rPr>
                <a:t>technologically</a:t>
              </a:r>
              <a:r>
                <a:rPr lang="es-419" sz="1100" dirty="0">
                  <a:solidFill>
                    <a:srgbClr val="FFFFFF"/>
                  </a:solidFill>
                  <a:latin typeface="Roboto"/>
                  <a:ea typeface="Roboto"/>
                  <a:cs typeface="Roboto"/>
                  <a:sym typeface="Roboto"/>
                </a:rPr>
                <a:t> </a:t>
              </a:r>
              <a:r>
                <a:rPr lang="es-419" sz="1100" dirty="0" err="1">
                  <a:solidFill>
                    <a:srgbClr val="FFFFFF"/>
                  </a:solidFill>
                  <a:latin typeface="Roboto"/>
                  <a:ea typeface="Roboto"/>
                  <a:cs typeface="Roboto"/>
                  <a:sym typeface="Roboto"/>
                </a:rPr>
                <a:t>advanced</a:t>
              </a:r>
              <a:r>
                <a:rPr lang="es-419" sz="1100" dirty="0">
                  <a:solidFill>
                    <a:srgbClr val="FFFFFF"/>
                  </a:solidFill>
                  <a:latin typeface="Roboto"/>
                  <a:ea typeface="Roboto"/>
                  <a:cs typeface="Roboto"/>
                  <a:sym typeface="Roboto"/>
                </a:rPr>
                <a:t> </a:t>
              </a:r>
              <a:r>
                <a:rPr lang="es-419" sz="1100" dirty="0" err="1">
                  <a:solidFill>
                    <a:srgbClr val="FFFFFF"/>
                  </a:solidFill>
                  <a:latin typeface="Roboto"/>
                  <a:ea typeface="Roboto"/>
                  <a:cs typeface="Roboto"/>
                  <a:sym typeface="Roboto"/>
                </a:rPr>
                <a:t>customers</a:t>
              </a:r>
              <a:r>
                <a:rPr lang="es-419" sz="1100" dirty="0">
                  <a:solidFill>
                    <a:srgbClr val="FFFFFF"/>
                  </a:solidFill>
                  <a:latin typeface="Roboto"/>
                  <a:ea typeface="Roboto"/>
                  <a:cs typeface="Roboto"/>
                  <a:sym typeface="Roboto"/>
                </a:rPr>
                <a:t>.</a:t>
              </a:r>
              <a:endParaRPr sz="1100" dirty="0">
                <a:solidFill>
                  <a:srgbClr val="FFFFFF"/>
                </a:solidFill>
                <a:latin typeface="Roboto"/>
                <a:ea typeface="Roboto"/>
                <a:cs typeface="Roboto"/>
                <a:sym typeface="Roboto"/>
              </a:endParaRPr>
            </a:p>
            <a:p>
              <a:pPr marL="457200" lvl="0" indent="-298450" algn="just" rtl="0">
                <a:lnSpc>
                  <a:spcPct val="115000"/>
                </a:lnSpc>
                <a:spcBef>
                  <a:spcPts val="0"/>
                </a:spcBef>
                <a:spcAft>
                  <a:spcPts val="0"/>
                </a:spcAft>
                <a:buClr>
                  <a:srgbClr val="FFFFFF"/>
                </a:buClr>
                <a:buSzPts val="1100"/>
                <a:buFont typeface="Roboto"/>
                <a:buChar char="★"/>
              </a:pPr>
              <a:r>
                <a:rPr lang="es-419" sz="1100" dirty="0">
                  <a:solidFill>
                    <a:srgbClr val="FFFFFF"/>
                  </a:solidFill>
                  <a:latin typeface="Roboto"/>
                  <a:ea typeface="Roboto"/>
                  <a:cs typeface="Roboto"/>
                  <a:sym typeface="Roboto"/>
                </a:rPr>
                <a:t>Small </a:t>
              </a:r>
              <a:r>
                <a:rPr lang="es-419" sz="1100" dirty="0" err="1">
                  <a:solidFill>
                    <a:srgbClr val="FFFFFF"/>
                  </a:solidFill>
                  <a:latin typeface="Roboto"/>
                  <a:ea typeface="Roboto"/>
                  <a:cs typeface="Roboto"/>
                  <a:sym typeface="Roboto"/>
                </a:rPr>
                <a:t>Cities</a:t>
              </a:r>
              <a:r>
                <a:rPr lang="es-419" sz="1100" dirty="0">
                  <a:solidFill>
                    <a:srgbClr val="FFFFFF"/>
                  </a:solidFill>
                  <a:latin typeface="Roboto"/>
                  <a:ea typeface="Roboto"/>
                  <a:cs typeface="Roboto"/>
                  <a:sym typeface="Roboto"/>
                </a:rPr>
                <a:t>: </a:t>
              </a:r>
              <a:r>
                <a:rPr lang="es-419" sz="1100" dirty="0" err="1">
                  <a:solidFill>
                    <a:srgbClr val="FFFFFF"/>
                  </a:solidFill>
                  <a:latin typeface="Roboto"/>
                  <a:ea typeface="Roboto"/>
                  <a:cs typeface="Roboto"/>
                  <a:sym typeface="Roboto"/>
                </a:rPr>
                <a:t>Fragmented</a:t>
              </a:r>
              <a:r>
                <a:rPr lang="es-419" sz="1100" dirty="0">
                  <a:solidFill>
                    <a:srgbClr val="FFFFFF"/>
                  </a:solidFill>
                  <a:latin typeface="Roboto"/>
                  <a:ea typeface="Roboto"/>
                  <a:cs typeface="Roboto"/>
                  <a:sym typeface="Roboto"/>
                </a:rPr>
                <a:t> </a:t>
              </a:r>
              <a:r>
                <a:rPr lang="es-419" sz="1100" dirty="0" err="1">
                  <a:solidFill>
                    <a:srgbClr val="FFFFFF"/>
                  </a:solidFill>
                  <a:latin typeface="Roboto"/>
                  <a:ea typeface="Roboto"/>
                  <a:cs typeface="Roboto"/>
                  <a:sym typeface="Roboto"/>
                </a:rPr>
                <a:t>market</a:t>
              </a:r>
              <a:r>
                <a:rPr lang="es-419" sz="1100" dirty="0">
                  <a:solidFill>
                    <a:srgbClr val="FFFFFF"/>
                  </a:solidFill>
                  <a:latin typeface="Roboto"/>
                  <a:ea typeface="Roboto"/>
                  <a:cs typeface="Roboto"/>
                  <a:sym typeface="Roboto"/>
                </a:rPr>
                <a:t> </a:t>
              </a:r>
              <a:r>
                <a:rPr lang="es-419" sz="1100" dirty="0" err="1">
                  <a:solidFill>
                    <a:srgbClr val="FFFFFF"/>
                  </a:solidFill>
                  <a:latin typeface="Roboto"/>
                  <a:ea typeface="Roboto"/>
                  <a:cs typeface="Roboto"/>
                  <a:sym typeface="Roboto"/>
                </a:rPr>
                <a:t>with</a:t>
              </a:r>
              <a:r>
                <a:rPr lang="es-419" sz="1100" dirty="0">
                  <a:solidFill>
                    <a:srgbClr val="FFFFFF"/>
                  </a:solidFill>
                  <a:latin typeface="Roboto"/>
                  <a:ea typeface="Roboto"/>
                  <a:cs typeface="Roboto"/>
                  <a:sym typeface="Roboto"/>
                </a:rPr>
                <a:t> </a:t>
              </a:r>
              <a:r>
                <a:rPr lang="es-419" sz="1100" dirty="0" err="1">
                  <a:solidFill>
                    <a:srgbClr val="FFFFFF"/>
                  </a:solidFill>
                  <a:latin typeface="Roboto"/>
                  <a:ea typeface="Roboto"/>
                  <a:cs typeface="Roboto"/>
                  <a:sym typeface="Roboto"/>
                </a:rPr>
                <a:t>opportunities</a:t>
              </a:r>
              <a:r>
                <a:rPr lang="es-419" sz="1100" dirty="0">
                  <a:solidFill>
                    <a:srgbClr val="FFFFFF"/>
                  </a:solidFill>
                  <a:latin typeface="Roboto"/>
                  <a:ea typeface="Roboto"/>
                  <a:cs typeface="Roboto"/>
                  <a:sym typeface="Roboto"/>
                </a:rPr>
                <a:t> </a:t>
              </a:r>
              <a:r>
                <a:rPr lang="es-419" sz="1100" dirty="0" err="1">
                  <a:solidFill>
                    <a:srgbClr val="FFFFFF"/>
                  </a:solidFill>
                  <a:latin typeface="Roboto"/>
                  <a:ea typeface="Roboto"/>
                  <a:cs typeface="Roboto"/>
                  <a:sym typeface="Roboto"/>
                </a:rPr>
                <a:t>for</a:t>
              </a:r>
              <a:r>
                <a:rPr lang="es-419" sz="1100" dirty="0">
                  <a:solidFill>
                    <a:srgbClr val="FFFFFF"/>
                  </a:solidFill>
                  <a:latin typeface="Roboto"/>
                  <a:ea typeface="Roboto"/>
                  <a:cs typeface="Roboto"/>
                  <a:sym typeface="Roboto"/>
                </a:rPr>
                <a:t> </a:t>
              </a:r>
              <a:r>
                <a:rPr lang="es-419" sz="1100" dirty="0" err="1">
                  <a:solidFill>
                    <a:srgbClr val="FFFFFF"/>
                  </a:solidFill>
                  <a:latin typeface="Roboto"/>
                  <a:ea typeface="Roboto"/>
                  <a:cs typeface="Roboto"/>
                  <a:sym typeface="Roboto"/>
                </a:rPr>
                <a:t>leadership</a:t>
              </a:r>
              <a:r>
                <a:rPr lang="es-419" sz="1100" dirty="0">
                  <a:solidFill>
                    <a:srgbClr val="FFFFFF"/>
                  </a:solidFill>
                  <a:latin typeface="Roboto"/>
                  <a:ea typeface="Roboto"/>
                  <a:cs typeface="Roboto"/>
                  <a:sym typeface="Roboto"/>
                </a:rPr>
                <a:t>.</a:t>
              </a:r>
              <a:endParaRPr sz="1100" dirty="0">
                <a:solidFill>
                  <a:srgbClr val="FFFFFF"/>
                </a:solidFill>
                <a:latin typeface="Roboto"/>
                <a:ea typeface="Roboto"/>
                <a:cs typeface="Roboto"/>
                <a:sym typeface="Roboto"/>
              </a:endParaRPr>
            </a:p>
            <a:p>
              <a:pPr marL="457200" lvl="0" indent="-298450" algn="just" rtl="0">
                <a:lnSpc>
                  <a:spcPct val="115000"/>
                </a:lnSpc>
                <a:spcBef>
                  <a:spcPts val="0"/>
                </a:spcBef>
                <a:spcAft>
                  <a:spcPts val="0"/>
                </a:spcAft>
                <a:buClr>
                  <a:srgbClr val="FFFFFF"/>
                </a:buClr>
                <a:buSzPts val="1100"/>
                <a:buFont typeface="Roboto"/>
                <a:buChar char="★"/>
              </a:pPr>
              <a:r>
                <a:rPr lang="es-419" sz="1100" dirty="0" err="1">
                  <a:solidFill>
                    <a:srgbClr val="FFFFFF"/>
                  </a:solidFill>
                  <a:latin typeface="Roboto"/>
                  <a:ea typeface="Roboto"/>
                  <a:cs typeface="Roboto"/>
                  <a:sym typeface="Roboto"/>
                </a:rPr>
                <a:t>Phased</a:t>
              </a:r>
              <a:r>
                <a:rPr lang="es-419" sz="1100" dirty="0">
                  <a:solidFill>
                    <a:srgbClr val="FFFFFF"/>
                  </a:solidFill>
                  <a:latin typeface="Roboto"/>
                  <a:ea typeface="Roboto"/>
                  <a:cs typeface="Roboto"/>
                  <a:sym typeface="Roboto"/>
                </a:rPr>
                <a:t> </a:t>
              </a:r>
              <a:r>
                <a:rPr lang="es-419" sz="1100" dirty="0" err="1">
                  <a:solidFill>
                    <a:srgbClr val="FFFFFF"/>
                  </a:solidFill>
                  <a:latin typeface="Roboto"/>
                  <a:ea typeface="Roboto"/>
                  <a:cs typeface="Roboto"/>
                  <a:sym typeface="Roboto"/>
                </a:rPr>
                <a:t>Strategy</a:t>
              </a:r>
              <a:r>
                <a:rPr lang="es-419" sz="1100" dirty="0">
                  <a:solidFill>
                    <a:srgbClr val="FFFFFF"/>
                  </a:solidFill>
                  <a:latin typeface="Roboto"/>
                  <a:ea typeface="Roboto"/>
                  <a:cs typeface="Roboto"/>
                  <a:sym typeface="Roboto"/>
                </a:rPr>
                <a:t>: </a:t>
              </a:r>
              <a:r>
                <a:rPr lang="es-419" sz="1100" dirty="0" err="1">
                  <a:solidFill>
                    <a:srgbClr val="FFFFFF"/>
                  </a:solidFill>
                  <a:latin typeface="Roboto"/>
                  <a:ea typeface="Roboto"/>
                  <a:cs typeface="Roboto"/>
                  <a:sym typeface="Roboto"/>
                </a:rPr>
                <a:t>Investment</a:t>
              </a:r>
              <a:r>
                <a:rPr lang="es-419" sz="1100" dirty="0">
                  <a:solidFill>
                    <a:srgbClr val="FFFFFF"/>
                  </a:solidFill>
                  <a:latin typeface="Roboto"/>
                  <a:ea typeface="Roboto"/>
                  <a:cs typeface="Roboto"/>
                  <a:sym typeface="Roboto"/>
                </a:rPr>
                <a:t> control </a:t>
              </a:r>
              <a:r>
                <a:rPr lang="es-419" sz="1100" dirty="0" err="1">
                  <a:solidFill>
                    <a:srgbClr val="FFFFFF"/>
                  </a:solidFill>
                  <a:latin typeface="Roboto"/>
                  <a:ea typeface="Roboto"/>
                  <a:cs typeface="Roboto"/>
                  <a:sym typeface="Roboto"/>
                </a:rPr>
                <a:t>with</a:t>
              </a:r>
              <a:r>
                <a:rPr lang="es-419" sz="1100" dirty="0">
                  <a:solidFill>
                    <a:srgbClr val="FFFFFF"/>
                  </a:solidFill>
                  <a:latin typeface="Roboto"/>
                  <a:ea typeface="Roboto"/>
                  <a:cs typeface="Roboto"/>
                  <a:sym typeface="Roboto"/>
                </a:rPr>
                <a:t> </a:t>
              </a:r>
              <a:r>
                <a:rPr lang="es-419" sz="1100" dirty="0" err="1">
                  <a:solidFill>
                    <a:srgbClr val="FFFFFF"/>
                  </a:solidFill>
                  <a:latin typeface="Roboto"/>
                  <a:ea typeface="Roboto"/>
                  <a:cs typeface="Roboto"/>
                  <a:sym typeface="Roboto"/>
                </a:rPr>
                <a:t>sustained</a:t>
              </a:r>
              <a:r>
                <a:rPr lang="es-419" sz="1100" dirty="0">
                  <a:solidFill>
                    <a:srgbClr val="FFFFFF"/>
                  </a:solidFill>
                  <a:latin typeface="Roboto"/>
                  <a:ea typeface="Roboto"/>
                  <a:cs typeface="Roboto"/>
                  <a:sym typeface="Roboto"/>
                </a:rPr>
                <a:t> </a:t>
              </a:r>
              <a:r>
                <a:rPr lang="es-419" sz="1100" dirty="0" err="1">
                  <a:solidFill>
                    <a:srgbClr val="FFFFFF"/>
                  </a:solidFill>
                  <a:latin typeface="Roboto"/>
                  <a:ea typeface="Roboto"/>
                  <a:cs typeface="Roboto"/>
                  <a:sym typeface="Roboto"/>
                </a:rPr>
                <a:t>impact</a:t>
              </a:r>
              <a:r>
                <a:rPr lang="es-419" sz="1100" dirty="0">
                  <a:solidFill>
                    <a:srgbClr val="FFFFFF"/>
                  </a:solidFill>
                  <a:latin typeface="Roboto"/>
                  <a:ea typeface="Roboto"/>
                  <a:cs typeface="Roboto"/>
                  <a:sym typeface="Roboto"/>
                </a:rPr>
                <a:t>.</a:t>
              </a:r>
              <a:endParaRPr sz="1100" dirty="0">
                <a:solidFill>
                  <a:srgbClr val="FFFFFF"/>
                </a:solidFill>
                <a:latin typeface="Roboto"/>
                <a:ea typeface="Roboto"/>
                <a:cs typeface="Roboto"/>
                <a:sym typeface="Roboto"/>
              </a:endParaRPr>
            </a:p>
          </p:txBody>
        </p:sp>
      </p:grpSp>
      <p:sp>
        <p:nvSpPr>
          <p:cNvPr id="216" name="Google Shape;216;p20"/>
          <p:cNvSpPr txBox="1"/>
          <p:nvPr/>
        </p:nvSpPr>
        <p:spPr>
          <a:xfrm>
            <a:off x="285750" y="820250"/>
            <a:ext cx="4948200" cy="4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b="1" dirty="0" err="1">
                <a:solidFill>
                  <a:srgbClr val="0C57D3"/>
                </a:solidFill>
                <a:latin typeface="Roboto"/>
                <a:ea typeface="Roboto"/>
                <a:cs typeface="Roboto"/>
                <a:sym typeface="Roboto"/>
              </a:rPr>
              <a:t>Customized</a:t>
            </a:r>
            <a:r>
              <a:rPr lang="es-419" b="1" dirty="0">
                <a:solidFill>
                  <a:srgbClr val="0C57D3"/>
                </a:solidFill>
                <a:latin typeface="Roboto"/>
                <a:ea typeface="Roboto"/>
                <a:cs typeface="Roboto"/>
                <a:sym typeface="Roboto"/>
              </a:rPr>
              <a:t> </a:t>
            </a:r>
            <a:r>
              <a:rPr lang="es-419" b="1" dirty="0" err="1">
                <a:solidFill>
                  <a:srgbClr val="0C57D3"/>
                </a:solidFill>
                <a:latin typeface="Roboto"/>
                <a:ea typeface="Roboto"/>
                <a:cs typeface="Roboto"/>
                <a:sym typeface="Roboto"/>
              </a:rPr>
              <a:t>Market</a:t>
            </a:r>
            <a:r>
              <a:rPr lang="es-419" b="1" dirty="0">
                <a:solidFill>
                  <a:srgbClr val="0C57D3"/>
                </a:solidFill>
                <a:latin typeface="Roboto"/>
                <a:ea typeface="Roboto"/>
                <a:cs typeface="Roboto"/>
                <a:sym typeface="Roboto"/>
              </a:rPr>
              <a:t> </a:t>
            </a:r>
            <a:r>
              <a:rPr lang="es-419" b="1" dirty="0" err="1">
                <a:solidFill>
                  <a:srgbClr val="0C57D3"/>
                </a:solidFill>
                <a:latin typeface="Roboto"/>
                <a:ea typeface="Roboto"/>
                <a:cs typeface="Roboto"/>
                <a:sym typeface="Roboto"/>
              </a:rPr>
              <a:t>Approach</a:t>
            </a:r>
            <a:r>
              <a:rPr lang="es-419" b="1" dirty="0">
                <a:solidFill>
                  <a:srgbClr val="0C57D3"/>
                </a:solidFill>
                <a:latin typeface="Roboto"/>
                <a:ea typeface="Roboto"/>
                <a:cs typeface="Roboto"/>
                <a:sym typeface="Roboto"/>
              </a:rPr>
              <a:t>: </a:t>
            </a:r>
            <a:r>
              <a:rPr lang="es-419" b="1" dirty="0" err="1">
                <a:solidFill>
                  <a:srgbClr val="0C57D3"/>
                </a:solidFill>
                <a:latin typeface="Roboto"/>
                <a:ea typeface="Roboto"/>
                <a:cs typeface="Roboto"/>
                <a:sym typeface="Roboto"/>
              </a:rPr>
              <a:t>Large</a:t>
            </a:r>
            <a:r>
              <a:rPr lang="es-419" b="1" dirty="0">
                <a:solidFill>
                  <a:srgbClr val="0C57D3"/>
                </a:solidFill>
                <a:latin typeface="Roboto"/>
                <a:ea typeface="Roboto"/>
                <a:cs typeface="Roboto"/>
                <a:sym typeface="Roboto"/>
              </a:rPr>
              <a:t> and Small City Focus.</a:t>
            </a:r>
            <a:endParaRPr b="1" dirty="0">
              <a:solidFill>
                <a:srgbClr val="0C57D3"/>
              </a:solidFill>
              <a:latin typeface="Roboto"/>
              <a:ea typeface="Roboto"/>
              <a:cs typeface="Roboto"/>
              <a:sym typeface="Roboto"/>
            </a:endParaRPr>
          </a:p>
          <a:p>
            <a:pPr marL="0" lvl="0" indent="0" algn="l" rtl="0">
              <a:spcBef>
                <a:spcPts val="0"/>
              </a:spcBef>
              <a:spcAft>
                <a:spcPts val="0"/>
              </a:spcAft>
              <a:buNone/>
            </a:pPr>
            <a:endParaRPr b="1" dirty="0">
              <a:solidFill>
                <a:srgbClr val="0C57D3"/>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197925" y="1121575"/>
            <a:ext cx="4776000" cy="7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3300" dirty="0" err="1"/>
              <a:t>Documentation</a:t>
            </a:r>
            <a:r>
              <a:rPr lang="es-419" sz="3300" dirty="0"/>
              <a:t>:</a:t>
            </a:r>
            <a:endParaRPr sz="3300" dirty="0"/>
          </a:p>
        </p:txBody>
      </p:sp>
      <p:sp>
        <p:nvSpPr>
          <p:cNvPr id="222" name="Google Shape;222;p21"/>
          <p:cNvSpPr txBox="1">
            <a:spLocks noGrp="1"/>
          </p:cNvSpPr>
          <p:nvPr>
            <p:ph type="body" idx="1"/>
          </p:nvPr>
        </p:nvSpPr>
        <p:spPr>
          <a:xfrm>
            <a:off x="197924" y="1962300"/>
            <a:ext cx="8946075" cy="15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1100" b="1" dirty="0">
                <a:solidFill>
                  <a:schemeClr val="bg1"/>
                </a:solidFill>
                <a:latin typeface="Roboto" panose="02000000000000000000" pitchFamily="2" charset="0"/>
                <a:ea typeface="Roboto" panose="02000000000000000000" pitchFamily="2" charset="0"/>
                <a:cs typeface="Roboto" panose="02000000000000000000" pitchFamily="2" charset="0"/>
              </a:rPr>
              <a:t>Data: </a:t>
            </a:r>
            <a:r>
              <a:rPr lang="es-419" sz="1100" b="1" u="sng" dirty="0">
                <a:solidFill>
                  <a:schemeClr val="bg1"/>
                </a:solidFill>
                <a:latin typeface="Roboto" panose="02000000000000000000" pitchFamily="2" charset="0"/>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https://www.datos.gov.co</a:t>
            </a:r>
            <a:endParaRPr sz="1100" b="1"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0"/>
              </a:spcAft>
              <a:buNone/>
            </a:pPr>
            <a:r>
              <a:rPr lang="es-419" sz="1100" b="1" dirty="0">
                <a:solidFill>
                  <a:schemeClr val="bg1"/>
                </a:solidFill>
                <a:latin typeface="Roboto" panose="02000000000000000000" pitchFamily="2" charset="0"/>
                <a:ea typeface="Roboto" panose="02000000000000000000" pitchFamily="2" charset="0"/>
                <a:cs typeface="Roboto" panose="02000000000000000000" pitchFamily="2" charset="0"/>
              </a:rPr>
              <a:t>Código: </a:t>
            </a:r>
            <a:r>
              <a:rPr lang="es-419" sz="1100" b="1" u="sng" dirty="0">
                <a:solidFill>
                  <a:schemeClr val="bg1"/>
                </a:solidFill>
                <a:latin typeface="Roboto" panose="02000000000000000000" pitchFamily="2" charset="0"/>
                <a:ea typeface="Roboto" panose="02000000000000000000" pitchFamily="2" charset="0"/>
                <a:cs typeface="Roboto" panose="02000000000000000000" pitchFamily="2" charset="0"/>
                <a:hlinkClick r:id="rId4">
                  <a:extLst>
                    <a:ext uri="{A12FA001-AC4F-418D-AE19-62706E023703}">
                      <ahyp:hlinkClr xmlns:ahyp="http://schemas.microsoft.com/office/drawing/2018/hyperlinkcolor" val="tx"/>
                    </a:ext>
                  </a:extLst>
                </a:hlinkClick>
              </a:rPr>
              <a:t>https://github.com/PacoSuarez7/PruebaTecnica-/blob/main/Recruit%20-%20Practical_Case_Pandas%20v02%2020231215.ipynb</a:t>
            </a:r>
            <a:endParaRPr sz="1100" b="1"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1200"/>
              </a:spcAft>
              <a:buNone/>
            </a:pPr>
            <a:endParaRPr sz="11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1039</Words>
  <Application>Microsoft Office PowerPoint</Application>
  <PresentationFormat>Presentación en pantalla (16:9)</PresentationFormat>
  <Paragraphs>86</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Roboto</vt:lpstr>
      <vt:lpstr>Lato</vt:lpstr>
      <vt:lpstr>Raleway</vt:lpstr>
      <vt:lpstr>Streamline</vt:lpstr>
      <vt:lpstr>Fixed Penetration Trends in Colombia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Cristina Suárez</dc:creator>
  <cp:lastModifiedBy>Cristina Suárez</cp:lastModifiedBy>
  <cp:revision>3</cp:revision>
  <dcterms:modified xsi:type="dcterms:W3CDTF">2024-12-22T22:39:31Z</dcterms:modified>
</cp:coreProperties>
</file>