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C1439BE8-91F9-49FE-AA53-8600961E6C66}" type="datetimeFigureOut">
              <a:rPr lang="es-ES" smtClean="0"/>
              <a:pPr/>
              <a:t>27/01/2019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AEEE807-45DF-4954-B806-EF1D7FF738DD}"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1439BE8-91F9-49FE-AA53-8600961E6C66}" type="datetimeFigureOut">
              <a:rPr lang="es-ES" smtClean="0"/>
              <a:pPr/>
              <a:t>27/01/2019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AEEE807-45DF-4954-B806-EF1D7FF738DD}"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1439BE8-91F9-49FE-AA53-8600961E6C66}" type="datetimeFigureOut">
              <a:rPr lang="es-ES" smtClean="0"/>
              <a:pPr/>
              <a:t>27/01/2019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AEEE807-45DF-4954-B806-EF1D7FF738DD}"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1439BE8-91F9-49FE-AA53-8600961E6C66}" type="datetimeFigureOut">
              <a:rPr lang="es-ES" smtClean="0"/>
              <a:pPr/>
              <a:t>27/01/2019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AEEE807-45DF-4954-B806-EF1D7FF738DD}"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1439BE8-91F9-49FE-AA53-8600961E6C66}" type="datetimeFigureOut">
              <a:rPr lang="es-ES" smtClean="0"/>
              <a:pPr/>
              <a:t>27/01/2019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AEEE807-45DF-4954-B806-EF1D7FF738DD}"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C1439BE8-91F9-49FE-AA53-8600961E6C66}" type="datetimeFigureOut">
              <a:rPr lang="es-ES" smtClean="0"/>
              <a:pPr/>
              <a:t>27/01/2019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AEEE807-45DF-4954-B806-EF1D7FF738DD}"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C1439BE8-91F9-49FE-AA53-8600961E6C66}" type="datetimeFigureOut">
              <a:rPr lang="es-ES" smtClean="0"/>
              <a:pPr/>
              <a:t>27/01/2019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AEEE807-45DF-4954-B806-EF1D7FF738DD}"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C1439BE8-91F9-49FE-AA53-8600961E6C66}" type="datetimeFigureOut">
              <a:rPr lang="es-ES" smtClean="0"/>
              <a:pPr/>
              <a:t>27/01/2019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AEEE807-45DF-4954-B806-EF1D7FF738DD}"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1439BE8-91F9-49FE-AA53-8600961E6C66}" type="datetimeFigureOut">
              <a:rPr lang="es-ES" smtClean="0"/>
              <a:pPr/>
              <a:t>27/01/2019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AEEE807-45DF-4954-B806-EF1D7FF738DD}"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1439BE8-91F9-49FE-AA53-8600961E6C66}" type="datetimeFigureOut">
              <a:rPr lang="es-ES" smtClean="0"/>
              <a:pPr/>
              <a:t>27/01/2019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AEEE807-45DF-4954-B806-EF1D7FF738DD}"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1439BE8-91F9-49FE-AA53-8600961E6C66}" type="datetimeFigureOut">
              <a:rPr lang="es-ES" smtClean="0"/>
              <a:pPr/>
              <a:t>27/01/2019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AEEE807-45DF-4954-B806-EF1D7FF738DD}"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39BE8-91F9-49FE-AA53-8600961E6C66}" type="datetimeFigureOut">
              <a:rPr lang="es-ES" smtClean="0"/>
              <a:pPr/>
              <a:t>27/01/2019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EE807-45DF-4954-B806-EF1D7FF738DD}"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Mapeo Objeto Relacional</a:t>
            </a:r>
            <a:endParaRPr lang="es-ES" dirty="0"/>
          </a:p>
        </p:txBody>
      </p:sp>
      <p:sp>
        <p:nvSpPr>
          <p:cNvPr id="3" name="2 Subtítulo"/>
          <p:cNvSpPr>
            <a:spLocks noGrp="1"/>
          </p:cNvSpPr>
          <p:nvPr>
            <p:ph type="subTitle" idx="1"/>
          </p:nvPr>
        </p:nvSpPr>
        <p:spPr/>
        <p:txBody>
          <a:bodyPr/>
          <a:lstStyle/>
          <a:p>
            <a:r>
              <a:rPr lang="es-ES" dirty="0" smtClean="0"/>
              <a:t>HIBERNATE</a:t>
            </a:r>
            <a:endParaRPr lang="es-ES" dirty="0"/>
          </a:p>
        </p:txBody>
      </p:sp>
      <p:pic>
        <p:nvPicPr>
          <p:cNvPr id="4" name="1 Imagen"/>
          <p:cNvPicPr>
            <a:picLocks noChangeAspect="1"/>
          </p:cNvPicPr>
          <p:nvPr/>
        </p:nvPicPr>
        <p:blipFill>
          <a:blip r:embed="rId2" cstate="print"/>
          <a:srcRect/>
          <a:stretch>
            <a:fillRect/>
          </a:stretch>
        </p:blipFill>
        <p:spPr bwMode="auto">
          <a:xfrm>
            <a:off x="2771800" y="764704"/>
            <a:ext cx="3543300" cy="12858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514350" indent="-514350">
              <a:buFont typeface="+mj-lt"/>
              <a:buAutoNum type="arabicPeriod" startAt="6"/>
            </a:pPr>
            <a:r>
              <a:rPr lang="es-ES" dirty="0" smtClean="0"/>
              <a:t>Ahora creamos una nueva clase que llamaremos </a:t>
            </a:r>
            <a:r>
              <a:rPr lang="es-ES" dirty="0" smtClean="0">
                <a:solidFill>
                  <a:srgbClr val="FF0000"/>
                </a:solidFill>
              </a:rPr>
              <a:t>HibernateUtil.java</a:t>
            </a:r>
            <a:r>
              <a:rPr lang="es-ES" dirty="0" smtClean="0"/>
              <a:t>, con el siguiente contenido, que constituirá la factoría de sesiones.</a:t>
            </a:r>
            <a:endParaRPr lang="es-ES" dirty="0"/>
          </a:p>
        </p:txBody>
      </p:sp>
      <p:pic>
        <p:nvPicPr>
          <p:cNvPr id="1026" name="Picture 2" descr="C:\Users\juanjo\Desktop\Compartidos MV\Captura.PNG"/>
          <p:cNvPicPr>
            <a:picLocks noChangeAspect="1" noChangeArrowheads="1"/>
          </p:cNvPicPr>
          <p:nvPr/>
        </p:nvPicPr>
        <p:blipFill>
          <a:blip r:embed="rId2" cstate="print"/>
          <a:srcRect/>
          <a:stretch>
            <a:fillRect/>
          </a:stretch>
        </p:blipFill>
        <p:spPr bwMode="auto">
          <a:xfrm>
            <a:off x="467544" y="3645024"/>
            <a:ext cx="8117252" cy="2790366"/>
          </a:xfrm>
          <a:prstGeom prst="rect">
            <a:avLst/>
          </a:prstGeom>
          <a:noFill/>
        </p:spPr>
      </p:pic>
      <p:sp>
        <p:nvSpPr>
          <p:cNvPr id="5" name="1 Título"/>
          <p:cNvSpPr>
            <a:spLocks noGrp="1"/>
          </p:cNvSpPr>
          <p:nvPr>
            <p:ph type="title"/>
          </p:nvPr>
        </p:nvSpPr>
        <p:spPr>
          <a:xfrm>
            <a:off x="457200" y="274638"/>
            <a:ext cx="8229600" cy="1143000"/>
          </a:xfrm>
        </p:spPr>
        <p:txBody>
          <a:bodyPr>
            <a:normAutofit fontScale="90000"/>
          </a:bodyPr>
          <a:lstStyle/>
          <a:p>
            <a:r>
              <a:rPr lang="es-ES" dirty="0" smtClean="0"/>
              <a:t>Hibernate. Generación ficheros Hibernate</a:t>
            </a:r>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514350" indent="-514350">
              <a:buFont typeface="+mj-lt"/>
              <a:buAutoNum type="arabicPeriod" startAt="7"/>
            </a:pPr>
            <a:r>
              <a:rPr lang="es-ES" dirty="0" smtClean="0"/>
              <a:t>Ahora procederemos a crear el fichero de ingeniería inversa. Esto lo haremos a través de la categoría de Hibernate, “Hibernate Reverse </a:t>
            </a:r>
            <a:r>
              <a:rPr lang="es-ES" dirty="0" err="1" smtClean="0"/>
              <a:t>Engineering</a:t>
            </a:r>
            <a:r>
              <a:rPr lang="es-ES" dirty="0" smtClean="0"/>
              <a:t> </a:t>
            </a:r>
            <a:r>
              <a:rPr lang="es-ES" dirty="0" err="1" smtClean="0"/>
              <a:t>Wizard</a:t>
            </a:r>
            <a:r>
              <a:rPr lang="es-ES" dirty="0" smtClean="0"/>
              <a:t>”. Dejamos el nombre igual y aceptamos.</a:t>
            </a:r>
          </a:p>
          <a:p>
            <a:pPr marL="514350" indent="-514350">
              <a:buFont typeface="+mj-lt"/>
              <a:buAutoNum type="arabicPeriod" startAt="7"/>
            </a:pPr>
            <a:r>
              <a:rPr lang="es-ES" dirty="0" smtClean="0"/>
              <a:t>Añadimos las tablas que querremos mapear y aceptamos.</a:t>
            </a:r>
            <a:endParaRPr lang="es-ES" dirty="0"/>
          </a:p>
        </p:txBody>
      </p:sp>
      <p:sp>
        <p:nvSpPr>
          <p:cNvPr id="5" name="1 Título"/>
          <p:cNvSpPr>
            <a:spLocks noGrp="1"/>
          </p:cNvSpPr>
          <p:nvPr>
            <p:ph type="title"/>
          </p:nvPr>
        </p:nvSpPr>
        <p:spPr>
          <a:xfrm>
            <a:off x="457200" y="274638"/>
            <a:ext cx="8229600" cy="1143000"/>
          </a:xfrm>
        </p:spPr>
        <p:txBody>
          <a:bodyPr>
            <a:normAutofit fontScale="90000"/>
          </a:bodyPr>
          <a:lstStyle/>
          <a:p>
            <a:r>
              <a:rPr lang="es-ES" dirty="0" smtClean="0"/>
              <a:t>Hibernate. Generación ficheros Hibernate</a:t>
            </a: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514350" indent="-514350">
              <a:buFont typeface="+mj-lt"/>
              <a:buAutoNum type="arabicPeriod" startAt="9"/>
            </a:pPr>
            <a:r>
              <a:rPr lang="es-ES" dirty="0" smtClean="0"/>
              <a:t>Por último tendremos que crear los ficheros propios de los mapeos de cada tabla.</a:t>
            </a:r>
          </a:p>
          <a:p>
            <a:pPr marL="514350" indent="-514350">
              <a:buFont typeface="+mj-lt"/>
              <a:buAutoNum type="arabicPeriod" startAt="9"/>
            </a:pPr>
            <a:r>
              <a:rPr lang="es-ES" dirty="0" smtClean="0"/>
              <a:t>Para cada tabla tendremos:</a:t>
            </a:r>
          </a:p>
          <a:p>
            <a:pPr marL="914400" lvl="1" indent="-514350">
              <a:buNone/>
            </a:pPr>
            <a:r>
              <a:rPr lang="es-ES" dirty="0" smtClean="0"/>
              <a:t>a)   Una clase java que tendrá un atributo para cada columna de la tabla con sus correspondientes métodos </a:t>
            </a:r>
            <a:r>
              <a:rPr lang="es-ES" dirty="0" err="1" smtClean="0"/>
              <a:t>gets</a:t>
            </a:r>
            <a:r>
              <a:rPr lang="es-ES" dirty="0" smtClean="0"/>
              <a:t> y sets y un constructor.</a:t>
            </a:r>
          </a:p>
          <a:p>
            <a:pPr marL="971550" lvl="1" indent="-514350">
              <a:buNone/>
            </a:pPr>
            <a:r>
              <a:rPr lang="es-ES" dirty="0" smtClean="0"/>
              <a:t>b)  Un fichero </a:t>
            </a:r>
            <a:r>
              <a:rPr lang="es-ES" dirty="0" err="1" smtClean="0"/>
              <a:t>xml</a:t>
            </a:r>
            <a:r>
              <a:rPr lang="es-ES" dirty="0" smtClean="0"/>
              <a:t> que crea la equivalencia entre los atributos de la clase anterior y cada atributo en la base de datos.</a:t>
            </a:r>
            <a:endParaRPr lang="es-ES" dirty="0"/>
          </a:p>
        </p:txBody>
      </p:sp>
      <p:sp>
        <p:nvSpPr>
          <p:cNvPr id="5" name="1 Título"/>
          <p:cNvSpPr>
            <a:spLocks noGrp="1"/>
          </p:cNvSpPr>
          <p:nvPr>
            <p:ph type="title"/>
          </p:nvPr>
        </p:nvSpPr>
        <p:spPr>
          <a:xfrm>
            <a:off x="457200" y="274638"/>
            <a:ext cx="8229600" cy="1143000"/>
          </a:xfrm>
        </p:spPr>
        <p:txBody>
          <a:bodyPr>
            <a:normAutofit fontScale="90000"/>
          </a:bodyPr>
          <a:lstStyle/>
          <a:p>
            <a:r>
              <a:rPr lang="es-ES" dirty="0" smtClean="0"/>
              <a:t>Hibernate. Generación ficheros Hibernate</a:t>
            </a:r>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514350" indent="-514350">
              <a:buFont typeface="+mj-lt"/>
              <a:buAutoNum type="arabicPeriod" startAt="11"/>
            </a:pPr>
            <a:r>
              <a:rPr lang="es-ES" dirty="0" smtClean="0"/>
              <a:t>El procedimiento </a:t>
            </a:r>
            <a:r>
              <a:rPr lang="es-ES" dirty="0" smtClean="0"/>
              <a:t>sería, </a:t>
            </a:r>
            <a:r>
              <a:rPr lang="es-ES" dirty="0" smtClean="0"/>
              <a:t>dentro de la categoría de Hibernate, seleccionar “Hibernate </a:t>
            </a:r>
            <a:r>
              <a:rPr lang="es-ES" dirty="0" err="1" smtClean="0"/>
              <a:t>Mapping</a:t>
            </a:r>
            <a:r>
              <a:rPr lang="es-ES" dirty="0" smtClean="0"/>
              <a:t> Files and </a:t>
            </a:r>
            <a:r>
              <a:rPr lang="es-ES" dirty="0" err="1" smtClean="0"/>
              <a:t>POJOs</a:t>
            </a:r>
            <a:r>
              <a:rPr lang="es-ES" dirty="0" smtClean="0"/>
              <a:t> </a:t>
            </a:r>
            <a:r>
              <a:rPr lang="es-ES" dirty="0" err="1" smtClean="0"/>
              <a:t>from</a:t>
            </a:r>
            <a:r>
              <a:rPr lang="es-ES" dirty="0" smtClean="0"/>
              <a:t> </a:t>
            </a:r>
            <a:r>
              <a:rPr lang="es-ES" dirty="0" err="1" smtClean="0"/>
              <a:t>Database</a:t>
            </a:r>
            <a:r>
              <a:rPr lang="es-ES" dirty="0" smtClean="0"/>
              <a:t>”.</a:t>
            </a:r>
          </a:p>
          <a:p>
            <a:pPr marL="514350" indent="-514350">
              <a:buFont typeface="+mj-lt"/>
              <a:buAutoNum type="arabicPeriod" startAt="11"/>
            </a:pPr>
            <a:r>
              <a:rPr lang="es-ES" dirty="0" smtClean="0"/>
              <a:t>Seleccionamos tanto el fichero de configuración de Hibernate como el fichero de ingeniería inversa creados previamente.</a:t>
            </a:r>
          </a:p>
          <a:p>
            <a:pPr marL="514350" indent="-514350">
              <a:buFont typeface="+mj-lt"/>
              <a:buAutoNum type="arabicPeriod" startAt="11"/>
            </a:pPr>
            <a:r>
              <a:rPr lang="es-ES" dirty="0" smtClean="0"/>
              <a:t>Creamos un nombre de </a:t>
            </a:r>
            <a:r>
              <a:rPr lang="es-ES" dirty="0" err="1" smtClean="0"/>
              <a:t>package</a:t>
            </a:r>
            <a:r>
              <a:rPr lang="es-ES" dirty="0" smtClean="0"/>
              <a:t> para contener estos ficheros y aceptamos.</a:t>
            </a:r>
            <a:endParaRPr lang="es-ES" dirty="0"/>
          </a:p>
        </p:txBody>
      </p:sp>
      <p:sp>
        <p:nvSpPr>
          <p:cNvPr id="5" name="1 Título"/>
          <p:cNvSpPr>
            <a:spLocks noGrp="1"/>
          </p:cNvSpPr>
          <p:nvPr>
            <p:ph type="title"/>
          </p:nvPr>
        </p:nvSpPr>
        <p:spPr>
          <a:xfrm>
            <a:off x="457200" y="274638"/>
            <a:ext cx="8229600" cy="1143000"/>
          </a:xfrm>
        </p:spPr>
        <p:txBody>
          <a:bodyPr>
            <a:normAutofit fontScale="90000"/>
          </a:bodyPr>
          <a:lstStyle/>
          <a:p>
            <a:r>
              <a:rPr lang="es-ES" dirty="0" smtClean="0"/>
              <a:t>Hibernate. Generación ficheros Hibernate</a:t>
            </a:r>
            <a:endParaRPr lang="es-E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1"/>
            <a:r>
              <a:rPr lang="es-ES" dirty="0" smtClean="0"/>
              <a:t>Constructor sin parámetros.</a:t>
            </a:r>
          </a:p>
          <a:p>
            <a:pPr lvl="1"/>
            <a:r>
              <a:rPr lang="es-ES" dirty="0" smtClean="0"/>
              <a:t>Getter y setter de cada atributo relacionado.</a:t>
            </a:r>
          </a:p>
          <a:p>
            <a:pPr lvl="1"/>
            <a:r>
              <a:rPr lang="es-ES" dirty="0" smtClean="0"/>
              <a:t>Implementa la interfaz </a:t>
            </a:r>
            <a:r>
              <a:rPr lang="es-ES" dirty="0" err="1" smtClean="0"/>
              <a:t>Serializable</a:t>
            </a:r>
            <a:r>
              <a:rPr lang="es-ES" dirty="0" smtClean="0"/>
              <a:t>.</a:t>
            </a:r>
          </a:p>
          <a:p>
            <a:pPr lvl="1">
              <a:buNone/>
            </a:pPr>
            <a:endParaRPr lang="es-ES" dirty="0"/>
          </a:p>
        </p:txBody>
      </p:sp>
      <p:sp>
        <p:nvSpPr>
          <p:cNvPr id="4" name="1 Título"/>
          <p:cNvSpPr>
            <a:spLocks noGrp="1"/>
          </p:cNvSpPr>
          <p:nvPr>
            <p:ph type="title"/>
          </p:nvPr>
        </p:nvSpPr>
        <p:spPr>
          <a:xfrm>
            <a:off x="457200" y="274638"/>
            <a:ext cx="8229600" cy="1143000"/>
          </a:xfrm>
        </p:spPr>
        <p:txBody>
          <a:bodyPr/>
          <a:lstStyle/>
          <a:p>
            <a:r>
              <a:rPr lang="es-ES" dirty="0" smtClean="0"/>
              <a:t>Características de las clases POJO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Uso de Hibernate</a:t>
            </a:r>
            <a:endParaRPr lang="es-ES" dirty="0"/>
          </a:p>
        </p:txBody>
      </p:sp>
      <p:sp>
        <p:nvSpPr>
          <p:cNvPr id="3" name="2 Marcador de contenido"/>
          <p:cNvSpPr>
            <a:spLocks noGrp="1"/>
          </p:cNvSpPr>
          <p:nvPr>
            <p:ph idx="1"/>
          </p:nvPr>
        </p:nvSpPr>
        <p:spPr>
          <a:xfrm>
            <a:off x="457200" y="1556792"/>
            <a:ext cx="8435280" cy="4525963"/>
          </a:xfrm>
        </p:spPr>
        <p:txBody>
          <a:bodyPr/>
          <a:lstStyle/>
          <a:p>
            <a:pPr marL="0">
              <a:buNone/>
            </a:pPr>
            <a:r>
              <a:rPr lang="es-ES" dirty="0" smtClean="0"/>
              <a:t>Una vez tenemos los ficheros perfectamente mapeados y accesibles a nivel de </a:t>
            </a:r>
            <a:r>
              <a:rPr lang="es-ES" dirty="0" err="1" smtClean="0"/>
              <a:t>package</a:t>
            </a:r>
            <a:r>
              <a:rPr lang="es-ES" dirty="0" smtClean="0"/>
              <a:t>, podremos hacer uso de </a:t>
            </a:r>
            <a:r>
              <a:rPr lang="es-ES" dirty="0" err="1" smtClean="0"/>
              <a:t>hibernate</a:t>
            </a:r>
            <a:r>
              <a:rPr lang="es-ES" dirty="0" smtClean="0"/>
              <a:t>, para lo cual, lo primero es crear una nueva </a:t>
            </a:r>
            <a:r>
              <a:rPr lang="es-ES" dirty="0" err="1" smtClean="0"/>
              <a:t>Session</a:t>
            </a:r>
            <a:r>
              <a:rPr lang="es-ES" dirty="0" smtClean="0"/>
              <a:t>.</a:t>
            </a:r>
          </a:p>
          <a:p>
            <a:pPr marL="0" lvl="1" indent="-342900">
              <a:buNone/>
            </a:pPr>
            <a:r>
              <a:rPr lang="es-ES" sz="1600" dirty="0" err="1" smtClean="0">
                <a:latin typeface="Courier New" pitchFamily="49" charset="0"/>
                <a:cs typeface="Courier New" pitchFamily="49" charset="0"/>
              </a:rPr>
              <a:t>Session</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session</a:t>
            </a:r>
            <a:r>
              <a:rPr lang="es-ES" sz="1600" dirty="0" smtClean="0">
                <a:latin typeface="Courier New" pitchFamily="49" charset="0"/>
                <a:cs typeface="Courier New" pitchFamily="49" charset="0"/>
              </a:rPr>
              <a:t> </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HibernateUtil.getSessionFactory</a:t>
            </a:r>
            <a:r>
              <a:rPr lang="es-ES" sz="1600" dirty="0" smtClean="0">
                <a:latin typeface="Courier New" pitchFamily="49" charset="0"/>
                <a:cs typeface="Courier New" pitchFamily="49" charset="0"/>
              </a:rPr>
              <a:t>().</a:t>
            </a:r>
            <a:r>
              <a:rPr lang="es-ES" sz="1600" dirty="0" err="1" smtClean="0">
                <a:latin typeface="Courier New" pitchFamily="49" charset="0"/>
                <a:cs typeface="Courier New" pitchFamily="49" charset="0"/>
              </a:rPr>
              <a:t>openSession</a:t>
            </a:r>
            <a:r>
              <a:rPr lang="es-ES" sz="1600" dirty="0" smtClean="0">
                <a:latin typeface="Courier New" pitchFamily="49" charset="0"/>
                <a:cs typeface="Courier New" pitchFamily="49" charset="0"/>
              </a:rPr>
              <a:t>();</a:t>
            </a:r>
          </a:p>
          <a:p>
            <a:pPr marL="0" lvl="1" indent="-342900">
              <a:buNone/>
            </a:pPr>
            <a:endParaRPr lang="es-ES" sz="2000" dirty="0" smtClean="0">
              <a:latin typeface="Courier New" pitchFamily="49" charset="0"/>
              <a:cs typeface="Courier New" pitchFamily="49" charset="0"/>
            </a:endParaRPr>
          </a:p>
          <a:p>
            <a:pPr marL="0">
              <a:buNone/>
            </a:pPr>
            <a:r>
              <a:rPr lang="es-ES" dirty="0" smtClean="0"/>
              <a:t>Que al final habrá que cerrar:</a:t>
            </a:r>
          </a:p>
          <a:p>
            <a:pPr marL="0">
              <a:buNone/>
            </a:pPr>
            <a:r>
              <a:rPr lang="es-ES" sz="2000" dirty="0" err="1" smtClean="0">
                <a:latin typeface="Courier New" pitchFamily="49" charset="0"/>
                <a:cs typeface="Courier New" pitchFamily="49" charset="0"/>
              </a:rPr>
              <a:t>session.close</a:t>
            </a:r>
            <a:r>
              <a:rPr lang="es-ES" sz="20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0">
              <a:buNone/>
            </a:pPr>
            <a:r>
              <a:rPr lang="es-ES" dirty="0" smtClean="0"/>
              <a:t>En el caso de que necesitamos realizar operaciones que impliquen una escritura en la base de datos, tendremos que pedirle al </a:t>
            </a:r>
            <a:r>
              <a:rPr lang="es-ES" dirty="0" err="1" smtClean="0"/>
              <a:t>session</a:t>
            </a:r>
            <a:r>
              <a:rPr lang="es-ES" dirty="0" smtClean="0"/>
              <a:t>, una transacción (</a:t>
            </a:r>
            <a:r>
              <a:rPr lang="es-ES" dirty="0" err="1" smtClean="0"/>
              <a:t>tx</a:t>
            </a:r>
            <a:r>
              <a:rPr lang="es-ES" dirty="0" smtClean="0"/>
              <a:t>).</a:t>
            </a:r>
          </a:p>
          <a:p>
            <a:pPr marL="0" lvl="1" indent="-342900">
              <a:buNone/>
            </a:pPr>
            <a:r>
              <a:rPr lang="es-ES" sz="2000" dirty="0" err="1" smtClean="0">
                <a:latin typeface="Courier New" pitchFamily="49" charset="0"/>
                <a:cs typeface="Courier New" pitchFamily="49" charset="0"/>
              </a:rPr>
              <a:t>Transaction</a:t>
            </a:r>
            <a:r>
              <a:rPr lang="es-ES" sz="2000" dirty="0" smtClean="0">
                <a:latin typeface="Courier New" pitchFamily="49" charset="0"/>
                <a:cs typeface="Courier New" pitchFamily="49" charset="0"/>
              </a:rPr>
              <a:t> </a:t>
            </a:r>
            <a:r>
              <a:rPr lang="es-ES" sz="2000" dirty="0" err="1" smtClean="0">
                <a:latin typeface="Courier New" pitchFamily="49" charset="0"/>
                <a:cs typeface="Courier New" pitchFamily="49" charset="0"/>
              </a:rPr>
              <a:t>tx</a:t>
            </a:r>
            <a:r>
              <a:rPr lang="es-ES" sz="2000" dirty="0" smtClean="0">
                <a:latin typeface="Courier New" pitchFamily="49" charset="0"/>
                <a:cs typeface="Courier New" pitchFamily="49" charset="0"/>
              </a:rPr>
              <a:t> = </a:t>
            </a:r>
            <a:r>
              <a:rPr lang="es-ES" sz="2000" dirty="0" err="1" smtClean="0">
                <a:latin typeface="Courier New" pitchFamily="49" charset="0"/>
                <a:cs typeface="Courier New" pitchFamily="49" charset="0"/>
              </a:rPr>
              <a:t>sesion.beginTransaction</a:t>
            </a:r>
            <a:r>
              <a:rPr lang="es-ES" sz="2000" dirty="0" smtClean="0">
                <a:latin typeface="Courier New" pitchFamily="49" charset="0"/>
                <a:cs typeface="Courier New" pitchFamily="49" charset="0"/>
              </a:rPr>
              <a:t>();</a:t>
            </a:r>
          </a:p>
          <a:p>
            <a:pPr marL="0">
              <a:buNone/>
            </a:pPr>
            <a:endParaRPr lang="es-ES" dirty="0" smtClean="0"/>
          </a:p>
          <a:p>
            <a:pPr marL="0">
              <a:buNone/>
            </a:pPr>
            <a:r>
              <a:rPr lang="es-ES" dirty="0" smtClean="0"/>
              <a:t>Que luego deberemos confirmar (</a:t>
            </a:r>
            <a:r>
              <a:rPr lang="es-ES" dirty="0" err="1" smtClean="0"/>
              <a:t>commit</a:t>
            </a:r>
            <a:r>
              <a:rPr lang="es-ES" dirty="0" smtClean="0"/>
              <a:t>) o cancelar (</a:t>
            </a:r>
            <a:r>
              <a:rPr lang="es-ES" dirty="0" err="1" smtClean="0"/>
              <a:t>rollback</a:t>
            </a:r>
            <a:r>
              <a:rPr lang="es-ES" dirty="0" smtClean="0"/>
              <a:t>).</a:t>
            </a:r>
          </a:p>
          <a:p>
            <a:pPr marL="0">
              <a:buNone/>
            </a:pPr>
            <a:r>
              <a:rPr lang="es-ES" sz="2000" dirty="0" err="1" smtClean="0">
                <a:latin typeface="Courier New" pitchFamily="49" charset="0"/>
                <a:cs typeface="Courier New" pitchFamily="49" charset="0"/>
              </a:rPr>
              <a:t>tx.commit</a:t>
            </a:r>
            <a:r>
              <a:rPr lang="es-ES" sz="2000" dirty="0" smtClean="0">
                <a:latin typeface="Courier New" pitchFamily="49" charset="0"/>
                <a:cs typeface="Courier New" pitchFamily="49" charset="0"/>
              </a:rPr>
              <a:t>();</a:t>
            </a:r>
          </a:p>
        </p:txBody>
      </p:sp>
      <p:sp>
        <p:nvSpPr>
          <p:cNvPr id="5" name="1 Título"/>
          <p:cNvSpPr>
            <a:spLocks noGrp="1"/>
          </p:cNvSpPr>
          <p:nvPr>
            <p:ph type="title"/>
          </p:nvPr>
        </p:nvSpPr>
        <p:spPr>
          <a:xfrm>
            <a:off x="457200" y="274638"/>
            <a:ext cx="8229600" cy="1143000"/>
          </a:xfrm>
        </p:spPr>
        <p:txBody>
          <a:bodyPr/>
          <a:lstStyle/>
          <a:p>
            <a:r>
              <a:rPr lang="es-ES" dirty="0" smtClean="0"/>
              <a:t>Uso de Hibernate</a:t>
            </a:r>
            <a:endParaRPr lang="es-E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a:buNone/>
            </a:pPr>
            <a:r>
              <a:rPr lang="es-ES" dirty="0" smtClean="0"/>
              <a:t>Es importante remarcar que la transacción está pensada para aportar atomicidad a los conjuntos de operaciones, de manera que cuando se confirme, todas las operaciones contenidas dentro de la transacción quedarán confirmados en la base de datos (o canceladas en el caso del </a:t>
            </a:r>
            <a:r>
              <a:rPr lang="es-ES" dirty="0" err="1" smtClean="0"/>
              <a:t>rollback</a:t>
            </a:r>
            <a:r>
              <a:rPr lang="es-ES" dirty="0" smtClean="0"/>
              <a:t>).</a:t>
            </a:r>
            <a:endParaRPr lang="es-ES" dirty="0"/>
          </a:p>
        </p:txBody>
      </p:sp>
      <p:sp>
        <p:nvSpPr>
          <p:cNvPr id="4" name="1 Título"/>
          <p:cNvSpPr>
            <a:spLocks noGrp="1"/>
          </p:cNvSpPr>
          <p:nvPr>
            <p:ph type="title"/>
          </p:nvPr>
        </p:nvSpPr>
        <p:spPr>
          <a:xfrm>
            <a:off x="457200" y="274638"/>
            <a:ext cx="8229600" cy="1143000"/>
          </a:xfrm>
        </p:spPr>
        <p:txBody>
          <a:bodyPr/>
          <a:lstStyle/>
          <a:p>
            <a:r>
              <a:rPr lang="es-ES" dirty="0" smtClean="0"/>
              <a:t>Uso de Hibernate</a:t>
            </a:r>
            <a:endParaRPr lang="es-E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600200"/>
            <a:ext cx="8640960" cy="4525963"/>
          </a:xfrm>
        </p:spPr>
        <p:txBody>
          <a:bodyPr>
            <a:normAutofit/>
          </a:bodyPr>
          <a:lstStyle/>
          <a:p>
            <a:r>
              <a:rPr lang="es-ES" dirty="0" smtClean="0"/>
              <a:t>Ejemplo de alta de un objeto en BBDD</a:t>
            </a:r>
          </a:p>
          <a:p>
            <a:endParaRPr lang="es-ES" dirty="0" smtClean="0"/>
          </a:p>
          <a:p>
            <a:pPr marL="0" indent="0">
              <a:buFont typeface="Arial" charset="0"/>
              <a:buNone/>
            </a:pPr>
            <a:r>
              <a:rPr lang="es-ES" sz="1600" dirty="0" err="1" smtClean="0">
                <a:latin typeface="Courier New" pitchFamily="49" charset="0"/>
                <a:cs typeface="Courier New" pitchFamily="49" charset="0"/>
              </a:rPr>
              <a:t>public</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void</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addPersona</a:t>
            </a:r>
            <a:r>
              <a:rPr lang="es-ES" sz="1600" dirty="0" smtClean="0">
                <a:latin typeface="Courier New" pitchFamily="49" charset="0"/>
                <a:cs typeface="Courier New" pitchFamily="49" charset="0"/>
              </a:rPr>
              <a:t>(</a:t>
            </a:r>
            <a:r>
              <a:rPr lang="es-ES" sz="1600" dirty="0" err="1" smtClean="0">
                <a:latin typeface="Courier New" pitchFamily="49" charset="0"/>
                <a:cs typeface="Courier New" pitchFamily="49" charset="0"/>
              </a:rPr>
              <a:t>int</a:t>
            </a:r>
            <a:r>
              <a:rPr lang="es-ES" sz="1600" dirty="0" smtClean="0">
                <a:latin typeface="Courier New" pitchFamily="49" charset="0"/>
                <a:cs typeface="Courier New" pitchFamily="49" charset="0"/>
              </a:rPr>
              <a:t> </a:t>
            </a:r>
            <a:r>
              <a:rPr lang="es-ES" sz="1600" dirty="0" smtClean="0">
                <a:latin typeface="Courier New" pitchFamily="49" charset="0"/>
                <a:cs typeface="Courier New" pitchFamily="49" charset="0"/>
              </a:rPr>
              <a:t>id, </a:t>
            </a:r>
            <a:r>
              <a:rPr lang="es-ES" sz="1600" dirty="0" err="1" smtClean="0">
                <a:latin typeface="Courier New" pitchFamily="49" charset="0"/>
                <a:cs typeface="Courier New" pitchFamily="49" charset="0"/>
              </a:rPr>
              <a:t>String</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nom_ap</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String</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dni</a:t>
            </a:r>
            <a:r>
              <a:rPr lang="es-ES" sz="1600" dirty="0" smtClean="0">
                <a:latin typeface="Courier New" pitchFamily="49" charset="0"/>
                <a:cs typeface="Courier New" pitchFamily="49" charset="0"/>
              </a:rPr>
              <a:t>) </a:t>
            </a:r>
            <a:r>
              <a:rPr lang="es-ES" sz="1600" dirty="0" smtClean="0">
                <a:latin typeface="Courier New" pitchFamily="49" charset="0"/>
                <a:cs typeface="Courier New" pitchFamily="49" charset="0"/>
              </a:rPr>
              <a:t>{</a:t>
            </a:r>
          </a:p>
          <a:p>
            <a:pPr marL="400050" lvl="1" indent="0">
              <a:buFont typeface="Arial" charset="0"/>
              <a:buNone/>
            </a:pPr>
            <a:r>
              <a:rPr lang="es-ES" sz="1600" dirty="0" err="1" smtClean="0">
                <a:solidFill>
                  <a:srgbClr val="FF0000"/>
                </a:solidFill>
                <a:latin typeface="Courier New" pitchFamily="49" charset="0"/>
                <a:cs typeface="Courier New" pitchFamily="49" charset="0"/>
              </a:rPr>
              <a:t>Session</a:t>
            </a:r>
            <a:r>
              <a:rPr lang="es-ES" sz="1600" dirty="0" smtClean="0">
                <a:solidFill>
                  <a:srgbClr val="FF0000"/>
                </a:solidFill>
                <a:latin typeface="Courier New" pitchFamily="49" charset="0"/>
                <a:cs typeface="Courier New" pitchFamily="49" charset="0"/>
              </a:rPr>
              <a:t> </a:t>
            </a:r>
            <a:r>
              <a:rPr lang="es-ES" sz="1600" dirty="0" err="1" smtClean="0">
                <a:solidFill>
                  <a:srgbClr val="FF0000"/>
                </a:solidFill>
                <a:latin typeface="Courier New" pitchFamily="49" charset="0"/>
                <a:cs typeface="Courier New" pitchFamily="49" charset="0"/>
              </a:rPr>
              <a:t>sesion</a:t>
            </a:r>
            <a:r>
              <a:rPr lang="es-ES" sz="1600" dirty="0" smtClean="0">
                <a:solidFill>
                  <a:srgbClr val="FF0000"/>
                </a:solidFill>
                <a:latin typeface="Courier New" pitchFamily="49" charset="0"/>
                <a:cs typeface="Courier New" pitchFamily="49" charset="0"/>
              </a:rPr>
              <a:t> = </a:t>
            </a:r>
            <a:r>
              <a:rPr lang="es-ES" sz="1600" dirty="0" err="1" smtClean="0">
                <a:solidFill>
                  <a:srgbClr val="FF0000"/>
                </a:solidFill>
                <a:latin typeface="Courier New" pitchFamily="49" charset="0"/>
                <a:cs typeface="Courier New" pitchFamily="49" charset="0"/>
              </a:rPr>
              <a:t>HibernateUtil.getSessionFactory</a:t>
            </a:r>
            <a:r>
              <a:rPr lang="es-ES" sz="1600" dirty="0" smtClean="0">
                <a:solidFill>
                  <a:srgbClr val="FF0000"/>
                </a:solidFill>
                <a:latin typeface="Courier New" pitchFamily="49" charset="0"/>
                <a:cs typeface="Courier New" pitchFamily="49" charset="0"/>
              </a:rPr>
              <a:t>().</a:t>
            </a:r>
            <a:r>
              <a:rPr lang="es-ES" sz="1600" dirty="0" err="1" smtClean="0">
                <a:solidFill>
                  <a:srgbClr val="FF0000"/>
                </a:solidFill>
                <a:latin typeface="Courier New" pitchFamily="49" charset="0"/>
                <a:cs typeface="Courier New" pitchFamily="49" charset="0"/>
              </a:rPr>
              <a:t>openSession</a:t>
            </a:r>
            <a:r>
              <a:rPr lang="es-ES" sz="1600" dirty="0" smtClean="0">
                <a:solidFill>
                  <a:srgbClr val="FF0000"/>
                </a:solidFill>
                <a:latin typeface="Courier New" pitchFamily="49" charset="0"/>
                <a:cs typeface="Courier New" pitchFamily="49" charset="0"/>
              </a:rPr>
              <a:t>();</a:t>
            </a:r>
          </a:p>
          <a:p>
            <a:pPr marL="400050" lvl="1" indent="0">
              <a:buFont typeface="Arial" charset="0"/>
              <a:buNone/>
            </a:pPr>
            <a:r>
              <a:rPr lang="es-ES" sz="1600" dirty="0" err="1" smtClean="0">
                <a:solidFill>
                  <a:srgbClr val="00B050"/>
                </a:solidFill>
                <a:latin typeface="Courier New" pitchFamily="49" charset="0"/>
                <a:cs typeface="Courier New" pitchFamily="49" charset="0"/>
              </a:rPr>
              <a:t>Transaction</a:t>
            </a:r>
            <a:r>
              <a:rPr lang="es-ES" sz="1600" dirty="0" smtClean="0">
                <a:solidFill>
                  <a:srgbClr val="00B050"/>
                </a:solidFill>
                <a:latin typeface="Courier New" pitchFamily="49" charset="0"/>
                <a:cs typeface="Courier New" pitchFamily="49" charset="0"/>
              </a:rPr>
              <a:t> </a:t>
            </a:r>
            <a:r>
              <a:rPr lang="es-ES" sz="1600" dirty="0" err="1" smtClean="0">
                <a:solidFill>
                  <a:srgbClr val="00B050"/>
                </a:solidFill>
                <a:latin typeface="Courier New" pitchFamily="49" charset="0"/>
                <a:cs typeface="Courier New" pitchFamily="49" charset="0"/>
              </a:rPr>
              <a:t>tx</a:t>
            </a:r>
            <a:r>
              <a:rPr lang="es-ES" sz="1600" dirty="0" smtClean="0">
                <a:solidFill>
                  <a:srgbClr val="00B050"/>
                </a:solidFill>
                <a:latin typeface="Courier New" pitchFamily="49" charset="0"/>
                <a:cs typeface="Courier New" pitchFamily="49" charset="0"/>
              </a:rPr>
              <a:t> = </a:t>
            </a:r>
            <a:r>
              <a:rPr lang="es-ES" sz="1600" dirty="0" err="1" smtClean="0">
                <a:solidFill>
                  <a:srgbClr val="00B050"/>
                </a:solidFill>
                <a:latin typeface="Courier New" pitchFamily="49" charset="0"/>
                <a:cs typeface="Courier New" pitchFamily="49" charset="0"/>
              </a:rPr>
              <a:t>sesion.beginTransaction</a:t>
            </a:r>
            <a:r>
              <a:rPr lang="es-ES" sz="1600" dirty="0" smtClean="0">
                <a:solidFill>
                  <a:srgbClr val="00B050"/>
                </a:solidFill>
                <a:latin typeface="Courier New" pitchFamily="49" charset="0"/>
                <a:cs typeface="Courier New" pitchFamily="49" charset="0"/>
              </a:rPr>
              <a:t>();</a:t>
            </a:r>
          </a:p>
          <a:p>
            <a:pPr marL="400050" lvl="1" indent="0">
              <a:buFont typeface="Arial" charset="0"/>
              <a:buNone/>
            </a:pPr>
            <a:r>
              <a:rPr lang="es-ES" sz="1600" dirty="0" smtClean="0">
                <a:solidFill>
                  <a:schemeClr val="tx2">
                    <a:lumMod val="75000"/>
                  </a:schemeClr>
                </a:solidFill>
                <a:latin typeface="Courier New" pitchFamily="49" charset="0"/>
                <a:cs typeface="Courier New" pitchFamily="49" charset="0"/>
              </a:rPr>
              <a:t>Persona p </a:t>
            </a:r>
            <a:r>
              <a:rPr lang="es-ES" sz="1600" dirty="0" smtClean="0">
                <a:solidFill>
                  <a:schemeClr val="tx2">
                    <a:lumMod val="75000"/>
                  </a:schemeClr>
                </a:solidFill>
                <a:latin typeface="Courier New" pitchFamily="49" charset="0"/>
                <a:cs typeface="Courier New" pitchFamily="49" charset="0"/>
              </a:rPr>
              <a:t>= new </a:t>
            </a:r>
            <a:r>
              <a:rPr lang="es-ES" sz="1600" dirty="0" smtClean="0">
                <a:solidFill>
                  <a:schemeClr val="tx2">
                    <a:lumMod val="75000"/>
                  </a:schemeClr>
                </a:solidFill>
                <a:latin typeface="Courier New" pitchFamily="49" charset="0"/>
                <a:cs typeface="Courier New" pitchFamily="49" charset="0"/>
              </a:rPr>
              <a:t>Persona(id</a:t>
            </a:r>
            <a:r>
              <a:rPr lang="es-ES" sz="1600" dirty="0" smtClean="0">
                <a:solidFill>
                  <a:schemeClr val="tx2">
                    <a:lumMod val="75000"/>
                  </a:schemeClr>
                </a:solidFill>
                <a:latin typeface="Courier New" pitchFamily="49" charset="0"/>
                <a:cs typeface="Courier New" pitchFamily="49" charset="0"/>
              </a:rPr>
              <a:t>, </a:t>
            </a:r>
            <a:r>
              <a:rPr lang="es-ES" sz="1600" dirty="0" err="1" smtClean="0">
                <a:solidFill>
                  <a:schemeClr val="tx2">
                    <a:lumMod val="75000"/>
                  </a:schemeClr>
                </a:solidFill>
                <a:latin typeface="Courier New" pitchFamily="49" charset="0"/>
                <a:cs typeface="Courier New" pitchFamily="49" charset="0"/>
              </a:rPr>
              <a:t>nom_ap</a:t>
            </a:r>
            <a:r>
              <a:rPr lang="es-ES" sz="1600" dirty="0" smtClean="0">
                <a:solidFill>
                  <a:schemeClr val="tx2">
                    <a:lumMod val="75000"/>
                  </a:schemeClr>
                </a:solidFill>
                <a:latin typeface="Courier New" pitchFamily="49" charset="0"/>
                <a:cs typeface="Courier New" pitchFamily="49" charset="0"/>
              </a:rPr>
              <a:t>, </a:t>
            </a:r>
            <a:r>
              <a:rPr lang="es-ES" sz="1600" dirty="0" err="1" smtClean="0">
                <a:solidFill>
                  <a:schemeClr val="tx2">
                    <a:lumMod val="75000"/>
                  </a:schemeClr>
                </a:solidFill>
                <a:latin typeface="Courier New" pitchFamily="49" charset="0"/>
                <a:cs typeface="Courier New" pitchFamily="49" charset="0"/>
              </a:rPr>
              <a:t>dni</a:t>
            </a:r>
            <a:r>
              <a:rPr lang="es-ES" sz="1600" dirty="0" smtClean="0">
                <a:solidFill>
                  <a:schemeClr val="tx2">
                    <a:lumMod val="75000"/>
                  </a:schemeClr>
                </a:solidFill>
                <a:latin typeface="Courier New" pitchFamily="49" charset="0"/>
                <a:cs typeface="Courier New" pitchFamily="49" charset="0"/>
              </a:rPr>
              <a:t>);</a:t>
            </a:r>
            <a:endParaRPr lang="es-ES" sz="1600" dirty="0" smtClean="0">
              <a:solidFill>
                <a:schemeClr val="tx2">
                  <a:lumMod val="75000"/>
                </a:schemeClr>
              </a:solidFill>
              <a:latin typeface="Courier New" pitchFamily="49" charset="0"/>
              <a:cs typeface="Courier New" pitchFamily="49" charset="0"/>
            </a:endParaRPr>
          </a:p>
          <a:p>
            <a:pPr marL="400050" lvl="1" indent="0">
              <a:buFont typeface="Arial" charset="0"/>
              <a:buNone/>
            </a:pPr>
            <a:r>
              <a:rPr lang="es-ES" sz="1600" dirty="0" err="1" smtClean="0">
                <a:solidFill>
                  <a:srgbClr val="FF0000"/>
                </a:solidFill>
                <a:latin typeface="Courier New" pitchFamily="49" charset="0"/>
                <a:cs typeface="Courier New" pitchFamily="49" charset="0"/>
              </a:rPr>
              <a:t>sesion.save</a:t>
            </a:r>
            <a:r>
              <a:rPr lang="es-ES" sz="1600" dirty="0" smtClean="0">
                <a:solidFill>
                  <a:srgbClr val="FF0000"/>
                </a:solidFill>
                <a:latin typeface="Courier New" pitchFamily="49" charset="0"/>
                <a:cs typeface="Courier New" pitchFamily="49" charset="0"/>
              </a:rPr>
              <a:t>(p);</a:t>
            </a:r>
            <a:r>
              <a:rPr lang="es-ES" sz="1600" dirty="0" smtClean="0">
                <a:solidFill>
                  <a:schemeClr val="bg2">
                    <a:lumMod val="25000"/>
                  </a:schemeClr>
                </a:solidFill>
                <a:latin typeface="Courier New" pitchFamily="49" charset="0"/>
                <a:cs typeface="Courier New" pitchFamily="49" charset="0"/>
              </a:rPr>
              <a:t>//LO PREPARA PARA PERSISTENCIA, PERO AÚN NO GUARDA</a:t>
            </a:r>
          </a:p>
          <a:p>
            <a:pPr marL="400050" lvl="1" indent="0">
              <a:buFont typeface="Arial" charset="0"/>
              <a:buNone/>
            </a:pPr>
            <a:r>
              <a:rPr lang="es-ES" sz="1600" dirty="0" err="1" smtClean="0">
                <a:solidFill>
                  <a:srgbClr val="00B050"/>
                </a:solidFill>
                <a:latin typeface="Courier New" pitchFamily="49" charset="0"/>
                <a:cs typeface="Courier New" pitchFamily="49" charset="0"/>
              </a:rPr>
              <a:t>tx.commit</a:t>
            </a:r>
            <a:r>
              <a:rPr lang="es-ES" sz="1600" dirty="0" smtClean="0">
                <a:solidFill>
                  <a:srgbClr val="00B050"/>
                </a:solidFill>
                <a:latin typeface="Courier New" pitchFamily="49" charset="0"/>
                <a:cs typeface="Courier New" pitchFamily="49" charset="0"/>
              </a:rPr>
              <a:t>();</a:t>
            </a:r>
            <a:r>
              <a:rPr lang="es-ES" sz="1600" dirty="0" smtClean="0">
                <a:solidFill>
                  <a:schemeClr val="bg2">
                    <a:lumMod val="25000"/>
                  </a:schemeClr>
                </a:solidFill>
                <a:latin typeface="Courier New" pitchFamily="49" charset="0"/>
                <a:cs typeface="Courier New" pitchFamily="49" charset="0"/>
              </a:rPr>
              <a:t>//CONFIRMA EN BBDD TODO LO QUE ESTÁ EN LA SESIÓN DESDE EL COMIENZO DE LA TRANSACCION</a:t>
            </a:r>
            <a:endParaRPr lang="es-ES" sz="1600" dirty="0" smtClean="0">
              <a:solidFill>
                <a:schemeClr val="bg2">
                  <a:lumMod val="25000"/>
                </a:schemeClr>
              </a:solidFill>
              <a:latin typeface="Courier New" pitchFamily="49" charset="0"/>
              <a:cs typeface="Courier New" pitchFamily="49" charset="0"/>
            </a:endParaRPr>
          </a:p>
          <a:p>
            <a:pPr marL="400050" lvl="1" indent="0">
              <a:buFont typeface="Arial" charset="0"/>
              <a:buNone/>
            </a:pPr>
            <a:r>
              <a:rPr lang="es-ES" sz="1600" dirty="0" err="1" smtClean="0">
                <a:solidFill>
                  <a:srgbClr val="FF0000"/>
                </a:solidFill>
                <a:latin typeface="Courier New" pitchFamily="49" charset="0"/>
                <a:cs typeface="Courier New" pitchFamily="49" charset="0"/>
              </a:rPr>
              <a:t>Sesion.close</a:t>
            </a:r>
            <a:r>
              <a:rPr lang="es-ES" sz="1600" dirty="0" smtClean="0">
                <a:solidFill>
                  <a:srgbClr val="FF0000"/>
                </a:solidFill>
                <a:latin typeface="Courier New" pitchFamily="49" charset="0"/>
                <a:cs typeface="Courier New" pitchFamily="49" charset="0"/>
              </a:rPr>
              <a:t>();</a:t>
            </a:r>
          </a:p>
          <a:p>
            <a:pPr marL="0" indent="0">
              <a:buFont typeface="Arial" charset="0"/>
              <a:buNone/>
            </a:pPr>
            <a:r>
              <a:rPr lang="es-ES" sz="1600" dirty="0" smtClean="0">
                <a:latin typeface="Courier New" pitchFamily="49" charset="0"/>
                <a:cs typeface="Courier New" pitchFamily="49" charset="0"/>
              </a:rPr>
              <a:t>}</a:t>
            </a:r>
            <a:endParaRPr lang="ca-ES" sz="1600" dirty="0" smtClean="0">
              <a:latin typeface="Courier New" pitchFamily="49" charset="0"/>
              <a:cs typeface="Courier New" pitchFamily="49" charset="0"/>
            </a:endParaRPr>
          </a:p>
          <a:p>
            <a:pPr>
              <a:buNone/>
            </a:pPr>
            <a:endParaRPr lang="es-ES" dirty="0"/>
          </a:p>
        </p:txBody>
      </p:sp>
      <p:sp>
        <p:nvSpPr>
          <p:cNvPr id="4" name="1 Título"/>
          <p:cNvSpPr>
            <a:spLocks noGrp="1"/>
          </p:cNvSpPr>
          <p:nvPr>
            <p:ph type="title"/>
          </p:nvPr>
        </p:nvSpPr>
        <p:spPr>
          <a:xfrm>
            <a:off x="457200" y="274638"/>
            <a:ext cx="8229600" cy="1143000"/>
          </a:xfrm>
        </p:spPr>
        <p:txBody>
          <a:bodyPr/>
          <a:lstStyle/>
          <a:p>
            <a:r>
              <a:rPr lang="es-ES" dirty="0" smtClean="0"/>
              <a:t>Uso de Hibernate</a:t>
            </a:r>
            <a:endParaRPr lang="es-E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600200"/>
            <a:ext cx="8640960" cy="4525963"/>
          </a:xfrm>
        </p:spPr>
        <p:txBody>
          <a:bodyPr>
            <a:normAutofit/>
          </a:bodyPr>
          <a:lstStyle/>
          <a:p>
            <a:r>
              <a:rPr lang="es-ES" dirty="0" smtClean="0"/>
              <a:t>Ejemplo de actualización de un objeto en BBDD</a:t>
            </a:r>
          </a:p>
          <a:p>
            <a:endParaRPr lang="es-ES" dirty="0" smtClean="0"/>
          </a:p>
          <a:p>
            <a:pPr marL="0" indent="0">
              <a:buFont typeface="Arial" charset="0"/>
              <a:buNone/>
              <a:defRPr/>
            </a:pPr>
            <a:r>
              <a:rPr lang="es-ES" sz="1600" dirty="0" err="1" smtClean="0">
                <a:latin typeface="Courier New" pitchFamily="49" charset="0"/>
                <a:cs typeface="Courier New" pitchFamily="49" charset="0"/>
              </a:rPr>
              <a:t>public</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void</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editPersona</a:t>
            </a:r>
            <a:r>
              <a:rPr lang="es-ES" sz="1600" dirty="0" smtClean="0">
                <a:latin typeface="Courier New" pitchFamily="49" charset="0"/>
                <a:cs typeface="Courier New" pitchFamily="49" charset="0"/>
              </a:rPr>
              <a:t>(</a:t>
            </a:r>
            <a:r>
              <a:rPr lang="es-ES" sz="1600" dirty="0" err="1" smtClean="0">
                <a:latin typeface="Courier New" pitchFamily="49" charset="0"/>
                <a:cs typeface="Courier New" pitchFamily="49" charset="0"/>
              </a:rPr>
              <a:t>int</a:t>
            </a:r>
            <a:r>
              <a:rPr lang="es-ES" sz="1600" dirty="0" smtClean="0">
                <a:latin typeface="Courier New" pitchFamily="49" charset="0"/>
                <a:cs typeface="Courier New" pitchFamily="49" charset="0"/>
              </a:rPr>
              <a:t> </a:t>
            </a:r>
            <a:r>
              <a:rPr lang="es-ES" sz="1600" dirty="0" smtClean="0">
                <a:latin typeface="Courier New" pitchFamily="49" charset="0"/>
                <a:cs typeface="Courier New" pitchFamily="49" charset="0"/>
              </a:rPr>
              <a:t>id, </a:t>
            </a:r>
            <a:r>
              <a:rPr lang="es-ES" sz="1600" dirty="0" err="1" smtClean="0">
                <a:latin typeface="Courier New" pitchFamily="49" charset="0"/>
                <a:cs typeface="Courier New" pitchFamily="49" charset="0"/>
              </a:rPr>
              <a:t>String</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nom_ap</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String</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dni</a:t>
            </a:r>
            <a:r>
              <a:rPr lang="es-ES" sz="1600" dirty="0" smtClean="0">
                <a:latin typeface="Courier New" pitchFamily="49" charset="0"/>
                <a:cs typeface="Courier New" pitchFamily="49" charset="0"/>
              </a:rPr>
              <a:t>) </a:t>
            </a:r>
            <a:r>
              <a:rPr lang="es-ES" sz="1600" dirty="0" smtClean="0">
                <a:latin typeface="Courier New" pitchFamily="49" charset="0"/>
                <a:cs typeface="Courier New" pitchFamily="49" charset="0"/>
              </a:rPr>
              <a:t>{</a:t>
            </a:r>
          </a:p>
          <a:p>
            <a:pPr marL="400050" lvl="1" indent="0">
              <a:buFont typeface="Arial" charset="0"/>
              <a:buNone/>
              <a:defRPr/>
            </a:pPr>
            <a:r>
              <a:rPr lang="es-ES" sz="1600" dirty="0" err="1" smtClean="0">
                <a:solidFill>
                  <a:srgbClr val="FF0000"/>
                </a:solidFill>
                <a:latin typeface="Courier New" pitchFamily="49" charset="0"/>
                <a:cs typeface="Courier New" pitchFamily="49" charset="0"/>
              </a:rPr>
              <a:t>Session</a:t>
            </a:r>
            <a:r>
              <a:rPr lang="es-ES" sz="1600" dirty="0" smtClean="0">
                <a:solidFill>
                  <a:srgbClr val="FF0000"/>
                </a:solidFill>
                <a:latin typeface="Courier New" pitchFamily="49" charset="0"/>
                <a:cs typeface="Courier New" pitchFamily="49" charset="0"/>
              </a:rPr>
              <a:t> </a:t>
            </a:r>
            <a:r>
              <a:rPr lang="es-ES" sz="1600" dirty="0" err="1" smtClean="0">
                <a:solidFill>
                  <a:srgbClr val="FF0000"/>
                </a:solidFill>
                <a:latin typeface="Courier New" pitchFamily="49" charset="0"/>
                <a:cs typeface="Courier New" pitchFamily="49" charset="0"/>
              </a:rPr>
              <a:t>sesion</a:t>
            </a:r>
            <a:r>
              <a:rPr lang="es-ES" sz="1600" dirty="0" smtClean="0">
                <a:solidFill>
                  <a:srgbClr val="FF0000"/>
                </a:solidFill>
                <a:latin typeface="Courier New" pitchFamily="49" charset="0"/>
                <a:cs typeface="Courier New" pitchFamily="49" charset="0"/>
              </a:rPr>
              <a:t> = </a:t>
            </a:r>
            <a:r>
              <a:rPr lang="es-ES" sz="1600" dirty="0" err="1" smtClean="0">
                <a:solidFill>
                  <a:srgbClr val="FF0000"/>
                </a:solidFill>
                <a:latin typeface="Courier New" pitchFamily="49" charset="0"/>
                <a:cs typeface="Courier New" pitchFamily="49" charset="0"/>
              </a:rPr>
              <a:t>HibernateUtil.getSessionFactory</a:t>
            </a:r>
            <a:r>
              <a:rPr lang="es-ES" sz="1600" dirty="0" smtClean="0">
                <a:solidFill>
                  <a:srgbClr val="FF0000"/>
                </a:solidFill>
                <a:latin typeface="Courier New" pitchFamily="49" charset="0"/>
                <a:cs typeface="Courier New" pitchFamily="49" charset="0"/>
              </a:rPr>
              <a:t>().</a:t>
            </a:r>
            <a:r>
              <a:rPr lang="es-ES" sz="1600" dirty="0" err="1" smtClean="0">
                <a:solidFill>
                  <a:srgbClr val="FF0000"/>
                </a:solidFill>
                <a:latin typeface="Courier New" pitchFamily="49" charset="0"/>
                <a:cs typeface="Courier New" pitchFamily="49" charset="0"/>
              </a:rPr>
              <a:t>openSession</a:t>
            </a:r>
            <a:r>
              <a:rPr lang="es-ES" sz="1600" dirty="0" smtClean="0">
                <a:solidFill>
                  <a:srgbClr val="FF0000"/>
                </a:solidFill>
                <a:latin typeface="Courier New" pitchFamily="49" charset="0"/>
                <a:cs typeface="Courier New" pitchFamily="49" charset="0"/>
              </a:rPr>
              <a:t>();</a:t>
            </a:r>
          </a:p>
          <a:p>
            <a:pPr marL="400050" lvl="1" indent="0">
              <a:buFont typeface="Arial" charset="0"/>
              <a:buNone/>
              <a:defRPr/>
            </a:pPr>
            <a:r>
              <a:rPr lang="es-ES" sz="1600" dirty="0" err="1" smtClean="0">
                <a:solidFill>
                  <a:srgbClr val="00B050"/>
                </a:solidFill>
                <a:latin typeface="Courier New" pitchFamily="49" charset="0"/>
                <a:cs typeface="Courier New" pitchFamily="49" charset="0"/>
              </a:rPr>
              <a:t>Transaction</a:t>
            </a:r>
            <a:r>
              <a:rPr lang="es-ES" sz="1600" dirty="0" smtClean="0">
                <a:solidFill>
                  <a:srgbClr val="00B050"/>
                </a:solidFill>
                <a:latin typeface="Courier New" pitchFamily="49" charset="0"/>
                <a:cs typeface="Courier New" pitchFamily="49" charset="0"/>
              </a:rPr>
              <a:t> </a:t>
            </a:r>
            <a:r>
              <a:rPr lang="es-ES" sz="1600" dirty="0" err="1" smtClean="0">
                <a:solidFill>
                  <a:srgbClr val="00B050"/>
                </a:solidFill>
                <a:latin typeface="Courier New" pitchFamily="49" charset="0"/>
                <a:cs typeface="Courier New" pitchFamily="49" charset="0"/>
              </a:rPr>
              <a:t>tx</a:t>
            </a:r>
            <a:r>
              <a:rPr lang="es-ES" sz="1600" dirty="0" smtClean="0">
                <a:solidFill>
                  <a:srgbClr val="00B050"/>
                </a:solidFill>
                <a:latin typeface="Courier New" pitchFamily="49" charset="0"/>
                <a:cs typeface="Courier New" pitchFamily="49" charset="0"/>
              </a:rPr>
              <a:t> = </a:t>
            </a:r>
            <a:r>
              <a:rPr lang="es-ES" sz="1600" dirty="0" err="1" smtClean="0">
                <a:solidFill>
                  <a:srgbClr val="00B050"/>
                </a:solidFill>
                <a:latin typeface="Courier New" pitchFamily="49" charset="0"/>
                <a:cs typeface="Courier New" pitchFamily="49" charset="0"/>
              </a:rPr>
              <a:t>sesion.beginTransaction</a:t>
            </a:r>
            <a:r>
              <a:rPr lang="es-ES" sz="1600" dirty="0" smtClean="0">
                <a:solidFill>
                  <a:srgbClr val="00B050"/>
                </a:solidFill>
                <a:latin typeface="Courier New" pitchFamily="49" charset="0"/>
                <a:cs typeface="Courier New" pitchFamily="49" charset="0"/>
              </a:rPr>
              <a:t>();</a:t>
            </a:r>
          </a:p>
          <a:p>
            <a:pPr marL="400050" lvl="1" indent="0">
              <a:buFont typeface="Arial" charset="0"/>
              <a:buNone/>
              <a:defRPr/>
            </a:pPr>
            <a:r>
              <a:rPr lang="es-ES" sz="1600" dirty="0" smtClean="0">
                <a:solidFill>
                  <a:schemeClr val="accent5">
                    <a:lumMod val="50000"/>
                  </a:schemeClr>
                </a:solidFill>
                <a:latin typeface="Courier New" pitchFamily="49" charset="0"/>
                <a:cs typeface="Courier New" pitchFamily="49" charset="0"/>
              </a:rPr>
              <a:t>Persona p </a:t>
            </a:r>
            <a:r>
              <a:rPr lang="es-ES" sz="1600" dirty="0" smtClean="0">
                <a:solidFill>
                  <a:schemeClr val="accent5">
                    <a:lumMod val="50000"/>
                  </a:schemeClr>
                </a:solidFill>
                <a:latin typeface="Courier New" pitchFamily="49" charset="0"/>
                <a:cs typeface="Courier New" pitchFamily="49" charset="0"/>
              </a:rPr>
              <a:t>= new </a:t>
            </a:r>
            <a:r>
              <a:rPr lang="es-ES" sz="1600" dirty="0" smtClean="0">
                <a:solidFill>
                  <a:schemeClr val="accent5">
                    <a:lumMod val="50000"/>
                  </a:schemeClr>
                </a:solidFill>
                <a:latin typeface="Courier New" pitchFamily="49" charset="0"/>
                <a:cs typeface="Courier New" pitchFamily="49" charset="0"/>
              </a:rPr>
              <a:t>Persona(id</a:t>
            </a:r>
            <a:r>
              <a:rPr lang="es-ES" sz="1600" dirty="0" smtClean="0">
                <a:solidFill>
                  <a:schemeClr val="accent5">
                    <a:lumMod val="50000"/>
                  </a:schemeClr>
                </a:solidFill>
                <a:latin typeface="Courier New" pitchFamily="49" charset="0"/>
                <a:cs typeface="Courier New" pitchFamily="49" charset="0"/>
              </a:rPr>
              <a:t>, </a:t>
            </a:r>
            <a:r>
              <a:rPr lang="es-ES" sz="1600" dirty="0" err="1" smtClean="0">
                <a:solidFill>
                  <a:schemeClr val="accent5">
                    <a:lumMod val="50000"/>
                  </a:schemeClr>
                </a:solidFill>
                <a:latin typeface="Courier New" pitchFamily="49" charset="0"/>
                <a:cs typeface="Courier New" pitchFamily="49" charset="0"/>
              </a:rPr>
              <a:t>nom_ap</a:t>
            </a:r>
            <a:r>
              <a:rPr lang="es-ES" sz="1600" dirty="0" smtClean="0">
                <a:solidFill>
                  <a:schemeClr val="accent5">
                    <a:lumMod val="50000"/>
                  </a:schemeClr>
                </a:solidFill>
                <a:latin typeface="Courier New" pitchFamily="49" charset="0"/>
                <a:cs typeface="Courier New" pitchFamily="49" charset="0"/>
              </a:rPr>
              <a:t>, </a:t>
            </a:r>
            <a:r>
              <a:rPr lang="es-ES" sz="1600" dirty="0" err="1" smtClean="0">
                <a:solidFill>
                  <a:schemeClr val="accent5">
                    <a:lumMod val="50000"/>
                  </a:schemeClr>
                </a:solidFill>
                <a:latin typeface="Courier New" pitchFamily="49" charset="0"/>
                <a:cs typeface="Courier New" pitchFamily="49" charset="0"/>
              </a:rPr>
              <a:t>dni</a:t>
            </a:r>
            <a:r>
              <a:rPr lang="es-ES" sz="1600" dirty="0" smtClean="0">
                <a:solidFill>
                  <a:schemeClr val="accent5">
                    <a:lumMod val="50000"/>
                  </a:schemeClr>
                </a:solidFill>
                <a:latin typeface="Courier New" pitchFamily="49" charset="0"/>
                <a:cs typeface="Courier New" pitchFamily="49" charset="0"/>
              </a:rPr>
              <a:t>);</a:t>
            </a:r>
            <a:endParaRPr lang="es-ES" sz="1600" dirty="0" smtClean="0">
              <a:solidFill>
                <a:schemeClr val="accent5">
                  <a:lumMod val="50000"/>
                </a:schemeClr>
              </a:solidFill>
              <a:latin typeface="Courier New" pitchFamily="49" charset="0"/>
              <a:cs typeface="Courier New" pitchFamily="49" charset="0"/>
            </a:endParaRPr>
          </a:p>
          <a:p>
            <a:pPr marL="400050" lvl="1" indent="0">
              <a:buFont typeface="Arial" charset="0"/>
              <a:buNone/>
              <a:defRPr/>
            </a:pPr>
            <a:r>
              <a:rPr lang="es-ES" sz="1600" dirty="0" err="1" smtClean="0">
                <a:solidFill>
                  <a:srgbClr val="FF0000"/>
                </a:solidFill>
                <a:latin typeface="Courier New" pitchFamily="49" charset="0"/>
                <a:cs typeface="Courier New" pitchFamily="49" charset="0"/>
              </a:rPr>
              <a:t>sesion.update</a:t>
            </a:r>
            <a:r>
              <a:rPr lang="es-ES" sz="1600" dirty="0" smtClean="0">
                <a:solidFill>
                  <a:srgbClr val="FF0000"/>
                </a:solidFill>
                <a:latin typeface="Courier New" pitchFamily="49" charset="0"/>
                <a:cs typeface="Courier New" pitchFamily="49" charset="0"/>
              </a:rPr>
              <a:t>(p);</a:t>
            </a:r>
            <a:endParaRPr lang="es-ES" sz="1600" dirty="0" smtClean="0">
              <a:solidFill>
                <a:srgbClr val="FF0000"/>
              </a:solidFill>
              <a:latin typeface="Courier New" pitchFamily="49" charset="0"/>
              <a:cs typeface="Courier New" pitchFamily="49" charset="0"/>
            </a:endParaRPr>
          </a:p>
          <a:p>
            <a:pPr marL="400050" lvl="1" indent="0">
              <a:buFont typeface="Arial" charset="0"/>
              <a:buNone/>
              <a:defRPr/>
            </a:pPr>
            <a:r>
              <a:rPr lang="es-ES" sz="1600" dirty="0" err="1" smtClean="0">
                <a:solidFill>
                  <a:srgbClr val="00B050"/>
                </a:solidFill>
                <a:latin typeface="Courier New" pitchFamily="49" charset="0"/>
                <a:cs typeface="Courier New" pitchFamily="49" charset="0"/>
              </a:rPr>
              <a:t>tx.commit</a:t>
            </a:r>
            <a:r>
              <a:rPr lang="es-ES" sz="1600" dirty="0" smtClean="0">
                <a:solidFill>
                  <a:srgbClr val="00B050"/>
                </a:solidFill>
                <a:latin typeface="Courier New" pitchFamily="49" charset="0"/>
                <a:cs typeface="Courier New" pitchFamily="49" charset="0"/>
              </a:rPr>
              <a:t>();</a:t>
            </a:r>
          </a:p>
          <a:p>
            <a:pPr marL="400050" lvl="1" indent="0">
              <a:buFont typeface="Arial" charset="0"/>
              <a:buNone/>
              <a:defRPr/>
            </a:pPr>
            <a:r>
              <a:rPr lang="es-ES" sz="1600" dirty="0" err="1" smtClean="0">
                <a:solidFill>
                  <a:srgbClr val="FF0000"/>
                </a:solidFill>
                <a:latin typeface="Courier New" pitchFamily="49" charset="0"/>
                <a:cs typeface="Courier New" pitchFamily="49" charset="0"/>
              </a:rPr>
              <a:t>sesion.close</a:t>
            </a:r>
            <a:r>
              <a:rPr lang="es-ES" sz="1600" dirty="0" smtClean="0">
                <a:solidFill>
                  <a:srgbClr val="FF0000"/>
                </a:solidFill>
                <a:latin typeface="Courier New" pitchFamily="49" charset="0"/>
                <a:cs typeface="Courier New" pitchFamily="49" charset="0"/>
              </a:rPr>
              <a:t>();</a:t>
            </a:r>
          </a:p>
          <a:p>
            <a:pPr marL="0" indent="0">
              <a:buFont typeface="Arial" charset="0"/>
              <a:buNone/>
              <a:defRPr/>
            </a:pPr>
            <a:r>
              <a:rPr lang="es-ES" sz="1600" dirty="0" smtClean="0">
                <a:latin typeface="Courier New" pitchFamily="49" charset="0"/>
                <a:cs typeface="Courier New" pitchFamily="49" charset="0"/>
              </a:rPr>
              <a:t>}</a:t>
            </a:r>
            <a:endParaRPr lang="ca-ES" sz="1600" dirty="0" smtClean="0"/>
          </a:p>
          <a:p>
            <a:pPr>
              <a:buNone/>
            </a:pPr>
            <a:endParaRPr lang="es-ES" dirty="0"/>
          </a:p>
        </p:txBody>
      </p:sp>
      <p:sp>
        <p:nvSpPr>
          <p:cNvPr id="4" name="1 Título"/>
          <p:cNvSpPr>
            <a:spLocks noGrp="1"/>
          </p:cNvSpPr>
          <p:nvPr>
            <p:ph type="title"/>
          </p:nvPr>
        </p:nvSpPr>
        <p:spPr>
          <a:xfrm>
            <a:off x="457200" y="274638"/>
            <a:ext cx="8229600" cy="1143000"/>
          </a:xfrm>
        </p:spPr>
        <p:txBody>
          <a:bodyPr/>
          <a:lstStyle/>
          <a:p>
            <a:r>
              <a:rPr lang="es-ES" dirty="0" smtClean="0"/>
              <a:t>Uso de Hibernate</a:t>
            </a:r>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CONTENIDO</a:t>
            </a:r>
            <a:endParaRPr lang="es-ES" dirty="0"/>
          </a:p>
        </p:txBody>
      </p:sp>
      <p:sp>
        <p:nvSpPr>
          <p:cNvPr id="3" name="2 Marcador de contenido"/>
          <p:cNvSpPr>
            <a:spLocks noGrp="1"/>
          </p:cNvSpPr>
          <p:nvPr>
            <p:ph idx="1"/>
          </p:nvPr>
        </p:nvSpPr>
        <p:spPr/>
        <p:txBody>
          <a:bodyPr/>
          <a:lstStyle/>
          <a:p>
            <a:pPr marL="514350" indent="-514350">
              <a:buFont typeface="+mj-lt"/>
              <a:buAutoNum type="arabicPeriod"/>
            </a:pPr>
            <a:r>
              <a:rPr lang="es-ES" dirty="0" smtClean="0"/>
              <a:t>Definición y contexto de ORM</a:t>
            </a:r>
          </a:p>
          <a:p>
            <a:pPr marL="514350" indent="-514350">
              <a:buFont typeface="+mj-lt"/>
              <a:buAutoNum type="arabicPeriod"/>
            </a:pPr>
            <a:r>
              <a:rPr lang="es-ES" dirty="0" smtClean="0"/>
              <a:t>Hibernate.</a:t>
            </a:r>
            <a:endParaRPr lang="es-ES" dirty="0" smtClean="0"/>
          </a:p>
          <a:p>
            <a:pPr marL="914400" lvl="1" indent="-514350">
              <a:buFont typeface="+mj-lt"/>
              <a:buAutoNum type="arabicPeriod"/>
            </a:pPr>
            <a:r>
              <a:rPr lang="es-ES" dirty="0" smtClean="0"/>
              <a:t>Instalación</a:t>
            </a:r>
          </a:p>
          <a:p>
            <a:pPr marL="914400" lvl="1" indent="-514350">
              <a:buFont typeface="+mj-lt"/>
              <a:buAutoNum type="arabicPeriod"/>
            </a:pPr>
            <a:r>
              <a:rPr lang="es-ES" dirty="0" smtClean="0"/>
              <a:t>Configuración BBDD</a:t>
            </a:r>
            <a:endParaRPr lang="es-ES" dirty="0" smtClean="0"/>
          </a:p>
          <a:p>
            <a:pPr marL="914400" lvl="1" indent="-514350">
              <a:buFont typeface="+mj-lt"/>
              <a:buAutoNum type="arabicPeriod"/>
            </a:pPr>
            <a:r>
              <a:rPr lang="es-ES" dirty="0" smtClean="0"/>
              <a:t>Generación de ficheros Hibernate.</a:t>
            </a:r>
            <a:endParaRPr lang="es-ES" dirty="0" smtClean="0"/>
          </a:p>
          <a:p>
            <a:pPr marL="914400" lvl="1" indent="-514350">
              <a:buFont typeface="+mj-lt"/>
              <a:buAutoNum type="arabicPeriod"/>
            </a:pPr>
            <a:r>
              <a:rPr lang="es-ES" dirty="0" smtClean="0"/>
              <a:t>Características de las clases </a:t>
            </a:r>
            <a:r>
              <a:rPr lang="es-ES" dirty="0" err="1" smtClean="0"/>
              <a:t>POJO’s</a:t>
            </a:r>
            <a:endParaRPr lang="es-ES" dirty="0" smtClean="0"/>
          </a:p>
          <a:p>
            <a:pPr marL="914400" lvl="1" indent="-514350">
              <a:buFont typeface="+mj-lt"/>
              <a:buAutoNum type="arabicPeriod"/>
            </a:pPr>
            <a:r>
              <a:rPr lang="es-ES" dirty="0" smtClean="0"/>
              <a:t>Uso de Hibernate</a:t>
            </a:r>
            <a:endParaRPr lang="es-ES" dirty="0" smtClean="0"/>
          </a:p>
          <a:p>
            <a:pPr marL="514350" indent="-514350">
              <a:buNone/>
            </a:pPr>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600200"/>
            <a:ext cx="8640960" cy="4525963"/>
          </a:xfrm>
        </p:spPr>
        <p:txBody>
          <a:bodyPr>
            <a:normAutofit/>
          </a:bodyPr>
          <a:lstStyle/>
          <a:p>
            <a:r>
              <a:rPr lang="es-ES" dirty="0" smtClean="0"/>
              <a:t>Ejemplo de eliminación de un objeto en BBDD</a:t>
            </a:r>
          </a:p>
          <a:p>
            <a:endParaRPr lang="es-ES" dirty="0" smtClean="0"/>
          </a:p>
          <a:p>
            <a:pPr marL="0" indent="0">
              <a:buFont typeface="Arial" charset="0"/>
              <a:buNone/>
              <a:defRPr/>
            </a:pPr>
            <a:r>
              <a:rPr lang="es-ES" sz="1600" dirty="0" err="1" smtClean="0">
                <a:latin typeface="Courier New" pitchFamily="49" charset="0"/>
                <a:cs typeface="Courier New" pitchFamily="49" charset="0"/>
              </a:rPr>
              <a:t>public</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void</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deletePersona</a:t>
            </a:r>
            <a:r>
              <a:rPr lang="es-ES" sz="1600" dirty="0" smtClean="0">
                <a:latin typeface="Courier New" pitchFamily="49" charset="0"/>
                <a:cs typeface="Courier New" pitchFamily="49" charset="0"/>
              </a:rPr>
              <a:t>(Persona p) </a:t>
            </a:r>
            <a:r>
              <a:rPr lang="es-ES" sz="1600" dirty="0" smtClean="0">
                <a:latin typeface="Courier New" pitchFamily="49" charset="0"/>
                <a:cs typeface="Courier New" pitchFamily="49" charset="0"/>
              </a:rPr>
              <a:t>{</a:t>
            </a:r>
          </a:p>
          <a:p>
            <a:pPr marL="400050" lvl="1" indent="0">
              <a:buFont typeface="Arial" charset="0"/>
              <a:buNone/>
              <a:defRPr/>
            </a:pPr>
            <a:r>
              <a:rPr lang="es-ES" sz="1600" dirty="0" err="1" smtClean="0">
                <a:solidFill>
                  <a:srgbClr val="FF0000"/>
                </a:solidFill>
                <a:latin typeface="Courier New" pitchFamily="49" charset="0"/>
                <a:cs typeface="Courier New" pitchFamily="49" charset="0"/>
              </a:rPr>
              <a:t>Session</a:t>
            </a:r>
            <a:r>
              <a:rPr lang="es-ES" sz="1600" dirty="0" smtClean="0">
                <a:solidFill>
                  <a:srgbClr val="FF0000"/>
                </a:solidFill>
                <a:latin typeface="Courier New" pitchFamily="49" charset="0"/>
                <a:cs typeface="Courier New" pitchFamily="49" charset="0"/>
              </a:rPr>
              <a:t> </a:t>
            </a:r>
            <a:r>
              <a:rPr lang="es-ES" sz="1600" dirty="0" err="1" smtClean="0">
                <a:solidFill>
                  <a:srgbClr val="FF0000"/>
                </a:solidFill>
                <a:latin typeface="Courier New" pitchFamily="49" charset="0"/>
                <a:cs typeface="Courier New" pitchFamily="49" charset="0"/>
              </a:rPr>
              <a:t>sesion</a:t>
            </a:r>
            <a:r>
              <a:rPr lang="es-ES" sz="1600" dirty="0" smtClean="0">
                <a:solidFill>
                  <a:srgbClr val="FF0000"/>
                </a:solidFill>
                <a:latin typeface="Courier New" pitchFamily="49" charset="0"/>
                <a:cs typeface="Courier New" pitchFamily="49" charset="0"/>
              </a:rPr>
              <a:t> = </a:t>
            </a:r>
            <a:r>
              <a:rPr lang="es-ES" sz="1600" dirty="0" err="1" smtClean="0">
                <a:solidFill>
                  <a:srgbClr val="FF0000"/>
                </a:solidFill>
                <a:latin typeface="Courier New" pitchFamily="49" charset="0"/>
                <a:cs typeface="Courier New" pitchFamily="49" charset="0"/>
              </a:rPr>
              <a:t>HibernateUtil.getSessionFactory</a:t>
            </a:r>
            <a:r>
              <a:rPr lang="es-ES" sz="1600" dirty="0" smtClean="0">
                <a:solidFill>
                  <a:srgbClr val="FF0000"/>
                </a:solidFill>
                <a:latin typeface="Courier New" pitchFamily="49" charset="0"/>
                <a:cs typeface="Courier New" pitchFamily="49" charset="0"/>
              </a:rPr>
              <a:t>().</a:t>
            </a:r>
            <a:r>
              <a:rPr lang="es-ES" sz="1600" dirty="0" err="1" smtClean="0">
                <a:solidFill>
                  <a:srgbClr val="FF0000"/>
                </a:solidFill>
                <a:latin typeface="Courier New" pitchFamily="49" charset="0"/>
                <a:cs typeface="Courier New" pitchFamily="49" charset="0"/>
              </a:rPr>
              <a:t>openSession</a:t>
            </a:r>
            <a:r>
              <a:rPr lang="es-ES" sz="1600" dirty="0" smtClean="0">
                <a:solidFill>
                  <a:srgbClr val="FF0000"/>
                </a:solidFill>
                <a:latin typeface="Courier New" pitchFamily="49" charset="0"/>
                <a:cs typeface="Courier New" pitchFamily="49" charset="0"/>
              </a:rPr>
              <a:t>();</a:t>
            </a:r>
          </a:p>
          <a:p>
            <a:pPr marL="400050" lvl="1" indent="0">
              <a:buFont typeface="Arial" charset="0"/>
              <a:buNone/>
              <a:defRPr/>
            </a:pPr>
            <a:r>
              <a:rPr lang="es-ES" sz="1600" dirty="0" err="1" smtClean="0">
                <a:solidFill>
                  <a:srgbClr val="00B050"/>
                </a:solidFill>
                <a:latin typeface="Courier New" pitchFamily="49" charset="0"/>
                <a:cs typeface="Courier New" pitchFamily="49" charset="0"/>
              </a:rPr>
              <a:t>Transaction</a:t>
            </a:r>
            <a:r>
              <a:rPr lang="es-ES" sz="1600" dirty="0" smtClean="0">
                <a:solidFill>
                  <a:srgbClr val="00B050"/>
                </a:solidFill>
                <a:latin typeface="Courier New" pitchFamily="49" charset="0"/>
                <a:cs typeface="Courier New" pitchFamily="49" charset="0"/>
              </a:rPr>
              <a:t> </a:t>
            </a:r>
            <a:r>
              <a:rPr lang="es-ES" sz="1600" dirty="0" err="1" smtClean="0">
                <a:solidFill>
                  <a:srgbClr val="00B050"/>
                </a:solidFill>
                <a:latin typeface="Courier New" pitchFamily="49" charset="0"/>
                <a:cs typeface="Courier New" pitchFamily="49" charset="0"/>
              </a:rPr>
              <a:t>tx</a:t>
            </a:r>
            <a:r>
              <a:rPr lang="es-ES" sz="1600" dirty="0" smtClean="0">
                <a:solidFill>
                  <a:srgbClr val="00B050"/>
                </a:solidFill>
                <a:latin typeface="Courier New" pitchFamily="49" charset="0"/>
                <a:cs typeface="Courier New" pitchFamily="49" charset="0"/>
              </a:rPr>
              <a:t> = </a:t>
            </a:r>
            <a:r>
              <a:rPr lang="es-ES" sz="1600" dirty="0" err="1" smtClean="0">
                <a:solidFill>
                  <a:srgbClr val="00B050"/>
                </a:solidFill>
                <a:latin typeface="Courier New" pitchFamily="49" charset="0"/>
                <a:cs typeface="Courier New" pitchFamily="49" charset="0"/>
              </a:rPr>
              <a:t>sesion.beginTransaction</a:t>
            </a:r>
            <a:r>
              <a:rPr lang="es-ES" sz="1600" dirty="0" smtClean="0">
                <a:solidFill>
                  <a:srgbClr val="00B050"/>
                </a:solidFill>
                <a:latin typeface="Courier New" pitchFamily="49" charset="0"/>
                <a:cs typeface="Courier New" pitchFamily="49" charset="0"/>
              </a:rPr>
              <a:t>();</a:t>
            </a:r>
          </a:p>
          <a:p>
            <a:pPr marL="400050" lvl="1" indent="0">
              <a:buFont typeface="Arial" charset="0"/>
              <a:buNone/>
              <a:defRPr/>
            </a:pPr>
            <a:r>
              <a:rPr lang="es-ES" sz="1600" dirty="0" err="1" smtClean="0">
                <a:solidFill>
                  <a:srgbClr val="FF0000"/>
                </a:solidFill>
                <a:latin typeface="Courier New" pitchFamily="49" charset="0"/>
                <a:cs typeface="Courier New" pitchFamily="49" charset="0"/>
              </a:rPr>
              <a:t>Sesion.delete</a:t>
            </a:r>
            <a:r>
              <a:rPr lang="es-ES" sz="1600" dirty="0" smtClean="0">
                <a:solidFill>
                  <a:srgbClr val="FF0000"/>
                </a:solidFill>
                <a:latin typeface="Courier New" pitchFamily="49" charset="0"/>
                <a:cs typeface="Courier New" pitchFamily="49" charset="0"/>
              </a:rPr>
              <a:t>(p);</a:t>
            </a:r>
            <a:endParaRPr lang="es-ES" sz="1600" dirty="0" smtClean="0">
              <a:solidFill>
                <a:srgbClr val="FF0000"/>
              </a:solidFill>
              <a:latin typeface="Courier New" pitchFamily="49" charset="0"/>
              <a:cs typeface="Courier New" pitchFamily="49" charset="0"/>
            </a:endParaRPr>
          </a:p>
          <a:p>
            <a:pPr marL="400050" lvl="1" indent="0">
              <a:buFont typeface="Arial" charset="0"/>
              <a:buNone/>
              <a:defRPr/>
            </a:pPr>
            <a:r>
              <a:rPr lang="es-ES" sz="1600" dirty="0" err="1" smtClean="0">
                <a:solidFill>
                  <a:srgbClr val="00B050"/>
                </a:solidFill>
                <a:latin typeface="Courier New" pitchFamily="49" charset="0"/>
                <a:cs typeface="Courier New" pitchFamily="49" charset="0"/>
              </a:rPr>
              <a:t>tx.commit</a:t>
            </a:r>
            <a:r>
              <a:rPr lang="es-ES" sz="1600" dirty="0" smtClean="0">
                <a:solidFill>
                  <a:srgbClr val="00B050"/>
                </a:solidFill>
                <a:latin typeface="Courier New" pitchFamily="49" charset="0"/>
                <a:cs typeface="Courier New" pitchFamily="49" charset="0"/>
              </a:rPr>
              <a:t>();</a:t>
            </a:r>
          </a:p>
          <a:p>
            <a:pPr marL="400050" lvl="1" indent="0">
              <a:buFont typeface="Arial" charset="0"/>
              <a:buNone/>
              <a:defRPr/>
            </a:pPr>
            <a:r>
              <a:rPr lang="es-ES" sz="1600" dirty="0" err="1" smtClean="0">
                <a:solidFill>
                  <a:srgbClr val="FF0000"/>
                </a:solidFill>
                <a:latin typeface="Courier New" pitchFamily="49" charset="0"/>
                <a:cs typeface="Courier New" pitchFamily="49" charset="0"/>
              </a:rPr>
              <a:t>sesion.close</a:t>
            </a:r>
            <a:r>
              <a:rPr lang="es-ES" sz="1600" dirty="0" smtClean="0">
                <a:solidFill>
                  <a:srgbClr val="FF0000"/>
                </a:solidFill>
                <a:latin typeface="Courier New" pitchFamily="49" charset="0"/>
                <a:cs typeface="Courier New" pitchFamily="49" charset="0"/>
              </a:rPr>
              <a:t>();</a:t>
            </a:r>
          </a:p>
          <a:p>
            <a:pPr marL="0" indent="0">
              <a:buFont typeface="Arial" charset="0"/>
              <a:buNone/>
              <a:defRPr/>
            </a:pPr>
            <a:r>
              <a:rPr lang="es-ES" sz="1600" dirty="0" smtClean="0">
                <a:latin typeface="Courier New" pitchFamily="49" charset="0"/>
                <a:cs typeface="Courier New" pitchFamily="49" charset="0"/>
              </a:rPr>
              <a:t>}</a:t>
            </a:r>
            <a:endParaRPr lang="ca-ES" sz="1600" dirty="0" smtClean="0"/>
          </a:p>
          <a:p>
            <a:pPr>
              <a:buNone/>
            </a:pPr>
            <a:endParaRPr lang="es-ES" dirty="0"/>
          </a:p>
        </p:txBody>
      </p:sp>
      <p:sp>
        <p:nvSpPr>
          <p:cNvPr id="4" name="1 Título"/>
          <p:cNvSpPr>
            <a:spLocks noGrp="1"/>
          </p:cNvSpPr>
          <p:nvPr>
            <p:ph type="title"/>
          </p:nvPr>
        </p:nvSpPr>
        <p:spPr>
          <a:xfrm>
            <a:off x="457200" y="274638"/>
            <a:ext cx="8229600" cy="1143000"/>
          </a:xfrm>
        </p:spPr>
        <p:txBody>
          <a:bodyPr/>
          <a:lstStyle/>
          <a:p>
            <a:r>
              <a:rPr lang="es-ES" dirty="0" smtClean="0"/>
              <a:t>Uso de Hibernate</a:t>
            </a:r>
            <a:endParaRPr lang="es-E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Lectura de objetos</a:t>
            </a:r>
          </a:p>
          <a:p>
            <a:pPr marL="0">
              <a:buNone/>
            </a:pPr>
            <a:r>
              <a:rPr lang="es-ES" dirty="0" smtClean="0"/>
              <a:t>Hay varias formas de leer objetos desde la base de datos:</a:t>
            </a:r>
          </a:p>
          <a:p>
            <a:pPr marL="800100" lvl="2"/>
            <a:r>
              <a:rPr lang="es-ES" dirty="0" smtClean="0"/>
              <a:t>Mediante método (conocido un valor de la clave primaria)</a:t>
            </a:r>
          </a:p>
          <a:p>
            <a:pPr marL="800100" lvl="2"/>
            <a:r>
              <a:rPr lang="es-ES" dirty="0" smtClean="0"/>
              <a:t>Mediante HQL</a:t>
            </a:r>
          </a:p>
          <a:p>
            <a:pPr marL="800100" lvl="2"/>
            <a:r>
              <a:rPr lang="es-ES" dirty="0" smtClean="0"/>
              <a:t>Mediante </a:t>
            </a:r>
            <a:r>
              <a:rPr lang="es-ES" dirty="0" err="1" smtClean="0"/>
              <a:t>Criteria</a:t>
            </a:r>
            <a:endParaRPr lang="es-ES" dirty="0" smtClean="0"/>
          </a:p>
          <a:p>
            <a:pPr>
              <a:buNone/>
            </a:pPr>
            <a:endParaRPr lang="es-ES" dirty="0"/>
          </a:p>
        </p:txBody>
      </p:sp>
      <p:sp>
        <p:nvSpPr>
          <p:cNvPr id="4" name="1 Título"/>
          <p:cNvSpPr>
            <a:spLocks noGrp="1"/>
          </p:cNvSpPr>
          <p:nvPr>
            <p:ph type="title"/>
          </p:nvPr>
        </p:nvSpPr>
        <p:spPr>
          <a:xfrm>
            <a:off x="457200" y="274638"/>
            <a:ext cx="8229600" cy="1143000"/>
          </a:xfrm>
        </p:spPr>
        <p:txBody>
          <a:bodyPr/>
          <a:lstStyle/>
          <a:p>
            <a:r>
              <a:rPr lang="es-ES" dirty="0" smtClean="0"/>
              <a:t>Uso de Hibernate</a:t>
            </a:r>
            <a:endParaRPr lang="es-E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600200"/>
            <a:ext cx="8568952" cy="4525963"/>
          </a:xfrm>
        </p:spPr>
        <p:txBody>
          <a:bodyPr>
            <a:normAutofit/>
          </a:bodyPr>
          <a:lstStyle/>
          <a:p>
            <a:r>
              <a:rPr lang="es-ES" dirty="0" smtClean="0"/>
              <a:t>Lectura de objetos mediante método</a:t>
            </a:r>
            <a:endParaRPr lang="es-ES" dirty="0" smtClean="0"/>
          </a:p>
          <a:p>
            <a:pPr marL="0" indent="0">
              <a:buFont typeface="Arial" charset="0"/>
              <a:buNone/>
              <a:defRPr/>
            </a:pPr>
            <a:r>
              <a:rPr lang="es-ES" sz="1600" dirty="0" err="1" smtClean="0">
                <a:latin typeface="Courier New" pitchFamily="49" charset="0"/>
                <a:cs typeface="Courier New" pitchFamily="49" charset="0"/>
              </a:rPr>
              <a:t>public</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void</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getPersona</a:t>
            </a:r>
            <a:r>
              <a:rPr lang="es-ES" sz="1600" dirty="0" smtClean="0">
                <a:latin typeface="Courier New" pitchFamily="49" charset="0"/>
                <a:cs typeface="Courier New" pitchFamily="49" charset="0"/>
              </a:rPr>
              <a:t>(</a:t>
            </a:r>
            <a:r>
              <a:rPr lang="es-ES" sz="1600" dirty="0" err="1" smtClean="0">
                <a:latin typeface="Courier New" pitchFamily="49" charset="0"/>
                <a:cs typeface="Courier New" pitchFamily="49" charset="0"/>
              </a:rPr>
              <a:t>int</a:t>
            </a:r>
            <a:r>
              <a:rPr lang="es-ES" sz="1600" dirty="0" smtClean="0">
                <a:latin typeface="Courier New" pitchFamily="49" charset="0"/>
                <a:cs typeface="Courier New" pitchFamily="49" charset="0"/>
              </a:rPr>
              <a:t> </a:t>
            </a:r>
            <a:r>
              <a:rPr lang="es-ES" sz="1600" dirty="0" smtClean="0">
                <a:latin typeface="Courier New" pitchFamily="49" charset="0"/>
                <a:cs typeface="Courier New" pitchFamily="49" charset="0"/>
              </a:rPr>
              <a:t>id) {</a:t>
            </a:r>
          </a:p>
          <a:p>
            <a:pPr marL="400050" lvl="1" indent="0">
              <a:buFont typeface="Arial" charset="0"/>
              <a:buNone/>
              <a:defRPr/>
            </a:pPr>
            <a:r>
              <a:rPr lang="es-ES" sz="1600" dirty="0" err="1" smtClean="0">
                <a:solidFill>
                  <a:srgbClr val="FF0000"/>
                </a:solidFill>
                <a:latin typeface="Courier New" pitchFamily="49" charset="0"/>
                <a:cs typeface="Courier New" pitchFamily="49" charset="0"/>
              </a:rPr>
              <a:t>Session</a:t>
            </a:r>
            <a:r>
              <a:rPr lang="es-ES" sz="1600" dirty="0" smtClean="0">
                <a:solidFill>
                  <a:srgbClr val="FF0000"/>
                </a:solidFill>
                <a:latin typeface="Courier New" pitchFamily="49" charset="0"/>
                <a:cs typeface="Courier New" pitchFamily="49" charset="0"/>
              </a:rPr>
              <a:t> </a:t>
            </a:r>
            <a:r>
              <a:rPr lang="es-ES" sz="1600" dirty="0" err="1" smtClean="0">
                <a:solidFill>
                  <a:srgbClr val="FF0000"/>
                </a:solidFill>
                <a:latin typeface="Courier New" pitchFamily="49" charset="0"/>
                <a:cs typeface="Courier New" pitchFamily="49" charset="0"/>
              </a:rPr>
              <a:t>sesion</a:t>
            </a:r>
            <a:r>
              <a:rPr lang="es-ES" sz="1600" dirty="0" smtClean="0">
                <a:solidFill>
                  <a:srgbClr val="FF0000"/>
                </a:solidFill>
                <a:latin typeface="Courier New" pitchFamily="49" charset="0"/>
                <a:cs typeface="Courier New" pitchFamily="49" charset="0"/>
              </a:rPr>
              <a:t> = </a:t>
            </a:r>
            <a:r>
              <a:rPr lang="es-ES" sz="1600" dirty="0" err="1" smtClean="0">
                <a:solidFill>
                  <a:srgbClr val="FF0000"/>
                </a:solidFill>
                <a:latin typeface="Courier New" pitchFamily="49" charset="0"/>
                <a:cs typeface="Courier New" pitchFamily="49" charset="0"/>
              </a:rPr>
              <a:t>HibernateUtil.getSessionFactory</a:t>
            </a:r>
            <a:r>
              <a:rPr lang="es-ES" sz="1600" dirty="0" smtClean="0">
                <a:solidFill>
                  <a:srgbClr val="FF0000"/>
                </a:solidFill>
                <a:latin typeface="Courier New" pitchFamily="49" charset="0"/>
                <a:cs typeface="Courier New" pitchFamily="49" charset="0"/>
              </a:rPr>
              <a:t>().</a:t>
            </a:r>
            <a:r>
              <a:rPr lang="es-ES" sz="1600" dirty="0" err="1" smtClean="0">
                <a:solidFill>
                  <a:srgbClr val="FF0000"/>
                </a:solidFill>
                <a:latin typeface="Courier New" pitchFamily="49" charset="0"/>
                <a:cs typeface="Courier New" pitchFamily="49" charset="0"/>
              </a:rPr>
              <a:t>openSession</a:t>
            </a:r>
            <a:r>
              <a:rPr lang="es-ES" sz="1600" dirty="0" smtClean="0">
                <a:solidFill>
                  <a:srgbClr val="FF0000"/>
                </a:solidFill>
                <a:latin typeface="Courier New" pitchFamily="49" charset="0"/>
                <a:cs typeface="Courier New" pitchFamily="49" charset="0"/>
              </a:rPr>
              <a:t>();</a:t>
            </a:r>
          </a:p>
          <a:p>
            <a:pPr marL="400050" lvl="1" indent="0">
              <a:buFont typeface="Arial" charset="0"/>
              <a:buNone/>
              <a:defRPr/>
            </a:pPr>
            <a:r>
              <a:rPr lang="es-ES" sz="1600" dirty="0" smtClean="0">
                <a:solidFill>
                  <a:schemeClr val="accent5">
                    <a:lumMod val="50000"/>
                  </a:schemeClr>
                </a:solidFill>
                <a:latin typeface="Courier New" pitchFamily="49" charset="0"/>
                <a:cs typeface="Courier New" pitchFamily="49" charset="0"/>
              </a:rPr>
              <a:t>Persona p </a:t>
            </a:r>
            <a:r>
              <a:rPr lang="es-ES" sz="1600" dirty="0" smtClean="0">
                <a:solidFill>
                  <a:schemeClr val="accent5">
                    <a:lumMod val="50000"/>
                  </a:schemeClr>
                </a:solidFill>
                <a:latin typeface="Courier New" pitchFamily="49" charset="0"/>
                <a:cs typeface="Courier New" pitchFamily="49" charset="0"/>
              </a:rPr>
              <a:t>= </a:t>
            </a:r>
            <a:r>
              <a:rPr lang="es-ES" sz="1600" dirty="0" smtClean="0">
                <a:solidFill>
                  <a:schemeClr val="accent5">
                    <a:lumMod val="50000"/>
                  </a:schemeClr>
                </a:solidFill>
                <a:latin typeface="Courier New" pitchFamily="49" charset="0"/>
                <a:cs typeface="Courier New" pitchFamily="49" charset="0"/>
              </a:rPr>
              <a:t>(Persona) sesion.get(</a:t>
            </a:r>
            <a:r>
              <a:rPr lang="es-ES" sz="1600" dirty="0" err="1" smtClean="0">
                <a:solidFill>
                  <a:schemeClr val="accent5">
                    <a:lumMod val="50000"/>
                  </a:schemeClr>
                </a:solidFill>
                <a:latin typeface="Courier New" pitchFamily="49" charset="0"/>
                <a:cs typeface="Courier New" pitchFamily="49" charset="0"/>
              </a:rPr>
              <a:t>Persona.class</a:t>
            </a:r>
            <a:r>
              <a:rPr lang="es-ES" sz="1600" dirty="0" smtClean="0">
                <a:solidFill>
                  <a:schemeClr val="accent5">
                    <a:lumMod val="50000"/>
                  </a:schemeClr>
                </a:solidFill>
                <a:latin typeface="Courier New" pitchFamily="49" charset="0"/>
                <a:cs typeface="Courier New" pitchFamily="49" charset="0"/>
              </a:rPr>
              <a:t>, id);</a:t>
            </a:r>
          </a:p>
          <a:p>
            <a:pPr marL="400050" lvl="1" indent="0">
              <a:buFont typeface="Arial" charset="0"/>
              <a:buNone/>
              <a:defRPr/>
            </a:pPr>
            <a:r>
              <a:rPr lang="es-ES" sz="1600" dirty="0" err="1" smtClean="0">
                <a:latin typeface="Courier New" pitchFamily="49" charset="0"/>
                <a:cs typeface="Courier New" pitchFamily="49" charset="0"/>
              </a:rPr>
              <a:t>System.out.println</a:t>
            </a:r>
            <a:r>
              <a:rPr lang="es-ES" sz="1600" dirty="0" smtClean="0">
                <a:latin typeface="Courier New" pitchFamily="49" charset="0"/>
                <a:cs typeface="Courier New" pitchFamily="49" charset="0"/>
              </a:rPr>
              <a:t>(“</a:t>
            </a:r>
            <a:r>
              <a:rPr lang="es-ES" sz="1600" dirty="0" err="1" smtClean="0">
                <a:latin typeface="Courier New" pitchFamily="49" charset="0"/>
                <a:cs typeface="Courier New" pitchFamily="49" charset="0"/>
              </a:rPr>
              <a:t>Pers</a:t>
            </a:r>
            <a:r>
              <a:rPr lang="es-ES" sz="1600" dirty="0" smtClean="0">
                <a:latin typeface="Courier New" pitchFamily="49" charset="0"/>
                <a:cs typeface="Courier New" pitchFamily="49" charset="0"/>
              </a:rPr>
              <a:t>: “ + </a:t>
            </a:r>
            <a:r>
              <a:rPr lang="es-ES" sz="1600" dirty="0" err="1" smtClean="0">
                <a:latin typeface="Courier New" pitchFamily="49" charset="0"/>
                <a:cs typeface="Courier New" pitchFamily="49" charset="0"/>
              </a:rPr>
              <a:t>p.getNom_app</a:t>
            </a:r>
            <a:r>
              <a:rPr lang="es-ES" sz="1600" dirty="0" smtClean="0">
                <a:latin typeface="Courier New" pitchFamily="49" charset="0"/>
                <a:cs typeface="Courier New" pitchFamily="49" charset="0"/>
              </a:rPr>
              <a:t>() + “:” + </a:t>
            </a:r>
            <a:r>
              <a:rPr lang="es-ES" sz="1600" dirty="0" err="1" smtClean="0">
                <a:latin typeface="Courier New" pitchFamily="49" charset="0"/>
                <a:cs typeface="Courier New" pitchFamily="49" charset="0"/>
              </a:rPr>
              <a:t>p.getDNI</a:t>
            </a:r>
            <a:r>
              <a:rPr lang="es-ES" sz="1600" dirty="0" smtClean="0">
                <a:latin typeface="Courier New" pitchFamily="49" charset="0"/>
                <a:cs typeface="Courier New" pitchFamily="49" charset="0"/>
              </a:rPr>
              <a:t>());</a:t>
            </a:r>
            <a:endParaRPr lang="es-ES" sz="1600" dirty="0" smtClean="0">
              <a:latin typeface="Courier New" pitchFamily="49" charset="0"/>
              <a:cs typeface="Courier New" pitchFamily="49" charset="0"/>
            </a:endParaRPr>
          </a:p>
          <a:p>
            <a:pPr marL="400050" lvl="1" indent="0">
              <a:buFont typeface="Arial" charset="0"/>
              <a:buNone/>
              <a:defRPr/>
            </a:pPr>
            <a:r>
              <a:rPr lang="es-ES" sz="1600" dirty="0" err="1" smtClean="0">
                <a:solidFill>
                  <a:srgbClr val="FF0000"/>
                </a:solidFill>
                <a:latin typeface="Courier New" pitchFamily="49" charset="0"/>
                <a:cs typeface="Courier New" pitchFamily="49" charset="0"/>
              </a:rPr>
              <a:t>sesion.close</a:t>
            </a:r>
            <a:r>
              <a:rPr lang="es-ES" sz="1600" dirty="0" smtClean="0">
                <a:solidFill>
                  <a:srgbClr val="FF0000"/>
                </a:solidFill>
                <a:latin typeface="Courier New" pitchFamily="49" charset="0"/>
                <a:cs typeface="Courier New" pitchFamily="49" charset="0"/>
              </a:rPr>
              <a:t>();</a:t>
            </a:r>
          </a:p>
          <a:p>
            <a:pPr marL="0" indent="0">
              <a:buFont typeface="Arial" charset="0"/>
              <a:buNone/>
              <a:defRPr/>
            </a:pPr>
            <a:r>
              <a:rPr lang="es-ES" sz="1600" dirty="0" smtClean="0">
                <a:latin typeface="Courier New" pitchFamily="49" charset="0"/>
                <a:cs typeface="Courier New" pitchFamily="49" charset="0"/>
              </a:rPr>
              <a:t>}</a:t>
            </a:r>
            <a:endParaRPr lang="ca-ES" sz="1600" dirty="0" smtClean="0"/>
          </a:p>
          <a:p>
            <a:pPr>
              <a:buNone/>
            </a:pPr>
            <a:endParaRPr lang="es-ES" dirty="0" smtClean="0"/>
          </a:p>
          <a:p>
            <a:pPr>
              <a:buNone/>
            </a:pPr>
            <a:endParaRPr lang="es-ES" dirty="0"/>
          </a:p>
        </p:txBody>
      </p:sp>
      <p:sp>
        <p:nvSpPr>
          <p:cNvPr id="4" name="1 Título"/>
          <p:cNvSpPr>
            <a:spLocks noGrp="1"/>
          </p:cNvSpPr>
          <p:nvPr>
            <p:ph type="title"/>
          </p:nvPr>
        </p:nvSpPr>
        <p:spPr/>
        <p:txBody>
          <a:bodyPr/>
          <a:lstStyle/>
          <a:p>
            <a:r>
              <a:rPr lang="es-ES" dirty="0" smtClean="0"/>
              <a:t>Uso de Hibernate</a:t>
            </a:r>
            <a:endParaRPr lang="es-E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600200"/>
            <a:ext cx="8568952" cy="4525963"/>
          </a:xfrm>
        </p:spPr>
        <p:txBody>
          <a:bodyPr>
            <a:normAutofit/>
          </a:bodyPr>
          <a:lstStyle/>
          <a:p>
            <a:r>
              <a:rPr lang="es-ES" dirty="0" smtClean="0"/>
              <a:t>Lectura de objetos mediante HQL</a:t>
            </a:r>
          </a:p>
          <a:p>
            <a:pPr marL="0" indent="0">
              <a:buFont typeface="Arial" charset="0"/>
              <a:buNone/>
              <a:defRPr/>
            </a:pPr>
            <a:r>
              <a:rPr lang="es-ES" sz="1600" dirty="0" err="1" smtClean="0">
                <a:latin typeface="Courier New" pitchFamily="49" charset="0"/>
                <a:cs typeface="Courier New" pitchFamily="49" charset="0"/>
              </a:rPr>
              <a:t>public</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void</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getPersona</a:t>
            </a:r>
            <a:r>
              <a:rPr lang="es-ES" sz="1600" dirty="0" smtClean="0">
                <a:latin typeface="Courier New" pitchFamily="49" charset="0"/>
                <a:cs typeface="Courier New" pitchFamily="49" charset="0"/>
              </a:rPr>
              <a:t>(</a:t>
            </a:r>
            <a:r>
              <a:rPr lang="es-ES" sz="1600" dirty="0" err="1" smtClean="0">
                <a:latin typeface="Courier New" pitchFamily="49" charset="0"/>
                <a:cs typeface="Courier New" pitchFamily="49" charset="0"/>
              </a:rPr>
              <a:t>int</a:t>
            </a:r>
            <a:r>
              <a:rPr lang="es-ES" sz="1600" dirty="0" smtClean="0">
                <a:latin typeface="Courier New" pitchFamily="49" charset="0"/>
                <a:cs typeface="Courier New" pitchFamily="49" charset="0"/>
              </a:rPr>
              <a:t> id) {</a:t>
            </a:r>
          </a:p>
          <a:p>
            <a:pPr marL="400050" lvl="1" indent="0">
              <a:buFont typeface="Arial" charset="0"/>
              <a:buNone/>
              <a:defRPr/>
            </a:pPr>
            <a:r>
              <a:rPr lang="es-ES" sz="1600" dirty="0" err="1" smtClean="0">
                <a:solidFill>
                  <a:srgbClr val="FF0000"/>
                </a:solidFill>
                <a:latin typeface="Courier New" pitchFamily="49" charset="0"/>
                <a:cs typeface="Courier New" pitchFamily="49" charset="0"/>
              </a:rPr>
              <a:t>Session</a:t>
            </a:r>
            <a:r>
              <a:rPr lang="es-ES" sz="1600" dirty="0" smtClean="0">
                <a:solidFill>
                  <a:srgbClr val="FF0000"/>
                </a:solidFill>
                <a:latin typeface="Courier New" pitchFamily="49" charset="0"/>
                <a:cs typeface="Courier New" pitchFamily="49" charset="0"/>
              </a:rPr>
              <a:t> </a:t>
            </a:r>
            <a:r>
              <a:rPr lang="es-ES" sz="1600" dirty="0" err="1" smtClean="0">
                <a:solidFill>
                  <a:srgbClr val="FF0000"/>
                </a:solidFill>
                <a:latin typeface="Courier New" pitchFamily="49" charset="0"/>
                <a:cs typeface="Courier New" pitchFamily="49" charset="0"/>
              </a:rPr>
              <a:t>sesion</a:t>
            </a:r>
            <a:r>
              <a:rPr lang="es-ES" sz="1600" dirty="0" smtClean="0">
                <a:solidFill>
                  <a:srgbClr val="FF0000"/>
                </a:solidFill>
                <a:latin typeface="Courier New" pitchFamily="49" charset="0"/>
                <a:cs typeface="Courier New" pitchFamily="49" charset="0"/>
              </a:rPr>
              <a:t> = </a:t>
            </a:r>
            <a:r>
              <a:rPr lang="es-ES" sz="1600" dirty="0" err="1" smtClean="0">
                <a:solidFill>
                  <a:srgbClr val="FF0000"/>
                </a:solidFill>
                <a:latin typeface="Courier New" pitchFamily="49" charset="0"/>
                <a:cs typeface="Courier New" pitchFamily="49" charset="0"/>
              </a:rPr>
              <a:t>HibernateUtil.getSessionFactory</a:t>
            </a:r>
            <a:r>
              <a:rPr lang="es-ES" sz="1600" dirty="0" smtClean="0">
                <a:solidFill>
                  <a:srgbClr val="FF0000"/>
                </a:solidFill>
                <a:latin typeface="Courier New" pitchFamily="49" charset="0"/>
                <a:cs typeface="Courier New" pitchFamily="49" charset="0"/>
              </a:rPr>
              <a:t>().</a:t>
            </a:r>
            <a:r>
              <a:rPr lang="es-ES" sz="1600" dirty="0" err="1" smtClean="0">
                <a:solidFill>
                  <a:srgbClr val="FF0000"/>
                </a:solidFill>
                <a:latin typeface="Courier New" pitchFamily="49" charset="0"/>
                <a:cs typeface="Courier New" pitchFamily="49" charset="0"/>
              </a:rPr>
              <a:t>openSession</a:t>
            </a:r>
            <a:r>
              <a:rPr lang="es-ES" sz="1600" dirty="0" smtClean="0">
                <a:solidFill>
                  <a:srgbClr val="FF0000"/>
                </a:solidFill>
                <a:latin typeface="Courier New" pitchFamily="49" charset="0"/>
                <a:cs typeface="Courier New" pitchFamily="49" charset="0"/>
              </a:rPr>
              <a:t>();</a:t>
            </a:r>
          </a:p>
          <a:p>
            <a:pPr marL="400050" lvl="1" indent="0">
              <a:buFont typeface="Arial" charset="0"/>
              <a:buNone/>
              <a:defRPr/>
            </a:pPr>
            <a:r>
              <a:rPr lang="es-ES" sz="1600" dirty="0" err="1" smtClean="0">
                <a:solidFill>
                  <a:schemeClr val="accent5">
                    <a:lumMod val="50000"/>
                  </a:schemeClr>
                </a:solidFill>
                <a:latin typeface="Courier New" pitchFamily="49" charset="0"/>
                <a:cs typeface="Courier New" pitchFamily="49" charset="0"/>
              </a:rPr>
              <a:t>String</a:t>
            </a:r>
            <a:r>
              <a:rPr lang="es-ES" sz="1600" dirty="0" smtClean="0">
                <a:solidFill>
                  <a:schemeClr val="accent5">
                    <a:lumMod val="50000"/>
                  </a:schemeClr>
                </a:solidFill>
                <a:latin typeface="Courier New" pitchFamily="49" charset="0"/>
                <a:cs typeface="Courier New" pitchFamily="49" charset="0"/>
              </a:rPr>
              <a:t> sentencia = “</a:t>
            </a:r>
            <a:r>
              <a:rPr lang="es-ES" sz="1600" dirty="0" smtClean="0">
                <a:solidFill>
                  <a:schemeClr val="accent5">
                    <a:lumMod val="50000"/>
                  </a:schemeClr>
                </a:solidFill>
                <a:latin typeface="Courier New" pitchFamily="49" charset="0"/>
                <a:cs typeface="Courier New" pitchFamily="49" charset="0"/>
              </a:rPr>
              <a:t>FROM Persona WHERE id = </a:t>
            </a:r>
            <a:r>
              <a:rPr lang="es-ES" sz="1600" dirty="0" smtClean="0">
                <a:solidFill>
                  <a:schemeClr val="accent5">
                    <a:lumMod val="50000"/>
                  </a:schemeClr>
                </a:solidFill>
                <a:latin typeface="Courier New" pitchFamily="49" charset="0"/>
                <a:cs typeface="Courier New" pitchFamily="49" charset="0"/>
              </a:rPr>
              <a:t>” + id;</a:t>
            </a:r>
          </a:p>
          <a:p>
            <a:pPr marL="400050" lvl="1" indent="0">
              <a:buFont typeface="Arial" charset="0"/>
              <a:buNone/>
              <a:defRPr/>
            </a:pPr>
            <a:r>
              <a:rPr lang="es-ES" sz="1600" dirty="0" err="1" smtClean="0">
                <a:solidFill>
                  <a:schemeClr val="accent5">
                    <a:lumMod val="50000"/>
                  </a:schemeClr>
                </a:solidFill>
                <a:latin typeface="Courier New" pitchFamily="49" charset="0"/>
                <a:cs typeface="Courier New" pitchFamily="49" charset="0"/>
              </a:rPr>
              <a:t>Query</a:t>
            </a:r>
            <a:r>
              <a:rPr lang="es-ES" sz="1600" dirty="0" smtClean="0">
                <a:solidFill>
                  <a:schemeClr val="accent5">
                    <a:lumMod val="50000"/>
                  </a:schemeClr>
                </a:solidFill>
                <a:latin typeface="Courier New" pitchFamily="49" charset="0"/>
                <a:cs typeface="Courier New" pitchFamily="49" charset="0"/>
              </a:rPr>
              <a:t> q = </a:t>
            </a:r>
            <a:r>
              <a:rPr lang="es-ES" sz="1600" dirty="0" err="1" smtClean="0">
                <a:solidFill>
                  <a:schemeClr val="accent5">
                    <a:lumMod val="50000"/>
                  </a:schemeClr>
                </a:solidFill>
                <a:latin typeface="Courier New" pitchFamily="49" charset="0"/>
                <a:cs typeface="Courier New" pitchFamily="49" charset="0"/>
              </a:rPr>
              <a:t>session.createQuery</a:t>
            </a:r>
            <a:r>
              <a:rPr lang="es-ES" sz="1600" dirty="0" smtClean="0">
                <a:solidFill>
                  <a:schemeClr val="accent5">
                    <a:lumMod val="50000"/>
                  </a:schemeClr>
                </a:solidFill>
                <a:latin typeface="Courier New" pitchFamily="49" charset="0"/>
                <a:cs typeface="Courier New" pitchFamily="49" charset="0"/>
              </a:rPr>
              <a:t>(sentencia);</a:t>
            </a:r>
          </a:p>
          <a:p>
            <a:pPr marL="400050" lvl="1" indent="0">
              <a:buFont typeface="Arial" charset="0"/>
              <a:buNone/>
              <a:defRPr/>
            </a:pPr>
            <a:r>
              <a:rPr lang="es-ES" sz="1600" dirty="0" err="1" smtClean="0">
                <a:solidFill>
                  <a:schemeClr val="accent5">
                    <a:lumMod val="50000"/>
                  </a:schemeClr>
                </a:solidFill>
                <a:latin typeface="Courier New" pitchFamily="49" charset="0"/>
                <a:cs typeface="Courier New" pitchFamily="49" charset="0"/>
              </a:rPr>
              <a:t>List</a:t>
            </a:r>
            <a:r>
              <a:rPr lang="es-ES" sz="1600" dirty="0" smtClean="0">
                <a:solidFill>
                  <a:schemeClr val="accent5">
                    <a:lumMod val="50000"/>
                  </a:schemeClr>
                </a:solidFill>
                <a:latin typeface="Courier New" pitchFamily="49" charset="0"/>
                <a:cs typeface="Courier New" pitchFamily="49" charset="0"/>
              </a:rPr>
              <a:t> lista = </a:t>
            </a:r>
            <a:r>
              <a:rPr lang="es-ES" sz="1600" dirty="0" err="1" smtClean="0">
                <a:solidFill>
                  <a:schemeClr val="accent5">
                    <a:lumMod val="50000"/>
                  </a:schemeClr>
                </a:solidFill>
                <a:latin typeface="Courier New" pitchFamily="49" charset="0"/>
                <a:cs typeface="Courier New" pitchFamily="49" charset="0"/>
              </a:rPr>
              <a:t>q.list</a:t>
            </a:r>
            <a:r>
              <a:rPr lang="es-ES" sz="1600" dirty="0" smtClean="0">
                <a:solidFill>
                  <a:schemeClr val="accent5">
                    <a:lumMod val="50000"/>
                  </a:schemeClr>
                </a:solidFill>
                <a:latin typeface="Courier New" pitchFamily="49" charset="0"/>
                <a:cs typeface="Courier New" pitchFamily="49" charset="0"/>
              </a:rPr>
              <a:t>();</a:t>
            </a:r>
          </a:p>
          <a:p>
            <a:pPr marL="400050" lvl="1" indent="0">
              <a:buFont typeface="Arial" charset="0"/>
              <a:buNone/>
              <a:defRPr/>
            </a:pPr>
            <a:r>
              <a:rPr lang="es-ES" sz="1600" dirty="0" err="1" smtClean="0">
                <a:latin typeface="Courier New" pitchFamily="49" charset="0"/>
                <a:cs typeface="Courier New" pitchFamily="49" charset="0"/>
              </a:rPr>
              <a:t>f</a:t>
            </a:r>
            <a:r>
              <a:rPr lang="es-ES" sz="1600" dirty="0" err="1" smtClean="0">
                <a:latin typeface="Courier New" pitchFamily="49" charset="0"/>
                <a:cs typeface="Courier New" pitchFamily="49" charset="0"/>
              </a:rPr>
              <a:t>or</a:t>
            </a:r>
            <a:r>
              <a:rPr lang="es-ES" sz="1600" dirty="0" smtClean="0">
                <a:latin typeface="Courier New" pitchFamily="49" charset="0"/>
                <a:cs typeface="Courier New" pitchFamily="49" charset="0"/>
              </a:rPr>
              <a:t>(Persona p: lista){</a:t>
            </a:r>
          </a:p>
          <a:p>
            <a:pPr marL="400050" lvl="1" indent="0">
              <a:buNone/>
              <a:defRPr/>
            </a:pPr>
            <a:r>
              <a:rPr lang="es-ES" sz="1600" dirty="0" err="1" smtClean="0">
                <a:latin typeface="Courier New" pitchFamily="49" charset="0"/>
                <a:cs typeface="Courier New" pitchFamily="49" charset="0"/>
              </a:rPr>
              <a:t>System.out.println</a:t>
            </a:r>
            <a:r>
              <a:rPr lang="es-ES" sz="1600" dirty="0" smtClean="0">
                <a:latin typeface="Courier New" pitchFamily="49" charset="0"/>
                <a:cs typeface="Courier New" pitchFamily="49" charset="0"/>
              </a:rPr>
              <a:t>(“</a:t>
            </a:r>
            <a:r>
              <a:rPr lang="es-ES" sz="1600" dirty="0" err="1" smtClean="0">
                <a:latin typeface="Courier New" pitchFamily="49" charset="0"/>
                <a:cs typeface="Courier New" pitchFamily="49" charset="0"/>
              </a:rPr>
              <a:t>Pers</a:t>
            </a:r>
            <a:r>
              <a:rPr lang="es-ES" sz="1600" dirty="0" smtClean="0">
                <a:latin typeface="Courier New" pitchFamily="49" charset="0"/>
                <a:cs typeface="Courier New" pitchFamily="49" charset="0"/>
              </a:rPr>
              <a:t>: “ + </a:t>
            </a:r>
            <a:r>
              <a:rPr lang="es-ES" sz="1600" dirty="0" err="1" smtClean="0">
                <a:latin typeface="Courier New" pitchFamily="49" charset="0"/>
                <a:cs typeface="Courier New" pitchFamily="49" charset="0"/>
              </a:rPr>
              <a:t>p.getNom_app</a:t>
            </a:r>
            <a:r>
              <a:rPr lang="es-ES" sz="1600" dirty="0" smtClean="0">
                <a:latin typeface="Courier New" pitchFamily="49" charset="0"/>
                <a:cs typeface="Courier New" pitchFamily="49" charset="0"/>
              </a:rPr>
              <a:t>() + “:” + </a:t>
            </a:r>
            <a:r>
              <a:rPr lang="es-ES" sz="1600" dirty="0" err="1" smtClean="0">
                <a:latin typeface="Courier New" pitchFamily="49" charset="0"/>
                <a:cs typeface="Courier New" pitchFamily="49" charset="0"/>
              </a:rPr>
              <a:t>p.getDNI</a:t>
            </a:r>
            <a:r>
              <a:rPr lang="es-ES" sz="1600" dirty="0" smtClean="0">
                <a:latin typeface="Courier New" pitchFamily="49" charset="0"/>
                <a:cs typeface="Courier New" pitchFamily="49" charset="0"/>
              </a:rPr>
              <a:t>());</a:t>
            </a:r>
          </a:p>
          <a:p>
            <a:pPr marL="400050" lvl="1" indent="0">
              <a:buFont typeface="Arial" charset="0"/>
              <a:buNone/>
              <a:defRPr/>
            </a:pPr>
            <a:r>
              <a:rPr lang="es-ES" sz="1600" dirty="0" smtClean="0">
                <a:latin typeface="Courier New" pitchFamily="49" charset="0"/>
                <a:cs typeface="Courier New" pitchFamily="49" charset="0"/>
              </a:rPr>
              <a:t>}</a:t>
            </a:r>
          </a:p>
          <a:p>
            <a:pPr marL="400050" lvl="1" indent="0">
              <a:buFont typeface="Arial" charset="0"/>
              <a:buNone/>
              <a:defRPr/>
            </a:pPr>
            <a:r>
              <a:rPr lang="es-ES" sz="1600" dirty="0" err="1" smtClean="0">
                <a:solidFill>
                  <a:srgbClr val="FF0000"/>
                </a:solidFill>
                <a:latin typeface="Courier New" pitchFamily="49" charset="0"/>
                <a:cs typeface="Courier New" pitchFamily="49" charset="0"/>
              </a:rPr>
              <a:t>sesion.close</a:t>
            </a:r>
            <a:r>
              <a:rPr lang="es-ES" sz="1600" dirty="0" smtClean="0">
                <a:solidFill>
                  <a:srgbClr val="FF0000"/>
                </a:solidFill>
                <a:latin typeface="Courier New" pitchFamily="49" charset="0"/>
                <a:cs typeface="Courier New" pitchFamily="49" charset="0"/>
              </a:rPr>
              <a:t>();</a:t>
            </a:r>
          </a:p>
          <a:p>
            <a:pPr marL="0" indent="0">
              <a:buFont typeface="Arial" charset="0"/>
              <a:buNone/>
              <a:defRPr/>
            </a:pPr>
            <a:r>
              <a:rPr lang="es-ES" sz="1600" dirty="0" smtClean="0">
                <a:latin typeface="Courier New" pitchFamily="49" charset="0"/>
                <a:cs typeface="Courier New" pitchFamily="49" charset="0"/>
              </a:rPr>
              <a:t>}</a:t>
            </a:r>
            <a:endParaRPr lang="ca-ES" sz="1600" dirty="0" smtClean="0"/>
          </a:p>
          <a:p>
            <a:endParaRPr lang="es-ES" dirty="0" smtClean="0"/>
          </a:p>
          <a:p>
            <a:pPr>
              <a:buNone/>
            </a:pPr>
            <a:endParaRPr lang="es-ES" dirty="0"/>
          </a:p>
        </p:txBody>
      </p:sp>
      <p:sp>
        <p:nvSpPr>
          <p:cNvPr id="4" name="1 Título"/>
          <p:cNvSpPr>
            <a:spLocks noGrp="1"/>
          </p:cNvSpPr>
          <p:nvPr>
            <p:ph type="title"/>
          </p:nvPr>
        </p:nvSpPr>
        <p:spPr/>
        <p:txBody>
          <a:bodyPr/>
          <a:lstStyle/>
          <a:p>
            <a:r>
              <a:rPr lang="es-ES" dirty="0" smtClean="0"/>
              <a:t>Uso de Hibernate</a:t>
            </a:r>
            <a:endParaRPr lang="es-E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600200"/>
            <a:ext cx="8568952" cy="4525963"/>
          </a:xfrm>
        </p:spPr>
        <p:txBody>
          <a:bodyPr>
            <a:normAutofit/>
          </a:bodyPr>
          <a:lstStyle/>
          <a:p>
            <a:r>
              <a:rPr lang="es-ES" dirty="0" smtClean="0"/>
              <a:t>Lectura de objetos mediante </a:t>
            </a:r>
            <a:r>
              <a:rPr lang="es-ES" dirty="0" err="1" smtClean="0"/>
              <a:t>Criteria</a:t>
            </a:r>
            <a:endParaRPr lang="es-ES" dirty="0" smtClean="0"/>
          </a:p>
          <a:p>
            <a:pPr marL="0" indent="0">
              <a:buFont typeface="Arial" charset="0"/>
              <a:buNone/>
              <a:defRPr/>
            </a:pPr>
            <a:r>
              <a:rPr lang="es-ES" sz="1600" dirty="0" err="1" smtClean="0">
                <a:latin typeface="Courier New" pitchFamily="49" charset="0"/>
                <a:cs typeface="Courier New" pitchFamily="49" charset="0"/>
              </a:rPr>
              <a:t>public</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void</a:t>
            </a:r>
            <a:r>
              <a:rPr lang="es-ES" sz="1600" dirty="0" smtClean="0">
                <a:latin typeface="Courier New" pitchFamily="49" charset="0"/>
                <a:cs typeface="Courier New" pitchFamily="49" charset="0"/>
              </a:rPr>
              <a:t> </a:t>
            </a:r>
            <a:r>
              <a:rPr lang="es-ES" sz="1600" dirty="0" err="1" smtClean="0">
                <a:latin typeface="Courier New" pitchFamily="49" charset="0"/>
                <a:cs typeface="Courier New" pitchFamily="49" charset="0"/>
              </a:rPr>
              <a:t>getPersona</a:t>
            </a:r>
            <a:r>
              <a:rPr lang="es-ES" sz="1600" dirty="0" smtClean="0">
                <a:latin typeface="Courier New" pitchFamily="49" charset="0"/>
                <a:cs typeface="Courier New" pitchFamily="49" charset="0"/>
              </a:rPr>
              <a:t>(</a:t>
            </a:r>
            <a:r>
              <a:rPr lang="es-ES" sz="1600" dirty="0" err="1" smtClean="0">
                <a:latin typeface="Courier New" pitchFamily="49" charset="0"/>
                <a:cs typeface="Courier New" pitchFamily="49" charset="0"/>
              </a:rPr>
              <a:t>int</a:t>
            </a:r>
            <a:r>
              <a:rPr lang="es-ES" sz="1600" dirty="0" smtClean="0">
                <a:latin typeface="Courier New" pitchFamily="49" charset="0"/>
                <a:cs typeface="Courier New" pitchFamily="49" charset="0"/>
              </a:rPr>
              <a:t> id) {</a:t>
            </a:r>
          </a:p>
          <a:p>
            <a:pPr marL="400050" lvl="1" indent="0">
              <a:buFont typeface="Arial" charset="0"/>
              <a:buNone/>
              <a:defRPr/>
            </a:pPr>
            <a:r>
              <a:rPr lang="es-ES" sz="1600" dirty="0" err="1" smtClean="0">
                <a:solidFill>
                  <a:srgbClr val="FF0000"/>
                </a:solidFill>
                <a:latin typeface="Courier New" pitchFamily="49" charset="0"/>
                <a:cs typeface="Courier New" pitchFamily="49" charset="0"/>
              </a:rPr>
              <a:t>Session</a:t>
            </a:r>
            <a:r>
              <a:rPr lang="es-ES" sz="1600" dirty="0" smtClean="0">
                <a:solidFill>
                  <a:srgbClr val="FF0000"/>
                </a:solidFill>
                <a:latin typeface="Courier New" pitchFamily="49" charset="0"/>
                <a:cs typeface="Courier New" pitchFamily="49" charset="0"/>
              </a:rPr>
              <a:t> </a:t>
            </a:r>
            <a:r>
              <a:rPr lang="es-ES" sz="1600" dirty="0" err="1" smtClean="0">
                <a:solidFill>
                  <a:srgbClr val="FF0000"/>
                </a:solidFill>
                <a:latin typeface="Courier New" pitchFamily="49" charset="0"/>
                <a:cs typeface="Courier New" pitchFamily="49" charset="0"/>
              </a:rPr>
              <a:t>sesion</a:t>
            </a:r>
            <a:r>
              <a:rPr lang="es-ES" sz="1600" dirty="0" smtClean="0">
                <a:solidFill>
                  <a:srgbClr val="FF0000"/>
                </a:solidFill>
                <a:latin typeface="Courier New" pitchFamily="49" charset="0"/>
                <a:cs typeface="Courier New" pitchFamily="49" charset="0"/>
              </a:rPr>
              <a:t> = </a:t>
            </a:r>
            <a:r>
              <a:rPr lang="es-ES" sz="1600" dirty="0" err="1" smtClean="0">
                <a:solidFill>
                  <a:srgbClr val="FF0000"/>
                </a:solidFill>
                <a:latin typeface="Courier New" pitchFamily="49" charset="0"/>
                <a:cs typeface="Courier New" pitchFamily="49" charset="0"/>
              </a:rPr>
              <a:t>HibernateUtil.getSessionFactory</a:t>
            </a:r>
            <a:r>
              <a:rPr lang="es-ES" sz="1600" dirty="0" smtClean="0">
                <a:solidFill>
                  <a:srgbClr val="FF0000"/>
                </a:solidFill>
                <a:latin typeface="Courier New" pitchFamily="49" charset="0"/>
                <a:cs typeface="Courier New" pitchFamily="49" charset="0"/>
              </a:rPr>
              <a:t>().</a:t>
            </a:r>
            <a:r>
              <a:rPr lang="es-ES" sz="1600" dirty="0" err="1" smtClean="0">
                <a:solidFill>
                  <a:srgbClr val="FF0000"/>
                </a:solidFill>
                <a:latin typeface="Courier New" pitchFamily="49" charset="0"/>
                <a:cs typeface="Courier New" pitchFamily="49" charset="0"/>
              </a:rPr>
              <a:t>openSession</a:t>
            </a:r>
            <a:r>
              <a:rPr lang="es-ES" sz="1600" dirty="0" smtClean="0">
                <a:solidFill>
                  <a:srgbClr val="FF0000"/>
                </a:solidFill>
                <a:latin typeface="Courier New" pitchFamily="49" charset="0"/>
                <a:cs typeface="Courier New" pitchFamily="49" charset="0"/>
              </a:rPr>
              <a:t>();</a:t>
            </a:r>
          </a:p>
          <a:p>
            <a:pPr marL="400050" lvl="1" indent="0">
              <a:buFont typeface="Arial" charset="0"/>
              <a:buNone/>
              <a:defRPr/>
            </a:pPr>
            <a:r>
              <a:rPr lang="es-ES" sz="1600" dirty="0" err="1" smtClean="0">
                <a:solidFill>
                  <a:schemeClr val="accent5">
                    <a:lumMod val="50000"/>
                  </a:schemeClr>
                </a:solidFill>
                <a:latin typeface="Courier New" pitchFamily="49" charset="0"/>
                <a:cs typeface="Courier New" pitchFamily="49" charset="0"/>
              </a:rPr>
              <a:t>Criteria</a:t>
            </a:r>
            <a:r>
              <a:rPr lang="es-ES" sz="1600" dirty="0" smtClean="0">
                <a:solidFill>
                  <a:schemeClr val="accent5">
                    <a:lumMod val="50000"/>
                  </a:schemeClr>
                </a:solidFill>
                <a:latin typeface="Courier New" pitchFamily="49" charset="0"/>
                <a:cs typeface="Courier New" pitchFamily="49" charset="0"/>
              </a:rPr>
              <a:t> </a:t>
            </a:r>
            <a:r>
              <a:rPr lang="es-ES" sz="1600" dirty="0" err="1" smtClean="0">
                <a:solidFill>
                  <a:schemeClr val="accent5">
                    <a:lumMod val="50000"/>
                  </a:schemeClr>
                </a:solidFill>
                <a:latin typeface="Courier New" pitchFamily="49" charset="0"/>
                <a:cs typeface="Courier New" pitchFamily="49" charset="0"/>
              </a:rPr>
              <a:t>crit</a:t>
            </a:r>
            <a:r>
              <a:rPr lang="es-ES" sz="1600" dirty="0" smtClean="0">
                <a:solidFill>
                  <a:schemeClr val="accent5">
                    <a:lumMod val="50000"/>
                  </a:schemeClr>
                </a:solidFill>
                <a:latin typeface="Courier New" pitchFamily="49" charset="0"/>
                <a:cs typeface="Courier New" pitchFamily="49" charset="0"/>
              </a:rPr>
              <a:t> = </a:t>
            </a:r>
            <a:r>
              <a:rPr lang="es-ES" sz="1600" dirty="0" err="1" smtClean="0">
                <a:solidFill>
                  <a:schemeClr val="accent5">
                    <a:lumMod val="50000"/>
                  </a:schemeClr>
                </a:solidFill>
                <a:latin typeface="Courier New" pitchFamily="49" charset="0"/>
                <a:cs typeface="Courier New" pitchFamily="49" charset="0"/>
              </a:rPr>
              <a:t>session.createCriteria</a:t>
            </a:r>
            <a:r>
              <a:rPr lang="es-ES" sz="1600" dirty="0" smtClean="0">
                <a:solidFill>
                  <a:schemeClr val="accent5">
                    <a:lumMod val="50000"/>
                  </a:schemeClr>
                </a:solidFill>
                <a:latin typeface="Courier New" pitchFamily="49" charset="0"/>
                <a:cs typeface="Courier New" pitchFamily="49" charset="0"/>
              </a:rPr>
              <a:t>(</a:t>
            </a:r>
            <a:r>
              <a:rPr lang="es-ES" sz="1600" dirty="0" err="1" smtClean="0">
                <a:solidFill>
                  <a:schemeClr val="accent5">
                    <a:lumMod val="50000"/>
                  </a:schemeClr>
                </a:solidFill>
                <a:latin typeface="Courier New" pitchFamily="49" charset="0"/>
                <a:cs typeface="Courier New" pitchFamily="49" charset="0"/>
              </a:rPr>
              <a:t>Persona.class</a:t>
            </a:r>
            <a:r>
              <a:rPr lang="es-ES" sz="1600" dirty="0" smtClean="0">
                <a:solidFill>
                  <a:schemeClr val="accent5">
                    <a:lumMod val="50000"/>
                  </a:schemeClr>
                </a:solidFill>
                <a:latin typeface="Courier New" pitchFamily="49" charset="0"/>
                <a:cs typeface="Courier New" pitchFamily="49" charset="0"/>
              </a:rPr>
              <a:t>); </a:t>
            </a:r>
          </a:p>
          <a:p>
            <a:pPr marL="400050" lvl="1" indent="0">
              <a:buFont typeface="Arial" charset="0"/>
              <a:buNone/>
              <a:defRPr/>
            </a:pPr>
            <a:r>
              <a:rPr lang="es-ES" sz="1600" dirty="0" err="1" smtClean="0">
                <a:solidFill>
                  <a:schemeClr val="accent5">
                    <a:lumMod val="50000"/>
                  </a:schemeClr>
                </a:solidFill>
                <a:latin typeface="Courier New" pitchFamily="49" charset="0"/>
                <a:cs typeface="Courier New" pitchFamily="49" charset="0"/>
              </a:rPr>
              <a:t>List</a:t>
            </a:r>
            <a:r>
              <a:rPr lang="es-ES" sz="1600" dirty="0" smtClean="0">
                <a:solidFill>
                  <a:schemeClr val="accent5">
                    <a:lumMod val="50000"/>
                  </a:schemeClr>
                </a:solidFill>
                <a:latin typeface="Courier New" pitchFamily="49" charset="0"/>
                <a:cs typeface="Courier New" pitchFamily="49" charset="0"/>
              </a:rPr>
              <a:t>  lista = crit.add( </a:t>
            </a:r>
            <a:r>
              <a:rPr lang="es-ES" sz="1600" dirty="0" err="1" smtClean="0">
                <a:solidFill>
                  <a:schemeClr val="accent5">
                    <a:lumMod val="50000"/>
                  </a:schemeClr>
                </a:solidFill>
                <a:latin typeface="Courier New" pitchFamily="49" charset="0"/>
                <a:cs typeface="Courier New" pitchFamily="49" charset="0"/>
              </a:rPr>
              <a:t>Restrictions.eq</a:t>
            </a:r>
            <a:r>
              <a:rPr lang="es-ES" sz="1600" dirty="0" smtClean="0">
                <a:solidFill>
                  <a:schemeClr val="accent5">
                    <a:lumMod val="50000"/>
                  </a:schemeClr>
                </a:solidFill>
                <a:latin typeface="Courier New" pitchFamily="49" charset="0"/>
                <a:cs typeface="Courier New" pitchFamily="49" charset="0"/>
              </a:rPr>
              <a:t>(“id", id) ).</a:t>
            </a:r>
            <a:r>
              <a:rPr lang="es-ES" sz="1600" dirty="0" err="1" smtClean="0">
                <a:solidFill>
                  <a:schemeClr val="accent5">
                    <a:lumMod val="50000"/>
                  </a:schemeClr>
                </a:solidFill>
                <a:latin typeface="Courier New" pitchFamily="49" charset="0"/>
                <a:cs typeface="Courier New" pitchFamily="49" charset="0"/>
              </a:rPr>
              <a:t>list</a:t>
            </a:r>
            <a:r>
              <a:rPr lang="es-ES" sz="1600" dirty="0" smtClean="0">
                <a:solidFill>
                  <a:schemeClr val="accent5">
                    <a:lumMod val="50000"/>
                  </a:schemeClr>
                </a:solidFill>
                <a:latin typeface="Courier New" pitchFamily="49" charset="0"/>
                <a:cs typeface="Courier New" pitchFamily="49" charset="0"/>
              </a:rPr>
              <a:t>();</a:t>
            </a:r>
          </a:p>
          <a:p>
            <a:pPr marL="400050" lvl="1" indent="0">
              <a:buFont typeface="Arial" charset="0"/>
              <a:buNone/>
              <a:defRPr/>
            </a:pPr>
            <a:r>
              <a:rPr lang="es-ES" sz="1600" dirty="0" err="1" smtClean="0">
                <a:latin typeface="Courier New" pitchFamily="49" charset="0"/>
                <a:cs typeface="Courier New" pitchFamily="49" charset="0"/>
              </a:rPr>
              <a:t>for</a:t>
            </a:r>
            <a:r>
              <a:rPr lang="es-ES" sz="1600" dirty="0" smtClean="0">
                <a:latin typeface="Courier New" pitchFamily="49" charset="0"/>
                <a:cs typeface="Courier New" pitchFamily="49" charset="0"/>
              </a:rPr>
              <a:t>(Persona p: lista){</a:t>
            </a:r>
          </a:p>
          <a:p>
            <a:pPr marL="400050" lvl="1" indent="0">
              <a:buNone/>
              <a:defRPr/>
            </a:pPr>
            <a:r>
              <a:rPr lang="es-ES" sz="1600" dirty="0" err="1" smtClean="0">
                <a:latin typeface="Courier New" pitchFamily="49" charset="0"/>
                <a:cs typeface="Courier New" pitchFamily="49" charset="0"/>
              </a:rPr>
              <a:t>System.out.println</a:t>
            </a:r>
            <a:r>
              <a:rPr lang="es-ES" sz="1600" dirty="0" smtClean="0">
                <a:latin typeface="Courier New" pitchFamily="49" charset="0"/>
                <a:cs typeface="Courier New" pitchFamily="49" charset="0"/>
              </a:rPr>
              <a:t>(“</a:t>
            </a:r>
            <a:r>
              <a:rPr lang="es-ES" sz="1600" dirty="0" err="1" smtClean="0">
                <a:latin typeface="Courier New" pitchFamily="49" charset="0"/>
                <a:cs typeface="Courier New" pitchFamily="49" charset="0"/>
              </a:rPr>
              <a:t>Pers</a:t>
            </a:r>
            <a:r>
              <a:rPr lang="es-ES" sz="1600" dirty="0" smtClean="0">
                <a:latin typeface="Courier New" pitchFamily="49" charset="0"/>
                <a:cs typeface="Courier New" pitchFamily="49" charset="0"/>
              </a:rPr>
              <a:t>: “ + </a:t>
            </a:r>
            <a:r>
              <a:rPr lang="es-ES" sz="1600" dirty="0" err="1" smtClean="0">
                <a:latin typeface="Courier New" pitchFamily="49" charset="0"/>
                <a:cs typeface="Courier New" pitchFamily="49" charset="0"/>
              </a:rPr>
              <a:t>p.getNom_app</a:t>
            </a:r>
            <a:r>
              <a:rPr lang="es-ES" sz="1600" dirty="0" smtClean="0">
                <a:latin typeface="Courier New" pitchFamily="49" charset="0"/>
                <a:cs typeface="Courier New" pitchFamily="49" charset="0"/>
              </a:rPr>
              <a:t>() + “:” + </a:t>
            </a:r>
            <a:r>
              <a:rPr lang="es-ES" sz="1600" dirty="0" err="1" smtClean="0">
                <a:latin typeface="Courier New" pitchFamily="49" charset="0"/>
                <a:cs typeface="Courier New" pitchFamily="49" charset="0"/>
              </a:rPr>
              <a:t>p.getDNI</a:t>
            </a:r>
            <a:r>
              <a:rPr lang="es-ES" sz="1600" dirty="0" smtClean="0">
                <a:latin typeface="Courier New" pitchFamily="49" charset="0"/>
                <a:cs typeface="Courier New" pitchFamily="49" charset="0"/>
              </a:rPr>
              <a:t>());</a:t>
            </a:r>
          </a:p>
          <a:p>
            <a:pPr marL="400050" lvl="1" indent="0">
              <a:buFont typeface="Arial" charset="0"/>
              <a:buNone/>
              <a:defRPr/>
            </a:pPr>
            <a:r>
              <a:rPr lang="es-ES" sz="1600" dirty="0" smtClean="0">
                <a:latin typeface="Courier New" pitchFamily="49" charset="0"/>
                <a:cs typeface="Courier New" pitchFamily="49" charset="0"/>
              </a:rPr>
              <a:t>}</a:t>
            </a:r>
          </a:p>
          <a:p>
            <a:pPr marL="400050" lvl="1" indent="0">
              <a:buFont typeface="Arial" charset="0"/>
              <a:buNone/>
              <a:defRPr/>
            </a:pPr>
            <a:r>
              <a:rPr lang="es-ES" sz="1600" dirty="0" err="1" smtClean="0">
                <a:solidFill>
                  <a:srgbClr val="FF0000"/>
                </a:solidFill>
                <a:latin typeface="Courier New" pitchFamily="49" charset="0"/>
                <a:cs typeface="Courier New" pitchFamily="49" charset="0"/>
              </a:rPr>
              <a:t>sesion.close</a:t>
            </a:r>
            <a:r>
              <a:rPr lang="es-ES" sz="1600" dirty="0" smtClean="0">
                <a:solidFill>
                  <a:srgbClr val="FF0000"/>
                </a:solidFill>
                <a:latin typeface="Courier New" pitchFamily="49" charset="0"/>
                <a:cs typeface="Courier New" pitchFamily="49" charset="0"/>
              </a:rPr>
              <a:t>();</a:t>
            </a:r>
          </a:p>
          <a:p>
            <a:pPr marL="0" indent="0">
              <a:buFont typeface="Arial" charset="0"/>
              <a:buNone/>
              <a:defRPr/>
            </a:pPr>
            <a:r>
              <a:rPr lang="es-ES" sz="1600" dirty="0" smtClean="0">
                <a:latin typeface="Courier New" pitchFamily="49" charset="0"/>
                <a:cs typeface="Courier New" pitchFamily="49" charset="0"/>
              </a:rPr>
              <a:t>}</a:t>
            </a:r>
            <a:endParaRPr lang="ca-ES" sz="1600" dirty="0" smtClean="0"/>
          </a:p>
          <a:p>
            <a:endParaRPr lang="es-ES" dirty="0" smtClean="0"/>
          </a:p>
          <a:p>
            <a:pPr>
              <a:buNone/>
            </a:pPr>
            <a:endParaRPr lang="es-ES" dirty="0"/>
          </a:p>
        </p:txBody>
      </p:sp>
      <p:sp>
        <p:nvSpPr>
          <p:cNvPr id="4" name="1 Título"/>
          <p:cNvSpPr>
            <a:spLocks noGrp="1"/>
          </p:cNvSpPr>
          <p:nvPr>
            <p:ph type="title"/>
          </p:nvPr>
        </p:nvSpPr>
        <p:spPr/>
        <p:txBody>
          <a:bodyPr/>
          <a:lstStyle/>
          <a:p>
            <a:r>
              <a:rPr lang="es-ES" dirty="0" smtClean="0"/>
              <a:t>Uso de Hibernate</a:t>
            </a:r>
            <a:endParaRPr lang="es-E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1 Imagen"/>
          <p:cNvPicPr>
            <a:picLocks noChangeAspect="1"/>
          </p:cNvPicPr>
          <p:nvPr/>
        </p:nvPicPr>
        <p:blipFill>
          <a:blip r:embed="rId2" cstate="print"/>
          <a:srcRect/>
          <a:stretch>
            <a:fillRect/>
          </a:stretch>
        </p:blipFill>
        <p:spPr bwMode="auto">
          <a:xfrm>
            <a:off x="2660650" y="2786063"/>
            <a:ext cx="3543300" cy="128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Definición y contexto de ORM</a:t>
            </a:r>
            <a:endParaRPr lang="es-ES" dirty="0"/>
          </a:p>
        </p:txBody>
      </p:sp>
      <p:sp>
        <p:nvSpPr>
          <p:cNvPr id="3" name="2 Marcador de contenido"/>
          <p:cNvSpPr>
            <a:spLocks noGrp="1"/>
          </p:cNvSpPr>
          <p:nvPr>
            <p:ph idx="1"/>
          </p:nvPr>
        </p:nvSpPr>
        <p:spPr/>
        <p:txBody>
          <a:bodyPr/>
          <a:lstStyle/>
          <a:p>
            <a:r>
              <a:rPr lang="es-ES" dirty="0" smtClean="0"/>
              <a:t>ORM (Mapeo objeto relacional) es una </a:t>
            </a:r>
            <a:r>
              <a:rPr lang="es-ES" dirty="0" smtClean="0">
                <a:solidFill>
                  <a:srgbClr val="FF0000"/>
                </a:solidFill>
              </a:rPr>
              <a:t>técnica</a:t>
            </a:r>
            <a:r>
              <a:rPr lang="es-ES" dirty="0" smtClean="0"/>
              <a:t>.</a:t>
            </a:r>
          </a:p>
          <a:p>
            <a:r>
              <a:rPr lang="es-ES" dirty="0" smtClean="0"/>
              <a:t>Permite transformar un modelo (</a:t>
            </a:r>
            <a:r>
              <a:rPr lang="es-ES" b="1" dirty="0" smtClean="0"/>
              <a:t>normalmente orientado a objetos</a:t>
            </a:r>
            <a:r>
              <a:rPr lang="es-ES" dirty="0" smtClean="0"/>
              <a:t>) a un </a:t>
            </a:r>
            <a:r>
              <a:rPr lang="es-ES" b="1" dirty="0" smtClean="0"/>
              <a:t>modelo relacional </a:t>
            </a:r>
            <a:r>
              <a:rPr lang="es-ES" dirty="0" smtClean="0"/>
              <a:t>y viceversa.</a:t>
            </a:r>
          </a:p>
          <a:p>
            <a:endParaRPr lang="es-ES" dirty="0"/>
          </a:p>
        </p:txBody>
      </p:sp>
      <p:pic>
        <p:nvPicPr>
          <p:cNvPr id="1026" name="Picture 2" descr="C:\Users\juanjo\Downloads\orientacion-del-objeto.png"/>
          <p:cNvPicPr>
            <a:picLocks noChangeAspect="1" noChangeArrowheads="1"/>
          </p:cNvPicPr>
          <p:nvPr/>
        </p:nvPicPr>
        <p:blipFill>
          <a:blip r:embed="rId2" cstate="print"/>
          <a:srcRect/>
          <a:stretch>
            <a:fillRect/>
          </a:stretch>
        </p:blipFill>
        <p:spPr bwMode="auto">
          <a:xfrm>
            <a:off x="5868144" y="4293096"/>
            <a:ext cx="1216025" cy="1216025"/>
          </a:xfrm>
          <a:prstGeom prst="rect">
            <a:avLst/>
          </a:prstGeom>
          <a:noFill/>
        </p:spPr>
      </p:pic>
      <p:pic>
        <p:nvPicPr>
          <p:cNvPr id="1027" name="Picture 3" descr="C:\Users\juanjo\Downloads\base-de-datos.png"/>
          <p:cNvPicPr>
            <a:picLocks noChangeAspect="1" noChangeArrowheads="1"/>
          </p:cNvPicPr>
          <p:nvPr/>
        </p:nvPicPr>
        <p:blipFill>
          <a:blip r:embed="rId3" cstate="print"/>
          <a:srcRect/>
          <a:stretch>
            <a:fillRect/>
          </a:stretch>
        </p:blipFill>
        <p:spPr bwMode="auto">
          <a:xfrm>
            <a:off x="1907704" y="4365104"/>
            <a:ext cx="1217613" cy="1217612"/>
          </a:xfrm>
          <a:prstGeom prst="rect">
            <a:avLst/>
          </a:prstGeom>
          <a:noFill/>
        </p:spPr>
      </p:pic>
      <p:cxnSp>
        <p:nvCxnSpPr>
          <p:cNvPr id="7" name="6 Conector recto de flecha"/>
          <p:cNvCxnSpPr/>
          <p:nvPr/>
        </p:nvCxnSpPr>
        <p:spPr>
          <a:xfrm>
            <a:off x="3419872" y="4941168"/>
            <a:ext cx="2088232"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8" name="7 CuadroTexto"/>
          <p:cNvSpPr txBox="1"/>
          <p:nvPr/>
        </p:nvSpPr>
        <p:spPr>
          <a:xfrm>
            <a:off x="4128869" y="4581128"/>
            <a:ext cx="659155" cy="369332"/>
          </a:xfrm>
          <a:prstGeom prst="rect">
            <a:avLst/>
          </a:prstGeom>
          <a:noFill/>
        </p:spPr>
        <p:txBody>
          <a:bodyPr wrap="none" rtlCol="0">
            <a:spAutoFit/>
          </a:bodyPr>
          <a:lstStyle/>
          <a:p>
            <a:r>
              <a:rPr lang="es-ES" dirty="0" smtClean="0"/>
              <a:t>ORM</a:t>
            </a: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711349"/>
            <a:ext cx="4320480" cy="4525963"/>
          </a:xfrm>
        </p:spPr>
        <p:txBody>
          <a:bodyPr/>
          <a:lstStyle/>
          <a:p>
            <a:pPr algn="ctr">
              <a:buNone/>
            </a:pPr>
            <a:r>
              <a:rPr lang="es-ES" u="sng" dirty="0" smtClean="0"/>
              <a:t>Ventajas</a:t>
            </a:r>
          </a:p>
          <a:p>
            <a:pPr>
              <a:buNone/>
            </a:pPr>
            <a:r>
              <a:rPr lang="es-ES" dirty="0" smtClean="0"/>
              <a:t>Rapidez en el desarrollo</a:t>
            </a:r>
          </a:p>
          <a:p>
            <a:pPr>
              <a:buNone/>
            </a:pPr>
            <a:r>
              <a:rPr lang="es-ES" dirty="0" smtClean="0"/>
              <a:t>Abstracción del SGBD</a:t>
            </a:r>
          </a:p>
          <a:p>
            <a:pPr>
              <a:buNone/>
            </a:pPr>
            <a:r>
              <a:rPr lang="es-ES" sz="2800" dirty="0" smtClean="0"/>
              <a:t>Facilidad de mantenimiento</a:t>
            </a:r>
          </a:p>
          <a:p>
            <a:pPr>
              <a:buNone/>
            </a:pPr>
            <a:r>
              <a:rPr lang="es-ES" dirty="0"/>
              <a:t>Código reutilizable</a:t>
            </a:r>
          </a:p>
        </p:txBody>
      </p:sp>
      <p:sp>
        <p:nvSpPr>
          <p:cNvPr id="4" name="1 Título"/>
          <p:cNvSpPr>
            <a:spLocks noGrp="1"/>
          </p:cNvSpPr>
          <p:nvPr>
            <p:ph type="title"/>
          </p:nvPr>
        </p:nvSpPr>
        <p:spPr>
          <a:xfrm>
            <a:off x="457200" y="274638"/>
            <a:ext cx="8229600" cy="1143000"/>
          </a:xfrm>
        </p:spPr>
        <p:txBody>
          <a:bodyPr>
            <a:normAutofit/>
          </a:bodyPr>
          <a:lstStyle/>
          <a:p>
            <a:r>
              <a:rPr lang="es-ES" dirty="0" smtClean="0"/>
              <a:t>Definición y contexto de ORM</a:t>
            </a:r>
            <a:endParaRPr lang="es-ES" dirty="0"/>
          </a:p>
        </p:txBody>
      </p:sp>
      <p:sp>
        <p:nvSpPr>
          <p:cNvPr id="5" name="2 Marcador de contenido"/>
          <p:cNvSpPr txBox="1">
            <a:spLocks/>
          </p:cNvSpPr>
          <p:nvPr/>
        </p:nvSpPr>
        <p:spPr>
          <a:xfrm>
            <a:off x="4716016" y="1700808"/>
            <a:ext cx="4114800" cy="4525963"/>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s-ES" sz="3200" b="0" i="0" u="sng" strike="noStrike" kern="1200" cap="none" spc="0" normalizeH="0" baseline="0" noProof="0" dirty="0" smtClean="0">
                <a:ln>
                  <a:noFill/>
                </a:ln>
                <a:solidFill>
                  <a:schemeClr val="tx1"/>
                </a:solidFill>
                <a:effectLst/>
                <a:uLnTx/>
                <a:uFillTx/>
                <a:latin typeface="+mn-lt"/>
                <a:ea typeface="+mn-ea"/>
                <a:cs typeface="+mn-cs"/>
              </a:rPr>
              <a:t>Inconvenientes</a:t>
            </a:r>
          </a:p>
          <a:p>
            <a:pPr marL="342900" marR="0" lvl="0" indent="-342900" algn="ctr" defTabSz="914400" rtl="0" eaLnBrk="1" fontAlgn="auto" latinLnBrk="0" hangingPunct="1">
              <a:lnSpc>
                <a:spcPct val="100000"/>
              </a:lnSpc>
              <a:spcBef>
                <a:spcPct val="20000"/>
              </a:spcBef>
              <a:spcAft>
                <a:spcPts val="0"/>
              </a:spcAft>
              <a:buClrTx/>
              <a:buSzTx/>
              <a:tabLst/>
              <a:defRPr/>
            </a:pPr>
            <a:r>
              <a:rPr lang="es-ES" sz="3200" dirty="0" smtClean="0"/>
              <a:t>Aplicaciones más lentas</a:t>
            </a:r>
          </a:p>
          <a:p>
            <a:pPr marL="342900" marR="0" lvl="0" indent="-342900" algn="ctr" defTabSz="914400" rtl="0" eaLnBrk="1" fontAlgn="auto" latinLnBrk="0" hangingPunct="1">
              <a:lnSpc>
                <a:spcPct val="100000"/>
              </a:lnSpc>
              <a:spcBef>
                <a:spcPct val="20000"/>
              </a:spcBef>
              <a:spcAft>
                <a:spcPts val="0"/>
              </a:spcAft>
              <a:buClrTx/>
              <a:buSzTx/>
              <a:tabLst/>
              <a:defRPr/>
            </a:pPr>
            <a:r>
              <a:rPr lang="es-ES" sz="3200" noProof="0" dirty="0" smtClean="0"/>
              <a:t>Tiempo de aprendizaje</a:t>
            </a:r>
            <a:endParaRPr kumimoji="0" lang="es-ES" sz="32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7" name="6 Conector recto"/>
          <p:cNvCxnSpPr/>
          <p:nvPr/>
        </p:nvCxnSpPr>
        <p:spPr>
          <a:xfrm>
            <a:off x="4499992" y="1916832"/>
            <a:ext cx="0" cy="396044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buNone/>
            </a:pPr>
            <a:r>
              <a:rPr lang="es-ES" sz="2800" b="1" dirty="0" smtClean="0"/>
              <a:t>Pero…</a:t>
            </a:r>
          </a:p>
          <a:p>
            <a:pPr>
              <a:buNone/>
            </a:pPr>
            <a:r>
              <a:rPr lang="es-ES" sz="2800" b="1" dirty="0" smtClean="0"/>
              <a:t>¿Cuál es la principal misión de una técnica ORM?</a:t>
            </a:r>
          </a:p>
          <a:p>
            <a:pPr>
              <a:buNone/>
            </a:pPr>
            <a:r>
              <a:rPr lang="es-ES" dirty="0"/>
              <a:t>	</a:t>
            </a:r>
            <a:r>
              <a:rPr lang="es-ES" dirty="0" smtClean="0"/>
              <a:t>Proporcionar una interfaz que convierta los elementos propios de un paradigma en los elementos de otro.</a:t>
            </a:r>
          </a:p>
          <a:p>
            <a:pPr>
              <a:buNone/>
            </a:pPr>
            <a:endParaRPr lang="es-ES" dirty="0"/>
          </a:p>
        </p:txBody>
      </p:sp>
      <p:sp>
        <p:nvSpPr>
          <p:cNvPr id="4" name="1 Título"/>
          <p:cNvSpPr>
            <a:spLocks noGrp="1"/>
          </p:cNvSpPr>
          <p:nvPr>
            <p:ph type="title"/>
          </p:nvPr>
        </p:nvSpPr>
        <p:spPr>
          <a:xfrm>
            <a:off x="457200" y="274638"/>
            <a:ext cx="8229600" cy="1143000"/>
          </a:xfrm>
        </p:spPr>
        <p:txBody>
          <a:bodyPr>
            <a:normAutofit/>
          </a:bodyPr>
          <a:lstStyle/>
          <a:p>
            <a:r>
              <a:rPr lang="es-ES" dirty="0" smtClean="0"/>
              <a:t>Definición y contexto de ORM</a:t>
            </a:r>
            <a:endParaRPr lang="es-ES" dirty="0"/>
          </a:p>
        </p:txBody>
      </p:sp>
      <p:pic>
        <p:nvPicPr>
          <p:cNvPr id="5" name="Picture 2" descr="C:\Users\juanjo\Downloads\orientacion-del-objeto.png"/>
          <p:cNvPicPr>
            <a:picLocks noChangeAspect="1" noChangeArrowheads="1"/>
          </p:cNvPicPr>
          <p:nvPr/>
        </p:nvPicPr>
        <p:blipFill>
          <a:blip r:embed="rId2" cstate="print"/>
          <a:srcRect/>
          <a:stretch>
            <a:fillRect/>
          </a:stretch>
        </p:blipFill>
        <p:spPr bwMode="auto">
          <a:xfrm>
            <a:off x="5652120" y="4293096"/>
            <a:ext cx="783977" cy="783977"/>
          </a:xfrm>
          <a:prstGeom prst="rect">
            <a:avLst/>
          </a:prstGeom>
          <a:noFill/>
        </p:spPr>
      </p:pic>
      <p:pic>
        <p:nvPicPr>
          <p:cNvPr id="6" name="Picture 3" descr="C:\Users\juanjo\Downloads\base-de-datos.png"/>
          <p:cNvPicPr>
            <a:picLocks noChangeAspect="1" noChangeArrowheads="1"/>
          </p:cNvPicPr>
          <p:nvPr/>
        </p:nvPicPr>
        <p:blipFill>
          <a:blip r:embed="rId3" cstate="print"/>
          <a:srcRect/>
          <a:stretch>
            <a:fillRect/>
          </a:stretch>
        </p:blipFill>
        <p:spPr bwMode="auto">
          <a:xfrm>
            <a:off x="2627784" y="4293096"/>
            <a:ext cx="713557" cy="713556"/>
          </a:xfrm>
          <a:prstGeom prst="rect">
            <a:avLst/>
          </a:prstGeom>
          <a:noFill/>
        </p:spPr>
      </p:pic>
      <p:cxnSp>
        <p:nvCxnSpPr>
          <p:cNvPr id="7" name="6 Conector recto de flecha"/>
          <p:cNvCxnSpPr/>
          <p:nvPr/>
        </p:nvCxnSpPr>
        <p:spPr>
          <a:xfrm>
            <a:off x="3419872" y="4581128"/>
            <a:ext cx="2088232"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8" name="7 CuadroTexto"/>
          <p:cNvSpPr txBox="1"/>
          <p:nvPr/>
        </p:nvSpPr>
        <p:spPr>
          <a:xfrm>
            <a:off x="4128869" y="4221088"/>
            <a:ext cx="659155" cy="369332"/>
          </a:xfrm>
          <a:prstGeom prst="rect">
            <a:avLst/>
          </a:prstGeom>
          <a:noFill/>
        </p:spPr>
        <p:txBody>
          <a:bodyPr wrap="none" rtlCol="0">
            <a:spAutoFit/>
          </a:bodyPr>
          <a:lstStyle/>
          <a:p>
            <a:r>
              <a:rPr lang="es-ES" dirty="0" smtClean="0"/>
              <a:t>ORM</a:t>
            </a:r>
            <a:endParaRPr lang="es-ES" dirty="0"/>
          </a:p>
        </p:txBody>
      </p:sp>
      <p:sp>
        <p:nvSpPr>
          <p:cNvPr id="9" name="8 CuadroTexto"/>
          <p:cNvSpPr txBox="1"/>
          <p:nvPr/>
        </p:nvSpPr>
        <p:spPr>
          <a:xfrm>
            <a:off x="2051720" y="5589240"/>
            <a:ext cx="1184107" cy="369332"/>
          </a:xfrm>
          <a:prstGeom prst="rect">
            <a:avLst/>
          </a:prstGeom>
          <a:noFill/>
        </p:spPr>
        <p:txBody>
          <a:bodyPr wrap="none" rtlCol="0">
            <a:spAutoFit/>
          </a:bodyPr>
          <a:lstStyle/>
          <a:p>
            <a:r>
              <a:rPr lang="es-ES" dirty="0" smtClean="0"/>
              <a:t>Relaciones</a:t>
            </a:r>
            <a:endParaRPr lang="es-ES" dirty="0"/>
          </a:p>
        </p:txBody>
      </p:sp>
      <p:sp>
        <p:nvSpPr>
          <p:cNvPr id="10" name="9 CuadroTexto"/>
          <p:cNvSpPr txBox="1"/>
          <p:nvPr/>
        </p:nvSpPr>
        <p:spPr>
          <a:xfrm>
            <a:off x="2051720" y="5949280"/>
            <a:ext cx="1134093" cy="369332"/>
          </a:xfrm>
          <a:prstGeom prst="rect">
            <a:avLst/>
          </a:prstGeom>
          <a:noFill/>
        </p:spPr>
        <p:txBody>
          <a:bodyPr wrap="none" rtlCol="0">
            <a:spAutoFit/>
          </a:bodyPr>
          <a:lstStyle/>
          <a:p>
            <a:r>
              <a:rPr lang="es-ES" dirty="0" smtClean="0"/>
              <a:t>Conjuntos</a:t>
            </a:r>
            <a:endParaRPr lang="es-ES" dirty="0"/>
          </a:p>
        </p:txBody>
      </p:sp>
      <p:sp>
        <p:nvSpPr>
          <p:cNvPr id="11" name="10 CuadroTexto"/>
          <p:cNvSpPr txBox="1"/>
          <p:nvPr/>
        </p:nvSpPr>
        <p:spPr>
          <a:xfrm>
            <a:off x="5922277" y="5723964"/>
            <a:ext cx="1051826" cy="369332"/>
          </a:xfrm>
          <a:prstGeom prst="rect">
            <a:avLst/>
          </a:prstGeom>
          <a:noFill/>
        </p:spPr>
        <p:txBody>
          <a:bodyPr wrap="none" rtlCol="0">
            <a:spAutoFit/>
          </a:bodyPr>
          <a:lstStyle/>
          <a:p>
            <a:r>
              <a:rPr lang="es-ES" dirty="0" smtClean="0"/>
              <a:t>Atributos</a:t>
            </a:r>
            <a:endParaRPr lang="es-ES" dirty="0"/>
          </a:p>
        </p:txBody>
      </p:sp>
      <p:sp>
        <p:nvSpPr>
          <p:cNvPr id="12" name="11 CuadroTexto"/>
          <p:cNvSpPr txBox="1"/>
          <p:nvPr/>
        </p:nvSpPr>
        <p:spPr>
          <a:xfrm>
            <a:off x="5994285" y="6084004"/>
            <a:ext cx="1025987" cy="369332"/>
          </a:xfrm>
          <a:prstGeom prst="rect">
            <a:avLst/>
          </a:prstGeom>
          <a:noFill/>
        </p:spPr>
        <p:txBody>
          <a:bodyPr wrap="none" rtlCol="0">
            <a:spAutoFit/>
          </a:bodyPr>
          <a:lstStyle/>
          <a:p>
            <a:r>
              <a:rPr lang="es-ES" dirty="0" smtClean="0"/>
              <a:t>Métodos</a:t>
            </a:r>
            <a:endParaRPr lang="es-ES" dirty="0"/>
          </a:p>
        </p:txBody>
      </p:sp>
      <p:sp>
        <p:nvSpPr>
          <p:cNvPr id="13" name="12 CuadroTexto"/>
          <p:cNvSpPr txBox="1"/>
          <p:nvPr/>
        </p:nvSpPr>
        <p:spPr>
          <a:xfrm>
            <a:off x="6048418" y="5373216"/>
            <a:ext cx="766557" cy="369332"/>
          </a:xfrm>
          <a:prstGeom prst="rect">
            <a:avLst/>
          </a:prstGeom>
          <a:noFill/>
        </p:spPr>
        <p:txBody>
          <a:bodyPr wrap="none" rtlCol="0">
            <a:spAutoFit/>
          </a:bodyPr>
          <a:lstStyle/>
          <a:p>
            <a:r>
              <a:rPr lang="es-ES" dirty="0" smtClean="0"/>
              <a:t>Clases</a:t>
            </a:r>
            <a:endParaRPr lang="es-ES" dirty="0"/>
          </a:p>
        </p:txBody>
      </p:sp>
      <p:cxnSp>
        <p:nvCxnSpPr>
          <p:cNvPr id="15" name="14 Conector recto de flecha"/>
          <p:cNvCxnSpPr/>
          <p:nvPr/>
        </p:nvCxnSpPr>
        <p:spPr>
          <a:xfrm>
            <a:off x="3419872" y="5877272"/>
            <a:ext cx="2088232"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16" name="15 CuadroTexto"/>
          <p:cNvSpPr txBox="1"/>
          <p:nvPr/>
        </p:nvSpPr>
        <p:spPr>
          <a:xfrm>
            <a:off x="4139952" y="5517232"/>
            <a:ext cx="659155" cy="369332"/>
          </a:xfrm>
          <a:prstGeom prst="rect">
            <a:avLst/>
          </a:prstGeom>
          <a:noFill/>
        </p:spPr>
        <p:txBody>
          <a:bodyPr wrap="none" rtlCol="0">
            <a:spAutoFit/>
          </a:bodyPr>
          <a:lstStyle/>
          <a:p>
            <a:r>
              <a:rPr lang="es-ES" dirty="0" smtClean="0"/>
              <a:t>ORM</a:t>
            </a:r>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indent="0">
              <a:buNone/>
            </a:pPr>
            <a:r>
              <a:rPr lang="es-ES" dirty="0" smtClean="0"/>
              <a:t>Existen herramientas indicadas para cada lenguaje que necesite implementar persistencia en bases de datos relacionales.</a:t>
            </a:r>
          </a:p>
          <a:p>
            <a:pPr>
              <a:buNone/>
            </a:pPr>
            <a:endParaRPr lang="es-ES" dirty="0"/>
          </a:p>
          <a:p>
            <a:pPr>
              <a:buNone/>
            </a:pPr>
            <a:r>
              <a:rPr lang="es-ES" dirty="0" smtClean="0"/>
              <a:t>Java </a:t>
            </a:r>
            <a:r>
              <a:rPr lang="es-ES" dirty="0"/>
              <a:t> </a:t>
            </a:r>
            <a:r>
              <a:rPr lang="es-ES" dirty="0" smtClean="0">
                <a:sym typeface="Wingdings" pitchFamily="2" charset="2"/>
              </a:rPr>
              <a:t>  </a:t>
            </a:r>
            <a:r>
              <a:rPr lang="es-ES" dirty="0" smtClean="0"/>
              <a:t>SGBD Relacional (Hibernate, JPA…)</a:t>
            </a:r>
          </a:p>
          <a:p>
            <a:pPr>
              <a:buNone/>
            </a:pPr>
            <a:r>
              <a:rPr lang="es-ES" dirty="0" smtClean="0"/>
              <a:t>PHP  </a:t>
            </a:r>
            <a:r>
              <a:rPr lang="es-ES" dirty="0" smtClean="0">
                <a:sym typeface="Wingdings" pitchFamily="2" charset="2"/>
              </a:rPr>
              <a:t>  </a:t>
            </a:r>
            <a:r>
              <a:rPr lang="es-ES" dirty="0" smtClean="0"/>
              <a:t>SGBD Relacional (Doctrine, Propel…)</a:t>
            </a:r>
          </a:p>
          <a:p>
            <a:pPr>
              <a:buNone/>
            </a:pPr>
            <a:r>
              <a:rPr lang="es-ES" dirty="0" smtClean="0"/>
              <a:t>.NET </a:t>
            </a:r>
            <a:r>
              <a:rPr lang="es-ES" dirty="0" smtClean="0">
                <a:sym typeface="Wingdings" pitchFamily="2" charset="2"/>
              </a:rPr>
              <a:t></a:t>
            </a:r>
            <a:r>
              <a:rPr lang="es-ES" dirty="0" smtClean="0"/>
              <a:t>  SGBD Relacional (</a:t>
            </a:r>
            <a:r>
              <a:rPr lang="es-ES" u="sng" dirty="0"/>
              <a:t>LINQ to </a:t>
            </a:r>
            <a:r>
              <a:rPr lang="es-ES" u="sng" dirty="0" smtClean="0"/>
              <a:t>SQL…)</a:t>
            </a:r>
            <a:endParaRPr lang="es-ES" dirty="0" smtClean="0"/>
          </a:p>
        </p:txBody>
      </p:sp>
      <p:sp>
        <p:nvSpPr>
          <p:cNvPr id="4" name="1 Título"/>
          <p:cNvSpPr>
            <a:spLocks noGrp="1"/>
          </p:cNvSpPr>
          <p:nvPr>
            <p:ph type="title"/>
          </p:nvPr>
        </p:nvSpPr>
        <p:spPr/>
        <p:txBody>
          <a:bodyPr>
            <a:normAutofit/>
          </a:bodyPr>
          <a:lstStyle/>
          <a:p>
            <a:r>
              <a:rPr lang="es-ES" dirty="0" smtClean="0"/>
              <a:t>Definición y contexto de ORM</a:t>
            </a:r>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Hibernate. Instalación</a:t>
            </a:r>
            <a:endParaRPr lang="es-ES" dirty="0"/>
          </a:p>
        </p:txBody>
      </p:sp>
      <p:sp>
        <p:nvSpPr>
          <p:cNvPr id="3" name="2 Marcador de contenido"/>
          <p:cNvSpPr>
            <a:spLocks noGrp="1"/>
          </p:cNvSpPr>
          <p:nvPr>
            <p:ph idx="1"/>
          </p:nvPr>
        </p:nvSpPr>
        <p:spPr/>
        <p:txBody>
          <a:bodyPr>
            <a:normAutofit fontScale="92500" lnSpcReduction="20000"/>
          </a:bodyPr>
          <a:lstStyle/>
          <a:p>
            <a:pPr marL="0" indent="0">
              <a:buNone/>
            </a:pPr>
            <a:r>
              <a:rPr lang="es-ES" dirty="0" smtClean="0"/>
              <a:t>Usaremos el entorno </a:t>
            </a:r>
            <a:r>
              <a:rPr lang="es-ES" dirty="0" err="1" smtClean="0"/>
              <a:t>NetBeans</a:t>
            </a:r>
            <a:r>
              <a:rPr lang="es-ES" dirty="0" smtClean="0"/>
              <a:t> para desarrollar esta unidad, sobre el cual, seguiremos la siguiente lista de pasos para realizar una correcta configuración de Hibernate.</a:t>
            </a:r>
          </a:p>
          <a:p>
            <a:pPr marL="0" indent="0">
              <a:buNone/>
            </a:pPr>
            <a:endParaRPr lang="es-ES" dirty="0" smtClean="0"/>
          </a:p>
          <a:p>
            <a:pPr marL="514350" indent="-514350">
              <a:buAutoNum type="arabicPeriod"/>
            </a:pPr>
            <a:r>
              <a:rPr lang="es-ES" dirty="0" smtClean="0"/>
              <a:t>Crear un proyecto java normal.</a:t>
            </a:r>
          </a:p>
          <a:p>
            <a:pPr marL="514350" indent="-514350">
              <a:buAutoNum type="arabicPeriod"/>
            </a:pPr>
            <a:r>
              <a:rPr lang="es-ES" dirty="0" smtClean="0"/>
              <a:t>Ir a propiedades del proyecto / librerías.</a:t>
            </a:r>
          </a:p>
          <a:p>
            <a:pPr marL="514350" indent="-514350">
              <a:buAutoNum type="arabicPeriod"/>
            </a:pPr>
            <a:r>
              <a:rPr lang="es-ES" dirty="0" smtClean="0"/>
              <a:t>Añadir las librerías incluidas en </a:t>
            </a:r>
            <a:r>
              <a:rPr lang="es-ES" dirty="0" err="1" smtClean="0"/>
              <a:t>NetBeans</a:t>
            </a:r>
            <a:r>
              <a:rPr lang="es-ES" dirty="0" smtClean="0"/>
              <a:t>:</a:t>
            </a:r>
          </a:p>
          <a:p>
            <a:pPr marL="914400" lvl="1" indent="-514350">
              <a:buAutoNum type="arabicPeriod"/>
            </a:pPr>
            <a:r>
              <a:rPr lang="es-ES" dirty="0" smtClean="0"/>
              <a:t>Hibernate (primero opción)</a:t>
            </a:r>
          </a:p>
          <a:p>
            <a:pPr marL="914400" lvl="1" indent="-514350">
              <a:buAutoNum type="arabicPeriod"/>
            </a:pPr>
            <a:r>
              <a:rPr lang="es-ES" dirty="0" smtClean="0"/>
              <a:t>MySQL JDBC Driver</a:t>
            </a:r>
          </a:p>
          <a:p>
            <a:pPr marL="0" indent="0">
              <a:buNone/>
            </a:pPr>
            <a:endParaRPr lang="es-E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514350" indent="-514350">
              <a:buNone/>
            </a:pPr>
            <a:r>
              <a:rPr lang="es-ES" dirty="0" smtClean="0"/>
              <a:t>1</a:t>
            </a:r>
            <a:r>
              <a:rPr lang="es-ES" dirty="0" smtClean="0"/>
              <a:t>.  </a:t>
            </a:r>
            <a:r>
              <a:rPr lang="es-ES" dirty="0" smtClean="0"/>
              <a:t>Aparcaremos momentáneamente la configuración del proyecto e iremos a la ventana “</a:t>
            </a:r>
            <a:r>
              <a:rPr lang="es-ES" dirty="0" err="1" smtClean="0"/>
              <a:t>Services</a:t>
            </a:r>
            <a:r>
              <a:rPr lang="es-ES" dirty="0" smtClean="0"/>
              <a:t>”.</a:t>
            </a:r>
          </a:p>
          <a:p>
            <a:pPr marL="514350" indent="-514350">
              <a:buNone/>
            </a:pPr>
            <a:r>
              <a:rPr lang="es-ES" dirty="0" smtClean="0"/>
              <a:t>2</a:t>
            </a:r>
            <a:r>
              <a:rPr lang="es-ES" dirty="0" smtClean="0"/>
              <a:t>.  </a:t>
            </a:r>
            <a:r>
              <a:rPr lang="es-ES" dirty="0" smtClean="0"/>
              <a:t>En </a:t>
            </a:r>
            <a:r>
              <a:rPr lang="es-ES" dirty="0" err="1" smtClean="0"/>
              <a:t>DataBases</a:t>
            </a:r>
            <a:r>
              <a:rPr lang="es-ES" dirty="0" smtClean="0"/>
              <a:t> configuraremos una nueva conexión, usando el conectar MySQL y los parámetros de conexión de nuestra base de datos ya existente.</a:t>
            </a:r>
            <a:endParaRPr lang="es-ES" dirty="0"/>
          </a:p>
        </p:txBody>
      </p:sp>
      <p:sp>
        <p:nvSpPr>
          <p:cNvPr id="5" name="1 Título"/>
          <p:cNvSpPr>
            <a:spLocks noGrp="1"/>
          </p:cNvSpPr>
          <p:nvPr>
            <p:ph type="title"/>
          </p:nvPr>
        </p:nvSpPr>
        <p:spPr>
          <a:xfrm>
            <a:off x="457200" y="274638"/>
            <a:ext cx="8229600" cy="1143000"/>
          </a:xfrm>
        </p:spPr>
        <p:txBody>
          <a:bodyPr/>
          <a:lstStyle/>
          <a:p>
            <a:r>
              <a:rPr lang="es-ES" dirty="0" smtClean="0"/>
              <a:t>Hibernate. </a:t>
            </a:r>
            <a:r>
              <a:rPr lang="es-ES" dirty="0" smtClean="0"/>
              <a:t>Configuración BBDD</a:t>
            </a:r>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85000" lnSpcReduction="10000"/>
          </a:bodyPr>
          <a:lstStyle/>
          <a:p>
            <a:pPr marL="514350" indent="-514350">
              <a:buFont typeface="+mj-lt"/>
              <a:buAutoNum type="arabicPeriod"/>
            </a:pPr>
            <a:r>
              <a:rPr lang="es-ES" dirty="0" smtClean="0"/>
              <a:t>Volviendo a nuestro proyecto, damos botón derecho sobre este, “New”/”</a:t>
            </a:r>
            <a:r>
              <a:rPr lang="es-ES" dirty="0" err="1" smtClean="0"/>
              <a:t>Other</a:t>
            </a:r>
            <a:r>
              <a:rPr lang="es-ES" dirty="0" smtClean="0"/>
              <a:t>”.</a:t>
            </a:r>
          </a:p>
          <a:p>
            <a:pPr marL="514350" indent="-514350">
              <a:buFont typeface="+mj-lt"/>
              <a:buAutoNum type="arabicPeriod"/>
            </a:pPr>
            <a:r>
              <a:rPr lang="es-ES" dirty="0" smtClean="0"/>
              <a:t>En esta ventana seleccionamos la categoría Hibernate, y seleccionamos “Hibernate </a:t>
            </a:r>
            <a:r>
              <a:rPr lang="es-ES" dirty="0" err="1" smtClean="0"/>
              <a:t>Configuration</a:t>
            </a:r>
            <a:r>
              <a:rPr lang="es-ES" dirty="0" smtClean="0"/>
              <a:t> </a:t>
            </a:r>
            <a:r>
              <a:rPr lang="es-ES" dirty="0" err="1" smtClean="0"/>
              <a:t>Wizard</a:t>
            </a:r>
            <a:r>
              <a:rPr lang="es-ES" dirty="0" smtClean="0"/>
              <a:t>”.</a:t>
            </a:r>
          </a:p>
          <a:p>
            <a:pPr marL="514350" indent="-514350">
              <a:buFont typeface="+mj-lt"/>
              <a:buAutoNum type="arabicPeriod"/>
            </a:pPr>
            <a:r>
              <a:rPr lang="es-ES" dirty="0" smtClean="0"/>
              <a:t>En el siguiente cuadro de diálogo, le damos un nombre y posteriormente seleccionamos nuestra conexión de base de datos que configuramos antes.</a:t>
            </a:r>
          </a:p>
          <a:p>
            <a:pPr marL="514350" indent="-514350">
              <a:buFont typeface="+mj-lt"/>
              <a:buAutoNum type="arabicPeriod"/>
            </a:pPr>
            <a:r>
              <a:rPr lang="es-ES" dirty="0" smtClean="0"/>
              <a:t>Por último nos aseguramos que los parámetros de conexión a nuestra base de datos son correctos.</a:t>
            </a:r>
          </a:p>
          <a:p>
            <a:pPr marL="514350" indent="-514350">
              <a:buFont typeface="+mj-lt"/>
              <a:buAutoNum type="arabicPeriod"/>
            </a:pPr>
            <a:r>
              <a:rPr lang="es-ES" dirty="0" smtClean="0">
                <a:solidFill>
                  <a:srgbClr val="FF0000"/>
                </a:solidFill>
              </a:rPr>
              <a:t>Con esto crearemos el fichero “.</a:t>
            </a:r>
            <a:r>
              <a:rPr lang="es-ES" dirty="0" err="1" smtClean="0">
                <a:solidFill>
                  <a:srgbClr val="FF0000"/>
                </a:solidFill>
              </a:rPr>
              <a:t>cfg</a:t>
            </a:r>
            <a:r>
              <a:rPr lang="es-ES" dirty="0" smtClean="0">
                <a:solidFill>
                  <a:srgbClr val="FF0000"/>
                </a:solidFill>
              </a:rPr>
              <a:t>”.</a:t>
            </a:r>
            <a:endParaRPr lang="es-ES" dirty="0">
              <a:solidFill>
                <a:srgbClr val="FF0000"/>
              </a:solidFill>
            </a:endParaRPr>
          </a:p>
        </p:txBody>
      </p:sp>
      <p:sp>
        <p:nvSpPr>
          <p:cNvPr id="5" name="1 Título"/>
          <p:cNvSpPr>
            <a:spLocks noGrp="1"/>
          </p:cNvSpPr>
          <p:nvPr>
            <p:ph type="title"/>
          </p:nvPr>
        </p:nvSpPr>
        <p:spPr>
          <a:xfrm>
            <a:off x="457200" y="274638"/>
            <a:ext cx="8229600" cy="1143000"/>
          </a:xfrm>
        </p:spPr>
        <p:txBody>
          <a:bodyPr>
            <a:normAutofit fontScale="90000"/>
          </a:bodyPr>
          <a:lstStyle/>
          <a:p>
            <a:r>
              <a:rPr lang="es-ES" dirty="0" smtClean="0"/>
              <a:t>Hibernate. </a:t>
            </a:r>
            <a:r>
              <a:rPr lang="es-ES" dirty="0" smtClean="0"/>
              <a:t>Generación ficheros Hibernate</a:t>
            </a:r>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1103</Words>
  <Application>Microsoft Office PowerPoint</Application>
  <PresentationFormat>Presentación en pantalla (4:3)</PresentationFormat>
  <Paragraphs>158</Paragraphs>
  <Slides>25</Slides>
  <Notes>0</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Tema de Office</vt:lpstr>
      <vt:lpstr>Mapeo Objeto Relacional</vt:lpstr>
      <vt:lpstr>CONTENIDO</vt:lpstr>
      <vt:lpstr>Definición y contexto de ORM</vt:lpstr>
      <vt:lpstr>Definición y contexto de ORM</vt:lpstr>
      <vt:lpstr>Definición y contexto de ORM</vt:lpstr>
      <vt:lpstr>Definición y contexto de ORM</vt:lpstr>
      <vt:lpstr>Hibernate. Instalación</vt:lpstr>
      <vt:lpstr>Hibernate. Configuración BBDD</vt:lpstr>
      <vt:lpstr>Hibernate. Generación ficheros Hibernate</vt:lpstr>
      <vt:lpstr>Hibernate. Generación ficheros Hibernate</vt:lpstr>
      <vt:lpstr>Hibernate. Generación ficheros Hibernate</vt:lpstr>
      <vt:lpstr>Hibernate. Generación ficheros Hibernate</vt:lpstr>
      <vt:lpstr>Hibernate. Generación ficheros Hibernate</vt:lpstr>
      <vt:lpstr>Características de las clases POJO</vt:lpstr>
      <vt:lpstr>Uso de Hibernate</vt:lpstr>
      <vt:lpstr>Uso de Hibernate</vt:lpstr>
      <vt:lpstr>Uso de Hibernate</vt:lpstr>
      <vt:lpstr>Uso de Hibernate</vt:lpstr>
      <vt:lpstr>Uso de Hibernate</vt:lpstr>
      <vt:lpstr>Uso de Hibernate</vt:lpstr>
      <vt:lpstr>Uso de Hibernate</vt:lpstr>
      <vt:lpstr>Uso de Hibernate</vt:lpstr>
      <vt:lpstr>Uso de Hibernate</vt:lpstr>
      <vt:lpstr>Uso de Hibernate</vt:lpstr>
      <vt:lpstr>Diapositiva 25</vt:lpstr>
    </vt:vector>
  </TitlesOfParts>
  <Company>www.intercambiosvirtuales.org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Mapeo Objeto Relacional</dc:title>
  <dc:creator>www.intercambiosvirtuales.org</dc:creator>
  <cp:lastModifiedBy>www.intercambiosvirtuales.org</cp:lastModifiedBy>
  <cp:revision>51</cp:revision>
  <dcterms:created xsi:type="dcterms:W3CDTF">2019-01-21T17:57:12Z</dcterms:created>
  <dcterms:modified xsi:type="dcterms:W3CDTF">2019-01-27T17:12:45Z</dcterms:modified>
</cp:coreProperties>
</file>