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9" r:id="rId4"/>
    <p:sldId id="257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B33"/>
    <a:srgbClr val="ED7D31"/>
    <a:srgbClr val="44B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41"/>
  </p:normalViewPr>
  <p:slideViewPr>
    <p:cSldViewPr snapToGrid="0" snapToObjects="1">
      <p:cViewPr>
        <p:scale>
          <a:sx n="187" d="100"/>
          <a:sy n="187" d="100"/>
        </p:scale>
        <p:origin x="9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B03C-3FF9-B94B-88D0-6F32BF212390}" type="datetimeFigureOut">
              <a:rPr lang="en-IL" smtClean="0"/>
              <a:t>23/11/2020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D32E4-46B5-1240-AC40-73035F8532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763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D32E4-46B5-1240-AC40-73035F85329D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53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D32E4-46B5-1240-AC40-73035F85329D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435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4107-E393-204B-8396-FA9B38E2A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FB312-9FFA-1E4B-B467-16A443851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DD7A-BE79-3C4A-9D33-152478DD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D85C-2DB1-0643-AE40-E908002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4893-5DFB-6A4B-B2FF-9A86719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71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4B46-2793-D945-A148-211E863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1C5DA-83A0-BB43-BCAE-EC6966D9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AD50-A707-7A4B-8208-D0281CD8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3C62-7B74-E041-871C-59945D77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BA44-E008-8E4A-BEA6-71D6FB44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962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35500-9FB7-5142-A922-942F766AF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F8DC8-47C1-FA4D-83F9-A9BA4080B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CC8F-F161-1645-AF3A-7B86CDA4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D346-E11C-A943-87BB-CA5C946D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98E7-A3A5-F84E-853E-89B07A44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96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B02C-CBC9-5447-B6FA-D6F1EA0F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440C-5B43-A248-ABDD-FE3373F7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1FBB-E597-624D-8F1C-0B147DC1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E1AE-B893-E04E-8CCD-0CA6921B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EC97-BE63-DA4C-AB0C-3802231B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6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FE72-E8CA-5246-AAFA-8535D212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5468-6A00-304A-B87D-FE1B579D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D7D1-0E31-A242-884B-5E84046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F022-1E01-3D4F-AD67-693E5B79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7C9B-25E0-4D4D-8206-47DCE60D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56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B34-9A7C-6249-828E-3E8DC078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5F45-0D5A-F449-96A4-C729C1100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8B7A1-3EEE-C14D-AA94-32246CA6C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FBFD-16D3-0F4B-83E5-79AB8021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725FD-E400-454A-93B1-AD7A0CDA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77BC4-E1B1-BF40-ADDB-8E8CFE6B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67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7078-F34A-464B-BB9D-32E395C9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CBFC-6103-8E4D-A0CE-C81F33B0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0CB2D-0A24-C94D-9699-D5A4469D8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CD4AF-1131-8944-847C-DCEC0E8DA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AA620-BB67-9B49-A188-EBC351711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5571D-5873-3442-87DC-9F235DBD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644F8-CE27-0C44-AD8C-48999F4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93852-E0CC-AB42-9AEB-44EDA6B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130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79EC-6DF0-E44E-8E7E-941765B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72C84-124C-CE47-A507-3B825AA5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74F55-F18A-834F-9B27-22F8203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5D992-995F-D742-957B-2EE0B24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728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6AF90-6525-C146-849F-C5B3E6B2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27C68-5DE4-B74B-9682-24FE2B9C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CC8BA-0689-3D4E-9C2B-24199EC2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D60C-5EE6-AD49-8D11-5ACEAC7D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1420-9171-334D-927B-60319843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284FF-0C1B-1844-9371-D549FF39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6D22F-AC99-7E43-AD02-363886D4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E83F-52E1-274F-9858-5B74A70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C34DC-1518-7849-A1E0-F2926A6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7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4FA-4AF7-D745-B396-2DAA0A5D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43793-0377-F148-9020-EC8F51787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A79D-7F41-F242-8A8B-6BBCC1B2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9EA31-567D-FC42-92E9-C26F6AD0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A6946-F52C-8B43-B06B-E4B59A9C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0BC2-F630-214D-9FC2-7F834481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153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A89A5-CAA4-E649-A154-454E83F2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92F9F-F878-AD49-893C-49DD6E11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E9948-5CF9-264F-8F86-5169D5E6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8698-EC46-9649-804F-3A60C45A705D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2211-049C-6C41-8E0D-15B73BA68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0C12-B03E-CF4C-81E4-EF9363DD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3D48-889C-7142-ABAA-22D14B6D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20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FC78D-FDA0-1144-81E6-2B73B1A61F7E}"/>
              </a:ext>
            </a:extLst>
          </p:cNvPr>
          <p:cNvSpPr/>
          <p:nvPr/>
        </p:nvSpPr>
        <p:spPr>
          <a:xfrm>
            <a:off x="404701" y="1905616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A4B33"/>
                </a:solidFill>
                <a:effectLst/>
                <a:latin typeface="FJORD ONE" panose="02060503050500050A03" pitchFamily="18" charset="77"/>
                <a:ea typeface="+mj-ea"/>
                <a:cs typeface="+mj-cs"/>
              </a:rPr>
              <a:t>Pytest Django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604C3CE-AEFC-6E46-8E68-E48509C7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1" y="2888246"/>
            <a:ext cx="11525864" cy="9508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9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090536-7117-874A-B4BE-305F56D5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3" y="0"/>
            <a:ext cx="5180141" cy="7122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B9BAE-E953-7D47-8564-C85469CD1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4" y="0"/>
            <a:ext cx="5180140" cy="1800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46B664-B74F-8049-AEA3-5280AF809ADD}"/>
              </a:ext>
            </a:extLst>
          </p:cNvPr>
          <p:cNvSpPr/>
          <p:nvPr/>
        </p:nvSpPr>
        <p:spPr>
          <a:xfrm>
            <a:off x="973587" y="900112"/>
            <a:ext cx="5638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24292E"/>
                </a:solidFill>
                <a:effectLst/>
                <a:latin typeface="Fjord" panose="02060503050500050A03" pitchFamily="18" charset="77"/>
              </a:rPr>
              <a:t>Django testing framework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4889-AB64-5848-AB42-F0993E594D47}"/>
              </a:ext>
            </a:extLst>
          </p:cNvPr>
          <p:cNvSpPr/>
          <p:nvPr/>
        </p:nvSpPr>
        <p:spPr>
          <a:xfrm>
            <a:off x="245557" y="1667077"/>
            <a:ext cx="6661923" cy="2205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Fjord" panose="02060503050500050A03" pitchFamily="18" charset="7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Fjord" panose="02060503050500050A03" pitchFamily="18" charset="77"/>
              </a:rPr>
              <a:t> “Inherits” from </a:t>
            </a:r>
            <a:r>
              <a:rPr lang="en-US" sz="2000" dirty="0" err="1">
                <a:solidFill>
                  <a:srgbClr val="000000"/>
                </a:solidFill>
                <a:effectLst/>
                <a:latin typeface="Fjord" panose="02060503050500050A03" pitchFamily="18" charset="77"/>
              </a:rPr>
              <a:t>unittest</a:t>
            </a:r>
            <a:endParaRPr lang="en-US" sz="2000" dirty="0">
              <a:solidFill>
                <a:srgbClr val="000000"/>
              </a:solidFill>
              <a:effectLst/>
              <a:latin typeface="Fjord" panose="02060503050500050A03" pitchFamily="18" charset="7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Fjord" panose="02060503050500050A03" pitchFamily="18" charset="77"/>
              </a:rPr>
              <a:t> Tests are organized in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+mj-lt"/>
              </a:rPr>
              <a:t>django.test.TestCase</a:t>
            </a:r>
            <a:r>
              <a:rPr lang="en-US" sz="200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Fjord" panose="02060503050500050A03" pitchFamily="18" charset="77"/>
              </a:rPr>
              <a:t>classes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Fjord" panose="02060503050500050A03" pitchFamily="18" charset="77"/>
              </a:rPr>
              <a:t> Each method uses various </a:t>
            </a:r>
            <a:r>
              <a:rPr lang="en-US" sz="2000" i="1" dirty="0">
                <a:solidFill>
                  <a:srgbClr val="000000"/>
                </a:solidFill>
                <a:effectLst/>
                <a:latin typeface="+mj-lt"/>
              </a:rPr>
              <a:t>assert*  </a:t>
            </a:r>
            <a:r>
              <a:rPr lang="en-US" sz="2000" dirty="0">
                <a:solidFill>
                  <a:srgbClr val="000000"/>
                </a:solidFill>
                <a:effectLst/>
                <a:latin typeface="Fjord" panose="02060503050500050A03" pitchFamily="18" charset="77"/>
              </a:rPr>
              <a:t>methods to verify  </a:t>
            </a:r>
            <a:br>
              <a:rPr lang="en-US" sz="2000" dirty="0">
                <a:solidFill>
                  <a:srgbClr val="000000"/>
                </a:solidFill>
                <a:effectLst/>
                <a:latin typeface="Fjord" panose="02060503050500050A03" pitchFamily="18" charset="77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Fjord" panose="02060503050500050A03" pitchFamily="18" charset="77"/>
              </a:rPr>
              <a:t> 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31560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F7FB2E4-28A5-D141-801D-148F44CC04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1303254"/>
            <a:ext cx="6138846" cy="36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8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855BD8-565E-0B45-B764-3F664B2FB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3"/>
          <a:stretch/>
        </p:blipFill>
        <p:spPr>
          <a:xfrm>
            <a:off x="0" y="0"/>
            <a:ext cx="12192000" cy="2043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8B4152-A2A1-5C47-A9F4-83445DD2DBB2}"/>
              </a:ext>
            </a:extLst>
          </p:cNvPr>
          <p:cNvSpPr/>
          <p:nvPr/>
        </p:nvSpPr>
        <p:spPr>
          <a:xfrm>
            <a:off x="1131144" y="3956446"/>
            <a:ext cx="10553653" cy="130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dirty="0">
                <a:latin typeface="Fjord One" panose="02060503050500050A03" pitchFamily="18" charset="77"/>
              </a:rPr>
              <a:t>Create test databases for our test run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jord One" panose="02060503050500050A03" pitchFamily="18" charset="77"/>
              </a:rPr>
              <a:t>For each test c</a:t>
            </a:r>
            <a:r>
              <a:rPr lang="en-IL" dirty="0">
                <a:latin typeface="Fjord One" panose="02060503050500050A03" pitchFamily="18" charset="77"/>
              </a:rPr>
              <a:t>reates a transaction</a:t>
            </a:r>
            <a:r>
              <a:rPr lang="en-IL" dirty="0">
                <a:latin typeface="Fjord One" panose="02060503050500050A03" pitchFamily="18" charset="77"/>
              </a:rPr>
              <a:t> so that each test can be rolled back after the test case</a:t>
            </a:r>
            <a:r>
              <a:rPr lang="en-IL" dirty="0">
                <a:latin typeface="Fjord One" panose="02060503050500050A03" pitchFamily="18" charset="77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dirty="0">
                <a:latin typeface="Fjord One" panose="02060503050500050A03" pitchFamily="18" charset="77"/>
              </a:rPr>
              <a:t>Set up utilities such as testing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7F32A-2A48-4145-9336-47BEA41E135D}"/>
              </a:ext>
            </a:extLst>
          </p:cNvPr>
          <p:cNvSpPr/>
          <p:nvPr/>
        </p:nvSpPr>
        <p:spPr>
          <a:xfrm>
            <a:off x="2241176" y="23996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Under the hood</a:t>
            </a:r>
            <a:r>
              <a:rPr lang="en-US" sz="4000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:</a:t>
            </a:r>
            <a:br>
              <a:rPr lang="en-US" sz="4000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</a:br>
            <a:r>
              <a:rPr lang="en-IL" sz="1600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django does </a:t>
            </a:r>
            <a:r>
              <a:rPr lang="en-US" sz="1600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some crazy stuff on top of the</a:t>
            </a:r>
            <a:r>
              <a:rPr lang="en-IL" sz="1600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 unittest</a:t>
            </a:r>
            <a:r>
              <a:rPr lang="en-US" sz="1600" dirty="0">
                <a:solidFill>
                  <a:srgbClr val="2E2E2E"/>
                </a:solidFill>
                <a:latin typeface="Fjord One" panose="02060503050500050A03" pitchFamily="18" charset="77"/>
                <a:ea typeface="Times New Roman" panose="02020603050405020304" pitchFamily="18" charset="0"/>
              </a:rPr>
              <a:t>.</a:t>
            </a:r>
            <a:br>
              <a:rPr lang="en-US" sz="1600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</a:br>
            <a:r>
              <a:rPr lang="en-IL" sz="1600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so when we use </a:t>
            </a:r>
            <a:r>
              <a:rPr lang="en-IL" sz="1600" i="1" dirty="0">
                <a:solidFill>
                  <a:srgbClr val="2E2E2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TestCase </a:t>
            </a:r>
            <a:r>
              <a:rPr lang="en-IL" sz="1600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class…</a:t>
            </a:r>
            <a:endParaRPr lang="en-IL" sz="19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D81DA7-7764-CC47-A8A3-3E5326D7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260"/>
            <a:ext cx="1384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669A38-9156-B445-A30E-16443356EDBE}"/>
              </a:ext>
            </a:extLst>
          </p:cNvPr>
          <p:cNvSpPr/>
          <p:nvPr/>
        </p:nvSpPr>
        <p:spPr>
          <a:xfrm>
            <a:off x="4965431" y="2438400"/>
            <a:ext cx="68816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Fjord One" panose="02060503050500050A03" pitchFamily="18" charset="77"/>
              </a:rPr>
              <a:t>Nothing really, it gets the job done</a:t>
            </a:r>
          </a:p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Fjord One" panose="02060503050500050A03" pitchFamily="18" charset="77"/>
              </a:rPr>
              <a:t>A lot of boilerplate code (test classes, weird assert methods)</a:t>
            </a:r>
          </a:p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Fjord One" panose="02060503050500050A03" pitchFamily="18" charset="77"/>
              </a:rPr>
              <a:t>If you are running tests which don’t use DB you are wasting resources.</a:t>
            </a:r>
          </a:p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Fjord One" panose="02060503050500050A03" pitchFamily="18" charset="77"/>
              </a:rPr>
              <a:t>Composition over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E801-0BB5-8246-BFCD-D4A4219E7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25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5B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91CD445-1095-EE4C-8BB1-CD2C0804D571}"/>
              </a:ext>
            </a:extLst>
          </p:cNvPr>
          <p:cNvSpPr/>
          <p:nvPr/>
        </p:nvSpPr>
        <p:spPr>
          <a:xfrm>
            <a:off x="6019302" y="845480"/>
            <a:ext cx="44326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IL" sz="2800" b="1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What’s wrong with django </a:t>
            </a:r>
          </a:p>
          <a:p>
            <a:pPr>
              <a:spcAft>
                <a:spcPts val="1200"/>
              </a:spcAft>
            </a:pPr>
            <a:r>
              <a:rPr lang="en-IL" sz="2800" b="1" dirty="0">
                <a:solidFill>
                  <a:srgbClr val="2E2E2E"/>
                </a:solidFill>
                <a:effectLst/>
                <a:latin typeface="Fjord One" panose="02060503050500050A03" pitchFamily="18" charset="77"/>
                <a:ea typeface="Times New Roman" panose="02020603050405020304" pitchFamily="18" charset="0"/>
              </a:rPr>
              <a:t>testing framework?</a:t>
            </a:r>
            <a:endParaRPr lang="en-IL" sz="1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C3141-A6AB-994B-B04F-C98BA7A5B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2990"/>
            <a:ext cx="1384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6C0F3BAE-3D0D-E34C-A091-122101B33FB2}"/>
              </a:ext>
            </a:extLst>
          </p:cNvPr>
          <p:cNvSpPr/>
          <p:nvPr/>
        </p:nvSpPr>
        <p:spPr>
          <a:xfrm>
            <a:off x="5349240" y="1295400"/>
            <a:ext cx="11750040" cy="57912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44B78B"/>
          </a:solidFill>
          <a:ln>
            <a:solidFill>
              <a:srgbClr val="44B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F5CCAC-1299-FA40-92F2-FFD9C2AC03AC}"/>
              </a:ext>
            </a:extLst>
          </p:cNvPr>
          <p:cNvSpPr/>
          <p:nvPr/>
        </p:nvSpPr>
        <p:spPr>
          <a:xfrm flipH="1">
            <a:off x="0" y="-198120"/>
            <a:ext cx="12192000" cy="6446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5E32C2-6455-AC42-A6AF-064C48141063}"/>
              </a:ext>
            </a:extLst>
          </p:cNvPr>
          <p:cNvSpPr/>
          <p:nvPr/>
        </p:nvSpPr>
        <p:spPr>
          <a:xfrm>
            <a:off x="789170" y="-1182862"/>
            <a:ext cx="10857820" cy="395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600" b="1" kern="1200" dirty="0">
                <a:latin typeface="FJORD ONE" panose="02060503050500050A03" pitchFamily="18" charset="77"/>
                <a:ea typeface="+mj-ea"/>
                <a:cs typeface="+mj-cs"/>
              </a:rPr>
            </a:br>
            <a:r>
              <a:rPr lang="en-US" sz="3600" b="1" kern="1200" dirty="0">
                <a:latin typeface="FJORD ONE" panose="02060503050500050A03" pitchFamily="18" charset="77"/>
                <a:ea typeface="+mj-ea"/>
                <a:cs typeface="+mj-cs"/>
              </a:rPr>
              <a:t>Why use pytest-django instead of </a:t>
            </a:r>
            <a:br>
              <a:rPr lang="en-US" sz="3600" b="1" kern="1200" dirty="0">
                <a:latin typeface="FJORD ONE" panose="02060503050500050A03" pitchFamily="18" charset="77"/>
                <a:ea typeface="+mj-ea"/>
                <a:cs typeface="+mj-cs"/>
              </a:rPr>
            </a:br>
            <a:r>
              <a:rPr lang="en-US" sz="3600" b="1" kern="1200" dirty="0">
                <a:latin typeface="FJORD ONE" panose="02060503050500050A03" pitchFamily="18" charset="77"/>
                <a:ea typeface="+mj-ea"/>
                <a:cs typeface="+mj-cs"/>
              </a:rPr>
              <a:t> Django's testing framework?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FA713-FF02-F14C-8055-383EEB33905E}"/>
              </a:ext>
            </a:extLst>
          </p:cNvPr>
          <p:cNvCxnSpPr>
            <a:cxnSpLocks/>
          </p:cNvCxnSpPr>
          <p:nvPr/>
        </p:nvCxnSpPr>
        <p:spPr>
          <a:xfrm>
            <a:off x="1482590" y="1746068"/>
            <a:ext cx="6632710" cy="0"/>
          </a:xfrm>
          <a:prstGeom prst="line">
            <a:avLst/>
          </a:prstGeom>
          <a:ln w="412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E356B3-A5ED-9B42-84A5-F8F01DE2806F}"/>
              </a:ext>
            </a:extLst>
          </p:cNvPr>
          <p:cNvCxnSpPr>
            <a:cxnSpLocks/>
          </p:cNvCxnSpPr>
          <p:nvPr/>
        </p:nvCxnSpPr>
        <p:spPr>
          <a:xfrm>
            <a:off x="1764530" y="322942"/>
            <a:ext cx="6068830" cy="0"/>
          </a:xfrm>
          <a:prstGeom prst="line">
            <a:avLst/>
          </a:prstGeom>
          <a:ln w="412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AFDA9-8BE3-5F42-B220-529FE65EABC5}"/>
              </a:ext>
            </a:extLst>
          </p:cNvPr>
          <p:cNvSpPr/>
          <p:nvPr/>
        </p:nvSpPr>
        <p:spPr>
          <a:xfrm>
            <a:off x="1132094" y="2579087"/>
            <a:ext cx="9124426" cy="166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Fjord One" panose="02060503050500050A03" pitchFamily="18" charset="77"/>
              </a:rPr>
              <a:t>Nothing really, it gets the job done</a:t>
            </a:r>
          </a:p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Fjord One" panose="02060503050500050A03" pitchFamily="18" charset="77"/>
              </a:rPr>
              <a:t>A lot of boilerplate code (test classes, weird assert methods)</a:t>
            </a:r>
          </a:p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Fjord One" panose="02060503050500050A03" pitchFamily="18" charset="77"/>
              </a:rPr>
              <a:t>If you are running tests which don’t use DB you are wasting resources.</a:t>
            </a:r>
          </a:p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Fjord One" panose="02060503050500050A03" pitchFamily="18" charset="77"/>
              </a:rPr>
              <a:t>Composition over inheritance</a:t>
            </a:r>
          </a:p>
        </p:txBody>
      </p:sp>
    </p:spTree>
    <p:extLst>
      <p:ext uri="{BB962C8B-B14F-4D97-AF65-F5344CB8AC3E}">
        <p14:creationId xmlns:p14="http://schemas.microsoft.com/office/powerpoint/2010/main" val="183483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855BD8-565E-0B45-B764-3F664B2FB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43"/>
          <a:stretch/>
        </p:blipFill>
        <p:spPr>
          <a:xfrm>
            <a:off x="0" y="0"/>
            <a:ext cx="12192000" cy="2043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D81DA7-7764-CC47-A8A3-3E5326D7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260"/>
            <a:ext cx="1384300" cy="635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D31F91-DE28-474F-9ACD-E6C0E9D3E0A6}"/>
              </a:ext>
            </a:extLst>
          </p:cNvPr>
          <p:cNvSpPr/>
          <p:nvPr/>
        </p:nvSpPr>
        <p:spPr>
          <a:xfrm>
            <a:off x="418146" y="2485373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b="1" dirty="0">
                <a:solidFill>
                  <a:srgbClr val="2E2E2E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@pytest.ma</a:t>
            </a:r>
            <a:r>
              <a:rPr lang="en-US" b="1" dirty="0" err="1">
                <a:solidFill>
                  <a:srgbClr val="2E2E2E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rk</a:t>
            </a:r>
            <a:r>
              <a:rPr lang="en-IL" b="1" dirty="0">
                <a:solidFill>
                  <a:srgbClr val="2E2E2E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.django_db</a:t>
            </a:r>
            <a:endParaRPr lang="en-I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7B0BE-0D41-C24E-B5FF-B87F0D123124}"/>
              </a:ext>
            </a:extLst>
          </p:cNvPr>
          <p:cNvSpPr/>
          <p:nvPr/>
        </p:nvSpPr>
        <p:spPr>
          <a:xfrm>
            <a:off x="418146" y="2854705"/>
            <a:ext cx="10646094" cy="171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dirty="0">
                <a:latin typeface="Fjord One" panose="02060503050500050A03" pitchFamily="18" charset="77"/>
              </a:rPr>
              <a:t>Just like in </a:t>
            </a:r>
            <a:r>
              <a:rPr lang="en-IL" i="1" dirty="0">
                <a:solidFill>
                  <a:srgbClr val="2E2E2E"/>
                </a:solidFill>
                <a:latin typeface="Courier New" panose="02070309020205020404" pitchFamily="49" charset="0"/>
              </a:rPr>
              <a:t>django.test.TestCase</a:t>
            </a:r>
            <a:br>
              <a:rPr lang="en-IL" i="1" dirty="0">
                <a:latin typeface="Fjord One" panose="02060503050500050A03" pitchFamily="18" charset="77"/>
              </a:rPr>
            </a:br>
            <a:r>
              <a:rPr lang="en-US" dirty="0">
                <a:latin typeface="Fjord One" panose="02060503050500050A03" pitchFamily="18" charset="77"/>
              </a:rPr>
              <a:t>To</a:t>
            </a:r>
            <a:r>
              <a:rPr lang="en-IL" dirty="0">
                <a:latin typeface="Fjord One" panose="02060503050500050A03" pitchFamily="18" charset="77"/>
              </a:rPr>
              <a:t> get access to the Django test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dirty="0">
                <a:latin typeface="Fjord One" panose="02060503050500050A03" pitchFamily="18" charset="77"/>
              </a:rPr>
              <a:t>Each test will run in its own transaction that will be rolled back at the end of the test.</a:t>
            </a:r>
            <a:br>
              <a:rPr lang="en-IL" dirty="0">
                <a:latin typeface="Fjord One" panose="02060503050500050A03" pitchFamily="18" charset="77"/>
              </a:rPr>
            </a:br>
            <a:endParaRPr lang="en-IL" dirty="0">
              <a:latin typeface="Fjord One" panose="02060503050500050A03" pitchFamily="18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21291-BEB2-284F-A2CA-08E6D0ACD878}"/>
              </a:ext>
            </a:extLst>
          </p:cNvPr>
          <p:cNvSpPr/>
          <p:nvPr/>
        </p:nvSpPr>
        <p:spPr>
          <a:xfrm>
            <a:off x="587692" y="4830195"/>
            <a:ext cx="8678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dirty="0">
                <a:latin typeface="Fjord One" panose="02060503050500050A03" pitchFamily="18" charset="77"/>
              </a:rPr>
              <a:t>We use it for each request to our app</a:t>
            </a:r>
            <a:br>
              <a:rPr lang="en-IL" dirty="0">
                <a:latin typeface="Fjord One" panose="02060503050500050A03" pitchFamily="18" charset="77"/>
              </a:rPr>
            </a:br>
            <a:r>
              <a:rPr lang="en-IL" dirty="0">
                <a:latin typeface="Fjord One" panose="02060503050500050A03" pitchFamily="18" charset="77"/>
              </a:rPr>
              <a:t>Just like in in </a:t>
            </a:r>
            <a:r>
              <a:rPr lang="en-IL" i="1" dirty="0">
                <a:solidFill>
                  <a:srgbClr val="2E2E2E"/>
                </a:solidFill>
                <a:latin typeface="Courier New" panose="02070309020205020404" pitchFamily="49" charset="0"/>
              </a:rPr>
              <a:t>django.test.client</a:t>
            </a:r>
            <a:br>
              <a:rPr lang="en-IL" dirty="0">
                <a:latin typeface="Fjord One" panose="02060503050500050A03" pitchFamily="18" charset="77"/>
              </a:rPr>
            </a:br>
            <a:r>
              <a:rPr lang="en-IL" dirty="0">
                <a:latin typeface="Fjord One" panose="02060503050500050A03" pitchFamily="18" charset="77"/>
              </a:rPr>
              <a:t>pytest-django has a build-in fixture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D0D3E-D165-6548-BFBC-CC4042C24294}"/>
              </a:ext>
            </a:extLst>
          </p:cNvPr>
          <p:cNvSpPr/>
          <p:nvPr/>
        </p:nvSpPr>
        <p:spPr>
          <a:xfrm>
            <a:off x="587692" y="4293223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b="1" dirty="0">
                <a:solidFill>
                  <a:srgbClr val="2E2E2E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Client</a:t>
            </a:r>
            <a:r>
              <a:rPr lang="en-IL" dirty="0">
                <a:effectLst/>
              </a:rPr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61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E3CFB2-DB1B-604B-AD08-3144C015D8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2" y="2840573"/>
            <a:ext cx="6509271" cy="30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265</Words>
  <Application>Microsoft Macintosh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Fjord</vt:lpstr>
      <vt:lpstr>FJORD ONE</vt:lpstr>
      <vt:lpstr>FJORD ONE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 Marco</dc:creator>
  <cp:lastModifiedBy>Eden Marco</cp:lastModifiedBy>
  <cp:revision>4</cp:revision>
  <dcterms:created xsi:type="dcterms:W3CDTF">2020-11-23T06:10:19Z</dcterms:created>
  <dcterms:modified xsi:type="dcterms:W3CDTF">2020-11-23T06:16:21Z</dcterms:modified>
</cp:coreProperties>
</file>