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2" userDrawn="1">
          <p15:clr>
            <a:srgbClr val="A4A3A4"/>
          </p15:clr>
        </p15:guide>
        <p15:guide id="2" pos="3831" userDrawn="1">
          <p15:clr>
            <a:srgbClr val="A4A3A4"/>
          </p15:clr>
        </p15:guide>
        <p15:guide id="1" orient="horz" pos="21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72"/>
        <p:guide pos="3831"/>
        <p:guide orient="horz" pos="217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" name="Изображение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-2540" y="0"/>
            <a:ext cx="12167870" cy="68986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540" y="0"/>
            <a:ext cx="9144000" cy="2967990"/>
          </a:xfrm>
        </p:spPr>
        <p:txBody>
          <a:bodyPr>
            <a:normAutofit fontScale="90000"/>
          </a:bodyPr>
          <a:p>
            <a:pPr algn="l"/>
            <a:r>
              <a:rPr lang="ru-RU" altLang="en-US">
                <a:solidFill>
                  <a:schemeClr val="bg1"/>
                </a:solidFill>
              </a:rPr>
              <a:t>СИСТЕМА СЕРДЦА, МЕХАНИЗМ АВТОМАТИЗАЦИИ СЕРДЦА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260840" y="6412865"/>
            <a:ext cx="2931160" cy="445135"/>
          </a:xfrm>
        </p:spPr>
        <p:txBody>
          <a:bodyPr>
            <a:normAutofit fontScale="90000"/>
          </a:bodyPr>
          <a:p>
            <a:pPr algn="r">
              <a:lnSpc>
                <a:spcPct val="100000"/>
              </a:lnSpc>
            </a:pPr>
            <a:r>
              <a:rPr lang="ru-RU" altLang="en-US" b="1">
                <a:solidFill>
                  <a:schemeClr val="bg1"/>
                </a:solidFill>
              </a:rPr>
              <a:t>Столяров А по-163</a:t>
            </a:r>
            <a:endParaRPr lang="ru-RU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950595"/>
          </a:xfrm>
        </p:spPr>
        <p:txBody>
          <a:bodyPr>
            <a:normAutofit fontScale="90000"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altLang="en-US"/>
              <a:t>Структура и положение сердечной мышцы: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537845" y="1209040"/>
            <a:ext cx="10515600" cy="3553460"/>
          </a:xfrm>
        </p:spPr>
        <p:txBody>
          <a:bodyPr>
            <a:normAutofit lnSpcReduction="20000"/>
          </a:bodyPr>
          <a:p>
            <a:pPr marL="514350" indent="-514350">
              <a:buAutoNum type="arabicPeriod"/>
            </a:pPr>
            <a:r>
              <a:rPr lang="ru-RU" altLang="en-US"/>
              <a:t>Сердце состоит из трех слоев: эндокарда, миокарда и эпикарда .</a:t>
            </a:r>
            <a:endParaRPr lang="ru-RU" altLang="en-US"/>
          </a:p>
          <a:p>
            <a:pPr marL="514350" indent="-514350">
              <a:buAutoNum type="arabicPeriod"/>
            </a:pPr>
            <a:r>
              <a:rPr lang="ru-RU" altLang="en-US"/>
              <a:t>Миокард - самый толстый слой, ответственный за сокращение сердца и перекачивание крови.</a:t>
            </a:r>
            <a:endParaRPr lang="ru-RU" altLang="en-US"/>
          </a:p>
          <a:p>
            <a:pPr marL="514350" indent="-514350">
              <a:buAutoNum type="arabicPeriod"/>
            </a:pPr>
            <a:r>
              <a:rPr lang="ru-RU" altLang="en-US"/>
              <a:t>Сердце разделено на четыре полости: левое и правое предсердия (аурикулы) и левый и правый желудочки.</a:t>
            </a:r>
            <a:endParaRPr lang="ru-RU" altLang="en-US"/>
          </a:p>
          <a:p>
            <a:pPr marL="514350" indent="-514350">
              <a:buAutoNum type="arabicPeriod"/>
            </a:pPr>
            <a:r>
              <a:rPr lang="ru-RU" altLang="en-US"/>
              <a:t>Предсердия находятся в верхней части сердца и служат для приема крови из вен и ее передачи в желудочки.</a:t>
            </a:r>
            <a:endParaRPr lang="ru-RU" altLang="en-US"/>
          </a:p>
          <a:p>
            <a:pPr marL="514350" indent="-514350">
              <a:buAutoNum type="arabicPeriod"/>
            </a:pPr>
            <a:r>
              <a:rPr lang="ru-RU" altLang="en-US"/>
              <a:t>Желудочки расположены в нижней части сердца и отвечают за выкачивание крови в артерии.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843260" cy="1325880"/>
          </a:xfrm>
        </p:spPr>
        <p:txBody>
          <a:bodyPr>
            <a:normAutofit fontScale="90000"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altLang="en-US"/>
              <a:t>Физиологии сердечного цикла:систола и диастола.</a:t>
            </a:r>
            <a:endParaRPr lang="ru-RU" altLang="en-US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6635115" y="1686560"/>
            <a:ext cx="4855845" cy="47567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 sz="2400" b="1"/>
              <a:t>Диастола</a:t>
            </a:r>
            <a:r>
              <a:rPr lang="ru-RU" altLang="en-US" sz="2000"/>
              <a:t> - это фаза расслабления сердечной мышцы.</a:t>
            </a:r>
            <a:endParaRPr lang="ru-RU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 sz="2000"/>
              <a:t>Во время диастолы сердце отдыхает и наполняется кровью.</a:t>
            </a:r>
            <a:endParaRPr lang="ru-RU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 sz="2000"/>
              <a:t>В левой половине сердца, диастола начинается после систолы левого желудочка. Сердце расслабляется, и кровь начинает поступать из левого предсердия в левый желудочек.</a:t>
            </a:r>
            <a:endParaRPr lang="ru-RU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 sz="2000"/>
              <a:t>В правой половине сердца, диастола начинается после систолы правого желудочка. Кровь начинает поступать из правого предсердия в правый желудочек через трикуспидальный клапан.</a:t>
            </a:r>
            <a:endParaRPr lang="ru-RU" altLang="en-US" sz="200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647700" y="1687195"/>
            <a:ext cx="4871720" cy="4756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 sz="2400" b="1">
                <a:sym typeface="+mn-ea"/>
              </a:rPr>
              <a:t>Систола</a:t>
            </a:r>
            <a:r>
              <a:rPr lang="ru-RU" altLang="en-US" sz="2400">
                <a:sym typeface="+mn-ea"/>
              </a:rPr>
              <a:t> </a:t>
            </a:r>
            <a:r>
              <a:rPr lang="ru-RU" altLang="en-US" sz="2000">
                <a:sym typeface="+mn-ea"/>
              </a:rPr>
              <a:t>- это фаза сокращения сердечной мышцы.</a:t>
            </a:r>
            <a:endParaRPr lang="ru-RU" alt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 sz="2000">
                <a:sym typeface="+mn-ea"/>
              </a:rPr>
              <a:t>Во время систолы желудочки сокращаются, чтобы вытолкнуть кровь в артерии.</a:t>
            </a:r>
            <a:endParaRPr lang="ru-RU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 sz="2000">
                <a:sym typeface="+mn-ea"/>
              </a:rPr>
              <a:t>В левой половине сердца, систола начинается с сокращения левого желудочка, что приводит к выталкиванию крови в аорту.</a:t>
            </a:r>
            <a:endParaRPr lang="ru-RU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 sz="2000">
                <a:sym typeface="+mn-ea"/>
              </a:rPr>
              <a:t>В правой половине сердца, систола начинается с сокращения правого желудочка, выталкивающего кровь в легочную артерию.</a:t>
            </a:r>
            <a:endParaRPr lang="ru-RU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altLang="en-US"/>
              <a:t>Электрической активности сердца: система проводящих путей, генерация и распространение импульсов.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/>
          </a:bodyPr>
          <a:p>
            <a:pPr>
              <a:lnSpc>
                <a:spcPct val="100000"/>
              </a:lnSpc>
            </a:pPr>
            <a:r>
              <a:rPr lang="ru-RU" altLang="en-US"/>
              <a:t>Электрическая активность сердца начинается с генерации импульса в синусовом узле, который распространяется по атриям, вызывая их сокращение. Затем импульс достигает атриовентрикулярного узла, где происходит его задержка, обеспечивая последовательное сокращение предсердий и желудочков. Далее, по специализированным проводящим путям, импульс распространяется по желудочкам, стимулируя их сокращение и выталкивание крови в артерии.</a:t>
            </a:r>
            <a:endParaRPr lang="ru-RU" altLang="en-US"/>
          </a:p>
        </p:txBody>
      </p:sp>
      <p:pic>
        <p:nvPicPr>
          <p:cNvPr id="100" name="Замещающее содержимое 9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135495" y="1853565"/>
            <a:ext cx="4027805" cy="3588385"/>
          </a:xfrm>
          <a:prstGeom prst="cube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altLang="en-US"/>
              <a:t>Заключение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pPr>
              <a:lnSpc>
                <a:spcPct val="100000"/>
              </a:lnSpc>
            </a:pPr>
            <a:r>
              <a:rPr lang="ru-RU" altLang="en-US"/>
              <a:t>Электрическая активность сердца, включая систему проводящих путей и генерацию импульсов, играет ключевую роль в его регуляции. Понимание этого процесса существенно для диагностики и лечения сердечно-сосудистых заболеваний, а также для поддержания общего здоровья.</a:t>
            </a:r>
            <a:endParaRPr lang="ru-RU" altLang="en-US"/>
          </a:p>
        </p:txBody>
      </p:sp>
      <p:pic>
        <p:nvPicPr>
          <p:cNvPr id="101" name="Замещающее содержимое 10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588885" y="1825625"/>
            <a:ext cx="2981960" cy="4174490"/>
          </a:xfrm>
          <a:prstGeom prst="can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2180</Words>
  <Application>WPS Presentation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Arial Unicode MS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Андрей Столяров</cp:lastModifiedBy>
  <cp:revision>2</cp:revision>
  <dcterms:created xsi:type="dcterms:W3CDTF">2024-04-24T15:25:39Z</dcterms:created>
  <dcterms:modified xsi:type="dcterms:W3CDTF">2024-04-24T17:02:43Z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1049-12.2.0.16731</vt:lpwstr>
  </property>
  <property fmtid="{D5CDD505-2E9C-101B-9397-08002B2CF9AE}" pid="3" name="ICV">
    <vt:lpwstr>FB7B7F70158D404382EC0755468DF62F_12</vt:lpwstr>
  </property>
</Properties>
</file>