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82" r:id="rId2"/>
    <p:sldId id="279" r:id="rId3"/>
    <p:sldId id="280" r:id="rId4"/>
    <p:sldId id="281" r:id="rId5"/>
    <p:sldId id="257" r:id="rId6"/>
    <p:sldId id="258" r:id="rId7"/>
    <p:sldId id="259" r:id="rId8"/>
    <p:sldId id="260" r:id="rId9"/>
    <p:sldId id="261" r:id="rId10"/>
    <p:sldId id="262" r:id="rId11"/>
    <p:sldId id="263" r:id="rId12"/>
    <p:sldId id="264" r:id="rId13"/>
    <p:sldId id="283" r:id="rId14"/>
    <p:sldId id="265" r:id="rId15"/>
    <p:sldId id="266" r:id="rId16"/>
    <p:sldId id="267" r:id="rId17"/>
    <p:sldId id="268" r:id="rId18"/>
    <p:sldId id="269" r:id="rId19"/>
    <p:sldId id="270" r:id="rId20"/>
    <p:sldId id="271" r:id="rId21"/>
    <p:sldId id="272" r:id="rId22"/>
    <p:sldId id="273" r:id="rId23"/>
    <p:sldId id="276"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122" y="-84"/>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88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BE32CA-10ED-4096-A992-9A3325907BB1}" type="datetimeFigureOut">
              <a:rPr lang="zh-CN" altLang="en-US" smtClean="0"/>
              <a:pPr/>
              <a:t>2015-7-9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E4D53-7DFE-4AE5-A2FA-A5FE5726A988}" type="slidenum">
              <a:rPr lang="zh-CN" altLang="en-US" smtClean="0"/>
              <a:pPr/>
              <a:t>‹#›</a:t>
            </a:fld>
            <a:endParaRPr lang="zh-CN" altLang="en-US"/>
          </a:p>
        </p:txBody>
      </p:sp>
    </p:spTree>
    <p:extLst>
      <p:ext uri="{BB962C8B-B14F-4D97-AF65-F5344CB8AC3E}">
        <p14:creationId xmlns:p14="http://schemas.microsoft.com/office/powerpoint/2010/main" xmlns="" val="126002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38233-9665-4F3A-8D71-8A5197E1BAF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15A34D5D-C318-40C1-949C-6F39DB92EE11}" type="datetimeFigureOut">
              <a:rPr lang="zh-CN" altLang="en-US" smtClean="0"/>
              <a:pPr/>
              <a:t>2015-7-9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30C38233-9665-4F3A-8D71-8A5197E1BAF4}"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A34D5D-C318-40C1-949C-6F39DB92EE11}" type="datetimeFigureOut">
              <a:rPr lang="zh-CN" altLang="en-US" smtClean="0"/>
              <a:pPr/>
              <a:t>2015-7-9</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C38233-9665-4F3A-8D71-8A5197E1BAF4}"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fontAlgn="auto">
              <a:spcAft>
                <a:spcPts val="0"/>
              </a:spcAft>
              <a:defRPr/>
            </a:pPr>
            <a:r>
              <a:rPr lang="zh-CN" altLang="en-US" dirty="0" smtClean="0"/>
              <a:t>初识</a:t>
            </a:r>
            <a:r>
              <a:rPr lang="en-US" altLang="zh-CN" dirty="0" smtClean="0"/>
              <a:t>Ruby</a:t>
            </a:r>
            <a:endParaRPr lang="zh-CN" altLang="en-US" dirty="0" smtClean="0"/>
          </a:p>
        </p:txBody>
      </p:sp>
      <p:sp>
        <p:nvSpPr>
          <p:cNvPr id="5123" name="Rectangle 3"/>
          <p:cNvSpPr>
            <a:spLocks noGrp="1" noChangeArrowheads="1"/>
          </p:cNvSpPr>
          <p:nvPr>
            <p:ph type="subTitle" idx="1"/>
          </p:nvPr>
        </p:nvSpPr>
        <p:spPr>
          <a:xfrm>
            <a:off x="533400" y="3228975"/>
            <a:ext cx="7854950" cy="1752600"/>
          </a:xfrm>
        </p:spPr>
        <p:txBody>
          <a:bodyPr/>
          <a:lstStyle/>
          <a:p>
            <a:pPr marR="0"/>
            <a:r>
              <a:rPr lang="en-US" altLang="zh-CN" dirty="0" smtClean="0"/>
              <a:t>Winnie Xia</a:t>
            </a:r>
          </a:p>
          <a:p>
            <a:pPr marR="0"/>
            <a:r>
              <a:rPr lang="en-US" altLang="zh-CN" dirty="0" err="1" smtClean="0"/>
              <a:t>COE_basic_automation</a:t>
            </a:r>
            <a:r>
              <a:rPr lang="en-US" altLang="zh-CN" dirty="0" smtClean="0"/>
              <a:t>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normAutofit/>
          </a:bodyPr>
          <a:lstStyle/>
          <a:p>
            <a:r>
              <a:rPr lang="zh-CN" altLang="en-US" sz="4400" dirty="0" smtClean="0"/>
              <a:t>数据结构</a:t>
            </a:r>
            <a:r>
              <a:rPr lang="en-US" altLang="zh-CN" sz="4400" dirty="0" smtClean="0"/>
              <a:t>: Arrays and Hashes</a:t>
            </a:r>
            <a:endParaRPr lang="zh-CN" altLang="en-US" sz="4400" dirty="0"/>
          </a:p>
        </p:txBody>
      </p:sp>
      <p:sp>
        <p:nvSpPr>
          <p:cNvPr id="3" name="内容占位符 2"/>
          <p:cNvSpPr>
            <a:spLocks noGrp="1"/>
          </p:cNvSpPr>
          <p:nvPr>
            <p:ph idx="1"/>
          </p:nvPr>
        </p:nvSpPr>
        <p:spPr>
          <a:xfrm>
            <a:off x="457200" y="1600200"/>
            <a:ext cx="8229600" cy="1828799"/>
          </a:xfrm>
        </p:spPr>
        <p:txBody>
          <a:bodyPr/>
          <a:lstStyle/>
          <a:p>
            <a:r>
              <a:rPr lang="en-US" altLang="zh-CN" dirty="0" smtClean="0"/>
              <a:t>Ruby</a:t>
            </a:r>
            <a:r>
              <a:rPr lang="zh-CN" altLang="en-US" dirty="0" smtClean="0"/>
              <a:t>的散列表和数组类似</a:t>
            </a:r>
            <a:r>
              <a:rPr lang="en-US" altLang="zh-CN" dirty="0" smtClean="0"/>
              <a:t>, </a:t>
            </a:r>
            <a:r>
              <a:rPr lang="zh-CN" altLang="en-US" dirty="0" smtClean="0"/>
              <a:t>但使用</a:t>
            </a:r>
            <a:r>
              <a:rPr lang="en-US" altLang="zh-CN" dirty="0" smtClean="0"/>
              <a:t>{…}, </a:t>
            </a:r>
            <a:r>
              <a:rPr lang="zh-CN" altLang="en-US" dirty="0" smtClean="0"/>
              <a:t>每个元素需提供一个</a:t>
            </a:r>
            <a:r>
              <a:rPr lang="en-US" altLang="zh-CN" dirty="0" smtClean="0"/>
              <a:t>key</a:t>
            </a:r>
            <a:r>
              <a:rPr lang="zh-CN" altLang="en-US" dirty="0" smtClean="0"/>
              <a:t>和一个</a:t>
            </a:r>
            <a:r>
              <a:rPr lang="en-US" altLang="zh-CN" dirty="0" smtClean="0"/>
              <a:t>value.</a:t>
            </a:r>
          </a:p>
          <a:p>
            <a:r>
              <a:rPr lang="zh-CN" altLang="en-US" dirty="0" smtClean="0"/>
              <a:t>如果访问未定义的键值对</a:t>
            </a:r>
            <a:r>
              <a:rPr lang="en-US" altLang="zh-CN" dirty="0" smtClean="0"/>
              <a:t>, </a:t>
            </a:r>
            <a:r>
              <a:rPr lang="zh-CN" altLang="en-US" dirty="0" smtClean="0"/>
              <a:t>将返回</a:t>
            </a:r>
            <a:r>
              <a:rPr lang="en-US" altLang="zh-CN" dirty="0" smtClean="0"/>
              <a:t>nil.</a:t>
            </a:r>
          </a:p>
        </p:txBody>
      </p:sp>
      <p:pic>
        <p:nvPicPr>
          <p:cNvPr id="2050" name="Picture 2"/>
          <p:cNvPicPr>
            <a:picLocks noChangeAspect="1" noChangeArrowheads="1"/>
          </p:cNvPicPr>
          <p:nvPr/>
        </p:nvPicPr>
        <p:blipFill>
          <a:blip r:embed="rId2" cstate="print"/>
          <a:srcRect/>
          <a:stretch>
            <a:fillRect/>
          </a:stretch>
        </p:blipFill>
        <p:spPr bwMode="auto">
          <a:xfrm>
            <a:off x="2987824" y="3573016"/>
            <a:ext cx="3133725" cy="15906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699792" y="5517232"/>
            <a:ext cx="3733800" cy="86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00042"/>
            <a:ext cx="8229600" cy="1143000"/>
          </a:xfrm>
        </p:spPr>
        <p:txBody>
          <a:bodyPr>
            <a:normAutofit/>
          </a:bodyPr>
          <a:lstStyle/>
          <a:p>
            <a:r>
              <a:rPr lang="zh-CN" altLang="en-US" sz="4800" dirty="0" smtClean="0"/>
              <a:t>控制结构</a:t>
            </a:r>
            <a:endParaRPr lang="zh-CN" altLang="en-US" sz="4800"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if</a:t>
            </a:r>
            <a:r>
              <a:rPr lang="zh-CN" altLang="en-US" dirty="0" smtClean="0"/>
              <a:t>和</a:t>
            </a:r>
            <a:r>
              <a:rPr lang="en-US" altLang="zh-CN" dirty="0" smtClean="0"/>
              <a:t>unless:</a:t>
            </a:r>
          </a:p>
          <a:p>
            <a:pPr>
              <a:buNone/>
            </a:pPr>
            <a:r>
              <a:rPr lang="en-US" altLang="zh-CN" dirty="0" smtClean="0"/>
              <a:t>if </a:t>
            </a:r>
            <a:r>
              <a:rPr lang="zh-CN" altLang="en-US" dirty="0" smtClean="0"/>
              <a:t>条件满足则执行</a:t>
            </a:r>
            <a:endParaRPr lang="en-US" altLang="zh-CN" dirty="0" smtClean="0"/>
          </a:p>
          <a:p>
            <a:pPr>
              <a:buNone/>
            </a:pPr>
            <a:r>
              <a:rPr lang="en-US" altLang="zh-CN" dirty="0" smtClean="0"/>
              <a:t>…</a:t>
            </a:r>
          </a:p>
          <a:p>
            <a:pPr>
              <a:buNone/>
            </a:pPr>
            <a:r>
              <a:rPr lang="en-US" altLang="zh-CN" dirty="0" err="1" smtClean="0"/>
              <a:t>elsif</a:t>
            </a:r>
            <a:r>
              <a:rPr lang="en-US" altLang="zh-CN" dirty="0" smtClean="0"/>
              <a:t> </a:t>
            </a:r>
            <a:r>
              <a:rPr lang="zh-CN" altLang="en-US" dirty="0" smtClean="0"/>
              <a:t>条件满足则执行</a:t>
            </a:r>
            <a:endParaRPr lang="en-US" altLang="zh-CN" dirty="0" smtClean="0"/>
          </a:p>
          <a:p>
            <a:pPr>
              <a:buNone/>
            </a:pPr>
            <a:r>
              <a:rPr lang="en-US" altLang="zh-CN" dirty="0" smtClean="0"/>
              <a:t>…</a:t>
            </a:r>
          </a:p>
          <a:p>
            <a:pPr>
              <a:buNone/>
            </a:pPr>
            <a:r>
              <a:rPr lang="en-US" altLang="zh-CN" dirty="0" smtClean="0"/>
              <a:t>else</a:t>
            </a:r>
          </a:p>
          <a:p>
            <a:pPr>
              <a:buNone/>
            </a:pPr>
            <a:r>
              <a:rPr lang="en-US" altLang="zh-CN" dirty="0" smtClean="0"/>
              <a:t>…</a:t>
            </a:r>
          </a:p>
          <a:p>
            <a:pPr>
              <a:buNone/>
            </a:pPr>
            <a:r>
              <a:rPr lang="en-US" altLang="zh-CN" dirty="0" smtClean="0"/>
              <a:t>end</a:t>
            </a:r>
          </a:p>
          <a:p>
            <a:pPr>
              <a:buNone/>
            </a:pPr>
            <a:endParaRPr lang="en-US" altLang="zh-CN" dirty="0" smtClean="0"/>
          </a:p>
          <a:p>
            <a:pPr>
              <a:buNone/>
            </a:pPr>
            <a:r>
              <a:rPr lang="en-US" altLang="zh-CN" dirty="0" smtClean="0"/>
              <a:t>unless </a:t>
            </a:r>
            <a:r>
              <a:rPr lang="zh-CN" altLang="en-US" dirty="0" smtClean="0"/>
              <a:t>条件不满足则执行</a:t>
            </a:r>
            <a:endParaRPr lang="en-US" altLang="zh-CN" dirty="0" smtClean="0"/>
          </a:p>
          <a:p>
            <a:pPr>
              <a:buNone/>
            </a:pPr>
            <a:r>
              <a:rPr lang="en-US" altLang="zh-CN" dirty="0" smtClean="0"/>
              <a:t>…</a:t>
            </a:r>
          </a:p>
          <a:p>
            <a:pPr>
              <a:buNone/>
            </a:pPr>
            <a:r>
              <a:rPr lang="en-US" altLang="zh-CN" dirty="0" smtClean="0"/>
              <a:t>else</a:t>
            </a:r>
          </a:p>
          <a:p>
            <a:pPr>
              <a:buNone/>
            </a:pPr>
            <a:r>
              <a:rPr lang="en-US" altLang="zh-CN" dirty="0" smtClean="0"/>
              <a:t>…</a:t>
            </a:r>
          </a:p>
          <a:p>
            <a:pPr>
              <a:buNone/>
            </a:pPr>
            <a:r>
              <a:rPr lang="en-US" altLang="zh-CN" dirty="0" smtClean="0"/>
              <a:t>end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00042"/>
            <a:ext cx="8229600" cy="1143000"/>
          </a:xfrm>
        </p:spPr>
        <p:txBody>
          <a:bodyPr>
            <a:normAutofit/>
          </a:bodyPr>
          <a:lstStyle/>
          <a:p>
            <a:r>
              <a:rPr lang="zh-CN" altLang="en-US" sz="4800" dirty="0" smtClean="0"/>
              <a:t>控制结构</a:t>
            </a:r>
            <a:endParaRPr lang="zh-CN" altLang="en-US" sz="4800" dirty="0"/>
          </a:p>
        </p:txBody>
      </p:sp>
      <p:sp>
        <p:nvSpPr>
          <p:cNvPr id="3" name="内容占位符 2"/>
          <p:cNvSpPr>
            <a:spLocks noGrp="1"/>
          </p:cNvSpPr>
          <p:nvPr>
            <p:ph idx="1"/>
          </p:nvPr>
        </p:nvSpPr>
        <p:spPr/>
        <p:txBody>
          <a:bodyPr>
            <a:normAutofit/>
          </a:bodyPr>
          <a:lstStyle/>
          <a:p>
            <a:pPr>
              <a:buNone/>
            </a:pPr>
            <a:r>
              <a:rPr lang="en-US" altLang="zh-CN" dirty="0" smtClean="0"/>
              <a:t>while</a:t>
            </a:r>
            <a:r>
              <a:rPr lang="zh-CN" altLang="en-US" dirty="0" smtClean="0"/>
              <a:t>和</a:t>
            </a:r>
            <a:r>
              <a:rPr lang="en-US" altLang="zh-CN" dirty="0" smtClean="0"/>
              <a:t>until:</a:t>
            </a:r>
          </a:p>
          <a:p>
            <a:pPr>
              <a:buNone/>
            </a:pPr>
            <a:r>
              <a:rPr lang="en-US" altLang="zh-CN" dirty="0" smtClean="0"/>
              <a:t>while </a:t>
            </a:r>
            <a:r>
              <a:rPr lang="zh-CN" altLang="en-US" dirty="0" smtClean="0"/>
              <a:t>条件满足则循环</a:t>
            </a:r>
            <a:endParaRPr lang="en-US" altLang="zh-CN" dirty="0" smtClean="0"/>
          </a:p>
          <a:p>
            <a:pPr>
              <a:buNone/>
            </a:pPr>
            <a:r>
              <a:rPr lang="en-US" altLang="zh-CN" dirty="0" smtClean="0"/>
              <a:t>…</a:t>
            </a:r>
          </a:p>
          <a:p>
            <a:pPr>
              <a:buNone/>
            </a:pPr>
            <a:r>
              <a:rPr lang="en-US" altLang="zh-CN" dirty="0" smtClean="0"/>
              <a:t>end</a:t>
            </a:r>
          </a:p>
          <a:p>
            <a:pPr>
              <a:buNone/>
            </a:pPr>
            <a:endParaRPr lang="en-US" altLang="zh-CN" dirty="0"/>
          </a:p>
          <a:p>
            <a:pPr>
              <a:buNone/>
            </a:pPr>
            <a:r>
              <a:rPr lang="en-US" altLang="zh-CN" dirty="0" smtClean="0"/>
              <a:t>until </a:t>
            </a:r>
            <a:r>
              <a:rPr lang="zh-CN" altLang="en-US" dirty="0" smtClean="0"/>
              <a:t>条件不满足则循环</a:t>
            </a:r>
            <a:endParaRPr lang="en-US" altLang="zh-CN" dirty="0" smtClean="0"/>
          </a:p>
          <a:p>
            <a:pPr>
              <a:buNone/>
            </a:pPr>
            <a:r>
              <a:rPr lang="en-US" altLang="zh-CN" dirty="0" smtClean="0"/>
              <a:t>…</a:t>
            </a:r>
          </a:p>
          <a:p>
            <a:pPr>
              <a:buNone/>
            </a:pPr>
            <a:r>
              <a:rPr lang="en-US" altLang="zh-CN" dirty="0"/>
              <a:t>end</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00042"/>
            <a:ext cx="8229600" cy="1143000"/>
          </a:xfrm>
        </p:spPr>
        <p:txBody>
          <a:bodyPr>
            <a:normAutofit/>
          </a:bodyPr>
          <a:lstStyle/>
          <a:p>
            <a:r>
              <a:rPr lang="zh-CN" altLang="en-US" sz="4800" dirty="0" smtClean="0"/>
              <a:t>控制结构</a:t>
            </a:r>
            <a:endParaRPr lang="zh-CN" altLang="en-US" sz="4800" dirty="0"/>
          </a:p>
        </p:txBody>
      </p:sp>
      <p:sp>
        <p:nvSpPr>
          <p:cNvPr id="3" name="内容占位符 2"/>
          <p:cNvSpPr>
            <a:spLocks noGrp="1"/>
          </p:cNvSpPr>
          <p:nvPr>
            <p:ph idx="1"/>
          </p:nvPr>
        </p:nvSpPr>
        <p:spPr/>
        <p:txBody>
          <a:bodyPr>
            <a:normAutofit fontScale="85000" lnSpcReduction="20000"/>
          </a:bodyPr>
          <a:lstStyle/>
          <a:p>
            <a:pPr>
              <a:lnSpc>
                <a:spcPct val="80000"/>
              </a:lnSpc>
              <a:buNone/>
            </a:pPr>
            <a:r>
              <a:rPr lang="zh-CN" altLang="en-US" sz="2800" dirty="0" smtClean="0"/>
              <a:t>一</a:t>
            </a:r>
            <a:r>
              <a:rPr lang="en-US" altLang="zh-CN" sz="2800" dirty="0" smtClean="0"/>
              <a:t>. while</a:t>
            </a:r>
            <a:r>
              <a:rPr lang="zh-CN" altLang="en-US" sz="2800" dirty="0" smtClean="0"/>
              <a:t>（当</a:t>
            </a:r>
            <a:r>
              <a:rPr lang="en-US" altLang="zh-CN" sz="2800" dirty="0" smtClean="0"/>
              <a:t>…</a:t>
            </a:r>
            <a:r>
              <a:rPr lang="zh-CN" altLang="en-US" sz="2800" dirty="0" smtClean="0"/>
              <a:t>）  循环 </a:t>
            </a:r>
          </a:p>
          <a:p>
            <a:pPr>
              <a:lnSpc>
                <a:spcPct val="80000"/>
              </a:lnSpc>
              <a:buNone/>
            </a:pPr>
            <a:r>
              <a:rPr lang="en-US" altLang="zh-CN" sz="2800" dirty="0" smtClean="0"/>
              <a:t>a=1 </a:t>
            </a:r>
          </a:p>
          <a:p>
            <a:pPr>
              <a:lnSpc>
                <a:spcPct val="80000"/>
              </a:lnSpc>
              <a:buNone/>
            </a:pPr>
            <a:r>
              <a:rPr lang="en-US" altLang="zh-CN" sz="2800" dirty="0" smtClean="0"/>
              <a:t> while  a &lt;10 </a:t>
            </a:r>
          </a:p>
          <a:p>
            <a:pPr>
              <a:lnSpc>
                <a:spcPct val="80000"/>
              </a:lnSpc>
              <a:buNone/>
            </a:pPr>
            <a:r>
              <a:rPr lang="en-US" altLang="zh-CN" sz="2800" dirty="0" smtClean="0"/>
              <a:t>  print  a," " </a:t>
            </a:r>
          </a:p>
          <a:p>
            <a:pPr>
              <a:lnSpc>
                <a:spcPct val="80000"/>
              </a:lnSpc>
              <a:buNone/>
            </a:pPr>
            <a:r>
              <a:rPr lang="en-US" altLang="zh-CN" sz="2800" dirty="0" smtClean="0"/>
              <a:t>  a=a+1 </a:t>
            </a:r>
          </a:p>
          <a:p>
            <a:pPr>
              <a:lnSpc>
                <a:spcPct val="80000"/>
              </a:lnSpc>
              <a:buNone/>
            </a:pPr>
            <a:r>
              <a:rPr lang="en-US" altLang="zh-CN" sz="2800" dirty="0" smtClean="0"/>
              <a:t>end </a:t>
            </a:r>
          </a:p>
          <a:p>
            <a:pPr>
              <a:lnSpc>
                <a:spcPct val="80000"/>
              </a:lnSpc>
              <a:buNone/>
            </a:pPr>
            <a:r>
              <a:rPr lang="en-US" altLang="zh-CN" sz="2800" dirty="0" smtClean="0"/>
              <a:t>  </a:t>
            </a:r>
            <a:r>
              <a:rPr lang="zh-CN" altLang="en-US" sz="2800" dirty="0" smtClean="0"/>
              <a:t>结果输出</a:t>
            </a:r>
            <a:r>
              <a:rPr lang="en-US" altLang="zh-CN" sz="2800" dirty="0" smtClean="0"/>
              <a:t>1 2 3 4 5 6 7 8 9 </a:t>
            </a:r>
          </a:p>
          <a:p>
            <a:pPr>
              <a:lnSpc>
                <a:spcPct val="80000"/>
              </a:lnSpc>
              <a:buNone/>
            </a:pPr>
            <a:r>
              <a:rPr lang="zh-CN" altLang="en-US" sz="2800" dirty="0" smtClean="0"/>
              <a:t>二</a:t>
            </a:r>
            <a:r>
              <a:rPr lang="en-US" altLang="zh-CN" sz="2800" smtClean="0"/>
              <a:t>. </a:t>
            </a:r>
            <a:r>
              <a:rPr lang="en-US" altLang="zh-CN" sz="2800" dirty="0" smtClean="0"/>
              <a:t>until</a:t>
            </a:r>
            <a:r>
              <a:rPr lang="zh-CN" altLang="en-US" sz="2800" dirty="0" smtClean="0"/>
              <a:t>（直到</a:t>
            </a:r>
            <a:r>
              <a:rPr lang="en-US" altLang="zh-CN" sz="2800" dirty="0" smtClean="0"/>
              <a:t>…</a:t>
            </a:r>
            <a:r>
              <a:rPr lang="zh-CN" altLang="en-US" sz="2800" dirty="0" smtClean="0"/>
              <a:t>）   循环 </a:t>
            </a:r>
          </a:p>
          <a:p>
            <a:pPr>
              <a:lnSpc>
                <a:spcPct val="80000"/>
              </a:lnSpc>
              <a:buNone/>
            </a:pPr>
            <a:r>
              <a:rPr lang="en-US" altLang="zh-CN" sz="2800" dirty="0" smtClean="0"/>
              <a:t>a=1 </a:t>
            </a:r>
          </a:p>
          <a:p>
            <a:pPr>
              <a:lnSpc>
                <a:spcPct val="80000"/>
              </a:lnSpc>
              <a:buNone/>
            </a:pPr>
            <a:r>
              <a:rPr lang="en-US" altLang="zh-CN" sz="2800" dirty="0" smtClean="0"/>
              <a:t> until  a &gt;=10 </a:t>
            </a:r>
          </a:p>
          <a:p>
            <a:pPr>
              <a:lnSpc>
                <a:spcPct val="80000"/>
              </a:lnSpc>
              <a:buNone/>
            </a:pPr>
            <a:r>
              <a:rPr lang="en-US" altLang="zh-CN" sz="2800" dirty="0" smtClean="0"/>
              <a:t>  print  a," " </a:t>
            </a:r>
          </a:p>
          <a:p>
            <a:pPr>
              <a:lnSpc>
                <a:spcPct val="80000"/>
              </a:lnSpc>
              <a:buNone/>
            </a:pPr>
            <a:r>
              <a:rPr lang="en-US" altLang="zh-CN" sz="2800" dirty="0" smtClean="0"/>
              <a:t>  a=a+1 </a:t>
            </a:r>
          </a:p>
          <a:p>
            <a:pPr>
              <a:lnSpc>
                <a:spcPct val="80000"/>
              </a:lnSpc>
              <a:buNone/>
            </a:pPr>
            <a:r>
              <a:rPr lang="en-US" altLang="zh-CN" sz="2800" dirty="0" smtClean="0"/>
              <a:t>end </a:t>
            </a:r>
          </a:p>
          <a:p>
            <a:pPr>
              <a:lnSpc>
                <a:spcPct val="80000"/>
              </a:lnSpc>
              <a:buNone/>
            </a:pPr>
            <a:r>
              <a:rPr lang="en-US" altLang="zh-CN" sz="2800" dirty="0" smtClean="0"/>
              <a:t>   </a:t>
            </a:r>
            <a:r>
              <a:rPr lang="zh-CN" altLang="en-US" sz="2800" dirty="0" smtClean="0"/>
              <a:t>结果输出</a:t>
            </a:r>
            <a:r>
              <a:rPr lang="en-US" altLang="zh-CN" sz="2800" dirty="0" smtClean="0"/>
              <a:t>1 2 3 4 5 6 7 8 9 </a:t>
            </a:r>
          </a:p>
          <a:p>
            <a:pPr>
              <a:buNone/>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控制结构</a:t>
            </a:r>
            <a:endParaRPr lang="zh-CN" altLang="en-US" sz="4800" dirty="0"/>
          </a:p>
        </p:txBody>
      </p:sp>
      <p:sp>
        <p:nvSpPr>
          <p:cNvPr id="3" name="内容占位符 2"/>
          <p:cNvSpPr>
            <a:spLocks noGrp="1"/>
          </p:cNvSpPr>
          <p:nvPr>
            <p:ph idx="1"/>
          </p:nvPr>
        </p:nvSpPr>
        <p:spPr/>
        <p:txBody>
          <a:bodyPr>
            <a:normAutofit fontScale="77500" lnSpcReduction="20000"/>
          </a:bodyPr>
          <a:lstStyle/>
          <a:p>
            <a:r>
              <a:rPr lang="zh-CN" altLang="en-US" dirty="0" smtClean="0"/>
              <a:t>进阶</a:t>
            </a:r>
            <a:r>
              <a:rPr lang="en-US" altLang="zh-CN" dirty="0" smtClean="0"/>
              <a:t>: for</a:t>
            </a:r>
            <a:r>
              <a:rPr lang="zh-CN" altLang="en-US" dirty="0" smtClean="0"/>
              <a:t>和</a:t>
            </a:r>
            <a:r>
              <a:rPr lang="en-US" altLang="zh-CN" dirty="0" smtClean="0"/>
              <a:t>case</a:t>
            </a:r>
          </a:p>
          <a:p>
            <a:pPr>
              <a:buNone/>
            </a:pPr>
            <a:r>
              <a:rPr lang="en-US" altLang="zh-CN" dirty="0" smtClean="0"/>
              <a:t>for </a:t>
            </a:r>
            <a:r>
              <a:rPr lang="zh-CN" altLang="en-US" dirty="0" smtClean="0"/>
              <a:t>循环变量 </a:t>
            </a:r>
            <a:r>
              <a:rPr lang="en-US" altLang="zh-CN" dirty="0" smtClean="0"/>
              <a:t>in </a:t>
            </a:r>
            <a:r>
              <a:rPr lang="zh-CN" altLang="en-US" dirty="0" smtClean="0"/>
              <a:t>范围</a:t>
            </a:r>
            <a:endParaRPr lang="en-US" altLang="zh-CN" dirty="0" smtClean="0"/>
          </a:p>
          <a:p>
            <a:pPr>
              <a:buNone/>
            </a:pPr>
            <a:r>
              <a:rPr lang="en-US" altLang="zh-CN" dirty="0" smtClean="0"/>
              <a:t>…</a:t>
            </a:r>
          </a:p>
          <a:p>
            <a:pPr>
              <a:buNone/>
            </a:pPr>
            <a:r>
              <a:rPr lang="en-US" altLang="zh-CN" dirty="0" smtClean="0"/>
              <a:t>end</a:t>
            </a:r>
          </a:p>
          <a:p>
            <a:pPr>
              <a:buNone/>
            </a:pPr>
            <a:endParaRPr lang="en-US" altLang="zh-CN" dirty="0"/>
          </a:p>
          <a:p>
            <a:pPr>
              <a:buNone/>
            </a:pPr>
            <a:r>
              <a:rPr lang="en-US" altLang="zh-CN" dirty="0" smtClean="0"/>
              <a:t>case </a:t>
            </a:r>
            <a:r>
              <a:rPr lang="zh-CN" altLang="en-US" dirty="0" smtClean="0"/>
              <a:t>条件表达式</a:t>
            </a:r>
            <a:endParaRPr lang="en-US" altLang="zh-CN" dirty="0" smtClean="0"/>
          </a:p>
          <a:p>
            <a:pPr>
              <a:buNone/>
            </a:pPr>
            <a:r>
              <a:rPr lang="en-US" altLang="zh-CN" dirty="0" smtClean="0"/>
              <a:t>when </a:t>
            </a:r>
            <a:r>
              <a:rPr lang="zh-CN" altLang="en-US" dirty="0" smtClean="0"/>
              <a:t>满足条件</a:t>
            </a:r>
            <a:r>
              <a:rPr lang="en-US" altLang="zh-CN" dirty="0" smtClean="0"/>
              <a:t>1 then</a:t>
            </a:r>
          </a:p>
          <a:p>
            <a:pPr>
              <a:buNone/>
            </a:pPr>
            <a:r>
              <a:rPr lang="en-US" altLang="zh-CN" dirty="0" smtClean="0"/>
              <a:t>…</a:t>
            </a:r>
          </a:p>
          <a:p>
            <a:pPr>
              <a:buNone/>
            </a:pPr>
            <a:r>
              <a:rPr lang="en-US" altLang="zh-CN" dirty="0" smtClean="0"/>
              <a:t>when </a:t>
            </a:r>
            <a:r>
              <a:rPr lang="zh-CN" altLang="en-US" dirty="0" smtClean="0"/>
              <a:t>满足条件</a:t>
            </a:r>
            <a:r>
              <a:rPr lang="en-US" altLang="zh-CN" dirty="0" smtClean="0"/>
              <a:t>2 then</a:t>
            </a:r>
          </a:p>
          <a:p>
            <a:pPr>
              <a:buNone/>
            </a:pPr>
            <a:r>
              <a:rPr lang="en-US" altLang="zh-CN" dirty="0" smtClean="0"/>
              <a:t>…</a:t>
            </a:r>
          </a:p>
          <a:p>
            <a:pPr>
              <a:buNone/>
            </a:pPr>
            <a:r>
              <a:rPr lang="en-US" altLang="zh-CN" dirty="0" smtClean="0"/>
              <a:t>…</a:t>
            </a:r>
          </a:p>
          <a:p>
            <a:pPr>
              <a:buNone/>
            </a:pPr>
            <a:r>
              <a:rPr lang="en-US" altLang="zh-CN" dirty="0" smtClean="0"/>
              <a:t>else</a:t>
            </a:r>
          </a:p>
          <a:p>
            <a:pPr>
              <a:buNone/>
            </a:pPr>
            <a:r>
              <a:rPr lang="en-US" altLang="zh-CN" dirty="0" smtClean="0"/>
              <a:t>…</a:t>
            </a:r>
          </a:p>
          <a:p>
            <a:pPr>
              <a:buNone/>
            </a:pPr>
            <a:r>
              <a:rPr lang="en-US" altLang="zh-CN" dirty="0"/>
              <a:t>end</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1143000"/>
          </a:xfrm>
        </p:spPr>
        <p:txBody>
          <a:bodyPr>
            <a:normAutofit/>
          </a:bodyPr>
          <a:lstStyle/>
          <a:p>
            <a:r>
              <a:rPr lang="zh-CN" altLang="en-US" sz="4800" dirty="0" smtClean="0"/>
              <a:t>块和迭代器</a:t>
            </a:r>
            <a:endParaRPr lang="zh-CN" altLang="en-US" sz="4800" dirty="0"/>
          </a:p>
        </p:txBody>
      </p:sp>
      <p:sp>
        <p:nvSpPr>
          <p:cNvPr id="3" name="内容占位符 2"/>
          <p:cNvSpPr>
            <a:spLocks noGrp="1"/>
          </p:cNvSpPr>
          <p:nvPr>
            <p:ph idx="1"/>
          </p:nvPr>
        </p:nvSpPr>
        <p:spPr/>
        <p:txBody>
          <a:bodyPr>
            <a:normAutofit fontScale="77500" lnSpcReduction="20000"/>
          </a:bodyPr>
          <a:lstStyle/>
          <a:p>
            <a:r>
              <a:rPr lang="en-US" altLang="zh-CN" dirty="0" smtClean="0"/>
              <a:t>Ruby</a:t>
            </a:r>
            <a:r>
              <a:rPr lang="zh-CN" altLang="en-US" dirty="0" smtClean="0"/>
              <a:t>中可以使用</a:t>
            </a:r>
            <a:r>
              <a:rPr lang="zh-CN" altLang="en-US" dirty="0"/>
              <a:t>代码</a:t>
            </a:r>
            <a:r>
              <a:rPr lang="zh-CN" altLang="en-US" dirty="0" smtClean="0"/>
              <a:t>块</a:t>
            </a:r>
            <a:r>
              <a:rPr lang="en-US" altLang="zh-CN" dirty="0" smtClean="0"/>
              <a:t>(block)</a:t>
            </a:r>
            <a:r>
              <a:rPr lang="zh-CN" altLang="en-US" dirty="0" smtClean="0"/>
              <a:t>实现回调</a:t>
            </a:r>
            <a:r>
              <a:rPr lang="en-US" altLang="zh-CN" dirty="0" smtClean="0"/>
              <a:t>, </a:t>
            </a:r>
            <a:r>
              <a:rPr lang="zh-CN" altLang="en-US" dirty="0" smtClean="0"/>
              <a:t>传递一组代码</a:t>
            </a:r>
            <a:r>
              <a:rPr lang="en-US" altLang="zh-CN" dirty="0" smtClean="0"/>
              <a:t>, </a:t>
            </a:r>
            <a:r>
              <a:rPr lang="zh-CN" altLang="en-US" dirty="0" smtClean="0"/>
              <a:t>以及实现迭代器</a:t>
            </a:r>
            <a:r>
              <a:rPr lang="en-US" altLang="zh-CN" dirty="0" smtClean="0"/>
              <a:t>(</a:t>
            </a:r>
            <a:r>
              <a:rPr lang="en-US" altLang="zh-CN" dirty="0" err="1" smtClean="0"/>
              <a:t>iterator</a:t>
            </a:r>
            <a:r>
              <a:rPr lang="en-US" altLang="zh-CN" dirty="0" smtClean="0"/>
              <a:t>)</a:t>
            </a:r>
          </a:p>
          <a:p>
            <a:r>
              <a:rPr lang="zh-CN" altLang="en-US" dirty="0"/>
              <a:t>代码</a:t>
            </a:r>
            <a:r>
              <a:rPr lang="zh-CN" altLang="en-US" dirty="0" smtClean="0"/>
              <a:t>块是</a:t>
            </a:r>
            <a:r>
              <a:rPr lang="en-US" altLang="zh-CN" dirty="0" smtClean="0"/>
              <a:t>{…}</a:t>
            </a:r>
            <a:r>
              <a:rPr lang="zh-CN" altLang="en-US" dirty="0" smtClean="0"/>
              <a:t>或</a:t>
            </a:r>
            <a:r>
              <a:rPr lang="en-US" altLang="zh-CN" dirty="0" smtClean="0"/>
              <a:t>do…end</a:t>
            </a:r>
            <a:r>
              <a:rPr lang="zh-CN" altLang="en-US" dirty="0" smtClean="0"/>
              <a:t>之间的一组代码</a:t>
            </a:r>
            <a:r>
              <a:rPr lang="en-US" altLang="zh-CN" dirty="0" smtClean="0"/>
              <a:t>, </a:t>
            </a:r>
            <a:r>
              <a:rPr lang="zh-CN" altLang="en-US" dirty="0" smtClean="0"/>
              <a:t>约定单行</a:t>
            </a:r>
            <a:r>
              <a:rPr lang="en-US" altLang="zh-CN" dirty="0" smtClean="0"/>
              <a:t>block</a:t>
            </a:r>
            <a:r>
              <a:rPr lang="zh-CN" altLang="en-US" dirty="0" smtClean="0"/>
              <a:t>使用</a:t>
            </a:r>
            <a:r>
              <a:rPr lang="en-US" altLang="zh-CN" dirty="0" smtClean="0"/>
              <a:t>{}, </a:t>
            </a:r>
            <a:r>
              <a:rPr lang="zh-CN" altLang="en-US" dirty="0" smtClean="0"/>
              <a:t>多行使用</a:t>
            </a:r>
            <a:r>
              <a:rPr lang="en-US" altLang="zh-CN" dirty="0" smtClean="0"/>
              <a:t>do…end.</a:t>
            </a:r>
          </a:p>
          <a:p>
            <a:r>
              <a:rPr lang="en-US" altLang="zh-CN" dirty="0" smtClean="0"/>
              <a:t>block</a:t>
            </a:r>
            <a:r>
              <a:rPr lang="zh-CN" altLang="en-US" dirty="0" smtClean="0"/>
              <a:t>可以与方法调用相关联</a:t>
            </a:r>
            <a:r>
              <a:rPr lang="en-US" altLang="zh-CN" dirty="0" smtClean="0"/>
              <a:t>, </a:t>
            </a:r>
            <a:r>
              <a:rPr lang="zh-CN" altLang="en-US" dirty="0" smtClean="0"/>
              <a:t>把</a:t>
            </a:r>
            <a:r>
              <a:rPr lang="en-US" altLang="zh-CN" dirty="0" smtClean="0"/>
              <a:t>block</a:t>
            </a:r>
            <a:r>
              <a:rPr lang="zh-CN" altLang="en-US" dirty="0" smtClean="0"/>
              <a:t>放在</a:t>
            </a:r>
            <a:r>
              <a:rPr lang="en-US" altLang="zh-CN" dirty="0" smtClean="0"/>
              <a:t>(</a:t>
            </a:r>
            <a:r>
              <a:rPr lang="zh-CN" altLang="en-US" dirty="0" smtClean="0"/>
              <a:t>可以调用</a:t>
            </a:r>
            <a:r>
              <a:rPr lang="en-US" altLang="zh-CN" dirty="0" smtClean="0"/>
              <a:t>block</a:t>
            </a:r>
            <a:r>
              <a:rPr lang="zh-CN" altLang="en-US" dirty="0" smtClean="0"/>
              <a:t>的</a:t>
            </a:r>
            <a:r>
              <a:rPr lang="en-US" altLang="zh-CN" dirty="0" smtClean="0"/>
              <a:t>)</a:t>
            </a:r>
            <a:r>
              <a:rPr lang="zh-CN" altLang="en-US" dirty="0" smtClean="0"/>
              <a:t>方法调用之后</a:t>
            </a:r>
            <a:r>
              <a:rPr lang="en-US" altLang="zh-CN" dirty="0" smtClean="0"/>
              <a:t>, </a:t>
            </a:r>
            <a:r>
              <a:rPr lang="zh-CN" altLang="en-US" dirty="0" smtClean="0"/>
              <a:t>就可以实现关联</a:t>
            </a:r>
            <a:r>
              <a:rPr lang="en-US" altLang="zh-CN" dirty="0" smtClean="0"/>
              <a:t>, </a:t>
            </a:r>
            <a:r>
              <a:rPr lang="zh-CN" altLang="en-US" dirty="0" smtClean="0"/>
              <a:t>如果方法调用有参数</a:t>
            </a:r>
            <a:r>
              <a:rPr lang="en-US" altLang="zh-CN" dirty="0" smtClean="0"/>
              <a:t>, </a:t>
            </a:r>
            <a:r>
              <a:rPr lang="zh-CN" altLang="en-US" dirty="0" smtClean="0"/>
              <a:t>则放在参数之后</a:t>
            </a:r>
            <a:r>
              <a:rPr lang="en-US" altLang="zh-CN" dirty="0"/>
              <a:t>.</a:t>
            </a:r>
            <a:endParaRPr lang="en-US" altLang="zh-CN" dirty="0" smtClean="0"/>
          </a:p>
          <a:p>
            <a:pPr>
              <a:buNone/>
            </a:pPr>
            <a:r>
              <a:rPr lang="en-US" altLang="zh-CN" dirty="0" err="1" smtClean="0"/>
              <a:t>Eg</a:t>
            </a:r>
            <a:r>
              <a:rPr lang="en-US" altLang="zh-CN" dirty="0" smtClean="0"/>
              <a:t>:</a:t>
            </a:r>
          </a:p>
          <a:p>
            <a:pPr>
              <a:buNone/>
            </a:pPr>
            <a:r>
              <a:rPr lang="en-US" altLang="zh-CN" dirty="0" smtClean="0"/>
              <a:t>{puts “hello, World”}</a:t>
            </a:r>
          </a:p>
          <a:p>
            <a:pPr>
              <a:buNone/>
            </a:pPr>
            <a:endParaRPr lang="en-US" altLang="zh-CN" dirty="0" smtClean="0"/>
          </a:p>
          <a:p>
            <a:pPr marL="0" indent="0">
              <a:buNone/>
            </a:pPr>
            <a:r>
              <a:rPr lang="en-US" altLang="zh-CN" dirty="0" err="1">
                <a:ea typeface="宋体" pitchFamily="2" charset="-122"/>
                <a:cs typeface="Arial" pitchFamily="34" charset="0"/>
              </a:rPr>
              <a:t>Eg</a:t>
            </a:r>
            <a:r>
              <a:rPr lang="en-US" altLang="zh-CN" dirty="0">
                <a:ea typeface="宋体" pitchFamily="2" charset="-122"/>
                <a:cs typeface="Arial" pitchFamily="34" charset="0"/>
              </a:rPr>
              <a:t>:</a:t>
            </a:r>
          </a:p>
          <a:p>
            <a:pPr marL="0" indent="0">
              <a:buNone/>
            </a:pPr>
            <a:r>
              <a:rPr lang="en-US" altLang="zh-CN" dirty="0">
                <a:ea typeface="宋体" pitchFamily="2" charset="-122"/>
                <a:cs typeface="Arial" pitchFamily="34" charset="0"/>
              </a:rPr>
              <a:t>do</a:t>
            </a:r>
          </a:p>
          <a:p>
            <a:pPr marL="0" indent="0">
              <a:buNone/>
            </a:pPr>
            <a:r>
              <a:rPr lang="en-US" altLang="zh-CN" dirty="0">
                <a:ea typeface="宋体" pitchFamily="2" charset="-122"/>
                <a:cs typeface="Arial" pitchFamily="34" charset="0"/>
              </a:rPr>
              <a:t>  puts “This is a block”</a:t>
            </a:r>
          </a:p>
          <a:p>
            <a:pPr marL="0" indent="0">
              <a:buNone/>
            </a:pPr>
            <a:r>
              <a:rPr lang="en-US" altLang="zh-CN" dirty="0" smtClean="0">
                <a:ea typeface="宋体" pitchFamily="2" charset="-122"/>
                <a:cs typeface="Arial" pitchFamily="34" charset="0"/>
              </a:rPr>
              <a:t>end</a:t>
            </a:r>
            <a:endParaRPr lang="en-US" altLang="zh-CN" dirty="0">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块和迭代器</a:t>
            </a:r>
            <a:endParaRPr lang="zh-CN" altLang="en-US" sz="4800" dirty="0"/>
          </a:p>
        </p:txBody>
      </p:sp>
      <p:sp>
        <p:nvSpPr>
          <p:cNvPr id="3" name="内容占位符 2"/>
          <p:cNvSpPr>
            <a:spLocks noGrp="1"/>
          </p:cNvSpPr>
          <p:nvPr>
            <p:ph idx="1"/>
          </p:nvPr>
        </p:nvSpPr>
        <p:spPr/>
        <p:txBody>
          <a:bodyPr/>
          <a:lstStyle/>
          <a:p>
            <a:r>
              <a:rPr lang="en-US" altLang="zh-CN" dirty="0" smtClean="0"/>
              <a:t>Ruby</a:t>
            </a:r>
            <a:r>
              <a:rPr lang="zh-CN" altLang="en-US" dirty="0" smtClean="0"/>
              <a:t>中使用</a:t>
            </a:r>
            <a:r>
              <a:rPr lang="en-US" altLang="zh-CN" dirty="0" smtClean="0"/>
              <a:t>block</a:t>
            </a:r>
            <a:r>
              <a:rPr lang="zh-CN" altLang="en-US" dirty="0" smtClean="0"/>
              <a:t>实现迭代器</a:t>
            </a:r>
            <a:r>
              <a:rPr lang="en-US" altLang="zh-CN" dirty="0" smtClean="0"/>
              <a:t>: </a:t>
            </a:r>
            <a:r>
              <a:rPr lang="zh-CN" altLang="en-US" dirty="0" smtClean="0"/>
              <a:t>从某种集合中</a:t>
            </a:r>
            <a:r>
              <a:rPr lang="en-US" altLang="zh-CN" dirty="0" smtClean="0"/>
              <a:t>(</a:t>
            </a:r>
            <a:r>
              <a:rPr lang="zh-CN" altLang="en-US" dirty="0" smtClean="0"/>
              <a:t>例如</a:t>
            </a:r>
            <a:r>
              <a:rPr lang="en-US" altLang="zh-CN" dirty="0" smtClean="0"/>
              <a:t>Array</a:t>
            </a:r>
            <a:r>
              <a:rPr lang="zh-CN" altLang="en-US" dirty="0" smtClean="0"/>
              <a:t>或</a:t>
            </a:r>
            <a:r>
              <a:rPr lang="en-US" altLang="zh-CN" dirty="0" smtClean="0"/>
              <a:t>Hash)</a:t>
            </a:r>
            <a:r>
              <a:rPr lang="zh-CN" altLang="en-US" dirty="0" smtClean="0"/>
              <a:t>连续返回元素的方法</a:t>
            </a:r>
            <a:r>
              <a:rPr lang="en-US" altLang="zh-CN" dirty="0" smtClean="0"/>
              <a:t>.</a:t>
            </a:r>
          </a:p>
          <a:p>
            <a:pPr>
              <a:buNone/>
            </a:pPr>
            <a:r>
              <a:rPr lang="en-US" altLang="zh-CN" dirty="0" smtClean="0"/>
              <a:t>a = [1, “super”, 3.14]</a:t>
            </a:r>
          </a:p>
          <a:p>
            <a:pPr>
              <a:buNone/>
            </a:pPr>
            <a:r>
              <a:rPr lang="en-US" altLang="zh-CN" dirty="0" err="1" smtClean="0"/>
              <a:t>a.each</a:t>
            </a:r>
            <a:r>
              <a:rPr lang="en-US" altLang="zh-CN" dirty="0" smtClean="0"/>
              <a:t> { |item| puts item }</a:t>
            </a:r>
          </a:p>
          <a:p>
            <a:r>
              <a:rPr lang="zh-CN" altLang="en-US" dirty="0" smtClean="0"/>
              <a:t>如上</a:t>
            </a:r>
            <a:r>
              <a:rPr lang="en-US" altLang="zh-CN" dirty="0" smtClean="0"/>
              <a:t>, </a:t>
            </a:r>
            <a:r>
              <a:rPr lang="zh-CN" altLang="en-US" dirty="0" smtClean="0"/>
              <a:t>可以提供参数给</a:t>
            </a:r>
            <a:r>
              <a:rPr lang="en-US" altLang="zh-CN" dirty="0" smtClean="0"/>
              <a:t>block, </a:t>
            </a:r>
            <a:r>
              <a:rPr lang="zh-CN" altLang="en-US" dirty="0" smtClean="0"/>
              <a:t>前提是方法可关联的</a:t>
            </a:r>
            <a:r>
              <a:rPr lang="en-US" altLang="zh-CN" dirty="0" smtClean="0"/>
              <a:t>block</a:t>
            </a:r>
            <a:r>
              <a:rPr lang="zh-CN" altLang="en-US" dirty="0" smtClean="0"/>
              <a:t>可接受参数</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类</a:t>
            </a:r>
            <a:endParaRPr lang="zh-CN" altLang="en-US" sz="4800" dirty="0"/>
          </a:p>
        </p:txBody>
      </p:sp>
      <p:sp>
        <p:nvSpPr>
          <p:cNvPr id="3" name="内容占位符 2"/>
          <p:cNvSpPr>
            <a:spLocks noGrp="1"/>
          </p:cNvSpPr>
          <p:nvPr>
            <p:ph idx="1"/>
          </p:nvPr>
        </p:nvSpPr>
        <p:spPr/>
        <p:txBody>
          <a:bodyPr>
            <a:normAutofit fontScale="85000" lnSpcReduction="20000"/>
          </a:bodyPr>
          <a:lstStyle/>
          <a:p>
            <a:pPr>
              <a:buNone/>
            </a:pPr>
            <a:r>
              <a:rPr lang="en-US" altLang="zh-CN" dirty="0" smtClean="0"/>
              <a:t>Inheritance</a:t>
            </a:r>
            <a:r>
              <a:rPr lang="zh-CN" altLang="en-US" dirty="0" smtClean="0"/>
              <a:t>继承</a:t>
            </a:r>
            <a:r>
              <a:rPr lang="en-US" altLang="zh-CN" dirty="0" smtClean="0"/>
              <a:t>:</a:t>
            </a:r>
          </a:p>
          <a:p>
            <a:pPr marL="0" indent="0">
              <a:buNone/>
            </a:pPr>
            <a:r>
              <a:rPr lang="en-US" altLang="zh-CN" dirty="0">
                <a:ea typeface="宋体" pitchFamily="2" charset="-122"/>
              </a:rPr>
              <a:t>Ruby</a:t>
            </a:r>
            <a:r>
              <a:rPr lang="zh-CN" altLang="en-US" dirty="0">
                <a:ea typeface="宋体" pitchFamily="2" charset="-122"/>
              </a:rPr>
              <a:t>中继承类称为派生类或子类</a:t>
            </a:r>
            <a:r>
              <a:rPr lang="en-US" altLang="zh-CN" dirty="0">
                <a:ea typeface="宋体" pitchFamily="2" charset="-122"/>
              </a:rPr>
              <a:t>,</a:t>
            </a:r>
            <a:r>
              <a:rPr lang="zh-CN" altLang="en-US" dirty="0">
                <a:ea typeface="宋体" pitchFamily="2" charset="-122"/>
              </a:rPr>
              <a:t>被继承类成为基类或父类</a:t>
            </a:r>
            <a:r>
              <a:rPr lang="en-US" altLang="zh-CN" dirty="0">
                <a:ea typeface="宋体" pitchFamily="2" charset="-122"/>
              </a:rPr>
              <a:t>.</a:t>
            </a:r>
          </a:p>
          <a:p>
            <a:pPr marL="0" indent="0">
              <a:buNone/>
            </a:pPr>
            <a:r>
              <a:rPr lang="zh-CN" altLang="en-US" dirty="0">
                <a:ea typeface="宋体" pitchFamily="2" charset="-122"/>
              </a:rPr>
              <a:t>派生类可以从基类中获取已有的属性和方</a:t>
            </a:r>
            <a:r>
              <a:rPr lang="zh-CN" altLang="en-US" dirty="0" smtClean="0">
                <a:ea typeface="宋体" pitchFamily="2" charset="-122"/>
              </a:rPr>
              <a:t>法</a:t>
            </a:r>
            <a:r>
              <a:rPr lang="en-US" altLang="zh-CN" dirty="0" smtClean="0">
                <a:ea typeface="宋体" pitchFamily="2" charset="-122"/>
              </a:rPr>
              <a:t>.</a:t>
            </a:r>
          </a:p>
          <a:p>
            <a:pPr marL="0" indent="0">
              <a:buNone/>
            </a:pPr>
            <a:r>
              <a:rPr lang="zh-CN" altLang="en-US" dirty="0">
                <a:ea typeface="宋体" pitchFamily="2" charset="-122"/>
              </a:rPr>
              <a:t>一个派生类只能允许继承自一个基类</a:t>
            </a:r>
            <a:r>
              <a:rPr lang="en-US" altLang="zh-CN" dirty="0">
                <a:ea typeface="宋体" pitchFamily="2" charset="-122"/>
              </a:rPr>
              <a:t>,</a:t>
            </a:r>
            <a:r>
              <a:rPr lang="zh-CN" altLang="en-US" dirty="0">
                <a:ea typeface="宋体" pitchFamily="2" charset="-122"/>
              </a:rPr>
              <a:t>不允许从两个或者更多的类中派生</a:t>
            </a:r>
            <a:r>
              <a:rPr lang="en-US" altLang="zh-CN" dirty="0">
                <a:ea typeface="宋体" pitchFamily="2" charset="-122"/>
              </a:rPr>
              <a:t>,</a:t>
            </a:r>
            <a:r>
              <a:rPr lang="zh-CN" altLang="en-US" dirty="0">
                <a:ea typeface="宋体" pitchFamily="2" charset="-122"/>
              </a:rPr>
              <a:t>但是基类可以有多个派生</a:t>
            </a:r>
            <a:r>
              <a:rPr lang="zh-CN" altLang="en-US" dirty="0" smtClean="0">
                <a:ea typeface="宋体" pitchFamily="2" charset="-122"/>
              </a:rPr>
              <a:t>类</a:t>
            </a:r>
            <a:r>
              <a:rPr lang="en-US" altLang="zh-CN" dirty="0" smtClean="0">
                <a:ea typeface="宋体" pitchFamily="2" charset="-122"/>
              </a:rPr>
              <a:t>.</a:t>
            </a:r>
            <a:endParaRPr lang="zh-CN" altLang="en-US" dirty="0"/>
          </a:p>
          <a:p>
            <a:pPr marL="0" indent="0">
              <a:buNone/>
            </a:pPr>
            <a:endParaRPr lang="en-US" altLang="zh-CN" dirty="0">
              <a:ea typeface="宋体" pitchFamily="2" charset="-122"/>
            </a:endParaRPr>
          </a:p>
          <a:p>
            <a:pPr>
              <a:buNone/>
            </a:pPr>
            <a:r>
              <a:rPr lang="en-US" altLang="zh-CN" dirty="0" smtClean="0"/>
              <a:t>class </a:t>
            </a:r>
            <a:r>
              <a:rPr lang="zh-CN" altLang="en-US" dirty="0" smtClean="0"/>
              <a:t>类名 </a:t>
            </a:r>
            <a:r>
              <a:rPr lang="en-US" altLang="zh-CN" dirty="0" smtClean="0"/>
              <a:t>&lt; </a:t>
            </a:r>
            <a:r>
              <a:rPr lang="zh-CN" altLang="en-US" dirty="0"/>
              <a:t>父</a:t>
            </a:r>
            <a:r>
              <a:rPr lang="zh-CN" altLang="en-US" dirty="0" smtClean="0"/>
              <a:t>类名</a:t>
            </a:r>
            <a:endParaRPr lang="en-US" altLang="zh-CN" dirty="0" smtClean="0"/>
          </a:p>
          <a:p>
            <a:pPr>
              <a:buNone/>
            </a:pPr>
            <a:r>
              <a:rPr lang="en-US" altLang="zh-CN" dirty="0" smtClean="0"/>
              <a:t>…</a:t>
            </a:r>
          </a:p>
          <a:p>
            <a:pPr>
              <a:buNone/>
            </a:pPr>
            <a:r>
              <a:rPr lang="en-US" altLang="zh-CN" dirty="0" smtClean="0"/>
              <a:t>end</a:t>
            </a:r>
          </a:p>
          <a:p>
            <a:pPr>
              <a:buNone/>
            </a:pPr>
            <a:r>
              <a:rPr lang="en-US" altLang="zh-CN" smtClean="0"/>
              <a:t>Eg:</a:t>
            </a:r>
            <a:endParaRPr lang="en-US" altLang="zh-CN" dirty="0" smtClean="0"/>
          </a:p>
          <a:p>
            <a:pPr>
              <a:buNone/>
            </a:pPr>
            <a:r>
              <a:rPr lang="en-US" altLang="zh-CN" dirty="0" smtClean="0"/>
              <a:t>class Child &lt; P</a:t>
            </a:r>
            <a:r>
              <a:rPr lang="en-US" dirty="0" smtClean="0"/>
              <a:t>arent </a:t>
            </a:r>
            <a:endParaRPr lang="en-US" altLang="zh-CN" dirty="0" smtClean="0"/>
          </a:p>
          <a:p>
            <a:pPr>
              <a:buNone/>
            </a:pPr>
            <a:r>
              <a:rPr lang="en-US" altLang="zh-CN" dirty="0" smtClean="0"/>
              <a:t>…</a:t>
            </a:r>
          </a:p>
          <a:p>
            <a:pPr>
              <a:buNone/>
            </a:pPr>
            <a:r>
              <a:rPr lang="en-US" altLang="zh-CN" dirty="0" smtClean="0"/>
              <a:t>end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r>
              <a:rPr lang="zh-CN" altLang="en-US" sz="4800" dirty="0" smtClean="0"/>
              <a:t>类变量和类方法</a:t>
            </a:r>
            <a:endParaRPr lang="zh-CN" altLang="en-US" sz="4800" dirty="0"/>
          </a:p>
        </p:txBody>
      </p:sp>
      <p:sp>
        <p:nvSpPr>
          <p:cNvPr id="3" name="内容占位符 2"/>
          <p:cNvSpPr>
            <a:spLocks noGrp="1"/>
          </p:cNvSpPr>
          <p:nvPr>
            <p:ph idx="1"/>
          </p:nvPr>
        </p:nvSpPr>
        <p:spPr/>
        <p:txBody>
          <a:bodyPr/>
          <a:lstStyle/>
          <a:p>
            <a:r>
              <a:rPr lang="zh-CN" altLang="en-US" dirty="0" smtClean="0"/>
              <a:t>类变量</a:t>
            </a:r>
            <a:r>
              <a:rPr lang="en-US" altLang="zh-CN" dirty="0" smtClean="0"/>
              <a:t>(class variable)</a:t>
            </a:r>
            <a:r>
              <a:rPr lang="zh-CN" altLang="en-US" dirty="0" smtClean="0"/>
              <a:t>被类的所有实例共享</a:t>
            </a:r>
            <a:r>
              <a:rPr lang="en-US" altLang="zh-CN" dirty="0" smtClean="0"/>
              <a:t>, </a:t>
            </a:r>
            <a:r>
              <a:rPr lang="zh-CN" altLang="en-US" dirty="0" smtClean="0"/>
              <a:t>变量名由两个</a:t>
            </a:r>
            <a:r>
              <a:rPr lang="en-US" altLang="zh-CN" dirty="0" smtClean="0"/>
              <a:t>@</a:t>
            </a:r>
            <a:r>
              <a:rPr lang="zh-CN" altLang="en-US" dirty="0" smtClean="0"/>
              <a:t>开头</a:t>
            </a:r>
            <a:r>
              <a:rPr lang="en-US" altLang="zh-CN" dirty="0" smtClean="0"/>
              <a:t>, </a:t>
            </a:r>
            <a:r>
              <a:rPr lang="zh-CN" altLang="en-US" dirty="0" smtClean="0"/>
              <a:t>比如</a:t>
            </a:r>
            <a:r>
              <a:rPr lang="en-US" altLang="zh-CN" dirty="0" smtClean="0"/>
              <a:t>@@count, </a:t>
            </a:r>
            <a:r>
              <a:rPr lang="zh-CN" altLang="en-US" dirty="0" smtClean="0"/>
              <a:t>类变量在使用之前必须被初始化</a:t>
            </a:r>
            <a:r>
              <a:rPr lang="en-US" altLang="zh-CN" dirty="0" smtClean="0"/>
              <a:t>(</a:t>
            </a:r>
            <a:r>
              <a:rPr lang="zh-CN" altLang="en-US" dirty="0"/>
              <a:t>赋值</a:t>
            </a:r>
            <a:r>
              <a:rPr lang="en-US" altLang="zh-CN" dirty="0" smtClean="0"/>
              <a:t>), </a:t>
            </a:r>
            <a:r>
              <a:rPr lang="zh-CN" altLang="en-US" dirty="0" smtClean="0"/>
              <a:t>对类和其实例都是私有的</a:t>
            </a:r>
            <a:r>
              <a:rPr lang="en-US" altLang="zh-CN" dirty="0" smtClean="0"/>
              <a:t>.</a:t>
            </a:r>
          </a:p>
          <a:p>
            <a:r>
              <a:rPr lang="zh-CN" altLang="en-US" dirty="0"/>
              <a:t>类</a:t>
            </a:r>
            <a:r>
              <a:rPr lang="zh-CN" altLang="en-US" dirty="0" smtClean="0"/>
              <a:t>方法</a:t>
            </a:r>
            <a:r>
              <a:rPr lang="en-US" altLang="zh-CN" dirty="0" smtClean="0"/>
              <a:t>(class method)</a:t>
            </a:r>
            <a:r>
              <a:rPr lang="zh-CN" altLang="en-US" dirty="0" smtClean="0"/>
              <a:t>不束缚于任何特定的实例</a:t>
            </a:r>
            <a:r>
              <a:rPr lang="en-US" altLang="zh-CN" dirty="0" smtClean="0"/>
              <a:t>, </a:t>
            </a:r>
            <a:r>
              <a:rPr lang="zh-CN" altLang="en-US" dirty="0" smtClean="0"/>
              <a:t>直接使用类名</a:t>
            </a:r>
            <a:r>
              <a:rPr lang="en-US" altLang="zh-CN" dirty="0" smtClean="0"/>
              <a:t>.</a:t>
            </a:r>
            <a:r>
              <a:rPr lang="zh-CN" altLang="en-US" dirty="0" smtClean="0"/>
              <a:t>方法名调用</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控制方法的访问权限</a:t>
            </a:r>
            <a:endParaRPr lang="en-US" altLang="zh-CN" sz="4000" dirty="0" smtClean="0"/>
          </a:p>
        </p:txBody>
      </p:sp>
      <p:sp>
        <p:nvSpPr>
          <p:cNvPr id="3" name="内容占位符 2"/>
          <p:cNvSpPr>
            <a:spLocks noGrp="1"/>
          </p:cNvSpPr>
          <p:nvPr>
            <p:ph idx="1"/>
          </p:nvPr>
        </p:nvSpPr>
        <p:spPr/>
        <p:txBody>
          <a:bodyPr/>
          <a:lstStyle/>
          <a:p>
            <a:r>
              <a:rPr lang="en-US" altLang="zh-CN" dirty="0" smtClean="0"/>
              <a:t>Public(</a:t>
            </a:r>
            <a:r>
              <a:rPr lang="zh-CN" altLang="en-US" dirty="0" smtClean="0"/>
              <a:t>公有</a:t>
            </a:r>
            <a:r>
              <a:rPr lang="en-US" altLang="zh-CN" dirty="0" smtClean="0"/>
              <a:t>): </a:t>
            </a:r>
            <a:r>
              <a:rPr lang="zh-CN" altLang="en-US" dirty="0" smtClean="0"/>
              <a:t>可以被任何实例调用</a:t>
            </a:r>
            <a:r>
              <a:rPr lang="en-US" altLang="zh-CN" dirty="0" smtClean="0"/>
              <a:t>, </a:t>
            </a:r>
            <a:r>
              <a:rPr lang="zh-CN" altLang="en-US" dirty="0" smtClean="0"/>
              <a:t>没有限制访问权限</a:t>
            </a:r>
            <a:r>
              <a:rPr lang="en-US" altLang="zh-CN" dirty="0" smtClean="0"/>
              <a:t>.(</a:t>
            </a:r>
            <a:r>
              <a:rPr lang="zh-CN" altLang="en-US" dirty="0" smtClean="0"/>
              <a:t>默认</a:t>
            </a:r>
            <a:r>
              <a:rPr lang="en-US" altLang="zh-CN" dirty="0" smtClean="0"/>
              <a:t>)</a:t>
            </a:r>
          </a:p>
          <a:p>
            <a:r>
              <a:rPr lang="en-US" altLang="zh-CN" dirty="0" smtClean="0"/>
              <a:t>Protected(</a:t>
            </a:r>
            <a:r>
              <a:rPr lang="zh-CN" altLang="en-US" dirty="0" smtClean="0"/>
              <a:t>保护</a:t>
            </a:r>
            <a:r>
              <a:rPr lang="en-US" altLang="zh-CN" dirty="0" smtClean="0"/>
              <a:t>): </a:t>
            </a:r>
            <a:r>
              <a:rPr lang="zh-CN" altLang="en-US" dirty="0" smtClean="0"/>
              <a:t>只能被定义了该方法的类或其子类的对象调用</a:t>
            </a:r>
            <a:r>
              <a:rPr lang="en-US" altLang="zh-CN" dirty="0" smtClean="0"/>
              <a:t>.</a:t>
            </a:r>
          </a:p>
          <a:p>
            <a:r>
              <a:rPr lang="en-US" altLang="zh-CN" dirty="0" smtClean="0"/>
              <a:t>Private(</a:t>
            </a:r>
            <a:r>
              <a:rPr lang="zh-CN" altLang="en-US" dirty="0" smtClean="0"/>
              <a:t>私有</a:t>
            </a:r>
            <a:r>
              <a:rPr lang="en-US" altLang="zh-CN" dirty="0" smtClean="0"/>
              <a:t>): </a:t>
            </a:r>
            <a:r>
              <a:rPr lang="zh-CN" altLang="en-US" dirty="0" smtClean="0"/>
              <a:t>只能在当前对象的上下文中调用</a:t>
            </a:r>
            <a:r>
              <a:rPr lang="en-US" altLang="zh-CN" dirty="0" smtClean="0"/>
              <a:t>, </a:t>
            </a:r>
            <a:r>
              <a:rPr lang="zh-CN" altLang="en-US" dirty="0" smtClean="0"/>
              <a:t>不能对其他对象调用私有方法</a:t>
            </a:r>
            <a:r>
              <a:rPr lang="en-US" altLang="zh-CN"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目录</a:t>
            </a:r>
          </a:p>
        </p:txBody>
      </p:sp>
      <p:sp>
        <p:nvSpPr>
          <p:cNvPr id="6147" name="Rectangle 3"/>
          <p:cNvSpPr>
            <a:spLocks noGrp="1" noChangeArrowheads="1"/>
          </p:cNvSpPr>
          <p:nvPr>
            <p:ph idx="1"/>
          </p:nvPr>
        </p:nvSpPr>
        <p:spPr/>
        <p:txBody>
          <a:bodyPr/>
          <a:lstStyle/>
          <a:p>
            <a:pPr>
              <a:buFont typeface="Wingdings 2" pitchFamily="18" charset="2"/>
              <a:buNone/>
            </a:pPr>
            <a:endParaRPr lang="en-US" altLang="zh-CN" dirty="0" smtClean="0"/>
          </a:p>
          <a:p>
            <a:r>
              <a:rPr lang="zh-CN" altLang="en-US" dirty="0" smtClean="0"/>
              <a:t>一、</a:t>
            </a:r>
            <a:r>
              <a:rPr lang="en-US" altLang="zh-CN" dirty="0" smtClean="0"/>
              <a:t>Ruby</a:t>
            </a:r>
            <a:r>
              <a:rPr lang="zh-CN" altLang="en-US" dirty="0" smtClean="0"/>
              <a:t>概述</a:t>
            </a:r>
            <a:endParaRPr lang="en-US" altLang="zh-CN" dirty="0" smtClean="0"/>
          </a:p>
          <a:p>
            <a:r>
              <a:rPr lang="zh-CN" altLang="en-US" dirty="0" smtClean="0"/>
              <a:t>二、如何学习</a:t>
            </a:r>
            <a:r>
              <a:rPr lang="en-US" altLang="zh-CN" dirty="0" smtClean="0"/>
              <a:t>Ruby</a:t>
            </a:r>
            <a:r>
              <a:rPr lang="zh-CN" altLang="en-US" dirty="0" smtClean="0"/>
              <a:t>语言</a:t>
            </a:r>
            <a:endParaRPr lang="en-US" altLang="zh-CN" dirty="0" smtClean="0"/>
          </a:p>
          <a:p>
            <a:r>
              <a:rPr lang="zh-CN" altLang="en-US" dirty="0" smtClean="0"/>
              <a:t>三、</a:t>
            </a:r>
            <a:r>
              <a:rPr lang="en-US" altLang="zh-CN" dirty="0" smtClean="0"/>
              <a:t>Ruby</a:t>
            </a:r>
            <a:r>
              <a:rPr lang="zh-CN" altLang="en-US" dirty="0" smtClean="0"/>
              <a:t>的面向对象</a:t>
            </a:r>
            <a:endParaRPr lang="en-US" altLang="zh-CN" dirty="0" smtClean="0"/>
          </a:p>
          <a:p>
            <a:r>
              <a:rPr lang="zh-CN" altLang="en-US" dirty="0" smtClean="0"/>
              <a:t>四、</a:t>
            </a:r>
            <a:r>
              <a:rPr lang="en-US" altLang="zh-CN" dirty="0" smtClean="0"/>
              <a:t>Ruby</a:t>
            </a:r>
            <a:r>
              <a:rPr lang="zh-CN" altLang="en-US" dirty="0" smtClean="0"/>
              <a:t>基础语法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latin typeface="+mj-ea"/>
              </a:rPr>
              <a:t>方法的返回值</a:t>
            </a:r>
            <a:endParaRPr lang="zh-CN" altLang="en-US" sz="4800" dirty="0">
              <a:latin typeface="+mj-ea"/>
            </a:endParaRPr>
          </a:p>
        </p:txBody>
      </p:sp>
      <p:sp>
        <p:nvSpPr>
          <p:cNvPr id="3" name="内容占位符 2"/>
          <p:cNvSpPr>
            <a:spLocks noGrp="1"/>
          </p:cNvSpPr>
          <p:nvPr>
            <p:ph idx="1"/>
          </p:nvPr>
        </p:nvSpPr>
        <p:spPr/>
        <p:txBody>
          <a:bodyPr/>
          <a:lstStyle/>
          <a:p>
            <a:r>
              <a:rPr lang="zh-CN" altLang="en-US" dirty="0" smtClean="0"/>
              <a:t>每个被调用的方法都会有一个返回值</a:t>
            </a:r>
            <a:r>
              <a:rPr lang="en-US" altLang="zh-CN" dirty="0" smtClean="0"/>
              <a:t>(</a:t>
            </a:r>
            <a:r>
              <a:rPr lang="zh-CN" altLang="en-US" dirty="0" smtClean="0"/>
              <a:t>你可以选择不使用</a:t>
            </a:r>
            <a:r>
              <a:rPr lang="en-US" altLang="zh-CN" dirty="0" smtClean="0"/>
              <a:t>), </a:t>
            </a:r>
            <a:r>
              <a:rPr lang="zh-CN" altLang="en-US" dirty="0" smtClean="0"/>
              <a:t>是方法执行中最后一个语句的结果</a:t>
            </a:r>
            <a:r>
              <a:rPr lang="en-US" altLang="zh-CN" dirty="0" smtClean="0"/>
              <a:t>, </a:t>
            </a:r>
            <a:r>
              <a:rPr lang="zh-CN" altLang="en-US" dirty="0" smtClean="0"/>
              <a:t>或者在方法中由</a:t>
            </a:r>
            <a:r>
              <a:rPr lang="en-US" altLang="zh-CN" dirty="0" smtClean="0"/>
              <a:t>return</a:t>
            </a:r>
            <a:r>
              <a:rPr lang="zh-CN" altLang="en-US" dirty="0" smtClean="0"/>
              <a:t>指定</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变量</a:t>
            </a:r>
            <a:endParaRPr lang="zh-CN" altLang="en-US" sz="4800" dirty="0"/>
          </a:p>
        </p:txBody>
      </p:sp>
      <p:sp>
        <p:nvSpPr>
          <p:cNvPr id="3" name="内容占位符 2"/>
          <p:cNvSpPr>
            <a:spLocks noGrp="1"/>
          </p:cNvSpPr>
          <p:nvPr>
            <p:ph idx="1"/>
          </p:nvPr>
        </p:nvSpPr>
        <p:spPr/>
        <p:txBody>
          <a:bodyPr>
            <a:normAutofit/>
          </a:bodyPr>
          <a:lstStyle/>
          <a:p>
            <a:r>
              <a:rPr lang="zh-CN" altLang="en-US" dirty="0" smtClean="0"/>
              <a:t>局部变量</a:t>
            </a:r>
            <a:r>
              <a:rPr lang="en-US" altLang="zh-CN" dirty="0" smtClean="0"/>
              <a:t>: </a:t>
            </a:r>
            <a:r>
              <a:rPr lang="zh-CN" altLang="en-US" dirty="0" smtClean="0"/>
              <a:t>以小写字母或下划线开头</a:t>
            </a:r>
            <a:r>
              <a:rPr lang="en-US" altLang="zh-CN" dirty="0" smtClean="0"/>
              <a:t>, </a:t>
            </a:r>
            <a:r>
              <a:rPr lang="zh-CN" altLang="zh-CN" dirty="0" smtClean="0"/>
              <a:t>作用域</a:t>
            </a:r>
            <a:r>
              <a:rPr lang="zh-CN" altLang="zh-CN" dirty="0"/>
              <a:t>起始于声明</a:t>
            </a:r>
            <a:r>
              <a:rPr lang="zh-CN" altLang="zh-CN" dirty="0" smtClean="0"/>
              <a:t>处</a:t>
            </a:r>
            <a:r>
              <a:rPr lang="en-US" altLang="zh-CN" dirty="0" smtClean="0"/>
              <a:t>, </a:t>
            </a:r>
            <a:r>
              <a:rPr lang="zh-CN" altLang="zh-CN" dirty="0" smtClean="0"/>
              <a:t>结束</a:t>
            </a:r>
            <a:r>
              <a:rPr lang="zh-CN" altLang="zh-CN" dirty="0"/>
              <a:t>于该声明所在</a:t>
            </a:r>
            <a:r>
              <a:rPr lang="zh-CN" altLang="zh-CN" dirty="0" smtClean="0"/>
              <a:t>的</a:t>
            </a:r>
            <a:r>
              <a:rPr lang="en-US" altLang="zh-CN" dirty="0" smtClean="0"/>
              <a:t>block, method</a:t>
            </a:r>
            <a:r>
              <a:rPr lang="zh-CN" altLang="zh-CN" dirty="0" smtClean="0"/>
              <a:t>定义</a:t>
            </a:r>
            <a:r>
              <a:rPr lang="en-US" altLang="zh-CN" dirty="0" smtClean="0"/>
              <a:t>, class</a:t>
            </a:r>
            <a:r>
              <a:rPr lang="zh-CN" altLang="zh-CN" dirty="0" smtClean="0"/>
              <a:t>定义</a:t>
            </a:r>
            <a:r>
              <a:rPr lang="zh-CN" altLang="zh-CN" dirty="0"/>
              <a:t>的</a:t>
            </a:r>
            <a:r>
              <a:rPr lang="zh-CN" altLang="zh-CN" dirty="0" smtClean="0"/>
              <a:t>结尾</a:t>
            </a:r>
            <a:r>
              <a:rPr lang="en-US" altLang="zh-CN" dirty="0" smtClean="0"/>
              <a:t>.</a:t>
            </a:r>
          </a:p>
          <a:p>
            <a:r>
              <a:rPr lang="zh-CN" altLang="en-US" dirty="0" smtClean="0"/>
              <a:t>实例变量</a:t>
            </a:r>
            <a:r>
              <a:rPr lang="en-US" altLang="zh-CN" dirty="0" smtClean="0"/>
              <a:t>: </a:t>
            </a:r>
            <a:r>
              <a:rPr lang="zh-CN" altLang="en-US" dirty="0" smtClean="0"/>
              <a:t>以</a:t>
            </a:r>
            <a:r>
              <a:rPr lang="en-US" altLang="zh-CN" dirty="0" smtClean="0"/>
              <a:t>@</a:t>
            </a:r>
            <a:r>
              <a:rPr lang="zh-CN" altLang="en-US" dirty="0" smtClean="0"/>
              <a:t>开头</a:t>
            </a:r>
            <a:r>
              <a:rPr lang="en-US" altLang="zh-CN" dirty="0" smtClean="0"/>
              <a:t>, </a:t>
            </a:r>
            <a:r>
              <a:rPr lang="zh-CN" altLang="en-US" dirty="0" smtClean="0"/>
              <a:t>属于特定的对象</a:t>
            </a:r>
            <a:r>
              <a:rPr lang="en-US" altLang="zh-CN" dirty="0" smtClean="0"/>
              <a:t>.</a:t>
            </a:r>
          </a:p>
          <a:p>
            <a:r>
              <a:rPr lang="zh-CN" altLang="en-US" dirty="0"/>
              <a:t>类</a:t>
            </a:r>
            <a:r>
              <a:rPr lang="zh-CN" altLang="en-US" dirty="0" smtClean="0"/>
              <a:t>变量</a:t>
            </a:r>
            <a:r>
              <a:rPr lang="en-US" altLang="zh-CN" dirty="0" smtClean="0"/>
              <a:t>: </a:t>
            </a:r>
            <a:r>
              <a:rPr lang="zh-CN" altLang="zh-CN" dirty="0" smtClean="0"/>
              <a:t>以</a:t>
            </a:r>
            <a:r>
              <a:rPr lang="en-US" altLang="zh-CN" dirty="0" smtClean="0"/>
              <a:t>@@</a:t>
            </a:r>
            <a:r>
              <a:rPr lang="zh-CN" altLang="en-US" dirty="0" smtClean="0"/>
              <a:t>头</a:t>
            </a:r>
            <a:r>
              <a:rPr lang="en-US" altLang="zh-CN" dirty="0" smtClean="0"/>
              <a:t>. </a:t>
            </a:r>
            <a:r>
              <a:rPr lang="zh-CN" altLang="zh-CN" dirty="0" smtClean="0"/>
              <a:t>类</a:t>
            </a:r>
            <a:r>
              <a:rPr lang="zh-CN" altLang="zh-CN" dirty="0"/>
              <a:t>变量在类的定义中</a:t>
            </a:r>
            <a:r>
              <a:rPr lang="zh-CN" altLang="zh-CN" dirty="0" smtClean="0"/>
              <a:t>定义</a:t>
            </a:r>
            <a:r>
              <a:rPr lang="en-US" altLang="zh-CN" dirty="0" smtClean="0"/>
              <a:t>, </a:t>
            </a:r>
            <a:r>
              <a:rPr lang="zh-CN" altLang="zh-CN" dirty="0" smtClean="0"/>
              <a:t>可以在</a:t>
            </a:r>
            <a:r>
              <a:rPr lang="zh-CN" altLang="en-US" dirty="0" smtClean="0"/>
              <a:t>类</a:t>
            </a:r>
            <a:r>
              <a:rPr lang="zh-CN" altLang="zh-CN" dirty="0" smtClean="0"/>
              <a:t>方法</a:t>
            </a:r>
            <a:r>
              <a:rPr lang="en-US" altLang="zh-CN" dirty="0" smtClean="0"/>
              <a:t>, </a:t>
            </a:r>
            <a:r>
              <a:rPr lang="zh-CN" altLang="zh-CN" dirty="0" smtClean="0"/>
              <a:t>实例</a:t>
            </a:r>
            <a:r>
              <a:rPr lang="zh-CN" altLang="zh-CN" dirty="0"/>
              <a:t>方法等</a:t>
            </a:r>
            <a:r>
              <a:rPr lang="zh-CN" altLang="zh-CN" dirty="0" smtClean="0"/>
              <a:t>处进行</a:t>
            </a:r>
            <a:r>
              <a:rPr lang="zh-CN" altLang="zh-CN" dirty="0"/>
              <a:t>赋值和</a:t>
            </a:r>
            <a:r>
              <a:rPr lang="zh-CN" altLang="zh-CN" dirty="0" smtClean="0"/>
              <a:t>引用</a:t>
            </a:r>
            <a:r>
              <a:rPr lang="en-US" altLang="zh-CN" dirty="0" smtClean="0"/>
              <a:t>. </a:t>
            </a:r>
            <a:r>
              <a:rPr lang="zh-CN" altLang="zh-CN" dirty="0" smtClean="0"/>
              <a:t>类</a:t>
            </a:r>
            <a:r>
              <a:rPr lang="zh-CN" altLang="zh-CN" dirty="0"/>
              <a:t>变量被</a:t>
            </a:r>
            <a:r>
              <a:rPr lang="zh-CN" altLang="zh-CN" dirty="0" smtClean="0"/>
              <a:t>类</a:t>
            </a:r>
            <a:r>
              <a:rPr lang="en-US" altLang="zh-CN" dirty="0" smtClean="0"/>
              <a:t>, </a:t>
            </a:r>
            <a:r>
              <a:rPr lang="zh-CN" altLang="zh-CN" dirty="0" smtClean="0"/>
              <a:t>类</a:t>
            </a:r>
            <a:r>
              <a:rPr lang="zh-CN" altLang="zh-CN" dirty="0"/>
              <a:t>的子类和他们的实例对象</a:t>
            </a:r>
            <a:r>
              <a:rPr lang="zh-CN" altLang="zh-CN" dirty="0" smtClean="0"/>
              <a:t>共享</a:t>
            </a:r>
            <a:r>
              <a:rPr lang="en-US" altLang="zh-CN" dirty="0"/>
              <a:t>.</a:t>
            </a:r>
            <a:endParaRPr lang="zh-CN"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变量</a:t>
            </a:r>
            <a:endParaRPr lang="zh-CN" altLang="en-US" sz="4800" dirty="0"/>
          </a:p>
        </p:txBody>
      </p:sp>
      <p:sp>
        <p:nvSpPr>
          <p:cNvPr id="3" name="内容占位符 2"/>
          <p:cNvSpPr>
            <a:spLocks noGrp="1"/>
          </p:cNvSpPr>
          <p:nvPr>
            <p:ph idx="1"/>
          </p:nvPr>
        </p:nvSpPr>
        <p:spPr/>
        <p:txBody>
          <a:bodyPr/>
          <a:lstStyle/>
          <a:p>
            <a:r>
              <a:rPr lang="zh-CN" altLang="en-US" dirty="0" smtClean="0"/>
              <a:t>全局变量</a:t>
            </a:r>
            <a:r>
              <a:rPr lang="en-US" altLang="zh-CN" dirty="0" smtClean="0"/>
              <a:t>: </a:t>
            </a:r>
            <a:r>
              <a:rPr lang="zh-CN" altLang="zh-CN" dirty="0" smtClean="0"/>
              <a:t>以</a:t>
            </a:r>
            <a:r>
              <a:rPr lang="en-US" altLang="zh-CN" dirty="0"/>
              <a:t>$</a:t>
            </a:r>
            <a:r>
              <a:rPr lang="zh-CN" altLang="zh-CN" dirty="0"/>
              <a:t>开始的变量是</a:t>
            </a:r>
            <a:r>
              <a:rPr lang="zh-CN" altLang="zh-CN" dirty="0" smtClean="0"/>
              <a:t>全局变量</a:t>
            </a:r>
            <a:r>
              <a:rPr lang="en-US" altLang="zh-CN" dirty="0" smtClean="0"/>
              <a:t>, </a:t>
            </a:r>
            <a:r>
              <a:rPr lang="zh-CN" altLang="zh-CN" dirty="0" smtClean="0"/>
              <a:t>全局变量</a:t>
            </a:r>
            <a:r>
              <a:rPr lang="zh-CN" altLang="zh-CN" dirty="0"/>
              <a:t>可以在程序的任何地方加以</a:t>
            </a:r>
            <a:r>
              <a:rPr lang="zh-CN" altLang="zh-CN" dirty="0" smtClean="0"/>
              <a:t>引用</a:t>
            </a:r>
            <a:r>
              <a:rPr lang="en-US" altLang="zh-CN" dirty="0" smtClean="0"/>
              <a:t>. </a:t>
            </a:r>
            <a:r>
              <a:rPr lang="zh-CN" altLang="zh-CN" dirty="0" smtClean="0"/>
              <a:t>引用</a:t>
            </a:r>
            <a:r>
              <a:rPr lang="zh-CN" altLang="zh-CN" dirty="0"/>
              <a:t>尚未初始化的全局变量</a:t>
            </a:r>
            <a:r>
              <a:rPr lang="zh-CN" altLang="zh-CN" dirty="0" smtClean="0"/>
              <a:t>时</a:t>
            </a:r>
            <a:r>
              <a:rPr lang="en-US" altLang="zh-CN" dirty="0" smtClean="0"/>
              <a:t>, </a:t>
            </a:r>
            <a:r>
              <a:rPr lang="zh-CN" altLang="zh-CN" dirty="0" smtClean="0"/>
              <a:t>其</a:t>
            </a:r>
            <a:r>
              <a:rPr lang="zh-CN" altLang="zh-CN" dirty="0"/>
              <a:t>值为</a:t>
            </a:r>
            <a:r>
              <a:rPr lang="en-US" altLang="zh-CN" dirty="0" smtClean="0"/>
              <a:t>nil.</a:t>
            </a:r>
          </a:p>
          <a:p>
            <a:r>
              <a:rPr lang="zh-CN" altLang="en-US" dirty="0" smtClean="0"/>
              <a:t>常量</a:t>
            </a:r>
            <a:r>
              <a:rPr lang="en-US" altLang="zh-CN" dirty="0" smtClean="0"/>
              <a:t>: </a:t>
            </a:r>
            <a:r>
              <a:rPr lang="zh-CN" altLang="zh-CN" dirty="0" smtClean="0"/>
              <a:t>以</a:t>
            </a:r>
            <a:r>
              <a:rPr lang="zh-CN" altLang="zh-CN" dirty="0"/>
              <a:t>大写字母</a:t>
            </a:r>
            <a:r>
              <a:rPr lang="zh-CN" altLang="zh-CN" dirty="0" smtClean="0"/>
              <a:t>开始</a:t>
            </a:r>
            <a:r>
              <a:rPr lang="en-US" altLang="zh-CN" dirty="0" smtClean="0"/>
              <a:t>, </a:t>
            </a:r>
            <a:r>
              <a:rPr lang="zh-CN" altLang="en-US" dirty="0"/>
              <a:t>常量</a:t>
            </a:r>
            <a:r>
              <a:rPr lang="zh-CN" altLang="zh-CN" dirty="0" smtClean="0"/>
              <a:t>的</a:t>
            </a:r>
            <a:r>
              <a:rPr lang="zh-CN" altLang="zh-CN" dirty="0"/>
              <a:t>定义和初始化由赋值过程</a:t>
            </a:r>
            <a:r>
              <a:rPr lang="zh-CN" altLang="zh-CN" dirty="0" smtClean="0"/>
              <a:t>完成</a:t>
            </a:r>
            <a:r>
              <a:rPr lang="en-US" altLang="zh-CN" dirty="0" smtClean="0"/>
              <a:t>. </a:t>
            </a:r>
            <a:r>
              <a:rPr lang="zh-CN" altLang="zh-CN" dirty="0" smtClean="0"/>
              <a:t>若</a:t>
            </a:r>
            <a:r>
              <a:rPr lang="zh-CN" altLang="zh-CN" dirty="0"/>
              <a:t>对已定义的常数进行赋值</a:t>
            </a:r>
            <a:r>
              <a:rPr lang="zh-CN" altLang="zh-CN" dirty="0" smtClean="0"/>
              <a:t>的话</a:t>
            </a:r>
            <a:r>
              <a:rPr lang="en-US" altLang="zh-CN" dirty="0" smtClean="0"/>
              <a:t>, </a:t>
            </a:r>
            <a:r>
              <a:rPr lang="zh-CN" altLang="zh-CN" dirty="0" smtClean="0"/>
              <a:t>会</a:t>
            </a:r>
            <a:r>
              <a:rPr lang="zh-CN" altLang="zh-CN" dirty="0"/>
              <a:t>出现警告</a:t>
            </a:r>
            <a:r>
              <a:rPr lang="zh-CN" altLang="zh-CN" dirty="0" smtClean="0"/>
              <a:t>信息</a:t>
            </a:r>
            <a:r>
              <a:rPr lang="en-US" altLang="zh-CN" dirty="0"/>
              <a:t>.</a:t>
            </a:r>
            <a:endParaRPr lang="zh-CN"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Thank You For Watching</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smtClean="0"/>
              <a:t>Ruby</a:t>
            </a:r>
            <a:r>
              <a:rPr lang="zh-CN" altLang="en-US" dirty="0" smtClean="0"/>
              <a:t>概述</a:t>
            </a:r>
          </a:p>
        </p:txBody>
      </p:sp>
      <p:sp>
        <p:nvSpPr>
          <p:cNvPr id="7171" name="Rectangle 3"/>
          <p:cNvSpPr>
            <a:spLocks noGrp="1" noChangeArrowheads="1"/>
          </p:cNvSpPr>
          <p:nvPr>
            <p:ph idx="1"/>
          </p:nvPr>
        </p:nvSpPr>
        <p:spPr/>
        <p:txBody>
          <a:bodyPr/>
          <a:lstStyle/>
          <a:p>
            <a:r>
              <a:rPr lang="zh-CN" altLang="en-US" dirty="0" smtClean="0"/>
              <a:t>简单来说，</a:t>
            </a:r>
            <a:r>
              <a:rPr lang="en-US" altLang="zh-CN" dirty="0" smtClean="0"/>
              <a:t>Ruby</a:t>
            </a:r>
            <a:r>
              <a:rPr lang="zh-CN" altLang="en-US" dirty="0" smtClean="0"/>
              <a:t>是一种跨平台、面向对象的动态类型编程语言。</a:t>
            </a:r>
          </a:p>
          <a:p>
            <a:r>
              <a:rPr lang="en-US" altLang="zh-CN" dirty="0" smtClean="0"/>
              <a:t>1995</a:t>
            </a:r>
            <a:r>
              <a:rPr lang="zh-CN" altLang="en-US" dirty="0" smtClean="0"/>
              <a:t>年</a:t>
            </a:r>
            <a:r>
              <a:rPr lang="en-US" altLang="zh-CN" dirty="0" smtClean="0"/>
              <a:t>12</a:t>
            </a:r>
            <a:r>
              <a:rPr lang="zh-CN" altLang="en-US" dirty="0" smtClean="0"/>
              <a:t>月，松本行弘 </a:t>
            </a:r>
            <a:r>
              <a:rPr lang="en-US" altLang="zh-CN" dirty="0" smtClean="0"/>
              <a:t>Yukihiro Matsumoto</a:t>
            </a:r>
            <a:r>
              <a:rPr lang="zh-CN" altLang="en-US" dirty="0" smtClean="0"/>
              <a:t>，混合了他喜欢的语言发布了一种具有函数式及指令程序设计特性的新语言，并以发布的月份</a:t>
            </a:r>
            <a:r>
              <a:rPr lang="en-US" altLang="zh-CN" dirty="0" smtClean="0"/>
              <a:t>7</a:t>
            </a:r>
            <a:r>
              <a:rPr lang="zh-CN" altLang="en-US" dirty="0" smtClean="0"/>
              <a:t>月的诞生石（红宝石）为名，将其命名为</a:t>
            </a:r>
            <a:r>
              <a:rPr lang="en-US" altLang="zh-CN" dirty="0" smtClean="0"/>
              <a:t>Ruby</a:t>
            </a:r>
            <a:r>
              <a:rPr lang="zh-CN" altLang="en-US" dirty="0" smtClean="0"/>
              <a:t>。</a:t>
            </a:r>
          </a:p>
          <a:p>
            <a:r>
              <a:rPr lang="en-US" altLang="zh-CN" dirty="0" smtClean="0"/>
              <a:t>Ruby</a:t>
            </a:r>
            <a:r>
              <a:rPr lang="zh-CN" altLang="en-US" dirty="0" smtClean="0"/>
              <a:t>是一种注重均衡的语言，它体现了表达的一致性和简单性，它不仅是一门编程语言，更是表达想法的一种简练方式。</a:t>
            </a:r>
          </a:p>
          <a:p>
            <a:endParaRPr lang="zh-CN" alt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zh-CN" altLang="en-US" sz="4400" dirty="0" smtClean="0"/>
              <a:t>如何学习</a:t>
            </a:r>
            <a:r>
              <a:rPr lang="en-US" altLang="zh-CN" sz="4400" dirty="0" smtClean="0"/>
              <a:t>Ruby</a:t>
            </a:r>
            <a:r>
              <a:rPr lang="zh-CN" altLang="en-US" sz="4400" dirty="0" smtClean="0"/>
              <a:t>语言</a:t>
            </a:r>
          </a:p>
        </p:txBody>
      </p:sp>
      <p:sp>
        <p:nvSpPr>
          <p:cNvPr id="8195" name="Rectangle 3"/>
          <p:cNvSpPr>
            <a:spLocks noGrp="1" noChangeArrowheads="1"/>
          </p:cNvSpPr>
          <p:nvPr>
            <p:ph idx="1"/>
          </p:nvPr>
        </p:nvSpPr>
        <p:spPr/>
        <p:txBody>
          <a:bodyPr>
            <a:normAutofit fontScale="92500" lnSpcReduction="20000"/>
          </a:bodyPr>
          <a:lstStyle/>
          <a:p>
            <a:r>
              <a:rPr lang="zh-CN" altLang="en-US" sz="2800" dirty="0" smtClean="0"/>
              <a:t>如果具有一定的语言基础，学习</a:t>
            </a:r>
            <a:r>
              <a:rPr lang="en-US" altLang="zh-CN" sz="2800" dirty="0" smtClean="0"/>
              <a:t>Ruby</a:t>
            </a:r>
            <a:r>
              <a:rPr lang="zh-CN" altLang="en-US" sz="2800" dirty="0" smtClean="0"/>
              <a:t>的语法结构会感觉非常轻松。首先现代语言基本概念、流程控制等结构大同小异，其次</a:t>
            </a:r>
            <a:r>
              <a:rPr lang="en-US" altLang="zh-CN" sz="2800" dirty="0" smtClean="0"/>
              <a:t>Ruby</a:t>
            </a:r>
            <a:r>
              <a:rPr lang="zh-CN" altLang="en-US" sz="2800" dirty="0" smtClean="0"/>
              <a:t>本身就是一个语法非常简单的语言。唯一要注意的就是以前学习的语言和</a:t>
            </a:r>
            <a:r>
              <a:rPr lang="en-US" altLang="zh-CN" sz="2800" dirty="0" smtClean="0"/>
              <a:t>Ruby</a:t>
            </a:r>
            <a:r>
              <a:rPr lang="zh-CN" altLang="en-US" sz="2800" dirty="0" smtClean="0"/>
              <a:t>不同的地方，摆脱以前的思维惯势。例如</a:t>
            </a:r>
            <a:r>
              <a:rPr lang="en-US" altLang="zh-CN" sz="2800" dirty="0" smtClean="0"/>
              <a:t>Ruby</a:t>
            </a:r>
            <a:r>
              <a:rPr lang="zh-CN" altLang="en-US" sz="2800" dirty="0" smtClean="0"/>
              <a:t>中基本对象中的区间很多语言中都没有；同时</a:t>
            </a:r>
            <a:r>
              <a:rPr lang="en-US" altLang="zh-CN" sz="2800" dirty="0" smtClean="0"/>
              <a:t>Ruby</a:t>
            </a:r>
            <a:r>
              <a:rPr lang="zh-CN" altLang="en-US" sz="2800" dirty="0" smtClean="0"/>
              <a:t>中所有东西都是对象，数字后直接调用方法非常常见，这个在其他语言中也比较罕见。</a:t>
            </a:r>
          </a:p>
          <a:p>
            <a:r>
              <a:rPr lang="zh-CN" altLang="en-US" sz="2800" dirty="0" smtClean="0"/>
              <a:t>如果没有接触过任何语言，从零开始学习</a:t>
            </a:r>
            <a:r>
              <a:rPr lang="en-US" altLang="zh-CN" sz="2800" dirty="0" smtClean="0"/>
              <a:t>Ruby</a:t>
            </a:r>
            <a:r>
              <a:rPr lang="zh-CN" altLang="en-US" sz="2800" dirty="0" smtClean="0"/>
              <a:t>循序渐进接触各种编程的概念，再逐步涉及一些高级的技术。只要一步步踏踏实实，多动手多思考。其实</a:t>
            </a:r>
            <a:r>
              <a:rPr lang="en-US" altLang="zh-CN" sz="2800" dirty="0" smtClean="0"/>
              <a:t>Ruby</a:t>
            </a:r>
            <a:r>
              <a:rPr lang="zh-CN" altLang="en-US" sz="2800" dirty="0" smtClean="0"/>
              <a:t>比起其他语言而言学起来更容易。</a:t>
            </a:r>
          </a:p>
          <a:p>
            <a:pPr>
              <a:buNone/>
            </a:pPr>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571480"/>
            <a:ext cx="9144000" cy="1143000"/>
          </a:xfrm>
        </p:spPr>
        <p:txBody>
          <a:bodyPr>
            <a:noAutofit/>
          </a:bodyPr>
          <a:lstStyle/>
          <a:p>
            <a:r>
              <a:rPr lang="en-US" altLang="zh-CN" sz="4400" dirty="0" smtClean="0">
                <a:latin typeface="Consolas" pitchFamily="49" charset="0"/>
                <a:cs typeface="Consolas" pitchFamily="49" charset="0"/>
              </a:rPr>
              <a:t>Ruby</a:t>
            </a:r>
            <a:r>
              <a:rPr lang="zh-CN" altLang="en-US" sz="4400" dirty="0" smtClean="0">
                <a:latin typeface="Consolas" pitchFamily="49" charset="0"/>
                <a:cs typeface="Consolas" pitchFamily="49" charset="0"/>
              </a:rPr>
              <a:t>的面向对象</a:t>
            </a:r>
            <a:endParaRPr lang="zh-CN" altLang="en-US" sz="4400" dirty="0">
              <a:latin typeface="Consolas" pitchFamily="49" charset="0"/>
              <a:cs typeface="Consolas" pitchFamily="49" charset="0"/>
            </a:endParaRPr>
          </a:p>
        </p:txBody>
      </p:sp>
      <p:sp>
        <p:nvSpPr>
          <p:cNvPr id="3" name="内容占位符 2"/>
          <p:cNvSpPr>
            <a:spLocks noGrp="1"/>
          </p:cNvSpPr>
          <p:nvPr>
            <p:ph idx="1"/>
          </p:nvPr>
        </p:nvSpPr>
        <p:spPr/>
        <p:txBody>
          <a:bodyPr/>
          <a:lstStyle/>
          <a:p>
            <a:r>
              <a:rPr lang="en-US" altLang="zh-CN" dirty="0" smtClean="0"/>
              <a:t>Ruby</a:t>
            </a:r>
            <a:r>
              <a:rPr lang="zh-CN" altLang="en-US" dirty="0" smtClean="0"/>
              <a:t>是一门完全面向对象的语言</a:t>
            </a:r>
            <a:r>
              <a:rPr lang="en-US" altLang="zh-CN" dirty="0" smtClean="0"/>
              <a:t>, </a:t>
            </a:r>
            <a:r>
              <a:rPr lang="zh-CN" altLang="en-US" dirty="0" smtClean="0"/>
              <a:t>你所操作的每件东西都是对象</a:t>
            </a:r>
            <a:r>
              <a:rPr lang="en-US" altLang="zh-CN" dirty="0" smtClean="0"/>
              <a:t>.</a:t>
            </a:r>
          </a:p>
          <a:p>
            <a:r>
              <a:rPr lang="en-US" altLang="zh-CN" dirty="0" smtClean="0"/>
              <a:t>Ruby</a:t>
            </a:r>
            <a:r>
              <a:rPr lang="zh-CN" altLang="en-US" dirty="0" smtClean="0"/>
              <a:t>中的每件东西都具有它的类型</a:t>
            </a:r>
            <a:r>
              <a:rPr lang="en-US" altLang="zh-CN" dirty="0" smtClean="0"/>
              <a:t>(class), </a:t>
            </a:r>
            <a:r>
              <a:rPr lang="zh-CN" altLang="en-US" dirty="0" smtClean="0"/>
              <a:t>这些东西是这个类型</a:t>
            </a:r>
            <a:r>
              <a:rPr lang="en-US" altLang="zh-CN" dirty="0" smtClean="0"/>
              <a:t>(class)</a:t>
            </a:r>
            <a:r>
              <a:rPr lang="zh-CN" altLang="en-US" dirty="0" smtClean="0"/>
              <a:t>的实例</a:t>
            </a:r>
            <a:r>
              <a:rPr lang="en-US" altLang="zh-CN" dirty="0" smtClean="0"/>
              <a:t>(instance),</a:t>
            </a:r>
            <a:r>
              <a:rPr lang="zh-CN" altLang="en-US" dirty="0" smtClean="0"/>
              <a:t> 所以可以这样理解</a:t>
            </a:r>
            <a:r>
              <a:rPr lang="en-US" altLang="zh-CN" dirty="0" smtClean="0"/>
              <a:t>: </a:t>
            </a:r>
            <a:r>
              <a:rPr lang="zh-CN" altLang="en-US" dirty="0" smtClean="0"/>
              <a:t>对象</a:t>
            </a:r>
            <a:r>
              <a:rPr lang="en-US" altLang="zh-CN" dirty="0" smtClean="0"/>
              <a:t>(object)</a:t>
            </a:r>
            <a:r>
              <a:rPr lang="zh-CN" altLang="en-US" dirty="0" smtClean="0"/>
              <a:t>就是类的实例</a:t>
            </a:r>
            <a:r>
              <a:rPr lang="en-US" altLang="zh-CN" dirty="0" smtClean="0"/>
              <a:t>(class instance).</a:t>
            </a:r>
          </a:p>
          <a:p>
            <a:r>
              <a:rPr lang="zh-CN" altLang="en-US" dirty="0"/>
              <a:t>进阶</a:t>
            </a:r>
            <a:r>
              <a:rPr lang="en-US" altLang="zh-CN" dirty="0" smtClean="0"/>
              <a:t>: Ruby</a:t>
            </a:r>
            <a:r>
              <a:rPr lang="zh-CN" altLang="en-US" dirty="0" smtClean="0"/>
              <a:t>中每件东西都是对象</a:t>
            </a:r>
            <a:r>
              <a:rPr lang="en-US" altLang="zh-CN" dirty="0" smtClean="0"/>
              <a:t>, </a:t>
            </a:r>
            <a:r>
              <a:rPr lang="zh-CN" altLang="en-US" dirty="0" smtClean="0"/>
              <a:t>所以</a:t>
            </a:r>
            <a:r>
              <a:rPr lang="en-US" altLang="zh-CN" dirty="0" smtClean="0"/>
              <a:t>ruby</a:t>
            </a:r>
            <a:r>
              <a:rPr lang="zh-CN" altLang="en-US" dirty="0" smtClean="0"/>
              <a:t>中的</a:t>
            </a:r>
            <a:r>
              <a:rPr lang="zh-CN" altLang="en-US" dirty="0"/>
              <a:t>类型</a:t>
            </a:r>
            <a:r>
              <a:rPr lang="zh-CN" altLang="en-US" dirty="0" smtClean="0"/>
              <a:t>也是对象</a:t>
            </a:r>
            <a:r>
              <a:rPr lang="en-US" altLang="zh-CN"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28596" y="357166"/>
            <a:ext cx="9144000" cy="1143000"/>
          </a:xfrm>
        </p:spPr>
        <p:txBody>
          <a:bodyPr>
            <a:noAutofit/>
          </a:bodyPr>
          <a:lstStyle/>
          <a:p>
            <a:r>
              <a:rPr lang="en-US" altLang="zh-CN" sz="4400" dirty="0" smtClean="0">
                <a:latin typeface="Consolas" pitchFamily="49" charset="0"/>
                <a:cs typeface="Consolas" pitchFamily="49" charset="0"/>
              </a:rPr>
              <a:t>Ruby</a:t>
            </a:r>
            <a:r>
              <a:rPr lang="zh-CN" altLang="en-US" sz="4400" dirty="0" smtClean="0">
                <a:latin typeface="Consolas" pitchFamily="49" charset="0"/>
                <a:cs typeface="Consolas" pitchFamily="49" charset="0"/>
              </a:rPr>
              <a:t>的面向对象</a:t>
            </a:r>
            <a:endParaRPr lang="zh-CN" altLang="en-US" sz="4400" dirty="0">
              <a:latin typeface="Consolas" pitchFamily="49" charset="0"/>
              <a:cs typeface="Consolas" pitchFamily="49" charset="0"/>
            </a:endParaRPr>
          </a:p>
        </p:txBody>
      </p:sp>
      <p:sp>
        <p:nvSpPr>
          <p:cNvPr id="3" name="内容占位符 2"/>
          <p:cNvSpPr>
            <a:spLocks noGrp="1"/>
          </p:cNvSpPr>
          <p:nvPr>
            <p:ph idx="1"/>
          </p:nvPr>
        </p:nvSpPr>
        <p:spPr>
          <a:xfrm>
            <a:off x="457200" y="1600201"/>
            <a:ext cx="8229600" cy="3773015"/>
          </a:xfrm>
        </p:spPr>
        <p:txBody>
          <a:bodyPr/>
          <a:lstStyle/>
          <a:p>
            <a:r>
              <a:rPr lang="zh-CN" altLang="en-US" dirty="0" smtClean="0"/>
              <a:t>可以为类定义实例变量</a:t>
            </a:r>
            <a:r>
              <a:rPr lang="en-US" altLang="zh-CN" dirty="0" smtClean="0"/>
              <a:t>(instance variables, </a:t>
            </a:r>
            <a:r>
              <a:rPr lang="zh-CN" altLang="en-US" dirty="0" smtClean="0"/>
              <a:t>对每个实例都是唯一的变量</a:t>
            </a:r>
            <a:r>
              <a:rPr lang="en-US" altLang="zh-CN" dirty="0" smtClean="0"/>
              <a:t>)</a:t>
            </a:r>
            <a:r>
              <a:rPr lang="zh-CN" altLang="en-US" dirty="0" smtClean="0"/>
              <a:t>和实例方法</a:t>
            </a:r>
            <a:r>
              <a:rPr lang="en-US" altLang="zh-CN" dirty="0" smtClean="0"/>
              <a:t>(instance methods, </a:t>
            </a:r>
            <a:r>
              <a:rPr lang="zh-CN" altLang="en-US" dirty="0" smtClean="0"/>
              <a:t>用于访问实例变量</a:t>
            </a:r>
            <a:r>
              <a:rPr lang="en-US" altLang="zh-CN" dirty="0" smtClean="0"/>
              <a:t>).</a:t>
            </a:r>
          </a:p>
          <a:p>
            <a:r>
              <a:rPr lang="zh-CN" altLang="en-US" dirty="0"/>
              <a:t>如</a:t>
            </a:r>
            <a:r>
              <a:rPr lang="zh-CN" altLang="en-US" dirty="0" smtClean="0"/>
              <a:t>图</a:t>
            </a:r>
            <a:r>
              <a:rPr lang="en-US" altLang="zh-CN" dirty="0" smtClean="0"/>
              <a:t>, “.”</a:t>
            </a:r>
            <a:r>
              <a:rPr lang="zh-CN" altLang="en-US" dirty="0" smtClean="0"/>
              <a:t>号之前的为调用方法的实例</a:t>
            </a:r>
            <a:r>
              <a:rPr lang="en-US" altLang="zh-CN" dirty="0" smtClean="0"/>
              <a:t>, “.”</a:t>
            </a:r>
            <a:r>
              <a:rPr lang="zh-CN" altLang="en-US" dirty="0" smtClean="0"/>
              <a:t>号之后为调用的方法和参数</a:t>
            </a:r>
            <a:r>
              <a:rPr lang="en-US" altLang="zh-CN" dirty="0" smtClean="0"/>
              <a:t>.</a:t>
            </a:r>
          </a:p>
          <a:p>
            <a:pPr>
              <a:buNone/>
            </a:pPr>
            <a:endParaRPr lang="en-US" altLang="zh-CN" dirty="0" smtClean="0"/>
          </a:p>
        </p:txBody>
      </p:sp>
      <p:pic>
        <p:nvPicPr>
          <p:cNvPr id="5" name="Picture 4"/>
          <p:cNvPicPr>
            <a:picLocks noChangeAspect="1" noChangeArrowheads="1"/>
          </p:cNvPicPr>
          <p:nvPr/>
        </p:nvPicPr>
        <p:blipFill>
          <a:blip r:embed="rId2" cstate="print"/>
          <a:srcRect/>
          <a:stretch>
            <a:fillRect/>
          </a:stretch>
        </p:blipFill>
        <p:spPr bwMode="auto">
          <a:xfrm>
            <a:off x="1428728" y="3857628"/>
            <a:ext cx="49530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9144000" cy="1143000"/>
          </a:xfrm>
        </p:spPr>
        <p:txBody>
          <a:bodyPr>
            <a:normAutofit/>
          </a:bodyPr>
          <a:lstStyle/>
          <a:p>
            <a:r>
              <a:rPr lang="en-US" altLang="zh-CN" sz="4800" dirty="0" smtClean="0">
                <a:latin typeface="Consolas" pitchFamily="49" charset="0"/>
                <a:cs typeface="Consolas" pitchFamily="49" charset="0"/>
              </a:rPr>
              <a:t>Ruby</a:t>
            </a:r>
            <a:r>
              <a:rPr lang="zh-CN" altLang="en-US" sz="4800" dirty="0" smtClean="0">
                <a:latin typeface="Consolas" pitchFamily="49" charset="0"/>
                <a:cs typeface="Consolas" pitchFamily="49" charset="0"/>
              </a:rPr>
              <a:t>基础语法</a:t>
            </a:r>
            <a:endParaRPr lang="zh-CN" altLang="en-US" sz="4800" dirty="0">
              <a:latin typeface="Consolas" pitchFamily="49" charset="0"/>
              <a:cs typeface="Consolas" pitchFamily="49" charset="0"/>
            </a:endParaRPr>
          </a:p>
        </p:txBody>
      </p:sp>
      <p:sp>
        <p:nvSpPr>
          <p:cNvPr id="3" name="内容占位符 2"/>
          <p:cNvSpPr>
            <a:spLocks noGrp="1"/>
          </p:cNvSpPr>
          <p:nvPr>
            <p:ph idx="1"/>
          </p:nvPr>
        </p:nvSpPr>
        <p:spPr/>
        <p:txBody>
          <a:bodyPr>
            <a:normAutofit/>
          </a:bodyPr>
          <a:lstStyle/>
          <a:p>
            <a:r>
              <a:rPr lang="zh-CN" altLang="en-US" sz="2400" dirty="0" smtClean="0"/>
              <a:t>简单的</a:t>
            </a:r>
            <a:r>
              <a:rPr lang="en-US" altLang="zh-CN" sz="2400" dirty="0" smtClean="0"/>
              <a:t>Ruby</a:t>
            </a:r>
            <a:r>
              <a:rPr lang="zh-CN" altLang="en-US" sz="2400" dirty="0" smtClean="0"/>
              <a:t>程序</a:t>
            </a:r>
            <a:r>
              <a:rPr lang="en-US" altLang="zh-CN" sz="2400" dirty="0" smtClean="0"/>
              <a:t>:</a:t>
            </a:r>
          </a:p>
          <a:p>
            <a:pPr>
              <a:buNone/>
            </a:pPr>
            <a:r>
              <a:rPr lang="en-US" altLang="zh-CN" sz="2400" dirty="0" smtClean="0"/>
              <a:t>def </a:t>
            </a:r>
            <a:r>
              <a:rPr lang="en-US" altLang="zh-CN" sz="2400" dirty="0" err="1" smtClean="0"/>
              <a:t>say_hello</a:t>
            </a:r>
            <a:r>
              <a:rPr lang="en-US" altLang="zh-CN" sz="2400" dirty="0" smtClean="0"/>
              <a:t>(name)</a:t>
            </a:r>
          </a:p>
          <a:p>
            <a:pPr>
              <a:buNone/>
            </a:pPr>
            <a:r>
              <a:rPr lang="en-US" altLang="zh-CN" sz="2400" dirty="0"/>
              <a:t>	</a:t>
            </a:r>
            <a:r>
              <a:rPr lang="en-US" altLang="zh-CN" sz="2400" dirty="0" smtClean="0"/>
              <a:t>result = “Hello, “ + name</a:t>
            </a:r>
          </a:p>
          <a:p>
            <a:pPr>
              <a:buNone/>
            </a:pPr>
            <a:r>
              <a:rPr lang="en-US" altLang="zh-CN" sz="2400" dirty="0" smtClean="0"/>
              <a:t>end</a:t>
            </a:r>
          </a:p>
          <a:p>
            <a:pPr>
              <a:buNone/>
            </a:pPr>
            <a:r>
              <a:rPr lang="en-US" altLang="zh-CN" sz="2400" dirty="0" smtClean="0"/>
              <a:t># </a:t>
            </a:r>
            <a:r>
              <a:rPr lang="zh-CN" altLang="en-US" sz="2400" dirty="0" smtClean="0"/>
              <a:t>开始调用</a:t>
            </a:r>
            <a:endParaRPr lang="en-US" altLang="zh-CN" sz="2400" dirty="0" smtClean="0"/>
          </a:p>
          <a:p>
            <a:pPr>
              <a:buNone/>
            </a:pPr>
            <a:r>
              <a:rPr lang="en-US" altLang="zh-CN" sz="2400" dirty="0" smtClean="0"/>
              <a:t>puts </a:t>
            </a:r>
            <a:r>
              <a:rPr lang="en-US" altLang="zh-CN" sz="2400" dirty="0" err="1" smtClean="0"/>
              <a:t>say_hello</a:t>
            </a:r>
            <a:r>
              <a:rPr lang="en-US" altLang="zh-CN" sz="2400" dirty="0" smtClean="0"/>
              <a:t>(“Jack”)</a:t>
            </a:r>
          </a:p>
          <a:p>
            <a:pPr>
              <a:buNone/>
            </a:pPr>
            <a:r>
              <a:rPr lang="en-US" altLang="zh-CN" sz="2400" dirty="0" smtClean="0"/>
              <a:t>puts </a:t>
            </a:r>
            <a:r>
              <a:rPr lang="en-US" altLang="zh-CN" sz="2400" dirty="0" err="1" smtClean="0"/>
              <a:t>say_hello</a:t>
            </a:r>
            <a:r>
              <a:rPr lang="en-US" altLang="zh-CN" sz="2400" dirty="0" smtClean="0"/>
              <a:t>(“Will”)</a:t>
            </a:r>
          </a:p>
          <a:p>
            <a:r>
              <a:rPr lang="zh-CN" altLang="en-US" sz="2400" dirty="0" smtClean="0"/>
              <a:t>只要每个语句放在单独的行上</a:t>
            </a:r>
            <a:r>
              <a:rPr lang="en-US" altLang="zh-CN" sz="2400" dirty="0" smtClean="0"/>
              <a:t>, </a:t>
            </a:r>
            <a:r>
              <a:rPr lang="zh-CN" altLang="en-US" sz="2400" dirty="0" smtClean="0"/>
              <a:t>结尾处就不需要加分号</a:t>
            </a:r>
            <a:r>
              <a:rPr lang="en-US" altLang="zh-CN" sz="2400" dirty="0" smtClean="0"/>
              <a:t>.</a:t>
            </a:r>
          </a:p>
          <a:p>
            <a:r>
              <a:rPr lang="zh-CN" altLang="en-US" sz="2400" dirty="0" smtClean="0"/>
              <a:t>注释以</a:t>
            </a:r>
            <a:r>
              <a:rPr lang="en-US" altLang="zh-CN" sz="2400" dirty="0" smtClean="0"/>
              <a:t>#</a:t>
            </a:r>
            <a:r>
              <a:rPr lang="zh-CN" altLang="en-US" sz="2400" dirty="0" smtClean="0"/>
              <a:t>开头</a:t>
            </a:r>
            <a:r>
              <a:rPr lang="en-US" altLang="zh-CN" sz="2400" dirty="0" smtClean="0"/>
              <a:t>, </a:t>
            </a:r>
            <a:r>
              <a:rPr lang="zh-CN" altLang="en-US" sz="2400" dirty="0" smtClean="0"/>
              <a:t>在行尾结束</a:t>
            </a:r>
            <a:r>
              <a:rPr lang="en-US" altLang="zh-CN" sz="2400" smtClean="0"/>
              <a:t>.</a:t>
            </a: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smtClean="0">
                <a:latin typeface="Consolas" pitchFamily="49" charset="0"/>
                <a:cs typeface="Consolas" pitchFamily="49" charset="0"/>
              </a:rPr>
              <a:t>Ruby</a:t>
            </a:r>
            <a:r>
              <a:rPr lang="zh-CN" altLang="en-US" sz="4400" dirty="0" smtClean="0">
                <a:latin typeface="Consolas" pitchFamily="49" charset="0"/>
                <a:cs typeface="Consolas" pitchFamily="49" charset="0"/>
              </a:rPr>
              <a:t>基础语法</a:t>
            </a:r>
            <a:endParaRPr lang="zh-CN" altLang="en-US" sz="4400" dirty="0"/>
          </a:p>
        </p:txBody>
      </p:sp>
      <p:sp>
        <p:nvSpPr>
          <p:cNvPr id="3" name="内容占位符 2"/>
          <p:cNvSpPr>
            <a:spLocks noGrp="1"/>
          </p:cNvSpPr>
          <p:nvPr>
            <p:ph idx="1"/>
          </p:nvPr>
        </p:nvSpPr>
        <p:spPr/>
        <p:txBody>
          <a:bodyPr/>
          <a:lstStyle/>
          <a:p>
            <a:r>
              <a:rPr lang="zh-CN" altLang="en-US" dirty="0" smtClean="0"/>
              <a:t>方法</a:t>
            </a:r>
            <a:r>
              <a:rPr lang="en-US" altLang="zh-CN" dirty="0" smtClean="0"/>
              <a:t>(method), </a:t>
            </a:r>
            <a:r>
              <a:rPr lang="zh-CN" altLang="en-US" dirty="0" smtClean="0"/>
              <a:t>用关键字</a:t>
            </a:r>
            <a:r>
              <a:rPr lang="en-US" altLang="zh-CN" dirty="0" smtClean="0"/>
              <a:t>def</a:t>
            </a:r>
            <a:r>
              <a:rPr lang="zh-CN" altLang="en-US" dirty="0" smtClean="0"/>
              <a:t>来定义</a:t>
            </a:r>
            <a:r>
              <a:rPr lang="en-US" altLang="zh-CN" dirty="0" smtClean="0"/>
              <a:t>, </a:t>
            </a:r>
            <a:r>
              <a:rPr lang="zh-CN" altLang="en-US" dirty="0" smtClean="0"/>
              <a:t>后接方法名和参数</a:t>
            </a:r>
            <a:r>
              <a:rPr lang="en-US" altLang="zh-CN" dirty="0" smtClean="0"/>
              <a:t>(</a:t>
            </a:r>
            <a:r>
              <a:rPr lang="zh-CN" altLang="en-US" dirty="0" smtClean="0"/>
              <a:t>参数的括号是可选的</a:t>
            </a:r>
            <a:r>
              <a:rPr lang="en-US" altLang="zh-CN" dirty="0" smtClean="0"/>
              <a:t>, </a:t>
            </a:r>
            <a:r>
              <a:rPr lang="zh-CN" altLang="en-US" dirty="0" smtClean="0"/>
              <a:t>但是有</a:t>
            </a:r>
            <a:r>
              <a:rPr lang="en-US" altLang="zh-CN" dirty="0" smtClean="0"/>
              <a:t>ruby</a:t>
            </a:r>
            <a:r>
              <a:rPr lang="zh-CN" altLang="en-US" dirty="0" smtClean="0"/>
              <a:t>风格的约定</a:t>
            </a:r>
            <a:r>
              <a:rPr lang="en-US" altLang="zh-CN" dirty="0" smtClean="0"/>
              <a:t>), </a:t>
            </a:r>
            <a:r>
              <a:rPr lang="zh-CN" altLang="en-US" dirty="0" smtClean="0"/>
              <a:t>用</a:t>
            </a:r>
            <a:r>
              <a:rPr lang="en-US" altLang="zh-CN" dirty="0" smtClean="0"/>
              <a:t>end</a:t>
            </a:r>
            <a:r>
              <a:rPr lang="zh-CN" altLang="en-US" dirty="0" smtClean="0"/>
              <a:t>结束</a:t>
            </a:r>
            <a:r>
              <a:rPr lang="en-US" altLang="zh-CN" dirty="0" smtClean="0"/>
              <a:t>.</a:t>
            </a:r>
          </a:p>
          <a:p>
            <a:r>
              <a:rPr lang="zh-CN" altLang="en-US" dirty="0" smtClean="0"/>
              <a:t>变量不必声明</a:t>
            </a:r>
            <a:r>
              <a:rPr lang="en-US" altLang="zh-CN" dirty="0" smtClean="0"/>
              <a:t>, </a:t>
            </a:r>
            <a:r>
              <a:rPr lang="zh-CN" altLang="en-US" dirty="0" smtClean="0"/>
              <a:t>当我们赋值给它时</a:t>
            </a:r>
            <a:r>
              <a:rPr lang="en-US" altLang="zh-CN" dirty="0" smtClean="0"/>
              <a:t>, </a:t>
            </a:r>
            <a:r>
              <a:rPr lang="zh-CN" altLang="en-US" dirty="0" smtClean="0"/>
              <a:t>它便存在了</a:t>
            </a:r>
            <a:r>
              <a:rPr lang="en-US" altLang="zh-CN" dirty="0" smtClean="0"/>
              <a:t>.</a:t>
            </a:r>
          </a:p>
          <a:p>
            <a:r>
              <a:rPr lang="en-US" altLang="zh-CN" dirty="0" smtClean="0"/>
              <a:t>puts: </a:t>
            </a:r>
            <a:r>
              <a:rPr lang="zh-CN" altLang="en-US" dirty="0" smtClean="0"/>
              <a:t>输出其后的内容</a:t>
            </a:r>
            <a:r>
              <a:rPr lang="en-US" altLang="zh-CN" dirty="0" smtClean="0"/>
              <a:t>, </a:t>
            </a:r>
            <a:r>
              <a:rPr lang="zh-CN" altLang="en-US" dirty="0" smtClean="0"/>
              <a:t>并后缀回车换行</a:t>
            </a:r>
            <a:r>
              <a:rPr lang="en-US" altLang="zh-CN" dirty="0" smtClean="0"/>
              <a:t>.</a:t>
            </a:r>
          </a:p>
          <a:p>
            <a:r>
              <a:rPr lang="zh-CN" altLang="en-US" dirty="0" smtClean="0"/>
              <a:t>字符串</a:t>
            </a:r>
            <a:r>
              <a:rPr lang="en-US" altLang="zh-CN" dirty="0" smtClean="0"/>
              <a:t>”…”</a:t>
            </a:r>
            <a:r>
              <a:rPr lang="zh-CN" altLang="en-US" dirty="0" smtClean="0"/>
              <a:t>或者</a:t>
            </a:r>
            <a:r>
              <a:rPr lang="en-US" altLang="zh-CN" dirty="0" smtClean="0"/>
              <a:t>’…’: </a:t>
            </a:r>
            <a:r>
              <a:rPr lang="zh-CN" altLang="en-US" dirty="0" smtClean="0"/>
              <a:t>使用双引号将比使用单引号有更多的处理</a:t>
            </a:r>
            <a:r>
              <a:rPr lang="en-US" altLang="zh-CN" dirty="0" smtClean="0"/>
              <a:t>, </a:t>
            </a:r>
            <a:r>
              <a:rPr lang="zh-CN" altLang="en-US" dirty="0" smtClean="0"/>
              <a:t>比如转义字符</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500042"/>
            <a:ext cx="8229600" cy="1143000"/>
          </a:xfrm>
        </p:spPr>
        <p:txBody>
          <a:bodyPr>
            <a:normAutofit/>
          </a:bodyPr>
          <a:lstStyle/>
          <a:p>
            <a:r>
              <a:rPr lang="zh-CN" altLang="en-US" sz="4400" dirty="0" smtClean="0"/>
              <a:t>数据结构</a:t>
            </a:r>
            <a:r>
              <a:rPr lang="en-US" altLang="zh-CN" sz="4400" dirty="0" smtClean="0"/>
              <a:t>: Arrays and Hashes</a:t>
            </a:r>
            <a:endParaRPr lang="zh-CN" altLang="en-US" sz="4400" dirty="0"/>
          </a:p>
        </p:txBody>
      </p:sp>
      <p:sp>
        <p:nvSpPr>
          <p:cNvPr id="3" name="内容占位符 2"/>
          <p:cNvSpPr>
            <a:spLocks noGrp="1"/>
          </p:cNvSpPr>
          <p:nvPr>
            <p:ph idx="1"/>
          </p:nvPr>
        </p:nvSpPr>
        <p:spPr/>
        <p:txBody>
          <a:bodyPr>
            <a:normAutofit/>
          </a:bodyPr>
          <a:lstStyle/>
          <a:p>
            <a:r>
              <a:rPr lang="en-US" altLang="zh-CN" dirty="0" smtClean="0"/>
              <a:t>Ruby</a:t>
            </a:r>
            <a:r>
              <a:rPr lang="zh-CN" altLang="en-US" dirty="0" smtClean="0"/>
              <a:t>的数组</a:t>
            </a:r>
            <a:r>
              <a:rPr lang="en-US" altLang="zh-CN" dirty="0" smtClean="0"/>
              <a:t>(Array)</a:t>
            </a:r>
            <a:r>
              <a:rPr lang="zh-CN" altLang="en-US" dirty="0" smtClean="0"/>
              <a:t>和散列表</a:t>
            </a:r>
            <a:r>
              <a:rPr lang="en-US" altLang="zh-CN" dirty="0" smtClean="0"/>
              <a:t>(Hash)</a:t>
            </a:r>
            <a:r>
              <a:rPr lang="zh-CN" altLang="en-US" dirty="0" smtClean="0"/>
              <a:t>是被索引的集合</a:t>
            </a:r>
            <a:r>
              <a:rPr lang="en-US" altLang="zh-CN" dirty="0" smtClean="0"/>
              <a:t>(indexed collection), </a:t>
            </a:r>
            <a:r>
              <a:rPr lang="zh-CN" altLang="en-US" dirty="0" smtClean="0"/>
              <a:t>存储对象的集合</a:t>
            </a:r>
            <a:r>
              <a:rPr lang="en-US" altLang="zh-CN" dirty="0" smtClean="0"/>
              <a:t>, </a:t>
            </a:r>
            <a:r>
              <a:rPr lang="zh-CN" altLang="en-US" dirty="0" smtClean="0"/>
              <a:t>通过键</a:t>
            </a:r>
            <a:r>
              <a:rPr lang="en-US" altLang="zh-CN" dirty="0" smtClean="0"/>
              <a:t>(key)</a:t>
            </a:r>
            <a:r>
              <a:rPr lang="zh-CN" altLang="en-US" dirty="0" smtClean="0"/>
              <a:t>来访问</a:t>
            </a:r>
            <a:r>
              <a:rPr lang="en-US" altLang="zh-CN" dirty="0" smtClean="0"/>
              <a:t>.</a:t>
            </a:r>
            <a:r>
              <a:rPr lang="zh-CN" altLang="en-US" dirty="0" smtClean="0"/>
              <a:t>数组的键是数字</a:t>
            </a:r>
            <a:r>
              <a:rPr lang="en-US" altLang="zh-CN" dirty="0" smtClean="0"/>
              <a:t>, </a:t>
            </a:r>
            <a:r>
              <a:rPr lang="zh-CN" altLang="en-US" dirty="0" smtClean="0"/>
              <a:t>散列表支持任何类型的键</a:t>
            </a:r>
            <a:r>
              <a:rPr lang="en-US" altLang="zh-CN" dirty="0" smtClean="0"/>
              <a:t>.</a:t>
            </a:r>
          </a:p>
          <a:p>
            <a:r>
              <a:rPr lang="en-US" altLang="zh-CN" dirty="0" smtClean="0"/>
              <a:t>Ruby</a:t>
            </a:r>
            <a:r>
              <a:rPr lang="zh-CN" altLang="en-US" dirty="0" smtClean="0"/>
              <a:t>的数组和散列表可以保存不同类型的对象</a:t>
            </a:r>
            <a:r>
              <a:rPr lang="en-US" altLang="zh-CN" dirty="0" smtClean="0"/>
              <a:t>.</a:t>
            </a:r>
          </a:p>
          <a:p>
            <a:pPr>
              <a:buNone/>
            </a:pPr>
            <a:r>
              <a:rPr lang="en-US" altLang="zh-CN" dirty="0" smtClean="0"/>
              <a:t>a = [1, ‘cat’, 3.14]</a:t>
            </a:r>
          </a:p>
          <a:p>
            <a:pPr>
              <a:buNone/>
            </a:pPr>
            <a:r>
              <a:rPr lang="en-US" altLang="zh-CN" dirty="0" smtClean="0"/>
              <a:t>a[0] # </a:t>
            </a:r>
            <a:r>
              <a:rPr lang="zh-CN" altLang="en-US" dirty="0" smtClean="0"/>
              <a:t>访问第一个元素</a:t>
            </a:r>
            <a:endParaRPr lang="en-US" altLang="zh-CN" dirty="0" smtClean="0"/>
          </a:p>
          <a:p>
            <a:r>
              <a:rPr lang="en-US" altLang="zh-CN" dirty="0"/>
              <a:t>n</a:t>
            </a:r>
            <a:r>
              <a:rPr lang="en-US" altLang="zh-CN" dirty="0" smtClean="0"/>
              <a:t>il: </a:t>
            </a:r>
            <a:r>
              <a:rPr lang="zh-CN" altLang="en-US" dirty="0" smtClean="0"/>
              <a:t>类似</a:t>
            </a:r>
            <a:r>
              <a:rPr lang="en-US" altLang="zh-CN" dirty="0" smtClean="0"/>
              <a:t>null, </a:t>
            </a:r>
            <a:r>
              <a:rPr lang="zh-CN" altLang="en-US" dirty="0" smtClean="0"/>
              <a:t>表示没有任何东西的对象</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354</TotalTime>
  <Words>1410</Words>
  <Application>Microsoft Office PowerPoint</Application>
  <PresentationFormat>全屏显示(4:3)</PresentationFormat>
  <Paragraphs>147</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流畅</vt:lpstr>
      <vt:lpstr>初识Ruby</vt:lpstr>
      <vt:lpstr>目录</vt:lpstr>
      <vt:lpstr>Ruby概述</vt:lpstr>
      <vt:lpstr>如何学习Ruby语言</vt:lpstr>
      <vt:lpstr>Ruby的面向对象</vt:lpstr>
      <vt:lpstr>Ruby的面向对象</vt:lpstr>
      <vt:lpstr>Ruby基础语法</vt:lpstr>
      <vt:lpstr>Ruby基础语法</vt:lpstr>
      <vt:lpstr>数据结构: Arrays and Hashes</vt:lpstr>
      <vt:lpstr>数据结构: Arrays and Hashes</vt:lpstr>
      <vt:lpstr>控制结构</vt:lpstr>
      <vt:lpstr>控制结构</vt:lpstr>
      <vt:lpstr>控制结构</vt:lpstr>
      <vt:lpstr>控制结构</vt:lpstr>
      <vt:lpstr>块和迭代器</vt:lpstr>
      <vt:lpstr>块和迭代器</vt:lpstr>
      <vt:lpstr>类</vt:lpstr>
      <vt:lpstr>类变量和类方法</vt:lpstr>
      <vt:lpstr>控制方法的访问权限</vt:lpstr>
      <vt:lpstr>方法的返回值</vt:lpstr>
      <vt:lpstr>变量</vt:lpstr>
      <vt:lpstr>变量</vt:lpstr>
      <vt:lpstr>Thank You For Watching!</vt:lpstr>
    </vt:vector>
  </TitlesOfParts>
  <Company>Asiainfo-Linkage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Char-Aznable</dc:creator>
  <cp:lastModifiedBy>vanx</cp:lastModifiedBy>
  <cp:revision>127</cp:revision>
  <dcterms:created xsi:type="dcterms:W3CDTF">2011-06-15T01:37:36Z</dcterms:created>
  <dcterms:modified xsi:type="dcterms:W3CDTF">2015-07-09T05:47:46Z</dcterms:modified>
</cp:coreProperties>
</file>