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59" r:id="rId5"/>
    <p:sldId id="260" r:id="rId6"/>
    <p:sldId id="270" r:id="rId7"/>
    <p:sldId id="261" r:id="rId8"/>
    <p:sldId id="262" r:id="rId9"/>
    <p:sldId id="271" r:id="rId10"/>
    <p:sldId id="263" r:id="rId11"/>
    <p:sldId id="264" r:id="rId12"/>
    <p:sldId id="272" r:id="rId13"/>
    <p:sldId id="265" r:id="rId14"/>
    <p:sldId id="266" r:id="rId15"/>
    <p:sldId id="273" r:id="rId16"/>
    <p:sldId id="267" r:id="rId17"/>
    <p:sldId id="268" r:id="rId18"/>
    <p:sldId id="269" r:id="rId19"/>
    <p:sldId id="287" r:id="rId20"/>
    <p:sldId id="274" r:id="rId21"/>
    <p:sldId id="275" r:id="rId22"/>
    <p:sldId id="288" r:id="rId23"/>
    <p:sldId id="276" r:id="rId24"/>
    <p:sldId id="289" r:id="rId25"/>
    <p:sldId id="277" r:id="rId26"/>
    <p:sldId id="278" r:id="rId27"/>
    <p:sldId id="279" r:id="rId28"/>
    <p:sldId id="280" r:id="rId29"/>
    <p:sldId id="281" r:id="rId30"/>
    <p:sldId id="282" r:id="rId31"/>
    <p:sldId id="283" r:id="rId32"/>
    <p:sldId id="284" r:id="rId33"/>
    <p:sldId id="285" r:id="rId34"/>
    <p:sldId id="290" r:id="rId35"/>
    <p:sldId id="286"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034E55-D02C-4B46-BB11-EB9F31A30A50}" type="datetimeFigureOut">
              <a:rPr lang="en-US" smtClean="0"/>
              <a:t>12/05/2019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BD86A2C-1730-4B0F-AC13-708647B7D22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293697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34E55-D02C-4B46-BB11-EB9F31A30A50}" type="datetimeFigureOut">
              <a:rPr lang="en-US" smtClean="0"/>
              <a:t>12/05/2019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86A2C-1730-4B0F-AC13-708647B7D22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90714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34E55-D02C-4B46-BB11-EB9F31A30A50}" type="datetimeFigureOut">
              <a:rPr lang="en-US" smtClean="0"/>
              <a:t>12/05/2019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86A2C-1730-4B0F-AC13-708647B7D22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971423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34E55-D02C-4B46-BB11-EB9F31A30A50}" type="datetimeFigureOut">
              <a:rPr lang="en-US" smtClean="0"/>
              <a:t>12/05/2019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86A2C-1730-4B0F-AC13-708647B7D22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68288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034E55-D02C-4B46-BB11-EB9F31A30A50}" type="datetimeFigureOut">
              <a:rPr lang="en-US" smtClean="0"/>
              <a:t>12/05/2019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86A2C-1730-4B0F-AC13-708647B7D22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184673"/>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34E55-D02C-4B46-BB11-EB9F31A30A50}" type="datetimeFigureOut">
              <a:rPr lang="en-US" smtClean="0"/>
              <a:t>12/05/2019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86A2C-1730-4B0F-AC13-708647B7D22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8605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34E55-D02C-4B46-BB11-EB9F31A30A50}" type="datetimeFigureOut">
              <a:rPr lang="en-US" smtClean="0"/>
              <a:t>12/05/2019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D86A2C-1730-4B0F-AC13-708647B7D22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910295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34E55-D02C-4B46-BB11-EB9F31A30A50}" type="datetimeFigureOut">
              <a:rPr lang="en-US" smtClean="0"/>
              <a:t>12/05/2019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D86A2C-1730-4B0F-AC13-708647B7D22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109257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34E55-D02C-4B46-BB11-EB9F31A30A50}" type="datetimeFigureOut">
              <a:rPr lang="en-US" smtClean="0"/>
              <a:t>12/05/2019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D86A2C-1730-4B0F-AC13-708647B7D220}" type="slidenum">
              <a:rPr lang="en-US" smtClean="0"/>
              <a:t>‹#›</a:t>
            </a:fld>
            <a:endParaRPr lang="en-US"/>
          </a:p>
        </p:txBody>
      </p:sp>
    </p:spTree>
    <p:extLst>
      <p:ext uri="{BB962C8B-B14F-4D97-AF65-F5344CB8AC3E}">
        <p14:creationId xmlns:p14="http://schemas.microsoft.com/office/powerpoint/2010/main" val="210028655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034E55-D02C-4B46-BB11-EB9F31A30A50}" type="datetimeFigureOut">
              <a:rPr lang="en-US" smtClean="0"/>
              <a:t>12/05/2019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86A2C-1730-4B0F-AC13-708647B7D22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255863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034E55-D02C-4B46-BB11-EB9F31A30A50}" type="datetimeFigureOut">
              <a:rPr lang="en-US" smtClean="0"/>
              <a:t>12/05/2019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BD86A2C-1730-4B0F-AC13-708647B7D22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50124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034E55-D02C-4B46-BB11-EB9F31A30A50}" type="datetimeFigureOut">
              <a:rPr lang="en-US" smtClean="0"/>
              <a:t>12/05/2019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BD86A2C-1730-4B0F-AC13-708647B7D22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02096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spd="slow">
    <p:wipe/>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F7D4-A261-4D21-8F5F-B9B46BB0E5B7}"/>
              </a:ext>
            </a:extLst>
          </p:cNvPr>
          <p:cNvSpPr>
            <a:spLocks noGrp="1"/>
          </p:cNvSpPr>
          <p:nvPr>
            <p:ph type="ctrTitle"/>
          </p:nvPr>
        </p:nvSpPr>
        <p:spPr/>
        <p:txBody>
          <a:bodyPr/>
          <a:lstStyle/>
          <a:p>
            <a:r>
              <a:rPr lang="en-US"/>
              <a:t>Management Restaurant</a:t>
            </a:r>
          </a:p>
        </p:txBody>
      </p:sp>
      <p:sp>
        <p:nvSpPr>
          <p:cNvPr id="3" name="Subtitle 2">
            <a:extLst>
              <a:ext uri="{FF2B5EF4-FFF2-40B4-BE49-F238E27FC236}">
                <a16:creationId xmlns:a16="http://schemas.microsoft.com/office/drawing/2014/main" id="{3F7E814B-FD52-46CB-82B2-1D128E838AEA}"/>
              </a:ext>
            </a:extLst>
          </p:cNvPr>
          <p:cNvSpPr>
            <a:spLocks noGrp="1"/>
          </p:cNvSpPr>
          <p:nvPr>
            <p:ph type="subTitle" idx="1"/>
          </p:nvPr>
        </p:nvSpPr>
        <p:spPr/>
        <p:txBody>
          <a:bodyPr/>
          <a:lstStyle/>
          <a:p>
            <a:r>
              <a:rPr lang="en-US" err="1"/>
              <a:t>Pacurar</a:t>
            </a:r>
            <a:r>
              <a:rPr lang="en-US"/>
              <a:t> Cristian</a:t>
            </a:r>
          </a:p>
          <a:p>
            <a:r>
              <a:rPr lang="en-US"/>
              <a:t>Grupa 30233</a:t>
            </a:r>
          </a:p>
        </p:txBody>
      </p:sp>
    </p:spTree>
    <p:extLst>
      <p:ext uri="{BB962C8B-B14F-4D97-AF65-F5344CB8AC3E}">
        <p14:creationId xmlns:p14="http://schemas.microsoft.com/office/powerpoint/2010/main" val="126634288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D69C-FF11-4DB6-9413-CD774704D98F}"/>
              </a:ext>
            </a:extLst>
          </p:cNvPr>
          <p:cNvSpPr>
            <a:spLocks noGrp="1"/>
          </p:cNvSpPr>
          <p:nvPr>
            <p:ph type="title"/>
          </p:nvPr>
        </p:nvSpPr>
        <p:spPr/>
        <p:txBody>
          <a:bodyPr/>
          <a:lstStyle/>
          <a:p>
            <a:r>
              <a:rPr lang="en-US"/>
              <a:t>Bucatar</a:t>
            </a:r>
          </a:p>
        </p:txBody>
      </p:sp>
      <p:sp>
        <p:nvSpPr>
          <p:cNvPr id="3" name="Content Placeholder 2">
            <a:extLst>
              <a:ext uri="{FF2B5EF4-FFF2-40B4-BE49-F238E27FC236}">
                <a16:creationId xmlns:a16="http://schemas.microsoft.com/office/drawing/2014/main" id="{1C482A6F-E46C-43C4-B5EA-DAC9B4F23CBC}"/>
              </a:ext>
            </a:extLst>
          </p:cNvPr>
          <p:cNvSpPr>
            <a:spLocks noGrp="1"/>
          </p:cNvSpPr>
          <p:nvPr>
            <p:ph idx="1"/>
          </p:nvPr>
        </p:nvSpPr>
        <p:spPr/>
        <p:txBody>
          <a:bodyPr/>
          <a:lstStyle/>
          <a:p>
            <a:pPr algn="just"/>
            <a:r>
              <a:rPr lang="en-US"/>
              <a:t>Bucatarul va fi cel care se va ocupa de comenzile clientilor. Acesta va primi o lista cu toate comenzile active, care vor fi impartite tuturor bucatarilor. Toate comenzile trebuie finalizate intr-un timp cat mai scurt, prioritizand comenzile in ordinea sosirii lor.</a:t>
            </a:r>
          </a:p>
          <a:p>
            <a:pPr algn="just"/>
            <a:r>
              <a:rPr lang="en-US"/>
              <a:t>Bucatarul va tine cont de observatiile clientilor facute la fiecare comanda si va notifica clientul cand comanda acestuia este gata de livrare.</a:t>
            </a:r>
          </a:p>
        </p:txBody>
      </p:sp>
    </p:spTree>
    <p:extLst>
      <p:ext uri="{BB962C8B-B14F-4D97-AF65-F5344CB8AC3E}">
        <p14:creationId xmlns:p14="http://schemas.microsoft.com/office/powerpoint/2010/main" val="77705700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5EB6C-550C-4E40-B463-23A9E6007AD7}"/>
              </a:ext>
            </a:extLst>
          </p:cNvPr>
          <p:cNvSpPr>
            <a:spLocks noGrp="1"/>
          </p:cNvSpPr>
          <p:nvPr>
            <p:ph type="title"/>
          </p:nvPr>
        </p:nvSpPr>
        <p:spPr/>
        <p:txBody>
          <a:bodyPr/>
          <a:lstStyle/>
          <a:p>
            <a:r>
              <a:rPr lang="en-US"/>
              <a:t>Diagrama use case bucatar</a:t>
            </a:r>
          </a:p>
        </p:txBody>
      </p:sp>
      <p:pic>
        <p:nvPicPr>
          <p:cNvPr id="4" name="Content Placeholder 3">
            <a:extLst>
              <a:ext uri="{FF2B5EF4-FFF2-40B4-BE49-F238E27FC236}">
                <a16:creationId xmlns:a16="http://schemas.microsoft.com/office/drawing/2014/main" id="{4A03517B-D707-438C-896C-68B13CDB26FD}"/>
              </a:ext>
            </a:extLst>
          </p:cNvPr>
          <p:cNvPicPr>
            <a:picLocks noGrp="1" noChangeAspect="1"/>
          </p:cNvPicPr>
          <p:nvPr>
            <p:ph idx="1"/>
          </p:nvPr>
        </p:nvPicPr>
        <p:blipFill>
          <a:blip r:embed="rId2"/>
          <a:stretch>
            <a:fillRect/>
          </a:stretch>
        </p:blipFill>
        <p:spPr>
          <a:xfrm>
            <a:off x="2862262" y="2493169"/>
            <a:ext cx="6781800" cy="2495550"/>
          </a:xfrm>
          <a:prstGeom prst="rect">
            <a:avLst/>
          </a:prstGeom>
        </p:spPr>
      </p:pic>
    </p:spTree>
    <p:extLst>
      <p:ext uri="{BB962C8B-B14F-4D97-AF65-F5344CB8AC3E}">
        <p14:creationId xmlns:p14="http://schemas.microsoft.com/office/powerpoint/2010/main" val="269100616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85C8-95D7-4D4E-B5BC-84F05BEA898F}"/>
              </a:ext>
            </a:extLst>
          </p:cNvPr>
          <p:cNvSpPr>
            <a:spLocks noGrp="1"/>
          </p:cNvSpPr>
          <p:nvPr>
            <p:ph type="title"/>
          </p:nvPr>
        </p:nvSpPr>
        <p:spPr/>
        <p:txBody>
          <a:bodyPr/>
          <a:lstStyle/>
          <a:p>
            <a:r>
              <a:rPr lang="en-US"/>
              <a:t>Fereastra UI bucatar</a:t>
            </a:r>
          </a:p>
        </p:txBody>
      </p:sp>
      <p:pic>
        <p:nvPicPr>
          <p:cNvPr id="4" name="Content Placeholder 3">
            <a:extLst>
              <a:ext uri="{FF2B5EF4-FFF2-40B4-BE49-F238E27FC236}">
                <a16:creationId xmlns:a16="http://schemas.microsoft.com/office/drawing/2014/main" id="{F742C20F-046C-4636-B7FC-05DAD80C5E20}"/>
              </a:ext>
            </a:extLst>
          </p:cNvPr>
          <p:cNvPicPr>
            <a:picLocks noGrp="1" noChangeAspect="1"/>
          </p:cNvPicPr>
          <p:nvPr>
            <p:ph idx="1"/>
          </p:nvPr>
        </p:nvPicPr>
        <p:blipFill>
          <a:blip r:embed="rId2"/>
          <a:stretch>
            <a:fillRect/>
          </a:stretch>
        </p:blipFill>
        <p:spPr>
          <a:xfrm>
            <a:off x="3295650" y="2497931"/>
            <a:ext cx="5915025" cy="2486025"/>
          </a:xfrm>
          <a:prstGeom prst="rect">
            <a:avLst/>
          </a:prstGeom>
        </p:spPr>
      </p:pic>
    </p:spTree>
    <p:extLst>
      <p:ext uri="{BB962C8B-B14F-4D97-AF65-F5344CB8AC3E}">
        <p14:creationId xmlns:p14="http://schemas.microsoft.com/office/powerpoint/2010/main" val="206387234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6871-A4A2-48B5-A2AD-C2B10E7052BF}"/>
              </a:ext>
            </a:extLst>
          </p:cNvPr>
          <p:cNvSpPr>
            <a:spLocks noGrp="1"/>
          </p:cNvSpPr>
          <p:nvPr>
            <p:ph type="title"/>
          </p:nvPr>
        </p:nvSpPr>
        <p:spPr/>
        <p:txBody>
          <a:bodyPr/>
          <a:lstStyle/>
          <a:p>
            <a:r>
              <a:rPr lang="en-US"/>
              <a:t>Livrator</a:t>
            </a:r>
          </a:p>
        </p:txBody>
      </p:sp>
      <p:sp>
        <p:nvSpPr>
          <p:cNvPr id="3" name="Content Placeholder 2">
            <a:extLst>
              <a:ext uri="{FF2B5EF4-FFF2-40B4-BE49-F238E27FC236}">
                <a16:creationId xmlns:a16="http://schemas.microsoft.com/office/drawing/2014/main" id="{57EBED7C-1EB8-4230-9BB9-0B0304E0C463}"/>
              </a:ext>
            </a:extLst>
          </p:cNvPr>
          <p:cNvSpPr>
            <a:spLocks noGrp="1"/>
          </p:cNvSpPr>
          <p:nvPr>
            <p:ph idx="1"/>
          </p:nvPr>
        </p:nvSpPr>
        <p:spPr/>
        <p:txBody>
          <a:bodyPr/>
          <a:lstStyle/>
          <a:p>
            <a:pPr algn="just"/>
            <a:r>
              <a:rPr lang="en-US"/>
              <a:t>Livratorul se va ocupa de preluarea comenzilor de la bucatari si transportarea lor pe o ruta optima, data de sistem, catre fiecare client. Acesta va astepta un numar minim de comenzi inainte de livrarea acestora pentru a mari eficienta.</a:t>
            </a:r>
          </a:p>
          <a:p>
            <a:pPr algn="just"/>
            <a:r>
              <a:rPr lang="en-US"/>
              <a:t>Livratorul este obligat sa se asigure de plata comenzii in cazul in care clientul a optat pentru optiunea platii cash, dar este responsabil si de livrarea comenzii, aproximativ in timpul estimat de sistem.</a:t>
            </a:r>
          </a:p>
          <a:p>
            <a:pPr algn="just"/>
            <a:r>
              <a:rPr lang="en-US"/>
              <a:t>Fiecare livrator va primi un raiting de la client, si va confirma livrarea comenzii catre sistem.</a:t>
            </a:r>
          </a:p>
        </p:txBody>
      </p:sp>
    </p:spTree>
    <p:extLst>
      <p:ext uri="{BB962C8B-B14F-4D97-AF65-F5344CB8AC3E}">
        <p14:creationId xmlns:p14="http://schemas.microsoft.com/office/powerpoint/2010/main" val="21212964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F155-28BD-479C-94F0-40679B11383C}"/>
              </a:ext>
            </a:extLst>
          </p:cNvPr>
          <p:cNvSpPr>
            <a:spLocks noGrp="1"/>
          </p:cNvSpPr>
          <p:nvPr>
            <p:ph type="title"/>
          </p:nvPr>
        </p:nvSpPr>
        <p:spPr/>
        <p:txBody>
          <a:bodyPr/>
          <a:lstStyle/>
          <a:p>
            <a:r>
              <a:rPr lang="en-US"/>
              <a:t>Diagrama use case livrator</a:t>
            </a:r>
          </a:p>
        </p:txBody>
      </p:sp>
      <p:pic>
        <p:nvPicPr>
          <p:cNvPr id="4" name="Content Placeholder 3">
            <a:extLst>
              <a:ext uri="{FF2B5EF4-FFF2-40B4-BE49-F238E27FC236}">
                <a16:creationId xmlns:a16="http://schemas.microsoft.com/office/drawing/2014/main" id="{B2277EA4-DCCE-464A-914D-B8A3F5FC3C64}"/>
              </a:ext>
            </a:extLst>
          </p:cNvPr>
          <p:cNvPicPr>
            <a:picLocks noGrp="1" noChangeAspect="1"/>
          </p:cNvPicPr>
          <p:nvPr>
            <p:ph idx="1"/>
          </p:nvPr>
        </p:nvPicPr>
        <p:blipFill>
          <a:blip r:embed="rId2"/>
          <a:stretch>
            <a:fillRect/>
          </a:stretch>
        </p:blipFill>
        <p:spPr>
          <a:xfrm>
            <a:off x="4357844" y="2016125"/>
            <a:ext cx="3790636" cy="3449638"/>
          </a:xfrm>
          <a:prstGeom prst="rect">
            <a:avLst/>
          </a:prstGeom>
        </p:spPr>
      </p:pic>
    </p:spTree>
    <p:extLst>
      <p:ext uri="{BB962C8B-B14F-4D97-AF65-F5344CB8AC3E}">
        <p14:creationId xmlns:p14="http://schemas.microsoft.com/office/powerpoint/2010/main" val="252853597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8B2E-0A70-4456-85DB-EC266532543C}"/>
              </a:ext>
            </a:extLst>
          </p:cNvPr>
          <p:cNvSpPr>
            <a:spLocks noGrp="1"/>
          </p:cNvSpPr>
          <p:nvPr>
            <p:ph type="title"/>
          </p:nvPr>
        </p:nvSpPr>
        <p:spPr/>
        <p:txBody>
          <a:bodyPr/>
          <a:lstStyle/>
          <a:p>
            <a:r>
              <a:rPr lang="en-US"/>
              <a:t>Fereastra UI livrator</a:t>
            </a:r>
          </a:p>
        </p:txBody>
      </p:sp>
      <p:pic>
        <p:nvPicPr>
          <p:cNvPr id="4" name="Content Placeholder 3">
            <a:extLst>
              <a:ext uri="{FF2B5EF4-FFF2-40B4-BE49-F238E27FC236}">
                <a16:creationId xmlns:a16="http://schemas.microsoft.com/office/drawing/2014/main" id="{72544B84-7E2A-446F-BABF-D1A828233162}"/>
              </a:ext>
            </a:extLst>
          </p:cNvPr>
          <p:cNvPicPr>
            <a:picLocks noGrp="1" noChangeAspect="1"/>
          </p:cNvPicPr>
          <p:nvPr>
            <p:ph idx="1"/>
          </p:nvPr>
        </p:nvPicPr>
        <p:blipFill>
          <a:blip r:embed="rId2"/>
          <a:stretch>
            <a:fillRect/>
          </a:stretch>
        </p:blipFill>
        <p:spPr>
          <a:xfrm>
            <a:off x="3713468" y="2016125"/>
            <a:ext cx="5079388" cy="3449638"/>
          </a:xfrm>
          <a:prstGeom prst="rect">
            <a:avLst/>
          </a:prstGeom>
        </p:spPr>
      </p:pic>
    </p:spTree>
    <p:extLst>
      <p:ext uri="{BB962C8B-B14F-4D97-AF65-F5344CB8AC3E}">
        <p14:creationId xmlns:p14="http://schemas.microsoft.com/office/powerpoint/2010/main" val="149155202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A5BD-418E-4C2B-A9CB-37F0A8AC6CC1}"/>
              </a:ext>
            </a:extLst>
          </p:cNvPr>
          <p:cNvSpPr>
            <a:spLocks noGrp="1"/>
          </p:cNvSpPr>
          <p:nvPr>
            <p:ph type="title"/>
          </p:nvPr>
        </p:nvSpPr>
        <p:spPr/>
        <p:txBody>
          <a:bodyPr/>
          <a:lstStyle/>
          <a:p>
            <a:r>
              <a:rPr lang="en-US"/>
              <a:t>Sistem</a:t>
            </a:r>
          </a:p>
        </p:txBody>
      </p:sp>
      <p:sp>
        <p:nvSpPr>
          <p:cNvPr id="3" name="Content Placeholder 2">
            <a:extLst>
              <a:ext uri="{FF2B5EF4-FFF2-40B4-BE49-F238E27FC236}">
                <a16:creationId xmlns:a16="http://schemas.microsoft.com/office/drawing/2014/main" id="{9CAE4A36-678C-40FE-9393-D704B3D128F5}"/>
              </a:ext>
            </a:extLst>
          </p:cNvPr>
          <p:cNvSpPr>
            <a:spLocks noGrp="1"/>
          </p:cNvSpPr>
          <p:nvPr>
            <p:ph idx="1"/>
          </p:nvPr>
        </p:nvSpPr>
        <p:spPr/>
        <p:txBody>
          <a:bodyPr/>
          <a:lstStyle/>
          <a:p>
            <a:pPr algn="just"/>
            <a:r>
              <a:rPr lang="en-US"/>
              <a:t>Sistemul se ocupa de tot ce inseamna logica relationala intre useri. El va primi comenzi de la client, le va distribui bucatarilor in functie de cererea managerului si va crea ruta optima pentru livratori. Totodata va face conexiunea la baza de date, va stoca diferite informatii de la fiecare tip de user pentru a face managementul restaurantului cat mai usor posibil si va actualiza meniul si datele fiecarui utilizator.</a:t>
            </a:r>
          </a:p>
          <a:p>
            <a:pPr algn="just"/>
            <a:r>
              <a:rPr lang="en-US"/>
              <a:t>Sistemul va raspunde clientilor cu stare comenzilor si alte informatii utile pentru acestia. Va autentifica useri si va avea o privire de ansamblu asupra tuturor proceselor curente care se desfasoara in restaurant.</a:t>
            </a:r>
          </a:p>
        </p:txBody>
      </p:sp>
    </p:spTree>
    <p:extLst>
      <p:ext uri="{BB962C8B-B14F-4D97-AF65-F5344CB8AC3E}">
        <p14:creationId xmlns:p14="http://schemas.microsoft.com/office/powerpoint/2010/main" val="224799269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654E-4A02-41D6-AA01-F0DC5607C58D}"/>
              </a:ext>
            </a:extLst>
          </p:cNvPr>
          <p:cNvSpPr>
            <a:spLocks noGrp="1"/>
          </p:cNvSpPr>
          <p:nvPr>
            <p:ph type="title"/>
          </p:nvPr>
        </p:nvSpPr>
        <p:spPr/>
        <p:txBody>
          <a:bodyPr/>
          <a:lstStyle/>
          <a:p>
            <a:r>
              <a:rPr lang="en-US"/>
              <a:t>Diagrama use case sistem</a:t>
            </a:r>
          </a:p>
        </p:txBody>
      </p:sp>
      <p:pic>
        <p:nvPicPr>
          <p:cNvPr id="4" name="Content Placeholder 3">
            <a:extLst>
              <a:ext uri="{FF2B5EF4-FFF2-40B4-BE49-F238E27FC236}">
                <a16:creationId xmlns:a16="http://schemas.microsoft.com/office/drawing/2014/main" id="{D091AF70-CBA8-4A85-874B-86EC94EBEFE9}"/>
              </a:ext>
            </a:extLst>
          </p:cNvPr>
          <p:cNvPicPr>
            <a:picLocks noGrp="1" noChangeAspect="1"/>
          </p:cNvPicPr>
          <p:nvPr>
            <p:ph idx="1"/>
          </p:nvPr>
        </p:nvPicPr>
        <p:blipFill>
          <a:blip r:embed="rId2"/>
          <a:stretch>
            <a:fillRect/>
          </a:stretch>
        </p:blipFill>
        <p:spPr>
          <a:xfrm>
            <a:off x="3505984" y="2016125"/>
            <a:ext cx="5494356" cy="3449638"/>
          </a:xfrm>
          <a:prstGeom prst="rect">
            <a:avLst/>
          </a:prstGeom>
        </p:spPr>
      </p:pic>
    </p:spTree>
    <p:extLst>
      <p:ext uri="{BB962C8B-B14F-4D97-AF65-F5344CB8AC3E}">
        <p14:creationId xmlns:p14="http://schemas.microsoft.com/office/powerpoint/2010/main" val="245185962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66B3-C5DF-43A9-8CE5-93D0A4666B93}"/>
              </a:ext>
            </a:extLst>
          </p:cNvPr>
          <p:cNvSpPr>
            <a:spLocks noGrp="1"/>
          </p:cNvSpPr>
          <p:nvPr>
            <p:ph type="title"/>
          </p:nvPr>
        </p:nvSpPr>
        <p:spPr/>
        <p:txBody>
          <a:bodyPr/>
          <a:lstStyle/>
          <a:p>
            <a:r>
              <a:rPr lang="en-US"/>
              <a:t>Fereastra de Login</a:t>
            </a:r>
          </a:p>
        </p:txBody>
      </p:sp>
      <p:sp>
        <p:nvSpPr>
          <p:cNvPr id="3" name="Content Placeholder 2">
            <a:extLst>
              <a:ext uri="{FF2B5EF4-FFF2-40B4-BE49-F238E27FC236}">
                <a16:creationId xmlns:a16="http://schemas.microsoft.com/office/drawing/2014/main" id="{131E1AAA-E2C7-4E4B-BB2C-8477067929B4}"/>
              </a:ext>
            </a:extLst>
          </p:cNvPr>
          <p:cNvSpPr>
            <a:spLocks noGrp="1"/>
          </p:cNvSpPr>
          <p:nvPr>
            <p:ph idx="1"/>
          </p:nvPr>
        </p:nvSpPr>
        <p:spPr/>
        <p:txBody>
          <a:bodyPr/>
          <a:lstStyle/>
          <a:p>
            <a:pPr algn="just"/>
            <a:r>
              <a:rPr lang="en-US"/>
              <a:t>Aceasta este prima interfata pe care orice utilizator al aplicatiei o va vedea. Aici userii care au deja un cont se pot autentifica introducand un nume si o parola, iar in cazul in care nu au un cont deja creat, se pot inregistra, introducand datele necesare.</a:t>
            </a:r>
          </a:p>
          <a:p>
            <a:pPr algn="just"/>
            <a:endParaRPr lang="en-US"/>
          </a:p>
        </p:txBody>
      </p:sp>
      <p:pic>
        <p:nvPicPr>
          <p:cNvPr id="4" name="Picture 3">
            <a:extLst>
              <a:ext uri="{FF2B5EF4-FFF2-40B4-BE49-F238E27FC236}">
                <a16:creationId xmlns:a16="http://schemas.microsoft.com/office/drawing/2014/main" id="{64A15E73-BE58-443B-8722-3AABF23D463F}"/>
              </a:ext>
            </a:extLst>
          </p:cNvPr>
          <p:cNvPicPr>
            <a:picLocks noChangeAspect="1"/>
          </p:cNvPicPr>
          <p:nvPr/>
        </p:nvPicPr>
        <p:blipFill>
          <a:blip r:embed="rId2"/>
          <a:stretch>
            <a:fillRect/>
          </a:stretch>
        </p:blipFill>
        <p:spPr>
          <a:xfrm>
            <a:off x="4539939" y="3429000"/>
            <a:ext cx="2867025" cy="1914525"/>
          </a:xfrm>
          <a:prstGeom prst="rect">
            <a:avLst/>
          </a:prstGeom>
        </p:spPr>
      </p:pic>
    </p:spTree>
    <p:extLst>
      <p:ext uri="{BB962C8B-B14F-4D97-AF65-F5344CB8AC3E}">
        <p14:creationId xmlns:p14="http://schemas.microsoft.com/office/powerpoint/2010/main" val="20807247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8336-5591-4D66-A15B-87F165FCB5E7}"/>
              </a:ext>
            </a:extLst>
          </p:cNvPr>
          <p:cNvSpPr>
            <a:spLocks noGrp="1"/>
          </p:cNvSpPr>
          <p:nvPr>
            <p:ph type="title"/>
          </p:nvPr>
        </p:nvSpPr>
        <p:spPr/>
        <p:txBody>
          <a:bodyPr/>
          <a:lstStyle/>
          <a:p>
            <a:r>
              <a:rPr lang="en-US"/>
              <a:t>Diagrama generala a arhitecturii sistemului</a:t>
            </a:r>
          </a:p>
        </p:txBody>
      </p:sp>
      <p:sp>
        <p:nvSpPr>
          <p:cNvPr id="3" name="Content Placeholder 2">
            <a:extLst>
              <a:ext uri="{FF2B5EF4-FFF2-40B4-BE49-F238E27FC236}">
                <a16:creationId xmlns:a16="http://schemas.microsoft.com/office/drawing/2014/main" id="{D58D9115-8FE2-4D55-B6DA-A5EF29CBA653}"/>
              </a:ext>
            </a:extLst>
          </p:cNvPr>
          <p:cNvSpPr>
            <a:spLocks noGrp="1"/>
          </p:cNvSpPr>
          <p:nvPr>
            <p:ph idx="1"/>
          </p:nvPr>
        </p:nvSpPr>
        <p:spPr/>
        <p:txBody>
          <a:bodyPr/>
          <a:lstStyle/>
          <a:p>
            <a:pPr algn="just"/>
            <a:r>
              <a:rPr lang="en-US"/>
              <a:t>In aceasta diagrama avem sistemul principal care se va conecta la baza de date si va cere permisiunea acesteia pentru preluarea si prelucrarea datelor.</a:t>
            </a:r>
          </a:p>
          <a:p>
            <a:pPr algn="just"/>
            <a:r>
              <a:rPr lang="en-US"/>
              <a:t>Exista un user interface (UI) prin care userul se va autentifica la baza de date.</a:t>
            </a:r>
          </a:p>
          <a:p>
            <a:pPr algn="just"/>
            <a:r>
              <a:rPr lang="en-US"/>
              <a:t>Sistemul va transmite date personalului cu comanda facuta de client si la randul lor personalul va transmite inapoi datele necesare finalizarii comenzii.</a:t>
            </a:r>
          </a:p>
          <a:p>
            <a:pPr algn="just"/>
            <a:r>
              <a:rPr lang="en-US"/>
              <a:t>Clientul primeste feedback de la sistem cu stare comenzii.</a:t>
            </a:r>
          </a:p>
        </p:txBody>
      </p:sp>
    </p:spTree>
    <p:extLst>
      <p:ext uri="{BB962C8B-B14F-4D97-AF65-F5344CB8AC3E}">
        <p14:creationId xmlns:p14="http://schemas.microsoft.com/office/powerpoint/2010/main" val="23017598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C03B-5A5C-4DF7-A873-9D1A8DF8DCCB}"/>
              </a:ext>
            </a:extLst>
          </p:cNvPr>
          <p:cNvSpPr>
            <a:spLocks noGrp="1"/>
          </p:cNvSpPr>
          <p:nvPr>
            <p:ph type="title"/>
          </p:nvPr>
        </p:nvSpPr>
        <p:spPr/>
        <p:txBody>
          <a:bodyPr/>
          <a:lstStyle/>
          <a:p>
            <a:r>
              <a:rPr lang="en-US" err="1"/>
              <a:t>Prezentare</a:t>
            </a:r>
            <a:r>
              <a:rPr lang="en-US"/>
              <a:t> </a:t>
            </a:r>
            <a:r>
              <a:rPr lang="en-US" err="1"/>
              <a:t>generala</a:t>
            </a:r>
            <a:endParaRPr lang="en-US"/>
          </a:p>
        </p:txBody>
      </p:sp>
      <p:sp>
        <p:nvSpPr>
          <p:cNvPr id="3" name="Content Placeholder 2">
            <a:extLst>
              <a:ext uri="{FF2B5EF4-FFF2-40B4-BE49-F238E27FC236}">
                <a16:creationId xmlns:a16="http://schemas.microsoft.com/office/drawing/2014/main" id="{7566CFCA-813A-4592-9BFD-942C654EA9D2}"/>
              </a:ext>
            </a:extLst>
          </p:cNvPr>
          <p:cNvSpPr>
            <a:spLocks noGrp="1"/>
          </p:cNvSpPr>
          <p:nvPr>
            <p:ph idx="1"/>
          </p:nvPr>
        </p:nvSpPr>
        <p:spPr/>
        <p:txBody>
          <a:bodyPr/>
          <a:lstStyle/>
          <a:p>
            <a:pPr algn="just"/>
            <a:r>
              <a:rPr lang="en-US"/>
              <a:t>Aplicatia software care va fi dezvoltata in continuare va avea ca scop managementul unui restaurant cu tot ce inseamna interactiunea dintre client, personal si server, totul fiind coordonat de catre un administrator.</a:t>
            </a:r>
          </a:p>
          <a:p>
            <a:pPr algn="just"/>
            <a:r>
              <a:rPr lang="en-US"/>
              <a:t>In cele ce urmeaza va fi prezentat modul de gandire abordat in realizarea aplicatiei, fiind luate in calcul viitoarele actualizari, in vederea dezvoltarii aplicatiei.</a:t>
            </a:r>
          </a:p>
          <a:p>
            <a:pPr algn="just"/>
            <a:r>
              <a:rPr lang="en-US"/>
              <a:t>Software-ul va fi programat in limbajul Java, folosind o baza de date, interactiunea facandu-se printr-o interfata grafica personalizata fiecarui tip de utilizator.</a:t>
            </a:r>
          </a:p>
        </p:txBody>
      </p:sp>
    </p:spTree>
    <p:extLst>
      <p:ext uri="{BB962C8B-B14F-4D97-AF65-F5344CB8AC3E}">
        <p14:creationId xmlns:p14="http://schemas.microsoft.com/office/powerpoint/2010/main" val="33133598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1B88-21DD-4637-B023-B262C6A9EFA2}"/>
              </a:ext>
            </a:extLst>
          </p:cNvPr>
          <p:cNvSpPr>
            <a:spLocks noGrp="1"/>
          </p:cNvSpPr>
          <p:nvPr>
            <p:ph type="title"/>
          </p:nvPr>
        </p:nvSpPr>
        <p:spPr/>
        <p:txBody>
          <a:bodyPr/>
          <a:lstStyle/>
          <a:p>
            <a:r>
              <a:rPr lang="en-US"/>
              <a:t>Diagrama generala a arhitecturii sistemului</a:t>
            </a:r>
          </a:p>
        </p:txBody>
      </p:sp>
      <p:pic>
        <p:nvPicPr>
          <p:cNvPr id="4" name="Content Placeholder 3">
            <a:extLst>
              <a:ext uri="{FF2B5EF4-FFF2-40B4-BE49-F238E27FC236}">
                <a16:creationId xmlns:a16="http://schemas.microsoft.com/office/drawing/2014/main" id="{3A5A4042-A151-4135-ACDD-7D7A2248A010}"/>
              </a:ext>
            </a:extLst>
          </p:cNvPr>
          <p:cNvPicPr>
            <a:picLocks noGrp="1" noChangeAspect="1"/>
          </p:cNvPicPr>
          <p:nvPr>
            <p:ph idx="1"/>
          </p:nvPr>
        </p:nvPicPr>
        <p:blipFill>
          <a:blip r:embed="rId2"/>
          <a:stretch>
            <a:fillRect/>
          </a:stretch>
        </p:blipFill>
        <p:spPr>
          <a:xfrm>
            <a:off x="4819650" y="2259806"/>
            <a:ext cx="2867025" cy="2962275"/>
          </a:xfrm>
          <a:prstGeom prst="rect">
            <a:avLst/>
          </a:prstGeom>
        </p:spPr>
      </p:pic>
    </p:spTree>
    <p:extLst>
      <p:ext uri="{BB962C8B-B14F-4D97-AF65-F5344CB8AC3E}">
        <p14:creationId xmlns:p14="http://schemas.microsoft.com/office/powerpoint/2010/main" val="270282763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14A3-8716-4622-935D-46590314E261}"/>
              </a:ext>
            </a:extLst>
          </p:cNvPr>
          <p:cNvSpPr>
            <a:spLocks noGrp="1"/>
          </p:cNvSpPr>
          <p:nvPr>
            <p:ph type="title"/>
          </p:nvPr>
        </p:nvSpPr>
        <p:spPr/>
        <p:txBody>
          <a:bodyPr/>
          <a:lstStyle/>
          <a:p>
            <a:r>
              <a:rPr lang="en-US"/>
              <a:t>Diagrama flux de activitati</a:t>
            </a:r>
          </a:p>
        </p:txBody>
      </p:sp>
      <p:pic>
        <p:nvPicPr>
          <p:cNvPr id="4" name="Content Placeholder 3">
            <a:extLst>
              <a:ext uri="{FF2B5EF4-FFF2-40B4-BE49-F238E27FC236}">
                <a16:creationId xmlns:a16="http://schemas.microsoft.com/office/drawing/2014/main" id="{0628C9C3-2BF8-4777-8BE1-D3D5DBFAA94E}"/>
              </a:ext>
            </a:extLst>
          </p:cNvPr>
          <p:cNvPicPr>
            <a:picLocks noGrp="1" noChangeAspect="1"/>
          </p:cNvPicPr>
          <p:nvPr>
            <p:ph idx="1"/>
          </p:nvPr>
        </p:nvPicPr>
        <p:blipFill>
          <a:blip r:embed="rId2"/>
          <a:stretch>
            <a:fillRect/>
          </a:stretch>
        </p:blipFill>
        <p:spPr>
          <a:xfrm>
            <a:off x="2810133" y="2016125"/>
            <a:ext cx="6886058" cy="3449638"/>
          </a:xfrm>
          <a:prstGeom prst="rect">
            <a:avLst/>
          </a:prstGeom>
        </p:spPr>
      </p:pic>
    </p:spTree>
    <p:extLst>
      <p:ext uri="{BB962C8B-B14F-4D97-AF65-F5344CB8AC3E}">
        <p14:creationId xmlns:p14="http://schemas.microsoft.com/office/powerpoint/2010/main" val="214079884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4B99-6164-45C2-AF1B-B201862F910D}"/>
              </a:ext>
            </a:extLst>
          </p:cNvPr>
          <p:cNvSpPr>
            <a:spLocks noGrp="1"/>
          </p:cNvSpPr>
          <p:nvPr>
            <p:ph type="title"/>
          </p:nvPr>
        </p:nvSpPr>
        <p:spPr/>
        <p:txBody>
          <a:bodyPr/>
          <a:lstStyle/>
          <a:p>
            <a:r>
              <a:rPr lang="en-US"/>
              <a:t>Diagrama de clase</a:t>
            </a:r>
          </a:p>
        </p:txBody>
      </p:sp>
      <p:sp>
        <p:nvSpPr>
          <p:cNvPr id="3" name="Content Placeholder 2">
            <a:extLst>
              <a:ext uri="{FF2B5EF4-FFF2-40B4-BE49-F238E27FC236}">
                <a16:creationId xmlns:a16="http://schemas.microsoft.com/office/drawing/2014/main" id="{085D85A6-E965-4A8C-8B25-5A8E73E11E79}"/>
              </a:ext>
            </a:extLst>
          </p:cNvPr>
          <p:cNvSpPr>
            <a:spLocks noGrp="1"/>
          </p:cNvSpPr>
          <p:nvPr>
            <p:ph idx="1"/>
          </p:nvPr>
        </p:nvSpPr>
        <p:spPr/>
        <p:txBody>
          <a:bodyPr/>
          <a:lstStyle/>
          <a:p>
            <a:pPr algn="just"/>
            <a:r>
              <a:rPr lang="en-US"/>
              <a:t>Diagrama de clase reprezinta legatura tutror entitatilor din aplicatia java. Cei 4 actori principali vor fi o componenta a sistemului, putand exista mai multe instante ale acestora.</a:t>
            </a:r>
          </a:p>
          <a:p>
            <a:pPr algn="just"/>
            <a:r>
              <a:rPr lang="en-US"/>
              <a:t>Sistemul depinde de interfetele UI pentru a afisa informatiile necesare functionarii aplicatiei.</a:t>
            </a:r>
          </a:p>
          <a:p>
            <a:pPr algn="just"/>
            <a:r>
              <a:rPr lang="en-US"/>
              <a:t>Sistemul mai foloseste o clasa care va facea conectarea la baza de date propriuzisa.</a:t>
            </a:r>
          </a:p>
          <a:p>
            <a:pPr algn="just"/>
            <a:r>
              <a:rPr lang="en-US"/>
              <a:t>Fiecare clasa are atribute si metode specifice.</a:t>
            </a:r>
          </a:p>
        </p:txBody>
      </p:sp>
    </p:spTree>
    <p:extLst>
      <p:ext uri="{BB962C8B-B14F-4D97-AF65-F5344CB8AC3E}">
        <p14:creationId xmlns:p14="http://schemas.microsoft.com/office/powerpoint/2010/main" val="301150636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3C56-8E37-4856-A07E-F995884E3476}"/>
              </a:ext>
            </a:extLst>
          </p:cNvPr>
          <p:cNvSpPr>
            <a:spLocks noGrp="1"/>
          </p:cNvSpPr>
          <p:nvPr>
            <p:ph type="title"/>
          </p:nvPr>
        </p:nvSpPr>
        <p:spPr/>
        <p:txBody>
          <a:bodyPr/>
          <a:lstStyle/>
          <a:p>
            <a:r>
              <a:rPr lang="en-US"/>
              <a:t>Diagrama de clase</a:t>
            </a:r>
          </a:p>
        </p:txBody>
      </p:sp>
      <p:pic>
        <p:nvPicPr>
          <p:cNvPr id="4" name="Content Placeholder 3">
            <a:extLst>
              <a:ext uri="{FF2B5EF4-FFF2-40B4-BE49-F238E27FC236}">
                <a16:creationId xmlns:a16="http://schemas.microsoft.com/office/drawing/2014/main" id="{BCE49653-3DA7-484B-8281-B35A49D0E4C8}"/>
              </a:ext>
            </a:extLst>
          </p:cNvPr>
          <p:cNvPicPr>
            <a:picLocks noGrp="1" noChangeAspect="1"/>
          </p:cNvPicPr>
          <p:nvPr>
            <p:ph idx="1"/>
          </p:nvPr>
        </p:nvPicPr>
        <p:blipFill>
          <a:blip r:embed="rId2"/>
          <a:stretch>
            <a:fillRect/>
          </a:stretch>
        </p:blipFill>
        <p:spPr>
          <a:xfrm>
            <a:off x="3582186" y="2016124"/>
            <a:ext cx="4699633" cy="3995755"/>
          </a:xfrm>
          <a:prstGeom prst="rect">
            <a:avLst/>
          </a:prstGeom>
        </p:spPr>
      </p:pic>
    </p:spTree>
    <p:extLst>
      <p:ext uri="{BB962C8B-B14F-4D97-AF65-F5344CB8AC3E}">
        <p14:creationId xmlns:p14="http://schemas.microsoft.com/office/powerpoint/2010/main" val="115477808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01B9-4501-4E10-917B-AFD24638F229}"/>
              </a:ext>
            </a:extLst>
          </p:cNvPr>
          <p:cNvSpPr>
            <a:spLocks noGrp="1"/>
          </p:cNvSpPr>
          <p:nvPr>
            <p:ph type="title"/>
          </p:nvPr>
        </p:nvSpPr>
        <p:spPr/>
        <p:txBody>
          <a:bodyPr/>
          <a:lstStyle/>
          <a:p>
            <a:r>
              <a:rPr lang="en-US"/>
              <a:t>Diagrama de obiecte</a:t>
            </a:r>
          </a:p>
        </p:txBody>
      </p:sp>
      <p:sp>
        <p:nvSpPr>
          <p:cNvPr id="3" name="Content Placeholder 2">
            <a:extLst>
              <a:ext uri="{FF2B5EF4-FFF2-40B4-BE49-F238E27FC236}">
                <a16:creationId xmlns:a16="http://schemas.microsoft.com/office/drawing/2014/main" id="{4FE85F22-3600-4243-8074-F327221C0562}"/>
              </a:ext>
            </a:extLst>
          </p:cNvPr>
          <p:cNvSpPr>
            <a:spLocks noGrp="1"/>
          </p:cNvSpPr>
          <p:nvPr>
            <p:ph idx="1"/>
          </p:nvPr>
        </p:nvSpPr>
        <p:spPr/>
        <p:txBody>
          <a:bodyPr/>
          <a:lstStyle/>
          <a:p>
            <a:pPr algn="just"/>
            <a:r>
              <a:rPr lang="en-US"/>
              <a:t>Aceasta diagrama este asemanatoare cu cea de clase, insa ea arata mai bine interactiunile dintre fiecare obiect in aplicatie.</a:t>
            </a:r>
          </a:p>
          <a:p>
            <a:pPr algn="just"/>
            <a:endParaRPr lang="en-US"/>
          </a:p>
        </p:txBody>
      </p:sp>
    </p:spTree>
    <p:extLst>
      <p:ext uri="{BB962C8B-B14F-4D97-AF65-F5344CB8AC3E}">
        <p14:creationId xmlns:p14="http://schemas.microsoft.com/office/powerpoint/2010/main" val="91998636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5212-5FE1-4A6F-9C40-E66A7D701DC3}"/>
              </a:ext>
            </a:extLst>
          </p:cNvPr>
          <p:cNvSpPr>
            <a:spLocks noGrp="1"/>
          </p:cNvSpPr>
          <p:nvPr>
            <p:ph type="title"/>
          </p:nvPr>
        </p:nvSpPr>
        <p:spPr/>
        <p:txBody>
          <a:bodyPr/>
          <a:lstStyle/>
          <a:p>
            <a:r>
              <a:rPr lang="en-US"/>
              <a:t>Diagrama de obiecte</a:t>
            </a:r>
          </a:p>
        </p:txBody>
      </p:sp>
      <p:pic>
        <p:nvPicPr>
          <p:cNvPr id="4" name="Content Placeholder 3">
            <a:extLst>
              <a:ext uri="{FF2B5EF4-FFF2-40B4-BE49-F238E27FC236}">
                <a16:creationId xmlns:a16="http://schemas.microsoft.com/office/drawing/2014/main" id="{C186C316-67B2-4026-A489-D2199C18FD66}"/>
              </a:ext>
            </a:extLst>
          </p:cNvPr>
          <p:cNvPicPr>
            <a:picLocks noGrp="1" noChangeAspect="1"/>
          </p:cNvPicPr>
          <p:nvPr>
            <p:ph idx="1"/>
          </p:nvPr>
        </p:nvPicPr>
        <p:blipFill>
          <a:blip r:embed="rId2"/>
          <a:stretch>
            <a:fillRect/>
          </a:stretch>
        </p:blipFill>
        <p:spPr>
          <a:xfrm>
            <a:off x="3622927" y="2016125"/>
            <a:ext cx="5260471" cy="3449638"/>
          </a:xfrm>
          <a:prstGeom prst="rect">
            <a:avLst/>
          </a:prstGeom>
        </p:spPr>
      </p:pic>
    </p:spTree>
    <p:extLst>
      <p:ext uri="{BB962C8B-B14F-4D97-AF65-F5344CB8AC3E}">
        <p14:creationId xmlns:p14="http://schemas.microsoft.com/office/powerpoint/2010/main" val="114831043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A312-C19F-407C-B255-02BCED9479C1}"/>
              </a:ext>
            </a:extLst>
          </p:cNvPr>
          <p:cNvSpPr>
            <a:spLocks noGrp="1"/>
          </p:cNvSpPr>
          <p:nvPr>
            <p:ph type="title"/>
          </p:nvPr>
        </p:nvSpPr>
        <p:spPr/>
        <p:txBody>
          <a:bodyPr/>
          <a:lstStyle/>
          <a:p>
            <a:r>
              <a:rPr lang="en-US"/>
              <a:t>Diagrama de secvente</a:t>
            </a:r>
          </a:p>
        </p:txBody>
      </p:sp>
      <p:pic>
        <p:nvPicPr>
          <p:cNvPr id="4" name="Content Placeholder 3">
            <a:extLst>
              <a:ext uri="{FF2B5EF4-FFF2-40B4-BE49-F238E27FC236}">
                <a16:creationId xmlns:a16="http://schemas.microsoft.com/office/drawing/2014/main" id="{E99A339B-8035-4A98-B613-0A488878D86A}"/>
              </a:ext>
            </a:extLst>
          </p:cNvPr>
          <p:cNvPicPr>
            <a:picLocks noGrp="1" noChangeAspect="1"/>
          </p:cNvPicPr>
          <p:nvPr>
            <p:ph idx="1"/>
          </p:nvPr>
        </p:nvPicPr>
        <p:blipFill>
          <a:blip r:embed="rId2"/>
          <a:stretch>
            <a:fillRect/>
          </a:stretch>
        </p:blipFill>
        <p:spPr>
          <a:xfrm>
            <a:off x="2957398" y="2016125"/>
            <a:ext cx="6591528" cy="3449638"/>
          </a:xfrm>
          <a:prstGeom prst="rect">
            <a:avLst/>
          </a:prstGeom>
        </p:spPr>
      </p:pic>
    </p:spTree>
    <p:extLst>
      <p:ext uri="{BB962C8B-B14F-4D97-AF65-F5344CB8AC3E}">
        <p14:creationId xmlns:p14="http://schemas.microsoft.com/office/powerpoint/2010/main" val="332322190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00D6-21AF-4935-98C6-624F0F0D8774}"/>
              </a:ext>
            </a:extLst>
          </p:cNvPr>
          <p:cNvSpPr>
            <a:spLocks noGrp="1"/>
          </p:cNvSpPr>
          <p:nvPr>
            <p:ph type="title"/>
          </p:nvPr>
        </p:nvSpPr>
        <p:spPr/>
        <p:txBody>
          <a:bodyPr/>
          <a:lstStyle/>
          <a:p>
            <a:r>
              <a:rPr lang="en-US"/>
              <a:t>Diagrama de activitate</a:t>
            </a:r>
          </a:p>
        </p:txBody>
      </p:sp>
      <p:pic>
        <p:nvPicPr>
          <p:cNvPr id="4" name="Content Placeholder 3">
            <a:extLst>
              <a:ext uri="{FF2B5EF4-FFF2-40B4-BE49-F238E27FC236}">
                <a16:creationId xmlns:a16="http://schemas.microsoft.com/office/drawing/2014/main" id="{4A80CE46-2F90-4379-943A-9D966191261E}"/>
              </a:ext>
            </a:extLst>
          </p:cNvPr>
          <p:cNvPicPr>
            <a:picLocks noGrp="1" noChangeAspect="1"/>
          </p:cNvPicPr>
          <p:nvPr>
            <p:ph idx="1"/>
          </p:nvPr>
        </p:nvPicPr>
        <p:blipFill>
          <a:blip r:embed="rId2"/>
          <a:stretch>
            <a:fillRect/>
          </a:stretch>
        </p:blipFill>
        <p:spPr>
          <a:xfrm>
            <a:off x="2402923" y="2025551"/>
            <a:ext cx="7386153" cy="3937903"/>
          </a:xfrm>
          <a:prstGeom prst="rect">
            <a:avLst/>
          </a:prstGeom>
        </p:spPr>
      </p:pic>
    </p:spTree>
    <p:extLst>
      <p:ext uri="{BB962C8B-B14F-4D97-AF65-F5344CB8AC3E}">
        <p14:creationId xmlns:p14="http://schemas.microsoft.com/office/powerpoint/2010/main" val="308334568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49A8-6967-40C2-A9E9-878536D75F7E}"/>
              </a:ext>
            </a:extLst>
          </p:cNvPr>
          <p:cNvSpPr>
            <a:spLocks noGrp="1"/>
          </p:cNvSpPr>
          <p:nvPr>
            <p:ph type="title"/>
          </p:nvPr>
        </p:nvSpPr>
        <p:spPr/>
        <p:txBody>
          <a:bodyPr/>
          <a:lstStyle/>
          <a:p>
            <a:r>
              <a:rPr lang="en-US"/>
              <a:t>Diagrama de tranzitie stari</a:t>
            </a:r>
          </a:p>
        </p:txBody>
      </p:sp>
      <p:pic>
        <p:nvPicPr>
          <p:cNvPr id="4" name="Content Placeholder 3">
            <a:extLst>
              <a:ext uri="{FF2B5EF4-FFF2-40B4-BE49-F238E27FC236}">
                <a16:creationId xmlns:a16="http://schemas.microsoft.com/office/drawing/2014/main" id="{BCD4A9ED-E172-43EE-BF09-2E0F1F31E0A4}"/>
              </a:ext>
            </a:extLst>
          </p:cNvPr>
          <p:cNvPicPr>
            <a:picLocks noGrp="1" noChangeAspect="1"/>
          </p:cNvPicPr>
          <p:nvPr>
            <p:ph idx="1"/>
          </p:nvPr>
        </p:nvPicPr>
        <p:blipFill>
          <a:blip r:embed="rId2"/>
          <a:stretch>
            <a:fillRect/>
          </a:stretch>
        </p:blipFill>
        <p:spPr>
          <a:xfrm>
            <a:off x="1450975" y="2452657"/>
            <a:ext cx="9604375" cy="2576574"/>
          </a:xfrm>
          <a:prstGeom prst="rect">
            <a:avLst/>
          </a:prstGeom>
        </p:spPr>
      </p:pic>
    </p:spTree>
    <p:extLst>
      <p:ext uri="{BB962C8B-B14F-4D97-AF65-F5344CB8AC3E}">
        <p14:creationId xmlns:p14="http://schemas.microsoft.com/office/powerpoint/2010/main" val="353189064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F19B-251E-4914-AE3B-1E81F519A479}"/>
              </a:ext>
            </a:extLst>
          </p:cNvPr>
          <p:cNvSpPr>
            <a:spLocks noGrp="1"/>
          </p:cNvSpPr>
          <p:nvPr>
            <p:ph type="title"/>
          </p:nvPr>
        </p:nvSpPr>
        <p:spPr/>
        <p:txBody>
          <a:bodyPr/>
          <a:lstStyle/>
          <a:p>
            <a:r>
              <a:rPr lang="en-US"/>
              <a:t>Diagrama de interactiune</a:t>
            </a:r>
          </a:p>
        </p:txBody>
      </p:sp>
      <p:pic>
        <p:nvPicPr>
          <p:cNvPr id="4" name="Content Placeholder 3">
            <a:extLst>
              <a:ext uri="{FF2B5EF4-FFF2-40B4-BE49-F238E27FC236}">
                <a16:creationId xmlns:a16="http://schemas.microsoft.com/office/drawing/2014/main" id="{23F93459-6FFA-472E-951F-FE94EA84F15E}"/>
              </a:ext>
            </a:extLst>
          </p:cNvPr>
          <p:cNvPicPr>
            <a:picLocks noGrp="1" noChangeAspect="1"/>
          </p:cNvPicPr>
          <p:nvPr>
            <p:ph idx="1"/>
          </p:nvPr>
        </p:nvPicPr>
        <p:blipFill>
          <a:blip r:embed="rId2"/>
          <a:stretch>
            <a:fillRect/>
          </a:stretch>
        </p:blipFill>
        <p:spPr>
          <a:xfrm>
            <a:off x="2028520" y="2016125"/>
            <a:ext cx="8134959" cy="3910574"/>
          </a:xfrm>
          <a:prstGeom prst="rect">
            <a:avLst/>
          </a:prstGeom>
        </p:spPr>
      </p:pic>
    </p:spTree>
    <p:extLst>
      <p:ext uri="{BB962C8B-B14F-4D97-AF65-F5344CB8AC3E}">
        <p14:creationId xmlns:p14="http://schemas.microsoft.com/office/powerpoint/2010/main" val="277691585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BA717-161A-4DFB-8040-A6F51F8089CC}"/>
              </a:ext>
            </a:extLst>
          </p:cNvPr>
          <p:cNvSpPr>
            <a:spLocks noGrp="1"/>
          </p:cNvSpPr>
          <p:nvPr>
            <p:ph idx="1"/>
          </p:nvPr>
        </p:nvSpPr>
        <p:spPr>
          <a:xfrm>
            <a:off x="1451579" y="2015732"/>
            <a:ext cx="9603275" cy="3450613"/>
          </a:xfrm>
        </p:spPr>
        <p:txBody>
          <a:bodyPr/>
          <a:lstStyle/>
          <a:p>
            <a:pPr algn="just"/>
            <a:r>
              <a:rPr lang="en-US"/>
              <a:t>Exista 4 tipuri de useri principali ai aplicatiei:</a:t>
            </a:r>
          </a:p>
          <a:p>
            <a:pPr marL="457200" indent="-457200" algn="just">
              <a:buFont typeface="+mj-lt"/>
              <a:buAutoNum type="arabicPeriod"/>
            </a:pPr>
            <a:r>
              <a:rPr lang="en-US"/>
              <a:t>Client</a:t>
            </a:r>
          </a:p>
          <a:p>
            <a:pPr marL="457200" indent="-457200" algn="just">
              <a:buFont typeface="+mj-lt"/>
              <a:buAutoNum type="arabicPeriod"/>
            </a:pPr>
            <a:r>
              <a:rPr lang="en-US"/>
              <a:t>Manager</a:t>
            </a:r>
          </a:p>
          <a:p>
            <a:pPr marL="457200" indent="-457200" algn="just">
              <a:buFont typeface="+mj-lt"/>
              <a:buAutoNum type="arabicPeriod"/>
            </a:pPr>
            <a:r>
              <a:rPr lang="en-US"/>
              <a:t>Bucatar</a:t>
            </a:r>
          </a:p>
          <a:p>
            <a:pPr marL="457200" indent="-457200" algn="just">
              <a:buFont typeface="+mj-lt"/>
              <a:buAutoNum type="arabicPeriod"/>
            </a:pPr>
            <a:r>
              <a:rPr lang="en-US"/>
              <a:t>Livrator</a:t>
            </a:r>
          </a:p>
          <a:p>
            <a:pPr algn="just"/>
            <a:r>
              <a:rPr lang="en-US"/>
              <a:t>Pe langa acestia, sistemul joaca si el un rol de actor in aplicatie, facand posibila legaturile logice intre tipurile de utilizatori.</a:t>
            </a:r>
          </a:p>
        </p:txBody>
      </p:sp>
      <p:sp>
        <p:nvSpPr>
          <p:cNvPr id="5" name="TextBox 4">
            <a:extLst>
              <a:ext uri="{FF2B5EF4-FFF2-40B4-BE49-F238E27FC236}">
                <a16:creationId xmlns:a16="http://schemas.microsoft.com/office/drawing/2014/main" id="{7A8879EF-81D4-493B-A112-3A42C47AC0A4}"/>
              </a:ext>
            </a:extLst>
          </p:cNvPr>
          <p:cNvSpPr txBox="1"/>
          <p:nvPr/>
        </p:nvSpPr>
        <p:spPr>
          <a:xfrm>
            <a:off x="1451578" y="758778"/>
            <a:ext cx="9603275" cy="1077218"/>
          </a:xfrm>
          <a:prstGeom prst="rect">
            <a:avLst/>
          </a:prstGeom>
          <a:noFill/>
        </p:spPr>
        <p:txBody>
          <a:bodyPr wrap="square" rtlCol="0">
            <a:spAutoFit/>
          </a:bodyPr>
          <a:lstStyle/>
          <a:p>
            <a:r>
              <a:rPr lang="en-US" sz="3200"/>
              <a:t>Tipuri de utilizatori</a:t>
            </a:r>
          </a:p>
          <a:p>
            <a:endParaRPr lang="en-US" sz="3200"/>
          </a:p>
        </p:txBody>
      </p:sp>
    </p:spTree>
    <p:extLst>
      <p:ext uri="{BB962C8B-B14F-4D97-AF65-F5344CB8AC3E}">
        <p14:creationId xmlns:p14="http://schemas.microsoft.com/office/powerpoint/2010/main" val="139180392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A8B7-AAF3-435E-AFDC-AF3F2D971D07}"/>
              </a:ext>
            </a:extLst>
          </p:cNvPr>
          <p:cNvSpPr>
            <a:spLocks noGrp="1"/>
          </p:cNvSpPr>
          <p:nvPr>
            <p:ph type="title"/>
          </p:nvPr>
        </p:nvSpPr>
        <p:spPr/>
        <p:txBody>
          <a:bodyPr/>
          <a:lstStyle/>
          <a:p>
            <a:r>
              <a:rPr lang="en-US"/>
              <a:t>Diagrama de comunicare</a:t>
            </a:r>
          </a:p>
        </p:txBody>
      </p:sp>
      <p:pic>
        <p:nvPicPr>
          <p:cNvPr id="4" name="Content Placeholder 3">
            <a:extLst>
              <a:ext uri="{FF2B5EF4-FFF2-40B4-BE49-F238E27FC236}">
                <a16:creationId xmlns:a16="http://schemas.microsoft.com/office/drawing/2014/main" id="{0A547667-3C8C-4453-AF12-9D969C12A4E4}"/>
              </a:ext>
            </a:extLst>
          </p:cNvPr>
          <p:cNvPicPr>
            <a:picLocks noGrp="1" noChangeAspect="1"/>
          </p:cNvPicPr>
          <p:nvPr>
            <p:ph idx="1"/>
          </p:nvPr>
        </p:nvPicPr>
        <p:blipFill>
          <a:blip r:embed="rId2"/>
          <a:stretch>
            <a:fillRect/>
          </a:stretch>
        </p:blipFill>
        <p:spPr>
          <a:xfrm>
            <a:off x="3200400" y="2069306"/>
            <a:ext cx="6105525" cy="3343275"/>
          </a:xfrm>
          <a:prstGeom prst="rect">
            <a:avLst/>
          </a:prstGeom>
        </p:spPr>
      </p:pic>
    </p:spTree>
    <p:extLst>
      <p:ext uri="{BB962C8B-B14F-4D97-AF65-F5344CB8AC3E}">
        <p14:creationId xmlns:p14="http://schemas.microsoft.com/office/powerpoint/2010/main" val="183148353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B19E-8021-4118-BAAC-D5507F9F52D5}"/>
              </a:ext>
            </a:extLst>
          </p:cNvPr>
          <p:cNvSpPr>
            <a:spLocks noGrp="1"/>
          </p:cNvSpPr>
          <p:nvPr>
            <p:ph type="title"/>
          </p:nvPr>
        </p:nvSpPr>
        <p:spPr/>
        <p:txBody>
          <a:bodyPr/>
          <a:lstStyle/>
          <a:p>
            <a:r>
              <a:rPr lang="en-US"/>
              <a:t>Diagrama de componente</a:t>
            </a:r>
          </a:p>
        </p:txBody>
      </p:sp>
      <p:pic>
        <p:nvPicPr>
          <p:cNvPr id="4" name="Content Placeholder 3">
            <a:extLst>
              <a:ext uri="{FF2B5EF4-FFF2-40B4-BE49-F238E27FC236}">
                <a16:creationId xmlns:a16="http://schemas.microsoft.com/office/drawing/2014/main" id="{14784A90-F2B2-45FF-A810-C2607A04E89E}"/>
              </a:ext>
            </a:extLst>
          </p:cNvPr>
          <p:cNvPicPr>
            <a:picLocks noGrp="1" noChangeAspect="1"/>
          </p:cNvPicPr>
          <p:nvPr>
            <p:ph idx="1"/>
          </p:nvPr>
        </p:nvPicPr>
        <p:blipFill>
          <a:blip r:embed="rId2"/>
          <a:stretch>
            <a:fillRect/>
          </a:stretch>
        </p:blipFill>
        <p:spPr>
          <a:xfrm>
            <a:off x="3650126" y="2016125"/>
            <a:ext cx="5206072" cy="3449638"/>
          </a:xfrm>
          <a:prstGeom prst="rect">
            <a:avLst/>
          </a:prstGeom>
        </p:spPr>
      </p:pic>
    </p:spTree>
    <p:extLst>
      <p:ext uri="{BB962C8B-B14F-4D97-AF65-F5344CB8AC3E}">
        <p14:creationId xmlns:p14="http://schemas.microsoft.com/office/powerpoint/2010/main" val="1088421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D9F3-F212-468B-87C2-CCAA8BE8609B}"/>
              </a:ext>
            </a:extLst>
          </p:cNvPr>
          <p:cNvSpPr>
            <a:spLocks noGrp="1"/>
          </p:cNvSpPr>
          <p:nvPr>
            <p:ph type="title"/>
          </p:nvPr>
        </p:nvSpPr>
        <p:spPr/>
        <p:txBody>
          <a:bodyPr/>
          <a:lstStyle/>
          <a:p>
            <a:r>
              <a:rPr lang="en-US"/>
              <a:t>Diagrama de pachete</a:t>
            </a:r>
          </a:p>
        </p:txBody>
      </p:sp>
      <p:pic>
        <p:nvPicPr>
          <p:cNvPr id="4" name="Content Placeholder 3">
            <a:extLst>
              <a:ext uri="{FF2B5EF4-FFF2-40B4-BE49-F238E27FC236}">
                <a16:creationId xmlns:a16="http://schemas.microsoft.com/office/drawing/2014/main" id="{E3DD85E8-FC7F-46AE-B91A-24B0C5D64150}"/>
              </a:ext>
            </a:extLst>
          </p:cNvPr>
          <p:cNvPicPr>
            <a:picLocks noGrp="1" noChangeAspect="1"/>
          </p:cNvPicPr>
          <p:nvPr>
            <p:ph idx="1"/>
          </p:nvPr>
        </p:nvPicPr>
        <p:blipFill>
          <a:blip r:embed="rId2"/>
          <a:stretch>
            <a:fillRect/>
          </a:stretch>
        </p:blipFill>
        <p:spPr>
          <a:xfrm>
            <a:off x="2143885" y="1995883"/>
            <a:ext cx="7904229" cy="4049421"/>
          </a:xfrm>
          <a:prstGeom prst="rect">
            <a:avLst/>
          </a:prstGeom>
        </p:spPr>
      </p:pic>
    </p:spTree>
    <p:extLst>
      <p:ext uri="{BB962C8B-B14F-4D97-AF65-F5344CB8AC3E}">
        <p14:creationId xmlns:p14="http://schemas.microsoft.com/office/powerpoint/2010/main" val="246684687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227C-F19B-4B6F-8495-E0F3FA4ABB2A}"/>
              </a:ext>
            </a:extLst>
          </p:cNvPr>
          <p:cNvSpPr>
            <a:spLocks noGrp="1"/>
          </p:cNvSpPr>
          <p:nvPr>
            <p:ph type="title"/>
          </p:nvPr>
        </p:nvSpPr>
        <p:spPr/>
        <p:txBody>
          <a:bodyPr/>
          <a:lstStyle/>
          <a:p>
            <a:r>
              <a:rPr lang="en-US"/>
              <a:t>Diagrama de desfasurare</a:t>
            </a:r>
          </a:p>
        </p:txBody>
      </p:sp>
      <p:pic>
        <p:nvPicPr>
          <p:cNvPr id="4" name="Content Placeholder 3">
            <a:extLst>
              <a:ext uri="{FF2B5EF4-FFF2-40B4-BE49-F238E27FC236}">
                <a16:creationId xmlns:a16="http://schemas.microsoft.com/office/drawing/2014/main" id="{A06CBB16-1642-4DB2-B642-A7B0888B814A}"/>
              </a:ext>
            </a:extLst>
          </p:cNvPr>
          <p:cNvPicPr>
            <a:picLocks noGrp="1" noChangeAspect="1"/>
          </p:cNvPicPr>
          <p:nvPr>
            <p:ph idx="1"/>
          </p:nvPr>
        </p:nvPicPr>
        <p:blipFill>
          <a:blip r:embed="rId2"/>
          <a:stretch>
            <a:fillRect/>
          </a:stretch>
        </p:blipFill>
        <p:spPr>
          <a:xfrm>
            <a:off x="2596032" y="1951297"/>
            <a:ext cx="6999935" cy="4102184"/>
          </a:xfrm>
          <a:prstGeom prst="rect">
            <a:avLst/>
          </a:prstGeom>
        </p:spPr>
      </p:pic>
    </p:spTree>
    <p:extLst>
      <p:ext uri="{BB962C8B-B14F-4D97-AF65-F5344CB8AC3E}">
        <p14:creationId xmlns:p14="http://schemas.microsoft.com/office/powerpoint/2010/main" val="428323475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28B6-B1CB-492F-B060-E5D4D380E682}"/>
              </a:ext>
            </a:extLst>
          </p:cNvPr>
          <p:cNvSpPr>
            <a:spLocks noGrp="1"/>
          </p:cNvSpPr>
          <p:nvPr>
            <p:ph type="title"/>
          </p:nvPr>
        </p:nvSpPr>
        <p:spPr/>
        <p:txBody>
          <a:bodyPr/>
          <a:lstStyle/>
          <a:p>
            <a:r>
              <a:rPr lang="en-US"/>
              <a:t>Diagrama bazei de date</a:t>
            </a:r>
          </a:p>
        </p:txBody>
      </p:sp>
      <p:sp>
        <p:nvSpPr>
          <p:cNvPr id="3" name="Content Placeholder 2">
            <a:extLst>
              <a:ext uri="{FF2B5EF4-FFF2-40B4-BE49-F238E27FC236}">
                <a16:creationId xmlns:a16="http://schemas.microsoft.com/office/drawing/2014/main" id="{132844F2-C480-4DC6-AE6C-533A4330BEC0}"/>
              </a:ext>
            </a:extLst>
          </p:cNvPr>
          <p:cNvSpPr>
            <a:spLocks noGrp="1"/>
          </p:cNvSpPr>
          <p:nvPr>
            <p:ph idx="1"/>
          </p:nvPr>
        </p:nvSpPr>
        <p:spPr/>
        <p:txBody>
          <a:bodyPr/>
          <a:lstStyle/>
          <a:p>
            <a:pPr algn="just"/>
            <a:r>
              <a:rPr lang="en-US"/>
              <a:t>Diagrama arata fiecare tabel cu toate campurile aferente din baza de date si legaturile relationale dintre acestea.</a:t>
            </a:r>
          </a:p>
          <a:p>
            <a:pPr algn="just"/>
            <a:r>
              <a:rPr lang="en-US"/>
              <a:t>Va exista un user care poate sa fie sau sa nu fie angajat. Un user poate avea un singur meniu curent. Un meniu va avea un istoric cu comenzile facute si va mai avea o lista cu ingrediente. Toate ingredientele vor fi aduse de catre un furnizor.</a:t>
            </a:r>
          </a:p>
        </p:txBody>
      </p:sp>
    </p:spTree>
    <p:extLst>
      <p:ext uri="{BB962C8B-B14F-4D97-AF65-F5344CB8AC3E}">
        <p14:creationId xmlns:p14="http://schemas.microsoft.com/office/powerpoint/2010/main" val="86544158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110A-FA56-4C51-B822-49513511E247}"/>
              </a:ext>
            </a:extLst>
          </p:cNvPr>
          <p:cNvSpPr>
            <a:spLocks noGrp="1"/>
          </p:cNvSpPr>
          <p:nvPr>
            <p:ph type="title"/>
          </p:nvPr>
        </p:nvSpPr>
        <p:spPr/>
        <p:txBody>
          <a:bodyPr/>
          <a:lstStyle/>
          <a:p>
            <a:r>
              <a:rPr lang="en-US"/>
              <a:t>Diagrama bazei de date</a:t>
            </a:r>
          </a:p>
        </p:txBody>
      </p:sp>
      <p:pic>
        <p:nvPicPr>
          <p:cNvPr id="4" name="Content Placeholder 3">
            <a:extLst>
              <a:ext uri="{FF2B5EF4-FFF2-40B4-BE49-F238E27FC236}">
                <a16:creationId xmlns:a16="http://schemas.microsoft.com/office/drawing/2014/main" id="{BEC982AC-1206-4C34-96DB-8613AFC99D97}"/>
              </a:ext>
            </a:extLst>
          </p:cNvPr>
          <p:cNvPicPr>
            <a:picLocks noGrp="1" noChangeAspect="1"/>
          </p:cNvPicPr>
          <p:nvPr>
            <p:ph idx="1"/>
          </p:nvPr>
        </p:nvPicPr>
        <p:blipFill>
          <a:blip r:embed="rId2"/>
          <a:stretch>
            <a:fillRect/>
          </a:stretch>
        </p:blipFill>
        <p:spPr>
          <a:xfrm>
            <a:off x="3190875" y="2055019"/>
            <a:ext cx="6124575" cy="3371850"/>
          </a:xfrm>
          <a:prstGeom prst="rect">
            <a:avLst/>
          </a:prstGeom>
        </p:spPr>
      </p:pic>
    </p:spTree>
    <p:extLst>
      <p:ext uri="{BB962C8B-B14F-4D97-AF65-F5344CB8AC3E}">
        <p14:creationId xmlns:p14="http://schemas.microsoft.com/office/powerpoint/2010/main" val="182884872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6C46-4F25-46FB-BEB0-6496E07A3BDA}"/>
              </a:ext>
            </a:extLst>
          </p:cNvPr>
          <p:cNvSpPr>
            <a:spLocks noGrp="1"/>
          </p:cNvSpPr>
          <p:nvPr>
            <p:ph type="title"/>
          </p:nvPr>
        </p:nvSpPr>
        <p:spPr/>
        <p:txBody>
          <a:bodyPr/>
          <a:lstStyle/>
          <a:p>
            <a:r>
              <a:rPr lang="en-US"/>
              <a:t>concluzie</a:t>
            </a:r>
          </a:p>
        </p:txBody>
      </p:sp>
      <p:sp>
        <p:nvSpPr>
          <p:cNvPr id="3" name="Content Placeholder 2">
            <a:extLst>
              <a:ext uri="{FF2B5EF4-FFF2-40B4-BE49-F238E27FC236}">
                <a16:creationId xmlns:a16="http://schemas.microsoft.com/office/drawing/2014/main" id="{4ED3E391-85CD-4EB2-AA19-BFCDE921E772}"/>
              </a:ext>
            </a:extLst>
          </p:cNvPr>
          <p:cNvSpPr>
            <a:spLocks noGrp="1"/>
          </p:cNvSpPr>
          <p:nvPr>
            <p:ph idx="1"/>
          </p:nvPr>
        </p:nvSpPr>
        <p:spPr/>
        <p:txBody>
          <a:bodyPr/>
          <a:lstStyle/>
          <a:p>
            <a:pPr algn="just"/>
            <a:r>
              <a:rPr lang="en-US"/>
              <a:t>Aplicatia software aleasa va avea in vedere o abordare maximala din punct de vedere al functionalitatilor care vor fi implementate.</a:t>
            </a:r>
          </a:p>
          <a:p>
            <a:pPr algn="just"/>
            <a:r>
              <a:rPr lang="en-US"/>
              <a:t>Toate interactiunile dintre client si restaurant vor fi realizate cat mai usor si intuitiv pentru ca restaurantul sa se poata recomanda indirect prin servicile de calitate prestate.</a:t>
            </a:r>
          </a:p>
          <a:p>
            <a:pPr algn="just"/>
            <a:r>
              <a:rPr lang="en-US"/>
              <a:t>Toate nemultumirile sau nelamuririle clientilor vor putea fi adresate direct managerului, acesta luand decizile necesare rezolvarii lor cat mai rapid posibil.</a:t>
            </a:r>
          </a:p>
          <a:p>
            <a:pPr algn="just"/>
            <a:r>
              <a:rPr lang="en-US"/>
              <a:t>Iar in cele din urma, interfata utilizator va avea un aspect placut, fiind reprezentativa unui restaurant de succes.</a:t>
            </a:r>
          </a:p>
        </p:txBody>
      </p:sp>
    </p:spTree>
    <p:extLst>
      <p:ext uri="{BB962C8B-B14F-4D97-AF65-F5344CB8AC3E}">
        <p14:creationId xmlns:p14="http://schemas.microsoft.com/office/powerpoint/2010/main" val="41178281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47A4-78CF-457B-8E9E-C04C02C12ED4}"/>
              </a:ext>
            </a:extLst>
          </p:cNvPr>
          <p:cNvSpPr>
            <a:spLocks noGrp="1"/>
          </p:cNvSpPr>
          <p:nvPr>
            <p:ph type="title"/>
          </p:nvPr>
        </p:nvSpPr>
        <p:spPr/>
        <p:txBody>
          <a:bodyPr/>
          <a:lstStyle/>
          <a:p>
            <a:r>
              <a:rPr lang="en-US"/>
              <a:t>CLient</a:t>
            </a:r>
          </a:p>
        </p:txBody>
      </p:sp>
      <p:sp>
        <p:nvSpPr>
          <p:cNvPr id="3" name="Content Placeholder 2">
            <a:extLst>
              <a:ext uri="{FF2B5EF4-FFF2-40B4-BE49-F238E27FC236}">
                <a16:creationId xmlns:a16="http://schemas.microsoft.com/office/drawing/2014/main" id="{1D708DF3-2715-4AC7-A46E-A8581D2A2649}"/>
              </a:ext>
            </a:extLst>
          </p:cNvPr>
          <p:cNvSpPr>
            <a:spLocks noGrp="1"/>
          </p:cNvSpPr>
          <p:nvPr>
            <p:ph idx="1"/>
          </p:nvPr>
        </p:nvSpPr>
        <p:spPr/>
        <p:txBody>
          <a:bodyPr>
            <a:normAutofit lnSpcReduction="10000"/>
          </a:bodyPr>
          <a:lstStyle/>
          <a:p>
            <a:pPr algn="just"/>
            <a:r>
              <a:rPr lang="en-US"/>
              <a:t>Clientul este cel care porneste toate procesele in aceasta aplicatie. Fiecare client trebuie sa detina un cont de utilizator cu informatiile necesare realizarii unei tranzactii. Odata autentificat, el va avea acces la interfata utilizator specifica acestuia.</a:t>
            </a:r>
          </a:p>
          <a:p>
            <a:pPr algn="just"/>
            <a:r>
              <a:rPr lang="en-US"/>
              <a:t>UI-ul va avea diferite componente pentru a usura experienta clientului in aplicatie. Clientul va putea vedea meniul curent, va putea alege produsele dorite si cantitatea lor, iar cand comanda aleasa este gata, acesta o poate finaliza realizand plata (cash sau card), in functie de optiunile alese.</a:t>
            </a:r>
          </a:p>
          <a:p>
            <a:pPr algn="just"/>
            <a:r>
              <a:rPr lang="en-US"/>
              <a:t>Pe langa acestea, el va putea lasa diferite comentarii fiecarei comenzi, dand raiting restaurantului si/sau livratorului.</a:t>
            </a:r>
          </a:p>
        </p:txBody>
      </p:sp>
    </p:spTree>
    <p:extLst>
      <p:ext uri="{BB962C8B-B14F-4D97-AF65-F5344CB8AC3E}">
        <p14:creationId xmlns:p14="http://schemas.microsoft.com/office/powerpoint/2010/main" val="399863413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B86E-033C-48BB-978B-36D5CFE1A75D}"/>
              </a:ext>
            </a:extLst>
          </p:cNvPr>
          <p:cNvSpPr>
            <a:spLocks noGrp="1"/>
          </p:cNvSpPr>
          <p:nvPr>
            <p:ph type="title"/>
          </p:nvPr>
        </p:nvSpPr>
        <p:spPr/>
        <p:txBody>
          <a:bodyPr/>
          <a:lstStyle/>
          <a:p>
            <a:r>
              <a:rPr lang="en-US"/>
              <a:t>Diagrama Use Case Client</a:t>
            </a:r>
          </a:p>
        </p:txBody>
      </p:sp>
      <p:pic>
        <p:nvPicPr>
          <p:cNvPr id="4" name="Content Placeholder 3">
            <a:extLst>
              <a:ext uri="{FF2B5EF4-FFF2-40B4-BE49-F238E27FC236}">
                <a16:creationId xmlns:a16="http://schemas.microsoft.com/office/drawing/2014/main" id="{9E671B7D-A0FE-42C4-9640-556681481923}"/>
              </a:ext>
            </a:extLst>
          </p:cNvPr>
          <p:cNvPicPr>
            <a:picLocks noGrp="1" noChangeAspect="1"/>
          </p:cNvPicPr>
          <p:nvPr>
            <p:ph idx="1"/>
          </p:nvPr>
        </p:nvPicPr>
        <p:blipFill>
          <a:blip r:embed="rId2"/>
          <a:stretch>
            <a:fillRect/>
          </a:stretch>
        </p:blipFill>
        <p:spPr>
          <a:xfrm>
            <a:off x="1790503" y="2043061"/>
            <a:ext cx="8925318" cy="3395766"/>
          </a:xfrm>
          <a:prstGeom prst="rect">
            <a:avLst/>
          </a:prstGeom>
        </p:spPr>
      </p:pic>
    </p:spTree>
    <p:extLst>
      <p:ext uri="{BB962C8B-B14F-4D97-AF65-F5344CB8AC3E}">
        <p14:creationId xmlns:p14="http://schemas.microsoft.com/office/powerpoint/2010/main" val="22712182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D6E2-07E2-4860-9D88-6DEA94BD21D8}"/>
              </a:ext>
            </a:extLst>
          </p:cNvPr>
          <p:cNvSpPr>
            <a:spLocks noGrp="1"/>
          </p:cNvSpPr>
          <p:nvPr>
            <p:ph type="title"/>
          </p:nvPr>
        </p:nvSpPr>
        <p:spPr/>
        <p:txBody>
          <a:bodyPr/>
          <a:lstStyle/>
          <a:p>
            <a:r>
              <a:rPr lang="en-US"/>
              <a:t>Fereastra UI CLient</a:t>
            </a:r>
          </a:p>
        </p:txBody>
      </p:sp>
      <p:pic>
        <p:nvPicPr>
          <p:cNvPr id="4" name="Content Placeholder 3">
            <a:extLst>
              <a:ext uri="{FF2B5EF4-FFF2-40B4-BE49-F238E27FC236}">
                <a16:creationId xmlns:a16="http://schemas.microsoft.com/office/drawing/2014/main" id="{85607957-6771-4237-ACF4-3BED25FD9A9B}"/>
              </a:ext>
            </a:extLst>
          </p:cNvPr>
          <p:cNvPicPr>
            <a:picLocks noGrp="1" noChangeAspect="1"/>
          </p:cNvPicPr>
          <p:nvPr>
            <p:ph idx="1"/>
          </p:nvPr>
        </p:nvPicPr>
        <p:blipFill>
          <a:blip r:embed="rId2"/>
          <a:stretch>
            <a:fillRect/>
          </a:stretch>
        </p:blipFill>
        <p:spPr>
          <a:xfrm>
            <a:off x="3739445" y="2016125"/>
            <a:ext cx="5027435" cy="3449638"/>
          </a:xfrm>
          <a:prstGeom prst="rect">
            <a:avLst/>
          </a:prstGeom>
        </p:spPr>
      </p:pic>
    </p:spTree>
    <p:extLst>
      <p:ext uri="{BB962C8B-B14F-4D97-AF65-F5344CB8AC3E}">
        <p14:creationId xmlns:p14="http://schemas.microsoft.com/office/powerpoint/2010/main" val="321705262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061C-98F6-42F3-A99F-ABBA15B2D21B}"/>
              </a:ext>
            </a:extLst>
          </p:cNvPr>
          <p:cNvSpPr>
            <a:spLocks noGrp="1"/>
          </p:cNvSpPr>
          <p:nvPr>
            <p:ph type="title"/>
          </p:nvPr>
        </p:nvSpPr>
        <p:spPr/>
        <p:txBody>
          <a:bodyPr/>
          <a:lstStyle/>
          <a:p>
            <a:r>
              <a:rPr lang="en-US"/>
              <a:t>Manager</a:t>
            </a:r>
          </a:p>
        </p:txBody>
      </p:sp>
      <p:sp>
        <p:nvSpPr>
          <p:cNvPr id="3" name="Content Placeholder 2">
            <a:extLst>
              <a:ext uri="{FF2B5EF4-FFF2-40B4-BE49-F238E27FC236}">
                <a16:creationId xmlns:a16="http://schemas.microsoft.com/office/drawing/2014/main" id="{A12BE8F3-A533-4903-A622-1BA7042E44E6}"/>
              </a:ext>
            </a:extLst>
          </p:cNvPr>
          <p:cNvSpPr>
            <a:spLocks noGrp="1"/>
          </p:cNvSpPr>
          <p:nvPr>
            <p:ph idx="1"/>
          </p:nvPr>
        </p:nvSpPr>
        <p:spPr/>
        <p:txBody>
          <a:bodyPr/>
          <a:lstStyle/>
          <a:p>
            <a:pPr algn="just"/>
            <a:r>
              <a:rPr lang="en-US"/>
              <a:t>Managerul este cel care coordoneaza tot personalul restaurantului, luand decizii de administrare si gestionare a afacerii.</a:t>
            </a:r>
          </a:p>
          <a:p>
            <a:pPr algn="just"/>
            <a:r>
              <a:rPr lang="en-US"/>
              <a:t>El, de asemenea, poate vedea meniul curent, il poate modifica, adaugand sau stergand produse. Poate vedea o lista cu toti angajatii restaurantului si tot istoricul vanzarilor.</a:t>
            </a:r>
          </a:p>
          <a:p>
            <a:pPr algn="just"/>
            <a:r>
              <a:rPr lang="en-US"/>
              <a:t>Coordoneaza echipa de bucatari si livratori, asigurandu-se de buna functionare a restaurantului si a veniturilor acestuia.</a:t>
            </a:r>
          </a:p>
        </p:txBody>
      </p:sp>
    </p:spTree>
    <p:extLst>
      <p:ext uri="{BB962C8B-B14F-4D97-AF65-F5344CB8AC3E}">
        <p14:creationId xmlns:p14="http://schemas.microsoft.com/office/powerpoint/2010/main" val="182852786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6CA6-A105-4F84-8984-37B5BFE9442F}"/>
              </a:ext>
            </a:extLst>
          </p:cNvPr>
          <p:cNvSpPr>
            <a:spLocks noGrp="1"/>
          </p:cNvSpPr>
          <p:nvPr>
            <p:ph type="title"/>
          </p:nvPr>
        </p:nvSpPr>
        <p:spPr/>
        <p:txBody>
          <a:bodyPr/>
          <a:lstStyle/>
          <a:p>
            <a:r>
              <a:rPr lang="en-US"/>
              <a:t>Diagrama use case manager</a:t>
            </a:r>
          </a:p>
        </p:txBody>
      </p:sp>
      <p:pic>
        <p:nvPicPr>
          <p:cNvPr id="4" name="Content Placeholder 3">
            <a:extLst>
              <a:ext uri="{FF2B5EF4-FFF2-40B4-BE49-F238E27FC236}">
                <a16:creationId xmlns:a16="http://schemas.microsoft.com/office/drawing/2014/main" id="{8F89E3E0-32D3-4EC1-AB54-5C72693BA527}"/>
              </a:ext>
            </a:extLst>
          </p:cNvPr>
          <p:cNvPicPr>
            <a:picLocks noGrp="1" noChangeAspect="1"/>
          </p:cNvPicPr>
          <p:nvPr>
            <p:ph idx="1"/>
          </p:nvPr>
        </p:nvPicPr>
        <p:blipFill>
          <a:blip r:embed="rId2"/>
          <a:stretch>
            <a:fillRect/>
          </a:stretch>
        </p:blipFill>
        <p:spPr>
          <a:xfrm>
            <a:off x="2566987" y="2140744"/>
            <a:ext cx="7372350" cy="3200400"/>
          </a:xfrm>
          <a:prstGeom prst="rect">
            <a:avLst/>
          </a:prstGeom>
        </p:spPr>
      </p:pic>
    </p:spTree>
    <p:extLst>
      <p:ext uri="{BB962C8B-B14F-4D97-AF65-F5344CB8AC3E}">
        <p14:creationId xmlns:p14="http://schemas.microsoft.com/office/powerpoint/2010/main" val="370108409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66EF-1B43-4E16-B3D4-890ED4177A41}"/>
              </a:ext>
            </a:extLst>
          </p:cNvPr>
          <p:cNvSpPr>
            <a:spLocks noGrp="1"/>
          </p:cNvSpPr>
          <p:nvPr>
            <p:ph type="title"/>
          </p:nvPr>
        </p:nvSpPr>
        <p:spPr/>
        <p:txBody>
          <a:bodyPr/>
          <a:lstStyle/>
          <a:p>
            <a:r>
              <a:rPr lang="en-US"/>
              <a:t>Fereastra UI Manager</a:t>
            </a:r>
          </a:p>
        </p:txBody>
      </p:sp>
      <p:pic>
        <p:nvPicPr>
          <p:cNvPr id="4" name="Content Placeholder 3">
            <a:extLst>
              <a:ext uri="{FF2B5EF4-FFF2-40B4-BE49-F238E27FC236}">
                <a16:creationId xmlns:a16="http://schemas.microsoft.com/office/drawing/2014/main" id="{933C871D-F1FD-496D-96CA-D4AEEE31E48A}"/>
              </a:ext>
            </a:extLst>
          </p:cNvPr>
          <p:cNvPicPr>
            <a:picLocks noGrp="1" noChangeAspect="1"/>
          </p:cNvPicPr>
          <p:nvPr>
            <p:ph idx="1"/>
          </p:nvPr>
        </p:nvPicPr>
        <p:blipFill>
          <a:blip r:embed="rId2"/>
          <a:stretch>
            <a:fillRect/>
          </a:stretch>
        </p:blipFill>
        <p:spPr>
          <a:xfrm>
            <a:off x="3057525" y="2021681"/>
            <a:ext cx="6391275" cy="3438525"/>
          </a:xfrm>
          <a:prstGeom prst="rect">
            <a:avLst/>
          </a:prstGeom>
        </p:spPr>
      </p:pic>
    </p:spTree>
    <p:extLst>
      <p:ext uri="{BB962C8B-B14F-4D97-AF65-F5344CB8AC3E}">
        <p14:creationId xmlns:p14="http://schemas.microsoft.com/office/powerpoint/2010/main" val="789441777"/>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200</TotalTime>
  <Words>1067</Words>
  <Application>Microsoft Office PowerPoint</Application>
  <PresentationFormat>Widescreen</PresentationFormat>
  <Paragraphs>76</Paragraphs>
  <Slides>36</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Gill Sans MT</vt:lpstr>
      <vt:lpstr>Gallery</vt:lpstr>
      <vt:lpstr>Management Restaurant</vt:lpstr>
      <vt:lpstr>Prezentare generala</vt:lpstr>
      <vt:lpstr>PowerPoint Presentation</vt:lpstr>
      <vt:lpstr>CLient</vt:lpstr>
      <vt:lpstr>Diagrama Use Case Client</vt:lpstr>
      <vt:lpstr>Fereastra UI CLient</vt:lpstr>
      <vt:lpstr>Manager</vt:lpstr>
      <vt:lpstr>Diagrama use case manager</vt:lpstr>
      <vt:lpstr>Fereastra UI Manager</vt:lpstr>
      <vt:lpstr>Bucatar</vt:lpstr>
      <vt:lpstr>Diagrama use case bucatar</vt:lpstr>
      <vt:lpstr>Fereastra UI bucatar</vt:lpstr>
      <vt:lpstr>Livrator</vt:lpstr>
      <vt:lpstr>Diagrama use case livrator</vt:lpstr>
      <vt:lpstr>Fereastra UI livrator</vt:lpstr>
      <vt:lpstr>Sistem</vt:lpstr>
      <vt:lpstr>Diagrama use case sistem</vt:lpstr>
      <vt:lpstr>Fereastra de Login</vt:lpstr>
      <vt:lpstr>Diagrama generala a arhitecturii sistemului</vt:lpstr>
      <vt:lpstr>Diagrama generala a arhitecturii sistemului</vt:lpstr>
      <vt:lpstr>Diagrama flux de activitati</vt:lpstr>
      <vt:lpstr>Diagrama de clase</vt:lpstr>
      <vt:lpstr>Diagrama de clase</vt:lpstr>
      <vt:lpstr>Diagrama de obiecte</vt:lpstr>
      <vt:lpstr>Diagrama de obiecte</vt:lpstr>
      <vt:lpstr>Diagrama de secvente</vt:lpstr>
      <vt:lpstr>Diagrama de activitate</vt:lpstr>
      <vt:lpstr>Diagrama de tranzitie stari</vt:lpstr>
      <vt:lpstr>Diagrama de interactiune</vt:lpstr>
      <vt:lpstr>Diagrama de comunicare</vt:lpstr>
      <vt:lpstr>Diagrama de componente</vt:lpstr>
      <vt:lpstr>Diagrama de pachete</vt:lpstr>
      <vt:lpstr>Diagrama de desfasurare</vt:lpstr>
      <vt:lpstr>Diagrama bazei de date</vt:lpstr>
      <vt:lpstr>Diagrama bazei de date</vt:lpstr>
      <vt:lpstr>concluzie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Restaurant</dc:title>
  <dc:creator>Cristian Păcurar</dc:creator>
  <cp:lastModifiedBy>Cristian Păcurar</cp:lastModifiedBy>
  <cp:revision>34</cp:revision>
  <dcterms:created xsi:type="dcterms:W3CDTF">2019-11-27T17:24:28Z</dcterms:created>
  <dcterms:modified xsi:type="dcterms:W3CDTF">2019-12-05T17:20:14Z</dcterms:modified>
</cp:coreProperties>
</file>