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9" r:id="rId11"/>
    <p:sldId id="266" r:id="rId12"/>
    <p:sldId id="267"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D6ED6E-66CD-4F8B-828A-585B4DC86284}" type="datetimeFigureOut">
              <a:rPr lang="en-IN" smtClean="0"/>
              <a:t>21-11-2024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C0E77-86AB-4AC5-B388-B331554E8CD7}" type="slidenum">
              <a:rPr lang="en-IN" smtClean="0"/>
              <a:t>‹#›</a:t>
            </a:fld>
            <a:endParaRPr lang="en-IN"/>
          </a:p>
        </p:txBody>
      </p:sp>
    </p:spTree>
    <p:extLst>
      <p:ext uri="{BB962C8B-B14F-4D97-AF65-F5344CB8AC3E}">
        <p14:creationId xmlns:p14="http://schemas.microsoft.com/office/powerpoint/2010/main" val="2543699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D2C0E77-86AB-4AC5-B388-B331554E8CD7}" type="slidenum">
              <a:rPr lang="en-IN" smtClean="0"/>
              <a:t>10</a:t>
            </a:fld>
            <a:endParaRPr lang="en-IN"/>
          </a:p>
        </p:txBody>
      </p:sp>
    </p:spTree>
    <p:extLst>
      <p:ext uri="{BB962C8B-B14F-4D97-AF65-F5344CB8AC3E}">
        <p14:creationId xmlns:p14="http://schemas.microsoft.com/office/powerpoint/2010/main" val="3206113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87D097-1B35-4CC1-A652-60BEDE62D057}"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05689-8DA9-4451-A73B-985E654DB316}" type="slidenum">
              <a:rPr lang="en-IN" smtClean="0"/>
              <a:t>‹#›</a:t>
            </a:fld>
            <a:endParaRPr lang="en-IN"/>
          </a:p>
        </p:txBody>
      </p:sp>
    </p:spTree>
    <p:extLst>
      <p:ext uri="{BB962C8B-B14F-4D97-AF65-F5344CB8AC3E}">
        <p14:creationId xmlns:p14="http://schemas.microsoft.com/office/powerpoint/2010/main" val="4143659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87D097-1B35-4CC1-A652-60BEDE62D057}"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05689-8DA9-4451-A73B-985E654DB316}" type="slidenum">
              <a:rPr lang="en-IN" smtClean="0"/>
              <a:t>‹#›</a:t>
            </a:fld>
            <a:endParaRPr lang="en-IN"/>
          </a:p>
        </p:txBody>
      </p:sp>
    </p:spTree>
    <p:extLst>
      <p:ext uri="{BB962C8B-B14F-4D97-AF65-F5344CB8AC3E}">
        <p14:creationId xmlns:p14="http://schemas.microsoft.com/office/powerpoint/2010/main" val="936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87D097-1B35-4CC1-A652-60BEDE62D057}"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05689-8DA9-4451-A73B-985E654DB31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10655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87D097-1B35-4CC1-A652-60BEDE62D057}"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05689-8DA9-4451-A73B-985E654DB316}" type="slidenum">
              <a:rPr lang="en-IN" smtClean="0"/>
              <a:t>‹#›</a:t>
            </a:fld>
            <a:endParaRPr lang="en-IN"/>
          </a:p>
        </p:txBody>
      </p:sp>
    </p:spTree>
    <p:extLst>
      <p:ext uri="{BB962C8B-B14F-4D97-AF65-F5344CB8AC3E}">
        <p14:creationId xmlns:p14="http://schemas.microsoft.com/office/powerpoint/2010/main" val="1895671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87D097-1B35-4CC1-A652-60BEDE62D057}"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05689-8DA9-4451-A73B-985E654DB31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20312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87D097-1B35-4CC1-A652-60BEDE62D057}"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05689-8DA9-4451-A73B-985E654DB316}" type="slidenum">
              <a:rPr lang="en-IN" smtClean="0"/>
              <a:t>‹#›</a:t>
            </a:fld>
            <a:endParaRPr lang="en-IN"/>
          </a:p>
        </p:txBody>
      </p:sp>
    </p:spTree>
    <p:extLst>
      <p:ext uri="{BB962C8B-B14F-4D97-AF65-F5344CB8AC3E}">
        <p14:creationId xmlns:p14="http://schemas.microsoft.com/office/powerpoint/2010/main" val="2679122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87D097-1B35-4CC1-A652-60BEDE62D057}"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05689-8DA9-4451-A73B-985E654DB316}" type="slidenum">
              <a:rPr lang="en-IN" smtClean="0"/>
              <a:t>‹#›</a:t>
            </a:fld>
            <a:endParaRPr lang="en-IN"/>
          </a:p>
        </p:txBody>
      </p:sp>
    </p:spTree>
    <p:extLst>
      <p:ext uri="{BB962C8B-B14F-4D97-AF65-F5344CB8AC3E}">
        <p14:creationId xmlns:p14="http://schemas.microsoft.com/office/powerpoint/2010/main" val="12205650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87D097-1B35-4CC1-A652-60BEDE62D057}"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05689-8DA9-4451-A73B-985E654DB316}" type="slidenum">
              <a:rPr lang="en-IN" smtClean="0"/>
              <a:t>‹#›</a:t>
            </a:fld>
            <a:endParaRPr lang="en-IN"/>
          </a:p>
        </p:txBody>
      </p:sp>
    </p:spTree>
    <p:extLst>
      <p:ext uri="{BB962C8B-B14F-4D97-AF65-F5344CB8AC3E}">
        <p14:creationId xmlns:p14="http://schemas.microsoft.com/office/powerpoint/2010/main" val="2220059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87D097-1B35-4CC1-A652-60BEDE62D057}"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05689-8DA9-4451-A73B-985E654DB316}" type="slidenum">
              <a:rPr lang="en-IN" smtClean="0"/>
              <a:t>‹#›</a:t>
            </a:fld>
            <a:endParaRPr lang="en-IN"/>
          </a:p>
        </p:txBody>
      </p:sp>
    </p:spTree>
    <p:extLst>
      <p:ext uri="{BB962C8B-B14F-4D97-AF65-F5344CB8AC3E}">
        <p14:creationId xmlns:p14="http://schemas.microsoft.com/office/powerpoint/2010/main" val="1805657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87D097-1B35-4CC1-A652-60BEDE62D057}"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05689-8DA9-4451-A73B-985E654DB316}" type="slidenum">
              <a:rPr lang="en-IN" smtClean="0"/>
              <a:t>‹#›</a:t>
            </a:fld>
            <a:endParaRPr lang="en-IN"/>
          </a:p>
        </p:txBody>
      </p:sp>
    </p:spTree>
    <p:extLst>
      <p:ext uri="{BB962C8B-B14F-4D97-AF65-F5344CB8AC3E}">
        <p14:creationId xmlns:p14="http://schemas.microsoft.com/office/powerpoint/2010/main" val="2849486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87D097-1B35-4CC1-A652-60BEDE62D057}"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F05689-8DA9-4451-A73B-985E654DB316}" type="slidenum">
              <a:rPr lang="en-IN" smtClean="0"/>
              <a:t>‹#›</a:t>
            </a:fld>
            <a:endParaRPr lang="en-IN"/>
          </a:p>
        </p:txBody>
      </p:sp>
    </p:spTree>
    <p:extLst>
      <p:ext uri="{BB962C8B-B14F-4D97-AF65-F5344CB8AC3E}">
        <p14:creationId xmlns:p14="http://schemas.microsoft.com/office/powerpoint/2010/main" val="4171089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87D097-1B35-4CC1-A652-60BEDE62D057}" type="datetimeFigureOut">
              <a:rPr lang="en-IN" smtClean="0"/>
              <a:t>21-11-2024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F05689-8DA9-4451-A73B-985E654DB316}" type="slidenum">
              <a:rPr lang="en-IN" smtClean="0"/>
              <a:t>‹#›</a:t>
            </a:fld>
            <a:endParaRPr lang="en-IN"/>
          </a:p>
        </p:txBody>
      </p:sp>
    </p:spTree>
    <p:extLst>
      <p:ext uri="{BB962C8B-B14F-4D97-AF65-F5344CB8AC3E}">
        <p14:creationId xmlns:p14="http://schemas.microsoft.com/office/powerpoint/2010/main" val="3853568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87D097-1B35-4CC1-A652-60BEDE62D057}" type="datetimeFigureOut">
              <a:rPr lang="en-IN" smtClean="0"/>
              <a:t>21-11-2024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F05689-8DA9-4451-A73B-985E654DB316}" type="slidenum">
              <a:rPr lang="en-IN" smtClean="0"/>
              <a:t>‹#›</a:t>
            </a:fld>
            <a:endParaRPr lang="en-IN"/>
          </a:p>
        </p:txBody>
      </p:sp>
    </p:spTree>
    <p:extLst>
      <p:ext uri="{BB962C8B-B14F-4D97-AF65-F5344CB8AC3E}">
        <p14:creationId xmlns:p14="http://schemas.microsoft.com/office/powerpoint/2010/main" val="1542152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87D097-1B35-4CC1-A652-60BEDE62D057}" type="datetimeFigureOut">
              <a:rPr lang="en-IN" smtClean="0"/>
              <a:t>21-11-2024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F05689-8DA9-4451-A73B-985E654DB316}" type="slidenum">
              <a:rPr lang="en-IN" smtClean="0"/>
              <a:t>‹#›</a:t>
            </a:fld>
            <a:endParaRPr lang="en-IN"/>
          </a:p>
        </p:txBody>
      </p:sp>
    </p:spTree>
    <p:extLst>
      <p:ext uri="{BB962C8B-B14F-4D97-AF65-F5344CB8AC3E}">
        <p14:creationId xmlns:p14="http://schemas.microsoft.com/office/powerpoint/2010/main" val="1072470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87D097-1B35-4CC1-A652-60BEDE62D057}"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F05689-8DA9-4451-A73B-985E654DB316}" type="slidenum">
              <a:rPr lang="en-IN" smtClean="0"/>
              <a:t>‹#›</a:t>
            </a:fld>
            <a:endParaRPr lang="en-IN"/>
          </a:p>
        </p:txBody>
      </p:sp>
    </p:spTree>
    <p:extLst>
      <p:ext uri="{BB962C8B-B14F-4D97-AF65-F5344CB8AC3E}">
        <p14:creationId xmlns:p14="http://schemas.microsoft.com/office/powerpoint/2010/main" val="3772306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87D097-1B35-4CC1-A652-60BEDE62D057}"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4F05689-8DA9-4451-A73B-985E654DB316}" type="slidenum">
              <a:rPr lang="en-IN" smtClean="0"/>
              <a:t>‹#›</a:t>
            </a:fld>
            <a:endParaRPr lang="en-IN"/>
          </a:p>
        </p:txBody>
      </p:sp>
    </p:spTree>
    <p:extLst>
      <p:ext uri="{BB962C8B-B14F-4D97-AF65-F5344CB8AC3E}">
        <p14:creationId xmlns:p14="http://schemas.microsoft.com/office/powerpoint/2010/main" val="645030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E87D097-1B35-4CC1-A652-60BEDE62D057}" type="datetimeFigureOut">
              <a:rPr lang="en-IN" smtClean="0"/>
              <a:t>21-11-2024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4F05689-8DA9-4451-A73B-985E654DB316}" type="slidenum">
              <a:rPr lang="en-IN" smtClean="0"/>
              <a:t>‹#›</a:t>
            </a:fld>
            <a:endParaRPr lang="en-IN"/>
          </a:p>
        </p:txBody>
      </p:sp>
    </p:spTree>
    <p:extLst>
      <p:ext uri="{BB962C8B-B14F-4D97-AF65-F5344CB8AC3E}">
        <p14:creationId xmlns:p14="http://schemas.microsoft.com/office/powerpoint/2010/main" val="1353694868"/>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C72C0CD-7A21-8E55-0CC0-86319C2DCC37}"/>
              </a:ext>
            </a:extLst>
          </p:cNvPr>
          <p:cNvPicPr>
            <a:picLocks noChangeAspect="1"/>
          </p:cNvPicPr>
          <p:nvPr/>
        </p:nvPicPr>
        <p:blipFill>
          <a:blip r:embed="rId2"/>
          <a:stretch>
            <a:fillRect/>
          </a:stretch>
        </p:blipFill>
        <p:spPr>
          <a:xfrm>
            <a:off x="492154" y="224799"/>
            <a:ext cx="11207692" cy="1176002"/>
          </a:xfrm>
          <a:prstGeom prst="rect">
            <a:avLst/>
          </a:prstGeom>
          <a:noFill/>
          <a:ln>
            <a:noFill/>
          </a:ln>
        </p:spPr>
      </p:pic>
      <p:sp>
        <p:nvSpPr>
          <p:cNvPr id="3" name="TextBox 2">
            <a:extLst>
              <a:ext uri="{FF2B5EF4-FFF2-40B4-BE49-F238E27FC236}">
                <a16:creationId xmlns:a16="http://schemas.microsoft.com/office/drawing/2014/main" id="{6968F5E7-772B-C513-110A-CC9FB9E7F017}"/>
              </a:ext>
            </a:extLst>
          </p:cNvPr>
          <p:cNvSpPr txBox="1"/>
          <p:nvPr/>
        </p:nvSpPr>
        <p:spPr>
          <a:xfrm>
            <a:off x="965200" y="2032000"/>
            <a:ext cx="10617199" cy="830997"/>
          </a:xfrm>
          <a:prstGeom prst="rect">
            <a:avLst/>
          </a:prstGeom>
          <a:noFill/>
        </p:spPr>
        <p:txBody>
          <a:bodyPr wrap="square" rtlCol="0">
            <a:spAutoFit/>
          </a:bodyPr>
          <a:lstStyle/>
          <a:p>
            <a:r>
              <a:rPr lang="en-US" sz="2400" b="1" dirty="0"/>
              <a:t>MACHINE LEARNING TECHNIQUES FOR THYROID DISEASE PREDICTION AND MEDICATION PROVISION</a:t>
            </a:r>
            <a:endParaRPr lang="en-IN" sz="2400" b="1" dirty="0"/>
          </a:p>
        </p:txBody>
      </p:sp>
      <p:sp>
        <p:nvSpPr>
          <p:cNvPr id="4" name="TextBox 3">
            <a:extLst>
              <a:ext uri="{FF2B5EF4-FFF2-40B4-BE49-F238E27FC236}">
                <a16:creationId xmlns:a16="http://schemas.microsoft.com/office/drawing/2014/main" id="{C144C8F9-9F57-8C24-C911-4F21CA838DD5}"/>
              </a:ext>
            </a:extLst>
          </p:cNvPr>
          <p:cNvSpPr txBox="1"/>
          <p:nvPr/>
        </p:nvSpPr>
        <p:spPr>
          <a:xfrm>
            <a:off x="1464733" y="4284133"/>
            <a:ext cx="2782172" cy="2031325"/>
          </a:xfrm>
          <a:prstGeom prst="rect">
            <a:avLst/>
          </a:prstGeom>
          <a:noFill/>
        </p:spPr>
        <p:txBody>
          <a:bodyPr wrap="none" rtlCol="0">
            <a:spAutoFit/>
          </a:bodyPr>
          <a:lstStyle/>
          <a:p>
            <a:r>
              <a:rPr lang="en-US" dirty="0"/>
              <a:t>Presented by:</a:t>
            </a:r>
          </a:p>
          <a:p>
            <a:endParaRPr lang="en-US" dirty="0"/>
          </a:p>
          <a:p>
            <a:r>
              <a:rPr lang="en-US" dirty="0"/>
              <a:t>P. Nagesh:-217Y1A6791</a:t>
            </a:r>
          </a:p>
          <a:p>
            <a:endParaRPr lang="en-US" dirty="0"/>
          </a:p>
          <a:p>
            <a:r>
              <a:rPr lang="en-US" dirty="0"/>
              <a:t>P. Anvesh:-217Y1A6774</a:t>
            </a:r>
          </a:p>
          <a:p>
            <a:endParaRPr lang="en-US" dirty="0"/>
          </a:p>
          <a:p>
            <a:r>
              <a:rPr lang="en-US" dirty="0"/>
              <a:t>M . Chaitanya:-217Y1A6777</a:t>
            </a:r>
            <a:endParaRPr lang="en-IN" dirty="0"/>
          </a:p>
        </p:txBody>
      </p:sp>
      <p:sp>
        <p:nvSpPr>
          <p:cNvPr id="5" name="TextBox 4">
            <a:extLst>
              <a:ext uri="{FF2B5EF4-FFF2-40B4-BE49-F238E27FC236}">
                <a16:creationId xmlns:a16="http://schemas.microsoft.com/office/drawing/2014/main" id="{BCDA6E23-641F-F09E-B2B0-EE59C146CF59}"/>
              </a:ext>
            </a:extLst>
          </p:cNvPr>
          <p:cNvSpPr txBox="1"/>
          <p:nvPr/>
        </p:nvSpPr>
        <p:spPr>
          <a:xfrm>
            <a:off x="7315200" y="4445000"/>
            <a:ext cx="3831305" cy="1477328"/>
          </a:xfrm>
          <a:prstGeom prst="rect">
            <a:avLst/>
          </a:prstGeom>
          <a:noFill/>
        </p:spPr>
        <p:txBody>
          <a:bodyPr wrap="none" rtlCol="0">
            <a:spAutoFit/>
          </a:bodyPr>
          <a:lstStyle/>
          <a:p>
            <a:r>
              <a:rPr lang="en-US" dirty="0" err="1"/>
              <a:t>Guide:Mrs.Devi</a:t>
            </a:r>
            <a:r>
              <a:rPr lang="en-US" dirty="0"/>
              <a:t> Parvathi</a:t>
            </a:r>
          </a:p>
          <a:p>
            <a:endParaRPr lang="en-US" dirty="0"/>
          </a:p>
          <a:p>
            <a:r>
              <a:rPr lang="en-US" dirty="0"/>
              <a:t>Project </a:t>
            </a:r>
            <a:r>
              <a:rPr lang="en-US" dirty="0" err="1"/>
              <a:t>Coordinator:Dr.M.Sunitha</a:t>
            </a:r>
            <a:endParaRPr lang="en-US" dirty="0"/>
          </a:p>
          <a:p>
            <a:endParaRPr lang="en-US" dirty="0"/>
          </a:p>
          <a:p>
            <a:r>
              <a:rPr lang="en-US" dirty="0"/>
              <a:t>Head Of </a:t>
            </a:r>
            <a:r>
              <a:rPr lang="en-US" dirty="0" err="1"/>
              <a:t>Department:Dr.N.Pushpalatha</a:t>
            </a:r>
            <a:endParaRPr lang="en-IN" dirty="0"/>
          </a:p>
        </p:txBody>
      </p:sp>
    </p:spTree>
    <p:extLst>
      <p:ext uri="{BB962C8B-B14F-4D97-AF65-F5344CB8AC3E}">
        <p14:creationId xmlns:p14="http://schemas.microsoft.com/office/powerpoint/2010/main" val="3447870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24C96D-834B-8EA7-8551-C8DD5DB789DF}"/>
              </a:ext>
            </a:extLst>
          </p:cNvPr>
          <p:cNvPicPr>
            <a:picLocks noChangeAspect="1"/>
          </p:cNvPicPr>
          <p:nvPr/>
        </p:nvPicPr>
        <p:blipFill>
          <a:blip r:embed="rId3"/>
          <a:stretch>
            <a:fillRect/>
          </a:stretch>
        </p:blipFill>
        <p:spPr>
          <a:xfrm>
            <a:off x="5460999" y="0"/>
            <a:ext cx="6730999" cy="6858000"/>
          </a:xfrm>
          <a:prstGeom prst="rect">
            <a:avLst/>
          </a:prstGeom>
        </p:spPr>
      </p:pic>
      <p:pic>
        <p:nvPicPr>
          <p:cNvPr id="5" name="Picture 4">
            <a:extLst>
              <a:ext uri="{FF2B5EF4-FFF2-40B4-BE49-F238E27FC236}">
                <a16:creationId xmlns:a16="http://schemas.microsoft.com/office/drawing/2014/main" id="{C8C0B648-8DDB-9B6A-45F4-65895B6E771E}"/>
              </a:ext>
            </a:extLst>
          </p:cNvPr>
          <p:cNvPicPr>
            <a:picLocks noChangeAspect="1"/>
          </p:cNvPicPr>
          <p:nvPr/>
        </p:nvPicPr>
        <p:blipFill>
          <a:blip r:embed="rId4"/>
          <a:stretch>
            <a:fillRect/>
          </a:stretch>
        </p:blipFill>
        <p:spPr>
          <a:xfrm>
            <a:off x="0" y="-58066"/>
            <a:ext cx="5460999" cy="6916065"/>
          </a:xfrm>
          <a:prstGeom prst="rect">
            <a:avLst/>
          </a:prstGeom>
        </p:spPr>
      </p:pic>
    </p:spTree>
    <p:extLst>
      <p:ext uri="{BB962C8B-B14F-4D97-AF65-F5344CB8AC3E}">
        <p14:creationId xmlns:p14="http://schemas.microsoft.com/office/powerpoint/2010/main" val="2114384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E0C37E-6AD8-4952-1B3B-960243611821}"/>
              </a:ext>
            </a:extLst>
          </p:cNvPr>
          <p:cNvSpPr txBox="1"/>
          <p:nvPr/>
        </p:nvSpPr>
        <p:spPr>
          <a:xfrm>
            <a:off x="1168400" y="304800"/>
            <a:ext cx="4219939" cy="646331"/>
          </a:xfrm>
          <a:prstGeom prst="rect">
            <a:avLst/>
          </a:prstGeom>
          <a:noFill/>
        </p:spPr>
        <p:txBody>
          <a:bodyPr wrap="square" rtlCol="0">
            <a:spAutoFit/>
          </a:bodyPr>
          <a:lstStyle/>
          <a:p>
            <a:r>
              <a:rPr lang="en-US" dirty="0"/>
              <a:t>Results</a:t>
            </a:r>
          </a:p>
          <a:p>
            <a:endParaRPr lang="en-IN" dirty="0"/>
          </a:p>
        </p:txBody>
      </p:sp>
      <p:pic>
        <p:nvPicPr>
          <p:cNvPr id="4" name="Picture 3">
            <a:extLst>
              <a:ext uri="{FF2B5EF4-FFF2-40B4-BE49-F238E27FC236}">
                <a16:creationId xmlns:a16="http://schemas.microsoft.com/office/drawing/2014/main" id="{6BD4FE98-2EF9-C1C8-1D8C-EE31DF674DCF}"/>
              </a:ext>
            </a:extLst>
          </p:cNvPr>
          <p:cNvPicPr>
            <a:picLocks noChangeAspect="1"/>
          </p:cNvPicPr>
          <p:nvPr/>
        </p:nvPicPr>
        <p:blipFill>
          <a:blip r:embed="rId2"/>
          <a:stretch>
            <a:fillRect/>
          </a:stretch>
        </p:blipFill>
        <p:spPr>
          <a:xfrm>
            <a:off x="0" y="770635"/>
            <a:ext cx="12192000" cy="6087365"/>
          </a:xfrm>
          <a:prstGeom prst="rect">
            <a:avLst/>
          </a:prstGeom>
        </p:spPr>
      </p:pic>
    </p:spTree>
    <p:extLst>
      <p:ext uri="{BB962C8B-B14F-4D97-AF65-F5344CB8AC3E}">
        <p14:creationId xmlns:p14="http://schemas.microsoft.com/office/powerpoint/2010/main" val="2353733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61ED7B-FF05-9C39-0AB5-4AA136217B58}"/>
              </a:ext>
            </a:extLst>
          </p:cNvPr>
          <p:cNvPicPr>
            <a:picLocks noChangeAspect="1"/>
          </p:cNvPicPr>
          <p:nvPr/>
        </p:nvPicPr>
        <p:blipFill>
          <a:blip r:embed="rId2"/>
          <a:stretch>
            <a:fillRect/>
          </a:stretch>
        </p:blipFill>
        <p:spPr>
          <a:xfrm>
            <a:off x="-127994" y="0"/>
            <a:ext cx="12319993" cy="6988069"/>
          </a:xfrm>
          <a:prstGeom prst="rect">
            <a:avLst/>
          </a:prstGeom>
        </p:spPr>
      </p:pic>
    </p:spTree>
    <p:extLst>
      <p:ext uri="{BB962C8B-B14F-4D97-AF65-F5344CB8AC3E}">
        <p14:creationId xmlns:p14="http://schemas.microsoft.com/office/powerpoint/2010/main" val="669330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773E34-1249-54A5-7B1B-C4BC16FFE5EB}"/>
              </a:ext>
            </a:extLst>
          </p:cNvPr>
          <p:cNvSpPr txBox="1"/>
          <p:nvPr/>
        </p:nvSpPr>
        <p:spPr>
          <a:xfrm>
            <a:off x="1439333" y="499533"/>
            <a:ext cx="2093310" cy="369332"/>
          </a:xfrm>
          <a:prstGeom prst="rect">
            <a:avLst/>
          </a:prstGeom>
          <a:noFill/>
        </p:spPr>
        <p:txBody>
          <a:bodyPr wrap="square" rtlCol="0">
            <a:spAutoFit/>
          </a:bodyPr>
          <a:lstStyle/>
          <a:p>
            <a:r>
              <a:rPr lang="en-US" dirty="0"/>
              <a:t>Conclusion</a:t>
            </a:r>
            <a:endParaRPr lang="en-IN" dirty="0"/>
          </a:p>
        </p:txBody>
      </p:sp>
      <p:sp>
        <p:nvSpPr>
          <p:cNvPr id="5" name="TextBox 4">
            <a:extLst>
              <a:ext uri="{FF2B5EF4-FFF2-40B4-BE49-F238E27FC236}">
                <a16:creationId xmlns:a16="http://schemas.microsoft.com/office/drawing/2014/main" id="{40CA201F-0D5D-4693-DC0F-EF90F01ABF49}"/>
              </a:ext>
            </a:extLst>
          </p:cNvPr>
          <p:cNvSpPr txBox="1"/>
          <p:nvPr/>
        </p:nvSpPr>
        <p:spPr>
          <a:xfrm>
            <a:off x="1202267" y="1075268"/>
            <a:ext cx="10168466" cy="2308324"/>
          </a:xfrm>
          <a:prstGeom prst="rect">
            <a:avLst/>
          </a:prstGeom>
          <a:noFill/>
        </p:spPr>
        <p:txBody>
          <a:bodyPr wrap="square">
            <a:spAutoFit/>
          </a:bodyPr>
          <a:lstStyle/>
          <a:p>
            <a:r>
              <a:rPr lang="en-US" sz="1800" dirty="0">
                <a:solidFill>
                  <a:srgbClr val="000000"/>
                </a:solidFill>
                <a:effectLst/>
                <a:latin typeface="Times New Roman" panose="02020603050405020304" pitchFamily="18" charset="0"/>
              </a:rPr>
              <a:t>In conclusion, this study demonstrates the efficacy of machine learning algorithms, </a:t>
            </a:r>
            <a:endParaRPr lang="en-US" dirty="0"/>
          </a:p>
          <a:p>
            <a:r>
              <a:rPr lang="en-US" sz="1800" dirty="0">
                <a:solidFill>
                  <a:srgbClr val="000000"/>
                </a:solidFill>
                <a:effectLst/>
                <a:latin typeface="Times New Roman" panose="02020603050405020304" pitchFamily="18" charset="0"/>
              </a:rPr>
              <a:t>particularly Support Vector Machine (SVM) and SVM with Principal Component Analysis </a:t>
            </a:r>
            <a:endParaRPr lang="en-US" dirty="0"/>
          </a:p>
          <a:p>
            <a:r>
              <a:rPr lang="en-US" sz="1800" dirty="0">
                <a:solidFill>
                  <a:srgbClr val="000000"/>
                </a:solidFill>
                <a:effectLst/>
                <a:latin typeface="Times New Roman" panose="02020603050405020304" pitchFamily="18" charset="0"/>
              </a:rPr>
              <a:t>(PCA), in diagnosing thyroid disorders with remarkable accuracy. With SVM achieving an </a:t>
            </a:r>
            <a:endParaRPr lang="en-US" dirty="0"/>
          </a:p>
          <a:p>
            <a:r>
              <a:rPr lang="en-US" sz="1800" dirty="0">
                <a:solidFill>
                  <a:srgbClr val="000000"/>
                </a:solidFill>
                <a:effectLst/>
                <a:latin typeface="Times New Roman" panose="02020603050405020304" pitchFamily="18" charset="0"/>
              </a:rPr>
              <a:t>accuracy of 89.38% and SVM with PCA further enhancing it to 96.19%, the results </a:t>
            </a:r>
            <a:endParaRPr lang="en-US" dirty="0"/>
          </a:p>
          <a:p>
            <a:r>
              <a:rPr lang="en-US" sz="1800" dirty="0">
                <a:solidFill>
                  <a:srgbClr val="000000"/>
                </a:solidFill>
                <a:effectLst/>
                <a:latin typeface="Times New Roman" panose="02020603050405020304" pitchFamily="18" charset="0"/>
              </a:rPr>
              <a:t>underscore the potential of these techniques in revolutionizing thyroid disease diagnosis </a:t>
            </a:r>
            <a:endParaRPr lang="en-US" dirty="0"/>
          </a:p>
          <a:p>
            <a:r>
              <a:rPr lang="en-US" sz="1800" dirty="0">
                <a:solidFill>
                  <a:srgbClr val="000000"/>
                </a:solidFill>
                <a:effectLst/>
                <a:latin typeface="Times New Roman" panose="02020603050405020304" pitchFamily="18" charset="0"/>
              </a:rPr>
              <a:t>and prediction. The high accuracy rates attained in this research validate the feasibility and </a:t>
            </a:r>
            <a:endParaRPr lang="en-US" dirty="0"/>
          </a:p>
          <a:p>
            <a:r>
              <a:rPr lang="en-US" sz="1800" dirty="0">
                <a:solidFill>
                  <a:srgbClr val="000000"/>
                </a:solidFill>
                <a:effectLst/>
                <a:latin typeface="Times New Roman" panose="02020603050405020304" pitchFamily="18" charset="0"/>
              </a:rPr>
              <a:t>effectiveness of employing machine learning in healthcare settings, particularly in complex </a:t>
            </a:r>
            <a:endParaRPr lang="en-US" dirty="0"/>
          </a:p>
          <a:p>
            <a:r>
              <a:rPr lang="en-US" sz="1800" dirty="0">
                <a:solidFill>
                  <a:srgbClr val="000000"/>
                </a:solidFill>
                <a:effectLst/>
                <a:latin typeface="Times New Roman" panose="02020603050405020304" pitchFamily="18" charset="0"/>
              </a:rPr>
              <a:t>medical domains like thyroid disorders.</a:t>
            </a:r>
            <a:endParaRPr lang="en-IN" dirty="0"/>
          </a:p>
        </p:txBody>
      </p:sp>
    </p:spTree>
    <p:extLst>
      <p:ext uri="{BB962C8B-B14F-4D97-AF65-F5344CB8AC3E}">
        <p14:creationId xmlns:p14="http://schemas.microsoft.com/office/powerpoint/2010/main" val="1184696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AB5575-E307-8E94-C7D7-DF2E1DE43C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29"/>
            <a:ext cx="12192000" cy="6850742"/>
          </a:xfrm>
          <a:prstGeom prst="rect">
            <a:avLst/>
          </a:prstGeom>
        </p:spPr>
      </p:pic>
    </p:spTree>
    <p:extLst>
      <p:ext uri="{BB962C8B-B14F-4D97-AF65-F5344CB8AC3E}">
        <p14:creationId xmlns:p14="http://schemas.microsoft.com/office/powerpoint/2010/main" val="3289024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17853F-F32D-AFAB-ED77-98390310F5C7}"/>
              </a:ext>
            </a:extLst>
          </p:cNvPr>
          <p:cNvSpPr txBox="1"/>
          <p:nvPr/>
        </p:nvSpPr>
        <p:spPr>
          <a:xfrm>
            <a:off x="508000" y="231801"/>
            <a:ext cx="9381068" cy="400110"/>
          </a:xfrm>
          <a:prstGeom prst="rect">
            <a:avLst/>
          </a:prstGeom>
          <a:noFill/>
        </p:spPr>
        <p:txBody>
          <a:bodyPr wrap="square" rtlCol="0">
            <a:spAutoFit/>
          </a:bodyPr>
          <a:lstStyle/>
          <a:p>
            <a:r>
              <a:rPr lang="en-US" sz="2000" dirty="0"/>
              <a:t>Introduction</a:t>
            </a:r>
          </a:p>
        </p:txBody>
      </p:sp>
      <p:sp>
        <p:nvSpPr>
          <p:cNvPr id="7" name="TextBox 6">
            <a:extLst>
              <a:ext uri="{FF2B5EF4-FFF2-40B4-BE49-F238E27FC236}">
                <a16:creationId xmlns:a16="http://schemas.microsoft.com/office/drawing/2014/main" id="{5E004ADA-F0A9-6AB4-6CE6-DEF56F14F0FC}"/>
              </a:ext>
            </a:extLst>
          </p:cNvPr>
          <p:cNvSpPr txBox="1"/>
          <p:nvPr/>
        </p:nvSpPr>
        <p:spPr>
          <a:xfrm>
            <a:off x="508000" y="1261533"/>
            <a:ext cx="11446933" cy="646331"/>
          </a:xfrm>
          <a:prstGeom prst="rect">
            <a:avLst/>
          </a:prstGeom>
          <a:noFill/>
        </p:spPr>
        <p:txBody>
          <a:bodyPr wrap="square" rtlCol="0">
            <a:spAutoFit/>
          </a:bodyPr>
          <a:lstStyle/>
          <a:p>
            <a:r>
              <a:rPr lang="en-US" sz="1800" dirty="0">
                <a:solidFill>
                  <a:srgbClr val="000000"/>
                </a:solidFill>
                <a:effectLst/>
                <a:latin typeface="Times New Roman" panose="02020603050405020304" pitchFamily="18" charset="0"/>
              </a:rPr>
              <a:t>Advanced machine biology is used in the area of healthcare. It required data to be collected for medical disease prediction. For early-stage disease detection, various intelligent prediction algorithms are used. </a:t>
            </a:r>
            <a:endParaRPr lang="en-IN" dirty="0"/>
          </a:p>
        </p:txBody>
      </p:sp>
      <p:sp>
        <p:nvSpPr>
          <p:cNvPr id="8" name="TextBox 7">
            <a:extLst>
              <a:ext uri="{FF2B5EF4-FFF2-40B4-BE49-F238E27FC236}">
                <a16:creationId xmlns:a16="http://schemas.microsoft.com/office/drawing/2014/main" id="{A19E7506-018A-1FD2-684A-927571F21B14}"/>
              </a:ext>
            </a:extLst>
          </p:cNvPr>
          <p:cNvSpPr txBox="1"/>
          <p:nvPr/>
        </p:nvSpPr>
        <p:spPr>
          <a:xfrm>
            <a:off x="508001" y="1907864"/>
            <a:ext cx="11506200" cy="3970318"/>
          </a:xfrm>
          <a:prstGeom prst="rect">
            <a:avLst/>
          </a:prstGeom>
          <a:noFill/>
        </p:spPr>
        <p:txBody>
          <a:bodyPr wrap="square" rtlCol="0">
            <a:spAutoFit/>
          </a:bodyPr>
          <a:lstStyle/>
          <a:p>
            <a:r>
              <a:rPr lang="en-US" sz="1800" dirty="0">
                <a:solidFill>
                  <a:srgbClr val="000000"/>
                </a:solidFill>
                <a:effectLst/>
                <a:latin typeface="Times New Roman" panose="02020603050405020304" pitchFamily="18" charset="0"/>
              </a:rPr>
              <a:t>The Medical Information System is good with data sets, but intelligent systems are not available for the fast diagnosis of diseases.</a:t>
            </a:r>
          </a:p>
          <a:p>
            <a:r>
              <a:rPr lang="en-US" sz="1800" dirty="0">
                <a:solidFill>
                  <a:srgbClr val="000000"/>
                </a:solidFill>
                <a:effectLst/>
                <a:latin typeface="Times New Roman" panose="02020603050405020304" pitchFamily="18" charset="0"/>
              </a:rPr>
              <a:t>Eventually, machine learning algorithms play a key position in solving complex and non-linear problems during the creation of prediction models.</a:t>
            </a:r>
          </a:p>
          <a:p>
            <a:r>
              <a:rPr lang="en-US" sz="1800" dirty="0">
                <a:solidFill>
                  <a:srgbClr val="000000"/>
                </a:solidFill>
                <a:effectLst/>
                <a:latin typeface="Times New Roman" panose="02020603050405020304" pitchFamily="18" charset="0"/>
              </a:rPr>
              <a:t>The characteristics that can be selected from the various data sets that can be used as descriptions in a healthy patient as specifically as possible are needed in any disease prediction models. Otherwise, misclassification can </a:t>
            </a:r>
            <a:endParaRPr lang="en-US" dirty="0"/>
          </a:p>
          <a:p>
            <a:r>
              <a:rPr lang="en-US" sz="1800" dirty="0">
                <a:solidFill>
                  <a:srgbClr val="000000"/>
                </a:solidFill>
                <a:effectLst/>
                <a:latin typeface="Times New Roman" panose="02020603050405020304" pitchFamily="18" charset="0"/>
              </a:rPr>
              <a:t>result in a good patient receiving inappropriate care.</a:t>
            </a:r>
          </a:p>
          <a:p>
            <a:endParaRPr lang="en-US" sz="1800" dirty="0">
              <a:solidFill>
                <a:srgbClr val="000000"/>
              </a:solidFill>
              <a:effectLst/>
              <a:latin typeface="Times New Roman" panose="02020603050405020304" pitchFamily="18" charset="0"/>
            </a:endParaRPr>
          </a:p>
          <a:p>
            <a:r>
              <a:rPr lang="en-US" sz="1800" dirty="0">
                <a:solidFill>
                  <a:srgbClr val="000000"/>
                </a:solidFill>
                <a:effectLst/>
                <a:latin typeface="Times New Roman" panose="02020603050405020304" pitchFamily="18" charset="0"/>
              </a:rPr>
              <a:t>The reality of forecasting any condition associated with thyroid illness is also of the greatest cardinal number. The thyroid gland is endocrine in the stomach. It is erected in a lowered portion of the human neck, under the apple of Adam, and assists in the secretion of thyroid hormones which ultimately affects metabolism rate and protein synthesis. </a:t>
            </a:r>
          </a:p>
          <a:p>
            <a:endParaRPr lang="en-US" sz="1800" dirty="0">
              <a:solidFill>
                <a:srgbClr val="000000"/>
              </a:solidFill>
              <a:effectLst/>
              <a:latin typeface="Times New Roman" panose="02020603050405020304" pitchFamily="18" charset="0"/>
            </a:endParaRPr>
          </a:p>
          <a:p>
            <a:r>
              <a:rPr lang="en-US" sz="1800" dirty="0">
                <a:solidFill>
                  <a:srgbClr val="000000"/>
                </a:solidFill>
                <a:effectLst/>
                <a:latin typeface="Times New Roman" panose="02020603050405020304" pitchFamily="18" charset="0"/>
              </a:rPr>
              <a:t>To control body metabolism, these hormones count on how quickly the heart beats and how quickly calories are burned. </a:t>
            </a:r>
            <a:endParaRPr lang="en-US" dirty="0"/>
          </a:p>
          <a:p>
            <a:r>
              <a:rPr lang="en-US" sz="1800" dirty="0">
                <a:solidFill>
                  <a:srgbClr val="000000"/>
                </a:solidFill>
                <a:effectLst/>
                <a:latin typeface="Times New Roman" panose="02020603050405020304" pitchFamily="18" charset="0"/>
              </a:rPr>
              <a:t>The composition of thyroid hormones helps to control the body's metabolism.</a:t>
            </a:r>
            <a:endParaRPr lang="en-IN" dirty="0"/>
          </a:p>
        </p:txBody>
      </p:sp>
    </p:spTree>
    <p:extLst>
      <p:ext uri="{BB962C8B-B14F-4D97-AF65-F5344CB8AC3E}">
        <p14:creationId xmlns:p14="http://schemas.microsoft.com/office/powerpoint/2010/main" val="372011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F91CBE-7A28-22EB-7BA0-2259109E98C5}"/>
              </a:ext>
            </a:extLst>
          </p:cNvPr>
          <p:cNvPicPr>
            <a:picLocks noChangeAspect="1"/>
          </p:cNvPicPr>
          <p:nvPr/>
        </p:nvPicPr>
        <p:blipFill>
          <a:blip r:embed="rId2"/>
          <a:stretch>
            <a:fillRect/>
          </a:stretch>
        </p:blipFill>
        <p:spPr>
          <a:xfrm>
            <a:off x="6622000" y="625961"/>
            <a:ext cx="4671465" cy="4394772"/>
          </a:xfrm>
          <a:prstGeom prst="rect">
            <a:avLst/>
          </a:prstGeom>
        </p:spPr>
      </p:pic>
      <p:sp>
        <p:nvSpPr>
          <p:cNvPr id="4" name="TextBox 3">
            <a:extLst>
              <a:ext uri="{FF2B5EF4-FFF2-40B4-BE49-F238E27FC236}">
                <a16:creationId xmlns:a16="http://schemas.microsoft.com/office/drawing/2014/main" id="{6EE84981-9FBD-4776-8881-5E2E037F22A1}"/>
              </a:ext>
            </a:extLst>
          </p:cNvPr>
          <p:cNvSpPr txBox="1"/>
          <p:nvPr/>
        </p:nvSpPr>
        <p:spPr>
          <a:xfrm>
            <a:off x="355600" y="457201"/>
            <a:ext cx="6266400" cy="3693319"/>
          </a:xfrm>
          <a:prstGeom prst="rect">
            <a:avLst/>
          </a:prstGeom>
          <a:noFill/>
        </p:spPr>
        <p:txBody>
          <a:bodyPr wrap="square" rtlCol="0">
            <a:spAutoFit/>
          </a:bodyPr>
          <a:lstStyle/>
          <a:p>
            <a:r>
              <a:rPr lang="en-US" sz="1800" b="1" dirty="0">
                <a:solidFill>
                  <a:srgbClr val="000000"/>
                </a:solidFill>
                <a:effectLst/>
                <a:latin typeface="TimesNewRomanPS-BoldMT"/>
              </a:rPr>
              <a:t>FEASIBILITY STUDY </a:t>
            </a:r>
            <a:endParaRPr lang="en-US" dirty="0"/>
          </a:p>
          <a:p>
            <a:r>
              <a:rPr lang="en-US" sz="1800" dirty="0">
                <a:solidFill>
                  <a:srgbClr val="000000"/>
                </a:solidFill>
                <a:effectLst/>
                <a:latin typeface="Times New Roman" panose="02020603050405020304" pitchFamily="18" charset="0"/>
              </a:rPr>
              <a:t>A feasibility study evaluates a project's or system's practicality. As part of a feasibility study, the objective and rational analysis of a potential business or venture is conducted to determine its strengths and weaknesses, potential opportunities and threats, resources required to carry out, and ultimate success prospects. Two criteria should be considered when judging feasibility: the required cost and expected value. </a:t>
            </a:r>
            <a:endParaRPr lang="en-US" dirty="0"/>
          </a:p>
          <a:p>
            <a:r>
              <a:rPr lang="en-US" sz="1800" dirty="0">
                <a:solidFill>
                  <a:srgbClr val="000000"/>
                </a:solidFill>
                <a:effectLst/>
                <a:latin typeface="Times New Roman" panose="02020603050405020304" pitchFamily="18" charset="0"/>
              </a:rPr>
              <a:t>Three key considerations involved in the feasibility analysis are:</a:t>
            </a:r>
          </a:p>
          <a:p>
            <a:r>
              <a:rPr lang="en-US" sz="1800" dirty="0">
                <a:solidFill>
                  <a:srgbClr val="000000"/>
                </a:solidFill>
                <a:effectLst/>
                <a:latin typeface="Times New Roman" panose="02020603050405020304" pitchFamily="18" charset="0"/>
              </a:rPr>
              <a:t> </a:t>
            </a:r>
            <a:endParaRPr lang="en-US" dirty="0"/>
          </a:p>
          <a:p>
            <a:r>
              <a:rPr lang="en-US" sz="1800" dirty="0">
                <a:solidFill>
                  <a:srgbClr val="000000"/>
                </a:solidFill>
                <a:effectLst/>
                <a:latin typeface="Symbol" panose="05050102010706020507" pitchFamily="18" charset="2"/>
              </a:rPr>
              <a:t> </a:t>
            </a:r>
            <a:r>
              <a:rPr lang="en-US" sz="1800" dirty="0">
                <a:solidFill>
                  <a:srgbClr val="000000"/>
                </a:solidFill>
                <a:effectLst/>
                <a:latin typeface="Times New Roman" panose="02020603050405020304" pitchFamily="18" charset="0"/>
              </a:rPr>
              <a:t>ECONOMICAL FEASIBILITY </a:t>
            </a:r>
            <a:endParaRPr lang="en-US" dirty="0"/>
          </a:p>
          <a:p>
            <a:r>
              <a:rPr lang="en-US" sz="1800" dirty="0">
                <a:solidFill>
                  <a:srgbClr val="000000"/>
                </a:solidFill>
                <a:effectLst/>
                <a:latin typeface="Symbol" panose="05050102010706020507" pitchFamily="18" charset="2"/>
              </a:rPr>
              <a:t> </a:t>
            </a:r>
            <a:r>
              <a:rPr lang="en-US" sz="1800" dirty="0">
                <a:solidFill>
                  <a:srgbClr val="000000"/>
                </a:solidFill>
                <a:effectLst/>
                <a:latin typeface="Times New Roman" panose="02020603050405020304" pitchFamily="18" charset="0"/>
              </a:rPr>
              <a:t>TECHNICAL FEASIBILITY </a:t>
            </a:r>
            <a:endParaRPr lang="en-US" dirty="0"/>
          </a:p>
          <a:p>
            <a:r>
              <a:rPr lang="en-US" sz="1800" dirty="0">
                <a:solidFill>
                  <a:srgbClr val="000000"/>
                </a:solidFill>
                <a:effectLst/>
                <a:latin typeface="Symbol" panose="05050102010706020507" pitchFamily="18" charset="2"/>
              </a:rPr>
              <a:t> </a:t>
            </a:r>
            <a:r>
              <a:rPr lang="en-US" sz="1800" dirty="0">
                <a:solidFill>
                  <a:srgbClr val="000000"/>
                </a:solidFill>
                <a:effectLst/>
                <a:latin typeface="Times New Roman" panose="02020603050405020304" pitchFamily="18" charset="0"/>
              </a:rPr>
              <a:t>SOCIAL FEASIBILITY</a:t>
            </a:r>
            <a:endParaRPr lang="en-IN" dirty="0"/>
          </a:p>
        </p:txBody>
      </p:sp>
    </p:spTree>
    <p:extLst>
      <p:ext uri="{BB962C8B-B14F-4D97-AF65-F5344CB8AC3E}">
        <p14:creationId xmlns:p14="http://schemas.microsoft.com/office/powerpoint/2010/main" val="4266822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EE317C-CED8-0D4C-E4AD-A87606518D1B}"/>
              </a:ext>
            </a:extLst>
          </p:cNvPr>
          <p:cNvSpPr txBox="1"/>
          <p:nvPr/>
        </p:nvSpPr>
        <p:spPr>
          <a:xfrm>
            <a:off x="905933" y="618067"/>
            <a:ext cx="10828867" cy="2862322"/>
          </a:xfrm>
          <a:prstGeom prst="rect">
            <a:avLst/>
          </a:prstGeom>
          <a:noFill/>
        </p:spPr>
        <p:txBody>
          <a:bodyPr wrap="square" rtlCol="0">
            <a:spAutoFit/>
          </a:bodyPr>
          <a:lstStyle/>
          <a:p>
            <a:endParaRPr lang="en-US" dirty="0"/>
          </a:p>
          <a:p>
            <a:r>
              <a:rPr lang="en-US" sz="1800" dirty="0">
                <a:solidFill>
                  <a:srgbClr val="000000"/>
                </a:solidFill>
                <a:effectLst/>
                <a:latin typeface="Times New Roman" panose="02020603050405020304" pitchFamily="18" charset="0"/>
              </a:rPr>
              <a:t>The existing system for diagnosing thyroid disorders relies heavily on traditional medical diagnostic methods, which often face challenges in accuracy and efficiency. Clinicians primarily depend on symptoms, physical examinations, and laboratory tests to assess thyroid function. However, these approaches may not always provide conclusive results, leading to misdiagnosis or delayed treatment. Additionally, data-cleaning techniques are </a:t>
            </a:r>
            <a:endParaRPr lang="en-US" dirty="0"/>
          </a:p>
          <a:p>
            <a:r>
              <a:rPr lang="en-US" sz="1800" dirty="0">
                <a:solidFill>
                  <a:srgbClr val="000000"/>
                </a:solidFill>
                <a:effectLst/>
                <a:latin typeface="Times New Roman" panose="02020603050405020304" pitchFamily="18" charset="0"/>
              </a:rPr>
              <a:t>employed to preprocess patient data, making it suitable for analysis. Despite efforts to improve diagnostic accuracy, the reliance on subjective assessments and limited data analytics tools hampers the ability to accurately predict thyroid disorders. Consequently, there is a pressing need for more advanced and reliable diagnostic systems that can leverage data-driven approaches, such as machine learning algorithms, to enhance the accuracy and efficiency of thyroid disease diagnosis and estimation.</a:t>
            </a:r>
            <a:endParaRPr lang="en-IN" dirty="0"/>
          </a:p>
        </p:txBody>
      </p:sp>
      <p:sp>
        <p:nvSpPr>
          <p:cNvPr id="3" name="TextBox 2">
            <a:extLst>
              <a:ext uri="{FF2B5EF4-FFF2-40B4-BE49-F238E27FC236}">
                <a16:creationId xmlns:a16="http://schemas.microsoft.com/office/drawing/2014/main" id="{6DD2845A-F240-C80F-8263-629680DC5129}"/>
              </a:ext>
            </a:extLst>
          </p:cNvPr>
          <p:cNvSpPr txBox="1"/>
          <p:nvPr/>
        </p:nvSpPr>
        <p:spPr>
          <a:xfrm>
            <a:off x="905933" y="4267200"/>
            <a:ext cx="7981672" cy="2308324"/>
          </a:xfrm>
          <a:prstGeom prst="rect">
            <a:avLst/>
          </a:prstGeom>
          <a:noFill/>
        </p:spPr>
        <p:txBody>
          <a:bodyPr wrap="none" rtlCol="0">
            <a:spAutoFit/>
          </a:bodyPr>
          <a:lstStyle/>
          <a:p>
            <a:r>
              <a:rPr lang="en-US" sz="1800" b="1" i="1" dirty="0">
                <a:solidFill>
                  <a:srgbClr val="000000"/>
                </a:solidFill>
                <a:effectLst/>
                <a:latin typeface="TimesNewRomanPS-BoldItalicMT"/>
              </a:rPr>
              <a:t>Disadvantages of Existing System: </a:t>
            </a:r>
            <a:endParaRPr lang="en-US" dirty="0"/>
          </a:p>
          <a:p>
            <a:pPr marL="342900" indent="-342900">
              <a:buAutoNum type="arabicPeriod"/>
            </a:pPr>
            <a:r>
              <a:rPr lang="en-US" sz="1800" dirty="0">
                <a:solidFill>
                  <a:srgbClr val="000000"/>
                </a:solidFill>
                <a:effectLst/>
                <a:latin typeface="Times New Roman" panose="02020603050405020304" pitchFamily="18" charset="0"/>
              </a:rPr>
              <a:t>Reliance on subjective assessments and traditional diagnostic methods.</a:t>
            </a:r>
          </a:p>
          <a:p>
            <a:r>
              <a:rPr lang="en-US" sz="1800" dirty="0">
                <a:solidFill>
                  <a:srgbClr val="000000"/>
                </a:solidFill>
                <a:effectLst/>
                <a:latin typeface="Times New Roman" panose="02020603050405020304" pitchFamily="18" charset="0"/>
              </a:rPr>
              <a:t> </a:t>
            </a:r>
            <a:endParaRPr lang="en-US" dirty="0"/>
          </a:p>
          <a:p>
            <a:r>
              <a:rPr lang="en-US" sz="1800" dirty="0">
                <a:solidFill>
                  <a:srgbClr val="000000"/>
                </a:solidFill>
                <a:effectLst/>
                <a:latin typeface="Times New Roman" panose="02020603050405020304" pitchFamily="18" charset="0"/>
              </a:rPr>
              <a:t>2. Limited data analytics tools hamper accurate prediction.</a:t>
            </a:r>
          </a:p>
          <a:p>
            <a:r>
              <a:rPr lang="en-US" sz="1800" dirty="0">
                <a:solidFill>
                  <a:srgbClr val="000000"/>
                </a:solidFill>
                <a:effectLst/>
                <a:latin typeface="Times New Roman" panose="02020603050405020304" pitchFamily="18" charset="0"/>
              </a:rPr>
              <a:t> </a:t>
            </a:r>
            <a:endParaRPr lang="en-US" dirty="0"/>
          </a:p>
          <a:p>
            <a:r>
              <a:rPr lang="en-US" sz="1800" dirty="0">
                <a:solidFill>
                  <a:srgbClr val="000000"/>
                </a:solidFill>
                <a:effectLst/>
                <a:latin typeface="Times New Roman" panose="02020603050405020304" pitchFamily="18" charset="0"/>
              </a:rPr>
              <a:t>3. Challenges with conclusive results, leading to misdiagnosis or delayed treatment. </a:t>
            </a:r>
          </a:p>
          <a:p>
            <a:endParaRPr lang="en-US" dirty="0"/>
          </a:p>
          <a:p>
            <a:r>
              <a:rPr lang="en-US" sz="1800" dirty="0">
                <a:solidFill>
                  <a:srgbClr val="000000"/>
                </a:solidFill>
                <a:effectLst/>
                <a:latin typeface="Times New Roman" panose="02020603050405020304" pitchFamily="18" charset="0"/>
              </a:rPr>
              <a:t>4. Inefficient data preprocessing techniques may affect analysis quality</a:t>
            </a:r>
            <a:endParaRPr lang="en-IN" dirty="0"/>
          </a:p>
        </p:txBody>
      </p:sp>
      <p:sp>
        <p:nvSpPr>
          <p:cNvPr id="4" name="TextBox 3">
            <a:extLst>
              <a:ext uri="{FF2B5EF4-FFF2-40B4-BE49-F238E27FC236}">
                <a16:creationId xmlns:a16="http://schemas.microsoft.com/office/drawing/2014/main" id="{DDAFE109-53D8-EF90-662F-EEFF091DA310}"/>
              </a:ext>
            </a:extLst>
          </p:cNvPr>
          <p:cNvSpPr txBox="1"/>
          <p:nvPr/>
        </p:nvSpPr>
        <p:spPr>
          <a:xfrm>
            <a:off x="990600" y="248735"/>
            <a:ext cx="4063999" cy="400110"/>
          </a:xfrm>
          <a:prstGeom prst="rect">
            <a:avLst/>
          </a:prstGeom>
          <a:noFill/>
        </p:spPr>
        <p:txBody>
          <a:bodyPr wrap="square" rtlCol="0">
            <a:spAutoFit/>
          </a:bodyPr>
          <a:lstStyle/>
          <a:p>
            <a:r>
              <a:rPr lang="en-US" sz="2000" dirty="0" err="1"/>
              <a:t>Exisisting</a:t>
            </a:r>
            <a:r>
              <a:rPr lang="en-US" sz="2000" dirty="0"/>
              <a:t> System</a:t>
            </a:r>
            <a:endParaRPr lang="en-IN" sz="2000" dirty="0"/>
          </a:p>
        </p:txBody>
      </p:sp>
    </p:spTree>
    <p:extLst>
      <p:ext uri="{BB962C8B-B14F-4D97-AF65-F5344CB8AC3E}">
        <p14:creationId xmlns:p14="http://schemas.microsoft.com/office/powerpoint/2010/main" val="97738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EDF1A9-D6CE-21E0-9B03-314E745EA797}"/>
              </a:ext>
            </a:extLst>
          </p:cNvPr>
          <p:cNvSpPr txBox="1"/>
          <p:nvPr/>
        </p:nvSpPr>
        <p:spPr>
          <a:xfrm>
            <a:off x="372533" y="262467"/>
            <a:ext cx="11319934" cy="369332"/>
          </a:xfrm>
          <a:prstGeom prst="rect">
            <a:avLst/>
          </a:prstGeom>
          <a:noFill/>
        </p:spPr>
        <p:txBody>
          <a:bodyPr wrap="square" rtlCol="0">
            <a:spAutoFit/>
          </a:bodyPr>
          <a:lstStyle/>
          <a:p>
            <a:r>
              <a:rPr lang="en-US" sz="1800" b="1" dirty="0">
                <a:solidFill>
                  <a:srgbClr val="000000"/>
                </a:solidFill>
                <a:effectLst/>
                <a:latin typeface="TimesNewRomanPS-BoldMT"/>
              </a:rPr>
              <a:t>PROPOSED SYSTEM: </a:t>
            </a:r>
            <a:endParaRPr lang="en-US" dirty="0"/>
          </a:p>
        </p:txBody>
      </p:sp>
      <p:sp>
        <p:nvSpPr>
          <p:cNvPr id="4" name="TextBox 3">
            <a:extLst>
              <a:ext uri="{FF2B5EF4-FFF2-40B4-BE49-F238E27FC236}">
                <a16:creationId xmlns:a16="http://schemas.microsoft.com/office/drawing/2014/main" id="{9DAEDBA6-8C3B-A1A4-3591-C617517AAFCE}"/>
              </a:ext>
            </a:extLst>
          </p:cNvPr>
          <p:cNvSpPr txBox="1"/>
          <p:nvPr/>
        </p:nvSpPr>
        <p:spPr>
          <a:xfrm>
            <a:off x="507999" y="1363133"/>
            <a:ext cx="11319934" cy="646331"/>
          </a:xfrm>
          <a:prstGeom prst="rect">
            <a:avLst/>
          </a:prstGeom>
          <a:noFill/>
        </p:spPr>
        <p:txBody>
          <a:bodyPr wrap="square" rtlCol="0">
            <a:spAutoFit/>
          </a:bodyPr>
          <a:lstStyle/>
          <a:p>
            <a:r>
              <a:rPr lang="en-US" sz="1800" dirty="0">
                <a:solidFill>
                  <a:srgbClr val="000000"/>
                </a:solidFill>
                <a:effectLst/>
                <a:latin typeface="Times New Roman" panose="02020603050405020304" pitchFamily="18" charset="0"/>
              </a:rPr>
              <a:t>The proposed system aims to address the challenge of accurately diagnosing thyroid </a:t>
            </a:r>
            <a:endParaRPr lang="en-US" dirty="0"/>
          </a:p>
          <a:p>
            <a:r>
              <a:rPr lang="en-US" sz="1800" dirty="0">
                <a:solidFill>
                  <a:srgbClr val="000000"/>
                </a:solidFill>
                <a:effectLst/>
                <a:latin typeface="Times New Roman" panose="02020603050405020304" pitchFamily="18" charset="0"/>
              </a:rPr>
              <a:t>disorders by leveraging advanced machine-learning techniques.</a:t>
            </a:r>
            <a:endParaRPr lang="en-IN" dirty="0"/>
          </a:p>
        </p:txBody>
      </p:sp>
      <p:sp>
        <p:nvSpPr>
          <p:cNvPr id="6" name="TextBox 5">
            <a:extLst>
              <a:ext uri="{FF2B5EF4-FFF2-40B4-BE49-F238E27FC236}">
                <a16:creationId xmlns:a16="http://schemas.microsoft.com/office/drawing/2014/main" id="{DBA1CBA5-B650-4A8E-2BE1-6795114EEEB5}"/>
              </a:ext>
            </a:extLst>
          </p:cNvPr>
          <p:cNvSpPr txBox="1"/>
          <p:nvPr/>
        </p:nvSpPr>
        <p:spPr>
          <a:xfrm>
            <a:off x="507999" y="2009464"/>
            <a:ext cx="10100732" cy="3139321"/>
          </a:xfrm>
          <a:prstGeom prst="rect">
            <a:avLst/>
          </a:prstGeom>
          <a:noFill/>
        </p:spPr>
        <p:txBody>
          <a:bodyPr wrap="square" rtlCol="0">
            <a:spAutoFit/>
          </a:bodyPr>
          <a:lstStyle/>
          <a:p>
            <a:r>
              <a:rPr lang="en-US" sz="1800" dirty="0">
                <a:solidFill>
                  <a:srgbClr val="000000"/>
                </a:solidFill>
                <a:effectLst/>
                <a:latin typeface="Times New Roman" panose="02020603050405020304" pitchFamily="18" charset="0"/>
              </a:rPr>
              <a:t>Specifically, the system will utilize Support Vector Machine (SVM) and its extension with Principal Component </a:t>
            </a:r>
            <a:r>
              <a:rPr lang="en-US" dirty="0"/>
              <a:t> </a:t>
            </a:r>
            <a:r>
              <a:rPr lang="en-US" sz="1800" dirty="0">
                <a:solidFill>
                  <a:srgbClr val="000000"/>
                </a:solidFill>
                <a:effectLst/>
                <a:latin typeface="Times New Roman" panose="02020603050405020304" pitchFamily="18" charset="0"/>
              </a:rPr>
              <a:t>Analysis (PCA) to analyze and classify patient data obtained from hospital datasets.</a:t>
            </a:r>
          </a:p>
          <a:p>
            <a:endParaRPr lang="en-US" dirty="0">
              <a:solidFill>
                <a:srgbClr val="000000"/>
              </a:solidFill>
              <a:latin typeface="Times New Roman" panose="02020603050405020304" pitchFamily="18" charset="0"/>
            </a:endParaRPr>
          </a:p>
          <a:p>
            <a:r>
              <a:rPr lang="en-US" sz="1800" b="1" i="1" dirty="0">
                <a:solidFill>
                  <a:srgbClr val="000000"/>
                </a:solidFill>
                <a:effectLst/>
                <a:latin typeface="TimesNewRomanPS-BoldItalicMT"/>
              </a:rPr>
              <a:t>4.2.1 Advantages of Proposed System: </a:t>
            </a:r>
            <a:endParaRPr lang="en-US" dirty="0"/>
          </a:p>
          <a:p>
            <a:r>
              <a:rPr lang="en-US" sz="1800" dirty="0">
                <a:solidFill>
                  <a:srgbClr val="000000"/>
                </a:solidFill>
                <a:effectLst/>
                <a:latin typeface="Times New Roman" panose="02020603050405020304" pitchFamily="18" charset="0"/>
              </a:rPr>
              <a:t>1. Utilizes advanced machine learning techniques for accurate diagnosis. </a:t>
            </a:r>
            <a:endParaRPr lang="en-US" dirty="0"/>
          </a:p>
          <a:p>
            <a:r>
              <a:rPr lang="en-US" sz="1800" dirty="0">
                <a:solidFill>
                  <a:srgbClr val="000000"/>
                </a:solidFill>
                <a:effectLst/>
                <a:latin typeface="Times New Roman" panose="02020603050405020304" pitchFamily="18" charset="0"/>
              </a:rPr>
              <a:t>2. Integration of SVM and PCA enhances diagnostic accuracy and prediction </a:t>
            </a:r>
            <a:endParaRPr lang="en-US" dirty="0"/>
          </a:p>
          <a:p>
            <a:r>
              <a:rPr lang="en-US" sz="1800" dirty="0">
                <a:solidFill>
                  <a:srgbClr val="000000"/>
                </a:solidFill>
                <a:effectLst/>
                <a:latin typeface="Times New Roman" panose="02020603050405020304" pitchFamily="18" charset="0"/>
              </a:rPr>
              <a:t>capabilities. </a:t>
            </a:r>
            <a:endParaRPr lang="en-US" dirty="0"/>
          </a:p>
          <a:p>
            <a:r>
              <a:rPr lang="en-US" sz="1800" dirty="0">
                <a:solidFill>
                  <a:srgbClr val="000000"/>
                </a:solidFill>
                <a:effectLst/>
                <a:latin typeface="Times New Roman" panose="02020603050405020304" pitchFamily="18" charset="0"/>
              </a:rPr>
              <a:t>3. Incorporates feature selection techniques for improved model performance and </a:t>
            </a:r>
            <a:endParaRPr lang="en-US" dirty="0"/>
          </a:p>
          <a:p>
            <a:r>
              <a:rPr lang="en-US" sz="1800" dirty="0">
                <a:solidFill>
                  <a:srgbClr val="000000"/>
                </a:solidFill>
                <a:effectLst/>
                <a:latin typeface="Times New Roman" panose="02020603050405020304" pitchFamily="18" charset="0"/>
              </a:rPr>
              <a:t>interpretability. </a:t>
            </a:r>
            <a:endParaRPr lang="en-US" dirty="0"/>
          </a:p>
          <a:p>
            <a:r>
              <a:rPr lang="en-US" sz="1800" dirty="0">
                <a:solidFill>
                  <a:srgbClr val="000000"/>
                </a:solidFill>
                <a:effectLst/>
                <a:latin typeface="Times New Roman" panose="02020603050405020304" pitchFamily="18" charset="0"/>
              </a:rPr>
              <a:t>4. Potential to revolutionize healthcare practices by providing more reliable tools for </a:t>
            </a:r>
            <a:endParaRPr lang="en-US" dirty="0"/>
          </a:p>
          <a:p>
            <a:r>
              <a:rPr lang="en-US" sz="1800" dirty="0">
                <a:solidFill>
                  <a:srgbClr val="000000"/>
                </a:solidFill>
                <a:effectLst/>
                <a:latin typeface="Times New Roman" panose="02020603050405020304" pitchFamily="18" charset="0"/>
              </a:rPr>
              <a:t>thyroid disease diagnosis and management.</a:t>
            </a:r>
            <a:endParaRPr lang="en-IN" dirty="0"/>
          </a:p>
        </p:txBody>
      </p:sp>
    </p:spTree>
    <p:extLst>
      <p:ext uri="{BB962C8B-B14F-4D97-AF65-F5344CB8AC3E}">
        <p14:creationId xmlns:p14="http://schemas.microsoft.com/office/powerpoint/2010/main" val="113067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4AF69E-D8F9-5179-63B6-75AF0B666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4" y="0"/>
            <a:ext cx="12259734" cy="6858000"/>
          </a:xfrm>
          <a:prstGeom prst="rect">
            <a:avLst/>
          </a:prstGeom>
        </p:spPr>
      </p:pic>
    </p:spTree>
    <p:extLst>
      <p:ext uri="{BB962C8B-B14F-4D97-AF65-F5344CB8AC3E}">
        <p14:creationId xmlns:p14="http://schemas.microsoft.com/office/powerpoint/2010/main" val="3548478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D870C-2866-EF29-1C1C-FBA6F3CED805}"/>
              </a:ext>
            </a:extLst>
          </p:cNvPr>
          <p:cNvSpPr>
            <a:spLocks noGrp="1"/>
          </p:cNvSpPr>
          <p:nvPr>
            <p:ph sz="half" idx="1"/>
          </p:nvPr>
        </p:nvSpPr>
        <p:spPr>
          <a:xfrm>
            <a:off x="508000" y="922868"/>
            <a:ext cx="5316728" cy="4292600"/>
          </a:xfrm>
        </p:spPr>
        <p:txBody>
          <a:bodyPr>
            <a:normAutofit/>
          </a:bodyPr>
          <a:lstStyle/>
          <a:p>
            <a:r>
              <a:rPr lang="en-US" sz="1800" b="1" dirty="0">
                <a:solidFill>
                  <a:srgbClr val="000000"/>
                </a:solidFill>
                <a:effectLst/>
                <a:latin typeface="TimesNewRomanPS-BoldMT"/>
              </a:rPr>
              <a:t>FUNCTIONAL REQUIREMENTS </a:t>
            </a:r>
            <a:endParaRPr lang="en-US" dirty="0"/>
          </a:p>
          <a:p>
            <a:r>
              <a:rPr lang="en-US" sz="1800" dirty="0">
                <a:solidFill>
                  <a:srgbClr val="000000"/>
                </a:solidFill>
                <a:effectLst/>
                <a:latin typeface="Times New Roman" panose="02020603050405020304" pitchFamily="18" charset="0"/>
              </a:rPr>
              <a:t>1. Data Collection </a:t>
            </a:r>
            <a:endParaRPr lang="en-US" dirty="0"/>
          </a:p>
          <a:p>
            <a:r>
              <a:rPr lang="en-US" sz="1800" dirty="0">
                <a:solidFill>
                  <a:srgbClr val="000000"/>
                </a:solidFill>
                <a:effectLst/>
                <a:latin typeface="Times New Roman" panose="02020603050405020304" pitchFamily="18" charset="0"/>
              </a:rPr>
              <a:t>2. Data Pre-processing </a:t>
            </a:r>
            <a:endParaRPr lang="en-US" dirty="0"/>
          </a:p>
          <a:p>
            <a:r>
              <a:rPr lang="en-US" sz="1800" dirty="0">
                <a:solidFill>
                  <a:srgbClr val="000000"/>
                </a:solidFill>
                <a:effectLst/>
                <a:latin typeface="Times New Roman" panose="02020603050405020304" pitchFamily="18" charset="0"/>
              </a:rPr>
              <a:t>3. Training and Testing </a:t>
            </a:r>
            <a:endParaRPr lang="en-US" dirty="0"/>
          </a:p>
          <a:p>
            <a:r>
              <a:rPr lang="en-US" sz="1800" dirty="0">
                <a:solidFill>
                  <a:srgbClr val="000000"/>
                </a:solidFill>
                <a:effectLst/>
                <a:latin typeface="Times New Roman" panose="02020603050405020304" pitchFamily="18" charset="0"/>
              </a:rPr>
              <a:t>4. Modeling </a:t>
            </a:r>
            <a:endParaRPr lang="en-US" dirty="0"/>
          </a:p>
          <a:p>
            <a:r>
              <a:rPr lang="en-US" sz="1800" dirty="0">
                <a:solidFill>
                  <a:srgbClr val="000000"/>
                </a:solidFill>
                <a:effectLst/>
                <a:latin typeface="Times New Roman" panose="02020603050405020304" pitchFamily="18" charset="0"/>
              </a:rPr>
              <a:t>5. Predicting</a:t>
            </a:r>
            <a:endParaRPr lang="en-IN" dirty="0"/>
          </a:p>
        </p:txBody>
      </p:sp>
      <p:sp>
        <p:nvSpPr>
          <p:cNvPr id="4" name="Content Placeholder 3">
            <a:extLst>
              <a:ext uri="{FF2B5EF4-FFF2-40B4-BE49-F238E27FC236}">
                <a16:creationId xmlns:a16="http://schemas.microsoft.com/office/drawing/2014/main" id="{36CF8367-DDA5-1D0B-8EAF-B326CF784FC5}"/>
              </a:ext>
            </a:extLst>
          </p:cNvPr>
          <p:cNvSpPr>
            <a:spLocks noGrp="1"/>
          </p:cNvSpPr>
          <p:nvPr>
            <p:ph sz="half" idx="2"/>
          </p:nvPr>
        </p:nvSpPr>
        <p:spPr>
          <a:xfrm>
            <a:off x="6019800" y="922868"/>
            <a:ext cx="5099304" cy="5249332"/>
          </a:xfrm>
        </p:spPr>
        <p:txBody>
          <a:bodyPr>
            <a:normAutofit/>
          </a:bodyPr>
          <a:lstStyle/>
          <a:p>
            <a:pPr marL="0" indent="0">
              <a:buNone/>
            </a:pPr>
            <a:r>
              <a:rPr lang="en-IN" dirty="0"/>
              <a:t>Non Functional Requirements</a:t>
            </a:r>
          </a:p>
          <a:p>
            <a:pPr marL="0" indent="0">
              <a:buNone/>
            </a:pPr>
            <a:endParaRPr lang="en-IN" sz="1800" dirty="0">
              <a:solidFill>
                <a:srgbClr val="000000"/>
              </a:solidFill>
              <a:effectLst/>
              <a:latin typeface="Symbol" panose="05050102010706020507" pitchFamily="18" charset="2"/>
            </a:endParaRPr>
          </a:p>
          <a:p>
            <a:pPr marL="0" indent="0">
              <a:buNone/>
            </a:pPr>
            <a:r>
              <a:rPr lang="en-US" sz="1800" dirty="0">
                <a:solidFill>
                  <a:srgbClr val="000000"/>
                </a:solidFill>
                <a:effectLst/>
                <a:latin typeface="Symbol" panose="05050102010706020507" pitchFamily="18" charset="2"/>
              </a:rPr>
              <a:t>   • </a:t>
            </a:r>
            <a:r>
              <a:rPr lang="en-US" sz="1800" dirty="0">
                <a:solidFill>
                  <a:srgbClr val="000000"/>
                </a:solidFill>
                <a:effectLst/>
                <a:latin typeface="Times New Roman" panose="02020603050405020304" pitchFamily="18" charset="0"/>
              </a:rPr>
              <a:t>Usability requirement </a:t>
            </a:r>
            <a:endParaRPr lang="en-US" dirty="0"/>
          </a:p>
          <a:p>
            <a:r>
              <a:rPr lang="en-US" sz="1800" dirty="0">
                <a:solidFill>
                  <a:srgbClr val="000000"/>
                </a:solidFill>
                <a:effectLst/>
                <a:latin typeface="Symbol" panose="05050102010706020507" pitchFamily="18" charset="2"/>
              </a:rPr>
              <a:t>• </a:t>
            </a:r>
            <a:r>
              <a:rPr lang="en-US" sz="1800" dirty="0">
                <a:solidFill>
                  <a:srgbClr val="000000"/>
                </a:solidFill>
                <a:effectLst/>
                <a:latin typeface="Times New Roman" panose="02020603050405020304" pitchFamily="18" charset="0"/>
              </a:rPr>
              <a:t>Serviceability requirement </a:t>
            </a:r>
            <a:endParaRPr lang="en-US" dirty="0"/>
          </a:p>
          <a:p>
            <a:r>
              <a:rPr lang="en-US" sz="1800" dirty="0">
                <a:solidFill>
                  <a:srgbClr val="000000"/>
                </a:solidFill>
                <a:effectLst/>
                <a:latin typeface="Symbol" panose="05050102010706020507" pitchFamily="18" charset="2"/>
              </a:rPr>
              <a:t>• </a:t>
            </a:r>
            <a:r>
              <a:rPr lang="en-US" sz="1800" dirty="0">
                <a:solidFill>
                  <a:srgbClr val="000000"/>
                </a:solidFill>
                <a:effectLst/>
                <a:latin typeface="Times New Roman" panose="02020603050405020304" pitchFamily="18" charset="0"/>
              </a:rPr>
              <a:t>Manageability requirement </a:t>
            </a:r>
            <a:endParaRPr lang="en-US" dirty="0"/>
          </a:p>
          <a:p>
            <a:r>
              <a:rPr lang="en-US" sz="1800" dirty="0">
                <a:solidFill>
                  <a:srgbClr val="000000"/>
                </a:solidFill>
                <a:effectLst/>
                <a:latin typeface="Symbol" panose="05050102010706020507" pitchFamily="18" charset="2"/>
              </a:rPr>
              <a:t>• </a:t>
            </a:r>
            <a:r>
              <a:rPr lang="en-US" sz="1800" dirty="0">
                <a:solidFill>
                  <a:srgbClr val="000000"/>
                </a:solidFill>
                <a:effectLst/>
                <a:latin typeface="Times New Roman" panose="02020603050405020304" pitchFamily="18" charset="0"/>
              </a:rPr>
              <a:t>Recoverability requirement </a:t>
            </a:r>
            <a:endParaRPr lang="en-US" dirty="0"/>
          </a:p>
          <a:p>
            <a:r>
              <a:rPr lang="en-US" sz="1800" dirty="0">
                <a:solidFill>
                  <a:srgbClr val="000000"/>
                </a:solidFill>
                <a:effectLst/>
                <a:latin typeface="Symbol" panose="05050102010706020507" pitchFamily="18" charset="2"/>
              </a:rPr>
              <a:t>• </a:t>
            </a:r>
            <a:r>
              <a:rPr lang="en-US" sz="1800" dirty="0">
                <a:solidFill>
                  <a:srgbClr val="000000"/>
                </a:solidFill>
                <a:effectLst/>
                <a:latin typeface="Times New Roman" panose="02020603050405020304" pitchFamily="18" charset="0"/>
              </a:rPr>
              <a:t>Security requirement </a:t>
            </a:r>
            <a:endParaRPr lang="en-US" dirty="0"/>
          </a:p>
          <a:p>
            <a:r>
              <a:rPr lang="en-US" sz="1800" dirty="0">
                <a:solidFill>
                  <a:srgbClr val="000000"/>
                </a:solidFill>
                <a:effectLst/>
                <a:latin typeface="Symbol" panose="05050102010706020507" pitchFamily="18" charset="2"/>
              </a:rPr>
              <a:t>• </a:t>
            </a:r>
            <a:r>
              <a:rPr lang="en-US" sz="1800" dirty="0">
                <a:solidFill>
                  <a:srgbClr val="000000"/>
                </a:solidFill>
                <a:effectLst/>
                <a:latin typeface="Times New Roman" panose="02020603050405020304" pitchFamily="18" charset="0"/>
              </a:rPr>
              <a:t>Data Integrity requirement </a:t>
            </a:r>
            <a:endParaRPr lang="en-US" dirty="0"/>
          </a:p>
          <a:p>
            <a:r>
              <a:rPr lang="en-US" sz="1800" dirty="0">
                <a:solidFill>
                  <a:srgbClr val="000000"/>
                </a:solidFill>
                <a:effectLst/>
                <a:latin typeface="Symbol" panose="05050102010706020507" pitchFamily="18" charset="2"/>
              </a:rPr>
              <a:t>• </a:t>
            </a:r>
            <a:r>
              <a:rPr lang="en-US" sz="1800" dirty="0">
                <a:solidFill>
                  <a:srgbClr val="000000"/>
                </a:solidFill>
                <a:effectLst/>
                <a:latin typeface="Times New Roman" panose="02020603050405020304" pitchFamily="18" charset="0"/>
              </a:rPr>
              <a:t>Capacity requirement </a:t>
            </a:r>
            <a:endParaRPr lang="en-US" dirty="0"/>
          </a:p>
          <a:p>
            <a:r>
              <a:rPr lang="en-US" sz="1800" dirty="0">
                <a:solidFill>
                  <a:srgbClr val="000000"/>
                </a:solidFill>
                <a:effectLst/>
                <a:latin typeface="Symbol" panose="05050102010706020507" pitchFamily="18" charset="2"/>
              </a:rPr>
              <a:t>• </a:t>
            </a:r>
            <a:r>
              <a:rPr lang="en-US" sz="1800" dirty="0">
                <a:solidFill>
                  <a:srgbClr val="000000"/>
                </a:solidFill>
                <a:effectLst/>
                <a:latin typeface="Times New Roman" panose="02020603050405020304" pitchFamily="18" charset="0"/>
              </a:rPr>
              <a:t>Availability requirement</a:t>
            </a:r>
            <a:endParaRPr lang="en-IN" dirty="0"/>
          </a:p>
        </p:txBody>
      </p:sp>
    </p:spTree>
    <p:extLst>
      <p:ext uri="{BB962C8B-B14F-4D97-AF65-F5344CB8AC3E}">
        <p14:creationId xmlns:p14="http://schemas.microsoft.com/office/powerpoint/2010/main" val="771224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D5B98B-C9D4-96EF-6FA7-59EF1C9030DB}"/>
              </a:ext>
            </a:extLst>
          </p:cNvPr>
          <p:cNvPicPr>
            <a:picLocks noChangeAspect="1"/>
          </p:cNvPicPr>
          <p:nvPr/>
        </p:nvPicPr>
        <p:blipFill>
          <a:blip r:embed="rId2"/>
          <a:stretch>
            <a:fillRect/>
          </a:stretch>
        </p:blipFill>
        <p:spPr>
          <a:xfrm>
            <a:off x="1578246" y="889001"/>
            <a:ext cx="10088821" cy="5477932"/>
          </a:xfrm>
          <a:prstGeom prst="rect">
            <a:avLst/>
          </a:prstGeom>
        </p:spPr>
      </p:pic>
      <p:sp>
        <p:nvSpPr>
          <p:cNvPr id="4" name="TextBox 3">
            <a:extLst>
              <a:ext uri="{FF2B5EF4-FFF2-40B4-BE49-F238E27FC236}">
                <a16:creationId xmlns:a16="http://schemas.microsoft.com/office/drawing/2014/main" id="{FE16420C-693E-CFE2-C3E2-B4CEAE71C3B0}"/>
              </a:ext>
            </a:extLst>
          </p:cNvPr>
          <p:cNvSpPr txBox="1"/>
          <p:nvPr/>
        </p:nvSpPr>
        <p:spPr>
          <a:xfrm>
            <a:off x="1424535" y="491067"/>
            <a:ext cx="4671465" cy="369332"/>
          </a:xfrm>
          <a:prstGeom prst="rect">
            <a:avLst/>
          </a:prstGeom>
          <a:noFill/>
        </p:spPr>
        <p:txBody>
          <a:bodyPr wrap="square" rtlCol="0">
            <a:spAutoFit/>
          </a:bodyPr>
          <a:lstStyle/>
          <a:p>
            <a:r>
              <a:rPr lang="en-US" dirty="0"/>
              <a:t>System Design</a:t>
            </a:r>
            <a:endParaRPr lang="en-IN" dirty="0"/>
          </a:p>
        </p:txBody>
      </p:sp>
    </p:spTree>
    <p:extLst>
      <p:ext uri="{BB962C8B-B14F-4D97-AF65-F5344CB8AC3E}">
        <p14:creationId xmlns:p14="http://schemas.microsoft.com/office/powerpoint/2010/main" val="3093977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B6666D7-5C02-D104-F299-4452DBE1462E}"/>
              </a:ext>
            </a:extLst>
          </p:cNvPr>
          <p:cNvSpPr txBox="1"/>
          <p:nvPr/>
        </p:nvSpPr>
        <p:spPr>
          <a:xfrm>
            <a:off x="939800" y="1259469"/>
            <a:ext cx="3953933" cy="1477328"/>
          </a:xfrm>
          <a:prstGeom prst="rect">
            <a:avLst/>
          </a:prstGeom>
          <a:noFill/>
        </p:spPr>
        <p:txBody>
          <a:bodyPr wrap="square">
            <a:spAutoFit/>
          </a:bodyPr>
          <a:lstStyle/>
          <a:p>
            <a:r>
              <a:rPr lang="en-US" dirty="0"/>
              <a:t>Software Requirements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Coding language : Python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Frontend : Python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Backend : </a:t>
            </a:r>
            <a:r>
              <a:rPr lang="en-IN" dirty="0" err="1">
                <a:latin typeface="Times New Roman" panose="02020603050405020304" pitchFamily="18" charset="0"/>
                <a:cs typeface="Times New Roman" panose="02020603050405020304" pitchFamily="18" charset="0"/>
              </a:rPr>
              <a:t>Dijango</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Database : MySQL server</a:t>
            </a:r>
          </a:p>
        </p:txBody>
      </p:sp>
      <p:sp>
        <p:nvSpPr>
          <p:cNvPr id="8" name="TextBox 7">
            <a:extLst>
              <a:ext uri="{FF2B5EF4-FFF2-40B4-BE49-F238E27FC236}">
                <a16:creationId xmlns:a16="http://schemas.microsoft.com/office/drawing/2014/main" id="{CE184BC8-0359-BFAC-A242-2DB3C2BB4A7B}"/>
              </a:ext>
            </a:extLst>
          </p:cNvPr>
          <p:cNvSpPr txBox="1"/>
          <p:nvPr/>
        </p:nvSpPr>
        <p:spPr>
          <a:xfrm>
            <a:off x="6908800" y="1259469"/>
            <a:ext cx="3539067" cy="1200329"/>
          </a:xfrm>
          <a:prstGeom prst="rect">
            <a:avLst/>
          </a:prstGeom>
          <a:noFill/>
        </p:spPr>
        <p:txBody>
          <a:bodyPr wrap="square">
            <a:spAutoFit/>
          </a:bodyPr>
          <a:lstStyle/>
          <a:p>
            <a:r>
              <a:rPr lang="en-US" dirty="0"/>
              <a:t>Hardware requirements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Processor : i5</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RAM : 4GB RAM</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 disk : Minimum 256GB</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0798538-8A6C-0134-FCB0-D0308CB3B886}"/>
              </a:ext>
            </a:extLst>
          </p:cNvPr>
          <p:cNvSpPr txBox="1"/>
          <p:nvPr/>
        </p:nvSpPr>
        <p:spPr>
          <a:xfrm>
            <a:off x="4377267" y="482600"/>
            <a:ext cx="3158044" cy="461665"/>
          </a:xfrm>
          <a:prstGeom prst="rect">
            <a:avLst/>
          </a:prstGeom>
          <a:noFill/>
        </p:spPr>
        <p:txBody>
          <a:bodyPr wrap="none" rtlCol="0">
            <a:spAutoFit/>
          </a:bodyPr>
          <a:lstStyle/>
          <a:p>
            <a:r>
              <a:rPr lang="en-US" sz="2400" dirty="0"/>
              <a:t>System requirements</a:t>
            </a:r>
            <a:endParaRPr lang="en-IN" sz="2400" dirty="0"/>
          </a:p>
        </p:txBody>
      </p:sp>
    </p:spTree>
    <p:extLst>
      <p:ext uri="{BB962C8B-B14F-4D97-AF65-F5344CB8AC3E}">
        <p14:creationId xmlns:p14="http://schemas.microsoft.com/office/powerpoint/2010/main" val="12069146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130</TotalTime>
  <Words>862</Words>
  <Application>Microsoft Office PowerPoint</Application>
  <PresentationFormat>Widescreen</PresentationFormat>
  <Paragraphs>94</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Symbol</vt:lpstr>
      <vt:lpstr>Times New Roman</vt:lpstr>
      <vt:lpstr>TimesNewRomanPS-BoldItalicMT</vt:lpstr>
      <vt:lpstr>TimesNewRomanPS-BoldMT</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Kotesh Naddi</dc:creator>
  <cp:lastModifiedBy>Kotesh Naddi</cp:lastModifiedBy>
  <cp:revision>2</cp:revision>
  <dcterms:created xsi:type="dcterms:W3CDTF">2024-11-21T15:32:01Z</dcterms:created>
  <dcterms:modified xsi:type="dcterms:W3CDTF">2024-11-21T17:42:20Z</dcterms:modified>
</cp:coreProperties>
</file>