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3" r:id="rId4"/>
    <p:sldId id="257" r:id="rId5"/>
    <p:sldId id="259" r:id="rId6"/>
    <p:sldId id="264" r:id="rId7"/>
    <p:sldId id="273" r:id="rId8"/>
    <p:sldId id="294" r:id="rId9"/>
    <p:sldId id="260" r:id="rId10"/>
    <p:sldId id="265"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a:srgbClr val="282937"/>
    <a:srgbClr val="FFBB00"/>
    <a:srgbClr val="FCA524"/>
    <a:srgbClr val="EF6223"/>
    <a:srgbClr val="79E5FF"/>
    <a:srgbClr val="215FC3"/>
    <a:srgbClr val="3A78DE"/>
    <a:srgbClr val="82AAEA"/>
    <a:srgbClr val="BBE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7" autoAdjust="0"/>
    <p:restoredTop sz="94674" autoAdjust="0"/>
  </p:normalViewPr>
  <p:slideViewPr>
    <p:cSldViewPr snapToGrid="0">
      <p:cViewPr>
        <p:scale>
          <a:sx n="66" d="100"/>
          <a:sy n="66" d="100"/>
        </p:scale>
        <p:origin x="2058" y="906"/>
      </p:cViewPr>
      <p:guideLst>
        <p:guide pos="380"/>
        <p:guide orient="horz" pos="346"/>
        <p:guide pos="7373"/>
        <p:guide orient="horz"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2" y="0"/>
            <a:ext cx="12192001" cy="356325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7736113"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46779" y="3206597"/>
            <a:ext cx="5140026" cy="23335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
        <p:nvSpPr>
          <p:cNvPr id="4" name="Picture Placeholder 2"/>
          <p:cNvSpPr>
            <a:spLocks noGrp="1"/>
          </p:cNvSpPr>
          <p:nvPr>
            <p:ph type="pic" sz="quarter" idx="11" hasCustomPrompt="1"/>
          </p:nvPr>
        </p:nvSpPr>
        <p:spPr>
          <a:xfrm>
            <a:off x="6205194" y="3206597"/>
            <a:ext cx="5140026" cy="23335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4" name="Picture Placeholder 2"/>
          <p:cNvSpPr>
            <a:spLocks noGrp="1"/>
          </p:cNvSpPr>
          <p:nvPr>
            <p:ph type="pic" sz="quarter" idx="10" hasCustomPrompt="1"/>
          </p:nvPr>
        </p:nvSpPr>
        <p:spPr>
          <a:xfrm>
            <a:off x="7051971" y="0"/>
            <a:ext cx="5140028" cy="554286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3" name="Picture Placeholder 2"/>
          <p:cNvSpPr>
            <a:spLocks noGrp="1"/>
          </p:cNvSpPr>
          <p:nvPr>
            <p:ph type="pic" sz="quarter" idx="10" hasCustomPrompt="1"/>
          </p:nvPr>
        </p:nvSpPr>
        <p:spPr>
          <a:xfrm>
            <a:off x="6642456" y="707944"/>
            <a:ext cx="2760941" cy="615005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
        <p:nvSpPr>
          <p:cNvPr id="14" name="Picture Placeholder 2"/>
          <p:cNvSpPr>
            <a:spLocks noGrp="1"/>
          </p:cNvSpPr>
          <p:nvPr>
            <p:ph type="pic" sz="quarter" idx="11" hasCustomPrompt="1"/>
          </p:nvPr>
        </p:nvSpPr>
        <p:spPr>
          <a:xfrm>
            <a:off x="9637486" y="0"/>
            <a:ext cx="2554514" cy="374701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
        <p:nvSpPr>
          <p:cNvPr id="15" name="Picture Placeholder 2"/>
          <p:cNvSpPr>
            <a:spLocks noGrp="1"/>
          </p:cNvSpPr>
          <p:nvPr>
            <p:ph type="pic" sz="quarter" idx="12" hasCustomPrompt="1"/>
          </p:nvPr>
        </p:nvSpPr>
        <p:spPr>
          <a:xfrm>
            <a:off x="9637485" y="4116030"/>
            <a:ext cx="2554514" cy="274197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14" name="Picture Placeholder 2"/>
          <p:cNvSpPr>
            <a:spLocks noGrp="1"/>
          </p:cNvSpPr>
          <p:nvPr>
            <p:ph type="pic" sz="quarter" idx="10" hasCustomPrompt="1"/>
          </p:nvPr>
        </p:nvSpPr>
        <p:spPr>
          <a:xfrm>
            <a:off x="0" y="0"/>
            <a:ext cx="7108016" cy="334688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
        <p:nvSpPr>
          <p:cNvPr id="15" name="Picture Placeholder 2"/>
          <p:cNvSpPr>
            <a:spLocks noGrp="1"/>
          </p:cNvSpPr>
          <p:nvPr>
            <p:ph type="pic" sz="quarter" idx="11" hasCustomPrompt="1"/>
          </p:nvPr>
        </p:nvSpPr>
        <p:spPr>
          <a:xfrm>
            <a:off x="7600013" y="1304145"/>
            <a:ext cx="4591986" cy="20427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
        <p:nvSpPr>
          <p:cNvPr id="16" name="Picture Placeholder 2"/>
          <p:cNvSpPr>
            <a:spLocks noGrp="1"/>
          </p:cNvSpPr>
          <p:nvPr>
            <p:ph type="pic" sz="quarter" idx="12" hasCustomPrompt="1"/>
          </p:nvPr>
        </p:nvSpPr>
        <p:spPr>
          <a:xfrm>
            <a:off x="7108016" y="3845482"/>
            <a:ext cx="5083984" cy="301251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Picture Placeholder 2"/>
          <p:cNvSpPr>
            <a:spLocks noGrp="1"/>
          </p:cNvSpPr>
          <p:nvPr>
            <p:ph type="pic" sz="quarter" idx="16" hasCustomPrompt="1"/>
          </p:nvPr>
        </p:nvSpPr>
        <p:spPr>
          <a:xfrm>
            <a:off x="4481821" y="3190149"/>
            <a:ext cx="3246666"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
        <p:nvSpPr>
          <p:cNvPr id="11" name="Picture Placeholder 2"/>
          <p:cNvSpPr>
            <a:spLocks noGrp="1"/>
          </p:cNvSpPr>
          <p:nvPr>
            <p:ph type="pic" sz="quarter" idx="10" hasCustomPrompt="1"/>
          </p:nvPr>
        </p:nvSpPr>
        <p:spPr>
          <a:xfrm>
            <a:off x="846780" y="3190150"/>
            <a:ext cx="3246666"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
        <p:nvSpPr>
          <p:cNvPr id="12" name="Picture Placeholder 2"/>
          <p:cNvSpPr>
            <a:spLocks noGrp="1"/>
          </p:cNvSpPr>
          <p:nvPr>
            <p:ph type="pic" sz="quarter" idx="11" hasCustomPrompt="1"/>
          </p:nvPr>
        </p:nvSpPr>
        <p:spPr>
          <a:xfrm>
            <a:off x="8098555" y="3190148"/>
            <a:ext cx="3196241"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1" name="Picture Placeholder 2"/>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2" name="Picture Placeholder 2"/>
          <p:cNvSpPr>
            <a:spLocks noGrp="1"/>
          </p:cNvSpPr>
          <p:nvPr>
            <p:ph type="pic" sz="quarter" idx="10" hasCustomPrompt="1"/>
          </p:nvPr>
        </p:nvSpPr>
        <p:spPr>
          <a:xfrm>
            <a:off x="1471870" y="1466284"/>
            <a:ext cx="2760967" cy="5745873"/>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2" name="Picture Placeholder 2"/>
          <p:cNvSpPr>
            <a:spLocks noGrp="1"/>
          </p:cNvSpPr>
          <p:nvPr>
            <p:ph type="pic" sz="quarter" idx="10" hasCustomPrompt="1"/>
          </p:nvPr>
        </p:nvSpPr>
        <p:spPr>
          <a:xfrm>
            <a:off x="5630083" y="737714"/>
            <a:ext cx="2614291" cy="544062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
        <p:nvSpPr>
          <p:cNvPr id="13" name="Picture Placeholder 2"/>
          <p:cNvSpPr>
            <a:spLocks noGrp="1"/>
          </p:cNvSpPr>
          <p:nvPr>
            <p:ph type="pic" sz="quarter" idx="11" hasCustomPrompt="1"/>
          </p:nvPr>
        </p:nvSpPr>
        <p:spPr>
          <a:xfrm>
            <a:off x="8785358" y="1679382"/>
            <a:ext cx="2614289" cy="54406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8203843" y="1"/>
            <a:ext cx="3988158"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1" name="Picture Placeholder 2"/>
          <p:cNvSpPr>
            <a:spLocks noGrp="1"/>
          </p:cNvSpPr>
          <p:nvPr>
            <p:ph type="pic" sz="quarter" idx="10" hasCustomPrompt="1"/>
          </p:nvPr>
        </p:nvSpPr>
        <p:spPr>
          <a:xfrm>
            <a:off x="929890" y="1552123"/>
            <a:ext cx="5322765" cy="297889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Picture Placeholder 2"/>
          <p:cNvSpPr>
            <a:spLocks noGrp="1"/>
          </p:cNvSpPr>
          <p:nvPr>
            <p:ph type="pic" sz="quarter" idx="10" hasCustomPrompt="1"/>
          </p:nvPr>
        </p:nvSpPr>
        <p:spPr>
          <a:xfrm>
            <a:off x="6178695" y="1693163"/>
            <a:ext cx="6436879" cy="407820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6444342" y="0"/>
            <a:ext cx="5747657"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3690969"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6096000" y="0"/>
            <a:ext cx="6096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262675"/>
            <a:ext cx="6095998" cy="21663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4996038" y="3200399"/>
            <a:ext cx="7195961" cy="291558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5981076" cy="685799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4003329"/>
            <a:ext cx="12191999" cy="285467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endParaRPr lang="en-ID"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937"/>
        </a:solidFill>
        <a:effectLst/>
      </p:bgPr>
    </p:bg>
    <p:spTree>
      <p:nvGrpSpPr>
        <p:cNvPr id="1" name=""/>
        <p:cNvGrpSpPr/>
        <p:nvPr/>
      </p:nvGrpSpPr>
      <p:grpSpPr>
        <a:xfrm>
          <a:off x="0" y="0"/>
          <a:ext cx="0" cy="0"/>
          <a:chOff x="0" y="0"/>
          <a:chExt cx="0" cy="0"/>
        </a:xfrm>
      </p:grpSpPr>
      <p:sp>
        <p:nvSpPr>
          <p:cNvPr id="65" name="Rectangle 64"/>
          <p:cNvSpPr/>
          <p:nvPr/>
        </p:nvSpPr>
        <p:spPr>
          <a:xfrm>
            <a:off x="0" y="4215554"/>
            <a:ext cx="12192000" cy="264244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p:cNvSpPr txBox="1"/>
          <p:nvPr/>
        </p:nvSpPr>
        <p:spPr>
          <a:xfrm>
            <a:off x="1009431" y="2168884"/>
            <a:ext cx="10558542" cy="1198880"/>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ctr"/>
            <a:r>
              <a:rPr lang="en-IN" altLang="en-ID" sz="3600" dirty="0">
                <a:ln/>
                <a:solidFill>
                  <a:schemeClr val="bg1"/>
                </a:solidFill>
                <a:effectLst>
                  <a:outerShdw blurRad="190500" dist="38100" dir="13500000" algn="br" rotWithShape="0">
                    <a:schemeClr val="accent2">
                      <a:alpha val="40000"/>
                    </a:schemeClr>
                  </a:outerShdw>
                </a:effectLst>
                <a:latin typeface="Albert Sans Medium" pitchFamily="2" charset="0"/>
                <a:ea typeface="Urbanist SemiBold" panose="020B0A04040200000203" pitchFamily="34" charset="0"/>
                <a:cs typeface="Urbanist SemiBold" panose="020B0A04040200000203" pitchFamily="34" charset="0"/>
              </a:rPr>
              <a:t>APPLICATION ORCHESTRATION USING</a:t>
            </a:r>
            <a:endParaRPr lang="en-IN" altLang="en-ID" sz="3600" dirty="0">
              <a:ln/>
              <a:solidFill>
                <a:schemeClr val="bg1"/>
              </a:solidFill>
              <a:effectLst>
                <a:outerShdw blurRad="190500" dist="38100" dir="13500000" algn="br" rotWithShape="0">
                  <a:schemeClr val="accent2">
                    <a:alpha val="40000"/>
                  </a:schemeClr>
                </a:outerShdw>
              </a:effectLst>
              <a:latin typeface="Albert Sans Medium" pitchFamily="2" charset="0"/>
              <a:ea typeface="Urbanist SemiBold" panose="020B0A04040200000203" pitchFamily="34" charset="0"/>
              <a:cs typeface="Urbanist SemiBold" panose="020B0A04040200000203" pitchFamily="34" charset="0"/>
            </a:endParaRPr>
          </a:p>
          <a:p>
            <a:pPr algn="ctr"/>
            <a:r>
              <a:rPr lang="en-IN" altLang="en-ID" sz="3600" dirty="0">
                <a:ln/>
                <a:solidFill>
                  <a:schemeClr val="bg1"/>
                </a:solidFill>
                <a:effectLst>
                  <a:outerShdw blurRad="190500" dist="38100" dir="13500000" algn="br" rotWithShape="0">
                    <a:schemeClr val="accent2">
                      <a:alpha val="40000"/>
                    </a:schemeClr>
                  </a:outerShdw>
                </a:effectLst>
                <a:latin typeface="Albert Sans Medium" pitchFamily="2" charset="0"/>
                <a:ea typeface="Urbanist SemiBold" panose="020B0A04040200000203" pitchFamily="34" charset="0"/>
                <a:cs typeface="Urbanist SemiBold" panose="020B0A04040200000203" pitchFamily="34" charset="0"/>
              </a:rPr>
              <a:t>KUBERNETES</a:t>
            </a:r>
            <a:endParaRPr lang="en-IN" altLang="en-ID" sz="3600" dirty="0">
              <a:ln/>
              <a:solidFill>
                <a:schemeClr val="bg1"/>
              </a:solidFill>
              <a:effectLst>
                <a:outerShdw blurRad="190500" dist="38100" dir="13500000" algn="br" rotWithShape="0">
                  <a:schemeClr val="accent2">
                    <a:alpha val="40000"/>
                  </a:schemeClr>
                </a:outerShdw>
              </a:effectLst>
              <a:latin typeface="Albert Sans Medium" pitchFamily="2" charset="0"/>
              <a:ea typeface="Urbanist SemiBold" panose="020B0A04040200000203" pitchFamily="34" charset="0"/>
              <a:cs typeface="Urbanist SemiBold" panose="020B0A04040200000203" pitchFamily="34" charset="0"/>
            </a:endParaRPr>
          </a:p>
        </p:txBody>
      </p:sp>
      <p:sp>
        <p:nvSpPr>
          <p:cNvPr id="46" name="TextBox 45"/>
          <p:cNvSpPr txBox="1"/>
          <p:nvPr/>
        </p:nvSpPr>
        <p:spPr>
          <a:xfrm>
            <a:off x="9134910" y="4791818"/>
            <a:ext cx="2569210" cy="460375"/>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IN" altLang="en-ID"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-BroGrammers</a:t>
            </a:r>
            <a:endParaRPr lang="en-IN" altLang="en-ID"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blinds(horizontal)">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6" grpId="0"/>
      <p:bldP spid="4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 name="Rectangle 64"/>
          <p:cNvSpPr/>
          <p:nvPr/>
        </p:nvSpPr>
        <p:spPr>
          <a:xfrm>
            <a:off x="0" y="1954954"/>
            <a:ext cx="12192000" cy="264244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2" name="Text Box 1"/>
          <p:cNvSpPr txBox="1"/>
          <p:nvPr/>
        </p:nvSpPr>
        <p:spPr>
          <a:xfrm>
            <a:off x="3224530" y="2362200"/>
            <a:ext cx="8585200" cy="1568450"/>
          </a:xfrm>
          <a:prstGeom prst="rect">
            <a:avLst/>
          </a:prstGeom>
          <a:noFill/>
        </p:spPr>
        <p:txBody>
          <a:bodyPr wrap="square" rtlCol="0">
            <a:spAutoFit/>
          </a:bodyPr>
          <a:p>
            <a:r>
              <a:rPr lang="en-IN" altLang="en-US" sz="9600" b="1">
                <a:latin typeface="Edwardian Script ITC" panose="030303020407070D0804" charset="0"/>
                <a:cs typeface="Edwardian Script ITC" panose="030303020407070D0804" charset="0"/>
              </a:rPr>
              <a:t>Thank You</a:t>
            </a:r>
            <a:endParaRPr lang="en-IN" altLang="en-US" sz="9600" b="1">
              <a:latin typeface="Edwardian Script ITC" panose="030303020407070D0804" charset="0"/>
              <a:cs typeface="Edwardian Script ITC" panose="030303020407070D0804" charset="0"/>
            </a:endParaRPr>
          </a:p>
        </p:txBody>
      </p:sp>
      <p:sp>
        <p:nvSpPr>
          <p:cNvPr id="3" name="Rectangles 2"/>
          <p:cNvSpPr/>
          <p:nvPr/>
        </p:nvSpPr>
        <p:spPr>
          <a:xfrm>
            <a:off x="-19050" y="1954530"/>
            <a:ext cx="1358900" cy="2630170"/>
          </a:xfrm>
          <a:prstGeom prst="rect">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4" name="Text Box 3"/>
          <p:cNvSpPr txBox="1"/>
          <p:nvPr/>
        </p:nvSpPr>
        <p:spPr>
          <a:xfrm>
            <a:off x="9074150" y="4876800"/>
            <a:ext cx="2735580" cy="1568450"/>
          </a:xfrm>
          <a:prstGeom prst="rect">
            <a:avLst/>
          </a:prstGeom>
          <a:noFill/>
        </p:spPr>
        <p:txBody>
          <a:bodyPr wrap="square" rtlCol="0">
            <a:spAutoFit/>
          </a:bodyPr>
          <a:p>
            <a:r>
              <a:rPr lang="en-IN" altLang="en-US" sz="2400">
                <a:latin typeface="Bahnschrift" panose="020B0502040204020203" charset="0"/>
                <a:cs typeface="Bahnschrift" panose="020B0502040204020203" charset="0"/>
              </a:rPr>
              <a:t>Vaseem(TL)</a:t>
            </a:r>
            <a:endParaRPr lang="en-IN" altLang="en-US" sz="2400">
              <a:latin typeface="Bahnschrift" panose="020B0502040204020203" charset="0"/>
              <a:cs typeface="Bahnschrift" panose="020B0502040204020203" charset="0"/>
            </a:endParaRPr>
          </a:p>
          <a:p>
            <a:r>
              <a:rPr lang="en-IN" altLang="en-US" sz="2400">
                <a:latin typeface="Bahnschrift" panose="020B0502040204020203" charset="0"/>
                <a:cs typeface="Bahnschrift" panose="020B0502040204020203" charset="0"/>
              </a:rPr>
              <a:t>Nithin Reddy</a:t>
            </a:r>
            <a:endParaRPr lang="en-IN" altLang="en-US" sz="2400">
              <a:latin typeface="Bahnschrift" panose="020B0502040204020203" charset="0"/>
              <a:cs typeface="Bahnschrift" panose="020B0502040204020203" charset="0"/>
            </a:endParaRPr>
          </a:p>
          <a:p>
            <a:r>
              <a:rPr lang="en-IN" altLang="en-US" sz="2400">
                <a:latin typeface="Bahnschrift" panose="020B0502040204020203" charset="0"/>
                <a:cs typeface="Bahnschrift" panose="020B0502040204020203" charset="0"/>
              </a:rPr>
              <a:t>Krishna Reddy</a:t>
            </a:r>
            <a:endParaRPr lang="en-IN" altLang="en-US" sz="2400">
              <a:latin typeface="Bahnschrift" panose="020B0502040204020203" charset="0"/>
              <a:cs typeface="Bahnschrift" panose="020B0502040204020203" charset="0"/>
            </a:endParaRPr>
          </a:p>
          <a:p>
            <a:r>
              <a:rPr lang="en-IN" altLang="en-US" sz="2400">
                <a:latin typeface="Bahnschrift" panose="020B0502040204020203" charset="0"/>
                <a:cs typeface="Bahnschrift" panose="020B0502040204020203" charset="0"/>
              </a:rPr>
              <a:t>Navya</a:t>
            </a:r>
            <a:endParaRPr lang="en-IN" altLang="en-US" sz="2400">
              <a:latin typeface="Bahnschrift" panose="020B0502040204020203" charset="0"/>
              <a:cs typeface="Bahnschrift"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Rectangle 20"/>
          <p:cNvSpPr/>
          <p:nvPr/>
        </p:nvSpPr>
        <p:spPr>
          <a:xfrm>
            <a:off x="0" y="0"/>
            <a:ext cx="8203842"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ID"/>
          </a:p>
        </p:txBody>
      </p:sp>
      <p:sp>
        <p:nvSpPr>
          <p:cNvPr id="2" name="Text Box 1"/>
          <p:cNvSpPr txBox="1"/>
          <p:nvPr/>
        </p:nvSpPr>
        <p:spPr>
          <a:xfrm>
            <a:off x="1720850" y="133985"/>
            <a:ext cx="3878580" cy="1014730"/>
          </a:xfrm>
          <a:prstGeom prst="rect">
            <a:avLst/>
          </a:prstGeom>
          <a:noFill/>
        </p:spPr>
        <p:txBody>
          <a:bodyPr wrap="square" rtlCol="0">
            <a:spAutoFit/>
          </a:bodyPr>
          <a:p>
            <a:r>
              <a:rPr lang="en-IN" altLang="en-US" sz="6000"/>
              <a:t>OVERVIEW</a:t>
            </a:r>
            <a:endParaRPr lang="en-IN" altLang="en-US" sz="6000"/>
          </a:p>
        </p:txBody>
      </p:sp>
      <p:sp>
        <p:nvSpPr>
          <p:cNvPr id="3" name="Text Box 2"/>
          <p:cNvSpPr txBox="1"/>
          <p:nvPr/>
        </p:nvSpPr>
        <p:spPr>
          <a:xfrm>
            <a:off x="603250" y="1879600"/>
            <a:ext cx="9973945" cy="5077460"/>
          </a:xfrm>
          <a:prstGeom prst="rect">
            <a:avLst/>
          </a:prstGeom>
          <a:noFill/>
        </p:spPr>
        <p:txBody>
          <a:bodyPr wrap="square" rtlCol="0">
            <a:spAutoFit/>
          </a:bodyPr>
          <a:p>
            <a:r>
              <a:rPr lang="en-IN" altLang="en-US" sz="3600"/>
              <a:t>INTRODUCTION                                   PROBLEMS</a:t>
            </a:r>
            <a:endParaRPr lang="en-IN" altLang="en-US" sz="3600"/>
          </a:p>
          <a:p>
            <a:endParaRPr lang="en-IN" altLang="en-US" sz="3600"/>
          </a:p>
          <a:p>
            <a:r>
              <a:rPr lang="en-IN" altLang="en-US" sz="3600"/>
              <a:t>ABSTRACT                                             OUTCOME</a:t>
            </a:r>
            <a:endParaRPr lang="en-IN" altLang="en-US" sz="3600"/>
          </a:p>
          <a:p>
            <a:endParaRPr lang="en-IN" altLang="en-US" sz="3600"/>
          </a:p>
          <a:p>
            <a:r>
              <a:rPr lang="en-IN" altLang="en-US" sz="3600"/>
              <a:t>PHASES                                                 CONCLUSION</a:t>
            </a:r>
            <a:endParaRPr lang="en-IN" altLang="en-US" sz="3600"/>
          </a:p>
          <a:p>
            <a:endParaRPr lang="en-IN" altLang="en-US" sz="3600"/>
          </a:p>
          <a:p>
            <a:r>
              <a:rPr lang="en-IN" altLang="en-US" sz="3600"/>
              <a:t>EXECUTION</a:t>
            </a:r>
            <a:endParaRPr lang="en-IN" altLang="en-US" sz="3600"/>
          </a:p>
          <a:p>
            <a:endParaRPr lang="en-IN" altLang="en-US" sz="3600"/>
          </a:p>
          <a:p>
            <a:endParaRPr lang="en-IN" altLang="en-US" sz="360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5" name="Rectangle: Rounded Corners 24"/>
          <p:cNvSpPr/>
          <p:nvPr/>
        </p:nvSpPr>
        <p:spPr>
          <a:xfrm>
            <a:off x="551180" y="2269490"/>
            <a:ext cx="7138670" cy="2990850"/>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Rectangle 20"/>
          <p:cNvSpPr/>
          <p:nvPr/>
        </p:nvSpPr>
        <p:spPr>
          <a:xfrm>
            <a:off x="0" y="0"/>
            <a:ext cx="8203842"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extBox 12"/>
          <p:cNvSpPr txBox="1"/>
          <p:nvPr/>
        </p:nvSpPr>
        <p:spPr>
          <a:xfrm>
            <a:off x="708315" y="75717"/>
            <a:ext cx="5375189" cy="1200329"/>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Introduction</a:t>
            </a:r>
            <a:endParaRPr lang="en-ID"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3" name="object 10"/>
          <p:cNvSpPr txBox="1"/>
          <p:nvPr/>
        </p:nvSpPr>
        <p:spPr>
          <a:xfrm>
            <a:off x="835025" y="2269490"/>
            <a:ext cx="6534150" cy="3336290"/>
          </a:xfrm>
          <a:prstGeom prst="rect">
            <a:avLst/>
          </a:prstGeom>
        </p:spPr>
        <p:txBody>
          <a:bodyPr vert="horz" wrap="square" lIns="0" tIns="12700" rIns="0" bIns="0" rtlCol="0">
            <a:spAutoFit/>
          </a:bodyPr>
          <a:lstStyle/>
          <a:p>
            <a:pPr marL="12700">
              <a:lnSpc>
                <a:spcPct val="190000"/>
              </a:lnSpc>
              <a:spcBef>
                <a:spcPts val="100"/>
              </a:spcBef>
            </a:pPr>
            <a:r>
              <a:rPr sz="1400" dirty="0">
                <a:latin typeface="Open Sans" panose="020B0606030504020204" pitchFamily="34" charset="0"/>
                <a:ea typeface="Open Sans" panose="020B0606030504020204" pitchFamily="34" charset="0"/>
                <a:cs typeface="Open Sans" panose="020B0606030504020204" pitchFamily="34" charset="0"/>
                <a:sym typeface="+mn-ea"/>
              </a:rPr>
              <a:t>Application or</a:t>
            </a:r>
            <a:r>
              <a:rPr lang="en-IN" sz="1400" dirty="0">
                <a:latin typeface="Open Sans" panose="020B0606030504020204" pitchFamily="34" charset="0"/>
                <a:ea typeface="Open Sans" panose="020B0606030504020204" pitchFamily="34" charset="0"/>
                <a:cs typeface="Open Sans" panose="020B0606030504020204" pitchFamily="34" charset="0"/>
                <a:sym typeface="+mn-ea"/>
              </a:rPr>
              <a:t>chestra</a:t>
            </a:r>
            <a:r>
              <a:rPr sz="1400" dirty="0">
                <a:latin typeface="Open Sans" panose="020B0606030504020204" pitchFamily="34" charset="0"/>
                <a:ea typeface="Open Sans" panose="020B0606030504020204" pitchFamily="34" charset="0"/>
                <a:cs typeface="Open Sans" panose="020B0606030504020204" pitchFamily="34" charset="0"/>
                <a:sym typeface="+mn-ea"/>
              </a:rPr>
              <a:t>tion using Kubernetes is a powerful and efficient way to manage and deploy applications in a containerized environment</a:t>
            </a:r>
            <a:endParaRPr sz="1400" dirty="0">
              <a:latin typeface="Open Sans" panose="020B0606030504020204" pitchFamily="34" charset="0"/>
              <a:ea typeface="Open Sans" panose="020B0606030504020204" pitchFamily="34" charset="0"/>
              <a:cs typeface="Open Sans" panose="020B0606030504020204" pitchFamily="34" charset="0"/>
              <a:sym typeface="+mn-ea"/>
            </a:endParaRPr>
          </a:p>
          <a:p>
            <a:pPr marL="12700">
              <a:lnSpc>
                <a:spcPct val="190000"/>
              </a:lnSpc>
              <a:spcBef>
                <a:spcPts val="100"/>
              </a:spcBef>
            </a:pPr>
            <a:endParaRPr sz="14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190000"/>
              </a:lnSpc>
              <a:spcBef>
                <a:spcPts val="100"/>
              </a:spcBef>
            </a:pPr>
            <a:endParaRPr sz="14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190000"/>
              </a:lnSpc>
              <a:spcBef>
                <a:spcPts val="100"/>
              </a:spcBef>
            </a:pPr>
            <a:r>
              <a:rPr sz="1400" dirty="0">
                <a:latin typeface="Open Sans" panose="020B0606030504020204" pitchFamily="34" charset="0"/>
                <a:ea typeface="Open Sans" panose="020B0606030504020204" pitchFamily="34" charset="0"/>
                <a:cs typeface="Open Sans" panose="020B0606030504020204" pitchFamily="34" charset="0"/>
              </a:rPr>
              <a:t> Kubernetes is an open-source container orchestration platform that allows you to automate the deployment, scaling, and management of containerized applications.</a:t>
            </a:r>
            <a:endParaRPr sz="14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190000"/>
              </a:lnSpc>
              <a:spcBef>
                <a:spcPts val="100"/>
              </a:spcBef>
            </a:pPr>
            <a:endParaRPr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object 10"/>
          <p:cNvSpPr txBox="1"/>
          <p:nvPr/>
        </p:nvSpPr>
        <p:spPr>
          <a:xfrm>
            <a:off x="4292811" y="4762822"/>
            <a:ext cx="2739413" cy="289560"/>
          </a:xfrm>
          <a:prstGeom prst="rect">
            <a:avLst/>
          </a:prstGeom>
        </p:spPr>
        <p:txBody>
          <a:bodyPr vert="horz" wrap="square" lIns="0" tIns="12700" rIns="0" bIns="0" rtlCol="0">
            <a:spAutoFit/>
          </a:bodyPr>
          <a:lstStyle/>
          <a:p>
            <a:pPr marL="12700">
              <a:lnSpc>
                <a:spcPct val="200000"/>
              </a:lnSpc>
              <a:spcBef>
                <a:spcPts val="100"/>
              </a:spcBef>
            </a:pPr>
            <a:endParaRPr sz="9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30" name="Straight Connector 29"/>
          <p:cNvCxnSpPr/>
          <p:nvPr/>
        </p:nvCxnSpPr>
        <p:spPr>
          <a:xfrm flipH="1">
            <a:off x="708075" y="3652553"/>
            <a:ext cx="7495767"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9" name="Picture Placeholder 8" descr="whale-container-computer-docker-developer-app-concept-business-digital-open-source-program-data_115739-1377"/>
          <p:cNvPicPr>
            <a:picLocks noChangeAspect="1"/>
          </p:cNvPicPr>
          <p:nvPr>
            <p:ph type="pic" sz="quarter" idx="10"/>
          </p:nvPr>
        </p:nvPicPr>
        <p:blipFill>
          <a:blip r:embed="rId1"/>
          <a:srcRect l="11053" t="5304" r="4204" b="5556"/>
          <a:stretch>
            <a:fillRect/>
          </a:stretch>
        </p:blipFill>
        <p:spPr>
          <a:xfrm>
            <a:off x="8203565" y="1275715"/>
            <a:ext cx="3882390" cy="4482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2000"/>
                                        <p:tgtEl>
                                          <p:spTgt spid="23"/>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8" name="Rectangle: Rounded Corners 37"/>
          <p:cNvSpPr/>
          <p:nvPr/>
        </p:nvSpPr>
        <p:spPr>
          <a:xfrm>
            <a:off x="180975" y="3176270"/>
            <a:ext cx="6036310" cy="3551555"/>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p:cNvSpPr/>
          <p:nvPr/>
        </p:nvSpPr>
        <p:spPr>
          <a:xfrm>
            <a:off x="0" y="937895"/>
            <a:ext cx="6806565" cy="2018665"/>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extBox 15"/>
          <p:cNvSpPr txBox="1"/>
          <p:nvPr/>
        </p:nvSpPr>
        <p:spPr>
          <a:xfrm>
            <a:off x="882681" y="1701178"/>
            <a:ext cx="3815468" cy="1200329"/>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7200" dirty="0">
                <a:solidFill>
                  <a:schemeClr val="bg1"/>
                </a:solidFill>
                <a:latin typeface="Albert Sans Medium" pitchFamily="2" charset="0"/>
                <a:ea typeface="Urbanist SemiBold" panose="020B0A04040200000203" pitchFamily="34" charset="0"/>
                <a:cs typeface="Urbanist SemiBold" panose="020B0A04040200000203" pitchFamily="34" charset="0"/>
              </a:rPr>
              <a:t>Abstract</a:t>
            </a:r>
            <a:endParaRPr lang="en-ID" sz="72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18" name="Rectangle 17"/>
          <p:cNvSpPr/>
          <p:nvPr/>
        </p:nvSpPr>
        <p:spPr>
          <a:xfrm>
            <a:off x="6444344" y="1069835"/>
            <a:ext cx="5747656" cy="2018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9" name="TextBox 18"/>
          <p:cNvSpPr txBox="1"/>
          <p:nvPr/>
        </p:nvSpPr>
        <p:spPr>
          <a:xfrm>
            <a:off x="6991627" y="1725249"/>
            <a:ext cx="2701998" cy="707886"/>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20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Faculty of Recorded Media Arts</a:t>
            </a:r>
            <a:endParaRPr lang="en-ID" sz="20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0" name="TextBox 19"/>
          <p:cNvSpPr txBox="1"/>
          <p:nvPr/>
        </p:nvSpPr>
        <p:spPr>
          <a:xfrm>
            <a:off x="9878599" y="2433135"/>
            <a:ext cx="1762539" cy="523220"/>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r"/>
            <a:r>
              <a:rPr lang="en-US" sz="1400" dirty="0">
                <a:solidFill>
                  <a:schemeClr val="tx1">
                    <a:lumMod val="85000"/>
                    <a:lumOff val="15000"/>
                  </a:schemeClr>
                </a:solidFill>
                <a:latin typeface="Albert Sans" pitchFamily="2" charset="0"/>
                <a:ea typeface="Urbanist SemiBold" panose="020B0A04040200000203" pitchFamily="34" charset="0"/>
                <a:cs typeface="Urbanist SemiBold" panose="020B0A04040200000203" pitchFamily="34" charset="0"/>
              </a:rPr>
              <a:t>Department of Film and Television</a:t>
            </a:r>
            <a:endParaRPr lang="en-ID" sz="1400" dirty="0">
              <a:solidFill>
                <a:schemeClr val="tx1">
                  <a:lumMod val="85000"/>
                  <a:lumOff val="15000"/>
                </a:schemeClr>
              </a:solidFill>
              <a:latin typeface="Albert Sans" pitchFamily="2" charset="0"/>
              <a:ea typeface="Urbanist SemiBold" panose="020B0A04040200000203" pitchFamily="34" charset="0"/>
              <a:cs typeface="Urbanist SemiBold" panose="020B0A04040200000203" pitchFamily="34" charset="0"/>
            </a:endParaRPr>
          </a:p>
        </p:txBody>
      </p:sp>
      <p:sp>
        <p:nvSpPr>
          <p:cNvPr id="37" name="object 10"/>
          <p:cNvSpPr txBox="1"/>
          <p:nvPr/>
        </p:nvSpPr>
        <p:spPr>
          <a:xfrm>
            <a:off x="180975" y="3088640"/>
            <a:ext cx="5829935" cy="3472180"/>
          </a:xfrm>
          <a:prstGeom prst="rect">
            <a:avLst/>
          </a:prstGeom>
        </p:spPr>
        <p:txBody>
          <a:bodyPr vert="horz" wrap="square" lIns="0" tIns="12700" rIns="0" bIns="0" rtlCol="0">
            <a:spAutoFit/>
          </a:bodyPr>
          <a:lstStyle/>
          <a:p>
            <a:pPr marL="12700">
              <a:lnSpc>
                <a:spcPct val="200000"/>
              </a:lnSpc>
              <a:spcBef>
                <a:spcPts val="100"/>
              </a:spcBef>
            </a:pPr>
            <a:r>
              <a:rPr lang="en-IN" sz="1400" dirty="0">
                <a:latin typeface="Open Sans" panose="020B0606030504020204" pitchFamily="34" charset="0"/>
                <a:ea typeface="Open Sans" panose="020B0606030504020204" pitchFamily="34" charset="0"/>
                <a:cs typeface="Open Sans" panose="020B0606030504020204" pitchFamily="34" charset="0"/>
              </a:rPr>
              <a:t>The Project defines, how an application be hosted when contanarized and produced into Kubrnetes Cluster.</a:t>
            </a:r>
            <a:endParaRPr lang="en-IN" sz="1400" dirty="0">
              <a:latin typeface="Open Sans" panose="020B0606030504020204" pitchFamily="34" charset="0"/>
              <a:ea typeface="Open Sans" panose="020B0606030504020204" pitchFamily="34" charset="0"/>
              <a:cs typeface="Open Sans" panose="020B0606030504020204" pitchFamily="34" charset="0"/>
            </a:endParaRPr>
          </a:p>
          <a:p>
            <a:pPr marL="12700">
              <a:lnSpc>
                <a:spcPct val="200000"/>
              </a:lnSpc>
              <a:spcBef>
                <a:spcPts val="100"/>
              </a:spcBef>
            </a:pPr>
            <a:r>
              <a:rPr lang="en-IN" sz="1400" dirty="0">
                <a:latin typeface="Open Sans" panose="020B0606030504020204" pitchFamily="34" charset="0"/>
                <a:ea typeface="Open Sans" panose="020B0606030504020204" pitchFamily="34" charset="0"/>
                <a:cs typeface="Open Sans" panose="020B0606030504020204" pitchFamily="34" charset="0"/>
              </a:rPr>
              <a:t>Kubernetes makes the deployement, scaling, managing of a containerized application automatic. It also scales the application up and down based on the demand.Hence, this automation tool helps in lot greater ways that ease the task of handling and deploying application when compared to deploying them without it.</a:t>
            </a:r>
            <a:endParaRPr lang="en-IN"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Placeholder 6" descr="3-31510_svg-kubernetes-logo-hd-png-download"/>
          <p:cNvPicPr>
            <a:picLocks noChangeAspect="1"/>
          </p:cNvPicPr>
          <p:nvPr>
            <p:ph type="pic" sz="quarter" idx="10"/>
          </p:nvPr>
        </p:nvPicPr>
        <p:blipFill>
          <a:blip r:embed="rId1"/>
          <a:stretch>
            <a:fillRect/>
          </a:stretch>
        </p:blipFill>
        <p:spPr>
          <a:xfrm>
            <a:off x="6444615" y="685165"/>
            <a:ext cx="5746750" cy="5487035"/>
          </a:xfrm>
          <a:prstGeom prst="rect">
            <a:avLst/>
          </a:prstGeom>
          <a:solidFill>
            <a:schemeClr val="accent6">
              <a:lumMod val="90000"/>
            </a:schemeClr>
          </a:solidFill>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859187" y="0"/>
            <a:ext cx="3332811" cy="40033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i="1"/>
          </a:p>
        </p:txBody>
      </p:sp>
      <p:sp>
        <p:nvSpPr>
          <p:cNvPr id="16" name="TextBox 15"/>
          <p:cNvSpPr txBox="1"/>
          <p:nvPr/>
        </p:nvSpPr>
        <p:spPr>
          <a:xfrm>
            <a:off x="694294" y="999910"/>
            <a:ext cx="6803470" cy="1106805"/>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IN" altLang="en-ID" sz="66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Phases</a:t>
            </a:r>
            <a:endParaRPr lang="en-IN" altLang="en-ID" sz="66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4" name="Rectangle: Rounded Corners 23"/>
          <p:cNvSpPr/>
          <p:nvPr/>
        </p:nvSpPr>
        <p:spPr>
          <a:xfrm>
            <a:off x="83820" y="2568575"/>
            <a:ext cx="5178425" cy="3468370"/>
          </a:xfrm>
          <a:prstGeom prst="roundRect">
            <a:avLst>
              <a:gd name="adj" fmla="val 4237"/>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Rectangle: Rounded Corners 40"/>
          <p:cNvSpPr/>
          <p:nvPr/>
        </p:nvSpPr>
        <p:spPr>
          <a:xfrm>
            <a:off x="5465445" y="3162300"/>
            <a:ext cx="5151120" cy="3576955"/>
          </a:xfrm>
          <a:prstGeom prst="roundRect">
            <a:avLst>
              <a:gd name="adj" fmla="val 4237"/>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TextBox 45"/>
          <p:cNvSpPr txBox="1"/>
          <p:nvPr/>
        </p:nvSpPr>
        <p:spPr>
          <a:xfrm>
            <a:off x="313690" y="2595245"/>
            <a:ext cx="4744720" cy="3415030"/>
          </a:xfrm>
          <a:prstGeom prst="rect">
            <a:avLst/>
          </a:prstGeom>
          <a:noFill/>
        </p:spPr>
        <p:txBody>
          <a:bodyPr wrap="square" rtlCol="0">
            <a:spAutoFit/>
          </a:bodyPr>
          <a:lstStyle/>
          <a:p>
            <a:r>
              <a:rPr lang="en-US" sz="2400" b="1" dirty="0">
                <a:solidFill>
                  <a:schemeClr val="tx1">
                    <a:lumMod val="85000"/>
                    <a:lumOff val="15000"/>
                  </a:schemeClr>
                </a:solidFill>
                <a:latin typeface="Comic Sans MS" panose="030F0702030302020204" charset="0"/>
                <a:ea typeface="Inter Medium" panose="020B0502030000000004" pitchFamily="34" charset="0"/>
                <a:cs typeface="Comic Sans MS" panose="030F0702030302020204" charset="0"/>
              </a:rPr>
              <a:t>The</a:t>
            </a:r>
            <a:r>
              <a:rPr lang="en-IN" altLang="en-US" sz="2400" b="1" dirty="0">
                <a:solidFill>
                  <a:schemeClr val="tx1">
                    <a:lumMod val="85000"/>
                    <a:lumOff val="15000"/>
                  </a:schemeClr>
                </a:solidFill>
                <a:latin typeface="Comic Sans MS" panose="030F0702030302020204" charset="0"/>
                <a:ea typeface="Inter Medium" panose="020B0502030000000004" pitchFamily="34" charset="0"/>
                <a:cs typeface="Comic Sans MS" panose="030F0702030302020204" charset="0"/>
              </a:rPr>
              <a:t> </a:t>
            </a:r>
            <a:r>
              <a:rPr lang="en-US" sz="2400" b="1" dirty="0">
                <a:solidFill>
                  <a:schemeClr val="tx1">
                    <a:lumMod val="85000"/>
                    <a:lumOff val="15000"/>
                  </a:schemeClr>
                </a:solidFill>
                <a:latin typeface="Comic Sans MS" panose="030F0702030302020204" charset="0"/>
                <a:ea typeface="Inter Medium" panose="020B0502030000000004" pitchFamily="34" charset="0"/>
                <a:cs typeface="Comic Sans MS" panose="030F0702030302020204" charset="0"/>
              </a:rPr>
              <a:t>First</a:t>
            </a:r>
            <a:r>
              <a:rPr lang="en-IN" altLang="en-US" sz="2400" b="1" dirty="0">
                <a:solidFill>
                  <a:schemeClr val="tx1">
                    <a:lumMod val="85000"/>
                    <a:lumOff val="15000"/>
                  </a:schemeClr>
                </a:solidFill>
                <a:latin typeface="Comic Sans MS" panose="030F0702030302020204" charset="0"/>
                <a:ea typeface="Inter Medium" panose="020B0502030000000004" pitchFamily="34" charset="0"/>
                <a:cs typeface="Comic Sans MS" panose="030F0702030302020204" charset="0"/>
              </a:rPr>
              <a:t> </a:t>
            </a:r>
            <a:r>
              <a:rPr lang="en-US" sz="2400" b="1" dirty="0">
                <a:solidFill>
                  <a:schemeClr val="tx1">
                    <a:lumMod val="85000"/>
                    <a:lumOff val="15000"/>
                  </a:schemeClr>
                </a:solidFill>
                <a:latin typeface="Comic Sans MS" panose="030F0702030302020204" charset="0"/>
                <a:ea typeface="Inter Medium" panose="020B0502030000000004" pitchFamily="34" charset="0"/>
                <a:cs typeface="Comic Sans MS" panose="030F0702030302020204" charset="0"/>
              </a:rPr>
              <a:t>Phase</a:t>
            </a:r>
            <a:r>
              <a:rPr lang="en-IN" altLang="en-US" sz="2400" b="1" dirty="0">
                <a:solidFill>
                  <a:schemeClr val="tx1">
                    <a:lumMod val="85000"/>
                    <a:lumOff val="15000"/>
                  </a:schemeClr>
                </a:solidFill>
                <a:latin typeface="Comic Sans MS" panose="030F0702030302020204" charset="0"/>
                <a:ea typeface="Inter Medium" panose="020B0502030000000004" pitchFamily="34" charset="0"/>
                <a:cs typeface="Comic Sans MS" panose="030F0702030302020204" charset="0"/>
              </a:rPr>
              <a:t>:</a:t>
            </a:r>
            <a:endParaRPr lang="en-IN" altLang="en-US" sz="2400" b="1" dirty="0">
              <a:solidFill>
                <a:schemeClr val="tx1">
                  <a:lumMod val="85000"/>
                  <a:lumOff val="15000"/>
                </a:schemeClr>
              </a:solidFill>
              <a:latin typeface="Comic Sans MS" panose="030F0702030302020204" charset="0"/>
              <a:ea typeface="Inter Medium" panose="020B0502030000000004" pitchFamily="34" charset="0"/>
              <a:cs typeface="Comic Sans MS" panose="030F0702030302020204" charset="0"/>
            </a:endParaRPr>
          </a:p>
          <a:p>
            <a:endParaRPr lang="en-US" sz="2400" b="1" dirty="0">
              <a:solidFill>
                <a:schemeClr val="tx1">
                  <a:lumMod val="85000"/>
                  <a:lumOff val="15000"/>
                </a:schemeClr>
              </a:solidFill>
              <a:latin typeface="Comic Sans MS" panose="030F0702030302020204" charset="0"/>
              <a:ea typeface="Inter Medium" panose="020B0502030000000004" pitchFamily="34" charset="0"/>
              <a:cs typeface="Comic Sans MS" panose="030F0702030302020204" charset="0"/>
            </a:endParaRPr>
          </a:p>
          <a:p>
            <a:pPr marL="342900" indent="-342900">
              <a:buFont typeface="Arial" panose="020B0604020202020204" pitchFamily="34" charset="0"/>
              <a:buChar char="•"/>
            </a:pPr>
            <a:r>
              <a:rPr lang="en-IN" altLang="en-ID" sz="2400" dirty="0">
                <a:solidFill>
                  <a:schemeClr val="tx1">
                    <a:lumMod val="85000"/>
                    <a:lumOff val="15000"/>
                  </a:schemeClr>
                </a:solidFill>
                <a:latin typeface="Open Sans" panose="020B0606030504020204" pitchFamily="34" charset="0"/>
                <a:ea typeface="Inter Medium" panose="020B0502030000000004" pitchFamily="34" charset="0"/>
                <a:cs typeface="Open Sans" panose="020B0606030504020204" pitchFamily="34" charset="0"/>
              </a:rPr>
              <a:t>The phase consists of dockerizing the application.</a:t>
            </a:r>
            <a:endParaRPr lang="en-IN" altLang="en-ID" sz="2400" dirty="0">
              <a:solidFill>
                <a:schemeClr val="tx1">
                  <a:lumMod val="85000"/>
                  <a:lumOff val="15000"/>
                </a:schemeClr>
              </a:solidFill>
              <a:latin typeface="Open Sans" panose="020B0606030504020204" pitchFamily="34" charset="0"/>
              <a:ea typeface="Inter Medium" panose="020B0502030000000004" pitchFamily="34" charset="0"/>
              <a:cs typeface="Open Sans" panose="020B0606030504020204" pitchFamily="34" charset="0"/>
            </a:endParaRPr>
          </a:p>
          <a:p>
            <a:pPr indent="0">
              <a:buFont typeface="Arial" panose="020B0604020202020204" pitchFamily="34" charset="0"/>
              <a:buNone/>
            </a:pPr>
            <a:endParaRPr lang="en-IN" altLang="en-ID" sz="2400" dirty="0">
              <a:solidFill>
                <a:schemeClr val="tx1">
                  <a:lumMod val="85000"/>
                  <a:lumOff val="15000"/>
                </a:schemeClr>
              </a:solidFill>
              <a:latin typeface="Open Sans" panose="020B0606030504020204" pitchFamily="34" charset="0"/>
              <a:ea typeface="Inter Medium" panose="020B0502030000000004" pitchFamily="34" charset="0"/>
              <a:cs typeface="Open Sans" panose="020B0606030504020204" pitchFamily="34" charset="0"/>
            </a:endParaRPr>
          </a:p>
          <a:p>
            <a:pPr marL="342900" indent="-342900">
              <a:buFont typeface="Arial" panose="020B0604020202020204" pitchFamily="34" charset="0"/>
              <a:buChar char="•"/>
            </a:pPr>
            <a:r>
              <a:rPr lang="en-IN" altLang="en-ID" sz="2400" dirty="0">
                <a:solidFill>
                  <a:schemeClr val="tx1">
                    <a:lumMod val="85000"/>
                    <a:lumOff val="15000"/>
                  </a:schemeClr>
                </a:solidFill>
                <a:latin typeface="Open Sans" panose="020B0606030504020204" pitchFamily="34" charset="0"/>
                <a:ea typeface="Inter Medium" panose="020B0502030000000004" pitchFamily="34" charset="0"/>
                <a:cs typeface="Open Sans" panose="020B0606030504020204" pitchFamily="34" charset="0"/>
              </a:rPr>
              <a:t>An application is developed </a:t>
            </a:r>
            <a:r>
              <a:rPr lang="en-IN" altLang="en-ID" sz="2400" dirty="0">
                <a:solidFill>
                  <a:schemeClr val="tx1">
                    <a:lumMod val="85000"/>
                    <a:lumOff val="15000"/>
                  </a:schemeClr>
                </a:solidFill>
                <a:latin typeface="Open Sans" panose="020B0606030504020204" pitchFamily="34" charset="0"/>
                <a:ea typeface="Inter Medium" panose="020B0502030000000004" pitchFamily="34" charset="0"/>
                <a:cs typeface="Open Sans" panose="020B0606030504020204" pitchFamily="34" charset="0"/>
                <a:sym typeface="+mn-ea"/>
              </a:rPr>
              <a:t>and  the Docker images are built and pushed into Docker Hub</a:t>
            </a:r>
            <a:r>
              <a:rPr lang="en-IN" altLang="en-ID" sz="2400" dirty="0">
                <a:solidFill>
                  <a:schemeClr val="tx1">
                    <a:lumMod val="85000"/>
                    <a:lumOff val="15000"/>
                  </a:schemeClr>
                </a:solidFill>
                <a:latin typeface="Open Sans" panose="020B0606030504020204" pitchFamily="34" charset="0"/>
                <a:ea typeface="Inter Medium" panose="020B0502030000000004" pitchFamily="34" charset="0"/>
                <a:cs typeface="Open Sans" panose="020B0606030504020204" pitchFamily="34" charset="0"/>
              </a:rPr>
              <a:t> </a:t>
            </a:r>
            <a:endParaRPr lang="en-IN" altLang="en-ID" sz="2400" dirty="0">
              <a:solidFill>
                <a:schemeClr val="tx1">
                  <a:lumMod val="85000"/>
                  <a:lumOff val="15000"/>
                </a:schemeClr>
              </a:solidFill>
              <a:latin typeface="Open Sans" panose="020B0606030504020204" pitchFamily="34" charset="0"/>
              <a:ea typeface="Inter Medium" panose="020B0502030000000004" pitchFamily="34" charset="0"/>
              <a:cs typeface="Open Sans" panose="020B0606030504020204" pitchFamily="34" charset="0"/>
            </a:endParaRPr>
          </a:p>
        </p:txBody>
      </p:sp>
      <p:sp>
        <p:nvSpPr>
          <p:cNvPr id="47" name="object 10"/>
          <p:cNvSpPr txBox="1"/>
          <p:nvPr/>
        </p:nvSpPr>
        <p:spPr>
          <a:xfrm>
            <a:off x="5542280" y="4116070"/>
            <a:ext cx="4723765" cy="2623185"/>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IN" sz="2400" dirty="0">
                <a:latin typeface="Open Sans" panose="020B0606030504020204" pitchFamily="34" charset="0"/>
                <a:ea typeface="Open Sans" panose="020B0606030504020204" pitchFamily="34" charset="0"/>
                <a:cs typeface="Open Sans" panose="020B0606030504020204" pitchFamily="34" charset="0"/>
              </a:rPr>
              <a:t>The thus built images are used to start </a:t>
            </a:r>
            <a:r>
              <a:rPr lang="en-IN" sz="2400" dirty="0">
                <a:latin typeface="Open Sans" panose="020B0606030504020204" pitchFamily="34" charset="0"/>
                <a:ea typeface="Open Sans" panose="020B0606030504020204" pitchFamily="34" charset="0"/>
                <a:cs typeface="Open Sans" panose="020B0606030504020204" pitchFamily="34" charset="0"/>
              </a:rPr>
              <a:t>containers in pods of kubernetes cluster.</a:t>
            </a:r>
            <a:endParaRPr lang="en-IN" sz="2400" dirty="0">
              <a:latin typeface="Open Sans" panose="020B0606030504020204" pitchFamily="34" charset="0"/>
              <a:ea typeface="Open Sans" panose="020B0606030504020204" pitchFamily="34" charset="0"/>
              <a:cs typeface="Open Sans" panose="020B0606030504020204" pitchFamily="34" charset="0"/>
            </a:endParaRPr>
          </a:p>
          <a:p>
            <a:pPr marL="355600" indent="-342900">
              <a:lnSpc>
                <a:spcPct val="100000"/>
              </a:lnSpc>
              <a:spcBef>
                <a:spcPts val="100"/>
              </a:spcBef>
              <a:buFont typeface="Arial" panose="020B0604020202020204" pitchFamily="34" charset="0"/>
              <a:buChar char="•"/>
            </a:pPr>
            <a:endParaRPr lang="en-IN" sz="2400" dirty="0">
              <a:latin typeface="Open Sans" panose="020B0606030504020204" pitchFamily="34" charset="0"/>
              <a:ea typeface="Open Sans" panose="020B0606030504020204" pitchFamily="34" charset="0"/>
              <a:cs typeface="Open Sans" panose="020B0606030504020204" pitchFamily="34" charset="0"/>
            </a:endParaRPr>
          </a:p>
          <a:p>
            <a:pPr marL="355600" indent="-342900">
              <a:lnSpc>
                <a:spcPct val="100000"/>
              </a:lnSpc>
              <a:spcBef>
                <a:spcPts val="100"/>
              </a:spcBef>
              <a:buFont typeface="Arial" panose="020B0604020202020204" pitchFamily="34" charset="0"/>
              <a:buChar char="•"/>
            </a:pPr>
            <a:r>
              <a:rPr lang="en-IN" sz="2400" dirty="0">
                <a:latin typeface="Open Sans" panose="020B0606030504020204" pitchFamily="34" charset="0"/>
                <a:ea typeface="Open Sans" panose="020B0606030504020204" pitchFamily="34" charset="0"/>
                <a:cs typeface="Open Sans" panose="020B0606030504020204" pitchFamily="34" charset="0"/>
              </a:rPr>
              <a:t>A minikube cluster is setup and used as an application orchestration tool .</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TextBox 47"/>
          <p:cNvSpPr txBox="1"/>
          <p:nvPr/>
        </p:nvSpPr>
        <p:spPr>
          <a:xfrm>
            <a:off x="5542280" y="3409315"/>
            <a:ext cx="3187700" cy="460375"/>
          </a:xfrm>
          <a:prstGeom prst="rect">
            <a:avLst/>
          </a:prstGeom>
          <a:noFill/>
        </p:spPr>
        <p:txBody>
          <a:bodyPr wrap="square" rtlCol="0">
            <a:spAutoFit/>
          </a:bodyPr>
          <a:lstStyle/>
          <a:p>
            <a:r>
              <a:rPr lang="en-US" sz="2400" b="1" dirty="0">
                <a:solidFill>
                  <a:schemeClr val="tx1">
                    <a:lumMod val="85000"/>
                    <a:lumOff val="15000"/>
                  </a:schemeClr>
                </a:solidFill>
                <a:latin typeface="Comic Sans MS" panose="030F0702030302020204" charset="0"/>
                <a:ea typeface="Inter Medium" panose="020B0502030000000004" pitchFamily="34" charset="0"/>
                <a:cs typeface="Comic Sans MS" panose="030F0702030302020204" charset="0"/>
              </a:rPr>
              <a:t>The Second</a:t>
            </a:r>
            <a:r>
              <a:rPr lang="en-IN" altLang="en-US" sz="2400" b="1" dirty="0">
                <a:solidFill>
                  <a:schemeClr val="tx1">
                    <a:lumMod val="85000"/>
                    <a:lumOff val="15000"/>
                  </a:schemeClr>
                </a:solidFill>
                <a:latin typeface="Comic Sans MS" panose="030F0702030302020204" charset="0"/>
                <a:ea typeface="Inter Medium" panose="020B0502030000000004" pitchFamily="34" charset="0"/>
                <a:cs typeface="Comic Sans MS" panose="030F0702030302020204" charset="0"/>
              </a:rPr>
              <a:t> </a:t>
            </a:r>
            <a:r>
              <a:rPr lang="en-US" sz="2400" b="1" dirty="0">
                <a:solidFill>
                  <a:schemeClr val="tx1">
                    <a:lumMod val="85000"/>
                    <a:lumOff val="15000"/>
                  </a:schemeClr>
                </a:solidFill>
                <a:latin typeface="Comic Sans MS" panose="030F0702030302020204" charset="0"/>
                <a:ea typeface="Inter Medium" panose="020B0502030000000004" pitchFamily="34" charset="0"/>
                <a:cs typeface="Comic Sans MS" panose="030F0702030302020204" charset="0"/>
              </a:rPr>
              <a:t>Phase</a:t>
            </a:r>
            <a:r>
              <a:rPr lang="en-IN" altLang="en-US" sz="2400" b="1" dirty="0">
                <a:solidFill>
                  <a:schemeClr val="tx1">
                    <a:lumMod val="85000"/>
                    <a:lumOff val="15000"/>
                  </a:schemeClr>
                </a:solidFill>
                <a:latin typeface="Comic Sans MS" panose="030F0702030302020204" charset="0"/>
                <a:ea typeface="Inter Medium" panose="020B0502030000000004" pitchFamily="34" charset="0"/>
                <a:cs typeface="Comic Sans MS" panose="030F0702030302020204" charset="0"/>
              </a:rPr>
              <a:t>:</a:t>
            </a:r>
            <a:endParaRPr lang="en-IN" altLang="en-US" sz="2400" b="1" dirty="0">
              <a:solidFill>
                <a:schemeClr val="tx1">
                  <a:lumMod val="85000"/>
                  <a:lumOff val="15000"/>
                </a:schemeClr>
              </a:solidFill>
              <a:latin typeface="Comic Sans MS" panose="030F0702030302020204" charset="0"/>
              <a:ea typeface="Inter Medium" panose="020B0502030000000004" pitchFamily="34" charset="0"/>
              <a:cs typeface="Comic Sans MS" panose="030F0702030302020204" charset="0"/>
            </a:endParaRPr>
          </a:p>
        </p:txBody>
      </p:sp>
      <p:pic>
        <p:nvPicPr>
          <p:cNvPr id="8" name="Picture Placeholder 7" descr="Docker-vs-Kubernetes_980x533_5"/>
          <p:cNvPicPr>
            <a:picLocks noChangeAspect="1"/>
          </p:cNvPicPr>
          <p:nvPr>
            <p:ph type="pic" sz="quarter" idx="10"/>
          </p:nvPr>
        </p:nvPicPr>
        <p:blipFill>
          <a:blip r:embed="rId1"/>
          <a:stretch>
            <a:fillRect/>
          </a:stretch>
        </p:blipFill>
        <p:spPr>
          <a:xfrm>
            <a:off x="6330315" y="-24765"/>
            <a:ext cx="5861685" cy="3187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6" presetClass="entr" presetSubtype="16"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animEffect transition="in" filter="circle(in)">
                                      <p:cBhvr>
                                        <p:cTn id="9"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41" grpId="0" animBg="1"/>
      <p:bldP spid="4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6"/>
          <p:cNvSpPr/>
          <p:nvPr/>
        </p:nvSpPr>
        <p:spPr>
          <a:xfrm>
            <a:off x="6058535" y="608330"/>
            <a:ext cx="4761865" cy="2813050"/>
          </a:xfrm>
          <a:prstGeom prst="roundRect">
            <a:avLst>
              <a:gd name="adj" fmla="val 4670"/>
            </a:avLst>
          </a:prstGeom>
          <a:solidFill>
            <a:schemeClr val="accent2">
              <a:lumMod val="60000"/>
              <a:lumOff val="40000"/>
            </a:schemeClr>
          </a:solidFill>
          <a:effectLst/>
        </p:spPr>
        <p:txBody>
          <a:bodyPr wrap="square" lIns="0" tIns="0" rIns="0" bIns="0" rtlCol="0"/>
          <a:lstStyle/>
          <a:p>
            <a:r>
              <a:rPr lang="en-IN" sz="2000">
                <a:latin typeface="Comic Sans MS" panose="030F0702030302020204" charset="0"/>
                <a:cs typeface="Comic Sans MS" panose="030F0702030302020204" charset="0"/>
              </a:rPr>
              <a:t>The application related YAML files are configured with the image names that were built. The YAML files are the main entities used to deploy image based containers into kubernetes. The files define the deployements  and services related to each microservice.</a:t>
            </a:r>
            <a:endParaRPr lang="en-IN" sz="2000">
              <a:latin typeface="Comic Sans MS" panose="030F0702030302020204" charset="0"/>
              <a:cs typeface="Comic Sans MS" panose="030F0702030302020204" charset="0"/>
            </a:endParaRPr>
          </a:p>
        </p:txBody>
      </p:sp>
      <p:sp>
        <p:nvSpPr>
          <p:cNvPr id="37" name="object 6"/>
          <p:cNvSpPr/>
          <p:nvPr/>
        </p:nvSpPr>
        <p:spPr>
          <a:xfrm>
            <a:off x="6585585" y="4067175"/>
            <a:ext cx="5142865" cy="2190750"/>
          </a:xfrm>
          <a:prstGeom prst="roundRect">
            <a:avLst>
              <a:gd name="adj" fmla="val 4670"/>
            </a:avLst>
          </a:prstGeom>
          <a:solidFill>
            <a:srgbClr val="FFFFFF"/>
          </a:solidFill>
          <a:effectLst>
            <a:outerShdw blurRad="571500" dist="279400" dir="1500000" sx="98000" sy="98000" algn="ctr" rotWithShape="0">
              <a:srgbClr val="000000">
                <a:alpha val="17000"/>
              </a:srgbClr>
            </a:outerShdw>
          </a:effectLst>
        </p:spPr>
        <p:txBody>
          <a:bodyPr wrap="square" lIns="0" tIns="0" rIns="0" bIns="0" rtlCol="0"/>
          <a:lstStyle/>
          <a:p/>
        </p:txBody>
      </p:sp>
      <p:sp>
        <p:nvSpPr>
          <p:cNvPr id="38" name="object 6"/>
          <p:cNvSpPr/>
          <p:nvPr/>
        </p:nvSpPr>
        <p:spPr>
          <a:xfrm>
            <a:off x="882015" y="3883025"/>
            <a:ext cx="5029200" cy="2559050"/>
          </a:xfrm>
          <a:prstGeom prst="roundRect">
            <a:avLst>
              <a:gd name="adj" fmla="val 4670"/>
            </a:avLst>
          </a:prstGeom>
          <a:solidFill>
            <a:schemeClr val="accent3"/>
          </a:solidFill>
          <a:effectLst/>
        </p:spPr>
        <p:txBody>
          <a:bodyPr wrap="square" lIns="0" tIns="0" rIns="0" bIns="0" rtlCol="0"/>
          <a:lstStyle/>
          <a:p>
            <a:r>
              <a:rPr lang="en-IN" sz="2000">
                <a:latin typeface="Comic Sans MS" panose="030F0702030302020204" charset="0"/>
                <a:cs typeface="Comic Sans MS" panose="030F0702030302020204" charset="0"/>
              </a:rPr>
              <a:t>Monitoring is also the main phase in production of an application. There are many tools and platforms present to follow up the metrics related to our application, out of which Prometheus and Grafana are most widely used because of their user friendly and flexibile interface</a:t>
            </a:r>
            <a:endParaRPr lang="en-IN" sz="2000">
              <a:latin typeface="Comic Sans MS" panose="030F0702030302020204" charset="0"/>
              <a:cs typeface="Comic Sans MS" panose="030F0702030302020204" charset="0"/>
            </a:endParaRPr>
          </a:p>
        </p:txBody>
      </p:sp>
      <p:sp>
        <p:nvSpPr>
          <p:cNvPr id="25" name="Rectangle 24"/>
          <p:cNvSpPr/>
          <p:nvPr/>
        </p:nvSpPr>
        <p:spPr>
          <a:xfrm>
            <a:off x="6747660" y="4898837"/>
            <a:ext cx="3776677" cy="368300"/>
          </a:xfrm>
          <a:prstGeom prst="rect">
            <a:avLst/>
          </a:prstGeom>
        </p:spPr>
        <p:txBody>
          <a:bodyPr wrap="square">
            <a:spAutoFit/>
          </a:bodyPr>
          <a:lstStyle/>
          <a:p>
            <a:pPr>
              <a:lnSpc>
                <a:spcPct val="200000"/>
              </a:lnSpc>
            </a:pPr>
            <a:endParaRPr lang="en-US" sz="9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Up Arrow 41"/>
          <p:cNvSpPr/>
          <p:nvPr/>
        </p:nvSpPr>
        <p:spPr>
          <a:xfrm rot="10800000">
            <a:off x="8429963" y="3421678"/>
            <a:ext cx="412070" cy="540566"/>
          </a:xfrm>
          <a:prstGeom prst="upArrow">
            <a:avLst>
              <a:gd name="adj1" fmla="val 50000"/>
              <a:gd name="adj2" fmla="val 673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Up Arrow 42"/>
          <p:cNvSpPr/>
          <p:nvPr/>
        </p:nvSpPr>
        <p:spPr>
          <a:xfrm rot="16200000">
            <a:off x="5975280" y="4847704"/>
            <a:ext cx="412070" cy="540566"/>
          </a:xfrm>
          <a:prstGeom prst="upArrow">
            <a:avLst>
              <a:gd name="adj1" fmla="val 50000"/>
              <a:gd name="adj2" fmla="val 673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TextBox 30"/>
          <p:cNvSpPr txBox="1"/>
          <p:nvPr/>
        </p:nvSpPr>
        <p:spPr>
          <a:xfrm>
            <a:off x="882015" y="1319530"/>
            <a:ext cx="5362575" cy="1198880"/>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IN" altLang="en-ID"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Execution</a:t>
            </a:r>
            <a:endParaRPr lang="en-IN" altLang="en-ID"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43" name="TextBox 42"/>
          <p:cNvSpPr txBox="1"/>
          <p:nvPr/>
        </p:nvSpPr>
        <p:spPr>
          <a:xfrm>
            <a:off x="6747510" y="4245610"/>
            <a:ext cx="4643755" cy="1630045"/>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IN" altLang="en-ID" sz="2000" dirty="0">
                <a:solidFill>
                  <a:schemeClr val="tx1">
                    <a:lumMod val="85000"/>
                    <a:lumOff val="15000"/>
                  </a:schemeClr>
                </a:solidFill>
                <a:latin typeface="Comic Sans MS" panose="030F0702030302020204" charset="0"/>
                <a:ea typeface="Urbanist SemiBold" panose="020B0A04040200000203" pitchFamily="34" charset="0"/>
                <a:cs typeface="Comic Sans MS" panose="030F0702030302020204" charset="0"/>
              </a:rPr>
              <a:t>The initial step is to start the minikube kubernetes cluster and then deploy the containers and its componenets using “Kubectl”, a command line tool.</a:t>
            </a:r>
            <a:endParaRPr lang="en-IN" altLang="en-ID" sz="2000" dirty="0">
              <a:solidFill>
                <a:schemeClr val="tx1">
                  <a:lumMod val="85000"/>
                  <a:lumOff val="15000"/>
                </a:schemeClr>
              </a:solidFill>
              <a:latin typeface="Comic Sans MS" panose="030F0702030302020204" charset="0"/>
              <a:ea typeface="Urbanist SemiBold" panose="020B0A04040200000203" pitchFamily="34" charset="0"/>
              <a:cs typeface="Comic Sans MS" panose="030F07020303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Placeholder 1"/>
          <p:cNvPicPr>
            <a:picLocks noChangeAspect="1"/>
          </p:cNvPicPr>
          <p:nvPr>
            <p:ph type="pic" sz="quarter" idx="10"/>
          </p:nvPr>
        </p:nvPicPr>
        <p:blipFill>
          <a:blip r:embed="rId1"/>
          <a:srcRect t="4962" b="5394"/>
          <a:stretch>
            <a:fillRect/>
          </a:stretch>
        </p:blipFill>
        <p:spPr>
          <a:xfrm>
            <a:off x="247015" y="695325"/>
            <a:ext cx="8211185" cy="5276850"/>
          </a:xfrm>
          <a:prstGeom prst="rect">
            <a:avLst/>
          </a:prstGeom>
        </p:spPr>
      </p:pic>
      <p:sp>
        <p:nvSpPr>
          <p:cNvPr id="24" name="Rectangle 23"/>
          <p:cNvSpPr/>
          <p:nvPr/>
        </p:nvSpPr>
        <p:spPr>
          <a:xfrm>
            <a:off x="8868229" y="0"/>
            <a:ext cx="3323771"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457200" indent="-457200" algn="l">
              <a:buFont typeface="Arial" panose="020B0604020202020204" pitchFamily="34" charset="0"/>
              <a:buChar char="•"/>
            </a:pPr>
            <a:r>
              <a:rPr lang="en-IN" altLang="en-US">
                <a:latin typeface="Comic Sans MS" panose="030F0702030302020204" charset="0"/>
                <a:cs typeface="Comic Sans MS" panose="030F0702030302020204" charset="0"/>
                <a:sym typeface="+mn-ea"/>
              </a:rPr>
              <a:t>The snapshot shows the front-end interface of the application orchestrated using K8S.</a:t>
            </a:r>
            <a:endParaRPr lang="en-IN" altLang="en-US">
              <a:latin typeface="Comic Sans MS" panose="030F0702030302020204" charset="0"/>
              <a:cs typeface="Comic Sans MS" panose="030F0702030302020204" charset="0"/>
              <a:sym typeface="+mn-ea"/>
            </a:endParaRPr>
          </a:p>
          <a:p>
            <a:pPr marL="457200" indent="-457200" algn="l">
              <a:buFont typeface="Arial" panose="020B0604020202020204" pitchFamily="34" charset="0"/>
              <a:buChar char="•"/>
            </a:pPr>
            <a:r>
              <a:rPr lang="en-IN" altLang="en-US">
                <a:latin typeface="Comic Sans MS" panose="030F0702030302020204" charset="0"/>
                <a:cs typeface="Comic Sans MS" panose="030F0702030302020204" charset="0"/>
                <a:sym typeface="+mn-ea"/>
              </a:rPr>
              <a:t>The service component of the front-end microservice is responsible for the output.</a:t>
            </a:r>
            <a:endParaRPr lang="en-ID"/>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00">
            <a:alpha val="0"/>
          </a:srgbClr>
        </a:solidFill>
        <a:effectLst/>
      </p:bgPr>
    </p:bg>
    <p:spTree>
      <p:nvGrpSpPr>
        <p:cNvPr id="1" name=""/>
        <p:cNvGrpSpPr/>
        <p:nvPr/>
      </p:nvGrpSpPr>
      <p:grpSpPr>
        <a:xfrm>
          <a:off x="0" y="0"/>
          <a:ext cx="0" cy="0"/>
          <a:chOff x="0" y="0"/>
          <a:chExt cx="0" cy="0"/>
        </a:xfrm>
      </p:grpSpPr>
      <p:sp>
        <p:nvSpPr>
          <p:cNvPr id="22" name="Rectangle 21"/>
          <p:cNvSpPr/>
          <p:nvPr/>
        </p:nvSpPr>
        <p:spPr>
          <a:xfrm flipV="1">
            <a:off x="1" y="3684104"/>
            <a:ext cx="6096000" cy="31738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Rectangle: Rounded Corners 43"/>
          <p:cNvSpPr/>
          <p:nvPr/>
        </p:nvSpPr>
        <p:spPr>
          <a:xfrm>
            <a:off x="492760" y="4397375"/>
            <a:ext cx="10838180" cy="2291715"/>
          </a:xfrm>
          <a:prstGeom prst="roundRect">
            <a:avLst>
              <a:gd name="adj" fmla="val 8817"/>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Rectangle 22"/>
          <p:cNvSpPr/>
          <p:nvPr/>
        </p:nvSpPr>
        <p:spPr>
          <a:xfrm>
            <a:off x="1" y="0"/>
            <a:ext cx="6096000" cy="1282116"/>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extBox 15"/>
          <p:cNvSpPr txBox="1"/>
          <p:nvPr/>
        </p:nvSpPr>
        <p:spPr>
          <a:xfrm>
            <a:off x="1129715" y="1630299"/>
            <a:ext cx="7933055" cy="119888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IN" altLang="en-US" sz="7200" i="1" dirty="0">
                <a:solidFill>
                  <a:schemeClr val="tx1">
                    <a:lumMod val="85000"/>
                    <a:lumOff val="15000"/>
                  </a:schemeClr>
                </a:solidFill>
                <a:latin typeface="Bahnschrift SemiBold Condensed" panose="020B0502040204020203" charset="0"/>
                <a:ea typeface="Urbanist SemiBold" panose="020B0A04040200000203" pitchFamily="34" charset="0"/>
                <a:cs typeface="Bahnschrift SemiBold Condensed" panose="020B0502040204020203" charset="0"/>
              </a:rPr>
              <a:t>Challenges Faced </a:t>
            </a:r>
            <a:r>
              <a:rPr lang="en-IN" altLang="en-US" sz="7200" i="1"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a:t>
            </a:r>
            <a:endParaRPr lang="en-IN" altLang="en-US" sz="7200" i="1"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30" name="object 10"/>
          <p:cNvSpPr txBox="1"/>
          <p:nvPr/>
        </p:nvSpPr>
        <p:spPr>
          <a:xfrm>
            <a:off x="2221230" y="5014595"/>
            <a:ext cx="3733800" cy="1674495"/>
          </a:xfrm>
          <a:prstGeom prst="rect">
            <a:avLst/>
          </a:prstGeom>
        </p:spPr>
        <p:txBody>
          <a:bodyPr vert="horz" wrap="square" lIns="0" tIns="12700" rIns="0" bIns="0" rtlCol="0">
            <a:spAutoFit/>
          </a:bodyPr>
          <a:lstStyle/>
          <a:p>
            <a:pPr marL="12700">
              <a:lnSpc>
                <a:spcPct val="200000"/>
              </a:lnSpc>
              <a:spcBef>
                <a:spcPts val="100"/>
              </a:spcBef>
            </a:pPr>
            <a:r>
              <a:rPr lang="en-IN" b="1" dirty="0">
                <a:latin typeface="Open Sans" panose="020B0606030504020204" pitchFamily="34" charset="0"/>
                <a:ea typeface="Open Sans" panose="020B0606030504020204" pitchFamily="34" charset="0"/>
                <a:cs typeface="Open Sans" panose="020B0606030504020204" pitchFamily="34" charset="0"/>
              </a:rPr>
              <a:t>We faced issues while </a:t>
            </a:r>
            <a:r>
              <a:rPr lang="en-IN" b="1" dirty="0">
                <a:latin typeface="Open Sans" panose="020B0606030504020204" pitchFamily="34" charset="0"/>
                <a:ea typeface="Open Sans" panose="020B0606030504020204" pitchFamily="34" charset="0"/>
                <a:cs typeface="Open Sans" panose="020B0606030504020204" pitchFamily="34" charset="0"/>
                <a:sym typeface="+mn-ea"/>
              </a:rPr>
              <a:t>minikube cluster </a:t>
            </a:r>
            <a:r>
              <a:rPr lang="en-IN" b="1" dirty="0">
                <a:latin typeface="Open Sans" panose="020B0606030504020204" pitchFamily="34" charset="0"/>
                <a:ea typeface="Open Sans" panose="020B0606030504020204" pitchFamily="34" charset="0"/>
                <a:cs typeface="Open Sans" panose="020B0606030504020204" pitchFamily="34" charset="0"/>
              </a:rPr>
              <a:t>pulling  the docker hub images.</a:t>
            </a:r>
            <a:endParaRPr lang="en-IN" b="1"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Freeform: Shape 36"/>
          <p:cNvSpPr/>
          <p:nvPr/>
        </p:nvSpPr>
        <p:spPr>
          <a:xfrm>
            <a:off x="1129575" y="4863320"/>
            <a:ext cx="746060" cy="746516"/>
          </a:xfrm>
          <a:custGeom>
            <a:avLst/>
            <a:gdLst>
              <a:gd name="connsiteX0" fmla="*/ 735329 w 754381"/>
              <a:gd name="connsiteY0" fmla="*/ 640540 h 754842"/>
              <a:gd name="connsiteX1" fmla="*/ 616266 w 754381"/>
              <a:gd name="connsiteY1" fmla="*/ 521477 h 754842"/>
              <a:gd name="connsiteX2" fmla="*/ 556925 w 754381"/>
              <a:gd name="connsiteY2" fmla="*/ 503094 h 754842"/>
              <a:gd name="connsiteX3" fmla="*/ 514349 w 754381"/>
              <a:gd name="connsiteY3" fmla="*/ 460993 h 754842"/>
              <a:gd name="connsiteX4" fmla="*/ 573404 w 754381"/>
              <a:gd name="connsiteY4" fmla="*/ 287638 h 754842"/>
              <a:gd name="connsiteX5" fmla="*/ 287638 w 754381"/>
              <a:gd name="connsiteY5" fmla="*/ 2 h 754842"/>
              <a:gd name="connsiteX6" fmla="*/ 2 w 754381"/>
              <a:gd name="connsiteY6" fmla="*/ 285767 h 754842"/>
              <a:gd name="connsiteX7" fmla="*/ 285767 w 754381"/>
              <a:gd name="connsiteY7" fmla="*/ 573404 h 754842"/>
              <a:gd name="connsiteX8" fmla="*/ 461009 w 754381"/>
              <a:gd name="connsiteY8" fmla="*/ 514333 h 754842"/>
              <a:gd name="connsiteX9" fmla="*/ 503109 w 754381"/>
              <a:gd name="connsiteY9" fmla="*/ 556434 h 754842"/>
              <a:gd name="connsiteX10" fmla="*/ 521492 w 754381"/>
              <a:gd name="connsiteY10" fmla="*/ 616251 h 754842"/>
              <a:gd name="connsiteX11" fmla="*/ 640555 w 754381"/>
              <a:gd name="connsiteY11" fmla="*/ 735313 h 754842"/>
              <a:gd name="connsiteX12" fmla="*/ 734852 w 754381"/>
              <a:gd name="connsiteY12" fmla="*/ 735313 h 754842"/>
              <a:gd name="connsiteX13" fmla="*/ 734852 w 754381"/>
              <a:gd name="connsiteY13" fmla="*/ 641016 h 754842"/>
              <a:gd name="connsiteX14" fmla="*/ 287654 w 754381"/>
              <a:gd name="connsiteY14" fmla="*/ 525763 h 754842"/>
              <a:gd name="connsiteX15" fmla="*/ 49529 w 754381"/>
              <a:gd name="connsiteY15" fmla="*/ 287638 h 754842"/>
              <a:gd name="connsiteX16" fmla="*/ 287654 w 754381"/>
              <a:gd name="connsiteY16" fmla="*/ 49513 h 754842"/>
              <a:gd name="connsiteX17" fmla="*/ 525779 w 754381"/>
              <a:gd name="connsiteY17" fmla="*/ 287638 h 754842"/>
              <a:gd name="connsiteX18" fmla="*/ 287654 w 754381"/>
              <a:gd name="connsiteY18" fmla="*/ 525763 h 754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4381" h="754842">
                <a:moveTo>
                  <a:pt x="735329" y="640540"/>
                </a:moveTo>
                <a:lnTo>
                  <a:pt x="616266" y="521477"/>
                </a:lnTo>
                <a:cubicBezTo>
                  <a:pt x="600723" y="505946"/>
                  <a:pt x="578526" y="499069"/>
                  <a:pt x="556925" y="503094"/>
                </a:cubicBezTo>
                <a:lnTo>
                  <a:pt x="514349" y="460993"/>
                </a:lnTo>
                <a:cubicBezTo>
                  <a:pt x="552749" y="411376"/>
                  <a:pt x="573528" y="350380"/>
                  <a:pt x="573404" y="287638"/>
                </a:cubicBezTo>
                <a:cubicBezTo>
                  <a:pt x="573921" y="129298"/>
                  <a:pt x="445979" y="518"/>
                  <a:pt x="287638" y="2"/>
                </a:cubicBezTo>
                <a:cubicBezTo>
                  <a:pt x="129298" y="-515"/>
                  <a:pt x="518" y="127426"/>
                  <a:pt x="2" y="285767"/>
                </a:cubicBezTo>
                <a:cubicBezTo>
                  <a:pt x="-515" y="444107"/>
                  <a:pt x="127426" y="572886"/>
                  <a:pt x="285767" y="573404"/>
                </a:cubicBezTo>
                <a:cubicBezTo>
                  <a:pt x="349102" y="573610"/>
                  <a:pt x="410723" y="552839"/>
                  <a:pt x="461009" y="514333"/>
                </a:cubicBezTo>
                <a:lnTo>
                  <a:pt x="503109" y="556434"/>
                </a:lnTo>
                <a:cubicBezTo>
                  <a:pt x="498918" y="578189"/>
                  <a:pt x="505807" y="600604"/>
                  <a:pt x="521492" y="616251"/>
                </a:cubicBezTo>
                <a:lnTo>
                  <a:pt x="640555" y="735313"/>
                </a:lnTo>
                <a:cubicBezTo>
                  <a:pt x="666594" y="761353"/>
                  <a:pt x="708813" y="761353"/>
                  <a:pt x="734852" y="735313"/>
                </a:cubicBezTo>
                <a:cubicBezTo>
                  <a:pt x="760892" y="709274"/>
                  <a:pt x="760892" y="667055"/>
                  <a:pt x="734852" y="641016"/>
                </a:cubicBezTo>
                <a:close/>
                <a:moveTo>
                  <a:pt x="287654" y="525763"/>
                </a:moveTo>
                <a:cubicBezTo>
                  <a:pt x="156141" y="525763"/>
                  <a:pt x="49529" y="419151"/>
                  <a:pt x="49529" y="287638"/>
                </a:cubicBezTo>
                <a:cubicBezTo>
                  <a:pt x="49529" y="156126"/>
                  <a:pt x="156141" y="49513"/>
                  <a:pt x="287654" y="49513"/>
                </a:cubicBezTo>
                <a:cubicBezTo>
                  <a:pt x="419166" y="49513"/>
                  <a:pt x="525779" y="156126"/>
                  <a:pt x="525779" y="287638"/>
                </a:cubicBezTo>
                <a:cubicBezTo>
                  <a:pt x="525779" y="419151"/>
                  <a:pt x="419166" y="525763"/>
                  <a:pt x="287654" y="525763"/>
                </a:cubicBezTo>
                <a:close/>
              </a:path>
            </a:pathLst>
          </a:custGeom>
          <a:solidFill>
            <a:schemeClr val="tx1">
              <a:lumMod val="85000"/>
              <a:lumOff val="15000"/>
            </a:schemeClr>
          </a:solidFill>
          <a:ln w="9525" cap="flat">
            <a:noFill/>
            <a:prstDash val="solid"/>
            <a:miter/>
          </a:ln>
        </p:spPr>
        <p:txBody>
          <a:bodyPr rtlCol="0" anchor="ctr"/>
          <a:lstStyle/>
          <a:p>
            <a:endParaRPr lang="en-ID"/>
          </a:p>
        </p:txBody>
      </p:sp>
      <p:sp>
        <p:nvSpPr>
          <p:cNvPr id="39" name="object 11"/>
          <p:cNvSpPr txBox="1"/>
          <p:nvPr/>
        </p:nvSpPr>
        <p:spPr>
          <a:xfrm>
            <a:off x="2221426" y="4397659"/>
            <a:ext cx="2326594" cy="474345"/>
          </a:xfrm>
          <a:prstGeom prst="rect">
            <a:avLst/>
          </a:prstGeom>
        </p:spPr>
        <p:txBody>
          <a:bodyPr vert="horz" wrap="square" lIns="0" tIns="12700" rIns="0" bIns="0" rtlCol="0">
            <a:spAutoFit/>
          </a:bodyPr>
          <a:lstStyle/>
          <a:p>
            <a:pPr marL="87630">
              <a:lnSpc>
                <a:spcPct val="150000"/>
              </a:lnSpc>
              <a:spcBef>
                <a:spcPts val="100"/>
              </a:spcBef>
              <a:buClr>
                <a:srgbClr val="4AE2AC"/>
              </a:buClr>
              <a:tabLst>
                <a:tab pos="535940" algn="l"/>
                <a:tab pos="536575" algn="l"/>
              </a:tabLst>
            </a:pPr>
            <a:r>
              <a:rPr lang="en-US" sz="2000" b="1" spc="85" dirty="0">
                <a:solidFill>
                  <a:srgbClr val="252525"/>
                </a:solidFill>
                <a:latin typeface="Albert Sans Medium" pitchFamily="2" charset="0"/>
                <a:cs typeface="Sora SemiBold" pitchFamily="2" charset="0"/>
              </a:rPr>
              <a:t>First Problem</a:t>
            </a:r>
            <a:endParaRPr lang="en-ID" sz="2000" b="1" spc="85" dirty="0">
              <a:solidFill>
                <a:srgbClr val="252525"/>
              </a:solidFill>
              <a:latin typeface="Albert Sans Medium" pitchFamily="2" charset="0"/>
              <a:cs typeface="Sora SemiBold" pitchFamily="2" charset="0"/>
            </a:endParaRPr>
          </a:p>
        </p:txBody>
      </p:sp>
      <p:sp>
        <p:nvSpPr>
          <p:cNvPr id="46" name="object 10"/>
          <p:cNvSpPr txBox="1"/>
          <p:nvPr/>
        </p:nvSpPr>
        <p:spPr>
          <a:xfrm>
            <a:off x="7411079" y="5230794"/>
            <a:ext cx="3703822" cy="874395"/>
          </a:xfrm>
          <a:prstGeom prst="rect">
            <a:avLst/>
          </a:prstGeom>
        </p:spPr>
        <p:txBody>
          <a:bodyPr vert="horz" wrap="square" lIns="0" tIns="12700" rIns="0" bIns="0" rtlCol="0">
            <a:spAutoFit/>
          </a:bodyPr>
          <a:lstStyle/>
          <a:p>
            <a:pPr marL="12700">
              <a:lnSpc>
                <a:spcPct val="200000"/>
              </a:lnSpc>
              <a:spcBef>
                <a:spcPts val="100"/>
              </a:spcBef>
            </a:pPr>
            <a:r>
              <a:rPr lang="en-IN" sz="1400" b="1" dirty="0">
                <a:latin typeface="Open Sans" panose="020B0606030504020204" pitchFamily="34" charset="0"/>
                <a:ea typeface="Open Sans" panose="020B0606030504020204" pitchFamily="34" charset="0"/>
                <a:cs typeface="Open Sans" panose="020B0606030504020204" pitchFamily="34" charset="0"/>
              </a:rPr>
              <a:t>Due to network issue we were unable to integragte minikube and prometheus</a:t>
            </a:r>
            <a:endParaRPr lang="en-IN" sz="1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Freeform: Shape 46"/>
          <p:cNvSpPr/>
          <p:nvPr/>
        </p:nvSpPr>
        <p:spPr>
          <a:xfrm>
            <a:off x="6319719" y="4863320"/>
            <a:ext cx="746060" cy="746516"/>
          </a:xfrm>
          <a:custGeom>
            <a:avLst/>
            <a:gdLst>
              <a:gd name="connsiteX0" fmla="*/ 735329 w 754381"/>
              <a:gd name="connsiteY0" fmla="*/ 640540 h 754842"/>
              <a:gd name="connsiteX1" fmla="*/ 616266 w 754381"/>
              <a:gd name="connsiteY1" fmla="*/ 521477 h 754842"/>
              <a:gd name="connsiteX2" fmla="*/ 556925 w 754381"/>
              <a:gd name="connsiteY2" fmla="*/ 503094 h 754842"/>
              <a:gd name="connsiteX3" fmla="*/ 514349 w 754381"/>
              <a:gd name="connsiteY3" fmla="*/ 460993 h 754842"/>
              <a:gd name="connsiteX4" fmla="*/ 573404 w 754381"/>
              <a:gd name="connsiteY4" fmla="*/ 287638 h 754842"/>
              <a:gd name="connsiteX5" fmla="*/ 287638 w 754381"/>
              <a:gd name="connsiteY5" fmla="*/ 2 h 754842"/>
              <a:gd name="connsiteX6" fmla="*/ 2 w 754381"/>
              <a:gd name="connsiteY6" fmla="*/ 285767 h 754842"/>
              <a:gd name="connsiteX7" fmla="*/ 285767 w 754381"/>
              <a:gd name="connsiteY7" fmla="*/ 573404 h 754842"/>
              <a:gd name="connsiteX8" fmla="*/ 461009 w 754381"/>
              <a:gd name="connsiteY8" fmla="*/ 514333 h 754842"/>
              <a:gd name="connsiteX9" fmla="*/ 503109 w 754381"/>
              <a:gd name="connsiteY9" fmla="*/ 556434 h 754842"/>
              <a:gd name="connsiteX10" fmla="*/ 521492 w 754381"/>
              <a:gd name="connsiteY10" fmla="*/ 616251 h 754842"/>
              <a:gd name="connsiteX11" fmla="*/ 640555 w 754381"/>
              <a:gd name="connsiteY11" fmla="*/ 735313 h 754842"/>
              <a:gd name="connsiteX12" fmla="*/ 734852 w 754381"/>
              <a:gd name="connsiteY12" fmla="*/ 735313 h 754842"/>
              <a:gd name="connsiteX13" fmla="*/ 734852 w 754381"/>
              <a:gd name="connsiteY13" fmla="*/ 641016 h 754842"/>
              <a:gd name="connsiteX14" fmla="*/ 287654 w 754381"/>
              <a:gd name="connsiteY14" fmla="*/ 525763 h 754842"/>
              <a:gd name="connsiteX15" fmla="*/ 49529 w 754381"/>
              <a:gd name="connsiteY15" fmla="*/ 287638 h 754842"/>
              <a:gd name="connsiteX16" fmla="*/ 287654 w 754381"/>
              <a:gd name="connsiteY16" fmla="*/ 49513 h 754842"/>
              <a:gd name="connsiteX17" fmla="*/ 525779 w 754381"/>
              <a:gd name="connsiteY17" fmla="*/ 287638 h 754842"/>
              <a:gd name="connsiteX18" fmla="*/ 287654 w 754381"/>
              <a:gd name="connsiteY18" fmla="*/ 525763 h 754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4381" h="754842">
                <a:moveTo>
                  <a:pt x="735329" y="640540"/>
                </a:moveTo>
                <a:lnTo>
                  <a:pt x="616266" y="521477"/>
                </a:lnTo>
                <a:cubicBezTo>
                  <a:pt x="600723" y="505946"/>
                  <a:pt x="578526" y="499069"/>
                  <a:pt x="556925" y="503094"/>
                </a:cubicBezTo>
                <a:lnTo>
                  <a:pt x="514349" y="460993"/>
                </a:lnTo>
                <a:cubicBezTo>
                  <a:pt x="552749" y="411376"/>
                  <a:pt x="573528" y="350380"/>
                  <a:pt x="573404" y="287638"/>
                </a:cubicBezTo>
                <a:cubicBezTo>
                  <a:pt x="573921" y="129298"/>
                  <a:pt x="445979" y="518"/>
                  <a:pt x="287638" y="2"/>
                </a:cubicBezTo>
                <a:cubicBezTo>
                  <a:pt x="129298" y="-515"/>
                  <a:pt x="518" y="127426"/>
                  <a:pt x="2" y="285767"/>
                </a:cubicBezTo>
                <a:cubicBezTo>
                  <a:pt x="-515" y="444107"/>
                  <a:pt x="127426" y="572886"/>
                  <a:pt x="285767" y="573404"/>
                </a:cubicBezTo>
                <a:cubicBezTo>
                  <a:pt x="349102" y="573610"/>
                  <a:pt x="410723" y="552839"/>
                  <a:pt x="461009" y="514333"/>
                </a:cubicBezTo>
                <a:lnTo>
                  <a:pt x="503109" y="556434"/>
                </a:lnTo>
                <a:cubicBezTo>
                  <a:pt x="498918" y="578189"/>
                  <a:pt x="505807" y="600604"/>
                  <a:pt x="521492" y="616251"/>
                </a:cubicBezTo>
                <a:lnTo>
                  <a:pt x="640555" y="735313"/>
                </a:lnTo>
                <a:cubicBezTo>
                  <a:pt x="666594" y="761353"/>
                  <a:pt x="708813" y="761353"/>
                  <a:pt x="734852" y="735313"/>
                </a:cubicBezTo>
                <a:cubicBezTo>
                  <a:pt x="760892" y="709274"/>
                  <a:pt x="760892" y="667055"/>
                  <a:pt x="734852" y="641016"/>
                </a:cubicBezTo>
                <a:close/>
                <a:moveTo>
                  <a:pt x="287654" y="525763"/>
                </a:moveTo>
                <a:cubicBezTo>
                  <a:pt x="156141" y="525763"/>
                  <a:pt x="49529" y="419151"/>
                  <a:pt x="49529" y="287638"/>
                </a:cubicBezTo>
                <a:cubicBezTo>
                  <a:pt x="49529" y="156126"/>
                  <a:pt x="156141" y="49513"/>
                  <a:pt x="287654" y="49513"/>
                </a:cubicBezTo>
                <a:cubicBezTo>
                  <a:pt x="419166" y="49513"/>
                  <a:pt x="525779" y="156126"/>
                  <a:pt x="525779" y="287638"/>
                </a:cubicBezTo>
                <a:cubicBezTo>
                  <a:pt x="525779" y="419151"/>
                  <a:pt x="419166" y="525763"/>
                  <a:pt x="287654" y="525763"/>
                </a:cubicBezTo>
                <a:close/>
              </a:path>
            </a:pathLst>
          </a:custGeom>
          <a:solidFill>
            <a:schemeClr val="tx1">
              <a:lumMod val="85000"/>
              <a:lumOff val="15000"/>
            </a:schemeClr>
          </a:solidFill>
          <a:ln w="9525" cap="flat">
            <a:noFill/>
            <a:prstDash val="solid"/>
            <a:miter/>
          </a:ln>
        </p:spPr>
        <p:txBody>
          <a:bodyPr rtlCol="0" anchor="ctr"/>
          <a:lstStyle/>
          <a:p>
            <a:endParaRPr lang="en-ID"/>
          </a:p>
        </p:txBody>
      </p:sp>
      <p:sp>
        <p:nvSpPr>
          <p:cNvPr id="48" name="object 11"/>
          <p:cNvSpPr txBox="1"/>
          <p:nvPr/>
        </p:nvSpPr>
        <p:spPr>
          <a:xfrm>
            <a:off x="7324575" y="4676424"/>
            <a:ext cx="2646490" cy="474345"/>
          </a:xfrm>
          <a:prstGeom prst="rect">
            <a:avLst/>
          </a:prstGeom>
        </p:spPr>
        <p:txBody>
          <a:bodyPr vert="horz" wrap="square" lIns="0" tIns="12700" rIns="0" bIns="0" rtlCol="0">
            <a:spAutoFit/>
          </a:bodyPr>
          <a:lstStyle/>
          <a:p>
            <a:pPr marL="87630">
              <a:lnSpc>
                <a:spcPct val="150000"/>
              </a:lnSpc>
              <a:spcBef>
                <a:spcPts val="100"/>
              </a:spcBef>
              <a:buClr>
                <a:srgbClr val="4AE2AC"/>
              </a:buClr>
              <a:tabLst>
                <a:tab pos="535940" algn="l"/>
                <a:tab pos="536575" algn="l"/>
              </a:tabLst>
            </a:pPr>
            <a:r>
              <a:rPr lang="en-US" sz="2000" b="1" spc="85" dirty="0">
                <a:solidFill>
                  <a:srgbClr val="252525"/>
                </a:solidFill>
                <a:latin typeface="Albert Sans Medium" pitchFamily="2" charset="0"/>
                <a:cs typeface="Sora SemiBold" pitchFamily="2" charset="0"/>
              </a:rPr>
              <a:t>Second Problem</a:t>
            </a:r>
            <a:endParaRPr lang="en-ID" sz="2000" b="1" spc="85" dirty="0">
              <a:solidFill>
                <a:srgbClr val="252525"/>
              </a:solidFill>
              <a:latin typeface="Albert Sans Medium" pitchFamily="2" charset="0"/>
              <a:cs typeface="Sora SemiBold"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8868229" y="0"/>
            <a:ext cx="3323771" cy="6858000"/>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Rectangle: Rounded Corners 22"/>
          <p:cNvSpPr/>
          <p:nvPr/>
        </p:nvSpPr>
        <p:spPr>
          <a:xfrm>
            <a:off x="7050767" y="1208455"/>
            <a:ext cx="5141182" cy="5026609"/>
          </a:xfrm>
          <a:prstGeom prst="roundRect">
            <a:avLst>
              <a:gd name="adj" fmla="val 3201"/>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extBox 15"/>
          <p:cNvSpPr txBox="1"/>
          <p:nvPr/>
        </p:nvSpPr>
        <p:spPr>
          <a:xfrm>
            <a:off x="326390" y="83185"/>
            <a:ext cx="7696835" cy="1014730"/>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IN" altLang="en-ID" sz="6000" dirty="0">
                <a:solidFill>
                  <a:schemeClr val="tx1">
                    <a:lumMod val="85000"/>
                    <a:lumOff val="15000"/>
                  </a:schemeClr>
                </a:solidFill>
                <a:latin typeface="Lucida Calligraphy" panose="03010101010101010101" charset="0"/>
                <a:ea typeface="Urbanist SemiBold" panose="020B0A04040200000203" pitchFamily="34" charset="0"/>
                <a:cs typeface="Lucida Calligraphy" panose="03010101010101010101" charset="0"/>
              </a:rPr>
              <a:t>CONCLUSION :</a:t>
            </a:r>
            <a:endParaRPr lang="en-IN" altLang="en-ID" sz="6000" dirty="0">
              <a:solidFill>
                <a:schemeClr val="tx1">
                  <a:lumMod val="85000"/>
                  <a:lumOff val="15000"/>
                </a:schemeClr>
              </a:solidFill>
              <a:latin typeface="Lucida Calligraphy" panose="03010101010101010101" charset="0"/>
              <a:ea typeface="Urbanist SemiBold" panose="020B0A04040200000203" pitchFamily="34" charset="0"/>
              <a:cs typeface="Lucida Calligraphy" panose="03010101010101010101" charset="0"/>
            </a:endParaRPr>
          </a:p>
        </p:txBody>
      </p:sp>
      <p:pic>
        <p:nvPicPr>
          <p:cNvPr id="2" name="Picture Placeholder 1"/>
          <p:cNvPicPr>
            <a:picLocks noChangeAspect="1"/>
          </p:cNvPicPr>
          <p:nvPr>
            <p:ph type="pic" sz="quarter" idx="10"/>
          </p:nvPr>
        </p:nvPicPr>
        <p:blipFill>
          <a:blip r:embed="rId1"/>
          <a:stretch>
            <a:fillRect/>
          </a:stretch>
        </p:blipFill>
        <p:spPr>
          <a:xfrm>
            <a:off x="437515" y="1431925"/>
            <a:ext cx="6851650" cy="4627880"/>
          </a:xfrm>
          <a:prstGeom prst="rect">
            <a:avLst/>
          </a:prstGeom>
        </p:spPr>
      </p:pic>
      <p:sp>
        <p:nvSpPr>
          <p:cNvPr id="3" name="Text Box 2"/>
          <p:cNvSpPr txBox="1"/>
          <p:nvPr/>
        </p:nvSpPr>
        <p:spPr>
          <a:xfrm>
            <a:off x="7753350" y="2137410"/>
            <a:ext cx="3522980" cy="3169285"/>
          </a:xfrm>
          <a:prstGeom prst="rect">
            <a:avLst/>
          </a:prstGeom>
          <a:noFill/>
        </p:spPr>
        <p:txBody>
          <a:bodyPr wrap="square" rtlCol="0">
            <a:spAutoFit/>
          </a:bodyPr>
          <a:p>
            <a:r>
              <a:rPr lang="en-IN" altLang="en-US" sz="2000">
                <a:latin typeface="Comic Sans MS" panose="030F0702030302020204" charset="0"/>
                <a:cs typeface="Comic Sans MS" panose="030F0702030302020204" charset="0"/>
              </a:rPr>
              <a:t>The monitoring snapshot here describes the metrics viz. CPU Usage, Memory Usage etc..</a:t>
            </a:r>
            <a:endParaRPr lang="en-IN" altLang="en-US" sz="2000">
              <a:latin typeface="Comic Sans MS" panose="030F0702030302020204" charset="0"/>
              <a:cs typeface="Comic Sans MS" panose="030F0702030302020204" charset="0"/>
            </a:endParaRPr>
          </a:p>
          <a:p>
            <a:r>
              <a:rPr lang="en-IN" altLang="en-US" sz="2000">
                <a:latin typeface="Comic Sans MS" panose="030F0702030302020204" charset="0"/>
                <a:cs typeface="Comic Sans MS" panose="030F0702030302020204" charset="0"/>
              </a:rPr>
              <a:t>These define the Cluster Health and other data including Deployements metrics can also be monitored. The tool GRAFANA enables all these</a:t>
            </a:r>
            <a:r>
              <a:rPr lang="en-IN" altLang="en-US"/>
              <a:t>. </a:t>
            </a:r>
            <a:endParaRPr lang="en-IN" alt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theme/theme1.xml><?xml version="1.0" encoding="utf-8"?>
<a:theme xmlns:a="http://schemas.openxmlformats.org/drawingml/2006/main" name="Office Theme">
  <a:themeElements>
    <a:clrScheme name="Light">
      <a:dk1>
        <a:sysClr val="windowText" lastClr="000000"/>
      </a:dk1>
      <a:lt1>
        <a:sysClr val="window" lastClr="FFFFFF"/>
      </a:lt1>
      <a:dk2>
        <a:srgbClr val="1C1C1C"/>
      </a:dk2>
      <a:lt2>
        <a:srgbClr val="E7E6E6"/>
      </a:lt2>
      <a:accent1>
        <a:srgbClr val="EF5423"/>
      </a:accent1>
      <a:accent2>
        <a:srgbClr val="522E5C"/>
      </a:accent2>
      <a:accent3>
        <a:srgbClr val="FFC00D"/>
      </a:accent3>
      <a:accent4>
        <a:srgbClr val="A8C686"/>
      </a:accent4>
      <a:accent5>
        <a:srgbClr val="669BBC"/>
      </a:accent5>
      <a:accent6>
        <a:srgbClr val="F8F8F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2708</Words>
  <Application>WPS Presentation</Application>
  <PresentationFormat>Widescreen</PresentationFormat>
  <Paragraphs>81</Paragraphs>
  <Slides>10</Slides>
  <Notes>0</Notes>
  <HiddenSlides>0</HiddenSlides>
  <MMClips>0</MMClips>
  <ScaleCrop>false</ScaleCrop>
  <HeadingPairs>
    <vt:vector size="6" baseType="variant">
      <vt:variant>
        <vt:lpstr>已用的字体</vt:lpstr>
      </vt:variant>
      <vt:variant>
        <vt:i4>94</vt:i4>
      </vt:variant>
      <vt:variant>
        <vt:lpstr>主题</vt:lpstr>
      </vt:variant>
      <vt:variant>
        <vt:i4>1</vt:i4>
      </vt:variant>
      <vt:variant>
        <vt:lpstr>幻灯片标题</vt:lpstr>
      </vt:variant>
      <vt:variant>
        <vt:i4>10</vt:i4>
      </vt:variant>
    </vt:vector>
  </HeadingPairs>
  <TitlesOfParts>
    <vt:vector size="105" baseType="lpstr">
      <vt:lpstr>Arial</vt:lpstr>
      <vt:lpstr>SimSun</vt:lpstr>
      <vt:lpstr>Wingdings</vt:lpstr>
      <vt:lpstr>Open Sans</vt:lpstr>
      <vt:lpstr>Segoe Print</vt:lpstr>
      <vt:lpstr>Albert Sans SemiBold</vt:lpstr>
      <vt:lpstr>Albert Sans Medium</vt:lpstr>
      <vt:lpstr>Urbanist SemiBold</vt:lpstr>
      <vt:lpstr>Albert Sans</vt:lpstr>
      <vt:lpstr>Sora SemiBold</vt:lpstr>
      <vt:lpstr>Inter Medium</vt:lpstr>
      <vt:lpstr>Plus Jakarta Sans</vt:lpstr>
      <vt:lpstr>Calibri</vt:lpstr>
      <vt:lpstr>Microsoft YaHei</vt:lpstr>
      <vt:lpstr>Arial Unicode MS</vt:lpstr>
      <vt:lpstr>Inter</vt:lpstr>
      <vt:lpstr>Yu Gothic UI Semibold</vt:lpstr>
      <vt:lpstr>MV Boli</vt:lpstr>
      <vt:lpstr>Calibri Light</vt:lpstr>
      <vt:lpstr>Bahnschrift Light</vt:lpstr>
      <vt:lpstr>Bahnschrift Light SemiCondensed</vt:lpstr>
      <vt:lpstr>Bahnschrift SemiBold</vt:lpstr>
      <vt:lpstr>Bahnschrift SemiBold Condensed</vt:lpstr>
      <vt:lpstr>Bahnschrift SemiBold SemiCondensed</vt:lpstr>
      <vt:lpstr>Bahnschrift SemiCondensed</vt:lpstr>
      <vt:lpstr>Berlin Sans FB</vt:lpstr>
      <vt:lpstr>Bell MT</vt:lpstr>
      <vt:lpstr>Bernard MT Condensed</vt:lpstr>
      <vt:lpstr>Blackadder ITC</vt:lpstr>
      <vt:lpstr>Bodoni MT Poster Compressed</vt:lpstr>
      <vt:lpstr>Bookman Old Style</vt:lpstr>
      <vt:lpstr>Bradley Hand ITC</vt:lpstr>
      <vt:lpstr>Calisto MT</vt:lpstr>
      <vt:lpstr>Britannic Bold</vt:lpstr>
      <vt:lpstr>Broadway</vt:lpstr>
      <vt:lpstr>Brush Script MT</vt:lpstr>
      <vt:lpstr>Cambria Math</vt:lpstr>
      <vt:lpstr>Candara</vt:lpstr>
      <vt:lpstr>Cascadia Code ExtraLight</vt:lpstr>
      <vt:lpstr>Chiller</vt:lpstr>
      <vt:lpstr>Constantia</vt:lpstr>
      <vt:lpstr>Cooper Black</vt:lpstr>
      <vt:lpstr>Curlz MT</vt:lpstr>
      <vt:lpstr>Dubai Medium</vt:lpstr>
      <vt:lpstr>Corbel Light</vt:lpstr>
      <vt:lpstr>Castellar</vt:lpstr>
      <vt:lpstr>Cascadia Mono SemiLight</vt:lpstr>
      <vt:lpstr>Cascadia Mono ExtraLight</vt:lpstr>
      <vt:lpstr>Cascadia Mono Light</vt:lpstr>
      <vt:lpstr>Cascadia Mono SemiBold</vt:lpstr>
      <vt:lpstr>Dubai Light</vt:lpstr>
      <vt:lpstr>Consolas</vt:lpstr>
      <vt:lpstr>Comic Sans MS</vt:lpstr>
      <vt:lpstr>Cascadia Code Light</vt:lpstr>
      <vt:lpstr>Copperplate Gothic Bold</vt:lpstr>
      <vt:lpstr>Lucida Console</vt:lpstr>
      <vt:lpstr>Lucida Calligraphy</vt:lpstr>
      <vt:lpstr>Arial Narrow</vt:lpstr>
      <vt:lpstr>Bahnschrift Condensed</vt:lpstr>
      <vt:lpstr>Bahnschrift SemiLight Condensed</vt:lpstr>
      <vt:lpstr>Bauhaus 93</vt:lpstr>
      <vt:lpstr>Baskerville Old Face</vt:lpstr>
      <vt:lpstr>Bahnschrift SemiLight SemiCondensed</vt:lpstr>
      <vt:lpstr>Bahnschrift SemiLight</vt:lpstr>
      <vt:lpstr>Berlin Sans FB Demi</vt:lpstr>
      <vt:lpstr>Bodoni MT Black</vt:lpstr>
      <vt:lpstr>Bodoni MT</vt:lpstr>
      <vt:lpstr>Book Antiqua</vt:lpstr>
      <vt:lpstr>Californian FB</vt:lpstr>
      <vt:lpstr>Cambria</vt:lpstr>
      <vt:lpstr>Candara Light</vt:lpstr>
      <vt:lpstr>Cascadia Code SemiBold</vt:lpstr>
      <vt:lpstr>Centaur</vt:lpstr>
      <vt:lpstr>Century</vt:lpstr>
      <vt:lpstr>Century Schoolbook</vt:lpstr>
      <vt:lpstr>Colonna MT</vt:lpstr>
      <vt:lpstr>Copperplate Gothic Light</vt:lpstr>
      <vt:lpstr>Corbel</vt:lpstr>
      <vt:lpstr>Courier New</vt:lpstr>
      <vt:lpstr>Dubai</vt:lpstr>
      <vt:lpstr>Ebrima</vt:lpstr>
      <vt:lpstr>Edwardian Script ITC</vt:lpstr>
      <vt:lpstr>Arial Black</vt:lpstr>
      <vt:lpstr>Arial Rounded MT Bold</vt:lpstr>
      <vt:lpstr>Bahnschrift</vt:lpstr>
      <vt:lpstr>Bahnschrift Light Condensed</vt:lpstr>
      <vt:lpstr>Century Gothic</vt:lpstr>
      <vt:lpstr>Eras Demi ITC</vt:lpstr>
      <vt:lpstr>Eras Light ITC</vt:lpstr>
      <vt:lpstr>Eras Medium ITC</vt:lpstr>
      <vt:lpstr>Felix Titling</vt:lpstr>
      <vt:lpstr>Footlight MT Light</vt:lpstr>
      <vt:lpstr>Cascadia Code</vt:lpstr>
      <vt:lpstr>Cascadia Mono</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nithi</cp:lastModifiedBy>
  <cp:revision>57</cp:revision>
  <dcterms:created xsi:type="dcterms:W3CDTF">2019-08-12T03:52:00Z</dcterms:created>
  <dcterms:modified xsi:type="dcterms:W3CDTF">2023-04-06T13:00:55Z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7FD436ECB7A44FB5AEA6951143840E30</vt:lpwstr>
  </property>
  <property fmtid="{D5CDD505-2E9C-101B-9397-08002B2CF9AE}" pid="3" name="KSOProductBuildVer">
    <vt:lpwstr>1033-11.2.0.11417</vt:lpwstr>
  </property>
</Properties>
</file>