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118AD-5F18-D844-8C04-F64489322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C0992E-198B-1748-BE08-9F6ED053C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DCB6F3-FC10-A04B-9EC5-96DC9122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D85-262B-9643-8E9C-A3D1AF961564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503E62-A660-5040-A246-9B089B812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FDBD74-CD16-9646-ABB3-DB30D8C0C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BC41-7E06-D844-9738-EB735F4E9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32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3CE641-1752-F340-8D9D-8C70F5762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9B1225-1226-314B-A701-967F64B80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7F7131-EC03-A849-A679-73024221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D85-262B-9643-8E9C-A3D1AF961564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D5BE2F-2423-4E44-B8AF-E04F791E0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EE8DD7-4DC3-CD4B-876A-D8F437E0C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BC41-7E06-D844-9738-EB735F4E9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66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5F81C3B-B161-9341-8122-2FF3D8D98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8502C09-6B1E-DE46-BA08-76BDDA9DC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322006-0022-F84B-B74F-74B73AEBF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D85-262B-9643-8E9C-A3D1AF961564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EC9A71-8C53-AA4E-991C-E9645C96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631D0E-80A0-5145-8B2E-4BCC8497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BC41-7E06-D844-9738-EB735F4E9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35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6BB083-25EE-BE45-A7E2-4BBAD8C9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F43955-2117-6349-ADEF-20C974550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677187-67CD-1D43-BAF6-1D1AE22E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D85-262B-9643-8E9C-A3D1AF961564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D5FB79-C642-C14F-90B1-30BD213C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F5E0C6-DBE0-1141-8571-72238F5D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BC41-7E06-D844-9738-EB735F4E9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01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F86EAB-360A-114C-864C-468F4A1B0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AE11E2-5AB0-D443-ABAF-11E5FB99F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C3C954-8188-6A4D-9348-0F736266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D85-262B-9643-8E9C-A3D1AF961564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130155-7F30-DD47-AB63-1F159D00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86AED0-05D0-FA46-8630-D45B2C42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BC41-7E06-D844-9738-EB735F4E9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1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E9833-B086-1742-A9E6-E5DD2E6D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8C05A2-D7E9-CC42-9CC6-B4CE6B22B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1FAE64-02FA-5745-8928-663DE8C2A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13A6B3-E9FB-BB41-9BCA-0E46B4AE2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D85-262B-9643-8E9C-A3D1AF961564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535FB1-B370-DE46-B234-2A8074B17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674598-5EAB-1D4F-BABF-E9EB94FF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BC41-7E06-D844-9738-EB735F4E9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93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F95A6-DE3B-D840-A3C5-F3C66E8DE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AD6841-2C8A-A74D-85EA-5E7F2420D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D3A8CB-1537-8140-AEFA-1002A066E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073849C-57CA-384D-AA51-3B510AE5C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98989C-0C0A-B34B-97C5-B770F947E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B1E9204-2080-7B4C-A925-86EFEB06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D85-262B-9643-8E9C-A3D1AF961564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2461063-0B6A-F443-8B5E-8BADA50D2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072E6E6-EF43-6A4C-AC78-9A2638C9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BC41-7E06-D844-9738-EB735F4E9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686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ECCDA-2C2D-024D-BC50-51693538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BAA2EBA-3F84-EE47-9A61-1E630FC2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D85-262B-9643-8E9C-A3D1AF961564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A9FD24C-882B-D041-9E46-15803FFA8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20AD6EA-6725-C746-8363-72E0E3C2D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BC41-7E06-D844-9738-EB735F4E9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76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A4F39BA-4456-1848-8F1C-AF29F75C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D85-262B-9643-8E9C-A3D1AF961564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3FD0512-9088-1F46-AA81-009031C9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E95532F-675F-A04A-8A3C-50CC3FC9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BC41-7E06-D844-9738-EB735F4E9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31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70B07-4E19-8541-92DD-4672DF832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8FA9D6-233D-084B-95CE-32ABB8276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E58C99-7A76-4240-8CEB-CF6E8CBE1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0F2E42-E2BF-7047-8A9A-E41012A5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D85-262B-9643-8E9C-A3D1AF961564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B581D2-403D-6F42-8B95-FF3DC6DD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8720F1-C873-9C46-9E9B-3B8124CB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BC41-7E06-D844-9738-EB735F4E9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7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A7023E-2238-4442-AE16-220A3EB6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1571646-8015-C142-BBA3-AC368B607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F91FCE-7EA0-6143-B0DE-1244A295C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69BB679-295B-C14E-8165-100680578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D85-262B-9643-8E9C-A3D1AF961564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3C6C28-57A4-9942-8D6B-DA57B69D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806D9C-8501-FC4D-8FF5-5ED78EFF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BC41-7E06-D844-9738-EB735F4E9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17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4C8032-BC6E-8D4B-B249-A15F280DE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653D82-7032-B745-8A0F-ACEBAF762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580738-6B46-CF4A-A3D0-6719EDF2C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AED85-262B-9643-8E9C-A3D1AF961564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E729C0-CF26-9B48-A457-7CAC843B7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91A254-0662-8844-A485-BB535522F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ABC41-7E06-D844-9738-EB735F4E9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6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isualq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41DDC9-3916-0747-96AD-0881B1B894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Отчёт о НИР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42C7D4-55B0-4749-BF12-DC43B58DB8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Тема: «</a:t>
            </a:r>
            <a:r>
              <a:rPr lang="ru-RU" dirty="0" err="1"/>
              <a:t>Суперразрешение</a:t>
            </a:r>
            <a:r>
              <a:rPr lang="ru-RU" dirty="0"/>
              <a:t> изображений и видео»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D6864A-3E08-724D-A850-96EF432ED248}"/>
              </a:ext>
            </a:extLst>
          </p:cNvPr>
          <p:cNvSpPr txBox="1"/>
          <p:nvPr/>
        </p:nvSpPr>
        <p:spPr>
          <a:xfrm>
            <a:off x="8860665" y="5735637"/>
            <a:ext cx="3331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/>
              <a:t>Чигалейчик</a:t>
            </a:r>
            <a:r>
              <a:rPr lang="ru-RU" sz="2400" dirty="0"/>
              <a:t> Александр </a:t>
            </a:r>
          </a:p>
          <a:p>
            <a:r>
              <a:rPr lang="ru-RU" sz="2400" dirty="0"/>
              <a:t>Гр. 7381</a:t>
            </a:r>
          </a:p>
        </p:txBody>
      </p:sp>
    </p:spTree>
    <p:extLst>
      <p:ext uri="{BB962C8B-B14F-4D97-AF65-F5344CB8AC3E}">
        <p14:creationId xmlns:p14="http://schemas.microsoft.com/office/powerpoint/2010/main" val="151284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F7A216-2912-6E46-91B3-2BF2145D0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093" y="-7157"/>
            <a:ext cx="10515600" cy="1325563"/>
          </a:xfrm>
        </p:spPr>
        <p:txBody>
          <a:bodyPr/>
          <a:lstStyle/>
          <a:p>
            <a:r>
              <a:rPr lang="ru-RU" dirty="0"/>
              <a:t>Актуальность</a:t>
            </a:r>
            <a:r>
              <a:rPr lang="en-US" dirty="0"/>
              <a:t>, </a:t>
            </a:r>
            <a:r>
              <a:rPr lang="ru-RU" dirty="0"/>
              <a:t>цель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347D6A-F7C8-BE45-842B-53A689138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140"/>
            <a:ext cx="10515600" cy="2390574"/>
          </a:xfrm>
        </p:spPr>
        <p:txBody>
          <a:bodyPr>
            <a:normAutofit/>
          </a:bodyPr>
          <a:lstStyle/>
          <a:p>
            <a:r>
              <a:rPr lang="ru-RU" sz="2400" dirty="0"/>
              <a:t>Растущий спрос и ориентир на визуальную информацию</a:t>
            </a:r>
          </a:p>
          <a:p>
            <a:r>
              <a:rPr lang="ru-RU" sz="2400" dirty="0"/>
              <a:t>Множество применений: медицинская область, безопасность, развлечения</a:t>
            </a:r>
          </a:p>
          <a:p>
            <a:r>
              <a:rPr lang="ru-RU" sz="2400" dirty="0"/>
              <a:t>Программные средства против аппаратных</a:t>
            </a:r>
          </a:p>
        </p:txBody>
      </p:sp>
      <p:sp>
        <p:nvSpPr>
          <p:cNvPr id="5" name="AutoShape 2" descr="Maddening Mad">
            <a:extLst>
              <a:ext uri="{FF2B5EF4-FFF2-40B4-BE49-F238E27FC236}">
                <a16:creationId xmlns:a16="http://schemas.microsoft.com/office/drawing/2014/main" id="{570FA1F9-6491-D447-A51D-A162595622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8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466E87-6B60-8446-9D38-3F8CA4B202D2}"/>
              </a:ext>
            </a:extLst>
          </p:cNvPr>
          <p:cNvSpPr txBox="1"/>
          <p:nvPr/>
        </p:nvSpPr>
        <p:spPr>
          <a:xfrm>
            <a:off x="969882" y="3164596"/>
            <a:ext cx="9563387" cy="885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2400" dirty="0"/>
              <a:t>Цель данной НИР: --  обзор архитектур супер-разрешения построенных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2400" dirty="0"/>
              <a:t>на глубоком обучении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F1B81E-D48C-C844-94CA-BF15A1150C0C}"/>
              </a:ext>
            </a:extLst>
          </p:cNvPr>
          <p:cNvSpPr txBox="1"/>
          <p:nvPr/>
        </p:nvSpPr>
        <p:spPr>
          <a:xfrm>
            <a:off x="969882" y="4078996"/>
            <a:ext cx="963777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Задачи</a:t>
            </a:r>
            <a:r>
              <a:rPr lang="ru-RU" sz="3200" dirty="0"/>
              <a:t>: </a:t>
            </a:r>
          </a:p>
          <a:p>
            <a:r>
              <a:rPr lang="ru-RU" sz="2400" dirty="0">
                <a:effectLst/>
                <a:latin typeface="TimesNewRomanPSMT"/>
              </a:rPr>
              <a:t>1) Обзор метрик качества для </a:t>
            </a:r>
            <a:r>
              <a:rPr lang="ru-RU" sz="2400" dirty="0" err="1">
                <a:effectLst/>
                <a:latin typeface="TimesNewRomanPSMT"/>
              </a:rPr>
              <a:t>суперразрешения</a:t>
            </a:r>
            <a:r>
              <a:rPr lang="ru-RU" sz="2400" dirty="0">
                <a:effectLst/>
                <a:latin typeface="TimesNewRomanPSMT"/>
              </a:rPr>
              <a:t> изображений и видео</a:t>
            </a:r>
            <a:br>
              <a:rPr lang="ru-RU" sz="2400" dirty="0">
                <a:effectLst/>
                <a:latin typeface="TimesNewRomanPSMT"/>
              </a:rPr>
            </a:br>
            <a:r>
              <a:rPr lang="ru-RU" sz="2400" dirty="0">
                <a:effectLst/>
                <a:latin typeface="TimesNewRomanPSMT"/>
              </a:rPr>
              <a:t>2) Более </a:t>
            </a:r>
            <a:r>
              <a:rPr lang="ru-RU" sz="2400" dirty="0" err="1">
                <a:effectLst/>
                <a:latin typeface="TimesNewRomanPSMT"/>
              </a:rPr>
              <a:t>подробныи</a:t>
            </a:r>
            <a:r>
              <a:rPr lang="ru-RU" sz="2400" dirty="0">
                <a:effectLst/>
                <a:latin typeface="TimesNewRomanPSMT"/>
              </a:rPr>
              <a:t>̆ обзор и выбор </a:t>
            </a:r>
            <a:r>
              <a:rPr lang="ru-RU" sz="2400" dirty="0" err="1">
                <a:effectLst/>
                <a:latin typeface="TimesNewRomanPSMT"/>
              </a:rPr>
              <a:t>моделеи</a:t>
            </a:r>
            <a:r>
              <a:rPr lang="ru-RU" sz="2400" dirty="0">
                <a:effectLst/>
                <a:latin typeface="TimesNewRomanPSMT"/>
              </a:rPr>
              <a:t>̆ </a:t>
            </a:r>
            <a:r>
              <a:rPr lang="ru-RU" sz="2400" dirty="0" err="1">
                <a:effectLst/>
                <a:latin typeface="TimesNewRomanPSMT"/>
              </a:rPr>
              <a:t>суперразрешения</a:t>
            </a:r>
            <a:r>
              <a:rPr lang="ru-RU" sz="2400" dirty="0">
                <a:effectLst/>
                <a:latin typeface="TimesNewRomanPSMT"/>
              </a:rPr>
              <a:t>, основанные </a:t>
            </a:r>
            <a:endParaRPr lang="ru-RU" sz="4000" dirty="0"/>
          </a:p>
          <a:p>
            <a:r>
              <a:rPr lang="ru-RU" sz="2400" dirty="0">
                <a:effectLst/>
                <a:latin typeface="TimesNewRomanPSMT"/>
              </a:rPr>
              <a:t>на глубоком обучении для </a:t>
            </a:r>
            <a:r>
              <a:rPr lang="ru-RU" sz="2400" dirty="0" err="1">
                <a:effectLst/>
                <a:latin typeface="TimesNewRomanPSMT"/>
              </a:rPr>
              <a:t>дальнейшего</a:t>
            </a:r>
            <a:r>
              <a:rPr lang="ru-RU" sz="2400" dirty="0">
                <a:effectLst/>
                <a:latin typeface="TimesNewRomanPSMT"/>
              </a:rPr>
              <a:t> использования </a:t>
            </a:r>
          </a:p>
          <a:p>
            <a:r>
              <a:rPr lang="ru-RU" sz="2400" dirty="0">
                <a:latin typeface="TimesNewRomanPSMT"/>
              </a:rPr>
              <a:t>3) Выбор моделей для использования в приложении</a:t>
            </a:r>
            <a:endParaRPr lang="ru-RU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9519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126AC2-504A-6F44-9D12-E26A9494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 качества в задаче супер разрешения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23A764-651C-354E-88BD-B1CE694CE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9872"/>
            <a:ext cx="10515600" cy="4351338"/>
          </a:xfrm>
        </p:spPr>
        <p:txBody>
          <a:bodyPr/>
          <a:lstStyle/>
          <a:p>
            <a:r>
              <a:rPr lang="en-US" dirty="0"/>
              <a:t>PNSR -- </a:t>
            </a:r>
            <a:r>
              <a:rPr lang="en" sz="1800" i="1" dirty="0">
                <a:effectLst/>
                <a:latin typeface="TimesNewRomanPS"/>
              </a:rPr>
              <a:t>Peak Signal to Noise Ration </a:t>
            </a:r>
            <a:endParaRPr lang="en" dirty="0"/>
          </a:p>
          <a:p>
            <a:endParaRPr lang="en-US" dirty="0"/>
          </a:p>
          <a:p>
            <a:endParaRPr lang="en" dirty="0"/>
          </a:p>
          <a:p>
            <a:r>
              <a:rPr lang="en" dirty="0"/>
              <a:t>SSIM  -- </a:t>
            </a:r>
            <a:r>
              <a:rPr lang="e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Structural Similarity Index</a:t>
            </a:r>
          </a:p>
          <a:p>
            <a:pPr marL="0" indent="0">
              <a:buNone/>
            </a:pPr>
            <a:r>
              <a:rPr lang="ru-RU" dirty="0">
                <a:solidFill>
                  <a:srgbClr val="202124"/>
                </a:solidFill>
                <a:latin typeface="arial" panose="020B0604020202020204" pitchFamily="34" charset="0"/>
              </a:rPr>
              <a:t>Учитывает яркость, контрастность, </a:t>
            </a:r>
          </a:p>
          <a:p>
            <a:pPr marL="0" indent="0">
              <a:buNone/>
            </a:pPr>
            <a:r>
              <a:rPr lang="ru-RU" dirty="0">
                <a:solidFill>
                  <a:srgbClr val="202124"/>
                </a:solidFill>
                <a:latin typeface="arial" panose="020B0604020202020204" pitchFamily="34" charset="0"/>
              </a:rPr>
              <a:t>«структурность»</a:t>
            </a:r>
          </a:p>
          <a:p>
            <a:pPr marL="0" indent="0">
              <a:buNone/>
            </a:pPr>
            <a:endParaRPr lang="en" dirty="0"/>
          </a:p>
          <a:p>
            <a:pPr algn="l"/>
            <a:r>
              <a:rPr lang="en" dirty="0"/>
              <a:t>VQA </a:t>
            </a:r>
            <a:r>
              <a:rPr lang="ru-RU" dirty="0"/>
              <a:t>–</a:t>
            </a:r>
            <a:r>
              <a:rPr lang="en-US" dirty="0"/>
              <a:t> Visual Question Answering</a:t>
            </a:r>
            <a:endParaRPr lang="en" b="0" i="0" u="sng" dirty="0">
              <a:solidFill>
                <a:srgbClr val="1A0DAB"/>
              </a:solidFill>
              <a:effectLst/>
              <a:latin typeface="arial" panose="020B0604020202020204" pitchFamily="34" charset="0"/>
              <a:hlinkClick r:id="rId2"/>
            </a:endParaRPr>
          </a:p>
          <a:p>
            <a:endParaRPr lang="en" i="1" dirty="0"/>
          </a:p>
          <a:p>
            <a:endParaRPr lang="en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7D32AF-01CE-A74D-BD3C-3BF49FE5B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929" y="2390648"/>
            <a:ext cx="2873375" cy="889000"/>
          </a:xfrm>
          <a:prstGeom prst="rect">
            <a:avLst/>
          </a:prstGeom>
        </p:spPr>
      </p:pic>
      <p:pic>
        <p:nvPicPr>
          <p:cNvPr id="3078" name="Picture 6" descr="SSIM Index for Image Quality Assessment">
            <a:extLst>
              <a:ext uri="{FF2B5EF4-FFF2-40B4-BE49-F238E27FC236}">
                <a16:creationId xmlns:a16="http://schemas.microsoft.com/office/drawing/2014/main" id="{7A896004-791E-D34C-9893-9CF0929E9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327" y="2019872"/>
            <a:ext cx="5172202" cy="408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108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BD1F57-0A98-3B4E-B94D-95B1EC8B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ESPCN – Efficient </a:t>
            </a:r>
            <a:r>
              <a:rPr lang="en-US" dirty="0" err="1"/>
              <a:t>SubPixel</a:t>
            </a:r>
            <a:r>
              <a:rPr lang="en-US" dirty="0"/>
              <a:t> Convolution Network</a:t>
            </a:r>
            <a:endParaRPr lang="ru-RU" dirty="0"/>
          </a:p>
        </p:txBody>
      </p:sp>
      <p:pic>
        <p:nvPicPr>
          <p:cNvPr id="5121" name="Picture 1" descr="page21image56922384">
            <a:extLst>
              <a:ext uri="{FF2B5EF4-FFF2-40B4-BE49-F238E27FC236}">
                <a16:creationId xmlns:a16="http://schemas.microsoft.com/office/drawing/2014/main" id="{6FB472FE-B37F-B54E-A279-41E79AC44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461" y="4040295"/>
            <a:ext cx="10909364" cy="276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Super-Resolution Convolutional Neural Network for Image Restoration | by  Sajjad Salaria | DataDrivenInvestor">
            <a:extLst>
              <a:ext uri="{FF2B5EF4-FFF2-40B4-BE49-F238E27FC236}">
                <a16:creationId xmlns:a16="http://schemas.microsoft.com/office/drawing/2014/main" id="{ED9E5DDE-7DC4-DD4D-8B62-81B224583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4" y="1365357"/>
            <a:ext cx="7489929" cy="255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527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55684-3649-E440-9DD2-80E0443A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62" y="-104913"/>
            <a:ext cx="10515600" cy="1325563"/>
          </a:xfrm>
        </p:spPr>
        <p:txBody>
          <a:bodyPr/>
          <a:lstStyle/>
          <a:p>
            <a:r>
              <a:rPr lang="ru-RU" dirty="0"/>
              <a:t>Генеративные модели</a:t>
            </a:r>
          </a:p>
        </p:txBody>
      </p:sp>
      <p:pic>
        <p:nvPicPr>
          <p:cNvPr id="4100" name="Picture 4" descr="page17image56777216">
            <a:extLst>
              <a:ext uri="{FF2B5EF4-FFF2-40B4-BE49-F238E27FC236}">
                <a16:creationId xmlns:a16="http://schemas.microsoft.com/office/drawing/2014/main" id="{5AEA4000-26FB-9C4C-96DA-C95B6CEEE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761" y="1254125"/>
            <a:ext cx="6495102" cy="434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74E1C6-0155-E740-8E54-81E0073E6F65}"/>
              </a:ext>
            </a:extLst>
          </p:cNvPr>
          <p:cNvSpPr txBox="1"/>
          <p:nvPr/>
        </p:nvSpPr>
        <p:spPr>
          <a:xfrm>
            <a:off x="696274" y="1011238"/>
            <a:ext cx="35623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Преимущества</a:t>
            </a:r>
            <a:r>
              <a:rPr lang="ru-RU" sz="2800" dirty="0"/>
              <a:t>:</a:t>
            </a:r>
          </a:p>
          <a:p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Ориентирование на «визуальное качество»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Очень высокие результаты в ограниченной доменной области </a:t>
            </a:r>
          </a:p>
          <a:p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B6F9FB-C6DB-4B42-8FA3-F71C833316AD}"/>
              </a:ext>
            </a:extLst>
          </p:cNvPr>
          <p:cNvSpPr txBox="1"/>
          <p:nvPr/>
        </p:nvSpPr>
        <p:spPr>
          <a:xfrm>
            <a:off x="696274" y="4118789"/>
            <a:ext cx="477583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Недостатки:</a:t>
            </a:r>
          </a:p>
          <a:p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Скорость работы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Трудоёмкость обучения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Повышенная чувствительность к данным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83605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CD30A7-1F4D-66A3-9C42-97F4A0E26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528" y="2218309"/>
            <a:ext cx="10515600" cy="1325563"/>
          </a:xfrm>
        </p:spPr>
        <p:txBody>
          <a:bodyPr/>
          <a:lstStyle/>
          <a:p>
            <a:r>
              <a:rPr lang="ru-RU" dirty="0"/>
              <a:t>Дополнительные слайды</a:t>
            </a:r>
          </a:p>
        </p:txBody>
      </p:sp>
    </p:spTree>
    <p:extLst>
      <p:ext uri="{BB962C8B-B14F-4D97-AF65-F5344CB8AC3E}">
        <p14:creationId xmlns:p14="http://schemas.microsoft.com/office/powerpoint/2010/main" val="351346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0B8B6A-F8F3-8070-939E-9CFCCCB2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C50C94-8F17-2DAD-FE4A-73498A51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A6D018-406F-4A5B-62C7-881C5E3D2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051" y="646787"/>
            <a:ext cx="9089898" cy="50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0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9B4F947-79B4-915C-61C4-8BCAF1735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85" y="1599692"/>
            <a:ext cx="10745025" cy="309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62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D71956-902B-D5F6-4623-E307E1979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50" y="377189"/>
            <a:ext cx="4229100" cy="197812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4F792E9-4FAD-4533-0558-4EF2A09EE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98" y="3106701"/>
            <a:ext cx="8696270" cy="262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800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163</Words>
  <Application>Microsoft Macintosh PowerPoint</Application>
  <PresentationFormat>Широкоэкранный</PresentationFormat>
  <Paragraphs>35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Arial</vt:lpstr>
      <vt:lpstr>Calibri</vt:lpstr>
      <vt:lpstr>Calibri Light</vt:lpstr>
      <vt:lpstr>TimesNewRomanPS</vt:lpstr>
      <vt:lpstr>TimesNewRomanPSMT</vt:lpstr>
      <vt:lpstr>Тема Office</vt:lpstr>
      <vt:lpstr>Отчёт о НИР</vt:lpstr>
      <vt:lpstr>Актуальность, цель и задачи работы</vt:lpstr>
      <vt:lpstr>Метрики качества в задаче супер разрешения</vt:lpstr>
      <vt:lpstr>ESPCN – Efficient SubPixel Convolution Network</vt:lpstr>
      <vt:lpstr>Генеративные модели</vt:lpstr>
      <vt:lpstr>Дополнительные слайды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о НИР</dc:title>
  <dc:creator>Aleksandr Chigaleychik</dc:creator>
  <cp:lastModifiedBy>Aleksandr Chigaleychik</cp:lastModifiedBy>
  <cp:revision>5</cp:revision>
  <dcterms:created xsi:type="dcterms:W3CDTF">2022-12-26T14:09:26Z</dcterms:created>
  <dcterms:modified xsi:type="dcterms:W3CDTF">2022-12-27T12:59:48Z</dcterms:modified>
</cp:coreProperties>
</file>