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4"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61CBF4"/>
    <a:srgbClr val="196B24"/>
    <a:srgbClr val="2F9599"/>
    <a:srgbClr val="0070C0"/>
    <a:srgbClr val="66A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7" d="100"/>
          <a:sy n="97" d="100"/>
        </p:scale>
        <p:origin x="3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77575-9D8D-4A7E-8699-59C61C77A472}"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2A65B-1EFE-42CC-BCBD-05A8C91C12CB}" type="slidenum">
              <a:rPr lang="en-IN" smtClean="0"/>
              <a:t>‹#›</a:t>
            </a:fld>
            <a:endParaRPr lang="en-IN"/>
          </a:p>
        </p:txBody>
      </p:sp>
    </p:spTree>
    <p:extLst>
      <p:ext uri="{BB962C8B-B14F-4D97-AF65-F5344CB8AC3E}">
        <p14:creationId xmlns:p14="http://schemas.microsoft.com/office/powerpoint/2010/main" val="1593159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92A65B-1EFE-42CC-BCBD-05A8C91C12CB}" type="slidenum">
              <a:rPr lang="en-IN" smtClean="0"/>
              <a:t>15</a:t>
            </a:fld>
            <a:endParaRPr lang="en-IN"/>
          </a:p>
        </p:txBody>
      </p:sp>
    </p:spTree>
    <p:extLst>
      <p:ext uri="{BB962C8B-B14F-4D97-AF65-F5344CB8AC3E}">
        <p14:creationId xmlns:p14="http://schemas.microsoft.com/office/powerpoint/2010/main" val="2006860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E02E-5BCB-8F49-DE71-EFBAD5ADF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1B6F75-8954-B1FE-4E83-8ABB868454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1ECA86-DA07-ACCD-DABA-F1FCD75195CD}"/>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5" name="Footer Placeholder 4">
            <a:extLst>
              <a:ext uri="{FF2B5EF4-FFF2-40B4-BE49-F238E27FC236}">
                <a16:creationId xmlns:a16="http://schemas.microsoft.com/office/drawing/2014/main" id="{6B81F5D6-DF69-145E-62F6-E49B93A99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4001AA-4B8C-F612-B5F8-BF3A24D0CC43}"/>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25116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F48C-E01F-2F0B-F5F6-995B6EB84C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649E6C-DBF4-EBC1-EAD4-B50BC30104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A6190-7632-C088-05EB-9CF1A0854CAC}"/>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5" name="Footer Placeholder 4">
            <a:extLst>
              <a:ext uri="{FF2B5EF4-FFF2-40B4-BE49-F238E27FC236}">
                <a16:creationId xmlns:a16="http://schemas.microsoft.com/office/drawing/2014/main" id="{954ACF9B-3FE4-2AB2-3738-B74AA885D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778740-3AF2-80C1-A728-267AE5D550D4}"/>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254271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7CAC4-0D49-B9AD-7D08-35F8A3E747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5A1D2D-A576-2F19-20B8-89B02F1F6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B12CB5-63E0-B722-7B11-9561A1622962}"/>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5" name="Footer Placeholder 4">
            <a:extLst>
              <a:ext uri="{FF2B5EF4-FFF2-40B4-BE49-F238E27FC236}">
                <a16:creationId xmlns:a16="http://schemas.microsoft.com/office/drawing/2014/main" id="{089DC8EC-55AF-7604-F7CB-72085B59EB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C6702-3A87-32A8-5A36-8622C469A6FB}"/>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150038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3467-A82A-F478-9786-546F10359C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000663-4C86-3811-272B-10FBDD6CBE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DA3AF9-7B10-8526-5DBE-2D97E5621E9D}"/>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5" name="Footer Placeholder 4">
            <a:extLst>
              <a:ext uri="{FF2B5EF4-FFF2-40B4-BE49-F238E27FC236}">
                <a16:creationId xmlns:a16="http://schemas.microsoft.com/office/drawing/2014/main" id="{DBDF8E71-16AB-F239-8A12-2A8C1211C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7218A-87D9-5404-B821-06DE995BB97E}"/>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389271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A156-71EE-600F-770D-79CD7322A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AC85FD-D078-97A3-C8B1-6461689B86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DB00B0-6F1C-6ED4-0A5F-E58A684D8908}"/>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5" name="Footer Placeholder 4">
            <a:extLst>
              <a:ext uri="{FF2B5EF4-FFF2-40B4-BE49-F238E27FC236}">
                <a16:creationId xmlns:a16="http://schemas.microsoft.com/office/drawing/2014/main" id="{92E29815-04CD-2003-478E-896DBAF1F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F2619-3132-4C87-1BB0-CA1186414FBB}"/>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42926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AD04-03F6-1EE9-78D3-B94C48836E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37729C-666E-B85B-CED4-C7EB0D9186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BB79DA-3385-1922-9431-816C0C4196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1D71F9-0954-8724-D626-2E55D5CDAE40}"/>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6" name="Footer Placeholder 5">
            <a:extLst>
              <a:ext uri="{FF2B5EF4-FFF2-40B4-BE49-F238E27FC236}">
                <a16:creationId xmlns:a16="http://schemas.microsoft.com/office/drawing/2014/main" id="{821F86CD-7FCB-73E9-0041-E3612D1E57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F1EA4C-7C8A-D156-78DC-9967ECC1C195}"/>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272936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1B64-FF75-75CC-ECED-4BCEB7C990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4AEDF8-5F2C-590E-6CBD-03AAC29C34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90E97B-FE4F-4FB9-66F2-6683D0FA9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B8F1FA-7184-B7D0-131B-F3C30C530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54C80-FDC0-714A-BEC5-E41930945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5C748C-0195-42DF-1AC6-5A6654FDD1AC}"/>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8" name="Footer Placeholder 7">
            <a:extLst>
              <a:ext uri="{FF2B5EF4-FFF2-40B4-BE49-F238E27FC236}">
                <a16:creationId xmlns:a16="http://schemas.microsoft.com/office/drawing/2014/main" id="{BEE0A5CE-D60E-8E13-0EC1-EB70B37390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3EDA21-65C1-9177-25A3-05C43442D448}"/>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162225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FA9E-62D8-0955-1F73-2FEFDF84A5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17253A-7501-98EF-0635-72D086D35923}"/>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4" name="Footer Placeholder 3">
            <a:extLst>
              <a:ext uri="{FF2B5EF4-FFF2-40B4-BE49-F238E27FC236}">
                <a16:creationId xmlns:a16="http://schemas.microsoft.com/office/drawing/2014/main" id="{9CB5013E-7BF1-7ABD-4DFC-679C78A81E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2AE47C-8FC1-37A2-5AF6-7AC48F59115B}"/>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41491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6622C7-917D-B04D-EE59-3430DD539A70}"/>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3" name="Footer Placeholder 2">
            <a:extLst>
              <a:ext uri="{FF2B5EF4-FFF2-40B4-BE49-F238E27FC236}">
                <a16:creationId xmlns:a16="http://schemas.microsoft.com/office/drawing/2014/main" id="{28E83A97-150D-950E-B1B7-2227359DBD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983E1-9C8C-39DB-BFD2-FE5584A49D87}"/>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129448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87E8-5240-D053-B229-1A886BED2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97304D-E133-CE0D-A723-A1B0A7F21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793DF9-F7B4-BFE9-6530-F84E20774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292C0-9B21-A6F0-3EE7-7306094E855E}"/>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6" name="Footer Placeholder 5">
            <a:extLst>
              <a:ext uri="{FF2B5EF4-FFF2-40B4-BE49-F238E27FC236}">
                <a16:creationId xmlns:a16="http://schemas.microsoft.com/office/drawing/2014/main" id="{DF30982E-61DD-24BE-5480-DEE332243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49DD40-E1C1-1860-539C-2B440EDAA1A9}"/>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109687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6FE0-F955-7826-908B-B726B5CD4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FA75F9-B517-E50B-33F5-81337C3E4E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DFC298-8A52-6E4B-DDE8-FF5D0781A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C24D8-FB90-3887-311B-8B97D5771BF1}"/>
              </a:ext>
            </a:extLst>
          </p:cNvPr>
          <p:cNvSpPr>
            <a:spLocks noGrp="1"/>
          </p:cNvSpPr>
          <p:nvPr>
            <p:ph type="dt" sz="half" idx="10"/>
          </p:nvPr>
        </p:nvSpPr>
        <p:spPr/>
        <p:txBody>
          <a:bodyPr/>
          <a:lstStyle/>
          <a:p>
            <a:fld id="{EDE389DD-A0CB-4102-906D-4D6BED51D738}" type="datetimeFigureOut">
              <a:rPr lang="en-IN" smtClean="0"/>
              <a:t>06-08-2024</a:t>
            </a:fld>
            <a:endParaRPr lang="en-IN"/>
          </a:p>
        </p:txBody>
      </p:sp>
      <p:sp>
        <p:nvSpPr>
          <p:cNvPr id="6" name="Footer Placeholder 5">
            <a:extLst>
              <a:ext uri="{FF2B5EF4-FFF2-40B4-BE49-F238E27FC236}">
                <a16:creationId xmlns:a16="http://schemas.microsoft.com/office/drawing/2014/main" id="{333741AE-90AB-3A5D-3F55-6BE10E6AB7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5388F-E1A5-DAFB-FBFB-8363AE257129}"/>
              </a:ext>
            </a:extLst>
          </p:cNvPr>
          <p:cNvSpPr>
            <a:spLocks noGrp="1"/>
          </p:cNvSpPr>
          <p:nvPr>
            <p:ph type="sldNum" sz="quarter" idx="12"/>
          </p:nvPr>
        </p:nvSpPr>
        <p:spPr/>
        <p:txBody>
          <a:bodyPr/>
          <a:lstStyle/>
          <a:p>
            <a:fld id="{0F7C7501-217F-4B72-BA4E-BF78EA40C2CE}" type="slidenum">
              <a:rPr lang="en-IN" smtClean="0"/>
              <a:t>‹#›</a:t>
            </a:fld>
            <a:endParaRPr lang="en-IN"/>
          </a:p>
        </p:txBody>
      </p:sp>
    </p:spTree>
    <p:extLst>
      <p:ext uri="{BB962C8B-B14F-4D97-AF65-F5344CB8AC3E}">
        <p14:creationId xmlns:p14="http://schemas.microsoft.com/office/powerpoint/2010/main" val="418704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67E44E-74FA-9344-C17F-30ACD1B96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8B3528-5B4E-9613-10AE-16E4E9561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FFBED-627A-D0B2-C91D-757C658B5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389DD-A0CB-4102-906D-4D6BED51D738}" type="datetimeFigureOut">
              <a:rPr lang="en-IN" smtClean="0"/>
              <a:t>06-08-2024</a:t>
            </a:fld>
            <a:endParaRPr lang="en-IN"/>
          </a:p>
        </p:txBody>
      </p:sp>
      <p:sp>
        <p:nvSpPr>
          <p:cNvPr id="5" name="Footer Placeholder 4">
            <a:extLst>
              <a:ext uri="{FF2B5EF4-FFF2-40B4-BE49-F238E27FC236}">
                <a16:creationId xmlns:a16="http://schemas.microsoft.com/office/drawing/2014/main" id="{6DCD9091-84AD-90D7-8722-F807DC925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79AF9FA-1A91-632B-7D5E-3A65FBEDB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7C7501-217F-4B72-BA4E-BF78EA40C2CE}" type="slidenum">
              <a:rPr lang="en-IN" smtClean="0"/>
              <a:t>‹#›</a:t>
            </a:fld>
            <a:endParaRPr lang="en-IN"/>
          </a:p>
        </p:txBody>
      </p:sp>
    </p:spTree>
    <p:extLst>
      <p:ext uri="{BB962C8B-B14F-4D97-AF65-F5344CB8AC3E}">
        <p14:creationId xmlns:p14="http://schemas.microsoft.com/office/powerpoint/2010/main" val="524326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power-bi/fundamentals/desktop-latest-update?tabs=powerbi-desktop"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3F2AB94-FBA8-22E8-38E6-6B4722F4CD54}"/>
              </a:ext>
            </a:extLst>
          </p:cNvPr>
          <p:cNvGrpSpPr/>
          <p:nvPr/>
        </p:nvGrpSpPr>
        <p:grpSpPr>
          <a:xfrm>
            <a:off x="1409414" y="2647833"/>
            <a:ext cx="10401585" cy="4071189"/>
            <a:chOff x="1944647" y="4830391"/>
            <a:chExt cx="16251091" cy="7316259"/>
          </a:xfrm>
        </p:grpSpPr>
        <p:grpSp>
          <p:nvGrpSpPr>
            <p:cNvPr id="6" name="Group 5">
              <a:extLst>
                <a:ext uri="{FF2B5EF4-FFF2-40B4-BE49-F238E27FC236}">
                  <a16:creationId xmlns:a16="http://schemas.microsoft.com/office/drawing/2014/main" id="{C2415C2D-4B22-D716-3B62-816442A5BAD2}"/>
                </a:ext>
              </a:extLst>
            </p:cNvPr>
            <p:cNvGrpSpPr/>
            <p:nvPr/>
          </p:nvGrpSpPr>
          <p:grpSpPr>
            <a:xfrm>
              <a:off x="1944647" y="4830391"/>
              <a:ext cx="13910789" cy="7316259"/>
              <a:chOff x="1944647" y="4921831"/>
              <a:chExt cx="13910789" cy="7316259"/>
            </a:xfrm>
          </p:grpSpPr>
          <p:sp>
            <p:nvSpPr>
              <p:cNvPr id="69" name="Freeform 3">
                <a:extLst>
                  <a:ext uri="{FF2B5EF4-FFF2-40B4-BE49-F238E27FC236}">
                    <a16:creationId xmlns:a16="http://schemas.microsoft.com/office/drawing/2014/main" id="{ED3E31E6-0D04-8F61-D0F1-3E24508E9C9A}"/>
                  </a:ext>
                </a:extLst>
              </p:cNvPr>
              <p:cNvSpPr/>
              <p:nvPr/>
            </p:nvSpPr>
            <p:spPr>
              <a:xfrm>
                <a:off x="1944647" y="5914282"/>
                <a:ext cx="540212" cy="954632"/>
              </a:xfrm>
              <a:custGeom>
                <a:avLst/>
                <a:gdLst>
                  <a:gd name="connsiteX0" fmla="*/ 120268 w 707231"/>
                  <a:gd name="connsiteY0" fmla="*/ 82644 h 1249779"/>
                  <a:gd name="connsiteX1" fmla="*/ 122479 w 707231"/>
                  <a:gd name="connsiteY1" fmla="*/ 7047 h 1249779"/>
                  <a:gd name="connsiteX2" fmla="*/ -36 w 707231"/>
                  <a:gd name="connsiteY2" fmla="*/ -26 h 1249779"/>
                  <a:gd name="connsiteX3" fmla="*/ -36 w 707231"/>
                  <a:gd name="connsiteY3" fmla="*/ 82644 h 1249779"/>
                  <a:gd name="connsiteX4" fmla="*/ 641289 w 707231"/>
                  <a:gd name="connsiteY4" fmla="*/ 1249753 h 1249779"/>
                  <a:gd name="connsiteX5" fmla="*/ 707191 w 707231"/>
                  <a:gd name="connsiteY5" fmla="*/ 1146305 h 1249779"/>
                  <a:gd name="connsiteX6" fmla="*/ 120268 w 707231"/>
                  <a:gd name="connsiteY6" fmla="*/ 82644 h 1249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231" h="1249779">
                    <a:moveTo>
                      <a:pt x="120268" y="82644"/>
                    </a:moveTo>
                    <a:cubicBezTo>
                      <a:pt x="120268" y="57445"/>
                      <a:pt x="120268" y="32246"/>
                      <a:pt x="122479" y="7047"/>
                    </a:cubicBezTo>
                    <a:lnTo>
                      <a:pt x="-36" y="-26"/>
                    </a:lnTo>
                    <a:cubicBezTo>
                      <a:pt x="-36" y="27383"/>
                      <a:pt x="-36" y="54792"/>
                      <a:pt x="-36" y="82644"/>
                    </a:cubicBezTo>
                    <a:cubicBezTo>
                      <a:pt x="-1314" y="556039"/>
                      <a:pt x="240917" y="996862"/>
                      <a:pt x="641289" y="1249753"/>
                    </a:cubicBezTo>
                    <a:lnTo>
                      <a:pt x="707191" y="1146305"/>
                    </a:lnTo>
                    <a:cubicBezTo>
                      <a:pt x="341304" y="916477"/>
                      <a:pt x="119538" y="514580"/>
                      <a:pt x="120268" y="82644"/>
                    </a:cubicBezTo>
                    <a:close/>
                  </a:path>
                </a:pathLst>
              </a:custGeom>
              <a:solidFill>
                <a:schemeClr val="accent1"/>
              </a:solidFill>
              <a:ln w="44218" cap="flat">
                <a:noFill/>
                <a:prstDash val="solid"/>
                <a:miter/>
              </a:ln>
            </p:spPr>
            <p:txBody>
              <a:bodyPr rtlCol="0" anchor="ctr"/>
              <a:lstStyle/>
              <a:p>
                <a:endParaRPr lang="en-US" sz="1000"/>
              </a:p>
            </p:txBody>
          </p:sp>
          <p:sp>
            <p:nvSpPr>
              <p:cNvPr id="70" name="Freeform 4">
                <a:extLst>
                  <a:ext uri="{FF2B5EF4-FFF2-40B4-BE49-F238E27FC236}">
                    <a16:creationId xmlns:a16="http://schemas.microsoft.com/office/drawing/2014/main" id="{5A14E144-695D-669A-BD29-6B9BD7BE9661}"/>
                  </a:ext>
                </a:extLst>
              </p:cNvPr>
              <p:cNvSpPr/>
              <p:nvPr/>
            </p:nvSpPr>
            <p:spPr>
              <a:xfrm>
                <a:off x="3462235" y="5977429"/>
                <a:ext cx="592574" cy="925254"/>
              </a:xfrm>
              <a:custGeom>
                <a:avLst/>
                <a:gdLst>
                  <a:gd name="connsiteX0" fmla="*/ 653226 w 775782"/>
                  <a:gd name="connsiteY0" fmla="*/ -26 h 1211318"/>
                  <a:gd name="connsiteX1" fmla="*/ -41 w 775782"/>
                  <a:gd name="connsiteY1" fmla="*/ 1102981 h 1211318"/>
                  <a:gd name="connsiteX2" fmla="*/ 60553 w 775782"/>
                  <a:gd name="connsiteY2" fmla="*/ 1211292 h 1211318"/>
                  <a:gd name="connsiteX3" fmla="*/ 775741 w 775782"/>
                  <a:gd name="connsiteY3" fmla="*/ -26 h 1211318"/>
                </a:gdLst>
                <a:ahLst/>
                <a:cxnLst>
                  <a:cxn ang="0">
                    <a:pos x="connsiteX0" y="connsiteY0"/>
                  </a:cxn>
                  <a:cxn ang="0">
                    <a:pos x="connsiteX1" y="connsiteY1"/>
                  </a:cxn>
                  <a:cxn ang="0">
                    <a:pos x="connsiteX2" y="connsiteY2"/>
                  </a:cxn>
                  <a:cxn ang="0">
                    <a:pos x="connsiteX3" y="connsiteY3"/>
                  </a:cxn>
                </a:cxnLst>
                <a:rect l="l" t="t" r="r" b="b"/>
                <a:pathLst>
                  <a:path w="775782" h="1211318">
                    <a:moveTo>
                      <a:pt x="653226" y="-26"/>
                    </a:moveTo>
                    <a:cubicBezTo>
                      <a:pt x="652651" y="459108"/>
                      <a:pt x="402397" y="881623"/>
                      <a:pt x="-41" y="1102981"/>
                    </a:cubicBezTo>
                    <a:lnTo>
                      <a:pt x="60553" y="1211292"/>
                    </a:lnTo>
                    <a:cubicBezTo>
                      <a:pt x="501789" y="967759"/>
                      <a:pt x="775741" y="503776"/>
                      <a:pt x="775741" y="-26"/>
                    </a:cubicBezTo>
                    <a:close/>
                  </a:path>
                </a:pathLst>
              </a:custGeom>
              <a:solidFill>
                <a:schemeClr val="accent1"/>
              </a:solidFill>
              <a:ln w="44218" cap="flat">
                <a:noFill/>
                <a:prstDash val="solid"/>
                <a:miter/>
              </a:ln>
            </p:spPr>
            <p:txBody>
              <a:bodyPr rtlCol="0" anchor="ctr"/>
              <a:lstStyle/>
              <a:p>
                <a:endParaRPr lang="en-US" sz="1000"/>
              </a:p>
            </p:txBody>
          </p:sp>
          <p:sp>
            <p:nvSpPr>
              <p:cNvPr id="71" name="Freeform 5">
                <a:extLst>
                  <a:ext uri="{FF2B5EF4-FFF2-40B4-BE49-F238E27FC236}">
                    <a16:creationId xmlns:a16="http://schemas.microsoft.com/office/drawing/2014/main" id="{4E578240-432F-D505-3396-508EC4EFC72A}"/>
                  </a:ext>
                </a:extLst>
              </p:cNvPr>
              <p:cNvSpPr/>
              <p:nvPr/>
            </p:nvSpPr>
            <p:spPr>
              <a:xfrm>
                <a:off x="2545672" y="4921831"/>
                <a:ext cx="1069944" cy="274872"/>
              </a:xfrm>
              <a:custGeom>
                <a:avLst/>
                <a:gdLst>
                  <a:gd name="connsiteX0" fmla="*/ 1400702 w 1400742"/>
                  <a:gd name="connsiteY0" fmla="*/ 259918 h 359855"/>
                  <a:gd name="connsiteX1" fmla="*/ -41 w 1400742"/>
                  <a:gd name="connsiteY1" fmla="*/ 133481 h 359855"/>
                  <a:gd name="connsiteX2" fmla="*/ 52592 w 1400742"/>
                  <a:gd name="connsiteY2" fmla="*/ 244445 h 359855"/>
                  <a:gd name="connsiteX3" fmla="*/ 1329050 w 1400742"/>
                  <a:gd name="connsiteY3" fmla="*/ 359829 h 359855"/>
                </a:gdLst>
                <a:ahLst/>
                <a:cxnLst>
                  <a:cxn ang="0">
                    <a:pos x="connsiteX0" y="connsiteY0"/>
                  </a:cxn>
                  <a:cxn ang="0">
                    <a:pos x="connsiteX1" y="connsiteY1"/>
                  </a:cxn>
                  <a:cxn ang="0">
                    <a:pos x="connsiteX2" y="connsiteY2"/>
                  </a:cxn>
                  <a:cxn ang="0">
                    <a:pos x="connsiteX3" y="connsiteY3"/>
                  </a:cxn>
                </a:cxnLst>
                <a:rect l="l" t="t" r="r" b="b"/>
                <a:pathLst>
                  <a:path w="1400742" h="359855">
                    <a:moveTo>
                      <a:pt x="1400702" y="259918"/>
                    </a:moveTo>
                    <a:cubicBezTo>
                      <a:pt x="991607" y="-33902"/>
                      <a:pt x="455097" y="-82333"/>
                      <a:pt x="-41" y="133481"/>
                    </a:cubicBezTo>
                    <a:lnTo>
                      <a:pt x="52592" y="244445"/>
                    </a:lnTo>
                    <a:cubicBezTo>
                      <a:pt x="467388" y="47889"/>
                      <a:pt x="956264" y="92080"/>
                      <a:pt x="1329050" y="359829"/>
                    </a:cubicBezTo>
                    <a:close/>
                  </a:path>
                </a:pathLst>
              </a:custGeom>
              <a:solidFill>
                <a:schemeClr val="accent1"/>
              </a:solidFill>
              <a:ln w="44218" cap="flat">
                <a:noFill/>
                <a:prstDash val="solid"/>
                <a:miter/>
              </a:ln>
            </p:spPr>
            <p:txBody>
              <a:bodyPr rtlCol="0" anchor="ctr"/>
              <a:lstStyle/>
              <a:p>
                <a:endParaRPr lang="en-US" sz="1000"/>
              </a:p>
            </p:txBody>
          </p:sp>
          <p:sp>
            <p:nvSpPr>
              <p:cNvPr id="72" name="Freeform 6">
                <a:extLst>
                  <a:ext uri="{FF2B5EF4-FFF2-40B4-BE49-F238E27FC236}">
                    <a16:creationId xmlns:a16="http://schemas.microsoft.com/office/drawing/2014/main" id="{419A5EC3-2984-1602-9972-A146D0342E15}"/>
                  </a:ext>
                </a:extLst>
              </p:cNvPr>
              <p:cNvSpPr/>
              <p:nvPr/>
            </p:nvSpPr>
            <p:spPr>
              <a:xfrm>
                <a:off x="2178438" y="5153567"/>
                <a:ext cx="979740" cy="765442"/>
              </a:xfrm>
              <a:custGeom>
                <a:avLst/>
                <a:gdLst>
                  <a:gd name="connsiteX0" fmla="*/ 1257841 w 1282650"/>
                  <a:gd name="connsiteY0" fmla="*/ 140001 h 1002096"/>
                  <a:gd name="connsiteX1" fmla="*/ 1282610 w 1282650"/>
                  <a:gd name="connsiteY1" fmla="*/ 19753 h 1002096"/>
                  <a:gd name="connsiteX2" fmla="*/ 15895 w 1282650"/>
                  <a:gd name="connsiteY2" fmla="*/ 876279 h 1002096"/>
                  <a:gd name="connsiteX3" fmla="*/ -41 w 1282650"/>
                  <a:gd name="connsiteY3" fmla="*/ 992344 h 1002096"/>
                  <a:gd name="connsiteX4" fmla="*/ 122032 w 1282650"/>
                  <a:gd name="connsiteY4" fmla="*/ 1002070 h 1002096"/>
                  <a:gd name="connsiteX5" fmla="*/ 1158825 w 1282650"/>
                  <a:gd name="connsiteY5" fmla="*/ 126464 h 1002096"/>
                  <a:gd name="connsiteX6" fmla="*/ 1257841 w 1282650"/>
                  <a:gd name="connsiteY6" fmla="*/ 140001 h 1002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650" h="1002096">
                    <a:moveTo>
                      <a:pt x="1257841" y="140001"/>
                    </a:moveTo>
                    <a:lnTo>
                      <a:pt x="1282610" y="19753"/>
                    </a:lnTo>
                    <a:cubicBezTo>
                      <a:pt x="696182" y="-93355"/>
                      <a:pt x="129056" y="290125"/>
                      <a:pt x="15895" y="876279"/>
                    </a:cubicBezTo>
                    <a:cubicBezTo>
                      <a:pt x="8491" y="914652"/>
                      <a:pt x="3170" y="953397"/>
                      <a:pt x="-41" y="992344"/>
                    </a:cubicBezTo>
                    <a:lnTo>
                      <a:pt x="122032" y="1002070"/>
                    </a:lnTo>
                    <a:cubicBezTo>
                      <a:pt x="166429" y="474108"/>
                      <a:pt x="630616" y="82088"/>
                      <a:pt x="1158825" y="126464"/>
                    </a:cubicBezTo>
                    <a:cubicBezTo>
                      <a:pt x="1192041" y="129254"/>
                      <a:pt x="1225094" y="133772"/>
                      <a:pt x="1257841" y="140001"/>
                    </a:cubicBezTo>
                    <a:close/>
                  </a:path>
                </a:pathLst>
              </a:custGeom>
              <a:solidFill>
                <a:schemeClr val="accent1"/>
              </a:solidFill>
              <a:ln w="44218" cap="flat">
                <a:noFill/>
                <a:prstDash val="solid"/>
                <a:miter/>
              </a:ln>
            </p:spPr>
            <p:txBody>
              <a:bodyPr rtlCol="0" anchor="ctr"/>
              <a:lstStyle/>
              <a:p>
                <a:endParaRPr lang="en-US" sz="1000"/>
              </a:p>
            </p:txBody>
          </p:sp>
          <p:sp>
            <p:nvSpPr>
              <p:cNvPr id="73" name="Freeform 7">
                <a:extLst>
                  <a:ext uri="{FF2B5EF4-FFF2-40B4-BE49-F238E27FC236}">
                    <a16:creationId xmlns:a16="http://schemas.microsoft.com/office/drawing/2014/main" id="{4ED1B78E-D5B1-64A0-BB0E-1C8FDB65F459}"/>
                  </a:ext>
                </a:extLst>
              </p:cNvPr>
              <p:cNvSpPr/>
              <p:nvPr/>
            </p:nvSpPr>
            <p:spPr>
              <a:xfrm>
                <a:off x="3022028" y="5860253"/>
                <a:ext cx="802810" cy="943826"/>
              </a:xfrm>
              <a:custGeom>
                <a:avLst/>
                <a:gdLst>
                  <a:gd name="connsiteX0" fmla="*/ 918160 w 1051018"/>
                  <a:gd name="connsiteY0" fmla="*/ 17657 h 1235632"/>
                  <a:gd name="connsiteX1" fmla="*/ 107436 w 1051018"/>
                  <a:gd name="connsiteY1" fmla="*/ 1103422 h 1235632"/>
                  <a:gd name="connsiteX2" fmla="*/ -41 w 1051018"/>
                  <a:gd name="connsiteY2" fmla="*/ 1113148 h 1235632"/>
                  <a:gd name="connsiteX3" fmla="*/ 4382 w 1051018"/>
                  <a:gd name="connsiteY3" fmla="*/ 1235607 h 1235632"/>
                  <a:gd name="connsiteX4" fmla="*/ 125128 w 1051018"/>
                  <a:gd name="connsiteY4" fmla="*/ 1224554 h 1235632"/>
                  <a:gd name="connsiteX5" fmla="*/ 1039791 w 1051018"/>
                  <a:gd name="connsiteY5" fmla="*/ -26 h 123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1018" h="1235632">
                    <a:moveTo>
                      <a:pt x="918160" y="17657"/>
                    </a:moveTo>
                    <a:cubicBezTo>
                      <a:pt x="993739" y="541123"/>
                      <a:pt x="631010" y="1026915"/>
                      <a:pt x="107436" y="1103422"/>
                    </a:cubicBezTo>
                    <a:cubicBezTo>
                      <a:pt x="71818" y="1108657"/>
                      <a:pt x="35940" y="1111902"/>
                      <a:pt x="-41" y="1113148"/>
                    </a:cubicBezTo>
                    <a:lnTo>
                      <a:pt x="4382" y="1235607"/>
                    </a:lnTo>
                    <a:cubicBezTo>
                      <a:pt x="44803" y="1234117"/>
                      <a:pt x="85109" y="1230430"/>
                      <a:pt x="125128" y="1224554"/>
                    </a:cubicBezTo>
                    <a:cubicBezTo>
                      <a:pt x="715660" y="1138250"/>
                      <a:pt x="1124848" y="590416"/>
                      <a:pt x="1039791" y="-26"/>
                    </a:cubicBezTo>
                    <a:close/>
                  </a:path>
                </a:pathLst>
              </a:custGeom>
              <a:solidFill>
                <a:schemeClr val="accent1"/>
              </a:solidFill>
              <a:ln w="44218" cap="flat">
                <a:noFill/>
                <a:prstDash val="solid"/>
                <a:miter/>
              </a:ln>
            </p:spPr>
            <p:txBody>
              <a:bodyPr rtlCol="0" anchor="ctr"/>
              <a:lstStyle/>
              <a:p>
                <a:endParaRPr lang="en-US" sz="1000"/>
              </a:p>
            </p:txBody>
          </p:sp>
          <p:sp>
            <p:nvSpPr>
              <p:cNvPr id="74" name="Freeform 8">
                <a:extLst>
                  <a:ext uri="{FF2B5EF4-FFF2-40B4-BE49-F238E27FC236}">
                    <a16:creationId xmlns:a16="http://schemas.microsoft.com/office/drawing/2014/main" id="{E05EFEB1-132F-695A-FAAC-6ECEE392CE01}"/>
                  </a:ext>
                </a:extLst>
              </p:cNvPr>
              <p:cNvSpPr/>
              <p:nvPr/>
            </p:nvSpPr>
            <p:spPr>
              <a:xfrm>
                <a:off x="2424368" y="5403457"/>
                <a:ext cx="1148661" cy="1148125"/>
              </a:xfrm>
              <a:custGeom>
                <a:avLst/>
                <a:gdLst>
                  <a:gd name="connsiteX0" fmla="*/ 1503756 w 1503796"/>
                  <a:gd name="connsiteY0" fmla="*/ 751521 h 1503095"/>
                  <a:gd name="connsiteX1" fmla="*/ 751857 w 1503796"/>
                  <a:gd name="connsiteY1" fmla="*/ 1503069 h 1503095"/>
                  <a:gd name="connsiteX2" fmla="*/ -41 w 1503796"/>
                  <a:gd name="connsiteY2" fmla="*/ 751521 h 1503095"/>
                  <a:gd name="connsiteX3" fmla="*/ 751857 w 1503796"/>
                  <a:gd name="connsiteY3" fmla="*/ -26 h 1503095"/>
                  <a:gd name="connsiteX4" fmla="*/ 1503756 w 1503796"/>
                  <a:gd name="connsiteY4" fmla="*/ 751521 h 1503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796" h="1503095">
                    <a:moveTo>
                      <a:pt x="1503756" y="751521"/>
                    </a:moveTo>
                    <a:cubicBezTo>
                      <a:pt x="1503756" y="1166589"/>
                      <a:pt x="1167120" y="1503069"/>
                      <a:pt x="751857" y="1503069"/>
                    </a:cubicBezTo>
                    <a:cubicBezTo>
                      <a:pt x="336595" y="1503069"/>
                      <a:pt x="-41" y="1166589"/>
                      <a:pt x="-41" y="751521"/>
                    </a:cubicBezTo>
                    <a:cubicBezTo>
                      <a:pt x="-41" y="336453"/>
                      <a:pt x="336595" y="-26"/>
                      <a:pt x="751857" y="-26"/>
                    </a:cubicBezTo>
                    <a:cubicBezTo>
                      <a:pt x="1167120" y="-26"/>
                      <a:pt x="1503756" y="336453"/>
                      <a:pt x="1503756" y="751521"/>
                    </a:cubicBezTo>
                    <a:close/>
                  </a:path>
                </a:pathLst>
              </a:custGeom>
              <a:solidFill>
                <a:schemeClr val="accent1"/>
              </a:solidFill>
              <a:ln w="44218" cap="flat">
                <a:noFill/>
                <a:prstDash val="solid"/>
                <a:miter/>
              </a:ln>
            </p:spPr>
            <p:txBody>
              <a:bodyPr rtlCol="0" anchor="ctr"/>
              <a:lstStyle/>
              <a:p>
                <a:pPr algn="ctr"/>
                <a:r>
                  <a:rPr lang="en-US" sz="1000" dirty="0">
                    <a:solidFill>
                      <a:schemeClr val="bg1"/>
                    </a:solidFill>
                    <a:latin typeface="Roboto Medium" panose="02000000000000000000" pitchFamily="2" charset="0"/>
                    <a:ea typeface="Roboto Medium" panose="02000000000000000000" pitchFamily="2" charset="0"/>
                  </a:rPr>
                  <a:t>1</a:t>
                </a:r>
              </a:p>
            </p:txBody>
          </p:sp>
          <p:sp>
            <p:nvSpPr>
              <p:cNvPr id="75" name="Freeform 9">
                <a:extLst>
                  <a:ext uri="{FF2B5EF4-FFF2-40B4-BE49-F238E27FC236}">
                    <a16:creationId xmlns:a16="http://schemas.microsoft.com/office/drawing/2014/main" id="{9B0285D9-214E-CB49-F0DA-3AB45729F0B8}"/>
                  </a:ext>
                </a:extLst>
              </p:cNvPr>
              <p:cNvSpPr/>
              <p:nvPr/>
            </p:nvSpPr>
            <p:spPr>
              <a:xfrm>
                <a:off x="2365601" y="5344947"/>
                <a:ext cx="1265554" cy="1264964"/>
              </a:xfrm>
              <a:custGeom>
                <a:avLst/>
                <a:gdLst>
                  <a:gd name="connsiteX0" fmla="*/ 828817 w 1656830"/>
                  <a:gd name="connsiteY0" fmla="*/ 1656031 h 1656057"/>
                  <a:gd name="connsiteX1" fmla="*/ -41 w 1656830"/>
                  <a:gd name="connsiteY1" fmla="*/ 828445 h 1656057"/>
                  <a:gd name="connsiteX2" fmla="*/ 827932 w 1656830"/>
                  <a:gd name="connsiteY2" fmla="*/ -26 h 1656057"/>
                  <a:gd name="connsiteX3" fmla="*/ 1656790 w 1656830"/>
                  <a:gd name="connsiteY3" fmla="*/ 827560 h 1656057"/>
                  <a:gd name="connsiteX4" fmla="*/ 1656790 w 1656830"/>
                  <a:gd name="connsiteY4" fmla="*/ 828002 h 1656057"/>
                  <a:gd name="connsiteX5" fmla="*/ 828817 w 1656830"/>
                  <a:gd name="connsiteY5" fmla="*/ 1656031 h 1656057"/>
                  <a:gd name="connsiteX6" fmla="*/ 828817 w 1656830"/>
                  <a:gd name="connsiteY6" fmla="*/ 152936 h 1656057"/>
                  <a:gd name="connsiteX7" fmla="*/ 153435 w 1656830"/>
                  <a:gd name="connsiteY7" fmla="*/ 828002 h 1656057"/>
                  <a:gd name="connsiteX8" fmla="*/ 828817 w 1656830"/>
                  <a:gd name="connsiteY8" fmla="*/ 1503069 h 1656057"/>
                  <a:gd name="connsiteX9" fmla="*/ 1504199 w 1656830"/>
                  <a:gd name="connsiteY9" fmla="*/ 828002 h 1656057"/>
                  <a:gd name="connsiteX10" fmla="*/ 828817 w 1656830"/>
                  <a:gd name="connsiteY10" fmla="*/ 152936 h 165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6830" h="1656057">
                    <a:moveTo>
                      <a:pt x="828817" y="1656031"/>
                    </a:moveTo>
                    <a:cubicBezTo>
                      <a:pt x="371295" y="1656275"/>
                      <a:pt x="202" y="1285753"/>
                      <a:pt x="-41" y="828445"/>
                    </a:cubicBezTo>
                    <a:cubicBezTo>
                      <a:pt x="-284" y="371137"/>
                      <a:pt x="370411" y="217"/>
                      <a:pt x="827932" y="-26"/>
                    </a:cubicBezTo>
                    <a:cubicBezTo>
                      <a:pt x="1285454" y="-269"/>
                      <a:pt x="1656546" y="370253"/>
                      <a:pt x="1656790" y="827560"/>
                    </a:cubicBezTo>
                    <a:cubicBezTo>
                      <a:pt x="1656790" y="827706"/>
                      <a:pt x="1656790" y="827857"/>
                      <a:pt x="1656790" y="828002"/>
                    </a:cubicBezTo>
                    <a:cubicBezTo>
                      <a:pt x="1656303" y="1284935"/>
                      <a:pt x="1285962" y="1655302"/>
                      <a:pt x="828817" y="1656031"/>
                    </a:cubicBezTo>
                    <a:close/>
                    <a:moveTo>
                      <a:pt x="828817" y="152936"/>
                    </a:moveTo>
                    <a:cubicBezTo>
                      <a:pt x="455813" y="152936"/>
                      <a:pt x="153435" y="455173"/>
                      <a:pt x="153435" y="828002"/>
                    </a:cubicBezTo>
                    <a:cubicBezTo>
                      <a:pt x="153435" y="1200832"/>
                      <a:pt x="455813" y="1503069"/>
                      <a:pt x="828817" y="1503069"/>
                    </a:cubicBezTo>
                    <a:cubicBezTo>
                      <a:pt x="1201820" y="1503069"/>
                      <a:pt x="1504199" y="1200832"/>
                      <a:pt x="1504199" y="828002"/>
                    </a:cubicBezTo>
                    <a:cubicBezTo>
                      <a:pt x="1503712" y="455376"/>
                      <a:pt x="1201617" y="153422"/>
                      <a:pt x="828817" y="152936"/>
                    </a:cubicBezTo>
                    <a:close/>
                  </a:path>
                </a:pathLst>
              </a:custGeom>
              <a:solidFill>
                <a:srgbClr val="FFFFFF"/>
              </a:solidFill>
              <a:ln w="44218" cap="flat">
                <a:noFill/>
                <a:prstDash val="solid"/>
                <a:miter/>
              </a:ln>
            </p:spPr>
            <p:txBody>
              <a:bodyPr rtlCol="0" anchor="ctr"/>
              <a:lstStyle/>
              <a:p>
                <a:endParaRPr lang="en-US" sz="1000"/>
              </a:p>
            </p:txBody>
          </p:sp>
          <p:sp>
            <p:nvSpPr>
              <p:cNvPr id="76" name="Freeform 10">
                <a:extLst>
                  <a:ext uri="{FF2B5EF4-FFF2-40B4-BE49-F238E27FC236}">
                    <a16:creationId xmlns:a16="http://schemas.microsoft.com/office/drawing/2014/main" id="{9862C5C7-72B1-F703-1320-E1E88577904F}"/>
                  </a:ext>
                </a:extLst>
              </p:cNvPr>
              <p:cNvSpPr/>
              <p:nvPr/>
            </p:nvSpPr>
            <p:spPr>
              <a:xfrm>
                <a:off x="1944648" y="8728203"/>
                <a:ext cx="540211" cy="955645"/>
              </a:xfrm>
              <a:custGeom>
                <a:avLst/>
                <a:gdLst>
                  <a:gd name="connsiteX0" fmla="*/ 120266 w 707230"/>
                  <a:gd name="connsiteY0" fmla="*/ 83086 h 1251105"/>
                  <a:gd name="connsiteX1" fmla="*/ 122478 w 707230"/>
                  <a:gd name="connsiteY1" fmla="*/ 7489 h 1251105"/>
                  <a:gd name="connsiteX2" fmla="*/ -37 w 707230"/>
                  <a:gd name="connsiteY2" fmla="*/ -26 h 1251105"/>
                  <a:gd name="connsiteX3" fmla="*/ -37 w 707230"/>
                  <a:gd name="connsiteY3" fmla="*/ 83086 h 1251105"/>
                  <a:gd name="connsiteX4" fmla="*/ 643499 w 707230"/>
                  <a:gd name="connsiteY4" fmla="*/ 1251080 h 1251105"/>
                  <a:gd name="connsiteX5" fmla="*/ 707190 w 707230"/>
                  <a:gd name="connsiteY5" fmla="*/ 1146747 h 1251105"/>
                  <a:gd name="connsiteX6" fmla="*/ 120266 w 707230"/>
                  <a:gd name="connsiteY6" fmla="*/ 83086 h 125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230" h="1251105">
                    <a:moveTo>
                      <a:pt x="120266" y="83086"/>
                    </a:moveTo>
                    <a:cubicBezTo>
                      <a:pt x="120266" y="57445"/>
                      <a:pt x="120266" y="32246"/>
                      <a:pt x="122478" y="7489"/>
                    </a:cubicBezTo>
                    <a:lnTo>
                      <a:pt x="-37" y="-26"/>
                    </a:lnTo>
                    <a:cubicBezTo>
                      <a:pt x="-37" y="27383"/>
                      <a:pt x="-37" y="55234"/>
                      <a:pt x="-37" y="83086"/>
                    </a:cubicBezTo>
                    <a:cubicBezTo>
                      <a:pt x="-1143" y="557224"/>
                      <a:pt x="242012" y="998559"/>
                      <a:pt x="643499" y="1251080"/>
                    </a:cubicBezTo>
                    <a:lnTo>
                      <a:pt x="707190" y="1146747"/>
                    </a:lnTo>
                    <a:cubicBezTo>
                      <a:pt x="341303" y="916906"/>
                      <a:pt x="119537" y="515005"/>
                      <a:pt x="120266" y="83086"/>
                    </a:cubicBezTo>
                    <a:close/>
                  </a:path>
                </a:pathLst>
              </a:custGeom>
              <a:solidFill>
                <a:schemeClr val="accent4">
                  <a:lumMod val="60000"/>
                  <a:lumOff val="40000"/>
                </a:schemeClr>
              </a:solidFill>
              <a:ln w="44218" cap="flat">
                <a:noFill/>
                <a:prstDash val="solid"/>
                <a:miter/>
              </a:ln>
            </p:spPr>
            <p:txBody>
              <a:bodyPr rtlCol="0" anchor="ctr"/>
              <a:lstStyle/>
              <a:p>
                <a:endParaRPr lang="en-US" sz="1000"/>
              </a:p>
            </p:txBody>
          </p:sp>
          <p:sp>
            <p:nvSpPr>
              <p:cNvPr id="77" name="Freeform 11">
                <a:extLst>
                  <a:ext uri="{FF2B5EF4-FFF2-40B4-BE49-F238E27FC236}">
                    <a16:creationId xmlns:a16="http://schemas.microsoft.com/office/drawing/2014/main" id="{235FD55C-EB87-64F3-2EAE-26E415A8B878}"/>
                  </a:ext>
                </a:extLst>
              </p:cNvPr>
              <p:cNvSpPr/>
              <p:nvPr/>
            </p:nvSpPr>
            <p:spPr>
              <a:xfrm>
                <a:off x="3462235" y="8791687"/>
                <a:ext cx="591560" cy="924579"/>
              </a:xfrm>
              <a:custGeom>
                <a:avLst/>
                <a:gdLst>
                  <a:gd name="connsiteX0" fmla="*/ 653226 w 774455"/>
                  <a:gd name="connsiteY0" fmla="*/ -26 h 1210434"/>
                  <a:gd name="connsiteX1" fmla="*/ -41 w 774455"/>
                  <a:gd name="connsiteY1" fmla="*/ 1102980 h 1210434"/>
                  <a:gd name="connsiteX2" fmla="*/ 59226 w 774455"/>
                  <a:gd name="connsiteY2" fmla="*/ 1210408 h 1210434"/>
                  <a:gd name="connsiteX3" fmla="*/ 774415 w 774455"/>
                  <a:gd name="connsiteY3" fmla="*/ -26 h 1210434"/>
                </a:gdLst>
                <a:ahLst/>
                <a:cxnLst>
                  <a:cxn ang="0">
                    <a:pos x="connsiteX0" y="connsiteY0"/>
                  </a:cxn>
                  <a:cxn ang="0">
                    <a:pos x="connsiteX1" y="connsiteY1"/>
                  </a:cxn>
                  <a:cxn ang="0">
                    <a:pos x="connsiteX2" y="connsiteY2"/>
                  </a:cxn>
                  <a:cxn ang="0">
                    <a:pos x="connsiteX3" y="connsiteY3"/>
                  </a:cxn>
                </a:cxnLst>
                <a:rect l="l" t="t" r="r" b="b"/>
                <a:pathLst>
                  <a:path w="774455" h="1210434">
                    <a:moveTo>
                      <a:pt x="653226" y="-26"/>
                    </a:moveTo>
                    <a:cubicBezTo>
                      <a:pt x="652651" y="459125"/>
                      <a:pt x="402397" y="881627"/>
                      <a:pt x="-41" y="1102980"/>
                    </a:cubicBezTo>
                    <a:lnTo>
                      <a:pt x="59226" y="1210408"/>
                    </a:lnTo>
                    <a:cubicBezTo>
                      <a:pt x="500184" y="967039"/>
                      <a:pt x="774105" y="503466"/>
                      <a:pt x="774415" y="-26"/>
                    </a:cubicBezTo>
                    <a:close/>
                  </a:path>
                </a:pathLst>
              </a:custGeom>
              <a:solidFill>
                <a:schemeClr val="accent4">
                  <a:lumMod val="60000"/>
                  <a:lumOff val="40000"/>
                </a:schemeClr>
              </a:solidFill>
              <a:ln w="44218" cap="flat">
                <a:noFill/>
                <a:prstDash val="solid"/>
                <a:miter/>
              </a:ln>
            </p:spPr>
            <p:txBody>
              <a:bodyPr rtlCol="0" anchor="ctr"/>
              <a:lstStyle/>
              <a:p>
                <a:endParaRPr lang="en-US" sz="1000"/>
              </a:p>
            </p:txBody>
          </p:sp>
          <p:sp>
            <p:nvSpPr>
              <p:cNvPr id="78" name="Freeform 12">
                <a:extLst>
                  <a:ext uri="{FF2B5EF4-FFF2-40B4-BE49-F238E27FC236}">
                    <a16:creationId xmlns:a16="http://schemas.microsoft.com/office/drawing/2014/main" id="{9709BC1F-31E0-E688-C4EE-58C54F027CF2}"/>
                  </a:ext>
                </a:extLst>
              </p:cNvPr>
              <p:cNvSpPr/>
              <p:nvPr/>
            </p:nvSpPr>
            <p:spPr>
              <a:xfrm>
                <a:off x="2545672" y="7736087"/>
                <a:ext cx="1069944" cy="274537"/>
              </a:xfrm>
              <a:custGeom>
                <a:avLst/>
                <a:gdLst>
                  <a:gd name="connsiteX0" fmla="*/ 1400702 w 1400742"/>
                  <a:gd name="connsiteY0" fmla="*/ 259921 h 359416"/>
                  <a:gd name="connsiteX1" fmla="*/ -41 w 1400742"/>
                  <a:gd name="connsiteY1" fmla="*/ 133484 h 359416"/>
                  <a:gd name="connsiteX2" fmla="*/ 52592 w 1400742"/>
                  <a:gd name="connsiteY2" fmla="*/ 244006 h 359416"/>
                  <a:gd name="connsiteX3" fmla="*/ 1329050 w 1400742"/>
                  <a:gd name="connsiteY3" fmla="*/ 359390 h 359416"/>
                </a:gdLst>
                <a:ahLst/>
                <a:cxnLst>
                  <a:cxn ang="0">
                    <a:pos x="connsiteX0" y="connsiteY0"/>
                  </a:cxn>
                  <a:cxn ang="0">
                    <a:pos x="connsiteX1" y="connsiteY1"/>
                  </a:cxn>
                  <a:cxn ang="0">
                    <a:pos x="connsiteX2" y="connsiteY2"/>
                  </a:cxn>
                  <a:cxn ang="0">
                    <a:pos x="connsiteX3" y="connsiteY3"/>
                  </a:cxn>
                </a:cxnLst>
                <a:rect l="l" t="t" r="r" b="b"/>
                <a:pathLst>
                  <a:path w="1400742" h="359416">
                    <a:moveTo>
                      <a:pt x="1400702" y="259921"/>
                    </a:moveTo>
                    <a:cubicBezTo>
                      <a:pt x="991607" y="-33890"/>
                      <a:pt x="455097" y="-82343"/>
                      <a:pt x="-41" y="133484"/>
                    </a:cubicBezTo>
                    <a:lnTo>
                      <a:pt x="52592" y="244006"/>
                    </a:lnTo>
                    <a:cubicBezTo>
                      <a:pt x="467388" y="47454"/>
                      <a:pt x="956264" y="91662"/>
                      <a:pt x="1329050" y="359390"/>
                    </a:cubicBezTo>
                    <a:close/>
                  </a:path>
                </a:pathLst>
              </a:custGeom>
              <a:solidFill>
                <a:schemeClr val="accent4">
                  <a:lumMod val="60000"/>
                  <a:lumOff val="40000"/>
                </a:schemeClr>
              </a:solidFill>
              <a:ln w="44218" cap="flat">
                <a:noFill/>
                <a:prstDash val="solid"/>
                <a:miter/>
              </a:ln>
            </p:spPr>
            <p:txBody>
              <a:bodyPr rtlCol="0" anchor="ctr"/>
              <a:lstStyle/>
              <a:p>
                <a:endParaRPr lang="en-US" sz="1000"/>
              </a:p>
            </p:txBody>
          </p:sp>
          <p:sp>
            <p:nvSpPr>
              <p:cNvPr id="79" name="Freeform 13">
                <a:extLst>
                  <a:ext uri="{FF2B5EF4-FFF2-40B4-BE49-F238E27FC236}">
                    <a16:creationId xmlns:a16="http://schemas.microsoft.com/office/drawing/2014/main" id="{A29C614E-7587-30FD-450F-D86D99A82D05}"/>
                  </a:ext>
                </a:extLst>
              </p:cNvPr>
              <p:cNvSpPr/>
              <p:nvPr/>
            </p:nvSpPr>
            <p:spPr>
              <a:xfrm>
                <a:off x="2178438" y="7968364"/>
                <a:ext cx="979740" cy="765242"/>
              </a:xfrm>
              <a:custGeom>
                <a:avLst/>
                <a:gdLst>
                  <a:gd name="connsiteX0" fmla="*/ 1257841 w 1282650"/>
                  <a:gd name="connsiteY0" fmla="*/ 139296 h 1001834"/>
                  <a:gd name="connsiteX1" fmla="*/ 1282610 w 1282650"/>
                  <a:gd name="connsiteY1" fmla="*/ 19491 h 1001834"/>
                  <a:gd name="connsiteX2" fmla="*/ 15514 w 1282650"/>
                  <a:gd name="connsiteY2" fmla="*/ 878819 h 1001834"/>
                  <a:gd name="connsiteX3" fmla="*/ -41 w 1282650"/>
                  <a:gd name="connsiteY3" fmla="*/ 992082 h 1001834"/>
                  <a:gd name="connsiteX4" fmla="*/ 122032 w 1282650"/>
                  <a:gd name="connsiteY4" fmla="*/ 1001808 h 1001834"/>
                  <a:gd name="connsiteX5" fmla="*/ 1157012 w 1282650"/>
                  <a:gd name="connsiteY5" fmla="*/ 124044 h 1001834"/>
                  <a:gd name="connsiteX6" fmla="*/ 1261379 w 1282650"/>
                  <a:gd name="connsiteY6" fmla="*/ 138412 h 100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650" h="1001834">
                    <a:moveTo>
                      <a:pt x="1257841" y="139296"/>
                    </a:moveTo>
                    <a:lnTo>
                      <a:pt x="1282610" y="19491"/>
                    </a:lnTo>
                    <a:cubicBezTo>
                      <a:pt x="695310" y="-92932"/>
                      <a:pt x="128012" y="291772"/>
                      <a:pt x="15514" y="878819"/>
                    </a:cubicBezTo>
                    <a:cubicBezTo>
                      <a:pt x="8336" y="916264"/>
                      <a:pt x="3143" y="954062"/>
                      <a:pt x="-41" y="992082"/>
                    </a:cubicBezTo>
                    <a:lnTo>
                      <a:pt x="122032" y="1001808"/>
                    </a:lnTo>
                    <a:cubicBezTo>
                      <a:pt x="165337" y="473735"/>
                      <a:pt x="628714" y="80764"/>
                      <a:pt x="1157012" y="124044"/>
                    </a:cubicBezTo>
                    <a:cubicBezTo>
                      <a:pt x="1192037" y="126918"/>
                      <a:pt x="1226881" y="131737"/>
                      <a:pt x="1261379" y="138412"/>
                    </a:cubicBezTo>
                    <a:close/>
                  </a:path>
                </a:pathLst>
              </a:custGeom>
              <a:solidFill>
                <a:schemeClr val="accent4">
                  <a:lumMod val="60000"/>
                  <a:lumOff val="40000"/>
                </a:schemeClr>
              </a:solidFill>
              <a:ln w="44218" cap="flat">
                <a:noFill/>
                <a:prstDash val="solid"/>
                <a:miter/>
              </a:ln>
            </p:spPr>
            <p:txBody>
              <a:bodyPr rtlCol="0" anchor="ctr"/>
              <a:lstStyle/>
              <a:p>
                <a:endParaRPr lang="en-US" sz="1000"/>
              </a:p>
            </p:txBody>
          </p:sp>
          <p:sp>
            <p:nvSpPr>
              <p:cNvPr id="80" name="Freeform 14">
                <a:extLst>
                  <a:ext uri="{FF2B5EF4-FFF2-40B4-BE49-F238E27FC236}">
                    <a16:creationId xmlns:a16="http://schemas.microsoft.com/office/drawing/2014/main" id="{C938E579-C173-59B4-3FF7-8E06E00BFD88}"/>
                  </a:ext>
                </a:extLst>
              </p:cNvPr>
              <p:cNvSpPr/>
              <p:nvPr/>
            </p:nvSpPr>
            <p:spPr>
              <a:xfrm>
                <a:off x="3022028" y="8674511"/>
                <a:ext cx="802810" cy="943488"/>
              </a:xfrm>
              <a:custGeom>
                <a:avLst/>
                <a:gdLst>
                  <a:gd name="connsiteX0" fmla="*/ 918160 w 1051018"/>
                  <a:gd name="connsiteY0" fmla="*/ 17657 h 1235190"/>
                  <a:gd name="connsiteX1" fmla="*/ 107436 w 1051018"/>
                  <a:gd name="connsiteY1" fmla="*/ 1103422 h 1235190"/>
                  <a:gd name="connsiteX2" fmla="*/ -41 w 1051018"/>
                  <a:gd name="connsiteY2" fmla="*/ 1112706 h 1235190"/>
                  <a:gd name="connsiteX3" fmla="*/ 4382 w 1051018"/>
                  <a:gd name="connsiteY3" fmla="*/ 1235165 h 1235190"/>
                  <a:gd name="connsiteX4" fmla="*/ 125128 w 1051018"/>
                  <a:gd name="connsiteY4" fmla="*/ 1224554 h 1235190"/>
                  <a:gd name="connsiteX5" fmla="*/ 1039791 w 1051018"/>
                  <a:gd name="connsiteY5" fmla="*/ -26 h 123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1018" h="1235190">
                    <a:moveTo>
                      <a:pt x="918160" y="17657"/>
                    </a:moveTo>
                    <a:cubicBezTo>
                      <a:pt x="993487" y="541044"/>
                      <a:pt x="630872" y="1026676"/>
                      <a:pt x="107436" y="1103422"/>
                    </a:cubicBezTo>
                    <a:cubicBezTo>
                      <a:pt x="71809" y="1108506"/>
                      <a:pt x="35931" y="1111601"/>
                      <a:pt x="-41" y="1112706"/>
                    </a:cubicBezTo>
                    <a:lnTo>
                      <a:pt x="4382" y="1235165"/>
                    </a:lnTo>
                    <a:cubicBezTo>
                      <a:pt x="44794" y="1233838"/>
                      <a:pt x="85100" y="1230302"/>
                      <a:pt x="125128" y="1224554"/>
                    </a:cubicBezTo>
                    <a:cubicBezTo>
                      <a:pt x="715660" y="1138259"/>
                      <a:pt x="1124848" y="590425"/>
                      <a:pt x="1039791" y="-26"/>
                    </a:cubicBezTo>
                    <a:close/>
                  </a:path>
                </a:pathLst>
              </a:custGeom>
              <a:solidFill>
                <a:schemeClr val="accent4">
                  <a:lumMod val="60000"/>
                  <a:lumOff val="40000"/>
                </a:schemeClr>
              </a:solidFill>
              <a:ln w="44218" cap="flat">
                <a:noFill/>
                <a:prstDash val="solid"/>
                <a:miter/>
              </a:ln>
            </p:spPr>
            <p:txBody>
              <a:bodyPr rtlCol="0" anchor="ctr"/>
              <a:lstStyle/>
              <a:p>
                <a:endParaRPr lang="en-US" sz="1000"/>
              </a:p>
            </p:txBody>
          </p:sp>
          <p:sp>
            <p:nvSpPr>
              <p:cNvPr id="81" name="Freeform 15">
                <a:extLst>
                  <a:ext uri="{FF2B5EF4-FFF2-40B4-BE49-F238E27FC236}">
                    <a16:creationId xmlns:a16="http://schemas.microsoft.com/office/drawing/2014/main" id="{8BFAC2E0-3D3C-8206-F699-0EFBE11D22A2}"/>
                  </a:ext>
                </a:extLst>
              </p:cNvPr>
              <p:cNvSpPr/>
              <p:nvPr/>
            </p:nvSpPr>
            <p:spPr>
              <a:xfrm>
                <a:off x="2424724" y="8217624"/>
                <a:ext cx="1148661" cy="1148125"/>
              </a:xfrm>
              <a:custGeom>
                <a:avLst/>
                <a:gdLst>
                  <a:gd name="connsiteX0" fmla="*/ 1503797 w 1503797"/>
                  <a:gd name="connsiteY0" fmla="*/ 751548 h 1503095"/>
                  <a:gd name="connsiteX1" fmla="*/ 751899 w 1503797"/>
                  <a:gd name="connsiteY1" fmla="*/ 1503095 h 1503095"/>
                  <a:gd name="connsiteX2" fmla="*/ 0 w 1503797"/>
                  <a:gd name="connsiteY2" fmla="*/ 751548 h 1503095"/>
                  <a:gd name="connsiteX3" fmla="*/ 751899 w 1503797"/>
                  <a:gd name="connsiteY3" fmla="*/ 0 h 1503095"/>
                  <a:gd name="connsiteX4" fmla="*/ 1503797 w 1503797"/>
                  <a:gd name="connsiteY4" fmla="*/ 751548 h 1503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797" h="1503095">
                    <a:moveTo>
                      <a:pt x="1503797" y="751548"/>
                    </a:moveTo>
                    <a:cubicBezTo>
                      <a:pt x="1503797" y="1166616"/>
                      <a:pt x="1167161" y="1503095"/>
                      <a:pt x="751899" y="1503095"/>
                    </a:cubicBezTo>
                    <a:cubicBezTo>
                      <a:pt x="336636" y="1503095"/>
                      <a:pt x="0" y="1166616"/>
                      <a:pt x="0" y="751548"/>
                    </a:cubicBezTo>
                    <a:cubicBezTo>
                      <a:pt x="0" y="336479"/>
                      <a:pt x="336636" y="0"/>
                      <a:pt x="751899" y="0"/>
                    </a:cubicBezTo>
                    <a:cubicBezTo>
                      <a:pt x="1167161" y="0"/>
                      <a:pt x="1503797" y="336479"/>
                      <a:pt x="1503797" y="751548"/>
                    </a:cubicBezTo>
                    <a:close/>
                  </a:path>
                </a:pathLst>
              </a:custGeom>
              <a:solidFill>
                <a:schemeClr val="accent4">
                  <a:lumMod val="60000"/>
                  <a:lumOff val="40000"/>
                </a:schemeClr>
              </a:solidFill>
              <a:ln w="44218" cap="flat">
                <a:noFill/>
                <a:prstDash val="solid"/>
                <a:miter/>
              </a:ln>
            </p:spPr>
            <p:txBody>
              <a:bodyPr rtlCol="0" anchor="ctr"/>
              <a:lstStyle/>
              <a:p>
                <a:pPr algn="ctr"/>
                <a:r>
                  <a:rPr lang="en-US" sz="1000" dirty="0">
                    <a:solidFill>
                      <a:schemeClr val="bg1"/>
                    </a:solidFill>
                    <a:latin typeface="Roboto Medium" panose="02000000000000000000" pitchFamily="2" charset="0"/>
                    <a:ea typeface="Roboto Medium" panose="02000000000000000000" pitchFamily="2" charset="0"/>
                  </a:rPr>
                  <a:t>2</a:t>
                </a:r>
              </a:p>
            </p:txBody>
          </p:sp>
          <p:sp>
            <p:nvSpPr>
              <p:cNvPr id="82" name="Freeform 16">
                <a:extLst>
                  <a:ext uri="{FF2B5EF4-FFF2-40B4-BE49-F238E27FC236}">
                    <a16:creationId xmlns:a16="http://schemas.microsoft.com/office/drawing/2014/main" id="{7EE0BFA7-F408-EAEB-3F5F-AFC31BE65B49}"/>
                  </a:ext>
                </a:extLst>
              </p:cNvPr>
              <p:cNvSpPr/>
              <p:nvPr/>
            </p:nvSpPr>
            <p:spPr>
              <a:xfrm>
                <a:off x="2365601" y="8159205"/>
                <a:ext cx="1265554" cy="1264964"/>
              </a:xfrm>
              <a:custGeom>
                <a:avLst/>
                <a:gdLst>
                  <a:gd name="connsiteX0" fmla="*/ 828817 w 1656830"/>
                  <a:gd name="connsiteY0" fmla="*/ 1656031 h 1656057"/>
                  <a:gd name="connsiteX1" fmla="*/ -41 w 1656830"/>
                  <a:gd name="connsiteY1" fmla="*/ 828444 h 1656057"/>
                  <a:gd name="connsiteX2" fmla="*/ 827932 w 1656830"/>
                  <a:gd name="connsiteY2" fmla="*/ -26 h 1656057"/>
                  <a:gd name="connsiteX3" fmla="*/ 1656790 w 1656830"/>
                  <a:gd name="connsiteY3" fmla="*/ 827560 h 1656057"/>
                  <a:gd name="connsiteX4" fmla="*/ 1656790 w 1656830"/>
                  <a:gd name="connsiteY4" fmla="*/ 828003 h 1656057"/>
                  <a:gd name="connsiteX5" fmla="*/ 828817 w 1656830"/>
                  <a:gd name="connsiteY5" fmla="*/ 1656031 h 1656057"/>
                  <a:gd name="connsiteX6" fmla="*/ 828817 w 1656830"/>
                  <a:gd name="connsiteY6" fmla="*/ 152936 h 1656057"/>
                  <a:gd name="connsiteX7" fmla="*/ 153435 w 1656830"/>
                  <a:gd name="connsiteY7" fmla="*/ 828003 h 1656057"/>
                  <a:gd name="connsiteX8" fmla="*/ 828817 w 1656830"/>
                  <a:gd name="connsiteY8" fmla="*/ 1503070 h 1656057"/>
                  <a:gd name="connsiteX9" fmla="*/ 1504199 w 1656830"/>
                  <a:gd name="connsiteY9" fmla="*/ 828003 h 1656057"/>
                  <a:gd name="connsiteX10" fmla="*/ 828817 w 1656830"/>
                  <a:gd name="connsiteY10" fmla="*/ 152936 h 165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6830" h="1656057">
                    <a:moveTo>
                      <a:pt x="828817" y="1656031"/>
                    </a:moveTo>
                    <a:cubicBezTo>
                      <a:pt x="371295" y="1656296"/>
                      <a:pt x="202" y="1285740"/>
                      <a:pt x="-41" y="828444"/>
                    </a:cubicBezTo>
                    <a:cubicBezTo>
                      <a:pt x="-284" y="371150"/>
                      <a:pt x="370411" y="239"/>
                      <a:pt x="827932" y="-26"/>
                    </a:cubicBezTo>
                    <a:cubicBezTo>
                      <a:pt x="1285454" y="-291"/>
                      <a:pt x="1656546" y="370266"/>
                      <a:pt x="1656790" y="827560"/>
                    </a:cubicBezTo>
                    <a:cubicBezTo>
                      <a:pt x="1656790" y="827693"/>
                      <a:pt x="1656790" y="827870"/>
                      <a:pt x="1656790" y="828003"/>
                    </a:cubicBezTo>
                    <a:cubicBezTo>
                      <a:pt x="1656303" y="1284944"/>
                      <a:pt x="1285962" y="1655280"/>
                      <a:pt x="828817" y="1656031"/>
                    </a:cubicBezTo>
                    <a:close/>
                    <a:moveTo>
                      <a:pt x="828817" y="152936"/>
                    </a:moveTo>
                    <a:cubicBezTo>
                      <a:pt x="455813" y="152936"/>
                      <a:pt x="153435" y="455191"/>
                      <a:pt x="153435" y="828003"/>
                    </a:cubicBezTo>
                    <a:cubicBezTo>
                      <a:pt x="153435" y="1200814"/>
                      <a:pt x="455813" y="1503070"/>
                      <a:pt x="828817" y="1503070"/>
                    </a:cubicBezTo>
                    <a:cubicBezTo>
                      <a:pt x="1201820" y="1503070"/>
                      <a:pt x="1504199" y="1200814"/>
                      <a:pt x="1504199" y="828003"/>
                    </a:cubicBezTo>
                    <a:cubicBezTo>
                      <a:pt x="1503712" y="455368"/>
                      <a:pt x="1201617" y="153422"/>
                      <a:pt x="828817" y="152936"/>
                    </a:cubicBezTo>
                    <a:close/>
                  </a:path>
                </a:pathLst>
              </a:custGeom>
              <a:solidFill>
                <a:srgbClr val="FFFFFF"/>
              </a:solidFill>
              <a:ln w="44218" cap="flat">
                <a:noFill/>
                <a:prstDash val="solid"/>
                <a:miter/>
              </a:ln>
            </p:spPr>
            <p:txBody>
              <a:bodyPr rtlCol="0" anchor="ctr"/>
              <a:lstStyle/>
              <a:p>
                <a:endParaRPr lang="en-US" sz="1000"/>
              </a:p>
            </p:txBody>
          </p:sp>
          <p:sp>
            <p:nvSpPr>
              <p:cNvPr id="83" name="Freeform 17">
                <a:extLst>
                  <a:ext uri="{FF2B5EF4-FFF2-40B4-BE49-F238E27FC236}">
                    <a16:creationId xmlns:a16="http://schemas.microsoft.com/office/drawing/2014/main" id="{9A42F670-4114-6EF9-6D3A-9FB3BE1527BC}"/>
                  </a:ext>
                </a:extLst>
              </p:cNvPr>
              <p:cNvSpPr/>
              <p:nvPr/>
            </p:nvSpPr>
            <p:spPr>
              <a:xfrm>
                <a:off x="9091607" y="8777776"/>
                <a:ext cx="540214" cy="955644"/>
              </a:xfrm>
              <a:custGeom>
                <a:avLst/>
                <a:gdLst>
                  <a:gd name="connsiteX0" fmla="*/ 120270 w 707234"/>
                  <a:gd name="connsiteY0" fmla="*/ 83086 h 1251105"/>
                  <a:gd name="connsiteX1" fmla="*/ 122482 w 707234"/>
                  <a:gd name="connsiteY1" fmla="*/ 7490 h 1251105"/>
                  <a:gd name="connsiteX2" fmla="*/ -33 w 707234"/>
                  <a:gd name="connsiteY2" fmla="*/ -26 h 1251105"/>
                  <a:gd name="connsiteX3" fmla="*/ -33 w 707234"/>
                  <a:gd name="connsiteY3" fmla="*/ 83086 h 1251105"/>
                  <a:gd name="connsiteX4" fmla="*/ 641292 w 707234"/>
                  <a:gd name="connsiteY4" fmla="*/ 1251080 h 1251105"/>
                  <a:gd name="connsiteX5" fmla="*/ 707194 w 707234"/>
                  <a:gd name="connsiteY5" fmla="*/ 1147631 h 1251105"/>
                  <a:gd name="connsiteX6" fmla="*/ 120270 w 707234"/>
                  <a:gd name="connsiteY6" fmla="*/ 83086 h 125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234" h="1251105">
                    <a:moveTo>
                      <a:pt x="120270" y="83086"/>
                    </a:moveTo>
                    <a:cubicBezTo>
                      <a:pt x="120270" y="57445"/>
                      <a:pt x="120270" y="32246"/>
                      <a:pt x="122482" y="7490"/>
                    </a:cubicBezTo>
                    <a:lnTo>
                      <a:pt x="-33" y="-26"/>
                    </a:lnTo>
                    <a:cubicBezTo>
                      <a:pt x="-33" y="27383"/>
                      <a:pt x="-33" y="55234"/>
                      <a:pt x="-33" y="83086"/>
                    </a:cubicBezTo>
                    <a:cubicBezTo>
                      <a:pt x="-1617" y="556782"/>
                      <a:pt x="240649" y="998029"/>
                      <a:pt x="641292" y="1251080"/>
                    </a:cubicBezTo>
                    <a:lnTo>
                      <a:pt x="707194" y="1147631"/>
                    </a:lnTo>
                    <a:cubicBezTo>
                      <a:pt x="341037" y="917658"/>
                      <a:pt x="119235" y="515359"/>
                      <a:pt x="120270" y="83086"/>
                    </a:cubicBezTo>
                    <a:close/>
                  </a:path>
                </a:pathLst>
              </a:custGeom>
              <a:solidFill>
                <a:schemeClr val="accent3"/>
              </a:solidFill>
              <a:ln w="44218" cap="flat">
                <a:noFill/>
                <a:prstDash val="solid"/>
                <a:miter/>
              </a:ln>
            </p:spPr>
            <p:txBody>
              <a:bodyPr rtlCol="0" anchor="ctr"/>
              <a:lstStyle/>
              <a:p>
                <a:endParaRPr lang="en-US" sz="1000"/>
              </a:p>
            </p:txBody>
          </p:sp>
          <p:sp>
            <p:nvSpPr>
              <p:cNvPr id="84" name="Freeform 18">
                <a:extLst>
                  <a:ext uri="{FF2B5EF4-FFF2-40B4-BE49-F238E27FC236}">
                    <a16:creationId xmlns:a16="http://schemas.microsoft.com/office/drawing/2014/main" id="{FF505D70-D980-5DD9-BFA1-56BDD161C040}"/>
                  </a:ext>
                </a:extLst>
              </p:cNvPr>
              <p:cNvSpPr/>
              <p:nvPr/>
            </p:nvSpPr>
            <p:spPr>
              <a:xfrm>
                <a:off x="10609197" y="8841263"/>
                <a:ext cx="591560" cy="924578"/>
              </a:xfrm>
              <a:custGeom>
                <a:avLst/>
                <a:gdLst>
                  <a:gd name="connsiteX0" fmla="*/ 653226 w 774455"/>
                  <a:gd name="connsiteY0" fmla="*/ -26 h 1210434"/>
                  <a:gd name="connsiteX1" fmla="*/ -41 w 774455"/>
                  <a:gd name="connsiteY1" fmla="*/ 1102980 h 1210434"/>
                  <a:gd name="connsiteX2" fmla="*/ 59226 w 774455"/>
                  <a:gd name="connsiteY2" fmla="*/ 1210408 h 1210434"/>
                  <a:gd name="connsiteX3" fmla="*/ 774415 w 774455"/>
                  <a:gd name="connsiteY3" fmla="*/ -26 h 1210434"/>
                </a:gdLst>
                <a:ahLst/>
                <a:cxnLst>
                  <a:cxn ang="0">
                    <a:pos x="connsiteX0" y="connsiteY0"/>
                  </a:cxn>
                  <a:cxn ang="0">
                    <a:pos x="connsiteX1" y="connsiteY1"/>
                  </a:cxn>
                  <a:cxn ang="0">
                    <a:pos x="connsiteX2" y="connsiteY2"/>
                  </a:cxn>
                  <a:cxn ang="0">
                    <a:pos x="connsiteX3" y="connsiteY3"/>
                  </a:cxn>
                </a:cxnLst>
                <a:rect l="l" t="t" r="r" b="b"/>
                <a:pathLst>
                  <a:path w="774455" h="1210434">
                    <a:moveTo>
                      <a:pt x="653226" y="-26"/>
                    </a:moveTo>
                    <a:cubicBezTo>
                      <a:pt x="652651" y="459125"/>
                      <a:pt x="402397" y="881628"/>
                      <a:pt x="-41" y="1102980"/>
                    </a:cubicBezTo>
                    <a:lnTo>
                      <a:pt x="59226" y="1210408"/>
                    </a:lnTo>
                    <a:cubicBezTo>
                      <a:pt x="500184" y="967039"/>
                      <a:pt x="774105" y="503467"/>
                      <a:pt x="774415" y="-26"/>
                    </a:cubicBezTo>
                    <a:close/>
                  </a:path>
                </a:pathLst>
              </a:custGeom>
              <a:solidFill>
                <a:schemeClr val="accent3"/>
              </a:solidFill>
              <a:ln w="44218" cap="flat">
                <a:noFill/>
                <a:prstDash val="solid"/>
                <a:miter/>
              </a:ln>
            </p:spPr>
            <p:txBody>
              <a:bodyPr rtlCol="0" anchor="ctr"/>
              <a:lstStyle/>
              <a:p>
                <a:endParaRPr lang="en-US" sz="1000"/>
              </a:p>
            </p:txBody>
          </p:sp>
          <p:sp>
            <p:nvSpPr>
              <p:cNvPr id="85" name="Freeform 19">
                <a:extLst>
                  <a:ext uri="{FF2B5EF4-FFF2-40B4-BE49-F238E27FC236}">
                    <a16:creationId xmlns:a16="http://schemas.microsoft.com/office/drawing/2014/main" id="{3B11DBF5-5196-0078-F27D-9941294A19A0}"/>
                  </a:ext>
                </a:extLst>
              </p:cNvPr>
              <p:cNvSpPr/>
              <p:nvPr/>
            </p:nvSpPr>
            <p:spPr>
              <a:xfrm>
                <a:off x="9692635" y="7784853"/>
                <a:ext cx="1069944" cy="273994"/>
              </a:xfrm>
              <a:custGeom>
                <a:avLst/>
                <a:gdLst>
                  <a:gd name="connsiteX0" fmla="*/ 1400702 w 1400742"/>
                  <a:gd name="connsiteY0" fmla="*/ 260978 h 358705"/>
                  <a:gd name="connsiteX1" fmla="*/ -41 w 1400742"/>
                  <a:gd name="connsiteY1" fmla="*/ 132773 h 358705"/>
                  <a:gd name="connsiteX2" fmla="*/ 52592 w 1400742"/>
                  <a:gd name="connsiteY2" fmla="*/ 243294 h 358705"/>
                  <a:gd name="connsiteX3" fmla="*/ 1329050 w 1400742"/>
                  <a:gd name="connsiteY3" fmla="*/ 358679 h 358705"/>
                </a:gdLst>
                <a:ahLst/>
                <a:cxnLst>
                  <a:cxn ang="0">
                    <a:pos x="connsiteX0" y="connsiteY0"/>
                  </a:cxn>
                  <a:cxn ang="0">
                    <a:pos x="connsiteX1" y="connsiteY1"/>
                  </a:cxn>
                  <a:cxn ang="0">
                    <a:pos x="connsiteX2" y="connsiteY2"/>
                  </a:cxn>
                  <a:cxn ang="0">
                    <a:pos x="connsiteX3" y="connsiteY3"/>
                  </a:cxn>
                </a:cxnLst>
                <a:rect l="l" t="t" r="r" b="b"/>
                <a:pathLst>
                  <a:path w="1400742" h="358705">
                    <a:moveTo>
                      <a:pt x="1400702" y="260978"/>
                    </a:moveTo>
                    <a:cubicBezTo>
                      <a:pt x="991943" y="-33408"/>
                      <a:pt x="455411" y="-82523"/>
                      <a:pt x="-41" y="132773"/>
                    </a:cubicBezTo>
                    <a:lnTo>
                      <a:pt x="52592" y="243294"/>
                    </a:lnTo>
                    <a:cubicBezTo>
                      <a:pt x="467388" y="46743"/>
                      <a:pt x="956264" y="90951"/>
                      <a:pt x="1329050" y="358679"/>
                    </a:cubicBezTo>
                    <a:close/>
                  </a:path>
                </a:pathLst>
              </a:custGeom>
              <a:solidFill>
                <a:schemeClr val="accent3"/>
              </a:solidFill>
              <a:ln w="44218" cap="flat">
                <a:noFill/>
                <a:prstDash val="solid"/>
                <a:miter/>
              </a:ln>
            </p:spPr>
            <p:txBody>
              <a:bodyPr rtlCol="0" anchor="ctr"/>
              <a:lstStyle/>
              <a:p>
                <a:endParaRPr lang="en-US" sz="1000"/>
              </a:p>
            </p:txBody>
          </p:sp>
          <p:sp>
            <p:nvSpPr>
              <p:cNvPr id="86" name="Freeform 20">
                <a:extLst>
                  <a:ext uri="{FF2B5EF4-FFF2-40B4-BE49-F238E27FC236}">
                    <a16:creationId xmlns:a16="http://schemas.microsoft.com/office/drawing/2014/main" id="{3A277B6C-889C-C300-400B-FC5A104CEC4D}"/>
                  </a:ext>
                </a:extLst>
              </p:cNvPr>
              <p:cNvSpPr/>
              <p:nvPr/>
            </p:nvSpPr>
            <p:spPr>
              <a:xfrm>
                <a:off x="9324387" y="8015913"/>
                <a:ext cx="979740" cy="765242"/>
              </a:xfrm>
              <a:custGeom>
                <a:avLst/>
                <a:gdLst>
                  <a:gd name="connsiteX0" fmla="*/ 1259168 w 1282650"/>
                  <a:gd name="connsiteY0" fmla="*/ 139738 h 1001834"/>
                  <a:gd name="connsiteX1" fmla="*/ 1282610 w 1282650"/>
                  <a:gd name="connsiteY1" fmla="*/ 19491 h 1001834"/>
                  <a:gd name="connsiteX2" fmla="*/ 15514 w 1282650"/>
                  <a:gd name="connsiteY2" fmla="*/ 878775 h 1001834"/>
                  <a:gd name="connsiteX3" fmla="*/ -41 w 1282650"/>
                  <a:gd name="connsiteY3" fmla="*/ 992082 h 1001834"/>
                  <a:gd name="connsiteX4" fmla="*/ 122032 w 1282650"/>
                  <a:gd name="connsiteY4" fmla="*/ 1001808 h 1001834"/>
                  <a:gd name="connsiteX5" fmla="*/ 939832 w 1282650"/>
                  <a:gd name="connsiteY5" fmla="*/ 130454 h 1001834"/>
                  <a:gd name="connsiteX6" fmla="*/ 1259168 w 1282650"/>
                  <a:gd name="connsiteY6" fmla="*/ 139738 h 100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650" h="1001834">
                    <a:moveTo>
                      <a:pt x="1259168" y="139738"/>
                    </a:moveTo>
                    <a:lnTo>
                      <a:pt x="1282610" y="19491"/>
                    </a:lnTo>
                    <a:cubicBezTo>
                      <a:pt x="695310" y="-92932"/>
                      <a:pt x="128012" y="291772"/>
                      <a:pt x="15514" y="878775"/>
                    </a:cubicBezTo>
                    <a:cubicBezTo>
                      <a:pt x="8336" y="916264"/>
                      <a:pt x="3143" y="954062"/>
                      <a:pt x="-41" y="992082"/>
                    </a:cubicBezTo>
                    <a:lnTo>
                      <a:pt x="122032" y="1001808"/>
                    </a:lnTo>
                    <a:cubicBezTo>
                      <a:pt x="156084" y="555433"/>
                      <a:pt x="496336" y="192922"/>
                      <a:pt x="939832" y="130454"/>
                    </a:cubicBezTo>
                    <a:cubicBezTo>
                      <a:pt x="1046058" y="115866"/>
                      <a:pt x="1153973" y="119005"/>
                      <a:pt x="1259168" y="139738"/>
                    </a:cubicBezTo>
                    <a:close/>
                  </a:path>
                </a:pathLst>
              </a:custGeom>
              <a:solidFill>
                <a:schemeClr val="accent3"/>
              </a:solidFill>
              <a:ln w="44218" cap="flat">
                <a:noFill/>
                <a:prstDash val="solid"/>
                <a:miter/>
              </a:ln>
            </p:spPr>
            <p:txBody>
              <a:bodyPr rtlCol="0" anchor="ctr"/>
              <a:lstStyle/>
              <a:p>
                <a:endParaRPr lang="en-US" sz="1000"/>
              </a:p>
            </p:txBody>
          </p:sp>
          <p:sp>
            <p:nvSpPr>
              <p:cNvPr id="87" name="Freeform 21">
                <a:extLst>
                  <a:ext uri="{FF2B5EF4-FFF2-40B4-BE49-F238E27FC236}">
                    <a16:creationId xmlns:a16="http://schemas.microsoft.com/office/drawing/2014/main" id="{34A74C6E-6819-A061-9D89-45C7F5F3261A}"/>
                  </a:ext>
                </a:extLst>
              </p:cNvPr>
              <p:cNvSpPr/>
              <p:nvPr/>
            </p:nvSpPr>
            <p:spPr>
              <a:xfrm>
                <a:off x="10168990" y="8724086"/>
                <a:ext cx="802765" cy="943488"/>
              </a:xfrm>
              <a:custGeom>
                <a:avLst/>
                <a:gdLst>
                  <a:gd name="connsiteX0" fmla="*/ 918160 w 1050958"/>
                  <a:gd name="connsiteY0" fmla="*/ 17658 h 1235190"/>
                  <a:gd name="connsiteX1" fmla="*/ 107436 w 1050958"/>
                  <a:gd name="connsiteY1" fmla="*/ 1103423 h 1235190"/>
                  <a:gd name="connsiteX2" fmla="*/ -41 w 1050958"/>
                  <a:gd name="connsiteY2" fmla="*/ 1112706 h 1235190"/>
                  <a:gd name="connsiteX3" fmla="*/ 4382 w 1050958"/>
                  <a:gd name="connsiteY3" fmla="*/ 1235165 h 1235190"/>
                  <a:gd name="connsiteX4" fmla="*/ 125128 w 1050958"/>
                  <a:gd name="connsiteY4" fmla="*/ 1224554 h 1235190"/>
                  <a:gd name="connsiteX5" fmla="*/ 1039791 w 1050958"/>
                  <a:gd name="connsiteY5" fmla="*/ -26 h 123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0958" h="1235190">
                    <a:moveTo>
                      <a:pt x="918160" y="17658"/>
                    </a:moveTo>
                    <a:cubicBezTo>
                      <a:pt x="993487" y="541044"/>
                      <a:pt x="630872" y="1026676"/>
                      <a:pt x="107436" y="1103423"/>
                    </a:cubicBezTo>
                    <a:cubicBezTo>
                      <a:pt x="72053" y="1108286"/>
                      <a:pt x="35785" y="1111380"/>
                      <a:pt x="-41" y="1112706"/>
                    </a:cubicBezTo>
                    <a:lnTo>
                      <a:pt x="4382" y="1235165"/>
                    </a:lnTo>
                    <a:cubicBezTo>
                      <a:pt x="44794" y="1233838"/>
                      <a:pt x="85100" y="1230302"/>
                      <a:pt x="125128" y="1224554"/>
                    </a:cubicBezTo>
                    <a:cubicBezTo>
                      <a:pt x="715527" y="1138038"/>
                      <a:pt x="1124591" y="590337"/>
                      <a:pt x="1039791" y="-26"/>
                    </a:cubicBezTo>
                    <a:close/>
                  </a:path>
                </a:pathLst>
              </a:custGeom>
              <a:solidFill>
                <a:schemeClr val="accent3"/>
              </a:solidFill>
              <a:ln w="44218" cap="flat">
                <a:noFill/>
                <a:prstDash val="solid"/>
                <a:miter/>
              </a:ln>
            </p:spPr>
            <p:txBody>
              <a:bodyPr rtlCol="0" anchor="ctr"/>
              <a:lstStyle/>
              <a:p>
                <a:endParaRPr lang="en-US" sz="1000"/>
              </a:p>
            </p:txBody>
          </p:sp>
          <p:sp>
            <p:nvSpPr>
              <p:cNvPr id="88" name="Freeform 22">
                <a:extLst>
                  <a:ext uri="{FF2B5EF4-FFF2-40B4-BE49-F238E27FC236}">
                    <a16:creationId xmlns:a16="http://schemas.microsoft.com/office/drawing/2014/main" id="{8865C56E-A659-346C-57C4-9176CE67FD71}"/>
                  </a:ext>
                </a:extLst>
              </p:cNvPr>
              <p:cNvSpPr/>
              <p:nvPr/>
            </p:nvSpPr>
            <p:spPr>
              <a:xfrm>
                <a:off x="9571686" y="8267198"/>
                <a:ext cx="1148661" cy="1148126"/>
              </a:xfrm>
              <a:custGeom>
                <a:avLst/>
                <a:gdLst>
                  <a:gd name="connsiteX0" fmla="*/ 1503797 w 1503797"/>
                  <a:gd name="connsiteY0" fmla="*/ 751547 h 1503095"/>
                  <a:gd name="connsiteX1" fmla="*/ 751899 w 1503797"/>
                  <a:gd name="connsiteY1" fmla="*/ 1503095 h 1503095"/>
                  <a:gd name="connsiteX2" fmla="*/ 0 w 1503797"/>
                  <a:gd name="connsiteY2" fmla="*/ 751547 h 1503095"/>
                  <a:gd name="connsiteX3" fmla="*/ 751899 w 1503797"/>
                  <a:gd name="connsiteY3" fmla="*/ 0 h 1503095"/>
                  <a:gd name="connsiteX4" fmla="*/ 1503797 w 1503797"/>
                  <a:gd name="connsiteY4" fmla="*/ 751547 h 1503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797" h="1503095">
                    <a:moveTo>
                      <a:pt x="1503797" y="751547"/>
                    </a:moveTo>
                    <a:cubicBezTo>
                      <a:pt x="1503797" y="1166616"/>
                      <a:pt x="1167161" y="1503095"/>
                      <a:pt x="751899" y="1503095"/>
                    </a:cubicBezTo>
                    <a:cubicBezTo>
                      <a:pt x="336636" y="1503095"/>
                      <a:pt x="0" y="1166616"/>
                      <a:pt x="0" y="751547"/>
                    </a:cubicBezTo>
                    <a:cubicBezTo>
                      <a:pt x="0" y="336479"/>
                      <a:pt x="336636" y="0"/>
                      <a:pt x="751899" y="0"/>
                    </a:cubicBezTo>
                    <a:cubicBezTo>
                      <a:pt x="1167161" y="0"/>
                      <a:pt x="1503797" y="336479"/>
                      <a:pt x="1503797" y="751547"/>
                    </a:cubicBezTo>
                    <a:close/>
                  </a:path>
                </a:pathLst>
              </a:custGeom>
              <a:solidFill>
                <a:schemeClr val="accent3"/>
              </a:solidFill>
              <a:ln w="44218" cap="flat">
                <a:noFill/>
                <a:prstDash val="solid"/>
                <a:miter/>
              </a:ln>
            </p:spPr>
            <p:txBody>
              <a:bodyPr rtlCol="0" anchor="ctr"/>
              <a:lstStyle/>
              <a:p>
                <a:pPr algn="ctr"/>
                <a:r>
                  <a:rPr lang="en-US" sz="1000" dirty="0">
                    <a:solidFill>
                      <a:schemeClr val="bg1"/>
                    </a:solidFill>
                    <a:latin typeface="Roboto Medium" panose="02000000000000000000" pitchFamily="2" charset="0"/>
                    <a:ea typeface="Roboto Medium" panose="02000000000000000000" pitchFamily="2" charset="0"/>
                  </a:rPr>
                  <a:t>4</a:t>
                </a:r>
              </a:p>
            </p:txBody>
          </p:sp>
          <p:sp>
            <p:nvSpPr>
              <p:cNvPr id="89" name="Freeform 23">
                <a:extLst>
                  <a:ext uri="{FF2B5EF4-FFF2-40B4-BE49-F238E27FC236}">
                    <a16:creationId xmlns:a16="http://schemas.microsoft.com/office/drawing/2014/main" id="{1454903C-C411-6B1D-6FF5-3E6C73D53EE5}"/>
                  </a:ext>
                </a:extLst>
              </p:cNvPr>
              <p:cNvSpPr/>
              <p:nvPr/>
            </p:nvSpPr>
            <p:spPr>
              <a:xfrm>
                <a:off x="2364925" y="10972450"/>
                <a:ext cx="1266230" cy="1265640"/>
              </a:xfrm>
              <a:custGeom>
                <a:avLst/>
                <a:gdLst>
                  <a:gd name="connsiteX0" fmla="*/ 829702 w 1657715"/>
                  <a:gd name="connsiteY0" fmla="*/ 1656916 h 1656942"/>
                  <a:gd name="connsiteX1" fmla="*/ -41 w 1657715"/>
                  <a:gd name="connsiteY1" fmla="*/ 829329 h 1656942"/>
                  <a:gd name="connsiteX2" fmla="*/ 827932 w 1657715"/>
                  <a:gd name="connsiteY2" fmla="*/ -26 h 1656942"/>
                  <a:gd name="connsiteX3" fmla="*/ 1657675 w 1657715"/>
                  <a:gd name="connsiteY3" fmla="*/ 827561 h 1656942"/>
                  <a:gd name="connsiteX4" fmla="*/ 1657675 w 1657715"/>
                  <a:gd name="connsiteY4" fmla="*/ 829329 h 1656942"/>
                  <a:gd name="connsiteX5" fmla="*/ 829702 w 1657715"/>
                  <a:gd name="connsiteY5" fmla="*/ 1656916 h 1656942"/>
                  <a:gd name="connsiteX6" fmla="*/ 829702 w 1657715"/>
                  <a:gd name="connsiteY6" fmla="*/ 153820 h 1656942"/>
                  <a:gd name="connsiteX7" fmla="*/ 154320 w 1657715"/>
                  <a:gd name="connsiteY7" fmla="*/ 828887 h 1656942"/>
                  <a:gd name="connsiteX8" fmla="*/ 829702 w 1657715"/>
                  <a:gd name="connsiteY8" fmla="*/ 1503953 h 1656942"/>
                  <a:gd name="connsiteX9" fmla="*/ 1505084 w 1657715"/>
                  <a:gd name="connsiteY9" fmla="*/ 828887 h 1656942"/>
                  <a:gd name="connsiteX10" fmla="*/ 829702 w 1657715"/>
                  <a:gd name="connsiteY10" fmla="*/ 153820 h 1656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7715" h="1656942">
                    <a:moveTo>
                      <a:pt x="829702" y="1656916"/>
                    </a:moveTo>
                    <a:cubicBezTo>
                      <a:pt x="371937" y="1657402"/>
                      <a:pt x="450" y="1286889"/>
                      <a:pt x="-41" y="829329"/>
                    </a:cubicBezTo>
                    <a:cubicBezTo>
                      <a:pt x="-527" y="371769"/>
                      <a:pt x="370168" y="460"/>
                      <a:pt x="827932" y="-26"/>
                    </a:cubicBezTo>
                    <a:cubicBezTo>
                      <a:pt x="1285697" y="-512"/>
                      <a:pt x="1657188" y="370001"/>
                      <a:pt x="1657675" y="827561"/>
                    </a:cubicBezTo>
                    <a:cubicBezTo>
                      <a:pt x="1657675" y="828136"/>
                      <a:pt x="1657675" y="828754"/>
                      <a:pt x="1657675" y="829329"/>
                    </a:cubicBezTo>
                    <a:cubicBezTo>
                      <a:pt x="1656945" y="1286093"/>
                      <a:pt x="1286675" y="1656164"/>
                      <a:pt x="829702" y="1656916"/>
                    </a:cubicBezTo>
                    <a:close/>
                    <a:moveTo>
                      <a:pt x="829702" y="153820"/>
                    </a:moveTo>
                    <a:cubicBezTo>
                      <a:pt x="456698" y="153820"/>
                      <a:pt x="154320" y="456075"/>
                      <a:pt x="154320" y="828887"/>
                    </a:cubicBezTo>
                    <a:cubicBezTo>
                      <a:pt x="154320" y="1201699"/>
                      <a:pt x="456698" y="1503953"/>
                      <a:pt x="829702" y="1503953"/>
                    </a:cubicBezTo>
                    <a:cubicBezTo>
                      <a:pt x="1202705" y="1503953"/>
                      <a:pt x="1505084" y="1201699"/>
                      <a:pt x="1505084" y="828887"/>
                    </a:cubicBezTo>
                    <a:cubicBezTo>
                      <a:pt x="1504597" y="456252"/>
                      <a:pt x="1202502" y="154307"/>
                      <a:pt x="829702" y="153820"/>
                    </a:cubicBezTo>
                    <a:close/>
                  </a:path>
                </a:pathLst>
              </a:custGeom>
              <a:solidFill>
                <a:srgbClr val="FFFFFF"/>
              </a:solidFill>
              <a:ln w="44218" cap="flat">
                <a:noFill/>
                <a:prstDash val="solid"/>
                <a:miter/>
              </a:ln>
            </p:spPr>
            <p:txBody>
              <a:bodyPr rtlCol="0" anchor="ctr"/>
              <a:lstStyle/>
              <a:p>
                <a:endParaRPr lang="en-US" sz="1000"/>
              </a:p>
            </p:txBody>
          </p:sp>
          <p:grpSp>
            <p:nvGrpSpPr>
              <p:cNvPr id="90" name="Group 89">
                <a:extLst>
                  <a:ext uri="{FF2B5EF4-FFF2-40B4-BE49-F238E27FC236}">
                    <a16:creationId xmlns:a16="http://schemas.microsoft.com/office/drawing/2014/main" id="{9FBD78B6-905F-AB1F-441B-EB610FBB3789}"/>
                  </a:ext>
                </a:extLst>
              </p:cNvPr>
              <p:cNvGrpSpPr/>
              <p:nvPr/>
            </p:nvGrpSpPr>
            <p:grpSpPr>
              <a:xfrm>
                <a:off x="4367426" y="5269539"/>
                <a:ext cx="4197434" cy="1414427"/>
                <a:chOff x="4464909" y="5227776"/>
                <a:chExt cx="4197434" cy="1414427"/>
              </a:xfrm>
            </p:grpSpPr>
            <p:sp>
              <p:nvSpPr>
                <p:cNvPr id="97" name="CuadroTexto 395">
                  <a:extLst>
                    <a:ext uri="{FF2B5EF4-FFF2-40B4-BE49-F238E27FC236}">
                      <a16:creationId xmlns:a16="http://schemas.microsoft.com/office/drawing/2014/main" id="{A7FD1574-35EB-F1C3-9201-C8BB5101A5E5}"/>
                    </a:ext>
                  </a:extLst>
                </p:cNvPr>
                <p:cNvSpPr txBox="1"/>
                <p:nvPr/>
              </p:nvSpPr>
              <p:spPr>
                <a:xfrm>
                  <a:off x="4487982" y="5227776"/>
                  <a:ext cx="3589306" cy="497790"/>
                </a:xfrm>
                <a:prstGeom prst="rect">
                  <a:avLst/>
                </a:prstGeom>
                <a:noFill/>
              </p:spPr>
              <p:txBody>
                <a:bodyPr wrap="square" rtlCol="0">
                  <a:spAutoFit/>
                </a:bodyPr>
                <a:lstStyle/>
                <a:p>
                  <a:r>
                    <a:rPr lang="en-US" sz="1200" b="1" i="0" dirty="0">
                      <a:solidFill>
                        <a:srgbClr val="156082"/>
                      </a:solidFill>
                      <a:effectLst/>
                      <a:highlight>
                        <a:srgbClr val="FFFFFF"/>
                      </a:highlight>
                      <a:latin typeface="Constantia" panose="02030602050306030303" pitchFamily="18" charset="0"/>
                    </a:rPr>
                    <a:t>Finance View</a:t>
                  </a:r>
                  <a:r>
                    <a:rPr lang="en-US" sz="1200" b="0" i="0" dirty="0">
                      <a:solidFill>
                        <a:srgbClr val="156082"/>
                      </a:solidFill>
                      <a:effectLst/>
                      <a:highlight>
                        <a:srgbClr val="FFFFFF"/>
                      </a:highlight>
                      <a:latin typeface="Constantia" panose="02030602050306030303" pitchFamily="18" charset="0"/>
                    </a:rPr>
                    <a:t>:</a:t>
                  </a:r>
                  <a:endParaRPr lang="en-US" sz="1200" dirty="0">
                    <a:solidFill>
                      <a:srgbClr val="156082"/>
                    </a:solidFill>
                    <a:latin typeface="Constantia" panose="02030602050306030303" pitchFamily="18" charset="0"/>
                    <a:ea typeface="Roboto Medium" panose="02000000000000000000" pitchFamily="2" charset="0"/>
                    <a:cs typeface="Lato Semibold" panose="020F0502020204030203" pitchFamily="34" charset="0"/>
                  </a:endParaRPr>
                </a:p>
              </p:txBody>
            </p:sp>
            <p:sp>
              <p:nvSpPr>
                <p:cNvPr id="98" name="Rectangle 56">
                  <a:extLst>
                    <a:ext uri="{FF2B5EF4-FFF2-40B4-BE49-F238E27FC236}">
                      <a16:creationId xmlns:a16="http://schemas.microsoft.com/office/drawing/2014/main" id="{FBA46FB3-23CC-EDB7-EE4B-6B9D2034D6D3}"/>
                    </a:ext>
                  </a:extLst>
                </p:cNvPr>
                <p:cNvSpPr/>
                <p:nvPr/>
              </p:nvSpPr>
              <p:spPr>
                <a:xfrm>
                  <a:off x="4464909" y="5812554"/>
                  <a:ext cx="4197434" cy="829649"/>
                </a:xfrm>
                <a:prstGeom prst="rect">
                  <a:avLst/>
                </a:prstGeom>
              </p:spPr>
              <p:txBody>
                <a:bodyPr wrap="square">
                  <a:spAutoFit/>
                </a:bodyPr>
                <a:lstStyle/>
                <a:p>
                  <a:r>
                    <a:rPr lang="en-US" sz="1200" b="0" i="0" dirty="0">
                      <a:solidFill>
                        <a:srgbClr val="156082"/>
                      </a:solidFill>
                      <a:effectLst/>
                      <a:highlight>
                        <a:srgbClr val="FFFFFF"/>
                      </a:highlight>
                      <a:latin typeface="Constantia" panose="02030602050306030303" pitchFamily="18" charset="0"/>
                    </a:rPr>
                    <a:t>Profit and loss statements by product, market, and customer</a:t>
                  </a:r>
                  <a:r>
                    <a:rPr lang="en-US" sz="1000" b="0" i="0" dirty="0">
                      <a:solidFill>
                        <a:srgbClr val="156082"/>
                      </a:solidFill>
                      <a:effectLst/>
                      <a:highlight>
                        <a:srgbClr val="FFFFFF"/>
                      </a:highlight>
                      <a:latin typeface="-apple-system"/>
                    </a:rPr>
                    <a:t>.</a:t>
                  </a:r>
                  <a:endParaRPr lang="en-US" sz="1000" dirty="0">
                    <a:solidFill>
                      <a:srgbClr val="156082"/>
                    </a:solidFill>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91" name="Group 90">
                <a:extLst>
                  <a:ext uri="{FF2B5EF4-FFF2-40B4-BE49-F238E27FC236}">
                    <a16:creationId xmlns:a16="http://schemas.microsoft.com/office/drawing/2014/main" id="{0540D1E3-62BD-5189-92F6-10DA473EF21E}"/>
                  </a:ext>
                </a:extLst>
              </p:cNvPr>
              <p:cNvGrpSpPr/>
              <p:nvPr/>
            </p:nvGrpSpPr>
            <p:grpSpPr>
              <a:xfrm>
                <a:off x="4367426" y="8083800"/>
                <a:ext cx="3991529" cy="1082568"/>
                <a:chOff x="4464909" y="5227780"/>
                <a:chExt cx="3991529" cy="1082568"/>
              </a:xfrm>
            </p:grpSpPr>
            <p:sp>
              <p:nvSpPr>
                <p:cNvPr id="95" name="CuadroTexto 395">
                  <a:extLst>
                    <a:ext uri="{FF2B5EF4-FFF2-40B4-BE49-F238E27FC236}">
                      <a16:creationId xmlns:a16="http://schemas.microsoft.com/office/drawing/2014/main" id="{2E3CEC2B-336E-D948-16CE-439692E52F98}"/>
                    </a:ext>
                  </a:extLst>
                </p:cNvPr>
                <p:cNvSpPr txBox="1"/>
                <p:nvPr/>
              </p:nvSpPr>
              <p:spPr>
                <a:xfrm>
                  <a:off x="4464909" y="5227780"/>
                  <a:ext cx="3589307" cy="497790"/>
                </a:xfrm>
                <a:prstGeom prst="rect">
                  <a:avLst/>
                </a:prstGeom>
                <a:noFill/>
              </p:spPr>
              <p:txBody>
                <a:bodyPr wrap="square" rtlCol="0">
                  <a:spAutoFit/>
                </a:bodyPr>
                <a:lstStyle/>
                <a:p>
                  <a:r>
                    <a:rPr lang="en-US" sz="1200" b="1" i="0" dirty="0">
                      <a:solidFill>
                        <a:srgbClr val="61CBF4"/>
                      </a:solidFill>
                      <a:effectLst/>
                      <a:highlight>
                        <a:srgbClr val="FFFFFF"/>
                      </a:highlight>
                      <a:latin typeface="Constantia" panose="02030602050306030303" pitchFamily="18" charset="0"/>
                    </a:rPr>
                    <a:t>Marketing View</a:t>
                  </a:r>
                  <a:r>
                    <a:rPr lang="en-US" sz="1200" b="0" i="0" dirty="0">
                      <a:solidFill>
                        <a:srgbClr val="61CBF4"/>
                      </a:solidFill>
                      <a:effectLst/>
                      <a:highlight>
                        <a:srgbClr val="FFFFFF"/>
                      </a:highlight>
                      <a:latin typeface="Constantia" panose="02030602050306030303" pitchFamily="18" charset="0"/>
                    </a:rPr>
                    <a:t>:</a:t>
                  </a:r>
                  <a:endParaRPr lang="en-US" sz="1200" dirty="0">
                    <a:solidFill>
                      <a:srgbClr val="61CBF4"/>
                    </a:solidFill>
                    <a:latin typeface="Constantia" panose="02030602050306030303" pitchFamily="18" charset="0"/>
                    <a:ea typeface="Roboto Medium" panose="02000000000000000000" pitchFamily="2" charset="0"/>
                    <a:cs typeface="Lato Semibold" panose="020F0502020204030203" pitchFamily="34" charset="0"/>
                  </a:endParaRPr>
                </a:p>
              </p:txBody>
            </p:sp>
            <p:sp>
              <p:nvSpPr>
                <p:cNvPr id="96" name="Rectangle 56">
                  <a:extLst>
                    <a:ext uri="{FF2B5EF4-FFF2-40B4-BE49-F238E27FC236}">
                      <a16:creationId xmlns:a16="http://schemas.microsoft.com/office/drawing/2014/main" id="{E521783B-9E33-AF9F-E84E-AE289236D931}"/>
                    </a:ext>
                  </a:extLst>
                </p:cNvPr>
                <p:cNvSpPr/>
                <p:nvPr/>
              </p:nvSpPr>
              <p:spPr>
                <a:xfrm>
                  <a:off x="4464909" y="5812558"/>
                  <a:ext cx="3991529" cy="497790"/>
                </a:xfrm>
                <a:prstGeom prst="rect">
                  <a:avLst/>
                </a:prstGeom>
              </p:spPr>
              <p:txBody>
                <a:bodyPr wrap="square">
                  <a:spAutoFit/>
                </a:bodyPr>
                <a:lstStyle/>
                <a:p>
                  <a:r>
                    <a:rPr lang="en-US" sz="1200" b="0" i="0" dirty="0">
                      <a:solidFill>
                        <a:srgbClr val="61CBF4"/>
                      </a:solidFill>
                      <a:effectLst/>
                      <a:highlight>
                        <a:srgbClr val="FFFFFF"/>
                      </a:highlight>
                      <a:latin typeface="Constantia" panose="02030602050306030303" pitchFamily="18" charset="0"/>
                    </a:rPr>
                    <a:t>Sales data by product.</a:t>
                  </a:r>
                  <a:endParaRPr lang="en-US" sz="1200" dirty="0">
                    <a:solidFill>
                      <a:srgbClr val="61CBF4"/>
                    </a:solidFill>
                    <a:latin typeface="Constantia" panose="02030602050306030303" pitchFamily="18" charset="0"/>
                    <a:ea typeface="Lato Light" panose="020F0502020204030203" pitchFamily="34" charset="0"/>
                    <a:cs typeface="Lato Light" panose="020F0502020204030203" pitchFamily="34" charset="0"/>
                  </a:endParaRPr>
                </a:p>
              </p:txBody>
            </p:sp>
          </p:grpSp>
          <p:grpSp>
            <p:nvGrpSpPr>
              <p:cNvPr id="92" name="Group 91">
                <a:extLst>
                  <a:ext uri="{FF2B5EF4-FFF2-40B4-BE49-F238E27FC236}">
                    <a16:creationId xmlns:a16="http://schemas.microsoft.com/office/drawing/2014/main" id="{671C439F-C051-B27B-2695-2387E9D784CD}"/>
                  </a:ext>
                </a:extLst>
              </p:cNvPr>
              <p:cNvGrpSpPr/>
              <p:nvPr/>
            </p:nvGrpSpPr>
            <p:grpSpPr>
              <a:xfrm>
                <a:off x="11658003" y="5133291"/>
                <a:ext cx="4197433" cy="1988215"/>
                <a:chOff x="11755486" y="-485979"/>
                <a:chExt cx="4197433" cy="1988215"/>
              </a:xfrm>
            </p:grpSpPr>
            <p:sp>
              <p:nvSpPr>
                <p:cNvPr id="93" name="CuadroTexto 395">
                  <a:extLst>
                    <a:ext uri="{FF2B5EF4-FFF2-40B4-BE49-F238E27FC236}">
                      <a16:creationId xmlns:a16="http://schemas.microsoft.com/office/drawing/2014/main" id="{A8F1D928-197F-C3FB-6434-D90F7B6C18AB}"/>
                    </a:ext>
                  </a:extLst>
                </p:cNvPr>
                <p:cNvSpPr txBox="1"/>
                <p:nvPr/>
              </p:nvSpPr>
              <p:spPr>
                <a:xfrm>
                  <a:off x="11795208" y="-485979"/>
                  <a:ext cx="3589308" cy="540330"/>
                </a:xfrm>
                <a:prstGeom prst="rect">
                  <a:avLst/>
                </a:prstGeom>
                <a:noFill/>
              </p:spPr>
              <p:txBody>
                <a:bodyPr wrap="square" rtlCol="0">
                  <a:spAutoFit/>
                </a:bodyPr>
                <a:lstStyle/>
                <a:p>
                  <a:r>
                    <a:rPr lang="en-US" sz="1200" b="1" i="0" dirty="0">
                      <a:solidFill>
                        <a:srgbClr val="FFC000"/>
                      </a:solidFill>
                      <a:effectLst/>
                      <a:highlight>
                        <a:srgbClr val="FFFFFF"/>
                      </a:highlight>
                      <a:latin typeface="Constantia" panose="02030602050306030303" pitchFamily="18" charset="0"/>
                    </a:rPr>
                    <a:t>Supply Chain</a:t>
                  </a:r>
                  <a:r>
                    <a:rPr lang="en-US" sz="1200" b="0" i="0" dirty="0">
                      <a:solidFill>
                        <a:srgbClr val="FFC000"/>
                      </a:solidFill>
                      <a:effectLst/>
                      <a:highlight>
                        <a:srgbClr val="FFFFFF"/>
                      </a:highlight>
                      <a:latin typeface="Constantia" panose="02030602050306030303" pitchFamily="18" charset="0"/>
                    </a:rPr>
                    <a:t>:</a:t>
                  </a:r>
                  <a:endParaRPr lang="en-US" sz="1200" dirty="0">
                    <a:solidFill>
                      <a:srgbClr val="FFC000"/>
                    </a:solidFill>
                    <a:latin typeface="Constantia" panose="02030602050306030303" pitchFamily="18" charset="0"/>
                    <a:ea typeface="Roboto Medium" panose="02000000000000000000" pitchFamily="2" charset="0"/>
                    <a:cs typeface="Lato Semibold" panose="020F0502020204030203" pitchFamily="34" charset="0"/>
                  </a:endParaRPr>
                </a:p>
              </p:txBody>
            </p:sp>
            <p:sp>
              <p:nvSpPr>
                <p:cNvPr id="94" name="Rectangle 56">
                  <a:extLst>
                    <a:ext uri="{FF2B5EF4-FFF2-40B4-BE49-F238E27FC236}">
                      <a16:creationId xmlns:a16="http://schemas.microsoft.com/office/drawing/2014/main" id="{A6BF1E6E-4C31-62A3-4BAE-CCE76651359B}"/>
                    </a:ext>
                  </a:extLst>
                </p:cNvPr>
                <p:cNvSpPr/>
                <p:nvPr/>
              </p:nvSpPr>
              <p:spPr>
                <a:xfrm>
                  <a:off x="11755486" y="241465"/>
                  <a:ext cx="4197433" cy="1260771"/>
                </a:xfrm>
                <a:prstGeom prst="rect">
                  <a:avLst/>
                </a:prstGeom>
              </p:spPr>
              <p:txBody>
                <a:bodyPr wrap="square">
                  <a:spAutoFit/>
                </a:bodyPr>
                <a:lstStyle/>
                <a:p>
                  <a:r>
                    <a:rPr lang="en-US" sz="1200" b="0" i="0" dirty="0">
                      <a:solidFill>
                        <a:srgbClr val="FFC000"/>
                      </a:solidFill>
                      <a:effectLst/>
                      <a:highlight>
                        <a:srgbClr val="FFFFFF"/>
                      </a:highlight>
                      <a:latin typeface="Constantia" panose="02030602050306030303" pitchFamily="18" charset="0"/>
                    </a:rPr>
                    <a:t>Reliability and accuracy metrics for supply chain performance.</a:t>
                  </a:r>
                  <a:r>
                    <a:rPr lang="en-US" sz="1200" dirty="0">
                      <a:solidFill>
                        <a:srgbClr val="FFC000"/>
                      </a:solidFill>
                      <a:latin typeface="Constantia" panose="02030602050306030303" pitchFamily="18" charset="0"/>
                      <a:ea typeface="Lato Light" panose="020F0502020204030203" pitchFamily="34" charset="0"/>
                      <a:cs typeface="Lato Light" panose="020F0502020204030203" pitchFamily="34" charset="0"/>
                    </a:rPr>
                    <a:t>.</a:t>
                  </a:r>
                </a:p>
              </p:txBody>
            </p:sp>
          </p:grpSp>
        </p:grpSp>
        <p:grpSp>
          <p:nvGrpSpPr>
            <p:cNvPr id="7" name="Group 6">
              <a:extLst>
                <a:ext uri="{FF2B5EF4-FFF2-40B4-BE49-F238E27FC236}">
                  <a16:creationId xmlns:a16="http://schemas.microsoft.com/office/drawing/2014/main" id="{3A4B2FB1-3EED-5A12-6D49-0CE412D676C9}"/>
                </a:ext>
              </a:extLst>
            </p:cNvPr>
            <p:cNvGrpSpPr/>
            <p:nvPr/>
          </p:nvGrpSpPr>
          <p:grpSpPr>
            <a:xfrm>
              <a:off x="9119805" y="4871300"/>
              <a:ext cx="6569448" cy="4461429"/>
              <a:chOff x="1957005" y="4962740"/>
              <a:chExt cx="6569448" cy="4461429"/>
            </a:xfrm>
          </p:grpSpPr>
          <p:sp>
            <p:nvSpPr>
              <p:cNvPr id="39" name="Freeform 35">
                <a:extLst>
                  <a:ext uri="{FF2B5EF4-FFF2-40B4-BE49-F238E27FC236}">
                    <a16:creationId xmlns:a16="http://schemas.microsoft.com/office/drawing/2014/main" id="{24B0F7FF-8C9B-6288-E972-C24648939C97}"/>
                  </a:ext>
                </a:extLst>
              </p:cNvPr>
              <p:cNvSpPr/>
              <p:nvPr/>
            </p:nvSpPr>
            <p:spPr>
              <a:xfrm>
                <a:off x="1957005" y="5955191"/>
                <a:ext cx="540212" cy="954632"/>
              </a:xfrm>
              <a:custGeom>
                <a:avLst/>
                <a:gdLst>
                  <a:gd name="connsiteX0" fmla="*/ 120268 w 707231"/>
                  <a:gd name="connsiteY0" fmla="*/ 82644 h 1249779"/>
                  <a:gd name="connsiteX1" fmla="*/ 122479 w 707231"/>
                  <a:gd name="connsiteY1" fmla="*/ 7047 h 1249779"/>
                  <a:gd name="connsiteX2" fmla="*/ -36 w 707231"/>
                  <a:gd name="connsiteY2" fmla="*/ -26 h 1249779"/>
                  <a:gd name="connsiteX3" fmla="*/ -36 w 707231"/>
                  <a:gd name="connsiteY3" fmla="*/ 82644 h 1249779"/>
                  <a:gd name="connsiteX4" fmla="*/ 641289 w 707231"/>
                  <a:gd name="connsiteY4" fmla="*/ 1249753 h 1249779"/>
                  <a:gd name="connsiteX5" fmla="*/ 707191 w 707231"/>
                  <a:gd name="connsiteY5" fmla="*/ 1146305 h 1249779"/>
                  <a:gd name="connsiteX6" fmla="*/ 120268 w 707231"/>
                  <a:gd name="connsiteY6" fmla="*/ 82644 h 1249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231" h="1249779">
                    <a:moveTo>
                      <a:pt x="120268" y="82644"/>
                    </a:moveTo>
                    <a:cubicBezTo>
                      <a:pt x="120268" y="57445"/>
                      <a:pt x="120268" y="32246"/>
                      <a:pt x="122479" y="7047"/>
                    </a:cubicBezTo>
                    <a:lnTo>
                      <a:pt x="-36" y="-26"/>
                    </a:lnTo>
                    <a:cubicBezTo>
                      <a:pt x="-36" y="27383"/>
                      <a:pt x="-36" y="54792"/>
                      <a:pt x="-36" y="82644"/>
                    </a:cubicBezTo>
                    <a:cubicBezTo>
                      <a:pt x="-1314" y="556039"/>
                      <a:pt x="240917" y="996862"/>
                      <a:pt x="641289" y="1249753"/>
                    </a:cubicBezTo>
                    <a:lnTo>
                      <a:pt x="707191" y="1146305"/>
                    </a:lnTo>
                    <a:cubicBezTo>
                      <a:pt x="341304" y="916477"/>
                      <a:pt x="119538" y="514580"/>
                      <a:pt x="120268" y="82644"/>
                    </a:cubicBezTo>
                    <a:close/>
                  </a:path>
                </a:pathLst>
              </a:custGeom>
              <a:solidFill>
                <a:srgbClr val="FFC000"/>
              </a:solidFill>
              <a:ln w="44218" cap="flat">
                <a:noFill/>
                <a:prstDash val="solid"/>
                <a:miter/>
              </a:ln>
            </p:spPr>
            <p:txBody>
              <a:bodyPr rtlCol="0" anchor="ctr"/>
              <a:lstStyle/>
              <a:p>
                <a:endParaRPr lang="en-US" sz="1000"/>
              </a:p>
            </p:txBody>
          </p:sp>
          <p:sp>
            <p:nvSpPr>
              <p:cNvPr id="40" name="Freeform 36">
                <a:extLst>
                  <a:ext uri="{FF2B5EF4-FFF2-40B4-BE49-F238E27FC236}">
                    <a16:creationId xmlns:a16="http://schemas.microsoft.com/office/drawing/2014/main" id="{F6E654EE-061E-7417-2E8E-904665586C5A}"/>
                  </a:ext>
                </a:extLst>
              </p:cNvPr>
              <p:cNvSpPr/>
              <p:nvPr/>
            </p:nvSpPr>
            <p:spPr>
              <a:xfrm>
                <a:off x="3474593" y="6018338"/>
                <a:ext cx="592574" cy="925253"/>
              </a:xfrm>
              <a:custGeom>
                <a:avLst/>
                <a:gdLst>
                  <a:gd name="connsiteX0" fmla="*/ 653226 w 775782"/>
                  <a:gd name="connsiteY0" fmla="*/ -26 h 1211318"/>
                  <a:gd name="connsiteX1" fmla="*/ -41 w 775782"/>
                  <a:gd name="connsiteY1" fmla="*/ 1102981 h 1211318"/>
                  <a:gd name="connsiteX2" fmla="*/ 60553 w 775782"/>
                  <a:gd name="connsiteY2" fmla="*/ 1211292 h 1211318"/>
                  <a:gd name="connsiteX3" fmla="*/ 775741 w 775782"/>
                  <a:gd name="connsiteY3" fmla="*/ -26 h 1211318"/>
                </a:gdLst>
                <a:ahLst/>
                <a:cxnLst>
                  <a:cxn ang="0">
                    <a:pos x="connsiteX0" y="connsiteY0"/>
                  </a:cxn>
                  <a:cxn ang="0">
                    <a:pos x="connsiteX1" y="connsiteY1"/>
                  </a:cxn>
                  <a:cxn ang="0">
                    <a:pos x="connsiteX2" y="connsiteY2"/>
                  </a:cxn>
                  <a:cxn ang="0">
                    <a:pos x="connsiteX3" y="connsiteY3"/>
                  </a:cxn>
                </a:cxnLst>
                <a:rect l="l" t="t" r="r" b="b"/>
                <a:pathLst>
                  <a:path w="775782" h="1211318">
                    <a:moveTo>
                      <a:pt x="653226" y="-26"/>
                    </a:moveTo>
                    <a:cubicBezTo>
                      <a:pt x="652651" y="459108"/>
                      <a:pt x="402397" y="881623"/>
                      <a:pt x="-41" y="1102981"/>
                    </a:cubicBezTo>
                    <a:lnTo>
                      <a:pt x="60553" y="1211292"/>
                    </a:lnTo>
                    <a:cubicBezTo>
                      <a:pt x="501789" y="967759"/>
                      <a:pt x="775741" y="503776"/>
                      <a:pt x="775741" y="-26"/>
                    </a:cubicBezTo>
                    <a:close/>
                  </a:path>
                </a:pathLst>
              </a:custGeom>
              <a:solidFill>
                <a:srgbClr val="FFC000"/>
              </a:solidFill>
              <a:ln w="44218" cap="flat">
                <a:noFill/>
                <a:prstDash val="solid"/>
                <a:miter/>
              </a:ln>
            </p:spPr>
            <p:txBody>
              <a:bodyPr rtlCol="0" anchor="ctr"/>
              <a:lstStyle/>
              <a:p>
                <a:endParaRPr lang="en-US" sz="1000"/>
              </a:p>
            </p:txBody>
          </p:sp>
          <p:sp>
            <p:nvSpPr>
              <p:cNvPr id="41" name="Freeform 37">
                <a:extLst>
                  <a:ext uri="{FF2B5EF4-FFF2-40B4-BE49-F238E27FC236}">
                    <a16:creationId xmlns:a16="http://schemas.microsoft.com/office/drawing/2014/main" id="{0C9D906B-B0CB-53D9-3917-2BC9A92292B3}"/>
                  </a:ext>
                </a:extLst>
              </p:cNvPr>
              <p:cNvSpPr/>
              <p:nvPr/>
            </p:nvSpPr>
            <p:spPr>
              <a:xfrm>
                <a:off x="2558031" y="4962740"/>
                <a:ext cx="1069944" cy="274872"/>
              </a:xfrm>
              <a:custGeom>
                <a:avLst/>
                <a:gdLst>
                  <a:gd name="connsiteX0" fmla="*/ 1400702 w 1400742"/>
                  <a:gd name="connsiteY0" fmla="*/ 259918 h 359855"/>
                  <a:gd name="connsiteX1" fmla="*/ -41 w 1400742"/>
                  <a:gd name="connsiteY1" fmla="*/ 133481 h 359855"/>
                  <a:gd name="connsiteX2" fmla="*/ 52592 w 1400742"/>
                  <a:gd name="connsiteY2" fmla="*/ 244445 h 359855"/>
                  <a:gd name="connsiteX3" fmla="*/ 1329050 w 1400742"/>
                  <a:gd name="connsiteY3" fmla="*/ 359829 h 359855"/>
                </a:gdLst>
                <a:ahLst/>
                <a:cxnLst>
                  <a:cxn ang="0">
                    <a:pos x="connsiteX0" y="connsiteY0"/>
                  </a:cxn>
                  <a:cxn ang="0">
                    <a:pos x="connsiteX1" y="connsiteY1"/>
                  </a:cxn>
                  <a:cxn ang="0">
                    <a:pos x="connsiteX2" y="connsiteY2"/>
                  </a:cxn>
                  <a:cxn ang="0">
                    <a:pos x="connsiteX3" y="connsiteY3"/>
                  </a:cxn>
                </a:cxnLst>
                <a:rect l="l" t="t" r="r" b="b"/>
                <a:pathLst>
                  <a:path w="1400742" h="359855">
                    <a:moveTo>
                      <a:pt x="1400702" y="259918"/>
                    </a:moveTo>
                    <a:cubicBezTo>
                      <a:pt x="991607" y="-33902"/>
                      <a:pt x="455097" y="-82333"/>
                      <a:pt x="-41" y="133481"/>
                    </a:cubicBezTo>
                    <a:lnTo>
                      <a:pt x="52592" y="244445"/>
                    </a:lnTo>
                    <a:cubicBezTo>
                      <a:pt x="467388" y="47889"/>
                      <a:pt x="956264" y="92080"/>
                      <a:pt x="1329050" y="359829"/>
                    </a:cubicBezTo>
                    <a:close/>
                  </a:path>
                </a:pathLst>
              </a:custGeom>
              <a:solidFill>
                <a:srgbClr val="FFC000"/>
              </a:solidFill>
              <a:ln w="44218" cap="flat">
                <a:noFill/>
                <a:prstDash val="solid"/>
                <a:miter/>
              </a:ln>
            </p:spPr>
            <p:txBody>
              <a:bodyPr rtlCol="0" anchor="ctr"/>
              <a:lstStyle/>
              <a:p>
                <a:endParaRPr lang="en-US" sz="1000"/>
              </a:p>
            </p:txBody>
          </p:sp>
          <p:sp>
            <p:nvSpPr>
              <p:cNvPr id="42" name="Freeform 38">
                <a:extLst>
                  <a:ext uri="{FF2B5EF4-FFF2-40B4-BE49-F238E27FC236}">
                    <a16:creationId xmlns:a16="http://schemas.microsoft.com/office/drawing/2014/main" id="{DAFE122A-BD59-F38B-B38D-646BC117F20B}"/>
                  </a:ext>
                </a:extLst>
              </p:cNvPr>
              <p:cNvSpPr/>
              <p:nvPr/>
            </p:nvSpPr>
            <p:spPr>
              <a:xfrm>
                <a:off x="2190796" y="5194477"/>
                <a:ext cx="979740" cy="765441"/>
              </a:xfrm>
              <a:custGeom>
                <a:avLst/>
                <a:gdLst>
                  <a:gd name="connsiteX0" fmla="*/ 1257841 w 1282650"/>
                  <a:gd name="connsiteY0" fmla="*/ 140001 h 1002096"/>
                  <a:gd name="connsiteX1" fmla="*/ 1282610 w 1282650"/>
                  <a:gd name="connsiteY1" fmla="*/ 19753 h 1002096"/>
                  <a:gd name="connsiteX2" fmla="*/ 15895 w 1282650"/>
                  <a:gd name="connsiteY2" fmla="*/ 876279 h 1002096"/>
                  <a:gd name="connsiteX3" fmla="*/ -41 w 1282650"/>
                  <a:gd name="connsiteY3" fmla="*/ 992344 h 1002096"/>
                  <a:gd name="connsiteX4" fmla="*/ 122032 w 1282650"/>
                  <a:gd name="connsiteY4" fmla="*/ 1002070 h 1002096"/>
                  <a:gd name="connsiteX5" fmla="*/ 1158825 w 1282650"/>
                  <a:gd name="connsiteY5" fmla="*/ 126464 h 1002096"/>
                  <a:gd name="connsiteX6" fmla="*/ 1257841 w 1282650"/>
                  <a:gd name="connsiteY6" fmla="*/ 140001 h 1002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2650" h="1002096">
                    <a:moveTo>
                      <a:pt x="1257841" y="140001"/>
                    </a:moveTo>
                    <a:lnTo>
                      <a:pt x="1282610" y="19753"/>
                    </a:lnTo>
                    <a:cubicBezTo>
                      <a:pt x="696182" y="-93355"/>
                      <a:pt x="129056" y="290125"/>
                      <a:pt x="15895" y="876279"/>
                    </a:cubicBezTo>
                    <a:cubicBezTo>
                      <a:pt x="8491" y="914652"/>
                      <a:pt x="3170" y="953397"/>
                      <a:pt x="-41" y="992344"/>
                    </a:cubicBezTo>
                    <a:lnTo>
                      <a:pt x="122032" y="1002070"/>
                    </a:lnTo>
                    <a:cubicBezTo>
                      <a:pt x="166429" y="474108"/>
                      <a:pt x="630616" y="82088"/>
                      <a:pt x="1158825" y="126464"/>
                    </a:cubicBezTo>
                    <a:cubicBezTo>
                      <a:pt x="1192041" y="129254"/>
                      <a:pt x="1225094" y="133772"/>
                      <a:pt x="1257841" y="140001"/>
                    </a:cubicBezTo>
                    <a:close/>
                  </a:path>
                </a:pathLst>
              </a:custGeom>
              <a:solidFill>
                <a:srgbClr val="FFC000"/>
              </a:solidFill>
              <a:ln w="44218" cap="flat">
                <a:noFill/>
                <a:prstDash val="solid"/>
                <a:miter/>
              </a:ln>
            </p:spPr>
            <p:txBody>
              <a:bodyPr rtlCol="0" anchor="ctr"/>
              <a:lstStyle/>
              <a:p>
                <a:endParaRPr lang="en-US" sz="1000"/>
              </a:p>
            </p:txBody>
          </p:sp>
          <p:sp>
            <p:nvSpPr>
              <p:cNvPr id="43" name="Freeform 39">
                <a:extLst>
                  <a:ext uri="{FF2B5EF4-FFF2-40B4-BE49-F238E27FC236}">
                    <a16:creationId xmlns:a16="http://schemas.microsoft.com/office/drawing/2014/main" id="{07E048B4-3CD2-DDE4-FAC4-04A453DCCC9B}"/>
                  </a:ext>
                </a:extLst>
              </p:cNvPr>
              <p:cNvSpPr/>
              <p:nvPr/>
            </p:nvSpPr>
            <p:spPr>
              <a:xfrm>
                <a:off x="3034385" y="5901162"/>
                <a:ext cx="802810" cy="943825"/>
              </a:xfrm>
              <a:custGeom>
                <a:avLst/>
                <a:gdLst>
                  <a:gd name="connsiteX0" fmla="*/ 918160 w 1051018"/>
                  <a:gd name="connsiteY0" fmla="*/ 17657 h 1235632"/>
                  <a:gd name="connsiteX1" fmla="*/ 107436 w 1051018"/>
                  <a:gd name="connsiteY1" fmla="*/ 1103422 h 1235632"/>
                  <a:gd name="connsiteX2" fmla="*/ -41 w 1051018"/>
                  <a:gd name="connsiteY2" fmla="*/ 1113148 h 1235632"/>
                  <a:gd name="connsiteX3" fmla="*/ 4382 w 1051018"/>
                  <a:gd name="connsiteY3" fmla="*/ 1235607 h 1235632"/>
                  <a:gd name="connsiteX4" fmla="*/ 125128 w 1051018"/>
                  <a:gd name="connsiteY4" fmla="*/ 1224554 h 1235632"/>
                  <a:gd name="connsiteX5" fmla="*/ 1039791 w 1051018"/>
                  <a:gd name="connsiteY5" fmla="*/ -26 h 123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1018" h="1235632">
                    <a:moveTo>
                      <a:pt x="918160" y="17657"/>
                    </a:moveTo>
                    <a:cubicBezTo>
                      <a:pt x="993739" y="541123"/>
                      <a:pt x="631010" y="1026915"/>
                      <a:pt x="107436" y="1103422"/>
                    </a:cubicBezTo>
                    <a:cubicBezTo>
                      <a:pt x="71818" y="1108657"/>
                      <a:pt x="35940" y="1111902"/>
                      <a:pt x="-41" y="1113148"/>
                    </a:cubicBezTo>
                    <a:lnTo>
                      <a:pt x="4382" y="1235607"/>
                    </a:lnTo>
                    <a:cubicBezTo>
                      <a:pt x="44803" y="1234117"/>
                      <a:pt x="85109" y="1230430"/>
                      <a:pt x="125128" y="1224554"/>
                    </a:cubicBezTo>
                    <a:cubicBezTo>
                      <a:pt x="715660" y="1138250"/>
                      <a:pt x="1124848" y="590416"/>
                      <a:pt x="1039791" y="-26"/>
                    </a:cubicBezTo>
                    <a:close/>
                  </a:path>
                </a:pathLst>
              </a:custGeom>
              <a:solidFill>
                <a:srgbClr val="FFC000"/>
              </a:solidFill>
              <a:ln w="44218" cap="flat">
                <a:noFill/>
                <a:prstDash val="solid"/>
                <a:miter/>
              </a:ln>
            </p:spPr>
            <p:txBody>
              <a:bodyPr rtlCol="0" anchor="ctr"/>
              <a:lstStyle/>
              <a:p>
                <a:endParaRPr lang="en-US" sz="1000"/>
              </a:p>
            </p:txBody>
          </p:sp>
          <p:sp>
            <p:nvSpPr>
              <p:cNvPr id="44" name="Freeform 40">
                <a:extLst>
                  <a:ext uri="{FF2B5EF4-FFF2-40B4-BE49-F238E27FC236}">
                    <a16:creationId xmlns:a16="http://schemas.microsoft.com/office/drawing/2014/main" id="{7BBC6A09-6DAE-743E-0862-8FBB7B32A0BF}"/>
                  </a:ext>
                </a:extLst>
              </p:cNvPr>
              <p:cNvSpPr/>
              <p:nvPr/>
            </p:nvSpPr>
            <p:spPr>
              <a:xfrm>
                <a:off x="2436726" y="5444366"/>
                <a:ext cx="1148661" cy="1148126"/>
              </a:xfrm>
              <a:custGeom>
                <a:avLst/>
                <a:gdLst>
                  <a:gd name="connsiteX0" fmla="*/ 1503756 w 1503796"/>
                  <a:gd name="connsiteY0" fmla="*/ 751521 h 1503095"/>
                  <a:gd name="connsiteX1" fmla="*/ 751857 w 1503796"/>
                  <a:gd name="connsiteY1" fmla="*/ 1503069 h 1503095"/>
                  <a:gd name="connsiteX2" fmla="*/ -41 w 1503796"/>
                  <a:gd name="connsiteY2" fmla="*/ 751521 h 1503095"/>
                  <a:gd name="connsiteX3" fmla="*/ 751857 w 1503796"/>
                  <a:gd name="connsiteY3" fmla="*/ -26 h 1503095"/>
                  <a:gd name="connsiteX4" fmla="*/ 1503756 w 1503796"/>
                  <a:gd name="connsiteY4" fmla="*/ 751521 h 1503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3796" h="1503095">
                    <a:moveTo>
                      <a:pt x="1503756" y="751521"/>
                    </a:moveTo>
                    <a:cubicBezTo>
                      <a:pt x="1503756" y="1166589"/>
                      <a:pt x="1167120" y="1503069"/>
                      <a:pt x="751857" y="1503069"/>
                    </a:cubicBezTo>
                    <a:cubicBezTo>
                      <a:pt x="336595" y="1503069"/>
                      <a:pt x="-41" y="1166589"/>
                      <a:pt x="-41" y="751521"/>
                    </a:cubicBezTo>
                    <a:cubicBezTo>
                      <a:pt x="-41" y="336453"/>
                      <a:pt x="336595" y="-26"/>
                      <a:pt x="751857" y="-26"/>
                    </a:cubicBezTo>
                    <a:cubicBezTo>
                      <a:pt x="1167120" y="-26"/>
                      <a:pt x="1503756" y="336453"/>
                      <a:pt x="1503756" y="751521"/>
                    </a:cubicBezTo>
                    <a:close/>
                  </a:path>
                </a:pathLst>
              </a:custGeom>
              <a:solidFill>
                <a:srgbClr val="FFC000"/>
              </a:solidFill>
              <a:ln w="44218" cap="flat">
                <a:noFill/>
                <a:prstDash val="solid"/>
                <a:miter/>
              </a:ln>
            </p:spPr>
            <p:txBody>
              <a:bodyPr rtlCol="0" anchor="ctr"/>
              <a:lstStyle/>
              <a:p>
                <a:pPr algn="ctr"/>
                <a:r>
                  <a:rPr lang="en-US" sz="1000" dirty="0">
                    <a:solidFill>
                      <a:schemeClr val="bg1"/>
                    </a:solidFill>
                    <a:latin typeface="Roboto Medium" panose="02000000000000000000" pitchFamily="2" charset="0"/>
                    <a:ea typeface="Roboto Medium" panose="02000000000000000000" pitchFamily="2" charset="0"/>
                  </a:rPr>
                  <a:t>3</a:t>
                </a:r>
              </a:p>
            </p:txBody>
          </p:sp>
          <p:sp>
            <p:nvSpPr>
              <p:cNvPr id="45" name="Freeform 41">
                <a:extLst>
                  <a:ext uri="{FF2B5EF4-FFF2-40B4-BE49-F238E27FC236}">
                    <a16:creationId xmlns:a16="http://schemas.microsoft.com/office/drawing/2014/main" id="{0241CF52-6AAA-97DE-FE18-29CCD4829CF6}"/>
                  </a:ext>
                </a:extLst>
              </p:cNvPr>
              <p:cNvSpPr/>
              <p:nvPr/>
            </p:nvSpPr>
            <p:spPr>
              <a:xfrm>
                <a:off x="2365601" y="5344947"/>
                <a:ext cx="1265554" cy="1264964"/>
              </a:xfrm>
              <a:custGeom>
                <a:avLst/>
                <a:gdLst>
                  <a:gd name="connsiteX0" fmla="*/ 828817 w 1656830"/>
                  <a:gd name="connsiteY0" fmla="*/ 1656031 h 1656057"/>
                  <a:gd name="connsiteX1" fmla="*/ -41 w 1656830"/>
                  <a:gd name="connsiteY1" fmla="*/ 828445 h 1656057"/>
                  <a:gd name="connsiteX2" fmla="*/ 827932 w 1656830"/>
                  <a:gd name="connsiteY2" fmla="*/ -26 h 1656057"/>
                  <a:gd name="connsiteX3" fmla="*/ 1656790 w 1656830"/>
                  <a:gd name="connsiteY3" fmla="*/ 827560 h 1656057"/>
                  <a:gd name="connsiteX4" fmla="*/ 1656790 w 1656830"/>
                  <a:gd name="connsiteY4" fmla="*/ 828002 h 1656057"/>
                  <a:gd name="connsiteX5" fmla="*/ 828817 w 1656830"/>
                  <a:gd name="connsiteY5" fmla="*/ 1656031 h 1656057"/>
                  <a:gd name="connsiteX6" fmla="*/ 828817 w 1656830"/>
                  <a:gd name="connsiteY6" fmla="*/ 152936 h 1656057"/>
                  <a:gd name="connsiteX7" fmla="*/ 153435 w 1656830"/>
                  <a:gd name="connsiteY7" fmla="*/ 828002 h 1656057"/>
                  <a:gd name="connsiteX8" fmla="*/ 828817 w 1656830"/>
                  <a:gd name="connsiteY8" fmla="*/ 1503069 h 1656057"/>
                  <a:gd name="connsiteX9" fmla="*/ 1504199 w 1656830"/>
                  <a:gd name="connsiteY9" fmla="*/ 828002 h 1656057"/>
                  <a:gd name="connsiteX10" fmla="*/ 828817 w 1656830"/>
                  <a:gd name="connsiteY10" fmla="*/ 152936 h 165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6830" h="1656057">
                    <a:moveTo>
                      <a:pt x="828817" y="1656031"/>
                    </a:moveTo>
                    <a:cubicBezTo>
                      <a:pt x="371295" y="1656275"/>
                      <a:pt x="202" y="1285753"/>
                      <a:pt x="-41" y="828445"/>
                    </a:cubicBezTo>
                    <a:cubicBezTo>
                      <a:pt x="-284" y="371137"/>
                      <a:pt x="370411" y="217"/>
                      <a:pt x="827932" y="-26"/>
                    </a:cubicBezTo>
                    <a:cubicBezTo>
                      <a:pt x="1285454" y="-269"/>
                      <a:pt x="1656546" y="370253"/>
                      <a:pt x="1656790" y="827560"/>
                    </a:cubicBezTo>
                    <a:cubicBezTo>
                      <a:pt x="1656790" y="827706"/>
                      <a:pt x="1656790" y="827857"/>
                      <a:pt x="1656790" y="828002"/>
                    </a:cubicBezTo>
                    <a:cubicBezTo>
                      <a:pt x="1656303" y="1284935"/>
                      <a:pt x="1285962" y="1655302"/>
                      <a:pt x="828817" y="1656031"/>
                    </a:cubicBezTo>
                    <a:close/>
                    <a:moveTo>
                      <a:pt x="828817" y="152936"/>
                    </a:moveTo>
                    <a:cubicBezTo>
                      <a:pt x="455813" y="152936"/>
                      <a:pt x="153435" y="455173"/>
                      <a:pt x="153435" y="828002"/>
                    </a:cubicBezTo>
                    <a:cubicBezTo>
                      <a:pt x="153435" y="1200832"/>
                      <a:pt x="455813" y="1503069"/>
                      <a:pt x="828817" y="1503069"/>
                    </a:cubicBezTo>
                    <a:cubicBezTo>
                      <a:pt x="1201820" y="1503069"/>
                      <a:pt x="1504199" y="1200832"/>
                      <a:pt x="1504199" y="828002"/>
                    </a:cubicBezTo>
                    <a:cubicBezTo>
                      <a:pt x="1503712" y="455376"/>
                      <a:pt x="1201617" y="153422"/>
                      <a:pt x="828817" y="152936"/>
                    </a:cubicBezTo>
                    <a:close/>
                  </a:path>
                </a:pathLst>
              </a:custGeom>
              <a:solidFill>
                <a:srgbClr val="FFFFFF"/>
              </a:solidFill>
              <a:ln w="44218" cap="flat">
                <a:noFill/>
                <a:prstDash val="solid"/>
                <a:miter/>
              </a:ln>
            </p:spPr>
            <p:txBody>
              <a:bodyPr rtlCol="0" anchor="ctr"/>
              <a:lstStyle/>
              <a:p>
                <a:endParaRPr lang="en-US" sz="1000"/>
              </a:p>
            </p:txBody>
          </p:sp>
          <p:sp>
            <p:nvSpPr>
              <p:cNvPr id="52" name="Freeform 50">
                <a:extLst>
                  <a:ext uri="{FF2B5EF4-FFF2-40B4-BE49-F238E27FC236}">
                    <a16:creationId xmlns:a16="http://schemas.microsoft.com/office/drawing/2014/main" id="{CDBABFA9-FA5E-8CAC-F4AD-68A987A6B971}"/>
                  </a:ext>
                </a:extLst>
              </p:cNvPr>
              <p:cNvSpPr/>
              <p:nvPr/>
            </p:nvSpPr>
            <p:spPr>
              <a:xfrm>
                <a:off x="2365601" y="8159205"/>
                <a:ext cx="1265554" cy="1264964"/>
              </a:xfrm>
              <a:custGeom>
                <a:avLst/>
                <a:gdLst>
                  <a:gd name="connsiteX0" fmla="*/ 828817 w 1656830"/>
                  <a:gd name="connsiteY0" fmla="*/ 1656031 h 1656057"/>
                  <a:gd name="connsiteX1" fmla="*/ -41 w 1656830"/>
                  <a:gd name="connsiteY1" fmla="*/ 828444 h 1656057"/>
                  <a:gd name="connsiteX2" fmla="*/ 827932 w 1656830"/>
                  <a:gd name="connsiteY2" fmla="*/ -26 h 1656057"/>
                  <a:gd name="connsiteX3" fmla="*/ 1656790 w 1656830"/>
                  <a:gd name="connsiteY3" fmla="*/ 827560 h 1656057"/>
                  <a:gd name="connsiteX4" fmla="*/ 1656790 w 1656830"/>
                  <a:gd name="connsiteY4" fmla="*/ 828003 h 1656057"/>
                  <a:gd name="connsiteX5" fmla="*/ 828817 w 1656830"/>
                  <a:gd name="connsiteY5" fmla="*/ 1656031 h 1656057"/>
                  <a:gd name="connsiteX6" fmla="*/ 828817 w 1656830"/>
                  <a:gd name="connsiteY6" fmla="*/ 152936 h 1656057"/>
                  <a:gd name="connsiteX7" fmla="*/ 153435 w 1656830"/>
                  <a:gd name="connsiteY7" fmla="*/ 828003 h 1656057"/>
                  <a:gd name="connsiteX8" fmla="*/ 828817 w 1656830"/>
                  <a:gd name="connsiteY8" fmla="*/ 1503070 h 1656057"/>
                  <a:gd name="connsiteX9" fmla="*/ 1504199 w 1656830"/>
                  <a:gd name="connsiteY9" fmla="*/ 828003 h 1656057"/>
                  <a:gd name="connsiteX10" fmla="*/ 828817 w 1656830"/>
                  <a:gd name="connsiteY10" fmla="*/ 152936 h 165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6830" h="1656057">
                    <a:moveTo>
                      <a:pt x="828817" y="1656031"/>
                    </a:moveTo>
                    <a:cubicBezTo>
                      <a:pt x="371295" y="1656296"/>
                      <a:pt x="202" y="1285740"/>
                      <a:pt x="-41" y="828444"/>
                    </a:cubicBezTo>
                    <a:cubicBezTo>
                      <a:pt x="-284" y="371150"/>
                      <a:pt x="370411" y="239"/>
                      <a:pt x="827932" y="-26"/>
                    </a:cubicBezTo>
                    <a:cubicBezTo>
                      <a:pt x="1285454" y="-291"/>
                      <a:pt x="1656546" y="370266"/>
                      <a:pt x="1656790" y="827560"/>
                    </a:cubicBezTo>
                    <a:cubicBezTo>
                      <a:pt x="1656790" y="827693"/>
                      <a:pt x="1656790" y="827870"/>
                      <a:pt x="1656790" y="828003"/>
                    </a:cubicBezTo>
                    <a:cubicBezTo>
                      <a:pt x="1656303" y="1284944"/>
                      <a:pt x="1285962" y="1655280"/>
                      <a:pt x="828817" y="1656031"/>
                    </a:cubicBezTo>
                    <a:close/>
                    <a:moveTo>
                      <a:pt x="828817" y="152936"/>
                    </a:moveTo>
                    <a:cubicBezTo>
                      <a:pt x="455813" y="152936"/>
                      <a:pt x="153435" y="455191"/>
                      <a:pt x="153435" y="828003"/>
                    </a:cubicBezTo>
                    <a:cubicBezTo>
                      <a:pt x="153435" y="1200814"/>
                      <a:pt x="455813" y="1503070"/>
                      <a:pt x="828817" y="1503070"/>
                    </a:cubicBezTo>
                    <a:cubicBezTo>
                      <a:pt x="1201820" y="1503070"/>
                      <a:pt x="1504199" y="1200814"/>
                      <a:pt x="1504199" y="828003"/>
                    </a:cubicBezTo>
                    <a:cubicBezTo>
                      <a:pt x="1503712" y="455368"/>
                      <a:pt x="1201617" y="153422"/>
                      <a:pt x="828817" y="152936"/>
                    </a:cubicBezTo>
                    <a:close/>
                  </a:path>
                </a:pathLst>
              </a:custGeom>
              <a:solidFill>
                <a:srgbClr val="FFFFFF"/>
              </a:solidFill>
              <a:ln w="44218" cap="flat">
                <a:noFill/>
                <a:prstDash val="solid"/>
                <a:miter/>
              </a:ln>
            </p:spPr>
            <p:txBody>
              <a:bodyPr rtlCol="0" anchor="ctr"/>
              <a:lstStyle/>
              <a:p>
                <a:endParaRPr lang="en-US" sz="1000"/>
              </a:p>
            </p:txBody>
          </p:sp>
          <p:grpSp>
            <p:nvGrpSpPr>
              <p:cNvPr id="60" name="Group 59">
                <a:extLst>
                  <a:ext uri="{FF2B5EF4-FFF2-40B4-BE49-F238E27FC236}">
                    <a16:creationId xmlns:a16="http://schemas.microsoft.com/office/drawing/2014/main" id="{C2EFED1E-D62F-A4AD-BEB5-F56B67BC4A9C}"/>
                  </a:ext>
                </a:extLst>
              </p:cNvPr>
              <p:cNvGrpSpPr/>
              <p:nvPr/>
            </p:nvGrpSpPr>
            <p:grpSpPr>
              <a:xfrm>
                <a:off x="4534924" y="8015912"/>
                <a:ext cx="3991529" cy="1156388"/>
                <a:chOff x="4632407" y="7974149"/>
                <a:chExt cx="3991529" cy="1156388"/>
              </a:xfrm>
            </p:grpSpPr>
            <p:sp>
              <p:nvSpPr>
                <p:cNvPr id="67" name="CuadroTexto 395">
                  <a:extLst>
                    <a:ext uri="{FF2B5EF4-FFF2-40B4-BE49-F238E27FC236}">
                      <a16:creationId xmlns:a16="http://schemas.microsoft.com/office/drawing/2014/main" id="{9D963AED-52CE-2515-79F0-E8A115D63321}"/>
                    </a:ext>
                  </a:extLst>
                </p:cNvPr>
                <p:cNvSpPr txBox="1"/>
                <p:nvPr/>
              </p:nvSpPr>
              <p:spPr>
                <a:xfrm>
                  <a:off x="4805531" y="7974149"/>
                  <a:ext cx="3589307" cy="497790"/>
                </a:xfrm>
                <a:prstGeom prst="rect">
                  <a:avLst/>
                </a:prstGeom>
                <a:noFill/>
              </p:spPr>
              <p:txBody>
                <a:bodyPr wrap="square" rtlCol="0">
                  <a:spAutoFit/>
                </a:bodyPr>
                <a:lstStyle/>
                <a:p>
                  <a:r>
                    <a:rPr lang="en-US" sz="1200" b="1" i="0" dirty="0">
                      <a:solidFill>
                        <a:srgbClr val="196B24"/>
                      </a:solidFill>
                      <a:effectLst/>
                      <a:highlight>
                        <a:srgbClr val="FFFFFF"/>
                      </a:highlight>
                      <a:latin typeface="Constantia" panose="02030602050306030303" pitchFamily="18" charset="0"/>
                    </a:rPr>
                    <a:t>Executive View</a:t>
                  </a:r>
                  <a:r>
                    <a:rPr lang="en-US" sz="1200" b="0" i="0" dirty="0">
                      <a:solidFill>
                        <a:srgbClr val="196B24"/>
                      </a:solidFill>
                      <a:effectLst/>
                      <a:highlight>
                        <a:srgbClr val="FFFFFF"/>
                      </a:highlight>
                      <a:latin typeface="Constantia" panose="02030602050306030303" pitchFamily="18" charset="0"/>
                    </a:rPr>
                    <a:t>:</a:t>
                  </a:r>
                  <a:endParaRPr lang="en-US" sz="1200" dirty="0">
                    <a:solidFill>
                      <a:srgbClr val="196B24"/>
                    </a:solidFill>
                    <a:latin typeface="Constantia" panose="02030602050306030303" pitchFamily="18" charset="0"/>
                    <a:ea typeface="Roboto Medium" panose="02000000000000000000" pitchFamily="2" charset="0"/>
                    <a:cs typeface="Lato Semibold" panose="020F0502020204030203" pitchFamily="34" charset="0"/>
                  </a:endParaRPr>
                </a:p>
              </p:txBody>
            </p:sp>
            <p:sp>
              <p:nvSpPr>
                <p:cNvPr id="68" name="Rectangle 56">
                  <a:extLst>
                    <a:ext uri="{FF2B5EF4-FFF2-40B4-BE49-F238E27FC236}">
                      <a16:creationId xmlns:a16="http://schemas.microsoft.com/office/drawing/2014/main" id="{C8F18ED8-0E3B-3D39-922D-4BB5407A9FE0}"/>
                    </a:ext>
                  </a:extLst>
                </p:cNvPr>
                <p:cNvSpPr/>
                <p:nvPr/>
              </p:nvSpPr>
              <p:spPr>
                <a:xfrm>
                  <a:off x="4632407" y="8632747"/>
                  <a:ext cx="3991529" cy="497790"/>
                </a:xfrm>
                <a:prstGeom prst="rect">
                  <a:avLst/>
                </a:prstGeom>
              </p:spPr>
              <p:txBody>
                <a:bodyPr wrap="square">
                  <a:spAutoFit/>
                </a:bodyPr>
                <a:lstStyle/>
                <a:p>
                  <a:r>
                    <a:rPr lang="en-US" sz="1200" b="0" i="0" dirty="0">
                      <a:solidFill>
                        <a:srgbClr val="196B24"/>
                      </a:solidFill>
                      <a:effectLst/>
                      <a:highlight>
                        <a:srgbClr val="FFFFFF"/>
                      </a:highlight>
                      <a:latin typeface="Constantia" panose="02030602050306030303" pitchFamily="18" charset="0"/>
                    </a:rPr>
                    <a:t>Key insights for executives.</a:t>
                  </a:r>
                  <a:endParaRPr lang="en-US" sz="1200" dirty="0">
                    <a:solidFill>
                      <a:srgbClr val="196B24"/>
                    </a:solidFill>
                    <a:latin typeface="Constantia" panose="02030602050306030303" pitchFamily="18" charset="0"/>
                    <a:ea typeface="Lato Light" panose="020F0502020204030203" pitchFamily="34" charset="0"/>
                    <a:cs typeface="Lato Light" panose="020F0502020204030203" pitchFamily="34" charset="0"/>
                  </a:endParaRPr>
                </a:p>
              </p:txBody>
            </p:sp>
          </p:grpSp>
        </p:grpSp>
        <p:grpSp>
          <p:nvGrpSpPr>
            <p:cNvPr id="8" name="Group 7">
              <a:extLst>
                <a:ext uri="{FF2B5EF4-FFF2-40B4-BE49-F238E27FC236}">
                  <a16:creationId xmlns:a16="http://schemas.microsoft.com/office/drawing/2014/main" id="{8C335C3C-C1F6-1043-7DA2-676E29FF7D07}"/>
                </a:ext>
              </a:extLst>
            </p:cNvPr>
            <p:cNvGrpSpPr/>
            <p:nvPr/>
          </p:nvGrpSpPr>
          <p:grpSpPr>
            <a:xfrm>
              <a:off x="16929508" y="8067765"/>
              <a:ext cx="1266230" cy="4078885"/>
              <a:chOff x="2364925" y="8159205"/>
              <a:chExt cx="1266230" cy="4078885"/>
            </a:xfrm>
          </p:grpSpPr>
          <p:sp>
            <p:nvSpPr>
              <p:cNvPr id="22" name="Freeform 81">
                <a:extLst>
                  <a:ext uri="{FF2B5EF4-FFF2-40B4-BE49-F238E27FC236}">
                    <a16:creationId xmlns:a16="http://schemas.microsoft.com/office/drawing/2014/main" id="{1BA9D22D-3DAD-6C6F-CDE8-9BC8C485ED19}"/>
                  </a:ext>
                </a:extLst>
              </p:cNvPr>
              <p:cNvSpPr/>
              <p:nvPr/>
            </p:nvSpPr>
            <p:spPr>
              <a:xfrm>
                <a:off x="2365601" y="8159205"/>
                <a:ext cx="1265554" cy="1264964"/>
              </a:xfrm>
              <a:custGeom>
                <a:avLst/>
                <a:gdLst>
                  <a:gd name="connsiteX0" fmla="*/ 828817 w 1656830"/>
                  <a:gd name="connsiteY0" fmla="*/ 1656031 h 1656057"/>
                  <a:gd name="connsiteX1" fmla="*/ -41 w 1656830"/>
                  <a:gd name="connsiteY1" fmla="*/ 828444 h 1656057"/>
                  <a:gd name="connsiteX2" fmla="*/ 827932 w 1656830"/>
                  <a:gd name="connsiteY2" fmla="*/ -26 h 1656057"/>
                  <a:gd name="connsiteX3" fmla="*/ 1656790 w 1656830"/>
                  <a:gd name="connsiteY3" fmla="*/ 827560 h 1656057"/>
                  <a:gd name="connsiteX4" fmla="*/ 1656790 w 1656830"/>
                  <a:gd name="connsiteY4" fmla="*/ 828003 h 1656057"/>
                  <a:gd name="connsiteX5" fmla="*/ 828817 w 1656830"/>
                  <a:gd name="connsiteY5" fmla="*/ 1656031 h 1656057"/>
                  <a:gd name="connsiteX6" fmla="*/ 828817 w 1656830"/>
                  <a:gd name="connsiteY6" fmla="*/ 152936 h 1656057"/>
                  <a:gd name="connsiteX7" fmla="*/ 153435 w 1656830"/>
                  <a:gd name="connsiteY7" fmla="*/ 828003 h 1656057"/>
                  <a:gd name="connsiteX8" fmla="*/ 828817 w 1656830"/>
                  <a:gd name="connsiteY8" fmla="*/ 1503070 h 1656057"/>
                  <a:gd name="connsiteX9" fmla="*/ 1504199 w 1656830"/>
                  <a:gd name="connsiteY9" fmla="*/ 828003 h 1656057"/>
                  <a:gd name="connsiteX10" fmla="*/ 828817 w 1656830"/>
                  <a:gd name="connsiteY10" fmla="*/ 152936 h 165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6830" h="1656057">
                    <a:moveTo>
                      <a:pt x="828817" y="1656031"/>
                    </a:moveTo>
                    <a:cubicBezTo>
                      <a:pt x="371295" y="1656296"/>
                      <a:pt x="202" y="1285740"/>
                      <a:pt x="-41" y="828444"/>
                    </a:cubicBezTo>
                    <a:cubicBezTo>
                      <a:pt x="-284" y="371150"/>
                      <a:pt x="370411" y="239"/>
                      <a:pt x="827932" y="-26"/>
                    </a:cubicBezTo>
                    <a:cubicBezTo>
                      <a:pt x="1285454" y="-291"/>
                      <a:pt x="1656546" y="370266"/>
                      <a:pt x="1656790" y="827560"/>
                    </a:cubicBezTo>
                    <a:cubicBezTo>
                      <a:pt x="1656790" y="827693"/>
                      <a:pt x="1656790" y="827870"/>
                      <a:pt x="1656790" y="828003"/>
                    </a:cubicBezTo>
                    <a:cubicBezTo>
                      <a:pt x="1656303" y="1284944"/>
                      <a:pt x="1285962" y="1655280"/>
                      <a:pt x="828817" y="1656031"/>
                    </a:cubicBezTo>
                    <a:close/>
                    <a:moveTo>
                      <a:pt x="828817" y="152936"/>
                    </a:moveTo>
                    <a:cubicBezTo>
                      <a:pt x="455813" y="152936"/>
                      <a:pt x="153435" y="455191"/>
                      <a:pt x="153435" y="828003"/>
                    </a:cubicBezTo>
                    <a:cubicBezTo>
                      <a:pt x="153435" y="1200814"/>
                      <a:pt x="455813" y="1503070"/>
                      <a:pt x="828817" y="1503070"/>
                    </a:cubicBezTo>
                    <a:cubicBezTo>
                      <a:pt x="1201820" y="1503070"/>
                      <a:pt x="1504199" y="1200814"/>
                      <a:pt x="1504199" y="828003"/>
                    </a:cubicBezTo>
                    <a:cubicBezTo>
                      <a:pt x="1503712" y="455368"/>
                      <a:pt x="1201617" y="153422"/>
                      <a:pt x="828817" y="152936"/>
                    </a:cubicBezTo>
                    <a:close/>
                  </a:path>
                </a:pathLst>
              </a:custGeom>
              <a:solidFill>
                <a:srgbClr val="FFFFFF"/>
              </a:solidFill>
              <a:ln w="44218" cap="flat">
                <a:noFill/>
                <a:prstDash val="solid"/>
                <a:miter/>
              </a:ln>
            </p:spPr>
            <p:txBody>
              <a:bodyPr rtlCol="0" anchor="ctr"/>
              <a:lstStyle/>
              <a:p>
                <a:endParaRPr lang="en-US" sz="1000"/>
              </a:p>
            </p:txBody>
          </p:sp>
          <p:sp>
            <p:nvSpPr>
              <p:cNvPr id="29" name="Freeform 88">
                <a:extLst>
                  <a:ext uri="{FF2B5EF4-FFF2-40B4-BE49-F238E27FC236}">
                    <a16:creationId xmlns:a16="http://schemas.microsoft.com/office/drawing/2014/main" id="{3F6D51FB-6492-C609-FC5E-3A53D925652D}"/>
                  </a:ext>
                </a:extLst>
              </p:cNvPr>
              <p:cNvSpPr/>
              <p:nvPr/>
            </p:nvSpPr>
            <p:spPr>
              <a:xfrm>
                <a:off x="2364925" y="10972450"/>
                <a:ext cx="1266230" cy="1265640"/>
              </a:xfrm>
              <a:custGeom>
                <a:avLst/>
                <a:gdLst>
                  <a:gd name="connsiteX0" fmla="*/ 829702 w 1657715"/>
                  <a:gd name="connsiteY0" fmla="*/ 1656916 h 1656942"/>
                  <a:gd name="connsiteX1" fmla="*/ -41 w 1657715"/>
                  <a:gd name="connsiteY1" fmla="*/ 829329 h 1656942"/>
                  <a:gd name="connsiteX2" fmla="*/ 827932 w 1657715"/>
                  <a:gd name="connsiteY2" fmla="*/ -26 h 1656942"/>
                  <a:gd name="connsiteX3" fmla="*/ 1657675 w 1657715"/>
                  <a:gd name="connsiteY3" fmla="*/ 827561 h 1656942"/>
                  <a:gd name="connsiteX4" fmla="*/ 1657675 w 1657715"/>
                  <a:gd name="connsiteY4" fmla="*/ 829329 h 1656942"/>
                  <a:gd name="connsiteX5" fmla="*/ 829702 w 1657715"/>
                  <a:gd name="connsiteY5" fmla="*/ 1656916 h 1656942"/>
                  <a:gd name="connsiteX6" fmla="*/ 829702 w 1657715"/>
                  <a:gd name="connsiteY6" fmla="*/ 153820 h 1656942"/>
                  <a:gd name="connsiteX7" fmla="*/ 154320 w 1657715"/>
                  <a:gd name="connsiteY7" fmla="*/ 828887 h 1656942"/>
                  <a:gd name="connsiteX8" fmla="*/ 829702 w 1657715"/>
                  <a:gd name="connsiteY8" fmla="*/ 1503953 h 1656942"/>
                  <a:gd name="connsiteX9" fmla="*/ 1505084 w 1657715"/>
                  <a:gd name="connsiteY9" fmla="*/ 828887 h 1656942"/>
                  <a:gd name="connsiteX10" fmla="*/ 829702 w 1657715"/>
                  <a:gd name="connsiteY10" fmla="*/ 153820 h 1656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7715" h="1656942">
                    <a:moveTo>
                      <a:pt x="829702" y="1656916"/>
                    </a:moveTo>
                    <a:cubicBezTo>
                      <a:pt x="371937" y="1657402"/>
                      <a:pt x="450" y="1286889"/>
                      <a:pt x="-41" y="829329"/>
                    </a:cubicBezTo>
                    <a:cubicBezTo>
                      <a:pt x="-527" y="371769"/>
                      <a:pt x="370168" y="460"/>
                      <a:pt x="827932" y="-26"/>
                    </a:cubicBezTo>
                    <a:cubicBezTo>
                      <a:pt x="1285697" y="-512"/>
                      <a:pt x="1657188" y="370001"/>
                      <a:pt x="1657675" y="827561"/>
                    </a:cubicBezTo>
                    <a:cubicBezTo>
                      <a:pt x="1657675" y="828136"/>
                      <a:pt x="1657675" y="828754"/>
                      <a:pt x="1657675" y="829329"/>
                    </a:cubicBezTo>
                    <a:cubicBezTo>
                      <a:pt x="1656945" y="1286093"/>
                      <a:pt x="1286675" y="1656164"/>
                      <a:pt x="829702" y="1656916"/>
                    </a:cubicBezTo>
                    <a:close/>
                    <a:moveTo>
                      <a:pt x="829702" y="153820"/>
                    </a:moveTo>
                    <a:cubicBezTo>
                      <a:pt x="456698" y="153820"/>
                      <a:pt x="154320" y="456075"/>
                      <a:pt x="154320" y="828887"/>
                    </a:cubicBezTo>
                    <a:cubicBezTo>
                      <a:pt x="154320" y="1201699"/>
                      <a:pt x="456698" y="1503953"/>
                      <a:pt x="829702" y="1503953"/>
                    </a:cubicBezTo>
                    <a:cubicBezTo>
                      <a:pt x="1202705" y="1503953"/>
                      <a:pt x="1505084" y="1201699"/>
                      <a:pt x="1505084" y="828887"/>
                    </a:cubicBezTo>
                    <a:cubicBezTo>
                      <a:pt x="1504597" y="456252"/>
                      <a:pt x="1202502" y="154307"/>
                      <a:pt x="829702" y="153820"/>
                    </a:cubicBezTo>
                    <a:close/>
                  </a:path>
                </a:pathLst>
              </a:custGeom>
              <a:solidFill>
                <a:srgbClr val="FFFFFF"/>
              </a:solidFill>
              <a:ln w="44218" cap="flat">
                <a:noFill/>
                <a:prstDash val="solid"/>
                <a:miter/>
              </a:ln>
            </p:spPr>
            <p:txBody>
              <a:bodyPr rtlCol="0" anchor="ctr"/>
              <a:lstStyle/>
              <a:p>
                <a:endParaRPr lang="en-US" sz="1000"/>
              </a:p>
            </p:txBody>
          </p:sp>
        </p:grpSp>
      </p:grpSp>
      <p:sp>
        <p:nvSpPr>
          <p:cNvPr id="99" name="CuadroTexto 350">
            <a:extLst>
              <a:ext uri="{FF2B5EF4-FFF2-40B4-BE49-F238E27FC236}">
                <a16:creationId xmlns:a16="http://schemas.microsoft.com/office/drawing/2014/main" id="{AEB5651D-01C3-808A-781C-F4E051185F56}"/>
              </a:ext>
            </a:extLst>
          </p:cNvPr>
          <p:cNvSpPr txBox="1"/>
          <p:nvPr/>
        </p:nvSpPr>
        <p:spPr>
          <a:xfrm>
            <a:off x="3623207" y="1801883"/>
            <a:ext cx="5178597" cy="400110"/>
          </a:xfrm>
          <a:prstGeom prst="rect">
            <a:avLst/>
          </a:prstGeom>
          <a:noFill/>
        </p:spPr>
        <p:txBody>
          <a:bodyPr wrap="none" rtlCol="0">
            <a:spAutoFit/>
          </a:bodyPr>
          <a:lstStyle/>
          <a:p>
            <a:pPr algn="l"/>
            <a:r>
              <a:rPr lang="en-IN" sz="2000" b="1" i="0" dirty="0">
                <a:solidFill>
                  <a:srgbClr val="61CBF4"/>
                </a:solidFill>
                <a:effectLst/>
                <a:highlight>
                  <a:srgbClr val="FFFFFF"/>
                </a:highlight>
                <a:latin typeface="Constantia" panose="02030602050306030303" pitchFamily="18" charset="0"/>
              </a:rPr>
              <a:t>Management’s Dashboard Requirements:</a:t>
            </a:r>
          </a:p>
        </p:txBody>
      </p:sp>
      <p:sp>
        <p:nvSpPr>
          <p:cNvPr id="100" name="CuadroTexto 351">
            <a:extLst>
              <a:ext uri="{FF2B5EF4-FFF2-40B4-BE49-F238E27FC236}">
                <a16:creationId xmlns:a16="http://schemas.microsoft.com/office/drawing/2014/main" id="{FD023835-A3C7-A455-D9EA-E50912D0FF6E}"/>
              </a:ext>
            </a:extLst>
          </p:cNvPr>
          <p:cNvSpPr txBox="1"/>
          <p:nvPr/>
        </p:nvSpPr>
        <p:spPr>
          <a:xfrm>
            <a:off x="1323975" y="571596"/>
            <a:ext cx="8882737" cy="830997"/>
          </a:xfrm>
          <a:prstGeom prst="rect">
            <a:avLst/>
          </a:prstGeom>
          <a:noFill/>
        </p:spPr>
        <p:txBody>
          <a:bodyPr wrap="square" rtlCol="0">
            <a:spAutoFit/>
          </a:bodyPr>
          <a:lstStyle/>
          <a:p>
            <a:r>
              <a:rPr lang="en-US" sz="1600" b="0" i="0" dirty="0">
                <a:solidFill>
                  <a:srgbClr val="156082"/>
                </a:solidFill>
                <a:effectLst/>
                <a:highlight>
                  <a:srgbClr val="FFFFFF"/>
                </a:highlight>
                <a:latin typeface="Constantia" panose="02030602050306030303" pitchFamily="18" charset="0"/>
              </a:rPr>
              <a:t>AtliQ Hardware is struggling in Latin America, relying on surveys and intuition for decisions. Previously, they used MS Excel for analysis due to limited data, but with growth, they now have ample data. Therefore, they hired a Data Analyst to make informed decisions using this data.</a:t>
            </a:r>
            <a:endParaRPr lang="en-US" sz="1600" dirty="0">
              <a:solidFill>
                <a:srgbClr val="156082"/>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03" name="CuadroTexto 350">
            <a:extLst>
              <a:ext uri="{FF2B5EF4-FFF2-40B4-BE49-F238E27FC236}">
                <a16:creationId xmlns:a16="http://schemas.microsoft.com/office/drawing/2014/main" id="{CF45109F-44CA-15A3-5DB0-3199E904307A}"/>
              </a:ext>
            </a:extLst>
          </p:cNvPr>
          <p:cNvSpPr txBox="1"/>
          <p:nvPr/>
        </p:nvSpPr>
        <p:spPr>
          <a:xfrm>
            <a:off x="1323975" y="79008"/>
            <a:ext cx="8679245" cy="400110"/>
          </a:xfrm>
          <a:prstGeom prst="rect">
            <a:avLst/>
          </a:prstGeom>
          <a:noFill/>
        </p:spPr>
        <p:txBody>
          <a:bodyPr wrap="square" rtlCol="0">
            <a:spAutoFit/>
          </a:bodyPr>
          <a:lstStyle/>
          <a:p>
            <a:pPr algn="ctr"/>
            <a:r>
              <a:rPr lang="en-IN" sz="2000" b="1" i="0" dirty="0">
                <a:solidFill>
                  <a:srgbClr val="FFC000"/>
                </a:solidFill>
                <a:effectLst/>
                <a:highlight>
                  <a:srgbClr val="FFFFFF"/>
                </a:highlight>
                <a:latin typeface="Constantia" panose="02030602050306030303" pitchFamily="18" charset="0"/>
              </a:rPr>
              <a:t>Problem Statement</a:t>
            </a:r>
          </a:p>
        </p:txBody>
      </p:sp>
    </p:spTree>
    <p:extLst>
      <p:ext uri="{BB962C8B-B14F-4D97-AF65-F5344CB8AC3E}">
        <p14:creationId xmlns:p14="http://schemas.microsoft.com/office/powerpoint/2010/main" val="67297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624F746-7402-F6A7-B5C0-C265E3411EC7}"/>
              </a:ext>
            </a:extLst>
          </p:cNvPr>
          <p:cNvPicPr>
            <a:picLocks noChangeAspect="1"/>
          </p:cNvPicPr>
          <p:nvPr/>
        </p:nvPicPr>
        <p:blipFill>
          <a:blip r:embed="rId2"/>
          <a:srcRect t="196" r="2" b="2"/>
          <a:stretch/>
        </p:blipFill>
        <p:spPr>
          <a:xfrm>
            <a:off x="453606" y="259733"/>
            <a:ext cx="11262144" cy="6350617"/>
          </a:xfrm>
          <a:prstGeom prst="rect">
            <a:avLst/>
          </a:prstGeom>
        </p:spPr>
      </p:pic>
    </p:spTree>
    <p:extLst>
      <p:ext uri="{BB962C8B-B14F-4D97-AF65-F5344CB8AC3E}">
        <p14:creationId xmlns:p14="http://schemas.microsoft.com/office/powerpoint/2010/main" val="181462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25BEB9E-6845-3102-9E49-6E4FCCDC6EE6}"/>
              </a:ext>
            </a:extLst>
          </p:cNvPr>
          <p:cNvPicPr>
            <a:picLocks noChangeAspect="1"/>
          </p:cNvPicPr>
          <p:nvPr/>
        </p:nvPicPr>
        <p:blipFill>
          <a:blip r:embed="rId2"/>
          <a:srcRect l="247" r="1" b="1"/>
          <a:stretch/>
        </p:blipFill>
        <p:spPr>
          <a:xfrm>
            <a:off x="402930" y="206021"/>
            <a:ext cx="11408069" cy="6432903"/>
          </a:xfrm>
          <a:prstGeom prst="rect">
            <a:avLst/>
          </a:prstGeom>
        </p:spPr>
      </p:pic>
    </p:spTree>
    <p:extLst>
      <p:ext uri="{BB962C8B-B14F-4D97-AF65-F5344CB8AC3E}">
        <p14:creationId xmlns:p14="http://schemas.microsoft.com/office/powerpoint/2010/main" val="27946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70BD8B4-5947-156E-2B10-85505B35B3D7}"/>
              </a:ext>
            </a:extLst>
          </p:cNvPr>
          <p:cNvPicPr>
            <a:picLocks noChangeAspect="1"/>
          </p:cNvPicPr>
          <p:nvPr/>
        </p:nvPicPr>
        <p:blipFill>
          <a:blip r:embed="rId2"/>
          <a:srcRect l="247" r="1" b="1"/>
          <a:stretch/>
        </p:blipFill>
        <p:spPr>
          <a:xfrm>
            <a:off x="419822" y="248990"/>
            <a:ext cx="11314977" cy="6380410"/>
          </a:xfrm>
          <a:prstGeom prst="rect">
            <a:avLst/>
          </a:prstGeom>
        </p:spPr>
      </p:pic>
    </p:spTree>
    <p:extLst>
      <p:ext uri="{BB962C8B-B14F-4D97-AF65-F5344CB8AC3E}">
        <p14:creationId xmlns:p14="http://schemas.microsoft.com/office/powerpoint/2010/main" val="326839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F4BE449-C76C-867A-13E2-2C4C28B3087D}"/>
              </a:ext>
            </a:extLst>
          </p:cNvPr>
          <p:cNvPicPr>
            <a:picLocks noChangeAspect="1"/>
          </p:cNvPicPr>
          <p:nvPr/>
        </p:nvPicPr>
        <p:blipFill>
          <a:blip r:embed="rId2"/>
          <a:srcRect t="196" r="2" b="2"/>
          <a:stretch/>
        </p:blipFill>
        <p:spPr>
          <a:xfrm>
            <a:off x="419823" y="211393"/>
            <a:ext cx="11381652" cy="6418007"/>
          </a:xfrm>
          <a:prstGeom prst="rect">
            <a:avLst/>
          </a:prstGeom>
        </p:spPr>
      </p:pic>
    </p:spTree>
    <p:extLst>
      <p:ext uri="{BB962C8B-B14F-4D97-AF65-F5344CB8AC3E}">
        <p14:creationId xmlns:p14="http://schemas.microsoft.com/office/powerpoint/2010/main" val="292871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25F10BA-441D-9DFF-6C27-3399244BCBE0}"/>
              </a:ext>
            </a:extLst>
          </p:cNvPr>
          <p:cNvPicPr>
            <a:picLocks noChangeAspect="1"/>
          </p:cNvPicPr>
          <p:nvPr/>
        </p:nvPicPr>
        <p:blipFill>
          <a:blip r:embed="rId2"/>
          <a:srcRect r="248" b="1"/>
          <a:stretch/>
        </p:blipFill>
        <p:spPr>
          <a:xfrm>
            <a:off x="1155547" y="426235"/>
            <a:ext cx="10264928" cy="5788297"/>
          </a:xfrm>
          <a:prstGeom prst="rect">
            <a:avLst/>
          </a:prstGeom>
        </p:spPr>
      </p:pic>
    </p:spTree>
    <p:extLst>
      <p:ext uri="{BB962C8B-B14F-4D97-AF65-F5344CB8AC3E}">
        <p14:creationId xmlns:p14="http://schemas.microsoft.com/office/powerpoint/2010/main" val="190648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DC51DD5-05CE-5475-9D15-5F05C9557F01}"/>
              </a:ext>
            </a:extLst>
          </p:cNvPr>
          <p:cNvSpPr/>
          <p:nvPr/>
        </p:nvSpPr>
        <p:spPr>
          <a:xfrm>
            <a:off x="5522790" y="0"/>
            <a:ext cx="6669210" cy="6858000"/>
          </a:xfrm>
          <a:prstGeom prst="rect">
            <a:avLst/>
          </a:prstGeom>
          <a:solidFill>
            <a:srgbClr val="2F9599">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162FA415-857A-0222-8B04-5F4EE87F9A6F}"/>
              </a:ext>
            </a:extLst>
          </p:cNvPr>
          <p:cNvSpPr/>
          <p:nvPr/>
        </p:nvSpPr>
        <p:spPr>
          <a:xfrm>
            <a:off x="0" y="0"/>
            <a:ext cx="552279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BB546C24-307F-16FE-FAF2-FED6FF74CC72}"/>
              </a:ext>
            </a:extLst>
          </p:cNvPr>
          <p:cNvGrpSpPr/>
          <p:nvPr/>
        </p:nvGrpSpPr>
        <p:grpSpPr>
          <a:xfrm>
            <a:off x="6350447" y="548551"/>
            <a:ext cx="4404569" cy="978546"/>
            <a:chOff x="1548556" y="2450454"/>
            <a:chExt cx="4404569" cy="978546"/>
          </a:xfrm>
        </p:grpSpPr>
        <p:sp>
          <p:nvSpPr>
            <p:cNvPr id="2" name="Rectangle 1">
              <a:extLst>
                <a:ext uri="{FF2B5EF4-FFF2-40B4-BE49-F238E27FC236}">
                  <a16:creationId xmlns:a16="http://schemas.microsoft.com/office/drawing/2014/main" id="{F78ACA02-B408-3C2A-F7C7-7D558DA1A7D1}"/>
                </a:ext>
              </a:extLst>
            </p:cNvPr>
            <p:cNvSpPr/>
            <p:nvPr/>
          </p:nvSpPr>
          <p:spPr>
            <a:xfrm>
              <a:off x="1548556" y="2450454"/>
              <a:ext cx="3246146" cy="978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 name="Rectangle 35">
              <a:extLst>
                <a:ext uri="{FF2B5EF4-FFF2-40B4-BE49-F238E27FC236}">
                  <a16:creationId xmlns:a16="http://schemas.microsoft.com/office/drawing/2014/main" id="{F1706758-D39D-ACC3-BB41-07F61757C779}"/>
                </a:ext>
              </a:extLst>
            </p:cNvPr>
            <p:cNvSpPr/>
            <p:nvPr/>
          </p:nvSpPr>
          <p:spPr>
            <a:xfrm>
              <a:off x="3686668" y="2450454"/>
              <a:ext cx="2266457" cy="978546"/>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sp>
        <p:nvSpPr>
          <p:cNvPr id="4" name="TextBox 3">
            <a:extLst>
              <a:ext uri="{FF2B5EF4-FFF2-40B4-BE49-F238E27FC236}">
                <a16:creationId xmlns:a16="http://schemas.microsoft.com/office/drawing/2014/main" id="{3F507F77-F42B-5D12-76E9-30BB76CE9A11}"/>
              </a:ext>
            </a:extLst>
          </p:cNvPr>
          <p:cNvSpPr txBox="1"/>
          <p:nvPr/>
        </p:nvSpPr>
        <p:spPr>
          <a:xfrm flipH="1">
            <a:off x="6832959" y="848631"/>
            <a:ext cx="3838574" cy="307777"/>
          </a:xfrm>
          <a:prstGeom prst="rect">
            <a:avLst/>
          </a:prstGeom>
          <a:noFill/>
        </p:spPr>
        <p:txBody>
          <a:bodyPr wrap="square" rtlCol="0">
            <a:spAutoFit/>
          </a:bodyPr>
          <a:lstStyle/>
          <a:p>
            <a:pPr algn="ctr"/>
            <a:r>
              <a:rPr lang="en-US" sz="1400" dirty="0">
                <a:latin typeface="Constantia" panose="02030602050306030303" pitchFamily="18" charset="0"/>
                <a:ea typeface="Roboto Medium" panose="02000000000000000000" pitchFamily="2" charset="0"/>
                <a:cs typeface="Poppins Medium" pitchFamily="2" charset="77"/>
              </a:rPr>
              <a:t>Get an Issue resolved</a:t>
            </a:r>
          </a:p>
        </p:txBody>
      </p:sp>
      <p:sp>
        <p:nvSpPr>
          <p:cNvPr id="5" name="Freeform 1">
            <a:extLst>
              <a:ext uri="{FF2B5EF4-FFF2-40B4-BE49-F238E27FC236}">
                <a16:creationId xmlns:a16="http://schemas.microsoft.com/office/drawing/2014/main" id="{EE4AAA7B-A5A6-BF42-A373-40F61F62FE99}"/>
              </a:ext>
            </a:extLst>
          </p:cNvPr>
          <p:cNvSpPr/>
          <p:nvPr/>
        </p:nvSpPr>
        <p:spPr>
          <a:xfrm>
            <a:off x="6414311" y="739962"/>
            <a:ext cx="320125" cy="551656"/>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rgbClr val="00B0F0"/>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10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1</a:t>
            </a:r>
          </a:p>
        </p:txBody>
      </p:sp>
      <p:grpSp>
        <p:nvGrpSpPr>
          <p:cNvPr id="7" name="Group 6">
            <a:extLst>
              <a:ext uri="{FF2B5EF4-FFF2-40B4-BE49-F238E27FC236}">
                <a16:creationId xmlns:a16="http://schemas.microsoft.com/office/drawing/2014/main" id="{986DB8F1-5051-69AC-045A-584061694869}"/>
              </a:ext>
            </a:extLst>
          </p:cNvPr>
          <p:cNvGrpSpPr/>
          <p:nvPr/>
        </p:nvGrpSpPr>
        <p:grpSpPr>
          <a:xfrm>
            <a:off x="6350447" y="1878530"/>
            <a:ext cx="4404569" cy="978546"/>
            <a:chOff x="1548556" y="2450454"/>
            <a:chExt cx="4404569" cy="978546"/>
          </a:xfrm>
        </p:grpSpPr>
        <p:sp>
          <p:nvSpPr>
            <p:cNvPr id="8" name="Rectangle 7">
              <a:extLst>
                <a:ext uri="{FF2B5EF4-FFF2-40B4-BE49-F238E27FC236}">
                  <a16:creationId xmlns:a16="http://schemas.microsoft.com/office/drawing/2014/main" id="{38F84189-4538-8FA9-FD9F-69DAFBF44D95}"/>
                </a:ext>
              </a:extLst>
            </p:cNvPr>
            <p:cNvSpPr/>
            <p:nvPr/>
          </p:nvSpPr>
          <p:spPr>
            <a:xfrm>
              <a:off x="1548556" y="2450454"/>
              <a:ext cx="3246146" cy="978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 name="Rectangle 35">
              <a:extLst>
                <a:ext uri="{FF2B5EF4-FFF2-40B4-BE49-F238E27FC236}">
                  <a16:creationId xmlns:a16="http://schemas.microsoft.com/office/drawing/2014/main" id="{A349521A-29F1-A9DF-B74D-8C12CF19147E}"/>
                </a:ext>
              </a:extLst>
            </p:cNvPr>
            <p:cNvSpPr/>
            <p:nvPr/>
          </p:nvSpPr>
          <p:spPr>
            <a:xfrm>
              <a:off x="3686668" y="2450454"/>
              <a:ext cx="2266457" cy="978546"/>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sp>
        <p:nvSpPr>
          <p:cNvPr id="10" name="TextBox 9">
            <a:extLst>
              <a:ext uri="{FF2B5EF4-FFF2-40B4-BE49-F238E27FC236}">
                <a16:creationId xmlns:a16="http://schemas.microsoft.com/office/drawing/2014/main" id="{58157555-4E92-6966-47ED-9FDB268327FF}"/>
              </a:ext>
            </a:extLst>
          </p:cNvPr>
          <p:cNvSpPr txBox="1"/>
          <p:nvPr/>
        </p:nvSpPr>
        <p:spPr>
          <a:xfrm flipH="1">
            <a:off x="6787895" y="2186268"/>
            <a:ext cx="3838574" cy="307777"/>
          </a:xfrm>
          <a:prstGeom prst="rect">
            <a:avLst/>
          </a:prstGeom>
          <a:noFill/>
        </p:spPr>
        <p:txBody>
          <a:bodyPr wrap="square" rtlCol="0">
            <a:spAutoFit/>
          </a:bodyPr>
          <a:lstStyle/>
          <a:p>
            <a:pPr algn="ctr"/>
            <a:r>
              <a:rPr lang="en-US" sz="1400" dirty="0">
                <a:latin typeface="Constantia" panose="02030602050306030303" pitchFamily="18" charset="0"/>
                <a:ea typeface="Roboto Medium" panose="02000000000000000000" pitchFamily="2" charset="0"/>
                <a:cs typeface="Poppins Medium" pitchFamily="2" charset="77"/>
              </a:rPr>
              <a:t>Provide Feedback</a:t>
            </a:r>
          </a:p>
        </p:txBody>
      </p:sp>
      <p:sp>
        <p:nvSpPr>
          <p:cNvPr id="11" name="Freeform 1">
            <a:extLst>
              <a:ext uri="{FF2B5EF4-FFF2-40B4-BE49-F238E27FC236}">
                <a16:creationId xmlns:a16="http://schemas.microsoft.com/office/drawing/2014/main" id="{763A6055-80CE-95C4-BCBB-768FF6B15CC3}"/>
              </a:ext>
            </a:extLst>
          </p:cNvPr>
          <p:cNvSpPr/>
          <p:nvPr/>
        </p:nvSpPr>
        <p:spPr>
          <a:xfrm>
            <a:off x="6423836" y="1987500"/>
            <a:ext cx="320125" cy="551656"/>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rgbClr val="00B050"/>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10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2</a:t>
            </a:r>
          </a:p>
        </p:txBody>
      </p:sp>
      <p:grpSp>
        <p:nvGrpSpPr>
          <p:cNvPr id="12" name="Group 11">
            <a:extLst>
              <a:ext uri="{FF2B5EF4-FFF2-40B4-BE49-F238E27FC236}">
                <a16:creationId xmlns:a16="http://schemas.microsoft.com/office/drawing/2014/main" id="{4C2A5C75-BAB0-968F-4EF4-AD2A794EB6D1}"/>
              </a:ext>
            </a:extLst>
          </p:cNvPr>
          <p:cNvGrpSpPr/>
          <p:nvPr/>
        </p:nvGrpSpPr>
        <p:grpSpPr>
          <a:xfrm>
            <a:off x="6327052" y="3252578"/>
            <a:ext cx="4404569" cy="978546"/>
            <a:chOff x="1548556" y="2450454"/>
            <a:chExt cx="4404569" cy="978546"/>
          </a:xfrm>
        </p:grpSpPr>
        <p:sp>
          <p:nvSpPr>
            <p:cNvPr id="13" name="Rectangle 12">
              <a:extLst>
                <a:ext uri="{FF2B5EF4-FFF2-40B4-BE49-F238E27FC236}">
                  <a16:creationId xmlns:a16="http://schemas.microsoft.com/office/drawing/2014/main" id="{6631DA6F-32C4-8064-FFA7-9BE7523F46B3}"/>
                </a:ext>
              </a:extLst>
            </p:cNvPr>
            <p:cNvSpPr/>
            <p:nvPr/>
          </p:nvSpPr>
          <p:spPr>
            <a:xfrm>
              <a:off x="1548556" y="2450454"/>
              <a:ext cx="3246146" cy="978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Rectangle 35">
              <a:extLst>
                <a:ext uri="{FF2B5EF4-FFF2-40B4-BE49-F238E27FC236}">
                  <a16:creationId xmlns:a16="http://schemas.microsoft.com/office/drawing/2014/main" id="{593AEB12-08E3-6E66-AD61-04F7ADE2A250}"/>
                </a:ext>
              </a:extLst>
            </p:cNvPr>
            <p:cNvSpPr/>
            <p:nvPr/>
          </p:nvSpPr>
          <p:spPr>
            <a:xfrm>
              <a:off x="3686668" y="2450454"/>
              <a:ext cx="2266457" cy="978546"/>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sp>
        <p:nvSpPr>
          <p:cNvPr id="15" name="TextBox 14">
            <a:extLst>
              <a:ext uri="{FF2B5EF4-FFF2-40B4-BE49-F238E27FC236}">
                <a16:creationId xmlns:a16="http://schemas.microsoft.com/office/drawing/2014/main" id="{192C2AFF-9A9F-06FB-F180-105C6A08EAF3}"/>
              </a:ext>
            </a:extLst>
          </p:cNvPr>
          <p:cNvSpPr txBox="1"/>
          <p:nvPr/>
        </p:nvSpPr>
        <p:spPr>
          <a:xfrm flipH="1">
            <a:off x="6676208" y="3546084"/>
            <a:ext cx="3838574" cy="307777"/>
          </a:xfrm>
          <a:prstGeom prst="rect">
            <a:avLst/>
          </a:prstGeom>
          <a:noFill/>
        </p:spPr>
        <p:txBody>
          <a:bodyPr wrap="square" rtlCol="0">
            <a:spAutoFit/>
          </a:bodyPr>
          <a:lstStyle/>
          <a:p>
            <a:pPr algn="ctr"/>
            <a:r>
              <a:rPr lang="en-US" sz="1400" dirty="0">
                <a:latin typeface="Constantia" panose="02030602050306030303" pitchFamily="18" charset="0"/>
                <a:ea typeface="Roboto Medium" panose="02000000000000000000" pitchFamily="2" charset="0"/>
                <a:cs typeface="Poppins Medium" pitchFamily="2" charset="77"/>
              </a:rPr>
              <a:t>Check out the Contingency Plan</a:t>
            </a:r>
          </a:p>
        </p:txBody>
      </p:sp>
      <p:sp>
        <p:nvSpPr>
          <p:cNvPr id="16" name="Freeform 1">
            <a:extLst>
              <a:ext uri="{FF2B5EF4-FFF2-40B4-BE49-F238E27FC236}">
                <a16:creationId xmlns:a16="http://schemas.microsoft.com/office/drawing/2014/main" id="{1C91A7E0-0CCF-9BFD-0103-F1722B2451BD}"/>
              </a:ext>
            </a:extLst>
          </p:cNvPr>
          <p:cNvSpPr/>
          <p:nvPr/>
        </p:nvSpPr>
        <p:spPr>
          <a:xfrm>
            <a:off x="6428250" y="3412927"/>
            <a:ext cx="320125" cy="551656"/>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rgbClr val="FFC000"/>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10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3</a:t>
            </a:r>
          </a:p>
        </p:txBody>
      </p:sp>
      <p:grpSp>
        <p:nvGrpSpPr>
          <p:cNvPr id="17" name="Group 16">
            <a:extLst>
              <a:ext uri="{FF2B5EF4-FFF2-40B4-BE49-F238E27FC236}">
                <a16:creationId xmlns:a16="http://schemas.microsoft.com/office/drawing/2014/main" id="{5E61B497-E45C-50E7-C817-A8A0707E3FCC}"/>
              </a:ext>
            </a:extLst>
          </p:cNvPr>
          <p:cNvGrpSpPr/>
          <p:nvPr/>
        </p:nvGrpSpPr>
        <p:grpSpPr>
          <a:xfrm>
            <a:off x="6327052" y="4712223"/>
            <a:ext cx="4404569" cy="978546"/>
            <a:chOff x="1548556" y="2450454"/>
            <a:chExt cx="4404569" cy="978546"/>
          </a:xfrm>
        </p:grpSpPr>
        <p:sp>
          <p:nvSpPr>
            <p:cNvPr id="18" name="Rectangle 17">
              <a:extLst>
                <a:ext uri="{FF2B5EF4-FFF2-40B4-BE49-F238E27FC236}">
                  <a16:creationId xmlns:a16="http://schemas.microsoft.com/office/drawing/2014/main" id="{28B34F24-B222-61DA-D78A-F5A77DD575B2}"/>
                </a:ext>
              </a:extLst>
            </p:cNvPr>
            <p:cNvSpPr/>
            <p:nvPr/>
          </p:nvSpPr>
          <p:spPr>
            <a:xfrm>
              <a:off x="1548556" y="2450454"/>
              <a:ext cx="3246146" cy="978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9" name="Rectangle 35">
              <a:extLst>
                <a:ext uri="{FF2B5EF4-FFF2-40B4-BE49-F238E27FC236}">
                  <a16:creationId xmlns:a16="http://schemas.microsoft.com/office/drawing/2014/main" id="{61C26F5E-222A-08B3-AD1B-4F07A6ECAC90}"/>
                </a:ext>
              </a:extLst>
            </p:cNvPr>
            <p:cNvSpPr/>
            <p:nvPr/>
          </p:nvSpPr>
          <p:spPr>
            <a:xfrm>
              <a:off x="3686668" y="2450454"/>
              <a:ext cx="2266457" cy="978546"/>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sp>
        <p:nvSpPr>
          <p:cNvPr id="20" name="TextBox 19">
            <a:extLst>
              <a:ext uri="{FF2B5EF4-FFF2-40B4-BE49-F238E27FC236}">
                <a16:creationId xmlns:a16="http://schemas.microsoft.com/office/drawing/2014/main" id="{C7819C5D-086F-396A-5843-16B133BE0BD7}"/>
              </a:ext>
            </a:extLst>
          </p:cNvPr>
          <p:cNvSpPr txBox="1"/>
          <p:nvPr/>
        </p:nvSpPr>
        <p:spPr>
          <a:xfrm flipH="1">
            <a:off x="6787895" y="5047607"/>
            <a:ext cx="3838574" cy="307777"/>
          </a:xfrm>
          <a:prstGeom prst="rect">
            <a:avLst/>
          </a:prstGeom>
          <a:noFill/>
        </p:spPr>
        <p:txBody>
          <a:bodyPr wrap="square" rtlCol="0">
            <a:spAutoFit/>
          </a:bodyPr>
          <a:lstStyle/>
          <a:p>
            <a:pPr algn="ctr"/>
            <a:r>
              <a:rPr lang="en-US" sz="1400" dirty="0">
                <a:latin typeface="Constantia" panose="02030602050306030303" pitchFamily="18" charset="0"/>
                <a:ea typeface="Roboto Medium" panose="02000000000000000000" pitchFamily="2" charset="0"/>
                <a:cs typeface="Poppins Medium" pitchFamily="2" charset="77"/>
              </a:rPr>
              <a:t>Any New Request</a:t>
            </a:r>
          </a:p>
        </p:txBody>
      </p:sp>
      <p:sp>
        <p:nvSpPr>
          <p:cNvPr id="21" name="Freeform 1">
            <a:extLst>
              <a:ext uri="{FF2B5EF4-FFF2-40B4-BE49-F238E27FC236}">
                <a16:creationId xmlns:a16="http://schemas.microsoft.com/office/drawing/2014/main" id="{2DA6B477-6A57-F14E-8285-5A861F7730CD}"/>
              </a:ext>
            </a:extLst>
          </p:cNvPr>
          <p:cNvSpPr/>
          <p:nvPr/>
        </p:nvSpPr>
        <p:spPr>
          <a:xfrm>
            <a:off x="6419255" y="4925668"/>
            <a:ext cx="320125" cy="551656"/>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6">
              <a:lumMod val="75000"/>
            </a:schemeClr>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10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4</a:t>
            </a:r>
          </a:p>
        </p:txBody>
      </p:sp>
      <p:grpSp>
        <p:nvGrpSpPr>
          <p:cNvPr id="22" name="Group 21">
            <a:extLst>
              <a:ext uri="{FF2B5EF4-FFF2-40B4-BE49-F238E27FC236}">
                <a16:creationId xmlns:a16="http://schemas.microsoft.com/office/drawing/2014/main" id="{7DB54F3A-7407-1AA6-7804-6F76AA6C664F}"/>
              </a:ext>
            </a:extLst>
          </p:cNvPr>
          <p:cNvGrpSpPr/>
          <p:nvPr/>
        </p:nvGrpSpPr>
        <p:grpSpPr>
          <a:xfrm>
            <a:off x="665684" y="2567539"/>
            <a:ext cx="4404569" cy="978546"/>
            <a:chOff x="1548556" y="2450454"/>
            <a:chExt cx="4404569" cy="978546"/>
          </a:xfrm>
        </p:grpSpPr>
        <p:sp>
          <p:nvSpPr>
            <p:cNvPr id="23" name="Rectangle 22">
              <a:extLst>
                <a:ext uri="{FF2B5EF4-FFF2-40B4-BE49-F238E27FC236}">
                  <a16:creationId xmlns:a16="http://schemas.microsoft.com/office/drawing/2014/main" id="{72B8C798-B6EB-F143-1D48-A751B02D2B3C}"/>
                </a:ext>
              </a:extLst>
            </p:cNvPr>
            <p:cNvSpPr/>
            <p:nvPr/>
          </p:nvSpPr>
          <p:spPr>
            <a:xfrm>
              <a:off x="1548556" y="2450454"/>
              <a:ext cx="3246146" cy="978546"/>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4" name="Rectangle 35">
              <a:extLst>
                <a:ext uri="{FF2B5EF4-FFF2-40B4-BE49-F238E27FC236}">
                  <a16:creationId xmlns:a16="http://schemas.microsoft.com/office/drawing/2014/main" id="{0E24BBDC-4F8A-B883-36AB-62D0B6186EF7}"/>
                </a:ext>
              </a:extLst>
            </p:cNvPr>
            <p:cNvSpPr/>
            <p:nvPr/>
          </p:nvSpPr>
          <p:spPr>
            <a:xfrm>
              <a:off x="3686668" y="2450454"/>
              <a:ext cx="2266457" cy="978546"/>
            </a:xfrm>
            <a:custGeom>
              <a:avLst/>
              <a:gdLst>
                <a:gd name="connsiteX0" fmla="*/ 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0 w 4314825"/>
                <a:gd name="connsiteY4" fmla="*/ 0 h 2314575"/>
                <a:gd name="connsiteX0" fmla="*/ 1485900 w 4314825"/>
                <a:gd name="connsiteY0" fmla="*/ 0 h 2314575"/>
                <a:gd name="connsiteX1" fmla="*/ 4314825 w 4314825"/>
                <a:gd name="connsiteY1" fmla="*/ 0 h 2314575"/>
                <a:gd name="connsiteX2" fmla="*/ 4314825 w 4314825"/>
                <a:gd name="connsiteY2" fmla="*/ 2314575 h 2314575"/>
                <a:gd name="connsiteX3" fmla="*/ 0 w 4314825"/>
                <a:gd name="connsiteY3" fmla="*/ 2314575 h 2314575"/>
                <a:gd name="connsiteX4" fmla="*/ 1485900 w 4314825"/>
                <a:gd name="connsiteY4" fmla="*/ 0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4825" h="2314575">
                  <a:moveTo>
                    <a:pt x="1485900" y="0"/>
                  </a:moveTo>
                  <a:lnTo>
                    <a:pt x="4314825" y="0"/>
                  </a:lnTo>
                  <a:lnTo>
                    <a:pt x="4314825" y="2314575"/>
                  </a:lnTo>
                  <a:lnTo>
                    <a:pt x="0" y="2314575"/>
                  </a:lnTo>
                  <a:lnTo>
                    <a:pt x="1485900" y="0"/>
                  </a:lnTo>
                  <a:close/>
                </a:path>
              </a:pathLst>
            </a:cu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sp>
        <p:nvSpPr>
          <p:cNvPr id="25" name="TextBox 24">
            <a:extLst>
              <a:ext uri="{FF2B5EF4-FFF2-40B4-BE49-F238E27FC236}">
                <a16:creationId xmlns:a16="http://schemas.microsoft.com/office/drawing/2014/main" id="{F753B846-DC19-C351-ABBE-11745E3931E7}"/>
              </a:ext>
            </a:extLst>
          </p:cNvPr>
          <p:cNvSpPr txBox="1"/>
          <p:nvPr/>
        </p:nvSpPr>
        <p:spPr>
          <a:xfrm flipH="1">
            <a:off x="1231679" y="2800350"/>
            <a:ext cx="3838574" cy="338554"/>
          </a:xfrm>
          <a:prstGeom prst="rect">
            <a:avLst/>
          </a:prstGeom>
          <a:noFill/>
        </p:spPr>
        <p:txBody>
          <a:bodyPr wrap="square" rtlCol="0">
            <a:spAutoFit/>
          </a:bodyPr>
          <a:lstStyle/>
          <a:p>
            <a:pPr algn="ctr"/>
            <a:r>
              <a:rPr lang="en-US" sz="1600" dirty="0">
                <a:solidFill>
                  <a:srgbClr val="FFC000"/>
                </a:solidFill>
                <a:latin typeface="Constantia" panose="02030602050306030303" pitchFamily="18" charset="0"/>
                <a:ea typeface="Roboto Medium" panose="02000000000000000000" pitchFamily="2" charset="0"/>
                <a:cs typeface="Poppins Medium" pitchFamily="2" charset="77"/>
                <a:hlinkClick r:id="rId3">
                  <a:extLst>
                    <a:ext uri="{A12FA001-AC4F-418D-AE19-62706E023703}">
                      <ahyp:hlinkClr xmlns:ahyp="http://schemas.microsoft.com/office/drawing/2018/hyperlinkcolor" val="tx"/>
                    </a:ext>
                  </a:extLst>
                </a:hlinkClick>
              </a:rPr>
              <a:t>New to Power-BI</a:t>
            </a:r>
            <a:r>
              <a:rPr lang="en-US" sz="1600" dirty="0">
                <a:solidFill>
                  <a:srgbClr val="FFC000"/>
                </a:solidFill>
                <a:latin typeface="Constantia" panose="02030602050306030303" pitchFamily="18" charset="0"/>
                <a:ea typeface="Roboto Medium" panose="02000000000000000000" pitchFamily="2" charset="0"/>
                <a:cs typeface="Poppins Medium" pitchFamily="2" charset="77"/>
              </a:rPr>
              <a:t>?</a:t>
            </a:r>
          </a:p>
        </p:txBody>
      </p:sp>
      <p:sp>
        <p:nvSpPr>
          <p:cNvPr id="26" name="Freeform 1">
            <a:extLst>
              <a:ext uri="{FF2B5EF4-FFF2-40B4-BE49-F238E27FC236}">
                <a16:creationId xmlns:a16="http://schemas.microsoft.com/office/drawing/2014/main" id="{4278F668-4083-8E47-FDEE-9B7EED5BDE26}"/>
              </a:ext>
            </a:extLst>
          </p:cNvPr>
          <p:cNvSpPr/>
          <p:nvPr/>
        </p:nvSpPr>
        <p:spPr>
          <a:xfrm>
            <a:off x="788619" y="2709188"/>
            <a:ext cx="320125" cy="551656"/>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1000" u="none" strike="noStrike" kern="1200" dirty="0">
                <a:ln>
                  <a:noFill/>
                </a:ln>
                <a:solidFill>
                  <a:schemeClr val="bg1"/>
                </a:solidFill>
                <a:latin typeface="Roboto Medium" panose="02000000000000000000" pitchFamily="2" charset="0"/>
                <a:ea typeface="Roboto Medium" panose="02000000000000000000" pitchFamily="2" charset="0"/>
                <a:cs typeface="Arial Unicode MS" pitchFamily="2"/>
              </a:rPr>
              <a:t>5</a:t>
            </a:r>
          </a:p>
        </p:txBody>
      </p:sp>
      <p:pic>
        <p:nvPicPr>
          <p:cNvPr id="28" name="Picture 27" descr="A logo with a black background&#10;&#10;Description automatically generated">
            <a:extLst>
              <a:ext uri="{FF2B5EF4-FFF2-40B4-BE49-F238E27FC236}">
                <a16:creationId xmlns:a16="http://schemas.microsoft.com/office/drawing/2014/main" id="{79D35890-FB2B-D2AA-D3C9-294CD92571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63" y="205500"/>
            <a:ext cx="783016" cy="766242"/>
          </a:xfrm>
          <a:prstGeom prst="rect">
            <a:avLst/>
          </a:prstGeom>
          <a:noFill/>
        </p:spPr>
      </p:pic>
      <p:pic>
        <p:nvPicPr>
          <p:cNvPr id="32" name="Picture 31" descr="A cartoon house with a red roof&#10;&#10;Description automatically generated">
            <a:extLst>
              <a:ext uri="{FF2B5EF4-FFF2-40B4-BE49-F238E27FC236}">
                <a16:creationId xmlns:a16="http://schemas.microsoft.com/office/drawing/2014/main" id="{CD3738D4-0AB6-EE3B-652D-C8F1C2F305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176" y="5512863"/>
            <a:ext cx="783016" cy="783016"/>
          </a:xfrm>
          <a:prstGeom prst="rect">
            <a:avLst/>
          </a:prstGeom>
        </p:spPr>
      </p:pic>
    </p:spTree>
    <p:extLst>
      <p:ext uri="{BB962C8B-B14F-4D97-AF65-F5344CB8AC3E}">
        <p14:creationId xmlns:p14="http://schemas.microsoft.com/office/powerpoint/2010/main" val="157609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a:extLst>
              <a:ext uri="{FF2B5EF4-FFF2-40B4-BE49-F238E27FC236}">
                <a16:creationId xmlns:a16="http://schemas.microsoft.com/office/drawing/2014/main" id="{969F985B-9BAA-FA4A-89C6-036050629411}"/>
              </a:ext>
            </a:extLst>
          </p:cNvPr>
          <p:cNvSpPr>
            <a:spLocks/>
          </p:cNvSpPr>
          <p:nvPr/>
        </p:nvSpPr>
        <p:spPr bwMode="auto">
          <a:xfrm>
            <a:off x="324934" y="769599"/>
            <a:ext cx="6078064" cy="4743450"/>
          </a:xfrm>
          <a:custGeom>
            <a:avLst/>
            <a:gdLst>
              <a:gd name="T0" fmla="*/ 2147483646 w 20793"/>
              <a:gd name="T1" fmla="*/ 1822747438 h 20595"/>
              <a:gd name="T2" fmla="*/ 2147483646 w 20793"/>
              <a:gd name="T3" fmla="*/ 1822747438 h 20595"/>
              <a:gd name="T4" fmla="*/ 2147483646 w 20793"/>
              <a:gd name="T5" fmla="*/ 1822747438 h 20595"/>
              <a:gd name="T6" fmla="*/ 2147483646 w 20793"/>
              <a:gd name="T7" fmla="*/ 1822747438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793" h="20595">
                <a:moveTo>
                  <a:pt x="8270" y="0"/>
                </a:moveTo>
                <a:cubicBezTo>
                  <a:pt x="6153" y="0"/>
                  <a:pt x="4037" y="1006"/>
                  <a:pt x="2423" y="3016"/>
                </a:cubicBezTo>
                <a:cubicBezTo>
                  <a:pt x="-807" y="7038"/>
                  <a:pt x="-807" y="13557"/>
                  <a:pt x="2423" y="17578"/>
                </a:cubicBezTo>
                <a:cubicBezTo>
                  <a:pt x="5652" y="21600"/>
                  <a:pt x="10888" y="21600"/>
                  <a:pt x="14118" y="17578"/>
                </a:cubicBezTo>
                <a:cubicBezTo>
                  <a:pt x="14293" y="17361"/>
                  <a:pt x="14456" y="17135"/>
                  <a:pt x="14612" y="16903"/>
                </a:cubicBezTo>
                <a:lnTo>
                  <a:pt x="19796" y="16903"/>
                </a:lnTo>
                <a:cubicBezTo>
                  <a:pt x="20347" y="16903"/>
                  <a:pt x="20793" y="16346"/>
                  <a:pt x="20793" y="15660"/>
                </a:cubicBezTo>
                <a:cubicBezTo>
                  <a:pt x="20793" y="14974"/>
                  <a:pt x="20347" y="14419"/>
                  <a:pt x="19796" y="14419"/>
                </a:cubicBezTo>
                <a:lnTo>
                  <a:pt x="15848" y="14419"/>
                </a:lnTo>
                <a:cubicBezTo>
                  <a:pt x="17169" y="10650"/>
                  <a:pt x="16594" y="6100"/>
                  <a:pt x="14118" y="3016"/>
                </a:cubicBezTo>
                <a:cubicBezTo>
                  <a:pt x="12503" y="1006"/>
                  <a:pt x="10386" y="0"/>
                  <a:pt x="8270" y="0"/>
                </a:cubicBezTo>
                <a:close/>
              </a:path>
            </a:pathLst>
          </a:custGeom>
          <a:solidFill>
            <a:srgbClr val="00B050"/>
          </a:solidFill>
          <a:ln>
            <a:noFill/>
          </a:ln>
          <a:effectLst/>
        </p:spPr>
        <p:txBody>
          <a:bodyPr lIns="38100" tIns="38100" rIns="38100" bIns="3810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dirty="0">
              <a:latin typeface="Lato Light" panose="020F0302020204030203" pitchFamily="34" charset="77"/>
            </a:endParaRPr>
          </a:p>
        </p:txBody>
      </p:sp>
      <p:sp>
        <p:nvSpPr>
          <p:cNvPr id="10" name="AutoShape 12">
            <a:extLst>
              <a:ext uri="{FF2B5EF4-FFF2-40B4-BE49-F238E27FC236}">
                <a16:creationId xmlns:a16="http://schemas.microsoft.com/office/drawing/2014/main" id="{607E765F-02BA-9D49-A82A-81E22C9551EA}"/>
              </a:ext>
            </a:extLst>
          </p:cNvPr>
          <p:cNvSpPr>
            <a:spLocks/>
          </p:cNvSpPr>
          <p:nvPr/>
        </p:nvSpPr>
        <p:spPr bwMode="auto">
          <a:xfrm>
            <a:off x="817811" y="1168409"/>
            <a:ext cx="5722590" cy="4045962"/>
          </a:xfrm>
          <a:custGeom>
            <a:avLst/>
            <a:gdLst>
              <a:gd name="T0" fmla="*/ 2147483646 w 20866"/>
              <a:gd name="T1" fmla="*/ 1326113533 h 20595"/>
              <a:gd name="T2" fmla="*/ 2147483646 w 20866"/>
              <a:gd name="T3" fmla="*/ 1326113533 h 20595"/>
              <a:gd name="T4" fmla="*/ 2147483646 w 20866"/>
              <a:gd name="T5" fmla="*/ 1326113533 h 20595"/>
              <a:gd name="T6" fmla="*/ 2147483646 w 20866"/>
              <a:gd name="T7" fmla="*/ 1326113533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66" h="20595">
                <a:moveTo>
                  <a:pt x="7518" y="0"/>
                </a:moveTo>
                <a:cubicBezTo>
                  <a:pt x="5594" y="0"/>
                  <a:pt x="3670" y="1006"/>
                  <a:pt x="2202" y="3016"/>
                </a:cubicBezTo>
                <a:cubicBezTo>
                  <a:pt x="-734" y="7038"/>
                  <a:pt x="-734" y="13557"/>
                  <a:pt x="2202" y="17579"/>
                </a:cubicBezTo>
                <a:cubicBezTo>
                  <a:pt x="5138" y="21600"/>
                  <a:pt x="9898" y="21600"/>
                  <a:pt x="12834" y="17579"/>
                </a:cubicBezTo>
                <a:cubicBezTo>
                  <a:pt x="13576" y="16563"/>
                  <a:pt x="14130" y="15387"/>
                  <a:pt x="14497" y="14132"/>
                </a:cubicBezTo>
                <a:lnTo>
                  <a:pt x="19803" y="14132"/>
                </a:lnTo>
                <a:cubicBezTo>
                  <a:pt x="20390" y="14132"/>
                  <a:pt x="20866" y="13480"/>
                  <a:pt x="20866" y="12675"/>
                </a:cubicBezTo>
                <a:cubicBezTo>
                  <a:pt x="20866" y="11871"/>
                  <a:pt x="20390" y="11220"/>
                  <a:pt x="19803" y="11220"/>
                </a:cubicBezTo>
                <a:lnTo>
                  <a:pt x="15005" y="11220"/>
                </a:lnTo>
                <a:cubicBezTo>
                  <a:pt x="15196" y="8286"/>
                  <a:pt x="14473" y="5262"/>
                  <a:pt x="12834" y="3016"/>
                </a:cubicBezTo>
                <a:cubicBezTo>
                  <a:pt x="11366" y="1006"/>
                  <a:pt x="9442" y="0"/>
                  <a:pt x="7518" y="0"/>
                </a:cubicBezTo>
                <a:close/>
              </a:path>
            </a:pathLst>
          </a:custGeom>
          <a:solidFill>
            <a:srgbClr val="92D050"/>
          </a:solidFill>
          <a:ln>
            <a:noFill/>
          </a:ln>
          <a:effectLst/>
        </p:spPr>
        <p:txBody>
          <a:bodyPr lIns="38100" tIns="38100" rIns="38100" bIns="3810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dirty="0">
              <a:latin typeface="Lato Light" panose="020F0302020204030203" pitchFamily="34" charset="77"/>
            </a:endParaRPr>
          </a:p>
        </p:txBody>
      </p:sp>
      <p:sp>
        <p:nvSpPr>
          <p:cNvPr id="11" name="AutoShape 13">
            <a:extLst>
              <a:ext uri="{FF2B5EF4-FFF2-40B4-BE49-F238E27FC236}">
                <a16:creationId xmlns:a16="http://schemas.microsoft.com/office/drawing/2014/main" id="{4C51FE73-B683-3A48-A000-5B75A1184917}"/>
              </a:ext>
            </a:extLst>
          </p:cNvPr>
          <p:cNvSpPr>
            <a:spLocks/>
          </p:cNvSpPr>
          <p:nvPr/>
        </p:nvSpPr>
        <p:spPr bwMode="auto">
          <a:xfrm>
            <a:off x="1089800" y="1340518"/>
            <a:ext cx="5381873" cy="3377436"/>
          </a:xfrm>
          <a:custGeom>
            <a:avLst/>
            <a:gdLst>
              <a:gd name="T0" fmla="*/ 2147483646 w 20946"/>
              <a:gd name="T1" fmla="*/ 924084605 h 20595"/>
              <a:gd name="T2" fmla="*/ 2147483646 w 20946"/>
              <a:gd name="T3" fmla="*/ 924084605 h 20595"/>
              <a:gd name="T4" fmla="*/ 2147483646 w 20946"/>
              <a:gd name="T5" fmla="*/ 924084605 h 20595"/>
              <a:gd name="T6" fmla="*/ 2147483646 w 20946"/>
              <a:gd name="T7" fmla="*/ 924084605 h 205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46" h="20595">
                <a:moveTo>
                  <a:pt x="6698" y="0"/>
                </a:moveTo>
                <a:cubicBezTo>
                  <a:pt x="4984" y="0"/>
                  <a:pt x="3270" y="1006"/>
                  <a:pt x="1962" y="3017"/>
                </a:cubicBezTo>
                <a:cubicBezTo>
                  <a:pt x="-654" y="7038"/>
                  <a:pt x="-654" y="13557"/>
                  <a:pt x="1962" y="17579"/>
                </a:cubicBezTo>
                <a:cubicBezTo>
                  <a:pt x="4578" y="21600"/>
                  <a:pt x="8820" y="21600"/>
                  <a:pt x="11436" y="17579"/>
                </a:cubicBezTo>
                <a:cubicBezTo>
                  <a:pt x="12758" y="15545"/>
                  <a:pt x="13411" y="12873"/>
                  <a:pt x="13396" y="10208"/>
                </a:cubicBezTo>
                <a:lnTo>
                  <a:pt x="19812" y="10208"/>
                </a:lnTo>
                <a:cubicBezTo>
                  <a:pt x="20438" y="10208"/>
                  <a:pt x="20946" y="9426"/>
                  <a:pt x="20946" y="8463"/>
                </a:cubicBezTo>
                <a:cubicBezTo>
                  <a:pt x="20946" y="7499"/>
                  <a:pt x="20438" y="6719"/>
                  <a:pt x="19812" y="6719"/>
                </a:cubicBezTo>
                <a:lnTo>
                  <a:pt x="12980" y="6719"/>
                </a:lnTo>
                <a:cubicBezTo>
                  <a:pt x="12655" y="5369"/>
                  <a:pt x="12141" y="4102"/>
                  <a:pt x="11436" y="3017"/>
                </a:cubicBezTo>
                <a:cubicBezTo>
                  <a:pt x="10128" y="1006"/>
                  <a:pt x="8413" y="0"/>
                  <a:pt x="6698" y="0"/>
                </a:cubicBezTo>
                <a:close/>
              </a:path>
            </a:pathLst>
          </a:custGeom>
          <a:solidFill>
            <a:srgbClr val="07575B"/>
          </a:solidFill>
          <a:ln>
            <a:noFill/>
          </a:ln>
          <a:effectLst/>
        </p:spPr>
        <p:txBody>
          <a:bodyPr lIns="38100" tIns="38100" rIns="38100" bIns="3810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dirty="0">
              <a:latin typeface="Lato Light" panose="020F0302020204030203" pitchFamily="34" charset="77"/>
            </a:endParaRPr>
          </a:p>
        </p:txBody>
      </p:sp>
      <p:sp>
        <p:nvSpPr>
          <p:cNvPr id="12" name="AutoShape 14">
            <a:extLst>
              <a:ext uri="{FF2B5EF4-FFF2-40B4-BE49-F238E27FC236}">
                <a16:creationId xmlns:a16="http://schemas.microsoft.com/office/drawing/2014/main" id="{126D05F6-6F69-804D-A07B-6020B3D59CA7}"/>
              </a:ext>
            </a:extLst>
          </p:cNvPr>
          <p:cNvSpPr>
            <a:spLocks/>
          </p:cNvSpPr>
          <p:nvPr/>
        </p:nvSpPr>
        <p:spPr bwMode="auto">
          <a:xfrm>
            <a:off x="1361568" y="1512299"/>
            <a:ext cx="5041430" cy="2709636"/>
          </a:xfrm>
          <a:custGeom>
            <a:avLst/>
            <a:gdLst>
              <a:gd name="T0" fmla="*/ 1940430104 w 21038"/>
              <a:gd name="T1" fmla="*/ 596752123 h 20573"/>
              <a:gd name="T2" fmla="*/ 1940430104 w 21038"/>
              <a:gd name="T3" fmla="*/ 596752123 h 20573"/>
              <a:gd name="T4" fmla="*/ 1940430104 w 21038"/>
              <a:gd name="T5" fmla="*/ 596752123 h 20573"/>
              <a:gd name="T6" fmla="*/ 1940430104 w 21038"/>
              <a:gd name="T7" fmla="*/ 596752123 h 205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38" h="20573">
                <a:moveTo>
                  <a:pt x="5880" y="0"/>
                </a:moveTo>
                <a:cubicBezTo>
                  <a:pt x="5863" y="0"/>
                  <a:pt x="5847" y="7"/>
                  <a:pt x="5830" y="9"/>
                </a:cubicBezTo>
                <a:cubicBezTo>
                  <a:pt x="4333" y="-23"/>
                  <a:pt x="2830" y="976"/>
                  <a:pt x="1688" y="3015"/>
                </a:cubicBezTo>
                <a:cubicBezTo>
                  <a:pt x="-562" y="7032"/>
                  <a:pt x="-562" y="13544"/>
                  <a:pt x="1688" y="17560"/>
                </a:cubicBezTo>
                <a:cubicBezTo>
                  <a:pt x="3938" y="21577"/>
                  <a:pt x="7586" y="21577"/>
                  <a:pt x="9836" y="17560"/>
                </a:cubicBezTo>
                <a:cubicBezTo>
                  <a:pt x="11852" y="13960"/>
                  <a:pt x="12056" y="8360"/>
                  <a:pt x="10458" y="4344"/>
                </a:cubicBezTo>
                <a:lnTo>
                  <a:pt x="19822" y="4344"/>
                </a:lnTo>
                <a:cubicBezTo>
                  <a:pt x="20494" y="4344"/>
                  <a:pt x="21038" y="3371"/>
                  <a:pt x="21038" y="2171"/>
                </a:cubicBezTo>
                <a:cubicBezTo>
                  <a:pt x="21038" y="972"/>
                  <a:pt x="20494" y="0"/>
                  <a:pt x="19822" y="0"/>
                </a:cubicBezTo>
                <a:lnTo>
                  <a:pt x="5880" y="0"/>
                </a:lnTo>
                <a:close/>
              </a:path>
            </a:pathLst>
          </a:custGeom>
          <a:solidFill>
            <a:srgbClr val="99B898"/>
          </a:solidFill>
          <a:ln>
            <a:noFill/>
          </a:ln>
          <a:effectLst/>
        </p:spPr>
        <p:txBody>
          <a:bodyPr lIns="38100" tIns="38100" rIns="38100" bIns="3810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dirty="0">
              <a:latin typeface="Lato Light" panose="020F0302020204030203" pitchFamily="34" charset="77"/>
            </a:endParaRPr>
          </a:p>
        </p:txBody>
      </p:sp>
      <p:sp>
        <p:nvSpPr>
          <p:cNvPr id="13" name="Oval 12">
            <a:extLst>
              <a:ext uri="{FF2B5EF4-FFF2-40B4-BE49-F238E27FC236}">
                <a16:creationId xmlns:a16="http://schemas.microsoft.com/office/drawing/2014/main" id="{31C096DE-28BC-A844-BDC3-DA84B0F7EF18}"/>
              </a:ext>
            </a:extLst>
          </p:cNvPr>
          <p:cNvSpPr>
            <a:spLocks/>
          </p:cNvSpPr>
          <p:nvPr/>
        </p:nvSpPr>
        <p:spPr bwMode="auto">
          <a:xfrm>
            <a:off x="1925365" y="2036632"/>
            <a:ext cx="1569326" cy="1497997"/>
          </a:xfrm>
          <a:prstGeom prst="ellipse">
            <a:avLst/>
          </a:prstGeom>
          <a:solidFill>
            <a:srgbClr val="00FF00"/>
          </a:solidFill>
          <a:ln>
            <a:noFill/>
          </a:ln>
          <a:effectLst/>
        </p:spPr>
        <p:txBody>
          <a:bodyPr lIns="38100" tIns="38100" rIns="38100" bIns="38100"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eaLnBrk="1"/>
            <a:endParaRPr lang="ru-RU" altLang="ru-RU" dirty="0"/>
          </a:p>
        </p:txBody>
      </p:sp>
      <p:sp>
        <p:nvSpPr>
          <p:cNvPr id="14" name="TextBox 13">
            <a:extLst>
              <a:ext uri="{FF2B5EF4-FFF2-40B4-BE49-F238E27FC236}">
                <a16:creationId xmlns:a16="http://schemas.microsoft.com/office/drawing/2014/main" id="{8B061716-021D-EC58-6130-F3F97C12EBAD}"/>
              </a:ext>
            </a:extLst>
          </p:cNvPr>
          <p:cNvSpPr txBox="1"/>
          <p:nvPr/>
        </p:nvSpPr>
        <p:spPr>
          <a:xfrm>
            <a:off x="3218336" y="113864"/>
            <a:ext cx="6078064" cy="584775"/>
          </a:xfrm>
          <a:prstGeom prst="rect">
            <a:avLst/>
          </a:prstGeom>
          <a:noFill/>
        </p:spPr>
        <p:txBody>
          <a:bodyPr wrap="square" rtlCol="0">
            <a:spAutoFit/>
          </a:bodyPr>
          <a:lstStyle/>
          <a:p>
            <a:pPr algn="ctr"/>
            <a:r>
              <a:rPr lang="en-US" sz="1600" b="1" i="0" dirty="0">
                <a:solidFill>
                  <a:srgbClr val="00B050"/>
                </a:solidFill>
                <a:effectLst/>
                <a:highlight>
                  <a:srgbClr val="FFFFFF"/>
                </a:highlight>
                <a:latin typeface="Constantia" panose="02030602050306030303" pitchFamily="18" charset="0"/>
              </a:rPr>
              <a:t>Business Insights 360 – Power BI Project By Codebasics.</a:t>
            </a:r>
          </a:p>
          <a:p>
            <a:pPr algn="ctr"/>
            <a:endParaRPr lang="en-IN" sz="1600" dirty="0">
              <a:latin typeface="Constantia" panose="02030602050306030303" pitchFamily="18" charset="0"/>
            </a:endParaRPr>
          </a:p>
        </p:txBody>
      </p:sp>
      <p:sp>
        <p:nvSpPr>
          <p:cNvPr id="15" name="TextBox 14">
            <a:extLst>
              <a:ext uri="{FF2B5EF4-FFF2-40B4-BE49-F238E27FC236}">
                <a16:creationId xmlns:a16="http://schemas.microsoft.com/office/drawing/2014/main" id="{BAFF5DD4-ED4F-C18B-48C5-F58ADBC23625}"/>
              </a:ext>
            </a:extLst>
          </p:cNvPr>
          <p:cNvSpPr txBox="1"/>
          <p:nvPr/>
        </p:nvSpPr>
        <p:spPr>
          <a:xfrm>
            <a:off x="6743441" y="1512299"/>
            <a:ext cx="4812108" cy="646331"/>
          </a:xfrm>
          <a:prstGeom prst="rect">
            <a:avLst/>
          </a:prstGeom>
          <a:noFill/>
        </p:spPr>
        <p:txBody>
          <a:bodyPr wrap="square" rtlCol="0">
            <a:spAutoFit/>
          </a:bodyPr>
          <a:lstStyle/>
          <a:p>
            <a:r>
              <a:rPr lang="en-US" sz="1200" b="0" i="0" dirty="0">
                <a:solidFill>
                  <a:srgbClr val="99B898"/>
                </a:solidFill>
                <a:effectLst/>
                <a:highlight>
                  <a:srgbClr val="FFFFFF"/>
                </a:highlight>
                <a:latin typeface="Constantia" panose="02030602050306030303" pitchFamily="18" charset="0"/>
              </a:rPr>
              <a:t>The Business Insights project is part of the Codebasics Data Analytics Bootcamp. It’s a complete Data Analysis and Power BI project based on a fictional company, AtliQ Hardware.</a:t>
            </a:r>
            <a:endParaRPr lang="en-IN" sz="1200" dirty="0">
              <a:solidFill>
                <a:srgbClr val="99B898"/>
              </a:solidFill>
              <a:latin typeface="Constantia" panose="02030602050306030303" pitchFamily="18" charset="0"/>
            </a:endParaRPr>
          </a:p>
        </p:txBody>
      </p:sp>
      <p:sp>
        <p:nvSpPr>
          <p:cNvPr id="16" name="TextBox 15">
            <a:extLst>
              <a:ext uri="{FF2B5EF4-FFF2-40B4-BE49-F238E27FC236}">
                <a16:creationId xmlns:a16="http://schemas.microsoft.com/office/drawing/2014/main" id="{7B2ADFCD-0B42-B6CE-1DF2-14F32A3CEAAF}"/>
              </a:ext>
            </a:extLst>
          </p:cNvPr>
          <p:cNvSpPr txBox="1"/>
          <p:nvPr/>
        </p:nvSpPr>
        <p:spPr>
          <a:xfrm>
            <a:off x="6743441" y="3562627"/>
            <a:ext cx="4812108" cy="830997"/>
          </a:xfrm>
          <a:prstGeom prst="rect">
            <a:avLst/>
          </a:prstGeom>
          <a:noFill/>
        </p:spPr>
        <p:txBody>
          <a:bodyPr wrap="square" rtlCol="0">
            <a:spAutoFit/>
          </a:bodyPr>
          <a:lstStyle/>
          <a:p>
            <a:r>
              <a:rPr lang="en-US" sz="1200" b="0" i="0" dirty="0">
                <a:solidFill>
                  <a:srgbClr val="07575B"/>
                </a:solidFill>
                <a:effectLst/>
                <a:highlight>
                  <a:srgbClr val="FFFFFF"/>
                </a:highlight>
                <a:latin typeface="-apple-system"/>
              </a:rPr>
              <a:t>AtliQ Hardware manufactures and sells products like PCs, mice, and printers to companies worldwide. Their customers include Croma, Amazon, Neptune, Staples, and Walmart, and they serve both physical stores and e-commerce platforms.</a:t>
            </a:r>
            <a:endParaRPr lang="en-IN" sz="1200" dirty="0">
              <a:solidFill>
                <a:srgbClr val="07575B"/>
              </a:solidFill>
              <a:latin typeface="Constantia" panose="02030602050306030303" pitchFamily="18" charset="0"/>
            </a:endParaRPr>
          </a:p>
        </p:txBody>
      </p:sp>
    </p:spTree>
    <p:extLst>
      <p:ext uri="{BB962C8B-B14F-4D97-AF65-F5344CB8AC3E}">
        <p14:creationId xmlns:p14="http://schemas.microsoft.com/office/powerpoint/2010/main" val="340847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351">
            <a:extLst>
              <a:ext uri="{FF2B5EF4-FFF2-40B4-BE49-F238E27FC236}">
                <a16:creationId xmlns:a16="http://schemas.microsoft.com/office/drawing/2014/main" id="{FD023835-A3C7-A455-D9EA-E50912D0FF6E}"/>
              </a:ext>
            </a:extLst>
          </p:cNvPr>
          <p:cNvSpPr txBox="1"/>
          <p:nvPr/>
        </p:nvSpPr>
        <p:spPr>
          <a:xfrm>
            <a:off x="1495424" y="892033"/>
            <a:ext cx="8915399" cy="338554"/>
          </a:xfrm>
          <a:prstGeom prst="rect">
            <a:avLst/>
          </a:prstGeom>
          <a:noFill/>
        </p:spPr>
        <p:txBody>
          <a:bodyPr wrap="square" rtlCol="0">
            <a:spAutoFit/>
          </a:bodyPr>
          <a:lstStyle/>
          <a:p>
            <a:pPr algn="ctr"/>
            <a:r>
              <a:rPr lang="en-US" sz="1600" b="0" i="0" dirty="0">
                <a:solidFill>
                  <a:srgbClr val="2F5597"/>
                </a:solidFill>
                <a:effectLst/>
                <a:highlight>
                  <a:srgbClr val="FFFFFF"/>
                </a:highlight>
                <a:latin typeface="Constantia" panose="02030602050306030303" pitchFamily="18" charset="0"/>
              </a:rPr>
              <a:t>Below are the steps involved in project execution</a:t>
            </a:r>
            <a:endParaRPr lang="en-US" sz="1600" dirty="0">
              <a:solidFill>
                <a:srgbClr val="2F5597"/>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03" name="CuadroTexto 350">
            <a:extLst>
              <a:ext uri="{FF2B5EF4-FFF2-40B4-BE49-F238E27FC236}">
                <a16:creationId xmlns:a16="http://schemas.microsoft.com/office/drawing/2014/main" id="{CF45109F-44CA-15A3-5DB0-3199E904307A}"/>
              </a:ext>
            </a:extLst>
          </p:cNvPr>
          <p:cNvSpPr txBox="1"/>
          <p:nvPr/>
        </p:nvSpPr>
        <p:spPr>
          <a:xfrm>
            <a:off x="3819525" y="127952"/>
            <a:ext cx="4275534" cy="400110"/>
          </a:xfrm>
          <a:prstGeom prst="rect">
            <a:avLst/>
          </a:prstGeom>
          <a:noFill/>
        </p:spPr>
        <p:txBody>
          <a:bodyPr wrap="square" rtlCol="0">
            <a:spAutoFit/>
          </a:bodyPr>
          <a:lstStyle/>
          <a:p>
            <a:pPr algn="ctr"/>
            <a:r>
              <a:rPr lang="en-IN" sz="2000" b="1" i="0" dirty="0">
                <a:solidFill>
                  <a:srgbClr val="2F5597"/>
                </a:solidFill>
                <a:effectLst/>
                <a:highlight>
                  <a:srgbClr val="FFFFFF"/>
                </a:highlight>
                <a:latin typeface="Constantia" panose="02030602050306030303" pitchFamily="18" charset="0"/>
              </a:rPr>
              <a:t>Project Execution</a:t>
            </a:r>
          </a:p>
        </p:txBody>
      </p:sp>
      <p:grpSp>
        <p:nvGrpSpPr>
          <p:cNvPr id="4" name="Group 3">
            <a:extLst>
              <a:ext uri="{FF2B5EF4-FFF2-40B4-BE49-F238E27FC236}">
                <a16:creationId xmlns:a16="http://schemas.microsoft.com/office/drawing/2014/main" id="{0DE3B3E1-0CD1-9393-0013-8954153B1E0F}"/>
              </a:ext>
            </a:extLst>
          </p:cNvPr>
          <p:cNvGrpSpPr/>
          <p:nvPr/>
        </p:nvGrpSpPr>
        <p:grpSpPr>
          <a:xfrm>
            <a:off x="1495425" y="1891650"/>
            <a:ext cx="8915399" cy="4386129"/>
            <a:chOff x="2037604" y="5238335"/>
            <a:chExt cx="18411563" cy="6542885"/>
          </a:xfrm>
        </p:grpSpPr>
        <p:grpSp>
          <p:nvGrpSpPr>
            <p:cNvPr id="9" name="Group 8">
              <a:extLst>
                <a:ext uri="{FF2B5EF4-FFF2-40B4-BE49-F238E27FC236}">
                  <a16:creationId xmlns:a16="http://schemas.microsoft.com/office/drawing/2014/main" id="{76C86839-24F8-45F3-C00A-132ECD3D728E}"/>
                </a:ext>
              </a:extLst>
            </p:cNvPr>
            <p:cNvGrpSpPr/>
            <p:nvPr/>
          </p:nvGrpSpPr>
          <p:grpSpPr>
            <a:xfrm>
              <a:off x="2037604" y="5241624"/>
              <a:ext cx="5538065" cy="6539596"/>
              <a:chOff x="2037604" y="5241624"/>
              <a:chExt cx="5538065" cy="6539596"/>
            </a:xfrm>
          </p:grpSpPr>
          <p:grpSp>
            <p:nvGrpSpPr>
              <p:cNvPr id="106" name="Group 105">
                <a:extLst>
                  <a:ext uri="{FF2B5EF4-FFF2-40B4-BE49-F238E27FC236}">
                    <a16:creationId xmlns:a16="http://schemas.microsoft.com/office/drawing/2014/main" id="{09E6B38E-1047-D9A5-BC8E-2B0EDDFA4B16}"/>
                  </a:ext>
                </a:extLst>
              </p:cNvPr>
              <p:cNvGrpSpPr/>
              <p:nvPr/>
            </p:nvGrpSpPr>
            <p:grpSpPr>
              <a:xfrm>
                <a:off x="2037604" y="5241624"/>
                <a:ext cx="1261408" cy="1400138"/>
                <a:chOff x="2037604" y="5241624"/>
                <a:chExt cx="1261408" cy="1400138"/>
              </a:xfrm>
            </p:grpSpPr>
            <p:grpSp>
              <p:nvGrpSpPr>
                <p:cNvPr id="126" name="Group 125">
                  <a:extLst>
                    <a:ext uri="{FF2B5EF4-FFF2-40B4-BE49-F238E27FC236}">
                      <a16:creationId xmlns:a16="http://schemas.microsoft.com/office/drawing/2014/main" id="{AC5385B8-03A6-D7CB-F60E-22442ADC8FD1}"/>
                    </a:ext>
                  </a:extLst>
                </p:cNvPr>
                <p:cNvGrpSpPr/>
                <p:nvPr/>
              </p:nvGrpSpPr>
              <p:grpSpPr>
                <a:xfrm>
                  <a:off x="2037604" y="5241624"/>
                  <a:ext cx="1261408" cy="1400138"/>
                  <a:chOff x="13615472" y="7120333"/>
                  <a:chExt cx="1651032" cy="1832614"/>
                </a:xfrm>
              </p:grpSpPr>
              <p:sp>
                <p:nvSpPr>
                  <p:cNvPr id="128" name="Freeform 3">
                    <a:extLst>
                      <a:ext uri="{FF2B5EF4-FFF2-40B4-BE49-F238E27FC236}">
                        <a16:creationId xmlns:a16="http://schemas.microsoft.com/office/drawing/2014/main" id="{CA3373BF-ABBF-2842-A20B-93DAD4085693}"/>
                      </a:ext>
                    </a:extLst>
                  </p:cNvPr>
                  <p:cNvSpPr/>
                  <p:nvPr/>
                </p:nvSpPr>
                <p:spPr>
                  <a:xfrm>
                    <a:off x="13615472" y="7120333"/>
                    <a:ext cx="1651032" cy="1832614"/>
                  </a:xfrm>
                  <a:custGeom>
                    <a:avLst/>
                    <a:gdLst>
                      <a:gd name="connsiteX0" fmla="*/ 982292 w 2161487"/>
                      <a:gd name="connsiteY0" fmla="*/ -22 h 2399210"/>
                      <a:gd name="connsiteX1" fmla="*/ -41 w 2161487"/>
                      <a:gd name="connsiteY1" fmla="*/ -22 h 2399210"/>
                      <a:gd name="connsiteX2" fmla="*/ -41 w 2161487"/>
                      <a:gd name="connsiteY2" fmla="*/ 1223232 h 2399210"/>
                      <a:gd name="connsiteX3" fmla="*/ 1176459 w 2161487"/>
                      <a:gd name="connsiteY3" fmla="*/ 2399184 h 2399210"/>
                      <a:gd name="connsiteX4" fmla="*/ 2161446 w 2161487"/>
                      <a:gd name="connsiteY4" fmla="*/ 2399184 h 2399210"/>
                      <a:gd name="connsiteX5" fmla="*/ 2161446 w 2161487"/>
                      <a:gd name="connsiteY5" fmla="*/ 1175929 h 2399210"/>
                      <a:gd name="connsiteX6" fmla="*/ 984946 w 2161487"/>
                      <a:gd name="connsiteY6" fmla="*/ -26 h 2399210"/>
                      <a:gd name="connsiteX7" fmla="*/ 982292 w 2161487"/>
                      <a:gd name="connsiteY7" fmla="*/ -22 h 2399210"/>
                      <a:gd name="connsiteX8" fmla="*/ 1176459 w 2161487"/>
                      <a:gd name="connsiteY8" fmla="*/ 2026504 h 2399210"/>
                      <a:gd name="connsiteX9" fmla="*/ 372812 w 2161487"/>
                      <a:gd name="connsiteY9" fmla="*/ 1223232 h 2399210"/>
                      <a:gd name="connsiteX10" fmla="*/ 372812 w 2161487"/>
                      <a:gd name="connsiteY10" fmla="*/ 373099 h 2399210"/>
                      <a:gd name="connsiteX11" fmla="*/ 982292 w 2161487"/>
                      <a:gd name="connsiteY11" fmla="*/ 373099 h 2399210"/>
                      <a:gd name="connsiteX12" fmla="*/ 1785940 w 2161487"/>
                      <a:gd name="connsiteY12" fmla="*/ 1175929 h 2399210"/>
                      <a:gd name="connsiteX13" fmla="*/ 1785940 w 2161487"/>
                      <a:gd name="connsiteY13" fmla="*/ 2026504 h 23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1487" h="2399210">
                        <a:moveTo>
                          <a:pt x="982292" y="-22"/>
                        </a:moveTo>
                        <a:lnTo>
                          <a:pt x="-41" y="-22"/>
                        </a:lnTo>
                        <a:lnTo>
                          <a:pt x="-41" y="1223232"/>
                        </a:lnTo>
                        <a:cubicBezTo>
                          <a:pt x="-41" y="1872702"/>
                          <a:pt x="526686" y="2399184"/>
                          <a:pt x="1176459" y="2399184"/>
                        </a:cubicBezTo>
                        <a:lnTo>
                          <a:pt x="2161446" y="2399184"/>
                        </a:lnTo>
                        <a:lnTo>
                          <a:pt x="2161446" y="1175929"/>
                        </a:lnTo>
                        <a:cubicBezTo>
                          <a:pt x="2161446" y="526459"/>
                          <a:pt x="1634719" y="-22"/>
                          <a:pt x="984946" y="-26"/>
                        </a:cubicBezTo>
                        <a:cubicBezTo>
                          <a:pt x="984062" y="-26"/>
                          <a:pt x="983176" y="-22"/>
                          <a:pt x="982292" y="-22"/>
                        </a:cubicBezTo>
                        <a:close/>
                        <a:moveTo>
                          <a:pt x="1176459" y="2026504"/>
                        </a:moveTo>
                        <a:cubicBezTo>
                          <a:pt x="732927" y="2025753"/>
                          <a:pt x="373564" y="1666557"/>
                          <a:pt x="372812" y="1223232"/>
                        </a:cubicBezTo>
                        <a:lnTo>
                          <a:pt x="372812" y="373099"/>
                        </a:lnTo>
                        <a:lnTo>
                          <a:pt x="982292" y="373099"/>
                        </a:lnTo>
                        <a:cubicBezTo>
                          <a:pt x="1425868" y="373365"/>
                          <a:pt x="1785452" y="732560"/>
                          <a:pt x="1785940" y="1175929"/>
                        </a:cubicBezTo>
                        <a:lnTo>
                          <a:pt x="1785940" y="2026504"/>
                        </a:lnTo>
                        <a:close/>
                      </a:path>
                    </a:pathLst>
                  </a:custGeom>
                  <a:solidFill>
                    <a:schemeClr val="accent1">
                      <a:lumMod val="60000"/>
                      <a:lumOff val="40000"/>
                    </a:schemeClr>
                  </a:solidFill>
                  <a:ln w="44218" cap="flat">
                    <a:noFill/>
                    <a:prstDash val="solid"/>
                    <a:miter/>
                  </a:ln>
                </p:spPr>
                <p:txBody>
                  <a:bodyPr rtlCol="0" anchor="ctr"/>
                  <a:lstStyle/>
                  <a:p>
                    <a:endParaRPr lang="en-US" sz="1000" dirty="0">
                      <a:solidFill>
                        <a:srgbClr val="2F5597"/>
                      </a:solidFill>
                    </a:endParaRPr>
                  </a:p>
                </p:txBody>
              </p:sp>
              <p:sp>
                <p:nvSpPr>
                  <p:cNvPr id="129" name="Freeform 4">
                    <a:extLst>
                      <a:ext uri="{FF2B5EF4-FFF2-40B4-BE49-F238E27FC236}">
                        <a16:creationId xmlns:a16="http://schemas.microsoft.com/office/drawing/2014/main" id="{6256951B-4A45-BA1B-915D-38AF03D4C3F5}"/>
                      </a:ext>
                    </a:extLst>
                  </p:cNvPr>
                  <p:cNvSpPr/>
                  <p:nvPr/>
                </p:nvSpPr>
                <p:spPr>
                  <a:xfrm>
                    <a:off x="13615472" y="7120334"/>
                    <a:ext cx="1651032" cy="1832613"/>
                  </a:xfrm>
                  <a:custGeom>
                    <a:avLst/>
                    <a:gdLst>
                      <a:gd name="connsiteX0" fmla="*/ 2161446 w 2161487"/>
                      <a:gd name="connsiteY0" fmla="*/ 1175928 h 2399208"/>
                      <a:gd name="connsiteX1" fmla="*/ 2161446 w 2161487"/>
                      <a:gd name="connsiteY1" fmla="*/ 2399182 h 2399208"/>
                      <a:gd name="connsiteX2" fmla="*/ 1788150 w 2161487"/>
                      <a:gd name="connsiteY2" fmla="*/ 2026503 h 2399208"/>
                      <a:gd name="connsiteX3" fmla="*/ 1788150 w 2161487"/>
                      <a:gd name="connsiteY3" fmla="*/ 1175928 h 2399208"/>
                      <a:gd name="connsiteX4" fmla="*/ 984504 w 2161487"/>
                      <a:gd name="connsiteY4" fmla="*/ 373098 h 2399208"/>
                      <a:gd name="connsiteX5" fmla="*/ 372812 w 2161487"/>
                      <a:gd name="connsiteY5" fmla="*/ 373098 h 2399208"/>
                      <a:gd name="connsiteX6" fmla="*/ -41 w 2161487"/>
                      <a:gd name="connsiteY6" fmla="*/ -23 h 2399208"/>
                      <a:gd name="connsiteX7" fmla="*/ 982292 w 2161487"/>
                      <a:gd name="connsiteY7" fmla="*/ -23 h 2399208"/>
                      <a:gd name="connsiteX8" fmla="*/ 2161446 w 2161487"/>
                      <a:gd name="connsiteY8" fmla="*/ 1173275 h 2399208"/>
                      <a:gd name="connsiteX9" fmla="*/ 2161446 w 2161487"/>
                      <a:gd name="connsiteY9" fmla="*/ 1175928 h 239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1487" h="2399208">
                        <a:moveTo>
                          <a:pt x="2161446" y="1175928"/>
                        </a:moveTo>
                        <a:lnTo>
                          <a:pt x="2161446" y="2399182"/>
                        </a:lnTo>
                        <a:lnTo>
                          <a:pt x="1788150" y="2026503"/>
                        </a:lnTo>
                        <a:lnTo>
                          <a:pt x="1788150" y="1175928"/>
                        </a:lnTo>
                        <a:cubicBezTo>
                          <a:pt x="1787665" y="732559"/>
                          <a:pt x="1428080" y="373363"/>
                          <a:pt x="984504" y="373098"/>
                        </a:cubicBezTo>
                        <a:lnTo>
                          <a:pt x="372812" y="373098"/>
                        </a:lnTo>
                        <a:lnTo>
                          <a:pt x="-41" y="-23"/>
                        </a:lnTo>
                        <a:lnTo>
                          <a:pt x="982292" y="-23"/>
                        </a:lnTo>
                        <a:cubicBezTo>
                          <a:pt x="1632066" y="-1487"/>
                          <a:pt x="2159987" y="523805"/>
                          <a:pt x="2161446" y="1173275"/>
                        </a:cubicBezTo>
                        <a:cubicBezTo>
                          <a:pt x="2161446" y="1174159"/>
                          <a:pt x="2161446" y="1175044"/>
                          <a:pt x="2161446" y="1175928"/>
                        </a:cubicBezTo>
                        <a:close/>
                      </a:path>
                    </a:pathLst>
                  </a:custGeom>
                  <a:solidFill>
                    <a:schemeClr val="tx2">
                      <a:lumMod val="75000"/>
                      <a:lumOff val="25000"/>
                    </a:schemeClr>
                  </a:solidFill>
                  <a:ln w="44218" cap="flat">
                    <a:noFill/>
                    <a:prstDash val="solid"/>
                    <a:miter/>
                  </a:ln>
                </p:spPr>
                <p:txBody>
                  <a:bodyPr rtlCol="0" anchor="ctr"/>
                  <a:lstStyle/>
                  <a:p>
                    <a:endParaRPr lang="en-US" sz="1000" dirty="0">
                      <a:solidFill>
                        <a:srgbClr val="4472C4"/>
                      </a:solidFill>
                    </a:endParaRPr>
                  </a:p>
                </p:txBody>
              </p:sp>
            </p:grpSp>
            <p:sp>
              <p:nvSpPr>
                <p:cNvPr id="127" name="Rectangle 126">
                  <a:extLst>
                    <a:ext uri="{FF2B5EF4-FFF2-40B4-BE49-F238E27FC236}">
                      <a16:creationId xmlns:a16="http://schemas.microsoft.com/office/drawing/2014/main" id="{5E32D83E-829D-0C72-00CB-D7328F60C6F7}"/>
                    </a:ext>
                  </a:extLst>
                </p:cNvPr>
                <p:cNvSpPr/>
                <p:nvPr/>
              </p:nvSpPr>
              <p:spPr>
                <a:xfrm>
                  <a:off x="2403145" y="5533963"/>
                  <a:ext cx="530331" cy="367293"/>
                </a:xfrm>
                <a:prstGeom prst="rect">
                  <a:avLst/>
                </a:prstGeom>
              </p:spPr>
              <p:txBody>
                <a:bodyPr wrap="none">
                  <a:spAutoFit/>
                </a:bodyPr>
                <a:lstStyle/>
                <a:p>
                  <a:pPr algn="ctr"/>
                  <a:r>
                    <a:rPr lang="en-US" sz="1000" dirty="0">
                      <a:solidFill>
                        <a:srgbClr val="2F5597"/>
                      </a:solidFill>
                      <a:latin typeface="Roboto Medium" panose="02000000000000000000" pitchFamily="2" charset="0"/>
                      <a:ea typeface="Roboto Medium" panose="02000000000000000000" pitchFamily="2" charset="0"/>
                    </a:rPr>
                    <a:t>1</a:t>
                  </a:r>
                </a:p>
              </p:txBody>
            </p:sp>
          </p:grpSp>
          <p:grpSp>
            <p:nvGrpSpPr>
              <p:cNvPr id="107" name="Group 106">
                <a:extLst>
                  <a:ext uri="{FF2B5EF4-FFF2-40B4-BE49-F238E27FC236}">
                    <a16:creationId xmlns:a16="http://schemas.microsoft.com/office/drawing/2014/main" id="{A561F7CD-DFD0-5B7A-7530-D4B1F91FE41E}"/>
                  </a:ext>
                </a:extLst>
              </p:cNvPr>
              <p:cNvGrpSpPr/>
              <p:nvPr/>
            </p:nvGrpSpPr>
            <p:grpSpPr>
              <a:xfrm>
                <a:off x="2037604" y="7841148"/>
                <a:ext cx="1261408" cy="1400138"/>
                <a:chOff x="2037604" y="5241624"/>
                <a:chExt cx="1261408" cy="1400138"/>
              </a:xfrm>
            </p:grpSpPr>
            <p:grpSp>
              <p:nvGrpSpPr>
                <p:cNvPr id="122" name="Group 121">
                  <a:extLst>
                    <a:ext uri="{FF2B5EF4-FFF2-40B4-BE49-F238E27FC236}">
                      <a16:creationId xmlns:a16="http://schemas.microsoft.com/office/drawing/2014/main" id="{9D657B26-5EFD-AB25-1321-3080A1CC48C8}"/>
                    </a:ext>
                  </a:extLst>
                </p:cNvPr>
                <p:cNvGrpSpPr/>
                <p:nvPr/>
              </p:nvGrpSpPr>
              <p:grpSpPr>
                <a:xfrm>
                  <a:off x="2037604" y="5241624"/>
                  <a:ext cx="1261408" cy="1400138"/>
                  <a:chOff x="13615472" y="7120333"/>
                  <a:chExt cx="1651032" cy="1832614"/>
                </a:xfrm>
              </p:grpSpPr>
              <p:sp>
                <p:nvSpPr>
                  <p:cNvPr id="124" name="Freeform 12">
                    <a:extLst>
                      <a:ext uri="{FF2B5EF4-FFF2-40B4-BE49-F238E27FC236}">
                        <a16:creationId xmlns:a16="http://schemas.microsoft.com/office/drawing/2014/main" id="{66DAB139-FAC8-5637-F3D6-AA82A9650530}"/>
                      </a:ext>
                    </a:extLst>
                  </p:cNvPr>
                  <p:cNvSpPr/>
                  <p:nvPr/>
                </p:nvSpPr>
                <p:spPr>
                  <a:xfrm>
                    <a:off x="13615472" y="7120333"/>
                    <a:ext cx="1651032" cy="1832614"/>
                  </a:xfrm>
                  <a:custGeom>
                    <a:avLst/>
                    <a:gdLst>
                      <a:gd name="connsiteX0" fmla="*/ 982292 w 2161487"/>
                      <a:gd name="connsiteY0" fmla="*/ -22 h 2399210"/>
                      <a:gd name="connsiteX1" fmla="*/ -41 w 2161487"/>
                      <a:gd name="connsiteY1" fmla="*/ -22 h 2399210"/>
                      <a:gd name="connsiteX2" fmla="*/ -41 w 2161487"/>
                      <a:gd name="connsiteY2" fmla="*/ 1223232 h 2399210"/>
                      <a:gd name="connsiteX3" fmla="*/ 1176459 w 2161487"/>
                      <a:gd name="connsiteY3" fmla="*/ 2399184 h 2399210"/>
                      <a:gd name="connsiteX4" fmla="*/ 2161446 w 2161487"/>
                      <a:gd name="connsiteY4" fmla="*/ 2399184 h 2399210"/>
                      <a:gd name="connsiteX5" fmla="*/ 2161446 w 2161487"/>
                      <a:gd name="connsiteY5" fmla="*/ 1175929 h 2399210"/>
                      <a:gd name="connsiteX6" fmla="*/ 984946 w 2161487"/>
                      <a:gd name="connsiteY6" fmla="*/ -26 h 2399210"/>
                      <a:gd name="connsiteX7" fmla="*/ 982292 w 2161487"/>
                      <a:gd name="connsiteY7" fmla="*/ -22 h 2399210"/>
                      <a:gd name="connsiteX8" fmla="*/ 1176459 w 2161487"/>
                      <a:gd name="connsiteY8" fmla="*/ 2026504 h 2399210"/>
                      <a:gd name="connsiteX9" fmla="*/ 372812 w 2161487"/>
                      <a:gd name="connsiteY9" fmla="*/ 1223232 h 2399210"/>
                      <a:gd name="connsiteX10" fmla="*/ 372812 w 2161487"/>
                      <a:gd name="connsiteY10" fmla="*/ 373099 h 2399210"/>
                      <a:gd name="connsiteX11" fmla="*/ 982292 w 2161487"/>
                      <a:gd name="connsiteY11" fmla="*/ 373099 h 2399210"/>
                      <a:gd name="connsiteX12" fmla="*/ 1785940 w 2161487"/>
                      <a:gd name="connsiteY12" fmla="*/ 1175929 h 2399210"/>
                      <a:gd name="connsiteX13" fmla="*/ 1785940 w 2161487"/>
                      <a:gd name="connsiteY13" fmla="*/ 2026504 h 23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1487" h="2399210">
                        <a:moveTo>
                          <a:pt x="982292" y="-22"/>
                        </a:moveTo>
                        <a:lnTo>
                          <a:pt x="-41" y="-22"/>
                        </a:lnTo>
                        <a:lnTo>
                          <a:pt x="-41" y="1223232"/>
                        </a:lnTo>
                        <a:cubicBezTo>
                          <a:pt x="-41" y="1872702"/>
                          <a:pt x="526686" y="2399184"/>
                          <a:pt x="1176459" y="2399184"/>
                        </a:cubicBezTo>
                        <a:lnTo>
                          <a:pt x="2161446" y="2399184"/>
                        </a:lnTo>
                        <a:lnTo>
                          <a:pt x="2161446" y="1175929"/>
                        </a:lnTo>
                        <a:cubicBezTo>
                          <a:pt x="2161446" y="526459"/>
                          <a:pt x="1634719" y="-22"/>
                          <a:pt x="984946" y="-26"/>
                        </a:cubicBezTo>
                        <a:cubicBezTo>
                          <a:pt x="984062" y="-26"/>
                          <a:pt x="983176" y="-22"/>
                          <a:pt x="982292" y="-22"/>
                        </a:cubicBezTo>
                        <a:close/>
                        <a:moveTo>
                          <a:pt x="1176459" y="2026504"/>
                        </a:moveTo>
                        <a:cubicBezTo>
                          <a:pt x="732927" y="2025753"/>
                          <a:pt x="373564" y="1666557"/>
                          <a:pt x="372812" y="1223232"/>
                        </a:cubicBezTo>
                        <a:lnTo>
                          <a:pt x="372812" y="373099"/>
                        </a:lnTo>
                        <a:lnTo>
                          <a:pt x="982292" y="373099"/>
                        </a:lnTo>
                        <a:cubicBezTo>
                          <a:pt x="1425868" y="373365"/>
                          <a:pt x="1785452" y="732560"/>
                          <a:pt x="1785940" y="1175929"/>
                        </a:cubicBezTo>
                        <a:lnTo>
                          <a:pt x="1785940" y="2026504"/>
                        </a:lnTo>
                        <a:close/>
                      </a:path>
                    </a:pathLst>
                  </a:custGeom>
                  <a:solidFill>
                    <a:srgbClr val="00FF00"/>
                  </a:solidFill>
                  <a:ln w="44218" cap="flat">
                    <a:noFill/>
                    <a:prstDash val="solid"/>
                    <a:miter/>
                  </a:ln>
                </p:spPr>
                <p:txBody>
                  <a:bodyPr rtlCol="0" anchor="ctr"/>
                  <a:lstStyle/>
                  <a:p>
                    <a:endParaRPr lang="en-US" sz="1000" dirty="0">
                      <a:solidFill>
                        <a:srgbClr val="00B0F0"/>
                      </a:solidFill>
                    </a:endParaRPr>
                  </a:p>
                </p:txBody>
              </p:sp>
              <p:sp>
                <p:nvSpPr>
                  <p:cNvPr id="125" name="Freeform 13">
                    <a:extLst>
                      <a:ext uri="{FF2B5EF4-FFF2-40B4-BE49-F238E27FC236}">
                        <a16:creationId xmlns:a16="http://schemas.microsoft.com/office/drawing/2014/main" id="{FB5B629B-6DD9-9244-52A7-06FEB544F932}"/>
                      </a:ext>
                    </a:extLst>
                  </p:cNvPr>
                  <p:cNvSpPr/>
                  <p:nvPr/>
                </p:nvSpPr>
                <p:spPr>
                  <a:xfrm>
                    <a:off x="13615472" y="7120334"/>
                    <a:ext cx="1651032" cy="1832613"/>
                  </a:xfrm>
                  <a:custGeom>
                    <a:avLst/>
                    <a:gdLst>
                      <a:gd name="connsiteX0" fmla="*/ 2161446 w 2161487"/>
                      <a:gd name="connsiteY0" fmla="*/ 1175928 h 2399208"/>
                      <a:gd name="connsiteX1" fmla="*/ 2161446 w 2161487"/>
                      <a:gd name="connsiteY1" fmla="*/ 2399182 h 2399208"/>
                      <a:gd name="connsiteX2" fmla="*/ 1788150 w 2161487"/>
                      <a:gd name="connsiteY2" fmla="*/ 2026503 h 2399208"/>
                      <a:gd name="connsiteX3" fmla="*/ 1788150 w 2161487"/>
                      <a:gd name="connsiteY3" fmla="*/ 1175928 h 2399208"/>
                      <a:gd name="connsiteX4" fmla="*/ 984504 w 2161487"/>
                      <a:gd name="connsiteY4" fmla="*/ 373098 h 2399208"/>
                      <a:gd name="connsiteX5" fmla="*/ 372812 w 2161487"/>
                      <a:gd name="connsiteY5" fmla="*/ 373098 h 2399208"/>
                      <a:gd name="connsiteX6" fmla="*/ -41 w 2161487"/>
                      <a:gd name="connsiteY6" fmla="*/ -23 h 2399208"/>
                      <a:gd name="connsiteX7" fmla="*/ 982292 w 2161487"/>
                      <a:gd name="connsiteY7" fmla="*/ -23 h 2399208"/>
                      <a:gd name="connsiteX8" fmla="*/ 2161446 w 2161487"/>
                      <a:gd name="connsiteY8" fmla="*/ 1173275 h 2399208"/>
                      <a:gd name="connsiteX9" fmla="*/ 2161446 w 2161487"/>
                      <a:gd name="connsiteY9" fmla="*/ 1175928 h 239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1487" h="2399208">
                        <a:moveTo>
                          <a:pt x="2161446" y="1175928"/>
                        </a:moveTo>
                        <a:lnTo>
                          <a:pt x="2161446" y="2399182"/>
                        </a:lnTo>
                        <a:lnTo>
                          <a:pt x="1788150" y="2026503"/>
                        </a:lnTo>
                        <a:lnTo>
                          <a:pt x="1788150" y="1175928"/>
                        </a:lnTo>
                        <a:cubicBezTo>
                          <a:pt x="1787665" y="732559"/>
                          <a:pt x="1428080" y="373363"/>
                          <a:pt x="984504" y="373098"/>
                        </a:cubicBezTo>
                        <a:lnTo>
                          <a:pt x="372812" y="373098"/>
                        </a:lnTo>
                        <a:lnTo>
                          <a:pt x="-41" y="-23"/>
                        </a:lnTo>
                        <a:lnTo>
                          <a:pt x="982292" y="-23"/>
                        </a:lnTo>
                        <a:cubicBezTo>
                          <a:pt x="1632066" y="-1487"/>
                          <a:pt x="2159987" y="523805"/>
                          <a:pt x="2161446" y="1173275"/>
                        </a:cubicBezTo>
                        <a:cubicBezTo>
                          <a:pt x="2161446" y="1174159"/>
                          <a:pt x="2161446" y="1175044"/>
                          <a:pt x="2161446" y="1175928"/>
                        </a:cubicBezTo>
                        <a:close/>
                      </a:path>
                    </a:pathLst>
                  </a:custGeom>
                  <a:solidFill>
                    <a:srgbClr val="00B050"/>
                  </a:solidFill>
                  <a:ln w="44218" cap="flat">
                    <a:noFill/>
                    <a:prstDash val="solid"/>
                    <a:miter/>
                  </a:ln>
                </p:spPr>
                <p:txBody>
                  <a:bodyPr rtlCol="0" anchor="ctr"/>
                  <a:lstStyle/>
                  <a:p>
                    <a:endParaRPr lang="en-US" sz="1000">
                      <a:solidFill>
                        <a:schemeClr val="accent1">
                          <a:lumMod val="40000"/>
                          <a:lumOff val="60000"/>
                        </a:schemeClr>
                      </a:solidFill>
                    </a:endParaRPr>
                  </a:p>
                </p:txBody>
              </p:sp>
            </p:grpSp>
            <p:sp>
              <p:nvSpPr>
                <p:cNvPr id="123" name="Rectangle 122">
                  <a:extLst>
                    <a:ext uri="{FF2B5EF4-FFF2-40B4-BE49-F238E27FC236}">
                      <a16:creationId xmlns:a16="http://schemas.microsoft.com/office/drawing/2014/main" id="{DB3D4010-59A6-5107-028A-D8C5A5239E00}"/>
                    </a:ext>
                  </a:extLst>
                </p:cNvPr>
                <p:cNvSpPr/>
                <p:nvPr/>
              </p:nvSpPr>
              <p:spPr>
                <a:xfrm>
                  <a:off x="2403145" y="5533963"/>
                  <a:ext cx="530331" cy="367293"/>
                </a:xfrm>
                <a:prstGeom prst="rect">
                  <a:avLst/>
                </a:prstGeom>
              </p:spPr>
              <p:txBody>
                <a:bodyPr wrap="none">
                  <a:spAutoFit/>
                </a:bodyPr>
                <a:lstStyle/>
                <a:p>
                  <a:pPr algn="ctr"/>
                  <a:r>
                    <a:rPr lang="en-US" sz="1000" dirty="0">
                      <a:solidFill>
                        <a:srgbClr val="00FF00"/>
                      </a:solidFill>
                      <a:latin typeface="Roboto Medium" panose="02000000000000000000" pitchFamily="2" charset="0"/>
                      <a:ea typeface="Roboto Medium" panose="02000000000000000000" pitchFamily="2" charset="0"/>
                    </a:rPr>
                    <a:t>2</a:t>
                  </a:r>
                </a:p>
              </p:txBody>
            </p:sp>
          </p:grpSp>
          <p:grpSp>
            <p:nvGrpSpPr>
              <p:cNvPr id="108" name="Group 107">
                <a:extLst>
                  <a:ext uri="{FF2B5EF4-FFF2-40B4-BE49-F238E27FC236}">
                    <a16:creationId xmlns:a16="http://schemas.microsoft.com/office/drawing/2014/main" id="{058C2FE5-90EC-EAF0-7EFC-6BC6F914EF6B}"/>
                  </a:ext>
                </a:extLst>
              </p:cNvPr>
              <p:cNvGrpSpPr/>
              <p:nvPr/>
            </p:nvGrpSpPr>
            <p:grpSpPr>
              <a:xfrm>
                <a:off x="2037604" y="10381082"/>
                <a:ext cx="1261408" cy="1400138"/>
                <a:chOff x="2037604" y="5241624"/>
                <a:chExt cx="1261408" cy="1400138"/>
              </a:xfrm>
            </p:grpSpPr>
            <p:grpSp>
              <p:nvGrpSpPr>
                <p:cNvPr id="118" name="Group 117">
                  <a:extLst>
                    <a:ext uri="{FF2B5EF4-FFF2-40B4-BE49-F238E27FC236}">
                      <a16:creationId xmlns:a16="http://schemas.microsoft.com/office/drawing/2014/main" id="{1D258744-B79A-BACA-28D3-EF38DCE66012}"/>
                    </a:ext>
                  </a:extLst>
                </p:cNvPr>
                <p:cNvGrpSpPr/>
                <p:nvPr/>
              </p:nvGrpSpPr>
              <p:grpSpPr>
                <a:xfrm>
                  <a:off x="2037604" y="5241624"/>
                  <a:ext cx="1261408" cy="1400138"/>
                  <a:chOff x="13615472" y="7120333"/>
                  <a:chExt cx="1651032" cy="1832614"/>
                </a:xfrm>
              </p:grpSpPr>
              <p:sp>
                <p:nvSpPr>
                  <p:cNvPr id="120" name="Freeform 17">
                    <a:extLst>
                      <a:ext uri="{FF2B5EF4-FFF2-40B4-BE49-F238E27FC236}">
                        <a16:creationId xmlns:a16="http://schemas.microsoft.com/office/drawing/2014/main" id="{C8AE011A-101A-9FF9-80E8-1336B0EB237D}"/>
                      </a:ext>
                    </a:extLst>
                  </p:cNvPr>
                  <p:cNvSpPr/>
                  <p:nvPr/>
                </p:nvSpPr>
                <p:spPr>
                  <a:xfrm>
                    <a:off x="13615472" y="7120333"/>
                    <a:ext cx="1651032" cy="1832614"/>
                  </a:xfrm>
                  <a:custGeom>
                    <a:avLst/>
                    <a:gdLst>
                      <a:gd name="connsiteX0" fmla="*/ 982292 w 2161487"/>
                      <a:gd name="connsiteY0" fmla="*/ -22 h 2399210"/>
                      <a:gd name="connsiteX1" fmla="*/ -41 w 2161487"/>
                      <a:gd name="connsiteY1" fmla="*/ -22 h 2399210"/>
                      <a:gd name="connsiteX2" fmla="*/ -41 w 2161487"/>
                      <a:gd name="connsiteY2" fmla="*/ 1223232 h 2399210"/>
                      <a:gd name="connsiteX3" fmla="*/ 1176459 w 2161487"/>
                      <a:gd name="connsiteY3" fmla="*/ 2399184 h 2399210"/>
                      <a:gd name="connsiteX4" fmla="*/ 2161446 w 2161487"/>
                      <a:gd name="connsiteY4" fmla="*/ 2399184 h 2399210"/>
                      <a:gd name="connsiteX5" fmla="*/ 2161446 w 2161487"/>
                      <a:gd name="connsiteY5" fmla="*/ 1175929 h 2399210"/>
                      <a:gd name="connsiteX6" fmla="*/ 984946 w 2161487"/>
                      <a:gd name="connsiteY6" fmla="*/ -26 h 2399210"/>
                      <a:gd name="connsiteX7" fmla="*/ 982292 w 2161487"/>
                      <a:gd name="connsiteY7" fmla="*/ -22 h 2399210"/>
                      <a:gd name="connsiteX8" fmla="*/ 1176459 w 2161487"/>
                      <a:gd name="connsiteY8" fmla="*/ 2026504 h 2399210"/>
                      <a:gd name="connsiteX9" fmla="*/ 372812 w 2161487"/>
                      <a:gd name="connsiteY9" fmla="*/ 1223232 h 2399210"/>
                      <a:gd name="connsiteX10" fmla="*/ 372812 w 2161487"/>
                      <a:gd name="connsiteY10" fmla="*/ 373099 h 2399210"/>
                      <a:gd name="connsiteX11" fmla="*/ 982292 w 2161487"/>
                      <a:gd name="connsiteY11" fmla="*/ 373099 h 2399210"/>
                      <a:gd name="connsiteX12" fmla="*/ 1785940 w 2161487"/>
                      <a:gd name="connsiteY12" fmla="*/ 1175929 h 2399210"/>
                      <a:gd name="connsiteX13" fmla="*/ 1785940 w 2161487"/>
                      <a:gd name="connsiteY13" fmla="*/ 2026504 h 23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1487" h="2399210">
                        <a:moveTo>
                          <a:pt x="982292" y="-22"/>
                        </a:moveTo>
                        <a:lnTo>
                          <a:pt x="-41" y="-22"/>
                        </a:lnTo>
                        <a:lnTo>
                          <a:pt x="-41" y="1223232"/>
                        </a:lnTo>
                        <a:cubicBezTo>
                          <a:pt x="-41" y="1872702"/>
                          <a:pt x="526686" y="2399184"/>
                          <a:pt x="1176459" y="2399184"/>
                        </a:cubicBezTo>
                        <a:lnTo>
                          <a:pt x="2161446" y="2399184"/>
                        </a:lnTo>
                        <a:lnTo>
                          <a:pt x="2161446" y="1175929"/>
                        </a:lnTo>
                        <a:cubicBezTo>
                          <a:pt x="2161446" y="526459"/>
                          <a:pt x="1634719" y="-22"/>
                          <a:pt x="984946" y="-26"/>
                        </a:cubicBezTo>
                        <a:cubicBezTo>
                          <a:pt x="984062" y="-26"/>
                          <a:pt x="983176" y="-22"/>
                          <a:pt x="982292" y="-22"/>
                        </a:cubicBezTo>
                        <a:close/>
                        <a:moveTo>
                          <a:pt x="1176459" y="2026504"/>
                        </a:moveTo>
                        <a:cubicBezTo>
                          <a:pt x="732927" y="2025753"/>
                          <a:pt x="373564" y="1666557"/>
                          <a:pt x="372812" y="1223232"/>
                        </a:cubicBezTo>
                        <a:lnTo>
                          <a:pt x="372812" y="373099"/>
                        </a:lnTo>
                        <a:lnTo>
                          <a:pt x="982292" y="373099"/>
                        </a:lnTo>
                        <a:cubicBezTo>
                          <a:pt x="1425868" y="373365"/>
                          <a:pt x="1785452" y="732560"/>
                          <a:pt x="1785940" y="1175929"/>
                        </a:cubicBezTo>
                        <a:lnTo>
                          <a:pt x="1785940" y="2026504"/>
                        </a:lnTo>
                        <a:close/>
                      </a:path>
                    </a:pathLst>
                  </a:custGeom>
                  <a:solidFill>
                    <a:schemeClr val="bg1">
                      <a:lumMod val="85000"/>
                    </a:schemeClr>
                  </a:solidFill>
                  <a:ln w="44218" cap="flat">
                    <a:noFill/>
                    <a:prstDash val="solid"/>
                    <a:miter/>
                  </a:ln>
                </p:spPr>
                <p:txBody>
                  <a:bodyPr rtlCol="0" anchor="ctr"/>
                  <a:lstStyle/>
                  <a:p>
                    <a:endParaRPr lang="en-US" sz="1000" dirty="0">
                      <a:solidFill>
                        <a:srgbClr val="2F5597"/>
                      </a:solidFill>
                    </a:endParaRPr>
                  </a:p>
                </p:txBody>
              </p:sp>
              <p:sp>
                <p:nvSpPr>
                  <p:cNvPr id="121" name="Freeform 18">
                    <a:extLst>
                      <a:ext uri="{FF2B5EF4-FFF2-40B4-BE49-F238E27FC236}">
                        <a16:creationId xmlns:a16="http://schemas.microsoft.com/office/drawing/2014/main" id="{93EA1CC7-6D5F-36C5-1DBB-78EF1FE3F85F}"/>
                      </a:ext>
                    </a:extLst>
                  </p:cNvPr>
                  <p:cNvSpPr/>
                  <p:nvPr/>
                </p:nvSpPr>
                <p:spPr>
                  <a:xfrm>
                    <a:off x="13615472" y="7120334"/>
                    <a:ext cx="1651032" cy="1832613"/>
                  </a:xfrm>
                  <a:custGeom>
                    <a:avLst/>
                    <a:gdLst>
                      <a:gd name="connsiteX0" fmla="*/ 2161446 w 2161487"/>
                      <a:gd name="connsiteY0" fmla="*/ 1175928 h 2399208"/>
                      <a:gd name="connsiteX1" fmla="*/ 2161446 w 2161487"/>
                      <a:gd name="connsiteY1" fmla="*/ 2399182 h 2399208"/>
                      <a:gd name="connsiteX2" fmla="*/ 1788150 w 2161487"/>
                      <a:gd name="connsiteY2" fmla="*/ 2026503 h 2399208"/>
                      <a:gd name="connsiteX3" fmla="*/ 1788150 w 2161487"/>
                      <a:gd name="connsiteY3" fmla="*/ 1175928 h 2399208"/>
                      <a:gd name="connsiteX4" fmla="*/ 984504 w 2161487"/>
                      <a:gd name="connsiteY4" fmla="*/ 373098 h 2399208"/>
                      <a:gd name="connsiteX5" fmla="*/ 372812 w 2161487"/>
                      <a:gd name="connsiteY5" fmla="*/ 373098 h 2399208"/>
                      <a:gd name="connsiteX6" fmla="*/ -41 w 2161487"/>
                      <a:gd name="connsiteY6" fmla="*/ -23 h 2399208"/>
                      <a:gd name="connsiteX7" fmla="*/ 982292 w 2161487"/>
                      <a:gd name="connsiteY7" fmla="*/ -23 h 2399208"/>
                      <a:gd name="connsiteX8" fmla="*/ 2161446 w 2161487"/>
                      <a:gd name="connsiteY8" fmla="*/ 1173275 h 2399208"/>
                      <a:gd name="connsiteX9" fmla="*/ 2161446 w 2161487"/>
                      <a:gd name="connsiteY9" fmla="*/ 1175928 h 239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1487" h="2399208">
                        <a:moveTo>
                          <a:pt x="2161446" y="1175928"/>
                        </a:moveTo>
                        <a:lnTo>
                          <a:pt x="2161446" y="2399182"/>
                        </a:lnTo>
                        <a:lnTo>
                          <a:pt x="1788150" y="2026503"/>
                        </a:lnTo>
                        <a:lnTo>
                          <a:pt x="1788150" y="1175928"/>
                        </a:lnTo>
                        <a:cubicBezTo>
                          <a:pt x="1787665" y="732559"/>
                          <a:pt x="1428080" y="373363"/>
                          <a:pt x="984504" y="373098"/>
                        </a:cubicBezTo>
                        <a:lnTo>
                          <a:pt x="372812" y="373098"/>
                        </a:lnTo>
                        <a:lnTo>
                          <a:pt x="-41" y="-23"/>
                        </a:lnTo>
                        <a:lnTo>
                          <a:pt x="982292" y="-23"/>
                        </a:lnTo>
                        <a:cubicBezTo>
                          <a:pt x="1632066" y="-1487"/>
                          <a:pt x="2159987" y="523805"/>
                          <a:pt x="2161446" y="1173275"/>
                        </a:cubicBezTo>
                        <a:cubicBezTo>
                          <a:pt x="2161446" y="1174159"/>
                          <a:pt x="2161446" y="1175044"/>
                          <a:pt x="2161446" y="1175928"/>
                        </a:cubicBezTo>
                        <a:close/>
                      </a:path>
                    </a:pathLst>
                  </a:custGeom>
                  <a:solidFill>
                    <a:schemeClr val="tx1">
                      <a:lumMod val="65000"/>
                      <a:lumOff val="35000"/>
                    </a:schemeClr>
                  </a:solidFill>
                  <a:ln w="44218" cap="flat">
                    <a:noFill/>
                    <a:prstDash val="solid"/>
                    <a:miter/>
                  </a:ln>
                </p:spPr>
                <p:txBody>
                  <a:bodyPr rtlCol="0" anchor="ctr"/>
                  <a:lstStyle/>
                  <a:p>
                    <a:endParaRPr lang="en-US" sz="1000">
                      <a:solidFill>
                        <a:srgbClr val="2F5597"/>
                      </a:solidFill>
                    </a:endParaRPr>
                  </a:p>
                </p:txBody>
              </p:sp>
            </p:grpSp>
            <p:sp>
              <p:nvSpPr>
                <p:cNvPr id="119" name="Rectangle 118">
                  <a:extLst>
                    <a:ext uri="{FF2B5EF4-FFF2-40B4-BE49-F238E27FC236}">
                      <a16:creationId xmlns:a16="http://schemas.microsoft.com/office/drawing/2014/main" id="{20A17FC2-9DDD-DD89-58F6-7A8E1748B06B}"/>
                    </a:ext>
                  </a:extLst>
                </p:cNvPr>
                <p:cNvSpPr/>
                <p:nvPr/>
              </p:nvSpPr>
              <p:spPr>
                <a:xfrm>
                  <a:off x="2403145" y="5533963"/>
                  <a:ext cx="530331" cy="367293"/>
                </a:xfrm>
                <a:prstGeom prst="rect">
                  <a:avLst/>
                </a:prstGeom>
              </p:spPr>
              <p:txBody>
                <a:bodyPr wrap="none">
                  <a:spAutoFit/>
                </a:bodyPr>
                <a:lstStyle/>
                <a:p>
                  <a:pPr algn="ctr"/>
                  <a:r>
                    <a:rPr lang="en-US" sz="1000" dirty="0">
                      <a:solidFill>
                        <a:srgbClr val="A5A5A5"/>
                      </a:solidFill>
                      <a:latin typeface="Roboto Medium" panose="02000000000000000000" pitchFamily="2" charset="0"/>
                      <a:ea typeface="Roboto Medium" panose="02000000000000000000" pitchFamily="2" charset="0"/>
                    </a:rPr>
                    <a:t>3</a:t>
                  </a:r>
                </a:p>
              </p:txBody>
            </p:sp>
          </p:grpSp>
          <p:sp>
            <p:nvSpPr>
              <p:cNvPr id="117" name="Rectangle 56">
                <a:extLst>
                  <a:ext uri="{FF2B5EF4-FFF2-40B4-BE49-F238E27FC236}">
                    <a16:creationId xmlns:a16="http://schemas.microsoft.com/office/drawing/2014/main" id="{2C90D8F2-5B6A-7C14-1E37-C1EED354C703}"/>
                  </a:ext>
                </a:extLst>
              </p:cNvPr>
              <p:cNvSpPr/>
              <p:nvPr/>
            </p:nvSpPr>
            <p:spPr>
              <a:xfrm>
                <a:off x="3584143" y="5425899"/>
                <a:ext cx="3991526" cy="895278"/>
              </a:xfrm>
              <a:prstGeom prst="rect">
                <a:avLst/>
              </a:prstGeom>
            </p:spPr>
            <p:txBody>
              <a:bodyPr wrap="square">
                <a:spAutoFit/>
              </a:bodyPr>
              <a:lstStyle/>
              <a:p>
                <a:r>
                  <a:rPr lang="en-US" sz="1100" b="0" i="0" dirty="0">
                    <a:solidFill>
                      <a:srgbClr val="4472C4"/>
                    </a:solidFill>
                    <a:effectLst/>
                    <a:highlight>
                      <a:srgbClr val="FFFFFF"/>
                    </a:highlight>
                    <a:latin typeface="Constantia" panose="02030602050306030303" pitchFamily="18" charset="0"/>
                  </a:rPr>
                  <a:t>Load the data into a MySQL Database and connect it to Power BI.</a:t>
                </a:r>
                <a:endParaRPr lang="en-US" sz="1100" dirty="0">
                  <a:solidFill>
                    <a:srgbClr val="4472C4"/>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15" name="Rectangle 56">
                <a:extLst>
                  <a:ext uri="{FF2B5EF4-FFF2-40B4-BE49-F238E27FC236}">
                    <a16:creationId xmlns:a16="http://schemas.microsoft.com/office/drawing/2014/main" id="{B1D7872B-5A44-03C0-C4F7-31E9A5B116CB}"/>
                  </a:ext>
                </a:extLst>
              </p:cNvPr>
              <p:cNvSpPr/>
              <p:nvPr/>
            </p:nvSpPr>
            <p:spPr>
              <a:xfrm>
                <a:off x="3502236" y="7841149"/>
                <a:ext cx="3991527" cy="1483932"/>
              </a:xfrm>
              <a:prstGeom prst="rect">
                <a:avLst/>
              </a:prstGeom>
            </p:spPr>
            <p:txBody>
              <a:bodyPr wrap="square">
                <a:spAutoFit/>
              </a:bodyPr>
              <a:lstStyle/>
              <a:p>
                <a:r>
                  <a:rPr lang="en-US" sz="1100" dirty="0">
                    <a:solidFill>
                      <a:srgbClr val="00B050"/>
                    </a:solidFill>
                    <a:highlight>
                      <a:srgbClr val="FFFFFF"/>
                    </a:highlight>
                    <a:latin typeface="Constantia" panose="02030602050306030303" pitchFamily="18" charset="0"/>
                  </a:rPr>
                  <a:t>Review and delete default database relationships created by Power BI; create required dimension tables in Power Query.</a:t>
                </a:r>
              </a:p>
            </p:txBody>
          </p:sp>
          <p:sp>
            <p:nvSpPr>
              <p:cNvPr id="113" name="Rectangle 56">
                <a:extLst>
                  <a:ext uri="{FF2B5EF4-FFF2-40B4-BE49-F238E27FC236}">
                    <a16:creationId xmlns:a16="http://schemas.microsoft.com/office/drawing/2014/main" id="{CF458C5D-95B5-4AD4-9CE8-EA1E43D28CDA}"/>
                  </a:ext>
                </a:extLst>
              </p:cNvPr>
              <p:cNvSpPr/>
              <p:nvPr/>
            </p:nvSpPr>
            <p:spPr>
              <a:xfrm>
                <a:off x="3502235" y="10481063"/>
                <a:ext cx="3991526" cy="895278"/>
              </a:xfrm>
              <a:prstGeom prst="rect">
                <a:avLst/>
              </a:prstGeom>
            </p:spPr>
            <p:txBody>
              <a:bodyPr wrap="square">
                <a:spAutoFit/>
              </a:bodyPr>
              <a:lstStyle/>
              <a:p>
                <a:r>
                  <a:rPr lang="en-US" sz="1100" b="0" i="0" dirty="0">
                    <a:solidFill>
                      <a:srgbClr val="A5A5A5"/>
                    </a:solidFill>
                    <a:effectLst/>
                    <a:highlight>
                      <a:srgbClr val="FFFFFF"/>
                    </a:highlight>
                    <a:latin typeface="Constantia" panose="02030602050306030303" pitchFamily="18" charset="0"/>
                  </a:rPr>
                  <a:t>Validate data using tables in Power BI and match values with provided data.</a:t>
                </a:r>
                <a:endParaRPr lang="en-US" sz="1100" dirty="0">
                  <a:solidFill>
                    <a:srgbClr val="A5A5A5"/>
                  </a:solidFill>
                  <a:latin typeface="Constantia" panose="02030602050306030303" pitchFamily="18" charset="0"/>
                  <a:ea typeface="Lato Light" panose="020F0502020204030203" pitchFamily="34" charset="0"/>
                  <a:cs typeface="Lato Light" panose="020F0502020204030203" pitchFamily="34" charset="0"/>
                </a:endParaRPr>
              </a:p>
            </p:txBody>
          </p:sp>
        </p:grpSp>
        <p:grpSp>
          <p:nvGrpSpPr>
            <p:cNvPr id="10" name="Group 9">
              <a:extLst>
                <a:ext uri="{FF2B5EF4-FFF2-40B4-BE49-F238E27FC236}">
                  <a16:creationId xmlns:a16="http://schemas.microsoft.com/office/drawing/2014/main" id="{51F107AD-744D-B443-C2B8-4CCDE565AB74}"/>
                </a:ext>
              </a:extLst>
            </p:cNvPr>
            <p:cNvGrpSpPr/>
            <p:nvPr/>
          </p:nvGrpSpPr>
          <p:grpSpPr>
            <a:xfrm>
              <a:off x="8438404" y="5241624"/>
              <a:ext cx="5616581" cy="6539596"/>
              <a:chOff x="2037604" y="5241624"/>
              <a:chExt cx="5616581" cy="6539596"/>
            </a:xfrm>
          </p:grpSpPr>
          <p:grpSp>
            <p:nvGrpSpPr>
              <p:cNvPr id="38" name="Group 37">
                <a:extLst>
                  <a:ext uri="{FF2B5EF4-FFF2-40B4-BE49-F238E27FC236}">
                    <a16:creationId xmlns:a16="http://schemas.microsoft.com/office/drawing/2014/main" id="{8B1F5C6A-A05E-D0BB-54EB-FCF851917D63}"/>
                  </a:ext>
                </a:extLst>
              </p:cNvPr>
              <p:cNvGrpSpPr/>
              <p:nvPr/>
            </p:nvGrpSpPr>
            <p:grpSpPr>
              <a:xfrm>
                <a:off x="2037604" y="5241624"/>
                <a:ext cx="1261408" cy="1400138"/>
                <a:chOff x="2037604" y="5241624"/>
                <a:chExt cx="1261408" cy="1400138"/>
              </a:xfrm>
            </p:grpSpPr>
            <p:grpSp>
              <p:nvGrpSpPr>
                <p:cNvPr id="101" name="Group 100">
                  <a:extLst>
                    <a:ext uri="{FF2B5EF4-FFF2-40B4-BE49-F238E27FC236}">
                      <a16:creationId xmlns:a16="http://schemas.microsoft.com/office/drawing/2014/main" id="{0FB96A2E-4B45-298B-2BD7-AC2A7B8DF169}"/>
                    </a:ext>
                  </a:extLst>
                </p:cNvPr>
                <p:cNvGrpSpPr/>
                <p:nvPr/>
              </p:nvGrpSpPr>
              <p:grpSpPr>
                <a:xfrm>
                  <a:off x="2037604" y="5241624"/>
                  <a:ext cx="1261408" cy="1400138"/>
                  <a:chOff x="13615472" y="7120333"/>
                  <a:chExt cx="1651032" cy="1832614"/>
                </a:xfrm>
              </p:grpSpPr>
              <p:sp>
                <p:nvSpPr>
                  <p:cNvPr id="104" name="Freeform 54">
                    <a:extLst>
                      <a:ext uri="{FF2B5EF4-FFF2-40B4-BE49-F238E27FC236}">
                        <a16:creationId xmlns:a16="http://schemas.microsoft.com/office/drawing/2014/main" id="{B4F47D83-B390-3809-BE74-2D697E763E65}"/>
                      </a:ext>
                    </a:extLst>
                  </p:cNvPr>
                  <p:cNvSpPr/>
                  <p:nvPr/>
                </p:nvSpPr>
                <p:spPr>
                  <a:xfrm>
                    <a:off x="13615472" y="7120333"/>
                    <a:ext cx="1651032" cy="1832614"/>
                  </a:xfrm>
                  <a:custGeom>
                    <a:avLst/>
                    <a:gdLst>
                      <a:gd name="connsiteX0" fmla="*/ 982292 w 2161487"/>
                      <a:gd name="connsiteY0" fmla="*/ -22 h 2399210"/>
                      <a:gd name="connsiteX1" fmla="*/ -41 w 2161487"/>
                      <a:gd name="connsiteY1" fmla="*/ -22 h 2399210"/>
                      <a:gd name="connsiteX2" fmla="*/ -41 w 2161487"/>
                      <a:gd name="connsiteY2" fmla="*/ 1223232 h 2399210"/>
                      <a:gd name="connsiteX3" fmla="*/ 1176459 w 2161487"/>
                      <a:gd name="connsiteY3" fmla="*/ 2399184 h 2399210"/>
                      <a:gd name="connsiteX4" fmla="*/ 2161446 w 2161487"/>
                      <a:gd name="connsiteY4" fmla="*/ 2399184 h 2399210"/>
                      <a:gd name="connsiteX5" fmla="*/ 2161446 w 2161487"/>
                      <a:gd name="connsiteY5" fmla="*/ 1175929 h 2399210"/>
                      <a:gd name="connsiteX6" fmla="*/ 984946 w 2161487"/>
                      <a:gd name="connsiteY6" fmla="*/ -26 h 2399210"/>
                      <a:gd name="connsiteX7" fmla="*/ 982292 w 2161487"/>
                      <a:gd name="connsiteY7" fmla="*/ -22 h 2399210"/>
                      <a:gd name="connsiteX8" fmla="*/ 1176459 w 2161487"/>
                      <a:gd name="connsiteY8" fmla="*/ 2026504 h 2399210"/>
                      <a:gd name="connsiteX9" fmla="*/ 372812 w 2161487"/>
                      <a:gd name="connsiteY9" fmla="*/ 1223232 h 2399210"/>
                      <a:gd name="connsiteX10" fmla="*/ 372812 w 2161487"/>
                      <a:gd name="connsiteY10" fmla="*/ 373099 h 2399210"/>
                      <a:gd name="connsiteX11" fmla="*/ 982292 w 2161487"/>
                      <a:gd name="connsiteY11" fmla="*/ 373099 h 2399210"/>
                      <a:gd name="connsiteX12" fmla="*/ 1785940 w 2161487"/>
                      <a:gd name="connsiteY12" fmla="*/ 1175929 h 2399210"/>
                      <a:gd name="connsiteX13" fmla="*/ 1785940 w 2161487"/>
                      <a:gd name="connsiteY13" fmla="*/ 2026504 h 23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1487" h="2399210">
                        <a:moveTo>
                          <a:pt x="982292" y="-22"/>
                        </a:moveTo>
                        <a:lnTo>
                          <a:pt x="-41" y="-22"/>
                        </a:lnTo>
                        <a:lnTo>
                          <a:pt x="-41" y="1223232"/>
                        </a:lnTo>
                        <a:cubicBezTo>
                          <a:pt x="-41" y="1872702"/>
                          <a:pt x="526686" y="2399184"/>
                          <a:pt x="1176459" y="2399184"/>
                        </a:cubicBezTo>
                        <a:lnTo>
                          <a:pt x="2161446" y="2399184"/>
                        </a:lnTo>
                        <a:lnTo>
                          <a:pt x="2161446" y="1175929"/>
                        </a:lnTo>
                        <a:cubicBezTo>
                          <a:pt x="2161446" y="526459"/>
                          <a:pt x="1634719" y="-22"/>
                          <a:pt x="984946" y="-26"/>
                        </a:cubicBezTo>
                        <a:cubicBezTo>
                          <a:pt x="984062" y="-26"/>
                          <a:pt x="983176" y="-22"/>
                          <a:pt x="982292" y="-22"/>
                        </a:cubicBezTo>
                        <a:close/>
                        <a:moveTo>
                          <a:pt x="1176459" y="2026504"/>
                        </a:moveTo>
                        <a:cubicBezTo>
                          <a:pt x="732927" y="2025753"/>
                          <a:pt x="373564" y="1666557"/>
                          <a:pt x="372812" y="1223232"/>
                        </a:cubicBezTo>
                        <a:lnTo>
                          <a:pt x="372812" y="373099"/>
                        </a:lnTo>
                        <a:lnTo>
                          <a:pt x="982292" y="373099"/>
                        </a:lnTo>
                        <a:cubicBezTo>
                          <a:pt x="1425868" y="373365"/>
                          <a:pt x="1785452" y="732560"/>
                          <a:pt x="1785940" y="1175929"/>
                        </a:cubicBezTo>
                        <a:lnTo>
                          <a:pt x="1785940" y="2026504"/>
                        </a:lnTo>
                        <a:close/>
                      </a:path>
                    </a:pathLst>
                  </a:custGeom>
                  <a:solidFill>
                    <a:srgbClr val="61CBF4"/>
                  </a:solidFill>
                  <a:ln w="44218" cap="flat">
                    <a:noFill/>
                    <a:prstDash val="solid"/>
                    <a:miter/>
                  </a:ln>
                </p:spPr>
                <p:txBody>
                  <a:bodyPr rtlCol="0" anchor="ctr"/>
                  <a:lstStyle/>
                  <a:p>
                    <a:endParaRPr lang="en-US" sz="1000">
                      <a:solidFill>
                        <a:srgbClr val="2F5597"/>
                      </a:solidFill>
                    </a:endParaRPr>
                  </a:p>
                </p:txBody>
              </p:sp>
              <p:sp>
                <p:nvSpPr>
                  <p:cNvPr id="105" name="Freeform 55">
                    <a:extLst>
                      <a:ext uri="{FF2B5EF4-FFF2-40B4-BE49-F238E27FC236}">
                        <a16:creationId xmlns:a16="http://schemas.microsoft.com/office/drawing/2014/main" id="{B166EA7D-A322-F1D9-5590-A38FD8F813EB}"/>
                      </a:ext>
                    </a:extLst>
                  </p:cNvPr>
                  <p:cNvSpPr/>
                  <p:nvPr/>
                </p:nvSpPr>
                <p:spPr>
                  <a:xfrm>
                    <a:off x="13615472" y="7120334"/>
                    <a:ext cx="1651032" cy="1832613"/>
                  </a:xfrm>
                  <a:custGeom>
                    <a:avLst/>
                    <a:gdLst>
                      <a:gd name="connsiteX0" fmla="*/ 2161446 w 2161487"/>
                      <a:gd name="connsiteY0" fmla="*/ 1175928 h 2399208"/>
                      <a:gd name="connsiteX1" fmla="*/ 2161446 w 2161487"/>
                      <a:gd name="connsiteY1" fmla="*/ 2399182 h 2399208"/>
                      <a:gd name="connsiteX2" fmla="*/ 1788150 w 2161487"/>
                      <a:gd name="connsiteY2" fmla="*/ 2026503 h 2399208"/>
                      <a:gd name="connsiteX3" fmla="*/ 1788150 w 2161487"/>
                      <a:gd name="connsiteY3" fmla="*/ 1175928 h 2399208"/>
                      <a:gd name="connsiteX4" fmla="*/ 984504 w 2161487"/>
                      <a:gd name="connsiteY4" fmla="*/ 373098 h 2399208"/>
                      <a:gd name="connsiteX5" fmla="*/ 372812 w 2161487"/>
                      <a:gd name="connsiteY5" fmla="*/ 373098 h 2399208"/>
                      <a:gd name="connsiteX6" fmla="*/ -41 w 2161487"/>
                      <a:gd name="connsiteY6" fmla="*/ -23 h 2399208"/>
                      <a:gd name="connsiteX7" fmla="*/ 982292 w 2161487"/>
                      <a:gd name="connsiteY7" fmla="*/ -23 h 2399208"/>
                      <a:gd name="connsiteX8" fmla="*/ 2161446 w 2161487"/>
                      <a:gd name="connsiteY8" fmla="*/ 1173275 h 2399208"/>
                      <a:gd name="connsiteX9" fmla="*/ 2161446 w 2161487"/>
                      <a:gd name="connsiteY9" fmla="*/ 1175928 h 239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1487" h="2399208">
                        <a:moveTo>
                          <a:pt x="2161446" y="1175928"/>
                        </a:moveTo>
                        <a:lnTo>
                          <a:pt x="2161446" y="2399182"/>
                        </a:lnTo>
                        <a:lnTo>
                          <a:pt x="1788150" y="2026503"/>
                        </a:lnTo>
                        <a:lnTo>
                          <a:pt x="1788150" y="1175928"/>
                        </a:lnTo>
                        <a:cubicBezTo>
                          <a:pt x="1787665" y="732559"/>
                          <a:pt x="1428080" y="373363"/>
                          <a:pt x="984504" y="373098"/>
                        </a:cubicBezTo>
                        <a:lnTo>
                          <a:pt x="372812" y="373098"/>
                        </a:lnTo>
                        <a:lnTo>
                          <a:pt x="-41" y="-23"/>
                        </a:lnTo>
                        <a:lnTo>
                          <a:pt x="982292" y="-23"/>
                        </a:lnTo>
                        <a:cubicBezTo>
                          <a:pt x="1632066" y="-1487"/>
                          <a:pt x="2159987" y="523805"/>
                          <a:pt x="2161446" y="1173275"/>
                        </a:cubicBezTo>
                        <a:cubicBezTo>
                          <a:pt x="2161446" y="1174159"/>
                          <a:pt x="2161446" y="1175044"/>
                          <a:pt x="2161446" y="1175928"/>
                        </a:cubicBezTo>
                        <a:close/>
                      </a:path>
                    </a:pathLst>
                  </a:custGeom>
                  <a:solidFill>
                    <a:schemeClr val="tx2">
                      <a:lumMod val="75000"/>
                      <a:lumOff val="25000"/>
                    </a:schemeClr>
                  </a:solidFill>
                  <a:ln w="44218" cap="flat">
                    <a:noFill/>
                    <a:prstDash val="solid"/>
                    <a:miter/>
                  </a:ln>
                </p:spPr>
                <p:txBody>
                  <a:bodyPr rtlCol="0" anchor="ctr"/>
                  <a:lstStyle/>
                  <a:p>
                    <a:endParaRPr lang="en-US" sz="1000" dirty="0">
                      <a:solidFill>
                        <a:srgbClr val="2F5597"/>
                      </a:solidFill>
                    </a:endParaRPr>
                  </a:p>
                </p:txBody>
              </p:sp>
            </p:grpSp>
            <p:sp>
              <p:nvSpPr>
                <p:cNvPr id="102" name="Rectangle 101">
                  <a:extLst>
                    <a:ext uri="{FF2B5EF4-FFF2-40B4-BE49-F238E27FC236}">
                      <a16:creationId xmlns:a16="http://schemas.microsoft.com/office/drawing/2014/main" id="{EA11B296-5567-AFD3-3CD3-0A595756C437}"/>
                    </a:ext>
                  </a:extLst>
                </p:cNvPr>
                <p:cNvSpPr/>
                <p:nvPr/>
              </p:nvSpPr>
              <p:spPr>
                <a:xfrm>
                  <a:off x="2403145" y="5533963"/>
                  <a:ext cx="530331" cy="367293"/>
                </a:xfrm>
                <a:prstGeom prst="rect">
                  <a:avLst/>
                </a:prstGeom>
              </p:spPr>
              <p:txBody>
                <a:bodyPr wrap="none">
                  <a:spAutoFit/>
                </a:bodyPr>
                <a:lstStyle/>
                <a:p>
                  <a:pPr algn="ctr"/>
                  <a:r>
                    <a:rPr lang="en-US" sz="1000" dirty="0">
                      <a:solidFill>
                        <a:srgbClr val="2F5597"/>
                      </a:solidFill>
                      <a:latin typeface="Roboto Medium" panose="02000000000000000000" pitchFamily="2" charset="0"/>
                      <a:ea typeface="Roboto Medium" panose="02000000000000000000" pitchFamily="2" charset="0"/>
                    </a:rPr>
                    <a:t>4</a:t>
                  </a:r>
                </a:p>
              </p:txBody>
            </p:sp>
          </p:grpSp>
          <p:grpSp>
            <p:nvGrpSpPr>
              <p:cNvPr id="46" name="Group 45">
                <a:extLst>
                  <a:ext uri="{FF2B5EF4-FFF2-40B4-BE49-F238E27FC236}">
                    <a16:creationId xmlns:a16="http://schemas.microsoft.com/office/drawing/2014/main" id="{BE904C65-D766-282F-3863-16640CD9253F}"/>
                  </a:ext>
                </a:extLst>
              </p:cNvPr>
              <p:cNvGrpSpPr/>
              <p:nvPr/>
            </p:nvGrpSpPr>
            <p:grpSpPr>
              <a:xfrm>
                <a:off x="2037604" y="7841148"/>
                <a:ext cx="1261408" cy="1400138"/>
                <a:chOff x="2037604" y="5241624"/>
                <a:chExt cx="1261408" cy="1400138"/>
              </a:xfrm>
            </p:grpSpPr>
            <p:grpSp>
              <p:nvGrpSpPr>
                <p:cNvPr id="63" name="Group 62">
                  <a:extLst>
                    <a:ext uri="{FF2B5EF4-FFF2-40B4-BE49-F238E27FC236}">
                      <a16:creationId xmlns:a16="http://schemas.microsoft.com/office/drawing/2014/main" id="{B13DCE42-C887-C374-B275-62E3DAFD96C9}"/>
                    </a:ext>
                  </a:extLst>
                </p:cNvPr>
                <p:cNvGrpSpPr/>
                <p:nvPr/>
              </p:nvGrpSpPr>
              <p:grpSpPr>
                <a:xfrm>
                  <a:off x="2037604" y="5241624"/>
                  <a:ext cx="1261408" cy="1400138"/>
                  <a:chOff x="13615472" y="7120333"/>
                  <a:chExt cx="1651032" cy="1832614"/>
                </a:xfrm>
              </p:grpSpPr>
              <p:sp>
                <p:nvSpPr>
                  <p:cNvPr id="65" name="Freeform 50">
                    <a:extLst>
                      <a:ext uri="{FF2B5EF4-FFF2-40B4-BE49-F238E27FC236}">
                        <a16:creationId xmlns:a16="http://schemas.microsoft.com/office/drawing/2014/main" id="{612F1F2B-A363-3F5C-228F-D6E9C7A6CDE9}"/>
                      </a:ext>
                    </a:extLst>
                  </p:cNvPr>
                  <p:cNvSpPr/>
                  <p:nvPr/>
                </p:nvSpPr>
                <p:spPr>
                  <a:xfrm>
                    <a:off x="13615472" y="7120333"/>
                    <a:ext cx="1651032" cy="1832614"/>
                  </a:xfrm>
                  <a:custGeom>
                    <a:avLst/>
                    <a:gdLst>
                      <a:gd name="connsiteX0" fmla="*/ 982292 w 2161487"/>
                      <a:gd name="connsiteY0" fmla="*/ -22 h 2399210"/>
                      <a:gd name="connsiteX1" fmla="*/ -41 w 2161487"/>
                      <a:gd name="connsiteY1" fmla="*/ -22 h 2399210"/>
                      <a:gd name="connsiteX2" fmla="*/ -41 w 2161487"/>
                      <a:gd name="connsiteY2" fmla="*/ 1223232 h 2399210"/>
                      <a:gd name="connsiteX3" fmla="*/ 1176459 w 2161487"/>
                      <a:gd name="connsiteY3" fmla="*/ 2399184 h 2399210"/>
                      <a:gd name="connsiteX4" fmla="*/ 2161446 w 2161487"/>
                      <a:gd name="connsiteY4" fmla="*/ 2399184 h 2399210"/>
                      <a:gd name="connsiteX5" fmla="*/ 2161446 w 2161487"/>
                      <a:gd name="connsiteY5" fmla="*/ 1175929 h 2399210"/>
                      <a:gd name="connsiteX6" fmla="*/ 984946 w 2161487"/>
                      <a:gd name="connsiteY6" fmla="*/ -26 h 2399210"/>
                      <a:gd name="connsiteX7" fmla="*/ 982292 w 2161487"/>
                      <a:gd name="connsiteY7" fmla="*/ -22 h 2399210"/>
                      <a:gd name="connsiteX8" fmla="*/ 1176459 w 2161487"/>
                      <a:gd name="connsiteY8" fmla="*/ 2026504 h 2399210"/>
                      <a:gd name="connsiteX9" fmla="*/ 372812 w 2161487"/>
                      <a:gd name="connsiteY9" fmla="*/ 1223232 h 2399210"/>
                      <a:gd name="connsiteX10" fmla="*/ 372812 w 2161487"/>
                      <a:gd name="connsiteY10" fmla="*/ 373099 h 2399210"/>
                      <a:gd name="connsiteX11" fmla="*/ 982292 w 2161487"/>
                      <a:gd name="connsiteY11" fmla="*/ 373099 h 2399210"/>
                      <a:gd name="connsiteX12" fmla="*/ 1785940 w 2161487"/>
                      <a:gd name="connsiteY12" fmla="*/ 1175929 h 2399210"/>
                      <a:gd name="connsiteX13" fmla="*/ 1785940 w 2161487"/>
                      <a:gd name="connsiteY13" fmla="*/ 2026504 h 23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1487" h="2399210">
                        <a:moveTo>
                          <a:pt x="982292" y="-22"/>
                        </a:moveTo>
                        <a:lnTo>
                          <a:pt x="-41" y="-22"/>
                        </a:lnTo>
                        <a:lnTo>
                          <a:pt x="-41" y="1223232"/>
                        </a:lnTo>
                        <a:cubicBezTo>
                          <a:pt x="-41" y="1872702"/>
                          <a:pt x="526686" y="2399184"/>
                          <a:pt x="1176459" y="2399184"/>
                        </a:cubicBezTo>
                        <a:lnTo>
                          <a:pt x="2161446" y="2399184"/>
                        </a:lnTo>
                        <a:lnTo>
                          <a:pt x="2161446" y="1175929"/>
                        </a:lnTo>
                        <a:cubicBezTo>
                          <a:pt x="2161446" y="526459"/>
                          <a:pt x="1634719" y="-22"/>
                          <a:pt x="984946" y="-26"/>
                        </a:cubicBezTo>
                        <a:cubicBezTo>
                          <a:pt x="984062" y="-26"/>
                          <a:pt x="983176" y="-22"/>
                          <a:pt x="982292" y="-22"/>
                        </a:cubicBezTo>
                        <a:close/>
                        <a:moveTo>
                          <a:pt x="1176459" y="2026504"/>
                        </a:moveTo>
                        <a:cubicBezTo>
                          <a:pt x="732927" y="2025753"/>
                          <a:pt x="373564" y="1666557"/>
                          <a:pt x="372812" y="1223232"/>
                        </a:cubicBezTo>
                        <a:lnTo>
                          <a:pt x="372812" y="373099"/>
                        </a:lnTo>
                        <a:lnTo>
                          <a:pt x="982292" y="373099"/>
                        </a:lnTo>
                        <a:cubicBezTo>
                          <a:pt x="1425868" y="373365"/>
                          <a:pt x="1785452" y="732560"/>
                          <a:pt x="1785940" y="1175929"/>
                        </a:cubicBezTo>
                        <a:lnTo>
                          <a:pt x="1785940" y="2026504"/>
                        </a:lnTo>
                        <a:close/>
                      </a:path>
                    </a:pathLst>
                  </a:custGeom>
                  <a:solidFill>
                    <a:srgbClr val="00FF00"/>
                  </a:solidFill>
                  <a:ln w="44218" cap="flat">
                    <a:noFill/>
                    <a:prstDash val="solid"/>
                    <a:miter/>
                  </a:ln>
                </p:spPr>
                <p:txBody>
                  <a:bodyPr rtlCol="0" anchor="ctr"/>
                  <a:lstStyle/>
                  <a:p>
                    <a:endParaRPr lang="en-US" sz="1000">
                      <a:solidFill>
                        <a:srgbClr val="2F5597"/>
                      </a:solidFill>
                    </a:endParaRPr>
                  </a:p>
                </p:txBody>
              </p:sp>
              <p:sp>
                <p:nvSpPr>
                  <p:cNvPr id="66" name="Freeform 51">
                    <a:extLst>
                      <a:ext uri="{FF2B5EF4-FFF2-40B4-BE49-F238E27FC236}">
                        <a16:creationId xmlns:a16="http://schemas.microsoft.com/office/drawing/2014/main" id="{3381416C-137B-E264-6B87-9DA8A9D6D974}"/>
                      </a:ext>
                    </a:extLst>
                  </p:cNvPr>
                  <p:cNvSpPr/>
                  <p:nvPr/>
                </p:nvSpPr>
                <p:spPr>
                  <a:xfrm>
                    <a:off x="13615472" y="7120334"/>
                    <a:ext cx="1651032" cy="1832613"/>
                  </a:xfrm>
                  <a:custGeom>
                    <a:avLst/>
                    <a:gdLst>
                      <a:gd name="connsiteX0" fmla="*/ 2161446 w 2161487"/>
                      <a:gd name="connsiteY0" fmla="*/ 1175928 h 2399208"/>
                      <a:gd name="connsiteX1" fmla="*/ 2161446 w 2161487"/>
                      <a:gd name="connsiteY1" fmla="*/ 2399182 h 2399208"/>
                      <a:gd name="connsiteX2" fmla="*/ 1788150 w 2161487"/>
                      <a:gd name="connsiteY2" fmla="*/ 2026503 h 2399208"/>
                      <a:gd name="connsiteX3" fmla="*/ 1788150 w 2161487"/>
                      <a:gd name="connsiteY3" fmla="*/ 1175928 h 2399208"/>
                      <a:gd name="connsiteX4" fmla="*/ 984504 w 2161487"/>
                      <a:gd name="connsiteY4" fmla="*/ 373098 h 2399208"/>
                      <a:gd name="connsiteX5" fmla="*/ 372812 w 2161487"/>
                      <a:gd name="connsiteY5" fmla="*/ 373098 h 2399208"/>
                      <a:gd name="connsiteX6" fmla="*/ -41 w 2161487"/>
                      <a:gd name="connsiteY6" fmla="*/ -23 h 2399208"/>
                      <a:gd name="connsiteX7" fmla="*/ 982292 w 2161487"/>
                      <a:gd name="connsiteY7" fmla="*/ -23 h 2399208"/>
                      <a:gd name="connsiteX8" fmla="*/ 2161446 w 2161487"/>
                      <a:gd name="connsiteY8" fmla="*/ 1173275 h 2399208"/>
                      <a:gd name="connsiteX9" fmla="*/ 2161446 w 2161487"/>
                      <a:gd name="connsiteY9" fmla="*/ 1175928 h 239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1487" h="2399208">
                        <a:moveTo>
                          <a:pt x="2161446" y="1175928"/>
                        </a:moveTo>
                        <a:lnTo>
                          <a:pt x="2161446" y="2399182"/>
                        </a:lnTo>
                        <a:lnTo>
                          <a:pt x="1788150" y="2026503"/>
                        </a:lnTo>
                        <a:lnTo>
                          <a:pt x="1788150" y="1175928"/>
                        </a:lnTo>
                        <a:cubicBezTo>
                          <a:pt x="1787665" y="732559"/>
                          <a:pt x="1428080" y="373363"/>
                          <a:pt x="984504" y="373098"/>
                        </a:cubicBezTo>
                        <a:lnTo>
                          <a:pt x="372812" y="373098"/>
                        </a:lnTo>
                        <a:lnTo>
                          <a:pt x="-41" y="-23"/>
                        </a:lnTo>
                        <a:lnTo>
                          <a:pt x="982292" y="-23"/>
                        </a:lnTo>
                        <a:cubicBezTo>
                          <a:pt x="1632066" y="-1487"/>
                          <a:pt x="2159987" y="523805"/>
                          <a:pt x="2161446" y="1173275"/>
                        </a:cubicBezTo>
                        <a:cubicBezTo>
                          <a:pt x="2161446" y="1174159"/>
                          <a:pt x="2161446" y="1175044"/>
                          <a:pt x="2161446" y="1175928"/>
                        </a:cubicBezTo>
                        <a:close/>
                      </a:path>
                    </a:pathLst>
                  </a:custGeom>
                  <a:solidFill>
                    <a:srgbClr val="00B050"/>
                  </a:solidFill>
                  <a:ln w="44218" cap="flat">
                    <a:noFill/>
                    <a:prstDash val="solid"/>
                    <a:miter/>
                  </a:ln>
                </p:spPr>
                <p:txBody>
                  <a:bodyPr rtlCol="0" anchor="ctr"/>
                  <a:lstStyle/>
                  <a:p>
                    <a:endParaRPr lang="en-US" sz="1000">
                      <a:solidFill>
                        <a:srgbClr val="2F5597"/>
                      </a:solidFill>
                    </a:endParaRPr>
                  </a:p>
                </p:txBody>
              </p:sp>
            </p:grpSp>
            <p:sp>
              <p:nvSpPr>
                <p:cNvPr id="64" name="Rectangle 63">
                  <a:extLst>
                    <a:ext uri="{FF2B5EF4-FFF2-40B4-BE49-F238E27FC236}">
                      <a16:creationId xmlns:a16="http://schemas.microsoft.com/office/drawing/2014/main" id="{7EF6A400-4CD8-35FA-85C3-94E012303C1B}"/>
                    </a:ext>
                  </a:extLst>
                </p:cNvPr>
                <p:cNvSpPr/>
                <p:nvPr/>
              </p:nvSpPr>
              <p:spPr>
                <a:xfrm>
                  <a:off x="2403145" y="5533963"/>
                  <a:ext cx="530331" cy="367293"/>
                </a:xfrm>
                <a:prstGeom prst="rect">
                  <a:avLst/>
                </a:prstGeom>
              </p:spPr>
              <p:txBody>
                <a:bodyPr wrap="none">
                  <a:spAutoFit/>
                </a:bodyPr>
                <a:lstStyle/>
                <a:p>
                  <a:pPr algn="ctr"/>
                  <a:r>
                    <a:rPr lang="en-US" sz="1000" dirty="0">
                      <a:solidFill>
                        <a:srgbClr val="00FF00"/>
                      </a:solidFill>
                      <a:latin typeface="Roboto Medium" panose="02000000000000000000" pitchFamily="2" charset="0"/>
                      <a:ea typeface="Roboto Medium" panose="02000000000000000000" pitchFamily="2" charset="0"/>
                    </a:rPr>
                    <a:t>5</a:t>
                  </a:r>
                </a:p>
              </p:txBody>
            </p:sp>
          </p:grpSp>
          <p:grpSp>
            <p:nvGrpSpPr>
              <p:cNvPr id="47" name="Group 46">
                <a:extLst>
                  <a:ext uri="{FF2B5EF4-FFF2-40B4-BE49-F238E27FC236}">
                    <a16:creationId xmlns:a16="http://schemas.microsoft.com/office/drawing/2014/main" id="{72F39665-D845-19D8-75E5-9E0FA54C08DC}"/>
                  </a:ext>
                </a:extLst>
              </p:cNvPr>
              <p:cNvGrpSpPr/>
              <p:nvPr/>
            </p:nvGrpSpPr>
            <p:grpSpPr>
              <a:xfrm>
                <a:off x="2037604" y="10381082"/>
                <a:ext cx="1261408" cy="1400138"/>
                <a:chOff x="2037604" y="5241624"/>
                <a:chExt cx="1261408" cy="1400138"/>
              </a:xfrm>
            </p:grpSpPr>
            <p:grpSp>
              <p:nvGrpSpPr>
                <p:cNvPr id="58" name="Group 57">
                  <a:extLst>
                    <a:ext uri="{FF2B5EF4-FFF2-40B4-BE49-F238E27FC236}">
                      <a16:creationId xmlns:a16="http://schemas.microsoft.com/office/drawing/2014/main" id="{AAE18A26-881D-FAD4-3D2E-1F6F81E464A9}"/>
                    </a:ext>
                  </a:extLst>
                </p:cNvPr>
                <p:cNvGrpSpPr/>
                <p:nvPr/>
              </p:nvGrpSpPr>
              <p:grpSpPr>
                <a:xfrm>
                  <a:off x="2037604" y="5241624"/>
                  <a:ext cx="1261408" cy="1400138"/>
                  <a:chOff x="13615472" y="7120333"/>
                  <a:chExt cx="1651032" cy="1832614"/>
                </a:xfrm>
              </p:grpSpPr>
              <p:sp>
                <p:nvSpPr>
                  <p:cNvPr id="61" name="Freeform 46">
                    <a:extLst>
                      <a:ext uri="{FF2B5EF4-FFF2-40B4-BE49-F238E27FC236}">
                        <a16:creationId xmlns:a16="http://schemas.microsoft.com/office/drawing/2014/main" id="{406B8887-DADE-3872-A4ED-48A6712DD43A}"/>
                      </a:ext>
                    </a:extLst>
                  </p:cNvPr>
                  <p:cNvSpPr/>
                  <p:nvPr/>
                </p:nvSpPr>
                <p:spPr>
                  <a:xfrm>
                    <a:off x="13615472" y="7120333"/>
                    <a:ext cx="1651032" cy="1832614"/>
                  </a:xfrm>
                  <a:custGeom>
                    <a:avLst/>
                    <a:gdLst>
                      <a:gd name="connsiteX0" fmla="*/ 982292 w 2161487"/>
                      <a:gd name="connsiteY0" fmla="*/ -22 h 2399210"/>
                      <a:gd name="connsiteX1" fmla="*/ -41 w 2161487"/>
                      <a:gd name="connsiteY1" fmla="*/ -22 h 2399210"/>
                      <a:gd name="connsiteX2" fmla="*/ -41 w 2161487"/>
                      <a:gd name="connsiteY2" fmla="*/ 1223232 h 2399210"/>
                      <a:gd name="connsiteX3" fmla="*/ 1176459 w 2161487"/>
                      <a:gd name="connsiteY3" fmla="*/ 2399184 h 2399210"/>
                      <a:gd name="connsiteX4" fmla="*/ 2161446 w 2161487"/>
                      <a:gd name="connsiteY4" fmla="*/ 2399184 h 2399210"/>
                      <a:gd name="connsiteX5" fmla="*/ 2161446 w 2161487"/>
                      <a:gd name="connsiteY5" fmla="*/ 1175929 h 2399210"/>
                      <a:gd name="connsiteX6" fmla="*/ 984946 w 2161487"/>
                      <a:gd name="connsiteY6" fmla="*/ -26 h 2399210"/>
                      <a:gd name="connsiteX7" fmla="*/ 982292 w 2161487"/>
                      <a:gd name="connsiteY7" fmla="*/ -22 h 2399210"/>
                      <a:gd name="connsiteX8" fmla="*/ 1176459 w 2161487"/>
                      <a:gd name="connsiteY8" fmla="*/ 2026504 h 2399210"/>
                      <a:gd name="connsiteX9" fmla="*/ 372812 w 2161487"/>
                      <a:gd name="connsiteY9" fmla="*/ 1223232 h 2399210"/>
                      <a:gd name="connsiteX10" fmla="*/ 372812 w 2161487"/>
                      <a:gd name="connsiteY10" fmla="*/ 373099 h 2399210"/>
                      <a:gd name="connsiteX11" fmla="*/ 982292 w 2161487"/>
                      <a:gd name="connsiteY11" fmla="*/ 373099 h 2399210"/>
                      <a:gd name="connsiteX12" fmla="*/ 1785940 w 2161487"/>
                      <a:gd name="connsiteY12" fmla="*/ 1175929 h 2399210"/>
                      <a:gd name="connsiteX13" fmla="*/ 1785940 w 2161487"/>
                      <a:gd name="connsiteY13" fmla="*/ 2026504 h 23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1487" h="2399210">
                        <a:moveTo>
                          <a:pt x="982292" y="-22"/>
                        </a:moveTo>
                        <a:lnTo>
                          <a:pt x="-41" y="-22"/>
                        </a:lnTo>
                        <a:lnTo>
                          <a:pt x="-41" y="1223232"/>
                        </a:lnTo>
                        <a:cubicBezTo>
                          <a:pt x="-41" y="1872702"/>
                          <a:pt x="526686" y="2399184"/>
                          <a:pt x="1176459" y="2399184"/>
                        </a:cubicBezTo>
                        <a:lnTo>
                          <a:pt x="2161446" y="2399184"/>
                        </a:lnTo>
                        <a:lnTo>
                          <a:pt x="2161446" y="1175929"/>
                        </a:lnTo>
                        <a:cubicBezTo>
                          <a:pt x="2161446" y="526459"/>
                          <a:pt x="1634719" y="-22"/>
                          <a:pt x="984946" y="-26"/>
                        </a:cubicBezTo>
                        <a:cubicBezTo>
                          <a:pt x="984062" y="-26"/>
                          <a:pt x="983176" y="-22"/>
                          <a:pt x="982292" y="-22"/>
                        </a:cubicBezTo>
                        <a:close/>
                        <a:moveTo>
                          <a:pt x="1176459" y="2026504"/>
                        </a:moveTo>
                        <a:cubicBezTo>
                          <a:pt x="732927" y="2025753"/>
                          <a:pt x="373564" y="1666557"/>
                          <a:pt x="372812" y="1223232"/>
                        </a:cubicBezTo>
                        <a:lnTo>
                          <a:pt x="372812" y="373099"/>
                        </a:lnTo>
                        <a:lnTo>
                          <a:pt x="982292" y="373099"/>
                        </a:lnTo>
                        <a:cubicBezTo>
                          <a:pt x="1425868" y="373365"/>
                          <a:pt x="1785452" y="732560"/>
                          <a:pt x="1785940" y="1175929"/>
                        </a:cubicBezTo>
                        <a:lnTo>
                          <a:pt x="1785940" y="2026504"/>
                        </a:lnTo>
                        <a:close/>
                      </a:path>
                    </a:pathLst>
                  </a:custGeom>
                  <a:solidFill>
                    <a:schemeClr val="bg1">
                      <a:lumMod val="85000"/>
                    </a:schemeClr>
                  </a:solidFill>
                  <a:ln w="44218" cap="flat">
                    <a:noFill/>
                    <a:prstDash val="solid"/>
                    <a:miter/>
                  </a:ln>
                </p:spPr>
                <p:txBody>
                  <a:bodyPr rtlCol="0" anchor="ctr"/>
                  <a:lstStyle/>
                  <a:p>
                    <a:endParaRPr lang="en-US" sz="1000" dirty="0">
                      <a:solidFill>
                        <a:srgbClr val="2F5597"/>
                      </a:solidFill>
                    </a:endParaRPr>
                  </a:p>
                </p:txBody>
              </p:sp>
              <p:sp>
                <p:nvSpPr>
                  <p:cNvPr id="62" name="Freeform 47">
                    <a:extLst>
                      <a:ext uri="{FF2B5EF4-FFF2-40B4-BE49-F238E27FC236}">
                        <a16:creationId xmlns:a16="http://schemas.microsoft.com/office/drawing/2014/main" id="{B8BF31EB-57F3-C872-B910-08A42F47F7C6}"/>
                      </a:ext>
                    </a:extLst>
                  </p:cNvPr>
                  <p:cNvSpPr/>
                  <p:nvPr/>
                </p:nvSpPr>
                <p:spPr>
                  <a:xfrm>
                    <a:off x="13615472" y="7120334"/>
                    <a:ext cx="1651032" cy="1832613"/>
                  </a:xfrm>
                  <a:custGeom>
                    <a:avLst/>
                    <a:gdLst>
                      <a:gd name="connsiteX0" fmla="*/ 2161446 w 2161487"/>
                      <a:gd name="connsiteY0" fmla="*/ 1175928 h 2399208"/>
                      <a:gd name="connsiteX1" fmla="*/ 2161446 w 2161487"/>
                      <a:gd name="connsiteY1" fmla="*/ 2399182 h 2399208"/>
                      <a:gd name="connsiteX2" fmla="*/ 1788150 w 2161487"/>
                      <a:gd name="connsiteY2" fmla="*/ 2026503 h 2399208"/>
                      <a:gd name="connsiteX3" fmla="*/ 1788150 w 2161487"/>
                      <a:gd name="connsiteY3" fmla="*/ 1175928 h 2399208"/>
                      <a:gd name="connsiteX4" fmla="*/ 984504 w 2161487"/>
                      <a:gd name="connsiteY4" fmla="*/ 373098 h 2399208"/>
                      <a:gd name="connsiteX5" fmla="*/ 372812 w 2161487"/>
                      <a:gd name="connsiteY5" fmla="*/ 373098 h 2399208"/>
                      <a:gd name="connsiteX6" fmla="*/ -41 w 2161487"/>
                      <a:gd name="connsiteY6" fmla="*/ -23 h 2399208"/>
                      <a:gd name="connsiteX7" fmla="*/ 982292 w 2161487"/>
                      <a:gd name="connsiteY7" fmla="*/ -23 h 2399208"/>
                      <a:gd name="connsiteX8" fmla="*/ 2161446 w 2161487"/>
                      <a:gd name="connsiteY8" fmla="*/ 1173275 h 2399208"/>
                      <a:gd name="connsiteX9" fmla="*/ 2161446 w 2161487"/>
                      <a:gd name="connsiteY9" fmla="*/ 1175928 h 239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1487" h="2399208">
                        <a:moveTo>
                          <a:pt x="2161446" y="1175928"/>
                        </a:moveTo>
                        <a:lnTo>
                          <a:pt x="2161446" y="2399182"/>
                        </a:lnTo>
                        <a:lnTo>
                          <a:pt x="1788150" y="2026503"/>
                        </a:lnTo>
                        <a:lnTo>
                          <a:pt x="1788150" y="1175928"/>
                        </a:lnTo>
                        <a:cubicBezTo>
                          <a:pt x="1787665" y="732559"/>
                          <a:pt x="1428080" y="373363"/>
                          <a:pt x="984504" y="373098"/>
                        </a:cubicBezTo>
                        <a:lnTo>
                          <a:pt x="372812" y="373098"/>
                        </a:lnTo>
                        <a:lnTo>
                          <a:pt x="-41" y="-23"/>
                        </a:lnTo>
                        <a:lnTo>
                          <a:pt x="982292" y="-23"/>
                        </a:lnTo>
                        <a:cubicBezTo>
                          <a:pt x="1632066" y="-1487"/>
                          <a:pt x="2159987" y="523805"/>
                          <a:pt x="2161446" y="1173275"/>
                        </a:cubicBezTo>
                        <a:cubicBezTo>
                          <a:pt x="2161446" y="1174159"/>
                          <a:pt x="2161446" y="1175044"/>
                          <a:pt x="2161446" y="1175928"/>
                        </a:cubicBezTo>
                        <a:close/>
                      </a:path>
                    </a:pathLst>
                  </a:custGeom>
                  <a:solidFill>
                    <a:schemeClr val="tx1">
                      <a:lumMod val="65000"/>
                      <a:lumOff val="35000"/>
                    </a:schemeClr>
                  </a:solidFill>
                  <a:ln w="44218" cap="flat">
                    <a:noFill/>
                    <a:prstDash val="solid"/>
                    <a:miter/>
                  </a:ln>
                </p:spPr>
                <p:txBody>
                  <a:bodyPr rtlCol="0" anchor="ctr"/>
                  <a:lstStyle/>
                  <a:p>
                    <a:endParaRPr lang="en-US" sz="1000">
                      <a:solidFill>
                        <a:srgbClr val="2F5597"/>
                      </a:solidFill>
                    </a:endParaRPr>
                  </a:p>
                </p:txBody>
              </p:sp>
            </p:grpSp>
            <p:sp>
              <p:nvSpPr>
                <p:cNvPr id="59" name="Rectangle 58">
                  <a:extLst>
                    <a:ext uri="{FF2B5EF4-FFF2-40B4-BE49-F238E27FC236}">
                      <a16:creationId xmlns:a16="http://schemas.microsoft.com/office/drawing/2014/main" id="{37B26C39-DF00-E7FB-0622-0D0CF9B7B41D}"/>
                    </a:ext>
                  </a:extLst>
                </p:cNvPr>
                <p:cNvSpPr/>
                <p:nvPr/>
              </p:nvSpPr>
              <p:spPr>
                <a:xfrm>
                  <a:off x="2403145" y="5533963"/>
                  <a:ext cx="530331" cy="367293"/>
                </a:xfrm>
                <a:prstGeom prst="rect">
                  <a:avLst/>
                </a:prstGeom>
              </p:spPr>
              <p:txBody>
                <a:bodyPr wrap="none">
                  <a:spAutoFit/>
                </a:bodyPr>
                <a:lstStyle/>
                <a:p>
                  <a:pPr algn="ctr"/>
                  <a:r>
                    <a:rPr lang="en-US" sz="1000" dirty="0">
                      <a:solidFill>
                        <a:srgbClr val="A5A5A5"/>
                      </a:solidFill>
                      <a:latin typeface="Roboto Medium" panose="02000000000000000000" pitchFamily="2" charset="0"/>
                      <a:ea typeface="Roboto Medium" panose="02000000000000000000" pitchFamily="2" charset="0"/>
                    </a:rPr>
                    <a:t>6</a:t>
                  </a:r>
                </a:p>
              </p:txBody>
            </p:sp>
          </p:grpSp>
          <p:sp>
            <p:nvSpPr>
              <p:cNvPr id="57" name="Rectangle 56">
                <a:extLst>
                  <a:ext uri="{FF2B5EF4-FFF2-40B4-BE49-F238E27FC236}">
                    <a16:creationId xmlns:a16="http://schemas.microsoft.com/office/drawing/2014/main" id="{B854AFBA-FBBF-46C0-3DB4-F838FEC2F555}"/>
                  </a:ext>
                </a:extLst>
              </p:cNvPr>
              <p:cNvSpPr/>
              <p:nvPr/>
            </p:nvSpPr>
            <p:spPr>
              <a:xfrm>
                <a:off x="3656040" y="5425900"/>
                <a:ext cx="3991527" cy="953957"/>
              </a:xfrm>
              <a:prstGeom prst="rect">
                <a:avLst/>
              </a:prstGeom>
            </p:spPr>
            <p:txBody>
              <a:bodyPr wrap="square">
                <a:spAutoFit/>
              </a:bodyPr>
              <a:lstStyle/>
              <a:p>
                <a:r>
                  <a:rPr lang="en-US" sz="1100" dirty="0">
                    <a:solidFill>
                      <a:srgbClr val="4472C4"/>
                    </a:solidFill>
                    <a:highlight>
                      <a:srgbClr val="FFFFFF"/>
                    </a:highlight>
                    <a:latin typeface="Constantia" panose="02030602050306030303" pitchFamily="18" charset="0"/>
                  </a:rPr>
                  <a:t>Transform data, e.g., create a dynamic Last Sales Month Reference </a:t>
                </a:r>
                <a:r>
                  <a:rPr lang="en-US" sz="1100">
                    <a:solidFill>
                      <a:srgbClr val="4472C4"/>
                    </a:solidFill>
                    <a:highlight>
                      <a:srgbClr val="FFFFFF"/>
                    </a:highlight>
                    <a:latin typeface="Constantia" panose="02030602050306030303" pitchFamily="18" charset="0"/>
                  </a:rPr>
                  <a:t>table.</a:t>
                </a:r>
                <a:endParaRPr lang="en-US" sz="1100" dirty="0">
                  <a:solidFill>
                    <a:srgbClr val="4472C4"/>
                  </a:solidFill>
                  <a:highlight>
                    <a:srgbClr val="FFFFFF"/>
                  </a:highlight>
                  <a:latin typeface="Constantia" panose="02030602050306030303" pitchFamily="18" charset="0"/>
                </a:endParaRPr>
              </a:p>
            </p:txBody>
          </p:sp>
          <p:sp>
            <p:nvSpPr>
              <p:cNvPr id="55" name="Rectangle 56">
                <a:extLst>
                  <a:ext uri="{FF2B5EF4-FFF2-40B4-BE49-F238E27FC236}">
                    <a16:creationId xmlns:a16="http://schemas.microsoft.com/office/drawing/2014/main" id="{36F58D95-4DF6-406D-E2FA-DD05913A58EC}"/>
                  </a:ext>
                </a:extLst>
              </p:cNvPr>
              <p:cNvSpPr/>
              <p:nvPr/>
            </p:nvSpPr>
            <p:spPr>
              <a:xfrm>
                <a:off x="3662658" y="7841149"/>
                <a:ext cx="3991527" cy="953957"/>
              </a:xfrm>
              <a:prstGeom prst="rect">
                <a:avLst/>
              </a:prstGeom>
            </p:spPr>
            <p:txBody>
              <a:bodyPr wrap="square">
                <a:spAutoFit/>
              </a:bodyPr>
              <a:lstStyle/>
              <a:p>
                <a:r>
                  <a:rPr lang="en-US" sz="1100" dirty="0">
                    <a:solidFill>
                      <a:srgbClr val="00B050"/>
                    </a:solidFill>
                    <a:highlight>
                      <a:srgbClr val="FFFFFF"/>
                    </a:highlight>
                    <a:latin typeface="Constantia" panose="02030602050306030303" pitchFamily="18" charset="0"/>
                  </a:rPr>
                  <a:t>Create calculated columns in Power Query (e.g., fiscal year) and merge </a:t>
                </a:r>
                <a:r>
                  <a:rPr lang="en-US" sz="1100">
                    <a:solidFill>
                      <a:srgbClr val="00B050"/>
                    </a:solidFill>
                    <a:highlight>
                      <a:srgbClr val="FFFFFF"/>
                    </a:highlight>
                    <a:latin typeface="Constantia" panose="02030602050306030303" pitchFamily="18" charset="0"/>
                  </a:rPr>
                  <a:t>tables.</a:t>
                </a:r>
                <a:endParaRPr lang="en-US" sz="1100" dirty="0">
                  <a:solidFill>
                    <a:srgbClr val="00B050"/>
                  </a:solidFill>
                  <a:highlight>
                    <a:srgbClr val="FFFFFF"/>
                  </a:highlight>
                  <a:latin typeface="Constantia" panose="02030602050306030303" pitchFamily="18" charset="0"/>
                </a:endParaRPr>
              </a:p>
            </p:txBody>
          </p:sp>
          <p:sp>
            <p:nvSpPr>
              <p:cNvPr id="53" name="Rectangle 56">
                <a:extLst>
                  <a:ext uri="{FF2B5EF4-FFF2-40B4-BE49-F238E27FC236}">
                    <a16:creationId xmlns:a16="http://schemas.microsoft.com/office/drawing/2014/main" id="{7D629B12-3E92-40B6-6CAD-053404252C04}"/>
                  </a:ext>
                </a:extLst>
              </p:cNvPr>
              <p:cNvSpPr/>
              <p:nvPr/>
            </p:nvSpPr>
            <p:spPr>
              <a:xfrm>
                <a:off x="3662658" y="10381082"/>
                <a:ext cx="3991527" cy="1218944"/>
              </a:xfrm>
              <a:prstGeom prst="rect">
                <a:avLst/>
              </a:prstGeom>
            </p:spPr>
            <p:txBody>
              <a:bodyPr wrap="square">
                <a:spAutoFit/>
              </a:bodyPr>
              <a:lstStyle/>
              <a:p>
                <a:r>
                  <a:rPr lang="en-US" sz="1100" dirty="0">
                    <a:solidFill>
                      <a:srgbClr val="A5A5A5"/>
                    </a:solidFill>
                    <a:highlight>
                      <a:srgbClr val="FFFFFF"/>
                    </a:highlight>
                    <a:latin typeface="Constantia" panose="02030602050306030303" pitchFamily="18" charset="0"/>
                  </a:rPr>
                  <a:t>Perform data modeling using a Star Schema to connect dimension tables with fact tables.</a:t>
                </a:r>
              </a:p>
            </p:txBody>
          </p:sp>
        </p:grpSp>
        <p:grpSp>
          <p:nvGrpSpPr>
            <p:cNvPr id="11" name="Group 10">
              <a:extLst>
                <a:ext uri="{FF2B5EF4-FFF2-40B4-BE49-F238E27FC236}">
                  <a16:creationId xmlns:a16="http://schemas.microsoft.com/office/drawing/2014/main" id="{F7ECC938-4D7E-D945-7CDE-CE8DD3D2C4B0}"/>
                </a:ext>
              </a:extLst>
            </p:cNvPr>
            <p:cNvGrpSpPr/>
            <p:nvPr/>
          </p:nvGrpSpPr>
          <p:grpSpPr>
            <a:xfrm>
              <a:off x="14839204" y="5238335"/>
              <a:ext cx="5609963" cy="5859066"/>
              <a:chOff x="2037604" y="5238335"/>
              <a:chExt cx="5609963" cy="5859066"/>
            </a:xfrm>
          </p:grpSpPr>
          <p:grpSp>
            <p:nvGrpSpPr>
              <p:cNvPr id="12" name="Group 11">
                <a:extLst>
                  <a:ext uri="{FF2B5EF4-FFF2-40B4-BE49-F238E27FC236}">
                    <a16:creationId xmlns:a16="http://schemas.microsoft.com/office/drawing/2014/main" id="{A1052714-7FA0-F6D4-4392-6D9F1316F939}"/>
                  </a:ext>
                </a:extLst>
              </p:cNvPr>
              <p:cNvGrpSpPr/>
              <p:nvPr/>
            </p:nvGrpSpPr>
            <p:grpSpPr>
              <a:xfrm>
                <a:off x="2037604" y="5241624"/>
                <a:ext cx="1261408" cy="1400138"/>
                <a:chOff x="2037604" y="5241624"/>
                <a:chExt cx="1261408" cy="1400138"/>
              </a:xfrm>
            </p:grpSpPr>
            <p:grpSp>
              <p:nvGrpSpPr>
                <p:cNvPr id="34" name="Group 33">
                  <a:extLst>
                    <a:ext uri="{FF2B5EF4-FFF2-40B4-BE49-F238E27FC236}">
                      <a16:creationId xmlns:a16="http://schemas.microsoft.com/office/drawing/2014/main" id="{C8918674-2227-561D-0951-DC09BF70C114}"/>
                    </a:ext>
                  </a:extLst>
                </p:cNvPr>
                <p:cNvGrpSpPr/>
                <p:nvPr/>
              </p:nvGrpSpPr>
              <p:grpSpPr>
                <a:xfrm>
                  <a:off x="2037604" y="5241624"/>
                  <a:ext cx="1261408" cy="1400138"/>
                  <a:chOff x="13615472" y="7120333"/>
                  <a:chExt cx="1651032" cy="1832614"/>
                </a:xfrm>
              </p:grpSpPr>
              <p:sp>
                <p:nvSpPr>
                  <p:cNvPr id="36" name="Freeform 79">
                    <a:extLst>
                      <a:ext uri="{FF2B5EF4-FFF2-40B4-BE49-F238E27FC236}">
                        <a16:creationId xmlns:a16="http://schemas.microsoft.com/office/drawing/2014/main" id="{68BD025D-B4D5-D043-2CD2-756D8D46E615}"/>
                      </a:ext>
                    </a:extLst>
                  </p:cNvPr>
                  <p:cNvSpPr/>
                  <p:nvPr/>
                </p:nvSpPr>
                <p:spPr>
                  <a:xfrm>
                    <a:off x="13615472" y="7120333"/>
                    <a:ext cx="1651032" cy="1832614"/>
                  </a:xfrm>
                  <a:custGeom>
                    <a:avLst/>
                    <a:gdLst>
                      <a:gd name="connsiteX0" fmla="*/ 982292 w 2161487"/>
                      <a:gd name="connsiteY0" fmla="*/ -22 h 2399210"/>
                      <a:gd name="connsiteX1" fmla="*/ -41 w 2161487"/>
                      <a:gd name="connsiteY1" fmla="*/ -22 h 2399210"/>
                      <a:gd name="connsiteX2" fmla="*/ -41 w 2161487"/>
                      <a:gd name="connsiteY2" fmla="*/ 1223232 h 2399210"/>
                      <a:gd name="connsiteX3" fmla="*/ 1176459 w 2161487"/>
                      <a:gd name="connsiteY3" fmla="*/ 2399184 h 2399210"/>
                      <a:gd name="connsiteX4" fmla="*/ 2161446 w 2161487"/>
                      <a:gd name="connsiteY4" fmla="*/ 2399184 h 2399210"/>
                      <a:gd name="connsiteX5" fmla="*/ 2161446 w 2161487"/>
                      <a:gd name="connsiteY5" fmla="*/ 1175929 h 2399210"/>
                      <a:gd name="connsiteX6" fmla="*/ 984946 w 2161487"/>
                      <a:gd name="connsiteY6" fmla="*/ -26 h 2399210"/>
                      <a:gd name="connsiteX7" fmla="*/ 982292 w 2161487"/>
                      <a:gd name="connsiteY7" fmla="*/ -22 h 2399210"/>
                      <a:gd name="connsiteX8" fmla="*/ 1176459 w 2161487"/>
                      <a:gd name="connsiteY8" fmla="*/ 2026504 h 2399210"/>
                      <a:gd name="connsiteX9" fmla="*/ 372812 w 2161487"/>
                      <a:gd name="connsiteY9" fmla="*/ 1223232 h 2399210"/>
                      <a:gd name="connsiteX10" fmla="*/ 372812 w 2161487"/>
                      <a:gd name="connsiteY10" fmla="*/ 373099 h 2399210"/>
                      <a:gd name="connsiteX11" fmla="*/ 982292 w 2161487"/>
                      <a:gd name="connsiteY11" fmla="*/ 373099 h 2399210"/>
                      <a:gd name="connsiteX12" fmla="*/ 1785940 w 2161487"/>
                      <a:gd name="connsiteY12" fmla="*/ 1175929 h 2399210"/>
                      <a:gd name="connsiteX13" fmla="*/ 1785940 w 2161487"/>
                      <a:gd name="connsiteY13" fmla="*/ 2026504 h 23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1487" h="2399210">
                        <a:moveTo>
                          <a:pt x="982292" y="-22"/>
                        </a:moveTo>
                        <a:lnTo>
                          <a:pt x="-41" y="-22"/>
                        </a:lnTo>
                        <a:lnTo>
                          <a:pt x="-41" y="1223232"/>
                        </a:lnTo>
                        <a:cubicBezTo>
                          <a:pt x="-41" y="1872702"/>
                          <a:pt x="526686" y="2399184"/>
                          <a:pt x="1176459" y="2399184"/>
                        </a:cubicBezTo>
                        <a:lnTo>
                          <a:pt x="2161446" y="2399184"/>
                        </a:lnTo>
                        <a:lnTo>
                          <a:pt x="2161446" y="1175929"/>
                        </a:lnTo>
                        <a:cubicBezTo>
                          <a:pt x="2161446" y="526459"/>
                          <a:pt x="1634719" y="-22"/>
                          <a:pt x="984946" y="-26"/>
                        </a:cubicBezTo>
                        <a:cubicBezTo>
                          <a:pt x="984062" y="-26"/>
                          <a:pt x="983176" y="-22"/>
                          <a:pt x="982292" y="-22"/>
                        </a:cubicBezTo>
                        <a:close/>
                        <a:moveTo>
                          <a:pt x="1176459" y="2026504"/>
                        </a:moveTo>
                        <a:cubicBezTo>
                          <a:pt x="732927" y="2025753"/>
                          <a:pt x="373564" y="1666557"/>
                          <a:pt x="372812" y="1223232"/>
                        </a:cubicBezTo>
                        <a:lnTo>
                          <a:pt x="372812" y="373099"/>
                        </a:lnTo>
                        <a:lnTo>
                          <a:pt x="982292" y="373099"/>
                        </a:lnTo>
                        <a:cubicBezTo>
                          <a:pt x="1425868" y="373365"/>
                          <a:pt x="1785452" y="732560"/>
                          <a:pt x="1785940" y="1175929"/>
                        </a:cubicBezTo>
                        <a:lnTo>
                          <a:pt x="1785940" y="2026504"/>
                        </a:lnTo>
                        <a:close/>
                      </a:path>
                    </a:pathLst>
                  </a:custGeom>
                  <a:solidFill>
                    <a:srgbClr val="61CBF4"/>
                  </a:solidFill>
                  <a:ln w="44218" cap="flat">
                    <a:noFill/>
                    <a:prstDash val="solid"/>
                    <a:miter/>
                  </a:ln>
                </p:spPr>
                <p:txBody>
                  <a:bodyPr rtlCol="0" anchor="ctr"/>
                  <a:lstStyle/>
                  <a:p>
                    <a:endParaRPr lang="en-US" sz="1000" dirty="0">
                      <a:solidFill>
                        <a:srgbClr val="2F5597"/>
                      </a:solidFill>
                    </a:endParaRPr>
                  </a:p>
                </p:txBody>
              </p:sp>
              <p:sp>
                <p:nvSpPr>
                  <p:cNvPr id="37" name="Freeform 80">
                    <a:extLst>
                      <a:ext uri="{FF2B5EF4-FFF2-40B4-BE49-F238E27FC236}">
                        <a16:creationId xmlns:a16="http://schemas.microsoft.com/office/drawing/2014/main" id="{515E43EC-3A13-9D51-8407-B39ADA0DAE4F}"/>
                      </a:ext>
                    </a:extLst>
                  </p:cNvPr>
                  <p:cNvSpPr/>
                  <p:nvPr/>
                </p:nvSpPr>
                <p:spPr>
                  <a:xfrm>
                    <a:off x="13615472" y="7120334"/>
                    <a:ext cx="1651032" cy="1832613"/>
                  </a:xfrm>
                  <a:custGeom>
                    <a:avLst/>
                    <a:gdLst>
                      <a:gd name="connsiteX0" fmla="*/ 2161446 w 2161487"/>
                      <a:gd name="connsiteY0" fmla="*/ 1175928 h 2399208"/>
                      <a:gd name="connsiteX1" fmla="*/ 2161446 w 2161487"/>
                      <a:gd name="connsiteY1" fmla="*/ 2399182 h 2399208"/>
                      <a:gd name="connsiteX2" fmla="*/ 1788150 w 2161487"/>
                      <a:gd name="connsiteY2" fmla="*/ 2026503 h 2399208"/>
                      <a:gd name="connsiteX3" fmla="*/ 1788150 w 2161487"/>
                      <a:gd name="connsiteY3" fmla="*/ 1175928 h 2399208"/>
                      <a:gd name="connsiteX4" fmla="*/ 984504 w 2161487"/>
                      <a:gd name="connsiteY4" fmla="*/ 373098 h 2399208"/>
                      <a:gd name="connsiteX5" fmla="*/ 372812 w 2161487"/>
                      <a:gd name="connsiteY5" fmla="*/ 373098 h 2399208"/>
                      <a:gd name="connsiteX6" fmla="*/ -41 w 2161487"/>
                      <a:gd name="connsiteY6" fmla="*/ -23 h 2399208"/>
                      <a:gd name="connsiteX7" fmla="*/ 982292 w 2161487"/>
                      <a:gd name="connsiteY7" fmla="*/ -23 h 2399208"/>
                      <a:gd name="connsiteX8" fmla="*/ 2161446 w 2161487"/>
                      <a:gd name="connsiteY8" fmla="*/ 1173275 h 2399208"/>
                      <a:gd name="connsiteX9" fmla="*/ 2161446 w 2161487"/>
                      <a:gd name="connsiteY9" fmla="*/ 1175928 h 239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1487" h="2399208">
                        <a:moveTo>
                          <a:pt x="2161446" y="1175928"/>
                        </a:moveTo>
                        <a:lnTo>
                          <a:pt x="2161446" y="2399182"/>
                        </a:lnTo>
                        <a:lnTo>
                          <a:pt x="1788150" y="2026503"/>
                        </a:lnTo>
                        <a:lnTo>
                          <a:pt x="1788150" y="1175928"/>
                        </a:lnTo>
                        <a:cubicBezTo>
                          <a:pt x="1787665" y="732559"/>
                          <a:pt x="1428080" y="373363"/>
                          <a:pt x="984504" y="373098"/>
                        </a:cubicBezTo>
                        <a:lnTo>
                          <a:pt x="372812" y="373098"/>
                        </a:lnTo>
                        <a:lnTo>
                          <a:pt x="-41" y="-23"/>
                        </a:lnTo>
                        <a:lnTo>
                          <a:pt x="982292" y="-23"/>
                        </a:lnTo>
                        <a:cubicBezTo>
                          <a:pt x="1632066" y="-1487"/>
                          <a:pt x="2159987" y="523805"/>
                          <a:pt x="2161446" y="1173275"/>
                        </a:cubicBezTo>
                        <a:cubicBezTo>
                          <a:pt x="2161446" y="1174159"/>
                          <a:pt x="2161446" y="1175044"/>
                          <a:pt x="2161446" y="1175928"/>
                        </a:cubicBezTo>
                        <a:close/>
                      </a:path>
                    </a:pathLst>
                  </a:custGeom>
                  <a:solidFill>
                    <a:schemeClr val="tx2">
                      <a:lumMod val="75000"/>
                      <a:lumOff val="25000"/>
                    </a:schemeClr>
                  </a:solidFill>
                  <a:ln w="44218" cap="flat">
                    <a:noFill/>
                    <a:prstDash val="solid"/>
                    <a:miter/>
                  </a:ln>
                </p:spPr>
                <p:txBody>
                  <a:bodyPr rtlCol="0" anchor="ctr"/>
                  <a:lstStyle/>
                  <a:p>
                    <a:endParaRPr lang="en-US" sz="1000" dirty="0">
                      <a:solidFill>
                        <a:srgbClr val="2F5597"/>
                      </a:solidFill>
                    </a:endParaRPr>
                  </a:p>
                </p:txBody>
              </p:sp>
            </p:grpSp>
            <p:sp>
              <p:nvSpPr>
                <p:cNvPr id="35" name="Rectangle 34">
                  <a:extLst>
                    <a:ext uri="{FF2B5EF4-FFF2-40B4-BE49-F238E27FC236}">
                      <a16:creationId xmlns:a16="http://schemas.microsoft.com/office/drawing/2014/main" id="{BAC08B36-674A-52B7-AF89-6F78EC0ECDF3}"/>
                    </a:ext>
                  </a:extLst>
                </p:cNvPr>
                <p:cNvSpPr/>
                <p:nvPr/>
              </p:nvSpPr>
              <p:spPr>
                <a:xfrm>
                  <a:off x="2403145" y="5533963"/>
                  <a:ext cx="530331" cy="367293"/>
                </a:xfrm>
                <a:prstGeom prst="rect">
                  <a:avLst/>
                </a:prstGeom>
              </p:spPr>
              <p:txBody>
                <a:bodyPr wrap="none">
                  <a:spAutoFit/>
                </a:bodyPr>
                <a:lstStyle/>
                <a:p>
                  <a:pPr algn="ctr"/>
                  <a:r>
                    <a:rPr lang="en-US" sz="1000" dirty="0">
                      <a:solidFill>
                        <a:srgbClr val="2F5597"/>
                      </a:solidFill>
                      <a:latin typeface="Roboto Medium" panose="02000000000000000000" pitchFamily="2" charset="0"/>
                      <a:ea typeface="Roboto Medium" panose="02000000000000000000" pitchFamily="2" charset="0"/>
                    </a:rPr>
                    <a:t>7</a:t>
                  </a:r>
                </a:p>
              </p:txBody>
            </p:sp>
          </p:grpSp>
          <p:grpSp>
            <p:nvGrpSpPr>
              <p:cNvPr id="13" name="Group 12">
                <a:extLst>
                  <a:ext uri="{FF2B5EF4-FFF2-40B4-BE49-F238E27FC236}">
                    <a16:creationId xmlns:a16="http://schemas.microsoft.com/office/drawing/2014/main" id="{F489EB6D-4F25-0429-BBA2-7B24D6CC0412}"/>
                  </a:ext>
                </a:extLst>
              </p:cNvPr>
              <p:cNvGrpSpPr/>
              <p:nvPr/>
            </p:nvGrpSpPr>
            <p:grpSpPr>
              <a:xfrm>
                <a:off x="2037604" y="7841148"/>
                <a:ext cx="1261408" cy="1400138"/>
                <a:chOff x="2037604" y="5241624"/>
                <a:chExt cx="1261408" cy="1400138"/>
              </a:xfrm>
            </p:grpSpPr>
            <p:grpSp>
              <p:nvGrpSpPr>
                <p:cNvPr id="30" name="Group 29">
                  <a:extLst>
                    <a:ext uri="{FF2B5EF4-FFF2-40B4-BE49-F238E27FC236}">
                      <a16:creationId xmlns:a16="http://schemas.microsoft.com/office/drawing/2014/main" id="{1980CEB9-9197-4442-2703-58B4B9EE5363}"/>
                    </a:ext>
                  </a:extLst>
                </p:cNvPr>
                <p:cNvGrpSpPr/>
                <p:nvPr/>
              </p:nvGrpSpPr>
              <p:grpSpPr>
                <a:xfrm>
                  <a:off x="2037604" y="5241624"/>
                  <a:ext cx="1261408" cy="1400138"/>
                  <a:chOff x="13615472" y="7120333"/>
                  <a:chExt cx="1651032" cy="1832614"/>
                </a:xfrm>
              </p:grpSpPr>
              <p:sp>
                <p:nvSpPr>
                  <p:cNvPr id="32" name="Freeform 75">
                    <a:extLst>
                      <a:ext uri="{FF2B5EF4-FFF2-40B4-BE49-F238E27FC236}">
                        <a16:creationId xmlns:a16="http://schemas.microsoft.com/office/drawing/2014/main" id="{A63DC2DC-8347-54BF-53B2-54E38CD61333}"/>
                      </a:ext>
                    </a:extLst>
                  </p:cNvPr>
                  <p:cNvSpPr/>
                  <p:nvPr/>
                </p:nvSpPr>
                <p:spPr>
                  <a:xfrm>
                    <a:off x="13615472" y="7120333"/>
                    <a:ext cx="1651032" cy="1832614"/>
                  </a:xfrm>
                  <a:custGeom>
                    <a:avLst/>
                    <a:gdLst>
                      <a:gd name="connsiteX0" fmla="*/ 982292 w 2161487"/>
                      <a:gd name="connsiteY0" fmla="*/ -22 h 2399210"/>
                      <a:gd name="connsiteX1" fmla="*/ -41 w 2161487"/>
                      <a:gd name="connsiteY1" fmla="*/ -22 h 2399210"/>
                      <a:gd name="connsiteX2" fmla="*/ -41 w 2161487"/>
                      <a:gd name="connsiteY2" fmla="*/ 1223232 h 2399210"/>
                      <a:gd name="connsiteX3" fmla="*/ 1176459 w 2161487"/>
                      <a:gd name="connsiteY3" fmla="*/ 2399184 h 2399210"/>
                      <a:gd name="connsiteX4" fmla="*/ 2161446 w 2161487"/>
                      <a:gd name="connsiteY4" fmla="*/ 2399184 h 2399210"/>
                      <a:gd name="connsiteX5" fmla="*/ 2161446 w 2161487"/>
                      <a:gd name="connsiteY5" fmla="*/ 1175929 h 2399210"/>
                      <a:gd name="connsiteX6" fmla="*/ 984946 w 2161487"/>
                      <a:gd name="connsiteY6" fmla="*/ -26 h 2399210"/>
                      <a:gd name="connsiteX7" fmla="*/ 982292 w 2161487"/>
                      <a:gd name="connsiteY7" fmla="*/ -22 h 2399210"/>
                      <a:gd name="connsiteX8" fmla="*/ 1176459 w 2161487"/>
                      <a:gd name="connsiteY8" fmla="*/ 2026504 h 2399210"/>
                      <a:gd name="connsiteX9" fmla="*/ 372812 w 2161487"/>
                      <a:gd name="connsiteY9" fmla="*/ 1223232 h 2399210"/>
                      <a:gd name="connsiteX10" fmla="*/ 372812 w 2161487"/>
                      <a:gd name="connsiteY10" fmla="*/ 373099 h 2399210"/>
                      <a:gd name="connsiteX11" fmla="*/ 982292 w 2161487"/>
                      <a:gd name="connsiteY11" fmla="*/ 373099 h 2399210"/>
                      <a:gd name="connsiteX12" fmla="*/ 1785940 w 2161487"/>
                      <a:gd name="connsiteY12" fmla="*/ 1175929 h 2399210"/>
                      <a:gd name="connsiteX13" fmla="*/ 1785940 w 2161487"/>
                      <a:gd name="connsiteY13" fmla="*/ 2026504 h 23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1487" h="2399210">
                        <a:moveTo>
                          <a:pt x="982292" y="-22"/>
                        </a:moveTo>
                        <a:lnTo>
                          <a:pt x="-41" y="-22"/>
                        </a:lnTo>
                        <a:lnTo>
                          <a:pt x="-41" y="1223232"/>
                        </a:lnTo>
                        <a:cubicBezTo>
                          <a:pt x="-41" y="1872702"/>
                          <a:pt x="526686" y="2399184"/>
                          <a:pt x="1176459" y="2399184"/>
                        </a:cubicBezTo>
                        <a:lnTo>
                          <a:pt x="2161446" y="2399184"/>
                        </a:lnTo>
                        <a:lnTo>
                          <a:pt x="2161446" y="1175929"/>
                        </a:lnTo>
                        <a:cubicBezTo>
                          <a:pt x="2161446" y="526459"/>
                          <a:pt x="1634719" y="-22"/>
                          <a:pt x="984946" y="-26"/>
                        </a:cubicBezTo>
                        <a:cubicBezTo>
                          <a:pt x="984062" y="-26"/>
                          <a:pt x="983176" y="-22"/>
                          <a:pt x="982292" y="-22"/>
                        </a:cubicBezTo>
                        <a:close/>
                        <a:moveTo>
                          <a:pt x="1176459" y="2026504"/>
                        </a:moveTo>
                        <a:cubicBezTo>
                          <a:pt x="732927" y="2025753"/>
                          <a:pt x="373564" y="1666557"/>
                          <a:pt x="372812" y="1223232"/>
                        </a:cubicBezTo>
                        <a:lnTo>
                          <a:pt x="372812" y="373099"/>
                        </a:lnTo>
                        <a:lnTo>
                          <a:pt x="982292" y="373099"/>
                        </a:lnTo>
                        <a:cubicBezTo>
                          <a:pt x="1425868" y="373365"/>
                          <a:pt x="1785452" y="732560"/>
                          <a:pt x="1785940" y="1175929"/>
                        </a:cubicBezTo>
                        <a:lnTo>
                          <a:pt x="1785940" y="2026504"/>
                        </a:lnTo>
                        <a:close/>
                      </a:path>
                    </a:pathLst>
                  </a:custGeom>
                  <a:solidFill>
                    <a:srgbClr val="00FF00"/>
                  </a:solidFill>
                  <a:ln w="44218" cap="flat">
                    <a:noFill/>
                    <a:prstDash val="solid"/>
                    <a:miter/>
                  </a:ln>
                </p:spPr>
                <p:txBody>
                  <a:bodyPr rtlCol="0" anchor="ctr"/>
                  <a:lstStyle/>
                  <a:p>
                    <a:endParaRPr lang="en-US" sz="1000" dirty="0">
                      <a:solidFill>
                        <a:srgbClr val="2F5597"/>
                      </a:solidFill>
                    </a:endParaRPr>
                  </a:p>
                </p:txBody>
              </p:sp>
              <p:sp>
                <p:nvSpPr>
                  <p:cNvPr id="33" name="Freeform 76">
                    <a:extLst>
                      <a:ext uri="{FF2B5EF4-FFF2-40B4-BE49-F238E27FC236}">
                        <a16:creationId xmlns:a16="http://schemas.microsoft.com/office/drawing/2014/main" id="{0D9A42D2-2C03-B2C4-F5D3-DCD8E34648E9}"/>
                      </a:ext>
                    </a:extLst>
                  </p:cNvPr>
                  <p:cNvSpPr/>
                  <p:nvPr/>
                </p:nvSpPr>
                <p:spPr>
                  <a:xfrm>
                    <a:off x="13615472" y="7120334"/>
                    <a:ext cx="1651032" cy="1832613"/>
                  </a:xfrm>
                  <a:custGeom>
                    <a:avLst/>
                    <a:gdLst>
                      <a:gd name="connsiteX0" fmla="*/ 2161446 w 2161487"/>
                      <a:gd name="connsiteY0" fmla="*/ 1175928 h 2399208"/>
                      <a:gd name="connsiteX1" fmla="*/ 2161446 w 2161487"/>
                      <a:gd name="connsiteY1" fmla="*/ 2399182 h 2399208"/>
                      <a:gd name="connsiteX2" fmla="*/ 1788150 w 2161487"/>
                      <a:gd name="connsiteY2" fmla="*/ 2026503 h 2399208"/>
                      <a:gd name="connsiteX3" fmla="*/ 1788150 w 2161487"/>
                      <a:gd name="connsiteY3" fmla="*/ 1175928 h 2399208"/>
                      <a:gd name="connsiteX4" fmla="*/ 984504 w 2161487"/>
                      <a:gd name="connsiteY4" fmla="*/ 373098 h 2399208"/>
                      <a:gd name="connsiteX5" fmla="*/ 372812 w 2161487"/>
                      <a:gd name="connsiteY5" fmla="*/ 373098 h 2399208"/>
                      <a:gd name="connsiteX6" fmla="*/ -41 w 2161487"/>
                      <a:gd name="connsiteY6" fmla="*/ -23 h 2399208"/>
                      <a:gd name="connsiteX7" fmla="*/ 982292 w 2161487"/>
                      <a:gd name="connsiteY7" fmla="*/ -23 h 2399208"/>
                      <a:gd name="connsiteX8" fmla="*/ 2161446 w 2161487"/>
                      <a:gd name="connsiteY8" fmla="*/ 1173275 h 2399208"/>
                      <a:gd name="connsiteX9" fmla="*/ 2161446 w 2161487"/>
                      <a:gd name="connsiteY9" fmla="*/ 1175928 h 239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1487" h="2399208">
                        <a:moveTo>
                          <a:pt x="2161446" y="1175928"/>
                        </a:moveTo>
                        <a:lnTo>
                          <a:pt x="2161446" y="2399182"/>
                        </a:lnTo>
                        <a:lnTo>
                          <a:pt x="1788150" y="2026503"/>
                        </a:lnTo>
                        <a:lnTo>
                          <a:pt x="1788150" y="1175928"/>
                        </a:lnTo>
                        <a:cubicBezTo>
                          <a:pt x="1787665" y="732559"/>
                          <a:pt x="1428080" y="373363"/>
                          <a:pt x="984504" y="373098"/>
                        </a:cubicBezTo>
                        <a:lnTo>
                          <a:pt x="372812" y="373098"/>
                        </a:lnTo>
                        <a:lnTo>
                          <a:pt x="-41" y="-23"/>
                        </a:lnTo>
                        <a:lnTo>
                          <a:pt x="982292" y="-23"/>
                        </a:lnTo>
                        <a:cubicBezTo>
                          <a:pt x="1632066" y="-1487"/>
                          <a:pt x="2159987" y="523805"/>
                          <a:pt x="2161446" y="1173275"/>
                        </a:cubicBezTo>
                        <a:cubicBezTo>
                          <a:pt x="2161446" y="1174159"/>
                          <a:pt x="2161446" y="1175044"/>
                          <a:pt x="2161446" y="1175928"/>
                        </a:cubicBezTo>
                        <a:close/>
                      </a:path>
                    </a:pathLst>
                  </a:custGeom>
                  <a:solidFill>
                    <a:srgbClr val="00B050"/>
                  </a:solidFill>
                  <a:ln w="44218" cap="flat">
                    <a:noFill/>
                    <a:prstDash val="solid"/>
                    <a:miter/>
                  </a:ln>
                </p:spPr>
                <p:txBody>
                  <a:bodyPr rtlCol="0" anchor="ctr"/>
                  <a:lstStyle/>
                  <a:p>
                    <a:endParaRPr lang="en-US" sz="1000">
                      <a:solidFill>
                        <a:srgbClr val="2F5597"/>
                      </a:solidFill>
                    </a:endParaRPr>
                  </a:p>
                </p:txBody>
              </p:sp>
            </p:grpSp>
            <p:sp>
              <p:nvSpPr>
                <p:cNvPr id="31" name="Rectangle 30">
                  <a:extLst>
                    <a:ext uri="{FF2B5EF4-FFF2-40B4-BE49-F238E27FC236}">
                      <a16:creationId xmlns:a16="http://schemas.microsoft.com/office/drawing/2014/main" id="{F340C890-1A73-0843-EDDA-2698FBEDB561}"/>
                    </a:ext>
                  </a:extLst>
                </p:cNvPr>
                <p:cNvSpPr/>
                <p:nvPr/>
              </p:nvSpPr>
              <p:spPr>
                <a:xfrm>
                  <a:off x="2403145" y="5533963"/>
                  <a:ext cx="530331" cy="367293"/>
                </a:xfrm>
                <a:prstGeom prst="rect">
                  <a:avLst/>
                </a:prstGeom>
              </p:spPr>
              <p:txBody>
                <a:bodyPr wrap="none">
                  <a:spAutoFit/>
                </a:bodyPr>
                <a:lstStyle/>
                <a:p>
                  <a:pPr algn="ctr"/>
                  <a:r>
                    <a:rPr lang="en-US" sz="1000" dirty="0">
                      <a:solidFill>
                        <a:srgbClr val="00FF00"/>
                      </a:solidFill>
                      <a:latin typeface="Roboto Medium" panose="02000000000000000000" pitchFamily="2" charset="0"/>
                      <a:ea typeface="Roboto Medium" panose="02000000000000000000" pitchFamily="2" charset="0"/>
                    </a:rPr>
                    <a:t>8</a:t>
                  </a:r>
                </a:p>
              </p:txBody>
            </p:sp>
          </p:grpSp>
          <p:sp>
            <p:nvSpPr>
              <p:cNvPr id="26" name="Rectangle 25">
                <a:extLst>
                  <a:ext uri="{FF2B5EF4-FFF2-40B4-BE49-F238E27FC236}">
                    <a16:creationId xmlns:a16="http://schemas.microsoft.com/office/drawing/2014/main" id="{88CA5D4D-3647-B6C3-574B-36FAF9204BE4}"/>
                  </a:ext>
                </a:extLst>
              </p:cNvPr>
              <p:cNvSpPr/>
              <p:nvPr/>
            </p:nvSpPr>
            <p:spPr>
              <a:xfrm>
                <a:off x="2471441" y="10673421"/>
                <a:ext cx="393744" cy="423980"/>
              </a:xfrm>
              <a:prstGeom prst="rect">
                <a:avLst/>
              </a:prstGeom>
            </p:spPr>
            <p:txBody>
              <a:bodyPr wrap="none">
                <a:spAutoFit/>
              </a:bodyPr>
              <a:lstStyle/>
              <a:p>
                <a:pPr algn="ctr"/>
                <a:endParaRPr lang="en-US" sz="1000" dirty="0">
                  <a:solidFill>
                    <a:srgbClr val="2F5597"/>
                  </a:solidFill>
                  <a:latin typeface="Roboto Medium" panose="02000000000000000000" pitchFamily="2" charset="0"/>
                  <a:ea typeface="Roboto Medium" panose="02000000000000000000" pitchFamily="2" charset="0"/>
                </a:endParaRPr>
              </a:p>
            </p:txBody>
          </p:sp>
          <p:sp>
            <p:nvSpPr>
              <p:cNvPr id="24" name="Rectangle 56">
                <a:extLst>
                  <a:ext uri="{FF2B5EF4-FFF2-40B4-BE49-F238E27FC236}">
                    <a16:creationId xmlns:a16="http://schemas.microsoft.com/office/drawing/2014/main" id="{12617BC3-11A5-4AFA-ADFA-929301B4FD55}"/>
                  </a:ext>
                </a:extLst>
              </p:cNvPr>
              <p:cNvSpPr/>
              <p:nvPr/>
            </p:nvSpPr>
            <p:spPr>
              <a:xfrm>
                <a:off x="3656040" y="5238335"/>
                <a:ext cx="3991527" cy="1218944"/>
              </a:xfrm>
              <a:prstGeom prst="rect">
                <a:avLst/>
              </a:prstGeom>
            </p:spPr>
            <p:txBody>
              <a:bodyPr wrap="square">
                <a:spAutoFit/>
              </a:bodyPr>
              <a:lstStyle/>
              <a:p>
                <a:r>
                  <a:rPr lang="en-US" sz="1100" dirty="0">
                    <a:solidFill>
                      <a:srgbClr val="4472C4"/>
                    </a:solidFill>
                    <a:highlight>
                      <a:srgbClr val="FFFFFF"/>
                    </a:highlight>
                    <a:latin typeface="Constantia" panose="02030602050306030303" pitchFamily="18" charset="0"/>
                  </a:rPr>
                  <a:t>Create calculated columns using over 40 DAX formulas, verifying them with MySQL or </a:t>
                </a:r>
                <a:r>
                  <a:rPr lang="en-US" sz="1100">
                    <a:solidFill>
                      <a:srgbClr val="4472C4"/>
                    </a:solidFill>
                    <a:highlight>
                      <a:srgbClr val="FFFFFF"/>
                    </a:highlight>
                    <a:latin typeface="Constantia" panose="02030602050306030303" pitchFamily="18" charset="0"/>
                  </a:rPr>
                  <a:t>Excel.</a:t>
                </a:r>
                <a:endParaRPr lang="en-US" sz="1100" dirty="0">
                  <a:solidFill>
                    <a:srgbClr val="4472C4"/>
                  </a:solidFill>
                  <a:highlight>
                    <a:srgbClr val="FFFFFF"/>
                  </a:highlight>
                  <a:latin typeface="Constantia" panose="02030602050306030303" pitchFamily="18" charset="0"/>
                </a:endParaRPr>
              </a:p>
            </p:txBody>
          </p:sp>
          <p:sp>
            <p:nvSpPr>
              <p:cNvPr id="21" name="Rectangle 56">
                <a:extLst>
                  <a:ext uri="{FF2B5EF4-FFF2-40B4-BE49-F238E27FC236}">
                    <a16:creationId xmlns:a16="http://schemas.microsoft.com/office/drawing/2014/main" id="{89246B0E-BD99-19CB-D6BF-5D78B348F438}"/>
                  </a:ext>
                </a:extLst>
              </p:cNvPr>
              <p:cNvSpPr/>
              <p:nvPr/>
            </p:nvSpPr>
            <p:spPr>
              <a:xfrm>
                <a:off x="3656040" y="7845416"/>
                <a:ext cx="3991527" cy="1218944"/>
              </a:xfrm>
              <a:prstGeom prst="rect">
                <a:avLst/>
              </a:prstGeom>
            </p:spPr>
            <p:txBody>
              <a:bodyPr wrap="square">
                <a:spAutoFit/>
              </a:bodyPr>
              <a:lstStyle/>
              <a:p>
                <a:r>
                  <a:rPr lang="en-US" sz="1100" dirty="0">
                    <a:solidFill>
                      <a:srgbClr val="00B050"/>
                    </a:solidFill>
                    <a:highlight>
                      <a:srgbClr val="FFFFFF"/>
                    </a:highlight>
                    <a:latin typeface="Constantia" panose="02030602050306030303" pitchFamily="18" charset="0"/>
                  </a:rPr>
                  <a:t>Optimize the report to reduce file size for easier sharing and access before designing and building dashboards.</a:t>
                </a:r>
              </a:p>
            </p:txBody>
          </p:sp>
        </p:grpSp>
      </p:grpSp>
    </p:spTree>
    <p:extLst>
      <p:ext uri="{BB962C8B-B14F-4D97-AF65-F5344CB8AC3E}">
        <p14:creationId xmlns:p14="http://schemas.microsoft.com/office/powerpoint/2010/main" val="77557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adroTexto 351">
            <a:extLst>
              <a:ext uri="{FF2B5EF4-FFF2-40B4-BE49-F238E27FC236}">
                <a16:creationId xmlns:a16="http://schemas.microsoft.com/office/drawing/2014/main" id="{FD023835-A3C7-A455-D9EA-E50912D0FF6E}"/>
              </a:ext>
            </a:extLst>
          </p:cNvPr>
          <p:cNvSpPr txBox="1"/>
          <p:nvPr/>
        </p:nvSpPr>
        <p:spPr>
          <a:xfrm>
            <a:off x="1418027" y="640655"/>
            <a:ext cx="8400081" cy="307777"/>
          </a:xfrm>
          <a:prstGeom prst="rect">
            <a:avLst/>
          </a:prstGeom>
          <a:noFill/>
        </p:spPr>
        <p:txBody>
          <a:bodyPr wrap="square" rtlCol="0">
            <a:spAutoFit/>
          </a:bodyPr>
          <a:lstStyle/>
          <a:p>
            <a:pPr algn="ctr"/>
            <a:r>
              <a:rPr lang="en-US" sz="1400" b="0" i="0" dirty="0">
                <a:solidFill>
                  <a:srgbClr val="07575B"/>
                </a:solidFill>
                <a:effectLst/>
                <a:highlight>
                  <a:srgbClr val="FFFFFF"/>
                </a:highlight>
                <a:latin typeface="Constantia" panose="02030602050306030303" pitchFamily="18" charset="0"/>
              </a:rPr>
              <a:t>I created 5 different report views for various stakeholders. Here’s an overview:</a:t>
            </a:r>
            <a:endParaRPr lang="en-US" sz="1400" dirty="0">
              <a:solidFill>
                <a:srgbClr val="07575B"/>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03" name="CuadroTexto 350">
            <a:extLst>
              <a:ext uri="{FF2B5EF4-FFF2-40B4-BE49-F238E27FC236}">
                <a16:creationId xmlns:a16="http://schemas.microsoft.com/office/drawing/2014/main" id="{CF45109F-44CA-15A3-5DB0-3199E904307A}"/>
              </a:ext>
            </a:extLst>
          </p:cNvPr>
          <p:cNvSpPr txBox="1"/>
          <p:nvPr/>
        </p:nvSpPr>
        <p:spPr>
          <a:xfrm>
            <a:off x="4155106" y="121317"/>
            <a:ext cx="3131883" cy="400110"/>
          </a:xfrm>
          <a:prstGeom prst="rect">
            <a:avLst/>
          </a:prstGeom>
          <a:noFill/>
        </p:spPr>
        <p:txBody>
          <a:bodyPr wrap="none" rtlCol="0">
            <a:spAutoFit/>
          </a:bodyPr>
          <a:lstStyle/>
          <a:p>
            <a:pPr algn="l"/>
            <a:r>
              <a:rPr lang="en-IN" sz="2000" b="1" i="0" dirty="0">
                <a:solidFill>
                  <a:srgbClr val="00B0F0"/>
                </a:solidFill>
                <a:effectLst/>
                <a:highlight>
                  <a:srgbClr val="FFFFFF"/>
                </a:highlight>
                <a:latin typeface="Constantia" panose="02030602050306030303" pitchFamily="18" charset="0"/>
              </a:rPr>
              <a:t>Building The Dashboard</a:t>
            </a:r>
          </a:p>
        </p:txBody>
      </p:sp>
      <p:grpSp>
        <p:nvGrpSpPr>
          <p:cNvPr id="169" name="Group 168">
            <a:extLst>
              <a:ext uri="{FF2B5EF4-FFF2-40B4-BE49-F238E27FC236}">
                <a16:creationId xmlns:a16="http://schemas.microsoft.com/office/drawing/2014/main" id="{B73C1A56-11D6-F248-F398-C7DF734AAE15}"/>
              </a:ext>
            </a:extLst>
          </p:cNvPr>
          <p:cNvGrpSpPr/>
          <p:nvPr/>
        </p:nvGrpSpPr>
        <p:grpSpPr>
          <a:xfrm>
            <a:off x="1334842" y="1287415"/>
            <a:ext cx="8483267" cy="4958980"/>
            <a:chOff x="3260977" y="1157262"/>
            <a:chExt cx="8483267" cy="4958980"/>
          </a:xfrm>
        </p:grpSpPr>
        <p:grpSp>
          <p:nvGrpSpPr>
            <p:cNvPr id="93" name="Group 92">
              <a:extLst>
                <a:ext uri="{FF2B5EF4-FFF2-40B4-BE49-F238E27FC236}">
                  <a16:creationId xmlns:a16="http://schemas.microsoft.com/office/drawing/2014/main" id="{5988760A-5EB9-DD63-73C4-BC004BA53112}"/>
                </a:ext>
              </a:extLst>
            </p:cNvPr>
            <p:cNvGrpSpPr/>
            <p:nvPr/>
          </p:nvGrpSpPr>
          <p:grpSpPr>
            <a:xfrm>
              <a:off x="3260977" y="1157262"/>
              <a:ext cx="8483267" cy="4958980"/>
              <a:chOff x="5701491" y="4326755"/>
              <a:chExt cx="18787059" cy="8194427"/>
            </a:xfrm>
          </p:grpSpPr>
          <p:grpSp>
            <p:nvGrpSpPr>
              <p:cNvPr id="94" name="Group 93">
                <a:extLst>
                  <a:ext uri="{FF2B5EF4-FFF2-40B4-BE49-F238E27FC236}">
                    <a16:creationId xmlns:a16="http://schemas.microsoft.com/office/drawing/2014/main" id="{61D578A5-D670-2346-A127-63201EAE91F5}"/>
                  </a:ext>
                </a:extLst>
              </p:cNvPr>
              <p:cNvGrpSpPr/>
              <p:nvPr/>
            </p:nvGrpSpPr>
            <p:grpSpPr>
              <a:xfrm>
                <a:off x="5701491" y="4326755"/>
                <a:ext cx="18787059" cy="8194427"/>
                <a:chOff x="5701491" y="4326755"/>
                <a:chExt cx="18787059" cy="8194427"/>
              </a:xfrm>
            </p:grpSpPr>
            <p:grpSp>
              <p:nvGrpSpPr>
                <p:cNvPr id="141" name="Group 140">
                  <a:extLst>
                    <a:ext uri="{FF2B5EF4-FFF2-40B4-BE49-F238E27FC236}">
                      <a16:creationId xmlns:a16="http://schemas.microsoft.com/office/drawing/2014/main" id="{E1B31386-2DC1-7A89-955E-0C07CB23B840}"/>
                    </a:ext>
                  </a:extLst>
                </p:cNvPr>
                <p:cNvGrpSpPr/>
                <p:nvPr/>
              </p:nvGrpSpPr>
              <p:grpSpPr>
                <a:xfrm>
                  <a:off x="5701491" y="4326755"/>
                  <a:ext cx="18787059" cy="8194427"/>
                  <a:chOff x="4318543" y="3771945"/>
                  <a:chExt cx="14488887" cy="8967196"/>
                </a:xfrm>
              </p:grpSpPr>
              <p:sp>
                <p:nvSpPr>
                  <p:cNvPr id="157" name="Rounded Rectangle 56">
                    <a:extLst>
                      <a:ext uri="{FF2B5EF4-FFF2-40B4-BE49-F238E27FC236}">
                        <a16:creationId xmlns:a16="http://schemas.microsoft.com/office/drawing/2014/main" id="{26A77464-CA22-4C8A-98B6-82998B116931}"/>
                      </a:ext>
                    </a:extLst>
                  </p:cNvPr>
                  <p:cNvSpPr/>
                  <p:nvPr/>
                </p:nvSpPr>
                <p:spPr>
                  <a:xfrm>
                    <a:off x="4460618" y="3775211"/>
                    <a:ext cx="6773332" cy="229609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8" name="Rounded Rectangle 57">
                    <a:extLst>
                      <a:ext uri="{FF2B5EF4-FFF2-40B4-BE49-F238E27FC236}">
                        <a16:creationId xmlns:a16="http://schemas.microsoft.com/office/drawing/2014/main" id="{F1874FA7-43DE-E99C-0425-A3AFC5214467}"/>
                      </a:ext>
                    </a:extLst>
                  </p:cNvPr>
                  <p:cNvSpPr/>
                  <p:nvPr/>
                </p:nvSpPr>
                <p:spPr>
                  <a:xfrm>
                    <a:off x="4318543" y="7090949"/>
                    <a:ext cx="6773334" cy="2296096"/>
                  </a:xfrm>
                  <a:prstGeom prst="round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9" name="Rounded Rectangle 58">
                    <a:extLst>
                      <a:ext uri="{FF2B5EF4-FFF2-40B4-BE49-F238E27FC236}">
                        <a16:creationId xmlns:a16="http://schemas.microsoft.com/office/drawing/2014/main" id="{E00D4ECD-C958-032E-ACC9-872F9C9430C7}"/>
                      </a:ext>
                    </a:extLst>
                  </p:cNvPr>
                  <p:cNvSpPr/>
                  <p:nvPr/>
                </p:nvSpPr>
                <p:spPr>
                  <a:xfrm>
                    <a:off x="4341701" y="10443045"/>
                    <a:ext cx="6773334" cy="229609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0" name="Rounded Rectangle 59">
                    <a:extLst>
                      <a:ext uri="{FF2B5EF4-FFF2-40B4-BE49-F238E27FC236}">
                        <a16:creationId xmlns:a16="http://schemas.microsoft.com/office/drawing/2014/main" id="{D79B1535-900A-5645-A921-4887B32595AD}"/>
                      </a:ext>
                    </a:extLst>
                  </p:cNvPr>
                  <p:cNvSpPr/>
                  <p:nvPr/>
                </p:nvSpPr>
                <p:spPr>
                  <a:xfrm>
                    <a:off x="12034096" y="3771945"/>
                    <a:ext cx="6773334" cy="229936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1" name="Rounded Rectangle 60">
                    <a:extLst>
                      <a:ext uri="{FF2B5EF4-FFF2-40B4-BE49-F238E27FC236}">
                        <a16:creationId xmlns:a16="http://schemas.microsoft.com/office/drawing/2014/main" id="{F180BC8C-E526-9E2D-951B-27D147A59F37}"/>
                      </a:ext>
                    </a:extLst>
                  </p:cNvPr>
                  <p:cNvSpPr/>
                  <p:nvPr/>
                </p:nvSpPr>
                <p:spPr>
                  <a:xfrm>
                    <a:off x="12034098" y="7090949"/>
                    <a:ext cx="6773332" cy="2296096"/>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47" name="Oval 146">
                  <a:extLst>
                    <a:ext uri="{FF2B5EF4-FFF2-40B4-BE49-F238E27FC236}">
                      <a16:creationId xmlns:a16="http://schemas.microsoft.com/office/drawing/2014/main" id="{03756D78-DF7D-3A04-1096-2E80EFD85AA0}"/>
                    </a:ext>
                  </a:extLst>
                </p:cNvPr>
                <p:cNvSpPr/>
                <p:nvPr/>
              </p:nvSpPr>
              <p:spPr>
                <a:xfrm>
                  <a:off x="6191232" y="4626680"/>
                  <a:ext cx="1120139" cy="11201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4472C4"/>
                      </a:solidFill>
                      <a:latin typeface="Roboto Medium" panose="02000000000000000000" pitchFamily="2" charset="0"/>
                      <a:ea typeface="Roboto Medium" panose="02000000000000000000" pitchFamily="2" charset="0"/>
                      <a:cs typeface="Lato" panose="020F0502020204030203" pitchFamily="34" charset="0"/>
                    </a:rPr>
                    <a:t>01</a:t>
                  </a:r>
                </a:p>
              </p:txBody>
            </p:sp>
            <p:sp>
              <p:nvSpPr>
                <p:cNvPr id="148" name="Oval 147">
                  <a:extLst>
                    <a:ext uri="{FF2B5EF4-FFF2-40B4-BE49-F238E27FC236}">
                      <a16:creationId xmlns:a16="http://schemas.microsoft.com/office/drawing/2014/main" id="{3A7ABC45-D0F3-F6EF-0925-7C1DC5D11AAD}"/>
                    </a:ext>
                  </a:extLst>
                </p:cNvPr>
                <p:cNvSpPr/>
                <p:nvPr/>
              </p:nvSpPr>
              <p:spPr>
                <a:xfrm>
                  <a:off x="6001707" y="7693705"/>
                  <a:ext cx="1120141" cy="112014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FF00"/>
                      </a:solidFill>
                      <a:latin typeface="Roboto Medium" panose="02000000000000000000" pitchFamily="2" charset="0"/>
                      <a:ea typeface="Roboto Medium" panose="02000000000000000000" pitchFamily="2" charset="0"/>
                      <a:cs typeface="Lato" panose="020F0502020204030203" pitchFamily="34" charset="0"/>
                    </a:rPr>
                    <a:t>02</a:t>
                  </a:r>
                </a:p>
              </p:txBody>
            </p:sp>
            <p:sp>
              <p:nvSpPr>
                <p:cNvPr id="149" name="Oval 148">
                  <a:extLst>
                    <a:ext uri="{FF2B5EF4-FFF2-40B4-BE49-F238E27FC236}">
                      <a16:creationId xmlns:a16="http://schemas.microsoft.com/office/drawing/2014/main" id="{D0CD5C04-C30B-3D28-FBE2-A06E886D60C8}"/>
                    </a:ext>
                  </a:extLst>
                </p:cNvPr>
                <p:cNvSpPr/>
                <p:nvPr/>
              </p:nvSpPr>
              <p:spPr>
                <a:xfrm>
                  <a:off x="6001707" y="10873674"/>
                  <a:ext cx="1120141" cy="112014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A5A5A5"/>
                      </a:solidFill>
                      <a:latin typeface="Roboto Medium" panose="02000000000000000000" pitchFamily="2" charset="0"/>
                      <a:ea typeface="Roboto Medium" panose="02000000000000000000" pitchFamily="2" charset="0"/>
                      <a:cs typeface="Lato" panose="020F0502020204030203" pitchFamily="34" charset="0"/>
                    </a:rPr>
                    <a:t>03</a:t>
                  </a:r>
                </a:p>
              </p:txBody>
            </p:sp>
            <p:sp>
              <p:nvSpPr>
                <p:cNvPr id="150" name="Oval 149">
                  <a:extLst>
                    <a:ext uri="{FF2B5EF4-FFF2-40B4-BE49-F238E27FC236}">
                      <a16:creationId xmlns:a16="http://schemas.microsoft.com/office/drawing/2014/main" id="{F3671E67-438B-67C8-BCA3-62A2821BDB5B}"/>
                    </a:ext>
                  </a:extLst>
                </p:cNvPr>
                <p:cNvSpPr/>
                <p:nvPr/>
              </p:nvSpPr>
              <p:spPr>
                <a:xfrm>
                  <a:off x="16001265" y="4617299"/>
                  <a:ext cx="1120141" cy="112014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C000"/>
                      </a:solidFill>
                      <a:latin typeface="Roboto Medium" panose="02000000000000000000" pitchFamily="2" charset="0"/>
                      <a:ea typeface="Roboto Medium" panose="02000000000000000000" pitchFamily="2" charset="0"/>
                      <a:cs typeface="Lato" panose="020F0502020204030203" pitchFamily="34" charset="0"/>
                    </a:rPr>
                    <a:t>04</a:t>
                  </a:r>
                </a:p>
              </p:txBody>
            </p:sp>
            <p:sp>
              <p:nvSpPr>
                <p:cNvPr id="151" name="Oval 150">
                  <a:extLst>
                    <a:ext uri="{FF2B5EF4-FFF2-40B4-BE49-F238E27FC236}">
                      <a16:creationId xmlns:a16="http://schemas.microsoft.com/office/drawing/2014/main" id="{58235C3E-96DE-D09E-86CB-015756E52D93}"/>
                    </a:ext>
                  </a:extLst>
                </p:cNvPr>
                <p:cNvSpPr/>
                <p:nvPr/>
              </p:nvSpPr>
              <p:spPr>
                <a:xfrm>
                  <a:off x="16001265" y="7693705"/>
                  <a:ext cx="1120141" cy="11201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latin typeface="Roboto Medium" panose="02000000000000000000" pitchFamily="2" charset="0"/>
                      <a:ea typeface="Roboto Medium" panose="02000000000000000000" pitchFamily="2" charset="0"/>
                      <a:cs typeface="Lato" panose="020F0502020204030203" pitchFamily="34" charset="0"/>
                    </a:rPr>
                    <a:t>05</a:t>
                  </a:r>
                </a:p>
              </p:txBody>
            </p:sp>
            <p:sp>
              <p:nvSpPr>
                <p:cNvPr id="153" name="Rectangle 56">
                  <a:extLst>
                    <a:ext uri="{FF2B5EF4-FFF2-40B4-BE49-F238E27FC236}">
                      <a16:creationId xmlns:a16="http://schemas.microsoft.com/office/drawing/2014/main" id="{6D7D6D25-1869-F4C9-43E9-FBBC145CC574}"/>
                    </a:ext>
                  </a:extLst>
                </p:cNvPr>
                <p:cNvSpPr/>
                <p:nvPr/>
              </p:nvSpPr>
              <p:spPr>
                <a:xfrm>
                  <a:off x="7188574" y="8037076"/>
                  <a:ext cx="7325608" cy="1169741"/>
                </a:xfrm>
                <a:prstGeom prst="rect">
                  <a:avLst/>
                </a:prstGeom>
              </p:spPr>
              <p:txBody>
                <a:bodyPr wrap="square">
                  <a:spAutoFit/>
                </a:bodyPr>
                <a:lstStyle/>
                <a:p>
                  <a:r>
                    <a:rPr lang="en-US" sz="1000" b="0" i="0" dirty="0">
                      <a:solidFill>
                        <a:srgbClr val="07575B"/>
                      </a:solidFill>
                      <a:effectLst/>
                      <a:latin typeface="Constantia" panose="02030602050306030303" pitchFamily="18" charset="0"/>
                    </a:rPr>
                    <a:t>Shows P&amp;L statements, top/bottom performing products and customers, product segment performance by region, and Year on Year P&amp;L comparison. A button displays Net Sales performance vs. Last Year and vs. Target.</a:t>
                  </a:r>
                  <a:endParaRPr lang="en-US" sz="1000" dirty="0">
                    <a:solidFill>
                      <a:srgbClr val="07575B"/>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54" name="Rectangle 56">
                  <a:extLst>
                    <a:ext uri="{FF2B5EF4-FFF2-40B4-BE49-F238E27FC236}">
                      <a16:creationId xmlns:a16="http://schemas.microsoft.com/office/drawing/2014/main" id="{EE5B3D6E-0D1E-0BD0-2044-6642613346F9}"/>
                    </a:ext>
                  </a:extLst>
                </p:cNvPr>
                <p:cNvSpPr/>
                <p:nvPr/>
              </p:nvSpPr>
              <p:spPr>
                <a:xfrm>
                  <a:off x="7281979" y="11208897"/>
                  <a:ext cx="7295842" cy="915450"/>
                </a:xfrm>
                <a:prstGeom prst="rect">
                  <a:avLst/>
                </a:prstGeom>
              </p:spPr>
              <p:txBody>
                <a:bodyPr wrap="square">
                  <a:spAutoFit/>
                </a:bodyPr>
                <a:lstStyle/>
                <a:p>
                  <a:r>
                    <a:rPr lang="en-US" sz="1000" b="0" i="0" dirty="0">
                      <a:solidFill>
                        <a:schemeClr val="bg1"/>
                      </a:solidFill>
                      <a:effectLst/>
                      <a:latin typeface="Constantia" panose="02030602050306030303" pitchFamily="18" charset="0"/>
                    </a:rPr>
                    <a:t>For the sales team to analyze product and customer performance in each region with similar filters as the Finance View.</a:t>
                  </a:r>
                  <a:endParaRPr lang="en-US" sz="1000" dirty="0">
                    <a:solidFill>
                      <a:schemeClr val="bg1"/>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55" name="Rectangle 56">
                  <a:extLst>
                    <a:ext uri="{FF2B5EF4-FFF2-40B4-BE49-F238E27FC236}">
                      <a16:creationId xmlns:a16="http://schemas.microsoft.com/office/drawing/2014/main" id="{142A2863-0770-223F-71E9-17F1CE7C32AA}"/>
                    </a:ext>
                  </a:extLst>
                </p:cNvPr>
                <p:cNvSpPr/>
                <p:nvPr/>
              </p:nvSpPr>
              <p:spPr>
                <a:xfrm>
                  <a:off x="17416786" y="4886444"/>
                  <a:ext cx="7003162" cy="1169741"/>
                </a:xfrm>
                <a:prstGeom prst="rect">
                  <a:avLst/>
                </a:prstGeom>
              </p:spPr>
              <p:txBody>
                <a:bodyPr wrap="square">
                  <a:spAutoFit/>
                </a:bodyPr>
                <a:lstStyle/>
                <a:p>
                  <a:r>
                    <a:rPr lang="en-US" sz="1000" b="0" i="0" dirty="0">
                      <a:solidFill>
                        <a:schemeClr val="bg1"/>
                      </a:solidFill>
                      <a:effectLst/>
                      <a:latin typeface="Constantia" panose="02030602050306030303" pitchFamily="18" charset="0"/>
                    </a:rPr>
                    <a:t>Contains Gross Margin %, Net Profit %, Operational Expenses, and Cost of Goods Sold. Helps in deciding marketing budgets and identifying potential customers and markets.</a:t>
                  </a:r>
                  <a:endParaRPr lang="en-US" sz="1000" dirty="0">
                    <a:solidFill>
                      <a:schemeClr val="bg1"/>
                    </a:solidFill>
                    <a:latin typeface="Constantia" panose="02030602050306030303" pitchFamily="18" charset="0"/>
                    <a:ea typeface="Lato Light" panose="020F0502020204030203" pitchFamily="34" charset="0"/>
                    <a:cs typeface="Lato Light" panose="020F0502020204030203" pitchFamily="34" charset="0"/>
                  </a:endParaRPr>
                </a:p>
              </p:txBody>
            </p:sp>
          </p:grpSp>
          <p:grpSp>
            <p:nvGrpSpPr>
              <p:cNvPr id="95" name="Group 94">
                <a:extLst>
                  <a:ext uri="{FF2B5EF4-FFF2-40B4-BE49-F238E27FC236}">
                    <a16:creationId xmlns:a16="http://schemas.microsoft.com/office/drawing/2014/main" id="{3692BB97-8F6B-2768-6525-E9C266877180}"/>
                  </a:ext>
                </a:extLst>
              </p:cNvPr>
              <p:cNvGrpSpPr/>
              <p:nvPr/>
            </p:nvGrpSpPr>
            <p:grpSpPr>
              <a:xfrm>
                <a:off x="7188575" y="4387017"/>
                <a:ext cx="13410487" cy="7311145"/>
                <a:chOff x="-2612650" y="4387017"/>
                <a:chExt cx="13410487" cy="7311145"/>
              </a:xfrm>
            </p:grpSpPr>
            <p:sp>
              <p:nvSpPr>
                <p:cNvPr id="97" name="CuadroTexto 395">
                  <a:extLst>
                    <a:ext uri="{FF2B5EF4-FFF2-40B4-BE49-F238E27FC236}">
                      <a16:creationId xmlns:a16="http://schemas.microsoft.com/office/drawing/2014/main" id="{8E188D68-E227-2D09-CD89-C41081F0C0D7}"/>
                    </a:ext>
                  </a:extLst>
                </p:cNvPr>
                <p:cNvSpPr txBox="1"/>
                <p:nvPr/>
              </p:nvSpPr>
              <p:spPr>
                <a:xfrm>
                  <a:off x="-2309770" y="4387017"/>
                  <a:ext cx="3122285" cy="406866"/>
                </a:xfrm>
                <a:prstGeom prst="rect">
                  <a:avLst/>
                </a:prstGeom>
                <a:noFill/>
              </p:spPr>
              <p:txBody>
                <a:bodyPr wrap="square" rtlCol="0">
                  <a:spAutoFit/>
                </a:bodyPr>
                <a:lstStyle/>
                <a:p>
                  <a:r>
                    <a:rPr lang="en-US" sz="1000" b="1" dirty="0">
                      <a:solidFill>
                        <a:schemeClr val="bg1"/>
                      </a:solidFill>
                      <a:latin typeface="Constantia" panose="02030602050306030303" pitchFamily="18" charset="0"/>
                      <a:ea typeface="Roboto Medium" panose="02000000000000000000" pitchFamily="2" charset="0"/>
                      <a:cs typeface="Lato Semibold" panose="020F0502020204030203" pitchFamily="34" charset="0"/>
                    </a:rPr>
                    <a:t>Home Page</a:t>
                  </a:r>
                </a:p>
              </p:txBody>
            </p:sp>
            <p:sp>
              <p:nvSpPr>
                <p:cNvPr id="98" name="CuadroTexto 395">
                  <a:extLst>
                    <a:ext uri="{FF2B5EF4-FFF2-40B4-BE49-F238E27FC236}">
                      <a16:creationId xmlns:a16="http://schemas.microsoft.com/office/drawing/2014/main" id="{37E93B30-6112-CD52-F9A9-D38B9AB73E90}"/>
                    </a:ext>
                  </a:extLst>
                </p:cNvPr>
                <p:cNvSpPr txBox="1"/>
                <p:nvPr/>
              </p:nvSpPr>
              <p:spPr>
                <a:xfrm>
                  <a:off x="-2612650" y="7573986"/>
                  <a:ext cx="3122285" cy="406866"/>
                </a:xfrm>
                <a:prstGeom prst="rect">
                  <a:avLst/>
                </a:prstGeom>
                <a:noFill/>
              </p:spPr>
              <p:txBody>
                <a:bodyPr wrap="square" rtlCol="0">
                  <a:spAutoFit/>
                </a:bodyPr>
                <a:lstStyle/>
                <a:p>
                  <a:r>
                    <a:rPr lang="en-IN" sz="1000" b="1" i="0" dirty="0">
                      <a:solidFill>
                        <a:srgbClr val="07575B"/>
                      </a:solidFill>
                      <a:effectLst/>
                      <a:latin typeface="Constantia" panose="02030602050306030303" pitchFamily="18" charset="0"/>
                    </a:rPr>
                    <a:t>Finance View</a:t>
                  </a:r>
                  <a:r>
                    <a:rPr lang="en-IN" sz="1000" b="0" i="0" dirty="0">
                      <a:solidFill>
                        <a:srgbClr val="07575B"/>
                      </a:solidFill>
                      <a:effectLst/>
                      <a:latin typeface="Constantia" panose="02030602050306030303" pitchFamily="18" charset="0"/>
                    </a:rPr>
                    <a:t>:</a:t>
                  </a:r>
                  <a:endParaRPr lang="en-US" sz="1000" dirty="0">
                    <a:solidFill>
                      <a:srgbClr val="07575B"/>
                    </a:solidFill>
                    <a:latin typeface="Constantia" panose="02030602050306030303" pitchFamily="18" charset="0"/>
                    <a:ea typeface="Roboto Medium" panose="02000000000000000000" pitchFamily="2" charset="0"/>
                    <a:cs typeface="Lato Semibold" panose="020F0502020204030203" pitchFamily="34" charset="0"/>
                  </a:endParaRPr>
                </a:p>
              </p:txBody>
            </p:sp>
            <p:sp>
              <p:nvSpPr>
                <p:cNvPr id="99" name="CuadroTexto 395">
                  <a:extLst>
                    <a:ext uri="{FF2B5EF4-FFF2-40B4-BE49-F238E27FC236}">
                      <a16:creationId xmlns:a16="http://schemas.microsoft.com/office/drawing/2014/main" id="{827A83BF-AB8B-15A5-17BB-681578DD208A}"/>
                    </a:ext>
                  </a:extLst>
                </p:cNvPr>
                <p:cNvSpPr txBox="1"/>
                <p:nvPr/>
              </p:nvSpPr>
              <p:spPr>
                <a:xfrm>
                  <a:off x="-2430446" y="10612494"/>
                  <a:ext cx="3122285" cy="406866"/>
                </a:xfrm>
                <a:prstGeom prst="rect">
                  <a:avLst/>
                </a:prstGeom>
                <a:noFill/>
              </p:spPr>
              <p:txBody>
                <a:bodyPr wrap="square" rtlCol="0">
                  <a:spAutoFit/>
                </a:bodyPr>
                <a:lstStyle/>
                <a:p>
                  <a:r>
                    <a:rPr lang="en-IN" sz="1000" b="1" i="0" dirty="0">
                      <a:solidFill>
                        <a:schemeClr val="bg1"/>
                      </a:solidFill>
                      <a:effectLst/>
                      <a:latin typeface="Constantia" panose="02030602050306030303" pitchFamily="18" charset="0"/>
                    </a:rPr>
                    <a:t>Sales View</a:t>
                  </a:r>
                  <a:r>
                    <a:rPr lang="en-IN" sz="1000" b="0" i="0" dirty="0">
                      <a:solidFill>
                        <a:schemeClr val="bg1"/>
                      </a:solidFill>
                      <a:effectLst/>
                      <a:latin typeface="Constantia" panose="02030602050306030303" pitchFamily="18" charset="0"/>
                    </a:rPr>
                    <a:t>:</a:t>
                  </a:r>
                  <a:endParaRPr lang="en-US" sz="1000" dirty="0">
                    <a:solidFill>
                      <a:schemeClr val="bg1"/>
                    </a:solidFill>
                    <a:latin typeface="Constantia" panose="02030602050306030303" pitchFamily="18" charset="0"/>
                    <a:ea typeface="Roboto Medium" panose="02000000000000000000" pitchFamily="2" charset="0"/>
                    <a:cs typeface="Lato Semibold" panose="020F0502020204030203" pitchFamily="34" charset="0"/>
                  </a:endParaRPr>
                </a:p>
              </p:txBody>
            </p:sp>
            <p:sp>
              <p:nvSpPr>
                <p:cNvPr id="109" name="CuadroTexto 395">
                  <a:extLst>
                    <a:ext uri="{FF2B5EF4-FFF2-40B4-BE49-F238E27FC236}">
                      <a16:creationId xmlns:a16="http://schemas.microsoft.com/office/drawing/2014/main" id="{1FA513B8-0AC4-72EA-E7D8-CBF2887A3F9A}"/>
                    </a:ext>
                  </a:extLst>
                </p:cNvPr>
                <p:cNvSpPr txBox="1"/>
                <p:nvPr/>
              </p:nvSpPr>
              <p:spPr>
                <a:xfrm>
                  <a:off x="7675552" y="4413868"/>
                  <a:ext cx="3122285" cy="406866"/>
                </a:xfrm>
                <a:prstGeom prst="rect">
                  <a:avLst/>
                </a:prstGeom>
                <a:noFill/>
              </p:spPr>
              <p:txBody>
                <a:bodyPr wrap="square" rtlCol="0">
                  <a:spAutoFit/>
                </a:bodyPr>
                <a:lstStyle/>
                <a:p>
                  <a:r>
                    <a:rPr lang="en-IN" sz="1000" b="1" i="0" dirty="0">
                      <a:solidFill>
                        <a:schemeClr val="bg1"/>
                      </a:solidFill>
                      <a:effectLst/>
                      <a:latin typeface="Constantia" panose="02030602050306030303" pitchFamily="18" charset="0"/>
                    </a:rPr>
                    <a:t>Marketing View</a:t>
                  </a:r>
                  <a:r>
                    <a:rPr lang="en-IN" sz="1000" b="0" i="0" dirty="0">
                      <a:solidFill>
                        <a:schemeClr val="bg1"/>
                      </a:solidFill>
                      <a:effectLst/>
                      <a:latin typeface="Constantia" panose="02030602050306030303" pitchFamily="18" charset="0"/>
                    </a:rPr>
                    <a:t>:</a:t>
                  </a:r>
                  <a:endParaRPr lang="en-US" sz="1000" dirty="0">
                    <a:solidFill>
                      <a:schemeClr val="bg1"/>
                    </a:solidFill>
                    <a:latin typeface="Constantia" panose="02030602050306030303" pitchFamily="18" charset="0"/>
                    <a:ea typeface="Roboto Medium" panose="02000000000000000000" pitchFamily="2" charset="0"/>
                    <a:cs typeface="Lato Semibold" panose="020F0502020204030203" pitchFamily="34" charset="0"/>
                  </a:endParaRPr>
                </a:p>
              </p:txBody>
            </p:sp>
            <p:sp>
              <p:nvSpPr>
                <p:cNvPr id="134" name="Rectangle 56">
                  <a:extLst>
                    <a:ext uri="{FF2B5EF4-FFF2-40B4-BE49-F238E27FC236}">
                      <a16:creationId xmlns:a16="http://schemas.microsoft.com/office/drawing/2014/main" id="{C025F0FC-FB84-6CA3-1AB5-A4BC15A9A202}"/>
                    </a:ext>
                  </a:extLst>
                </p:cNvPr>
                <p:cNvSpPr/>
                <p:nvPr/>
              </p:nvSpPr>
              <p:spPr>
                <a:xfrm>
                  <a:off x="4739432" y="9540554"/>
                  <a:ext cx="3991529" cy="528834"/>
                </a:xfrm>
                <a:prstGeom prst="rect">
                  <a:avLst/>
                </a:prstGeom>
              </p:spPr>
              <p:txBody>
                <a:bodyPr wrap="square">
                  <a:spAutoFit/>
                </a:bodyPr>
                <a:lstStyle/>
                <a:p>
                  <a:r>
                    <a:rPr lang="en-US" sz="1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There are people who have a significant number.</a:t>
                  </a:r>
                </a:p>
              </p:txBody>
            </p:sp>
            <p:sp>
              <p:nvSpPr>
                <p:cNvPr id="135" name="Rectangle 56">
                  <a:extLst>
                    <a:ext uri="{FF2B5EF4-FFF2-40B4-BE49-F238E27FC236}">
                      <a16:creationId xmlns:a16="http://schemas.microsoft.com/office/drawing/2014/main" id="{79B5D0BB-4280-E534-D8D2-7EDDABBEB876}"/>
                    </a:ext>
                  </a:extLst>
                </p:cNvPr>
                <p:cNvSpPr/>
                <p:nvPr/>
              </p:nvSpPr>
              <p:spPr>
                <a:xfrm>
                  <a:off x="4739432" y="11169328"/>
                  <a:ext cx="3991529" cy="528834"/>
                </a:xfrm>
                <a:prstGeom prst="rect">
                  <a:avLst/>
                </a:prstGeom>
              </p:spPr>
              <p:txBody>
                <a:bodyPr wrap="square">
                  <a:spAutoFit/>
                </a:bodyPr>
                <a:lstStyle/>
                <a:p>
                  <a:r>
                    <a:rPr lang="en-US" sz="1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There are people who have a significant number.</a:t>
                  </a:r>
                </a:p>
              </p:txBody>
            </p:sp>
          </p:grpSp>
        </p:grpSp>
        <p:sp>
          <p:nvSpPr>
            <p:cNvPr id="167" name="Rounded Rectangle 60">
              <a:extLst>
                <a:ext uri="{FF2B5EF4-FFF2-40B4-BE49-F238E27FC236}">
                  <a16:creationId xmlns:a16="http://schemas.microsoft.com/office/drawing/2014/main" id="{64A00AB5-0FC3-709F-83EF-215C6C21075E}"/>
                </a:ext>
              </a:extLst>
            </p:cNvPr>
            <p:cNvSpPr/>
            <p:nvPr/>
          </p:nvSpPr>
          <p:spPr>
            <a:xfrm>
              <a:off x="7781097" y="4824329"/>
              <a:ext cx="3963147" cy="1271807"/>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68" name="Oval 167">
            <a:extLst>
              <a:ext uri="{FF2B5EF4-FFF2-40B4-BE49-F238E27FC236}">
                <a16:creationId xmlns:a16="http://schemas.microsoft.com/office/drawing/2014/main" id="{2D6ADC71-D39D-1030-33EA-870D8B764F3C}"/>
              </a:ext>
            </a:extLst>
          </p:cNvPr>
          <p:cNvSpPr/>
          <p:nvPr/>
        </p:nvSpPr>
        <p:spPr>
          <a:xfrm>
            <a:off x="5927541" y="5249381"/>
            <a:ext cx="505798" cy="67787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99B898"/>
                </a:solidFill>
                <a:latin typeface="Roboto Medium" panose="02000000000000000000" pitchFamily="2" charset="0"/>
                <a:ea typeface="Roboto Medium" panose="02000000000000000000" pitchFamily="2" charset="0"/>
                <a:cs typeface="Lato" panose="020F0502020204030203" pitchFamily="34" charset="0"/>
              </a:rPr>
              <a:t>06</a:t>
            </a:r>
          </a:p>
        </p:txBody>
      </p:sp>
      <p:sp>
        <p:nvSpPr>
          <p:cNvPr id="170" name="Rectangle 56">
            <a:extLst>
              <a:ext uri="{FF2B5EF4-FFF2-40B4-BE49-F238E27FC236}">
                <a16:creationId xmlns:a16="http://schemas.microsoft.com/office/drawing/2014/main" id="{CADA8FD7-1C3F-0B4E-3D46-5E402B8B4CB5}"/>
              </a:ext>
            </a:extLst>
          </p:cNvPr>
          <p:cNvSpPr/>
          <p:nvPr/>
        </p:nvSpPr>
        <p:spPr>
          <a:xfrm>
            <a:off x="2114588" y="1587915"/>
            <a:ext cx="3162267" cy="400110"/>
          </a:xfrm>
          <a:prstGeom prst="rect">
            <a:avLst/>
          </a:prstGeom>
        </p:spPr>
        <p:txBody>
          <a:bodyPr wrap="square">
            <a:spAutoFit/>
          </a:bodyPr>
          <a:lstStyle/>
          <a:p>
            <a:r>
              <a:rPr lang="en-US" sz="1000" b="0" i="0" dirty="0">
                <a:solidFill>
                  <a:schemeClr val="bg1"/>
                </a:solidFill>
                <a:effectLst/>
                <a:latin typeface="Constantia" panose="02030602050306030303" pitchFamily="18" charset="0"/>
              </a:rPr>
              <a:t>The first page includes navigation to all views and a summary of each for easy access.</a:t>
            </a:r>
            <a:endParaRPr lang="en-US" sz="1000" dirty="0">
              <a:solidFill>
                <a:schemeClr val="bg1"/>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71" name="CuadroTexto 395">
            <a:extLst>
              <a:ext uri="{FF2B5EF4-FFF2-40B4-BE49-F238E27FC236}">
                <a16:creationId xmlns:a16="http://schemas.microsoft.com/office/drawing/2014/main" id="{E48E2984-5225-FD7C-4C14-39CC894373DB}"/>
              </a:ext>
            </a:extLst>
          </p:cNvPr>
          <p:cNvSpPr txBox="1"/>
          <p:nvPr/>
        </p:nvSpPr>
        <p:spPr>
          <a:xfrm>
            <a:off x="6491487" y="3151882"/>
            <a:ext cx="1409863" cy="246221"/>
          </a:xfrm>
          <a:prstGeom prst="rect">
            <a:avLst/>
          </a:prstGeom>
          <a:noFill/>
        </p:spPr>
        <p:txBody>
          <a:bodyPr wrap="square" rtlCol="0">
            <a:spAutoFit/>
          </a:bodyPr>
          <a:lstStyle/>
          <a:p>
            <a:r>
              <a:rPr lang="en-IN" sz="1000" b="1" i="0" dirty="0">
                <a:solidFill>
                  <a:schemeClr val="bg1"/>
                </a:solidFill>
                <a:effectLst/>
                <a:latin typeface="Constantia" panose="02030602050306030303" pitchFamily="18" charset="0"/>
              </a:rPr>
              <a:t>Supply Chain View</a:t>
            </a:r>
            <a:r>
              <a:rPr lang="en-IN" sz="1000" b="0" i="0" dirty="0">
                <a:solidFill>
                  <a:schemeClr val="bg1"/>
                </a:solidFill>
                <a:effectLst/>
                <a:latin typeface="Constantia" panose="02030602050306030303" pitchFamily="18" charset="0"/>
              </a:rPr>
              <a:t>:</a:t>
            </a:r>
            <a:endParaRPr lang="en-US" sz="1000" dirty="0">
              <a:solidFill>
                <a:schemeClr val="bg1"/>
              </a:solidFill>
              <a:latin typeface="Constantia" panose="02030602050306030303" pitchFamily="18" charset="0"/>
              <a:ea typeface="Roboto Medium" panose="02000000000000000000" pitchFamily="2" charset="0"/>
              <a:cs typeface="Lato Semibold" panose="020F0502020204030203" pitchFamily="34" charset="0"/>
            </a:endParaRPr>
          </a:p>
        </p:txBody>
      </p:sp>
      <p:sp>
        <p:nvSpPr>
          <p:cNvPr id="172" name="CuadroTexto 395">
            <a:extLst>
              <a:ext uri="{FF2B5EF4-FFF2-40B4-BE49-F238E27FC236}">
                <a16:creationId xmlns:a16="http://schemas.microsoft.com/office/drawing/2014/main" id="{2A68DB48-306B-8A95-E44D-0C4B442269A3}"/>
              </a:ext>
            </a:extLst>
          </p:cNvPr>
          <p:cNvSpPr txBox="1"/>
          <p:nvPr/>
        </p:nvSpPr>
        <p:spPr>
          <a:xfrm>
            <a:off x="6423590" y="4972367"/>
            <a:ext cx="1409863" cy="246221"/>
          </a:xfrm>
          <a:prstGeom prst="rect">
            <a:avLst/>
          </a:prstGeom>
          <a:noFill/>
        </p:spPr>
        <p:txBody>
          <a:bodyPr wrap="square" rtlCol="0">
            <a:spAutoFit/>
          </a:bodyPr>
          <a:lstStyle/>
          <a:p>
            <a:r>
              <a:rPr lang="en-IN" sz="1000" b="1" i="0" dirty="0">
                <a:solidFill>
                  <a:srgbClr val="07575B"/>
                </a:solidFill>
                <a:effectLst/>
                <a:latin typeface="Constantia" panose="02030602050306030303" pitchFamily="18" charset="0"/>
              </a:rPr>
              <a:t>Executive View:</a:t>
            </a:r>
            <a:endParaRPr lang="en-US" sz="1000" b="1" dirty="0">
              <a:solidFill>
                <a:srgbClr val="07575B"/>
              </a:solidFill>
              <a:latin typeface="Constantia" panose="02030602050306030303" pitchFamily="18" charset="0"/>
              <a:ea typeface="Roboto Medium" panose="02000000000000000000" pitchFamily="2" charset="0"/>
              <a:cs typeface="Lato Semibold" panose="020F0502020204030203" pitchFamily="34" charset="0"/>
            </a:endParaRPr>
          </a:p>
        </p:txBody>
      </p:sp>
      <p:sp>
        <p:nvSpPr>
          <p:cNvPr id="173" name="Rectangle 56">
            <a:extLst>
              <a:ext uri="{FF2B5EF4-FFF2-40B4-BE49-F238E27FC236}">
                <a16:creationId xmlns:a16="http://schemas.microsoft.com/office/drawing/2014/main" id="{EB0B2547-5145-EC89-0F99-5E1DBDF19B1B}"/>
              </a:ext>
            </a:extLst>
          </p:cNvPr>
          <p:cNvSpPr/>
          <p:nvPr/>
        </p:nvSpPr>
        <p:spPr>
          <a:xfrm>
            <a:off x="6491487" y="3412962"/>
            <a:ext cx="3162267" cy="707886"/>
          </a:xfrm>
          <a:prstGeom prst="rect">
            <a:avLst/>
          </a:prstGeom>
        </p:spPr>
        <p:txBody>
          <a:bodyPr wrap="square">
            <a:spAutoFit/>
          </a:bodyPr>
          <a:lstStyle/>
          <a:p>
            <a:r>
              <a:rPr lang="en-US" sz="1000" b="0" i="0" dirty="0">
                <a:solidFill>
                  <a:schemeClr val="bg1"/>
                </a:solidFill>
                <a:effectLst/>
                <a:latin typeface="Constantia" panose="02030602050306030303" pitchFamily="18" charset="0"/>
              </a:rPr>
              <a:t>Provides data on demand forecasting and inventory management. Shows historical forecast accuracy and highlights issues, like a drop in Accessories segment performance.</a:t>
            </a:r>
            <a:endParaRPr lang="en-US" sz="1000" dirty="0">
              <a:solidFill>
                <a:schemeClr val="bg1"/>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74" name="Rectangle 56">
            <a:extLst>
              <a:ext uri="{FF2B5EF4-FFF2-40B4-BE49-F238E27FC236}">
                <a16:creationId xmlns:a16="http://schemas.microsoft.com/office/drawing/2014/main" id="{0B12182C-FDF3-19BF-9C35-4540D5D0AB2C}"/>
              </a:ext>
            </a:extLst>
          </p:cNvPr>
          <p:cNvSpPr/>
          <p:nvPr/>
        </p:nvSpPr>
        <p:spPr>
          <a:xfrm>
            <a:off x="6445018" y="5257304"/>
            <a:ext cx="3439811" cy="861774"/>
          </a:xfrm>
          <a:prstGeom prst="rect">
            <a:avLst/>
          </a:prstGeom>
        </p:spPr>
        <p:txBody>
          <a:bodyPr wrap="square">
            <a:spAutoFit/>
          </a:bodyPr>
          <a:lstStyle/>
          <a:p>
            <a:r>
              <a:rPr lang="en-US" sz="1000" b="0" i="0" dirty="0">
                <a:solidFill>
                  <a:srgbClr val="07575B"/>
                </a:solidFill>
                <a:effectLst/>
                <a:latin typeface="Constantia" panose="02030602050306030303" pitchFamily="18" charset="0"/>
              </a:rPr>
              <a:t>A consolidated report with key metrics like Net Sales, Return on Capital %, Gross Margin %, Net Profit %, Forecast Accuracy %, Market Share, top-selling products, and top customers. Designed for senior stakeholders to get a quick overview without delving into details.</a:t>
            </a:r>
            <a:endParaRPr lang="en-US" sz="1000" dirty="0">
              <a:solidFill>
                <a:srgbClr val="07575B"/>
              </a:solidFill>
              <a:latin typeface="Constantia" panose="02030602050306030303" pitchFamily="18"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09517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E47C3-A6A5-DE77-5C22-4BD57AA15965}"/>
              </a:ext>
            </a:extLst>
          </p:cNvPr>
          <p:cNvSpPr/>
          <p:nvPr/>
        </p:nvSpPr>
        <p:spPr>
          <a:xfrm>
            <a:off x="3560526" y="0"/>
            <a:ext cx="8631474"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CuadroTexto 350">
            <a:extLst>
              <a:ext uri="{FF2B5EF4-FFF2-40B4-BE49-F238E27FC236}">
                <a16:creationId xmlns:a16="http://schemas.microsoft.com/office/drawing/2014/main" id="{CF45109F-44CA-15A3-5DB0-3199E904307A}"/>
              </a:ext>
            </a:extLst>
          </p:cNvPr>
          <p:cNvSpPr txBox="1"/>
          <p:nvPr/>
        </p:nvSpPr>
        <p:spPr>
          <a:xfrm>
            <a:off x="3524415" y="342650"/>
            <a:ext cx="2281074" cy="338554"/>
          </a:xfrm>
          <a:prstGeom prst="rect">
            <a:avLst/>
          </a:prstGeom>
          <a:noFill/>
        </p:spPr>
        <p:txBody>
          <a:bodyPr wrap="none" rtlCol="0">
            <a:spAutoFit/>
          </a:bodyPr>
          <a:lstStyle/>
          <a:p>
            <a:pPr algn="l"/>
            <a:r>
              <a:rPr lang="en-IN" sz="1600" b="1" i="0" dirty="0">
                <a:solidFill>
                  <a:srgbClr val="0070C0"/>
                </a:solidFill>
                <a:effectLst/>
                <a:latin typeface="Constantia" panose="02030602050306030303" pitchFamily="18" charset="0"/>
              </a:rPr>
              <a:t>Tools Used in Project:</a:t>
            </a:r>
          </a:p>
        </p:txBody>
      </p:sp>
      <p:grpSp>
        <p:nvGrpSpPr>
          <p:cNvPr id="4" name="Group 3">
            <a:extLst>
              <a:ext uri="{FF2B5EF4-FFF2-40B4-BE49-F238E27FC236}">
                <a16:creationId xmlns:a16="http://schemas.microsoft.com/office/drawing/2014/main" id="{588B7808-C5A7-8FB8-3A24-B58BAA219999}"/>
              </a:ext>
            </a:extLst>
          </p:cNvPr>
          <p:cNvGrpSpPr/>
          <p:nvPr/>
        </p:nvGrpSpPr>
        <p:grpSpPr>
          <a:xfrm>
            <a:off x="3777203" y="875572"/>
            <a:ext cx="3212818" cy="446949"/>
            <a:chOff x="3205437" y="5850955"/>
            <a:chExt cx="5141962" cy="840233"/>
          </a:xfrm>
        </p:grpSpPr>
        <p:grpSp>
          <p:nvGrpSpPr>
            <p:cNvPr id="5" name="Graphic 2">
              <a:extLst>
                <a:ext uri="{FF2B5EF4-FFF2-40B4-BE49-F238E27FC236}">
                  <a16:creationId xmlns:a16="http://schemas.microsoft.com/office/drawing/2014/main" id="{1BCFEE2E-C078-219E-6142-E7A9D3F9F7CF}"/>
                </a:ext>
              </a:extLst>
            </p:cNvPr>
            <p:cNvGrpSpPr/>
            <p:nvPr/>
          </p:nvGrpSpPr>
          <p:grpSpPr>
            <a:xfrm>
              <a:off x="3205437" y="5850955"/>
              <a:ext cx="821528" cy="840233"/>
              <a:chOff x="11277853" y="6087002"/>
              <a:chExt cx="1230269" cy="1258280"/>
            </a:xfrm>
          </p:grpSpPr>
          <p:sp>
            <p:nvSpPr>
              <p:cNvPr id="21" name="Freeform 228">
                <a:extLst>
                  <a:ext uri="{FF2B5EF4-FFF2-40B4-BE49-F238E27FC236}">
                    <a16:creationId xmlns:a16="http://schemas.microsoft.com/office/drawing/2014/main" id="{71F74DDA-0FB8-40A2-114A-592855574377}"/>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rgbClr val="00B0F0"/>
              </a:solidFill>
              <a:ln w="9525" cap="flat">
                <a:noFill/>
                <a:prstDash val="solid"/>
                <a:miter/>
              </a:ln>
            </p:spPr>
            <p:txBody>
              <a:bodyPr rtlCol="0" anchor="ctr"/>
              <a:lstStyle/>
              <a:p>
                <a:endParaRPr lang="en-US" sz="1000"/>
              </a:p>
            </p:txBody>
          </p:sp>
          <p:sp>
            <p:nvSpPr>
              <p:cNvPr id="22" name="Freeform 229">
                <a:extLst>
                  <a:ext uri="{FF2B5EF4-FFF2-40B4-BE49-F238E27FC236}">
                    <a16:creationId xmlns:a16="http://schemas.microsoft.com/office/drawing/2014/main" id="{16679B19-9C7A-C391-8D96-50464C782FE5}"/>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sp>
          <p:nvSpPr>
            <p:cNvPr id="16" name="Rectangle 56">
              <a:extLst>
                <a:ext uri="{FF2B5EF4-FFF2-40B4-BE49-F238E27FC236}">
                  <a16:creationId xmlns:a16="http://schemas.microsoft.com/office/drawing/2014/main" id="{EF87ACE5-EC94-7D8A-5D7F-AFB8B5DC34D7}"/>
                </a:ext>
              </a:extLst>
            </p:cNvPr>
            <p:cNvSpPr/>
            <p:nvPr/>
          </p:nvSpPr>
          <p:spPr>
            <a:xfrm>
              <a:off x="4355872" y="6000988"/>
              <a:ext cx="3991527" cy="491809"/>
            </a:xfrm>
            <a:prstGeom prst="rect">
              <a:avLst/>
            </a:prstGeom>
          </p:spPr>
          <p:txBody>
            <a:bodyPr wrap="square">
              <a:spAutoFit/>
            </a:bodyPr>
            <a:lstStyle/>
            <a:p>
              <a:r>
                <a:rPr lang="en-IN" sz="1100" b="1" i="0" dirty="0">
                  <a:solidFill>
                    <a:srgbClr val="00B0F0"/>
                  </a:solidFill>
                  <a:effectLst/>
                  <a:latin typeface="Constantia" panose="02030602050306030303" pitchFamily="18" charset="0"/>
                </a:rPr>
                <a:t>MS Excel</a:t>
              </a:r>
              <a:endParaRPr lang="en-US" sz="1100" dirty="0">
                <a:solidFill>
                  <a:srgbClr val="00B0F0"/>
                </a:solidFill>
                <a:latin typeface="Constantia" panose="02030602050306030303" pitchFamily="18" charset="0"/>
                <a:ea typeface="Lato Light" panose="020F0502020204030203" pitchFamily="34" charset="0"/>
                <a:cs typeface="Lato Light" panose="020F0502020204030203" pitchFamily="34" charset="0"/>
              </a:endParaRPr>
            </a:p>
          </p:txBody>
        </p:sp>
      </p:grpSp>
      <p:grpSp>
        <p:nvGrpSpPr>
          <p:cNvPr id="24" name="Graphic 2">
            <a:extLst>
              <a:ext uri="{FF2B5EF4-FFF2-40B4-BE49-F238E27FC236}">
                <a16:creationId xmlns:a16="http://schemas.microsoft.com/office/drawing/2014/main" id="{50977F37-6C70-52AF-7D21-73573BB7348B}"/>
              </a:ext>
            </a:extLst>
          </p:cNvPr>
          <p:cNvGrpSpPr/>
          <p:nvPr/>
        </p:nvGrpSpPr>
        <p:grpSpPr>
          <a:xfrm>
            <a:off x="3817729" y="1635568"/>
            <a:ext cx="513310" cy="446949"/>
            <a:chOff x="11277853" y="6087002"/>
            <a:chExt cx="1230269" cy="1258280"/>
          </a:xfrm>
        </p:grpSpPr>
        <p:sp>
          <p:nvSpPr>
            <p:cNvPr id="28" name="Freeform 228">
              <a:extLst>
                <a:ext uri="{FF2B5EF4-FFF2-40B4-BE49-F238E27FC236}">
                  <a16:creationId xmlns:a16="http://schemas.microsoft.com/office/drawing/2014/main" id="{5697446E-CA4E-DF41-2566-1C817EA4AD15}"/>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rgbClr val="FFC000"/>
            </a:solidFill>
            <a:ln w="9525" cap="flat">
              <a:noFill/>
              <a:prstDash val="solid"/>
              <a:miter/>
            </a:ln>
          </p:spPr>
          <p:txBody>
            <a:bodyPr rtlCol="0" anchor="ctr"/>
            <a:lstStyle/>
            <a:p>
              <a:endParaRPr lang="en-US" sz="1000"/>
            </a:p>
          </p:txBody>
        </p:sp>
        <p:sp>
          <p:nvSpPr>
            <p:cNvPr id="29" name="Freeform 229">
              <a:extLst>
                <a:ext uri="{FF2B5EF4-FFF2-40B4-BE49-F238E27FC236}">
                  <a16:creationId xmlns:a16="http://schemas.microsoft.com/office/drawing/2014/main" id="{B9EB5D07-C843-0D71-8602-EB42B68330B2}"/>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grpSp>
        <p:nvGrpSpPr>
          <p:cNvPr id="31" name="Graphic 2">
            <a:extLst>
              <a:ext uri="{FF2B5EF4-FFF2-40B4-BE49-F238E27FC236}">
                <a16:creationId xmlns:a16="http://schemas.microsoft.com/office/drawing/2014/main" id="{474646CD-E5D8-5F17-312E-AE96BC7DE2BA}"/>
              </a:ext>
            </a:extLst>
          </p:cNvPr>
          <p:cNvGrpSpPr/>
          <p:nvPr/>
        </p:nvGrpSpPr>
        <p:grpSpPr>
          <a:xfrm>
            <a:off x="3817729" y="2597899"/>
            <a:ext cx="513310" cy="446949"/>
            <a:chOff x="11277853" y="6087002"/>
            <a:chExt cx="1230269" cy="1258280"/>
          </a:xfrm>
        </p:grpSpPr>
        <p:sp>
          <p:nvSpPr>
            <p:cNvPr id="35" name="Freeform 228">
              <a:extLst>
                <a:ext uri="{FF2B5EF4-FFF2-40B4-BE49-F238E27FC236}">
                  <a16:creationId xmlns:a16="http://schemas.microsoft.com/office/drawing/2014/main" id="{EE99D8BF-7942-C808-BCA7-82716ABD18FC}"/>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rgbClr val="00B050"/>
            </a:solidFill>
            <a:ln w="9525" cap="flat">
              <a:noFill/>
              <a:prstDash val="solid"/>
              <a:miter/>
            </a:ln>
          </p:spPr>
          <p:txBody>
            <a:bodyPr rtlCol="0" anchor="ctr"/>
            <a:lstStyle/>
            <a:p>
              <a:endParaRPr lang="en-US" sz="1000"/>
            </a:p>
          </p:txBody>
        </p:sp>
        <p:sp>
          <p:nvSpPr>
            <p:cNvPr id="36" name="Freeform 229">
              <a:extLst>
                <a:ext uri="{FF2B5EF4-FFF2-40B4-BE49-F238E27FC236}">
                  <a16:creationId xmlns:a16="http://schemas.microsoft.com/office/drawing/2014/main" id="{62EDE2D5-6380-DFF5-0381-7F23B75B7DE5}"/>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grpSp>
        <p:nvGrpSpPr>
          <p:cNvPr id="38" name="Graphic 2">
            <a:extLst>
              <a:ext uri="{FF2B5EF4-FFF2-40B4-BE49-F238E27FC236}">
                <a16:creationId xmlns:a16="http://schemas.microsoft.com/office/drawing/2014/main" id="{60C1F89E-25A5-FAED-BA6B-4E2598DE772D}"/>
              </a:ext>
            </a:extLst>
          </p:cNvPr>
          <p:cNvGrpSpPr/>
          <p:nvPr/>
        </p:nvGrpSpPr>
        <p:grpSpPr>
          <a:xfrm>
            <a:off x="3817729" y="3613903"/>
            <a:ext cx="513310" cy="446949"/>
            <a:chOff x="11277853" y="6087002"/>
            <a:chExt cx="1230269" cy="1258280"/>
          </a:xfrm>
        </p:grpSpPr>
        <p:sp>
          <p:nvSpPr>
            <p:cNvPr id="42" name="Freeform 228">
              <a:extLst>
                <a:ext uri="{FF2B5EF4-FFF2-40B4-BE49-F238E27FC236}">
                  <a16:creationId xmlns:a16="http://schemas.microsoft.com/office/drawing/2014/main" id="{D22B0A63-808F-9B2C-AF71-0101AC57F8E5}"/>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rgbClr val="A5A5A5"/>
            </a:solidFill>
            <a:ln w="9525" cap="flat">
              <a:noFill/>
              <a:prstDash val="solid"/>
              <a:miter/>
            </a:ln>
          </p:spPr>
          <p:txBody>
            <a:bodyPr rtlCol="0" anchor="ctr"/>
            <a:lstStyle/>
            <a:p>
              <a:endParaRPr lang="en-US" sz="1000"/>
            </a:p>
          </p:txBody>
        </p:sp>
        <p:sp>
          <p:nvSpPr>
            <p:cNvPr id="43" name="Freeform 229">
              <a:extLst>
                <a:ext uri="{FF2B5EF4-FFF2-40B4-BE49-F238E27FC236}">
                  <a16:creationId xmlns:a16="http://schemas.microsoft.com/office/drawing/2014/main" id="{17148798-54E8-5957-C8E0-20C74EC5DDC2}"/>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grpSp>
        <p:nvGrpSpPr>
          <p:cNvPr id="45" name="Graphic 2">
            <a:extLst>
              <a:ext uri="{FF2B5EF4-FFF2-40B4-BE49-F238E27FC236}">
                <a16:creationId xmlns:a16="http://schemas.microsoft.com/office/drawing/2014/main" id="{571BAFAA-9100-33A4-67AE-4553119016A0}"/>
              </a:ext>
            </a:extLst>
          </p:cNvPr>
          <p:cNvGrpSpPr/>
          <p:nvPr/>
        </p:nvGrpSpPr>
        <p:grpSpPr>
          <a:xfrm>
            <a:off x="7992449" y="1632271"/>
            <a:ext cx="513310" cy="446949"/>
            <a:chOff x="11277853" y="6087002"/>
            <a:chExt cx="1230269" cy="1258280"/>
          </a:xfrm>
        </p:grpSpPr>
        <p:sp>
          <p:nvSpPr>
            <p:cNvPr id="49" name="Freeform 228">
              <a:extLst>
                <a:ext uri="{FF2B5EF4-FFF2-40B4-BE49-F238E27FC236}">
                  <a16:creationId xmlns:a16="http://schemas.microsoft.com/office/drawing/2014/main" id="{FBAF0DBC-1127-89EA-A056-CAA6393BDDC5}"/>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rgbClr val="FFC000"/>
            </a:solidFill>
            <a:ln w="9525" cap="flat">
              <a:noFill/>
              <a:prstDash val="solid"/>
              <a:miter/>
            </a:ln>
          </p:spPr>
          <p:txBody>
            <a:bodyPr rtlCol="0" anchor="ctr"/>
            <a:lstStyle/>
            <a:p>
              <a:endParaRPr lang="en-US" sz="1000"/>
            </a:p>
          </p:txBody>
        </p:sp>
        <p:sp>
          <p:nvSpPr>
            <p:cNvPr id="50" name="Freeform 229">
              <a:extLst>
                <a:ext uri="{FF2B5EF4-FFF2-40B4-BE49-F238E27FC236}">
                  <a16:creationId xmlns:a16="http://schemas.microsoft.com/office/drawing/2014/main" id="{1EBFBA06-ABC9-4CE9-307D-CD0359B6F0DA}"/>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grpSp>
        <p:nvGrpSpPr>
          <p:cNvPr id="52" name="Graphic 2">
            <a:extLst>
              <a:ext uri="{FF2B5EF4-FFF2-40B4-BE49-F238E27FC236}">
                <a16:creationId xmlns:a16="http://schemas.microsoft.com/office/drawing/2014/main" id="{FC2B6701-09B2-8D94-493E-6E7831F47888}"/>
              </a:ext>
            </a:extLst>
          </p:cNvPr>
          <p:cNvGrpSpPr/>
          <p:nvPr/>
        </p:nvGrpSpPr>
        <p:grpSpPr>
          <a:xfrm>
            <a:off x="7996716" y="2539649"/>
            <a:ext cx="513310" cy="446949"/>
            <a:chOff x="11277853" y="6087002"/>
            <a:chExt cx="1230269" cy="1258280"/>
          </a:xfrm>
        </p:grpSpPr>
        <p:sp>
          <p:nvSpPr>
            <p:cNvPr id="56" name="Freeform 228">
              <a:extLst>
                <a:ext uri="{FF2B5EF4-FFF2-40B4-BE49-F238E27FC236}">
                  <a16:creationId xmlns:a16="http://schemas.microsoft.com/office/drawing/2014/main" id="{463F3B34-E8C9-B3B9-2557-2867F6650E52}"/>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rgbClr val="00B050"/>
            </a:solidFill>
            <a:ln w="9525" cap="flat">
              <a:noFill/>
              <a:prstDash val="solid"/>
              <a:miter/>
            </a:ln>
          </p:spPr>
          <p:txBody>
            <a:bodyPr rtlCol="0" anchor="ctr"/>
            <a:lstStyle/>
            <a:p>
              <a:endParaRPr lang="en-US" sz="1000"/>
            </a:p>
          </p:txBody>
        </p:sp>
        <p:sp>
          <p:nvSpPr>
            <p:cNvPr id="57" name="Freeform 229">
              <a:extLst>
                <a:ext uri="{FF2B5EF4-FFF2-40B4-BE49-F238E27FC236}">
                  <a16:creationId xmlns:a16="http://schemas.microsoft.com/office/drawing/2014/main" id="{D4326FA0-024E-56EB-40F9-B151CAAE9605}"/>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grpSp>
        <p:nvGrpSpPr>
          <p:cNvPr id="59" name="Graphic 2">
            <a:extLst>
              <a:ext uri="{FF2B5EF4-FFF2-40B4-BE49-F238E27FC236}">
                <a16:creationId xmlns:a16="http://schemas.microsoft.com/office/drawing/2014/main" id="{B6D6187D-BE7D-4E5B-BA49-A2A8EDF69C5A}"/>
              </a:ext>
            </a:extLst>
          </p:cNvPr>
          <p:cNvGrpSpPr/>
          <p:nvPr/>
        </p:nvGrpSpPr>
        <p:grpSpPr>
          <a:xfrm>
            <a:off x="7996716" y="3539579"/>
            <a:ext cx="513310" cy="446949"/>
            <a:chOff x="11277853" y="6087002"/>
            <a:chExt cx="1230269" cy="1258280"/>
          </a:xfrm>
        </p:grpSpPr>
        <p:sp>
          <p:nvSpPr>
            <p:cNvPr id="63" name="Freeform 228">
              <a:extLst>
                <a:ext uri="{FF2B5EF4-FFF2-40B4-BE49-F238E27FC236}">
                  <a16:creationId xmlns:a16="http://schemas.microsoft.com/office/drawing/2014/main" id="{67F7EE80-0690-E53E-E4BE-FC71822CA474}"/>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rgbClr val="A5A5A5"/>
            </a:solidFill>
            <a:ln w="9525" cap="flat">
              <a:noFill/>
              <a:prstDash val="solid"/>
              <a:miter/>
            </a:ln>
          </p:spPr>
          <p:txBody>
            <a:bodyPr rtlCol="0" anchor="ctr"/>
            <a:lstStyle/>
            <a:p>
              <a:endParaRPr lang="en-US" sz="1000"/>
            </a:p>
          </p:txBody>
        </p:sp>
        <p:sp>
          <p:nvSpPr>
            <p:cNvPr id="64" name="Freeform 229">
              <a:extLst>
                <a:ext uri="{FF2B5EF4-FFF2-40B4-BE49-F238E27FC236}">
                  <a16:creationId xmlns:a16="http://schemas.microsoft.com/office/drawing/2014/main" id="{6EFFE633-0848-C623-62A4-41AD43D7DDCD}"/>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grpSp>
        <p:nvGrpSpPr>
          <p:cNvPr id="66" name="Graphic 2">
            <a:extLst>
              <a:ext uri="{FF2B5EF4-FFF2-40B4-BE49-F238E27FC236}">
                <a16:creationId xmlns:a16="http://schemas.microsoft.com/office/drawing/2014/main" id="{D0ED6481-5C37-3A43-1C42-5C85BFD91014}"/>
              </a:ext>
            </a:extLst>
          </p:cNvPr>
          <p:cNvGrpSpPr/>
          <p:nvPr/>
        </p:nvGrpSpPr>
        <p:grpSpPr>
          <a:xfrm>
            <a:off x="7996716" y="5452410"/>
            <a:ext cx="513310" cy="446949"/>
            <a:chOff x="11277853" y="6087002"/>
            <a:chExt cx="1230269" cy="1258280"/>
          </a:xfrm>
        </p:grpSpPr>
        <p:sp>
          <p:nvSpPr>
            <p:cNvPr id="70" name="Freeform 228">
              <a:extLst>
                <a:ext uri="{FF2B5EF4-FFF2-40B4-BE49-F238E27FC236}">
                  <a16:creationId xmlns:a16="http://schemas.microsoft.com/office/drawing/2014/main" id="{07A299EE-F591-77AA-A20F-4DEE2FA0FF84}"/>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chemeClr val="accent6">
                <a:lumMod val="60000"/>
                <a:lumOff val="40000"/>
              </a:schemeClr>
            </a:solidFill>
            <a:ln w="9525" cap="flat">
              <a:noFill/>
              <a:prstDash val="solid"/>
              <a:miter/>
            </a:ln>
          </p:spPr>
          <p:txBody>
            <a:bodyPr rtlCol="0" anchor="ctr"/>
            <a:lstStyle/>
            <a:p>
              <a:endParaRPr lang="en-US" sz="1000" dirty="0"/>
            </a:p>
          </p:txBody>
        </p:sp>
        <p:sp>
          <p:nvSpPr>
            <p:cNvPr id="71" name="Freeform 229">
              <a:extLst>
                <a:ext uri="{FF2B5EF4-FFF2-40B4-BE49-F238E27FC236}">
                  <a16:creationId xmlns:a16="http://schemas.microsoft.com/office/drawing/2014/main" id="{83D7C395-5685-E8EA-BD69-7E507B7393CC}"/>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grpSp>
        <p:nvGrpSpPr>
          <p:cNvPr id="73" name="Graphic 2">
            <a:extLst>
              <a:ext uri="{FF2B5EF4-FFF2-40B4-BE49-F238E27FC236}">
                <a16:creationId xmlns:a16="http://schemas.microsoft.com/office/drawing/2014/main" id="{EDEB8F83-6A18-4295-EAC8-5FC833FBE4C8}"/>
              </a:ext>
            </a:extLst>
          </p:cNvPr>
          <p:cNvGrpSpPr/>
          <p:nvPr/>
        </p:nvGrpSpPr>
        <p:grpSpPr>
          <a:xfrm>
            <a:off x="7992449" y="806317"/>
            <a:ext cx="513310" cy="446949"/>
            <a:chOff x="11277853" y="6087002"/>
            <a:chExt cx="1230269" cy="1258280"/>
          </a:xfrm>
        </p:grpSpPr>
        <p:sp>
          <p:nvSpPr>
            <p:cNvPr id="77" name="Freeform 228">
              <a:extLst>
                <a:ext uri="{FF2B5EF4-FFF2-40B4-BE49-F238E27FC236}">
                  <a16:creationId xmlns:a16="http://schemas.microsoft.com/office/drawing/2014/main" id="{6C1DA8DF-1305-6B99-9751-2AED570A337E}"/>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rgbClr val="00B0F0"/>
            </a:solidFill>
            <a:ln w="9525" cap="flat">
              <a:noFill/>
              <a:prstDash val="solid"/>
              <a:miter/>
            </a:ln>
          </p:spPr>
          <p:txBody>
            <a:bodyPr rtlCol="0" anchor="ctr"/>
            <a:lstStyle/>
            <a:p>
              <a:endParaRPr lang="en-US" sz="1000"/>
            </a:p>
          </p:txBody>
        </p:sp>
        <p:sp>
          <p:nvSpPr>
            <p:cNvPr id="78" name="Freeform 229">
              <a:extLst>
                <a:ext uri="{FF2B5EF4-FFF2-40B4-BE49-F238E27FC236}">
                  <a16:creationId xmlns:a16="http://schemas.microsoft.com/office/drawing/2014/main" id="{F29D0937-530E-1F21-E3B8-5E46253DDE8F}"/>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grpSp>
        <p:nvGrpSpPr>
          <p:cNvPr id="80" name="Graphic 2">
            <a:extLst>
              <a:ext uri="{FF2B5EF4-FFF2-40B4-BE49-F238E27FC236}">
                <a16:creationId xmlns:a16="http://schemas.microsoft.com/office/drawing/2014/main" id="{2C0236E5-D114-C007-995B-C3888E730452}"/>
              </a:ext>
            </a:extLst>
          </p:cNvPr>
          <p:cNvGrpSpPr/>
          <p:nvPr/>
        </p:nvGrpSpPr>
        <p:grpSpPr>
          <a:xfrm>
            <a:off x="7996716" y="4525792"/>
            <a:ext cx="513310" cy="446949"/>
            <a:chOff x="11277853" y="6087002"/>
            <a:chExt cx="1230269" cy="1258280"/>
          </a:xfrm>
        </p:grpSpPr>
        <p:sp>
          <p:nvSpPr>
            <p:cNvPr id="84" name="Freeform 228">
              <a:extLst>
                <a:ext uri="{FF2B5EF4-FFF2-40B4-BE49-F238E27FC236}">
                  <a16:creationId xmlns:a16="http://schemas.microsoft.com/office/drawing/2014/main" id="{D18CD66A-A39C-8F83-69E3-A8E84E901CA3}"/>
                </a:ext>
              </a:extLst>
            </p:cNvPr>
            <p:cNvSpPr/>
            <p:nvPr/>
          </p:nvSpPr>
          <p:spPr>
            <a:xfrm>
              <a:off x="11277853" y="6268968"/>
              <a:ext cx="1230269" cy="1076314"/>
            </a:xfrm>
            <a:custGeom>
              <a:avLst/>
              <a:gdLst>
                <a:gd name="connsiteX0" fmla="*/ 1312069 w 1684115"/>
                <a:gd name="connsiteY0" fmla="*/ 0 h 1684496"/>
                <a:gd name="connsiteX1" fmla="*/ 372047 w 1684115"/>
                <a:gd name="connsiteY1" fmla="*/ 0 h 1684496"/>
                <a:gd name="connsiteX2" fmla="*/ 0 w 1684115"/>
                <a:gd name="connsiteY2" fmla="*/ 372142 h 1684496"/>
                <a:gd name="connsiteX3" fmla="*/ 0 w 1684115"/>
                <a:gd name="connsiteY3" fmla="*/ 1312069 h 1684496"/>
                <a:gd name="connsiteX4" fmla="*/ 371666 w 1684115"/>
                <a:gd name="connsiteY4" fmla="*/ 1684496 h 1684496"/>
                <a:gd name="connsiteX5" fmla="*/ 372047 w 1684115"/>
                <a:gd name="connsiteY5" fmla="*/ 1684496 h 1684496"/>
                <a:gd name="connsiteX6" fmla="*/ 1312069 w 1684115"/>
                <a:gd name="connsiteY6" fmla="*/ 1684496 h 1684496"/>
                <a:gd name="connsiteX7" fmla="*/ 1684116 w 1684115"/>
                <a:gd name="connsiteY7" fmla="*/ 1312450 h 1684496"/>
                <a:gd name="connsiteX8" fmla="*/ 1684116 w 1684115"/>
                <a:gd name="connsiteY8" fmla="*/ 372142 h 1684496"/>
                <a:gd name="connsiteX9" fmla="*/ 1312069 w 1684115"/>
                <a:gd name="connsiteY9" fmla="*/ 0 h 1684496"/>
                <a:gd name="connsiteX10" fmla="*/ 1478471 w 1684115"/>
                <a:gd name="connsiteY10" fmla="*/ 1106424 h 1684496"/>
                <a:gd name="connsiteX11" fmla="*/ 1106424 w 1684115"/>
                <a:gd name="connsiteY11" fmla="*/ 1478566 h 1684496"/>
                <a:gd name="connsiteX12" fmla="*/ 577596 w 1684115"/>
                <a:gd name="connsiteY12" fmla="*/ 1478566 h 1684496"/>
                <a:gd name="connsiteX13" fmla="*/ 206121 w 1684115"/>
                <a:gd name="connsiteY13" fmla="*/ 1106424 h 1684496"/>
                <a:gd name="connsiteX14" fmla="*/ 206121 w 1684115"/>
                <a:gd name="connsiteY14" fmla="*/ 577691 h 1684496"/>
                <a:gd name="connsiteX15" fmla="*/ 577596 w 1684115"/>
                <a:gd name="connsiteY15" fmla="*/ 205645 h 1684496"/>
                <a:gd name="connsiteX16" fmla="*/ 1106329 w 1684115"/>
                <a:gd name="connsiteY16" fmla="*/ 205645 h 1684496"/>
                <a:gd name="connsiteX17" fmla="*/ 1478376 w 1684115"/>
                <a:gd name="connsiteY17" fmla="*/ 577691 h 168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4115" h="1684496">
                  <a:moveTo>
                    <a:pt x="1312069" y="0"/>
                  </a:moveTo>
                  <a:lnTo>
                    <a:pt x="372047" y="0"/>
                  </a:lnTo>
                  <a:cubicBezTo>
                    <a:pt x="166554" y="57"/>
                    <a:pt x="0" y="166649"/>
                    <a:pt x="0" y="372142"/>
                  </a:cubicBezTo>
                  <a:lnTo>
                    <a:pt x="0" y="1312069"/>
                  </a:lnTo>
                  <a:cubicBezTo>
                    <a:pt x="-209" y="1517542"/>
                    <a:pt x="166192" y="1684287"/>
                    <a:pt x="371666" y="1684496"/>
                  </a:cubicBezTo>
                  <a:cubicBezTo>
                    <a:pt x="371790" y="1684496"/>
                    <a:pt x="371923" y="1684496"/>
                    <a:pt x="372047" y="1684496"/>
                  </a:cubicBezTo>
                  <a:lnTo>
                    <a:pt x="1312069" y="1684496"/>
                  </a:lnTo>
                  <a:cubicBezTo>
                    <a:pt x="1517542" y="1684496"/>
                    <a:pt x="1684116" y="1517923"/>
                    <a:pt x="1684116" y="1312450"/>
                  </a:cubicBezTo>
                  <a:lnTo>
                    <a:pt x="1684116" y="372142"/>
                  </a:lnTo>
                  <a:cubicBezTo>
                    <a:pt x="1684116" y="166649"/>
                    <a:pt x="1517561" y="57"/>
                    <a:pt x="1312069" y="0"/>
                  </a:cubicBezTo>
                  <a:close/>
                  <a:moveTo>
                    <a:pt x="1478471" y="1106424"/>
                  </a:moveTo>
                  <a:cubicBezTo>
                    <a:pt x="1478471" y="1311916"/>
                    <a:pt x="1311917" y="1478509"/>
                    <a:pt x="1106424" y="1478566"/>
                  </a:cubicBezTo>
                  <a:lnTo>
                    <a:pt x="577596" y="1478566"/>
                  </a:lnTo>
                  <a:cubicBezTo>
                    <a:pt x="372332" y="1478194"/>
                    <a:pt x="206121" y="1311688"/>
                    <a:pt x="206121" y="1106424"/>
                  </a:cubicBezTo>
                  <a:lnTo>
                    <a:pt x="206121" y="577691"/>
                  </a:lnTo>
                  <a:cubicBezTo>
                    <a:pt x="206121" y="372437"/>
                    <a:pt x="372342" y="205959"/>
                    <a:pt x="577596" y="205645"/>
                  </a:cubicBezTo>
                  <a:lnTo>
                    <a:pt x="1106329" y="205645"/>
                  </a:lnTo>
                  <a:cubicBezTo>
                    <a:pt x="1311802" y="205645"/>
                    <a:pt x="1478376" y="372218"/>
                    <a:pt x="1478376" y="577691"/>
                  </a:cubicBezTo>
                  <a:close/>
                </a:path>
              </a:pathLst>
            </a:custGeom>
            <a:solidFill>
              <a:srgbClr val="ED7D31"/>
            </a:solidFill>
            <a:ln w="9525" cap="flat">
              <a:noFill/>
              <a:prstDash val="solid"/>
              <a:miter/>
            </a:ln>
          </p:spPr>
          <p:txBody>
            <a:bodyPr rtlCol="0" anchor="ctr"/>
            <a:lstStyle/>
            <a:p>
              <a:endParaRPr lang="en-US" sz="1000"/>
            </a:p>
          </p:txBody>
        </p:sp>
        <p:sp>
          <p:nvSpPr>
            <p:cNvPr id="85" name="Freeform 229">
              <a:extLst>
                <a:ext uri="{FF2B5EF4-FFF2-40B4-BE49-F238E27FC236}">
                  <a16:creationId xmlns:a16="http://schemas.microsoft.com/office/drawing/2014/main" id="{9D9A01D9-384F-6FC3-6AD2-F50919CEB2E7}"/>
                </a:ext>
              </a:extLst>
            </p:cNvPr>
            <p:cNvSpPr/>
            <p:nvPr/>
          </p:nvSpPr>
          <p:spPr>
            <a:xfrm>
              <a:off x="11548812" y="6087002"/>
              <a:ext cx="959310" cy="1149962"/>
            </a:xfrm>
            <a:custGeom>
              <a:avLst/>
              <a:gdLst>
                <a:gd name="connsiteX0" fmla="*/ 1360391 w 1550996"/>
                <a:gd name="connsiteY0" fmla="*/ 25888 h 1595477"/>
                <a:gd name="connsiteX1" fmla="*/ 568958 w 1550996"/>
                <a:gd name="connsiteY1" fmla="*/ 1110119 h 1595477"/>
                <a:gd name="connsiteX2" fmla="*/ 73658 w 1550996"/>
                <a:gd name="connsiteY2" fmla="*/ 885614 h 1595477"/>
                <a:gd name="connsiteX3" fmla="*/ 73658 w 1550996"/>
                <a:gd name="connsiteY3" fmla="*/ 1083068 h 1595477"/>
                <a:gd name="connsiteX4" fmla="*/ 514094 w 1550996"/>
                <a:gd name="connsiteY4" fmla="*/ 1511121 h 1595477"/>
                <a:gd name="connsiteX5" fmla="*/ 813370 w 1550996"/>
                <a:gd name="connsiteY5" fmla="*/ 1511121 h 1595477"/>
                <a:gd name="connsiteX6" fmla="*/ 1521744 w 1550996"/>
                <a:gd name="connsiteY6" fmla="*/ 234771 h 1595477"/>
                <a:gd name="connsiteX7" fmla="*/ 1360391 w 1550996"/>
                <a:gd name="connsiteY7" fmla="*/ 25888 h 159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996" h="1595477">
                  <a:moveTo>
                    <a:pt x="1360391" y="25888"/>
                  </a:moveTo>
                  <a:cubicBezTo>
                    <a:pt x="1009775" y="279539"/>
                    <a:pt x="716215" y="684066"/>
                    <a:pt x="568958" y="1110119"/>
                  </a:cubicBezTo>
                  <a:cubicBezTo>
                    <a:pt x="429608" y="977912"/>
                    <a:pt x="288257" y="856277"/>
                    <a:pt x="73658" y="885614"/>
                  </a:cubicBezTo>
                  <a:cubicBezTo>
                    <a:pt x="-26354" y="899235"/>
                    <a:pt x="-22735" y="1065923"/>
                    <a:pt x="73658" y="1083068"/>
                  </a:cubicBezTo>
                  <a:cubicBezTo>
                    <a:pt x="270159" y="1118120"/>
                    <a:pt x="416558" y="1351101"/>
                    <a:pt x="514094" y="1511121"/>
                  </a:cubicBezTo>
                  <a:cubicBezTo>
                    <a:pt x="580007" y="1619706"/>
                    <a:pt x="749362" y="1627422"/>
                    <a:pt x="813370" y="1511121"/>
                  </a:cubicBezTo>
                  <a:cubicBezTo>
                    <a:pt x="1048828" y="1083639"/>
                    <a:pt x="1217039" y="625296"/>
                    <a:pt x="1521744" y="234771"/>
                  </a:cubicBezTo>
                  <a:cubicBezTo>
                    <a:pt x="1606231" y="126662"/>
                    <a:pt x="1493931" y="-70791"/>
                    <a:pt x="1360391" y="25888"/>
                  </a:cubicBezTo>
                  <a:close/>
                </a:path>
              </a:pathLst>
            </a:custGeom>
            <a:solidFill>
              <a:schemeClr val="accent1"/>
            </a:solidFill>
            <a:ln w="9525" cap="flat">
              <a:noFill/>
              <a:prstDash val="solid"/>
              <a:miter/>
            </a:ln>
          </p:spPr>
          <p:txBody>
            <a:bodyPr rtlCol="0" anchor="ctr"/>
            <a:lstStyle/>
            <a:p>
              <a:endParaRPr lang="en-US" sz="1000"/>
            </a:p>
          </p:txBody>
        </p:sp>
      </p:grpSp>
      <p:sp>
        <p:nvSpPr>
          <p:cNvPr id="86" name="CuadroTexto 350">
            <a:extLst>
              <a:ext uri="{FF2B5EF4-FFF2-40B4-BE49-F238E27FC236}">
                <a16:creationId xmlns:a16="http://schemas.microsoft.com/office/drawing/2014/main" id="{4F55A65B-1F28-F1B6-3C90-D9A120FBE50D}"/>
              </a:ext>
            </a:extLst>
          </p:cNvPr>
          <p:cNvSpPr txBox="1"/>
          <p:nvPr/>
        </p:nvSpPr>
        <p:spPr>
          <a:xfrm>
            <a:off x="8249104" y="321161"/>
            <a:ext cx="2473113" cy="338554"/>
          </a:xfrm>
          <a:prstGeom prst="rect">
            <a:avLst/>
          </a:prstGeom>
          <a:noFill/>
        </p:spPr>
        <p:txBody>
          <a:bodyPr wrap="none" rtlCol="0">
            <a:spAutoFit/>
          </a:bodyPr>
          <a:lstStyle/>
          <a:p>
            <a:pPr algn="l"/>
            <a:r>
              <a:rPr lang="en-IN" sz="1600" b="1" i="0" dirty="0">
                <a:solidFill>
                  <a:srgbClr val="92D050"/>
                </a:solidFill>
                <a:effectLst/>
                <a:latin typeface="Constantia" panose="02030602050306030303" pitchFamily="18" charset="0"/>
              </a:rPr>
              <a:t>Learnings from Project:</a:t>
            </a:r>
          </a:p>
        </p:txBody>
      </p:sp>
      <p:sp>
        <p:nvSpPr>
          <p:cNvPr id="87" name="Rectangle 56">
            <a:extLst>
              <a:ext uri="{FF2B5EF4-FFF2-40B4-BE49-F238E27FC236}">
                <a16:creationId xmlns:a16="http://schemas.microsoft.com/office/drawing/2014/main" id="{0EDC5828-B491-4D72-B356-B64E1A7D9673}"/>
              </a:ext>
            </a:extLst>
          </p:cNvPr>
          <p:cNvSpPr/>
          <p:nvPr/>
        </p:nvSpPr>
        <p:spPr>
          <a:xfrm>
            <a:off x="4496021" y="1627000"/>
            <a:ext cx="2493999" cy="261610"/>
          </a:xfrm>
          <a:prstGeom prst="rect">
            <a:avLst/>
          </a:prstGeom>
        </p:spPr>
        <p:txBody>
          <a:bodyPr wrap="square">
            <a:spAutoFit/>
          </a:bodyPr>
          <a:lstStyle/>
          <a:p>
            <a:r>
              <a:rPr lang="en-IN" sz="1100" b="1" i="0" dirty="0">
                <a:solidFill>
                  <a:srgbClr val="FFC000"/>
                </a:solidFill>
                <a:effectLst/>
                <a:latin typeface="Constantia" panose="02030602050306030303" pitchFamily="18" charset="0"/>
              </a:rPr>
              <a:t>MySQL</a:t>
            </a:r>
            <a:endParaRPr lang="en-US" sz="1100" dirty="0">
              <a:solidFill>
                <a:srgbClr val="FFC000"/>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88" name="Rectangle 56">
            <a:extLst>
              <a:ext uri="{FF2B5EF4-FFF2-40B4-BE49-F238E27FC236}">
                <a16:creationId xmlns:a16="http://schemas.microsoft.com/office/drawing/2014/main" id="{9E3B2454-94A1-439B-8F1D-27B88E9A53C4}"/>
              </a:ext>
            </a:extLst>
          </p:cNvPr>
          <p:cNvSpPr/>
          <p:nvPr/>
        </p:nvSpPr>
        <p:spPr>
          <a:xfrm>
            <a:off x="4496020" y="2592711"/>
            <a:ext cx="2493999" cy="261610"/>
          </a:xfrm>
          <a:prstGeom prst="rect">
            <a:avLst/>
          </a:prstGeom>
        </p:spPr>
        <p:txBody>
          <a:bodyPr wrap="square">
            <a:spAutoFit/>
          </a:bodyPr>
          <a:lstStyle/>
          <a:p>
            <a:r>
              <a:rPr lang="en-IN" sz="1100" b="1" dirty="0">
                <a:solidFill>
                  <a:srgbClr val="1F2328"/>
                </a:solidFill>
                <a:latin typeface="Constantia" panose="02030602050306030303" pitchFamily="18" charset="0"/>
                <a:ea typeface="Lato Light" panose="020F0502020204030203" pitchFamily="34" charset="0"/>
                <a:cs typeface="Lato Light" panose="020F0502020204030203" pitchFamily="34" charset="0"/>
              </a:rPr>
              <a:t>Power-BI</a:t>
            </a:r>
            <a:endParaRPr lang="en-US" sz="1100" dirty="0">
              <a:latin typeface="Constantia" panose="02030602050306030303" pitchFamily="18" charset="0"/>
              <a:ea typeface="Lato Light" panose="020F0502020204030203" pitchFamily="34" charset="0"/>
              <a:cs typeface="Lato Light" panose="020F0502020204030203" pitchFamily="34" charset="0"/>
            </a:endParaRPr>
          </a:p>
        </p:txBody>
      </p:sp>
      <p:sp>
        <p:nvSpPr>
          <p:cNvPr id="89" name="Rectangle 56">
            <a:extLst>
              <a:ext uri="{FF2B5EF4-FFF2-40B4-BE49-F238E27FC236}">
                <a16:creationId xmlns:a16="http://schemas.microsoft.com/office/drawing/2014/main" id="{5DCDA79F-6504-EF82-DDC5-B5767FB3398E}"/>
              </a:ext>
            </a:extLst>
          </p:cNvPr>
          <p:cNvSpPr/>
          <p:nvPr/>
        </p:nvSpPr>
        <p:spPr>
          <a:xfrm>
            <a:off x="4496022" y="3617962"/>
            <a:ext cx="2493999" cy="261610"/>
          </a:xfrm>
          <a:prstGeom prst="rect">
            <a:avLst/>
          </a:prstGeom>
        </p:spPr>
        <p:txBody>
          <a:bodyPr wrap="square">
            <a:spAutoFit/>
          </a:bodyPr>
          <a:lstStyle/>
          <a:p>
            <a:r>
              <a:rPr lang="en-IN" sz="1100" b="1" dirty="0">
                <a:solidFill>
                  <a:srgbClr val="A5A5A5"/>
                </a:solidFill>
                <a:latin typeface="Constantia" panose="02030602050306030303" pitchFamily="18" charset="0"/>
                <a:ea typeface="Lato Light" panose="020F0502020204030203" pitchFamily="34" charset="0"/>
                <a:cs typeface="Lato Light" panose="020F0502020204030203" pitchFamily="34" charset="0"/>
              </a:rPr>
              <a:t>Power-BI Service</a:t>
            </a:r>
            <a:endParaRPr lang="en-US" sz="1100" dirty="0">
              <a:solidFill>
                <a:srgbClr val="A5A5A5"/>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90" name="Rectangle 56">
            <a:extLst>
              <a:ext uri="{FF2B5EF4-FFF2-40B4-BE49-F238E27FC236}">
                <a16:creationId xmlns:a16="http://schemas.microsoft.com/office/drawing/2014/main" id="{32EE2023-BC6E-1F39-F582-082C97005B89}"/>
              </a:ext>
            </a:extLst>
          </p:cNvPr>
          <p:cNvSpPr/>
          <p:nvPr/>
        </p:nvSpPr>
        <p:spPr>
          <a:xfrm>
            <a:off x="8722436" y="809402"/>
            <a:ext cx="2493999" cy="261610"/>
          </a:xfrm>
          <a:prstGeom prst="rect">
            <a:avLst/>
          </a:prstGeom>
        </p:spPr>
        <p:txBody>
          <a:bodyPr wrap="square">
            <a:spAutoFit/>
          </a:bodyPr>
          <a:lstStyle/>
          <a:p>
            <a:r>
              <a:rPr lang="en-IN" sz="1100" b="1" dirty="0">
                <a:solidFill>
                  <a:srgbClr val="00B0F0"/>
                </a:solidFill>
                <a:latin typeface="Constantia" panose="02030602050306030303" pitchFamily="18" charset="0"/>
                <a:ea typeface="Lato Light" panose="020F0502020204030203" pitchFamily="34" charset="0"/>
                <a:cs typeface="Lato Light" panose="020F0502020204030203" pitchFamily="34" charset="0"/>
              </a:rPr>
              <a:t>Power-BI Skills</a:t>
            </a:r>
            <a:endParaRPr lang="en-US" sz="1100" dirty="0">
              <a:solidFill>
                <a:srgbClr val="00B0F0"/>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91" name="Rectangle 56">
            <a:extLst>
              <a:ext uri="{FF2B5EF4-FFF2-40B4-BE49-F238E27FC236}">
                <a16:creationId xmlns:a16="http://schemas.microsoft.com/office/drawing/2014/main" id="{8529F018-D512-C3A5-5392-1A965EF2C077}"/>
              </a:ext>
            </a:extLst>
          </p:cNvPr>
          <p:cNvSpPr/>
          <p:nvPr/>
        </p:nvSpPr>
        <p:spPr>
          <a:xfrm>
            <a:off x="8722436" y="1638744"/>
            <a:ext cx="2493999" cy="261610"/>
          </a:xfrm>
          <a:prstGeom prst="rect">
            <a:avLst/>
          </a:prstGeom>
        </p:spPr>
        <p:txBody>
          <a:bodyPr wrap="square">
            <a:spAutoFit/>
          </a:bodyPr>
          <a:lstStyle/>
          <a:p>
            <a:r>
              <a:rPr lang="en-IN" sz="1100" b="1" dirty="0">
                <a:solidFill>
                  <a:srgbClr val="FFC000"/>
                </a:solidFill>
                <a:latin typeface="Constantia" panose="02030602050306030303" pitchFamily="18" charset="0"/>
                <a:ea typeface="Lato Light" panose="020F0502020204030203" pitchFamily="34" charset="0"/>
                <a:cs typeface="Lato Light" panose="020F0502020204030203" pitchFamily="34" charset="0"/>
              </a:rPr>
              <a:t>Data Modelling</a:t>
            </a:r>
            <a:endParaRPr lang="en-US" sz="1100" dirty="0">
              <a:solidFill>
                <a:srgbClr val="FFC000"/>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92" name="Rectangle 56">
            <a:extLst>
              <a:ext uri="{FF2B5EF4-FFF2-40B4-BE49-F238E27FC236}">
                <a16:creationId xmlns:a16="http://schemas.microsoft.com/office/drawing/2014/main" id="{D7083E7F-9705-1699-9376-4A242CF6DFC0}"/>
              </a:ext>
            </a:extLst>
          </p:cNvPr>
          <p:cNvSpPr/>
          <p:nvPr/>
        </p:nvSpPr>
        <p:spPr>
          <a:xfrm>
            <a:off x="8776054" y="2463484"/>
            <a:ext cx="2493999" cy="261610"/>
          </a:xfrm>
          <a:prstGeom prst="rect">
            <a:avLst/>
          </a:prstGeom>
        </p:spPr>
        <p:txBody>
          <a:bodyPr wrap="square">
            <a:spAutoFit/>
          </a:bodyPr>
          <a:lstStyle/>
          <a:p>
            <a:r>
              <a:rPr lang="en-IN" sz="1100" b="1" i="0" dirty="0">
                <a:solidFill>
                  <a:srgbClr val="00B050"/>
                </a:solidFill>
                <a:effectLst/>
                <a:latin typeface="Constantia" panose="02030602050306030303" pitchFamily="18" charset="0"/>
              </a:rPr>
              <a:t>Dashboard Creation &amp; Designing</a:t>
            </a:r>
            <a:endParaRPr lang="en-US" sz="1100" dirty="0">
              <a:solidFill>
                <a:srgbClr val="00B050"/>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96" name="Rectangle 56">
            <a:extLst>
              <a:ext uri="{FF2B5EF4-FFF2-40B4-BE49-F238E27FC236}">
                <a16:creationId xmlns:a16="http://schemas.microsoft.com/office/drawing/2014/main" id="{9050232C-F0BA-A651-F0F3-567816033E7C}"/>
              </a:ext>
            </a:extLst>
          </p:cNvPr>
          <p:cNvSpPr/>
          <p:nvPr/>
        </p:nvSpPr>
        <p:spPr>
          <a:xfrm>
            <a:off x="8776054" y="3469232"/>
            <a:ext cx="2493999" cy="261610"/>
          </a:xfrm>
          <a:prstGeom prst="rect">
            <a:avLst/>
          </a:prstGeom>
        </p:spPr>
        <p:txBody>
          <a:bodyPr wrap="square">
            <a:spAutoFit/>
          </a:bodyPr>
          <a:lstStyle/>
          <a:p>
            <a:r>
              <a:rPr lang="en-IN" sz="1100" b="1" i="0" dirty="0">
                <a:solidFill>
                  <a:srgbClr val="A5A5A5"/>
                </a:solidFill>
                <a:effectLst/>
                <a:latin typeface="Constantia" panose="02030602050306030303" pitchFamily="18" charset="0"/>
              </a:rPr>
              <a:t>Project Charter</a:t>
            </a:r>
            <a:endParaRPr lang="en-US" sz="1100" dirty="0">
              <a:solidFill>
                <a:srgbClr val="A5A5A5"/>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01" name="Rectangle 56">
            <a:extLst>
              <a:ext uri="{FF2B5EF4-FFF2-40B4-BE49-F238E27FC236}">
                <a16:creationId xmlns:a16="http://schemas.microsoft.com/office/drawing/2014/main" id="{1D562660-AF96-18D7-BBF5-241CB406B8C5}"/>
              </a:ext>
            </a:extLst>
          </p:cNvPr>
          <p:cNvSpPr/>
          <p:nvPr/>
        </p:nvSpPr>
        <p:spPr>
          <a:xfrm>
            <a:off x="8776054" y="4450032"/>
            <a:ext cx="2493999" cy="261610"/>
          </a:xfrm>
          <a:prstGeom prst="rect">
            <a:avLst/>
          </a:prstGeom>
        </p:spPr>
        <p:txBody>
          <a:bodyPr wrap="square">
            <a:spAutoFit/>
          </a:bodyPr>
          <a:lstStyle/>
          <a:p>
            <a:r>
              <a:rPr lang="en-IN" sz="1100" b="0" i="0" dirty="0">
                <a:solidFill>
                  <a:srgbClr val="ED7D31"/>
                </a:solidFill>
                <a:effectLst/>
                <a:latin typeface="Constantia" panose="02030602050306030303" pitchFamily="18" charset="0"/>
              </a:rPr>
              <a:t> </a:t>
            </a:r>
            <a:r>
              <a:rPr lang="en-IN" sz="1100" b="1" i="0" dirty="0">
                <a:solidFill>
                  <a:srgbClr val="ED7D31"/>
                </a:solidFill>
                <a:effectLst/>
                <a:latin typeface="Constantia" panose="02030602050306030303" pitchFamily="18" charset="0"/>
              </a:rPr>
              <a:t>Stakeholder Mapping</a:t>
            </a:r>
            <a:endParaRPr lang="en-US" sz="1100" dirty="0">
              <a:solidFill>
                <a:srgbClr val="ED7D31"/>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02" name="Rectangle 56">
            <a:extLst>
              <a:ext uri="{FF2B5EF4-FFF2-40B4-BE49-F238E27FC236}">
                <a16:creationId xmlns:a16="http://schemas.microsoft.com/office/drawing/2014/main" id="{44379D80-8627-5B10-6A55-DB946227B327}"/>
              </a:ext>
            </a:extLst>
          </p:cNvPr>
          <p:cNvSpPr/>
          <p:nvPr/>
        </p:nvSpPr>
        <p:spPr>
          <a:xfrm>
            <a:off x="8776054" y="5338832"/>
            <a:ext cx="2493999" cy="261610"/>
          </a:xfrm>
          <a:prstGeom prst="rect">
            <a:avLst/>
          </a:prstGeom>
        </p:spPr>
        <p:txBody>
          <a:bodyPr wrap="square">
            <a:spAutoFit/>
          </a:bodyPr>
          <a:lstStyle/>
          <a:p>
            <a:r>
              <a:rPr lang="en-IN" sz="1100" b="1" i="0" dirty="0">
                <a:solidFill>
                  <a:schemeClr val="accent6">
                    <a:lumMod val="60000"/>
                    <a:lumOff val="40000"/>
                  </a:schemeClr>
                </a:solidFill>
                <a:effectLst/>
                <a:latin typeface="Constantia" panose="02030602050306030303" pitchFamily="18" charset="0"/>
              </a:rPr>
              <a:t>Analysing P&amp;L Statements</a:t>
            </a:r>
            <a:endParaRPr lang="en-US" sz="1100" dirty="0">
              <a:solidFill>
                <a:schemeClr val="accent6">
                  <a:lumMod val="60000"/>
                  <a:lumOff val="40000"/>
                </a:schemeClr>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6" name="Rectangle 5">
            <a:extLst>
              <a:ext uri="{FF2B5EF4-FFF2-40B4-BE49-F238E27FC236}">
                <a16:creationId xmlns:a16="http://schemas.microsoft.com/office/drawing/2014/main" id="{3CE1EC17-99EB-EDED-0EE3-A448241C156A}"/>
              </a:ext>
            </a:extLst>
          </p:cNvPr>
          <p:cNvSpPr/>
          <p:nvPr/>
        </p:nvSpPr>
        <p:spPr>
          <a:xfrm rot="5400000">
            <a:off x="4641301" y="-336846"/>
            <a:ext cx="47303" cy="20044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628814F-01E9-F55D-3750-4AB9C84434A4}"/>
              </a:ext>
            </a:extLst>
          </p:cNvPr>
          <p:cNvSpPr/>
          <p:nvPr/>
        </p:nvSpPr>
        <p:spPr>
          <a:xfrm rot="5400000">
            <a:off x="9396450" y="-499006"/>
            <a:ext cx="45719" cy="228107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186D87-3128-C634-5617-686C788CAD9E}"/>
              </a:ext>
            </a:extLst>
          </p:cNvPr>
          <p:cNvSpPr/>
          <p:nvPr/>
        </p:nvSpPr>
        <p:spPr>
          <a:xfrm>
            <a:off x="0" y="0"/>
            <a:ext cx="3560526"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305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56">
            <a:extLst>
              <a:ext uri="{FF2B5EF4-FFF2-40B4-BE49-F238E27FC236}">
                <a16:creationId xmlns:a16="http://schemas.microsoft.com/office/drawing/2014/main" id="{CADA8FD7-1C3F-0B4E-3D46-5E402B8B4CB5}"/>
              </a:ext>
            </a:extLst>
          </p:cNvPr>
          <p:cNvSpPr/>
          <p:nvPr/>
        </p:nvSpPr>
        <p:spPr>
          <a:xfrm>
            <a:off x="4161889" y="1550933"/>
            <a:ext cx="3162267" cy="400110"/>
          </a:xfrm>
          <a:prstGeom prst="rect">
            <a:avLst/>
          </a:prstGeom>
        </p:spPr>
        <p:txBody>
          <a:bodyPr wrap="square">
            <a:spAutoFit/>
          </a:bodyPr>
          <a:lstStyle/>
          <a:p>
            <a:r>
              <a:rPr lang="en-US" sz="1000" b="0" i="0" dirty="0">
                <a:solidFill>
                  <a:schemeClr val="bg1"/>
                </a:solidFill>
                <a:effectLst/>
                <a:latin typeface="Constantia" panose="02030602050306030303" pitchFamily="18" charset="0"/>
              </a:rPr>
              <a:t>The first page includes navigation to all views and a summary of each for easy access.</a:t>
            </a:r>
            <a:endParaRPr lang="en-US" sz="1000" dirty="0">
              <a:solidFill>
                <a:schemeClr val="bg1"/>
              </a:solidFill>
              <a:latin typeface="Constantia" panose="02030602050306030303" pitchFamily="18" charset="0"/>
              <a:ea typeface="Lato Light" panose="020F0502020204030203" pitchFamily="34" charset="0"/>
              <a:cs typeface="Lato Light" panose="020F0502020204030203" pitchFamily="34" charset="0"/>
            </a:endParaRPr>
          </a:p>
        </p:txBody>
      </p:sp>
      <p:sp>
        <p:nvSpPr>
          <p:cNvPr id="173" name="Rectangle 56">
            <a:extLst>
              <a:ext uri="{FF2B5EF4-FFF2-40B4-BE49-F238E27FC236}">
                <a16:creationId xmlns:a16="http://schemas.microsoft.com/office/drawing/2014/main" id="{EB0B2547-5145-EC89-0F99-5E1DBDF19B1B}"/>
              </a:ext>
            </a:extLst>
          </p:cNvPr>
          <p:cNvSpPr/>
          <p:nvPr/>
        </p:nvSpPr>
        <p:spPr>
          <a:xfrm>
            <a:off x="8572504" y="3412962"/>
            <a:ext cx="3162267" cy="707886"/>
          </a:xfrm>
          <a:prstGeom prst="rect">
            <a:avLst/>
          </a:prstGeom>
        </p:spPr>
        <p:txBody>
          <a:bodyPr wrap="square">
            <a:spAutoFit/>
          </a:bodyPr>
          <a:lstStyle/>
          <a:p>
            <a:r>
              <a:rPr lang="en-US" sz="1000" b="0" i="0" dirty="0">
                <a:solidFill>
                  <a:schemeClr val="bg1"/>
                </a:solidFill>
                <a:effectLst/>
                <a:latin typeface="Constantia" panose="02030602050306030303" pitchFamily="18" charset="0"/>
              </a:rPr>
              <a:t>Provides data on demand forecasting and inventory management. Shows historical forecast accuracy and highlights issues, like a drop in Accessories segment performance.</a:t>
            </a:r>
            <a:endParaRPr lang="en-US" sz="1000" dirty="0">
              <a:solidFill>
                <a:schemeClr val="bg1"/>
              </a:solidFill>
              <a:latin typeface="Constantia" panose="02030602050306030303" pitchFamily="18" charset="0"/>
              <a:ea typeface="Lato Light" panose="020F0502020204030203" pitchFamily="34" charset="0"/>
              <a:cs typeface="Lato Light" panose="020F0502020204030203" pitchFamily="34" charset="0"/>
            </a:endParaRPr>
          </a:p>
        </p:txBody>
      </p:sp>
      <p:grpSp>
        <p:nvGrpSpPr>
          <p:cNvPr id="6" name="Group 5">
            <a:extLst>
              <a:ext uri="{FF2B5EF4-FFF2-40B4-BE49-F238E27FC236}">
                <a16:creationId xmlns:a16="http://schemas.microsoft.com/office/drawing/2014/main" id="{4C24E2D8-80E3-FF8B-56C2-D8E26032B2B1}"/>
              </a:ext>
            </a:extLst>
          </p:cNvPr>
          <p:cNvGrpSpPr/>
          <p:nvPr/>
        </p:nvGrpSpPr>
        <p:grpSpPr>
          <a:xfrm>
            <a:off x="334471" y="293856"/>
            <a:ext cx="11388848" cy="4814693"/>
            <a:chOff x="1835725" y="3973774"/>
            <a:chExt cx="22071302" cy="6439178"/>
          </a:xfrm>
          <a:solidFill>
            <a:srgbClr val="4BDCED"/>
          </a:solidFill>
        </p:grpSpPr>
        <p:sp>
          <p:nvSpPr>
            <p:cNvPr id="7" name="Shape 834">
              <a:extLst>
                <a:ext uri="{FF2B5EF4-FFF2-40B4-BE49-F238E27FC236}">
                  <a16:creationId xmlns:a16="http://schemas.microsoft.com/office/drawing/2014/main" id="{ECFC72FC-35E5-172F-CB52-77569366549A}"/>
                </a:ext>
              </a:extLst>
            </p:cNvPr>
            <p:cNvSpPr>
              <a:spLocks noChangeArrowheads="1"/>
            </p:cNvSpPr>
            <p:nvPr/>
          </p:nvSpPr>
          <p:spPr bwMode="auto">
            <a:xfrm>
              <a:off x="15075702" y="4787738"/>
              <a:ext cx="1049592" cy="783177"/>
            </a:xfrm>
            <a:prstGeom prst="ellipse">
              <a:avLst/>
            </a:prstGeom>
            <a:grp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6</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sp>
          <p:nvSpPr>
            <p:cNvPr id="8" name="Shape 836">
              <a:extLst>
                <a:ext uri="{FF2B5EF4-FFF2-40B4-BE49-F238E27FC236}">
                  <a16:creationId xmlns:a16="http://schemas.microsoft.com/office/drawing/2014/main" id="{5791575E-0D9C-7557-9885-825EB1626367}"/>
                </a:ext>
              </a:extLst>
            </p:cNvPr>
            <p:cNvSpPr>
              <a:spLocks noChangeArrowheads="1"/>
            </p:cNvSpPr>
            <p:nvPr/>
          </p:nvSpPr>
          <p:spPr bwMode="auto">
            <a:xfrm>
              <a:off x="15929026" y="5789587"/>
              <a:ext cx="1049592" cy="783177"/>
            </a:xfrm>
            <a:prstGeom prst="ellipse">
              <a:avLst/>
            </a:prstGeom>
            <a:grp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7</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sp>
          <p:nvSpPr>
            <p:cNvPr id="9" name="Shape 846">
              <a:extLst>
                <a:ext uri="{FF2B5EF4-FFF2-40B4-BE49-F238E27FC236}">
                  <a16:creationId xmlns:a16="http://schemas.microsoft.com/office/drawing/2014/main" id="{B2946384-973C-9D16-D19E-9191F8B1B94F}"/>
                </a:ext>
              </a:extLst>
            </p:cNvPr>
            <p:cNvSpPr>
              <a:spLocks noChangeArrowheads="1"/>
            </p:cNvSpPr>
            <p:nvPr/>
          </p:nvSpPr>
          <p:spPr bwMode="auto">
            <a:xfrm>
              <a:off x="16453822" y="6973661"/>
              <a:ext cx="1049592" cy="783177"/>
            </a:xfrm>
            <a:prstGeom prst="ellipse">
              <a:avLst/>
            </a:prstGeom>
            <a:grp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8</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sp>
          <p:nvSpPr>
            <p:cNvPr id="10" name="Shape 850">
              <a:extLst>
                <a:ext uri="{FF2B5EF4-FFF2-40B4-BE49-F238E27FC236}">
                  <a16:creationId xmlns:a16="http://schemas.microsoft.com/office/drawing/2014/main" id="{2BFDC56F-BF08-9301-8B6D-55F2B0B39CB0}"/>
                </a:ext>
              </a:extLst>
            </p:cNvPr>
            <p:cNvSpPr>
              <a:spLocks noChangeArrowheads="1"/>
            </p:cNvSpPr>
            <p:nvPr/>
          </p:nvSpPr>
          <p:spPr bwMode="auto">
            <a:xfrm>
              <a:off x="16228263" y="9602065"/>
              <a:ext cx="1049592" cy="783177"/>
            </a:xfrm>
            <a:prstGeom prst="ellipse">
              <a:avLst/>
            </a:prstGeom>
            <a:grp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10</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sp>
          <p:nvSpPr>
            <p:cNvPr id="11" name="Shape 866">
              <a:extLst>
                <a:ext uri="{FF2B5EF4-FFF2-40B4-BE49-F238E27FC236}">
                  <a16:creationId xmlns:a16="http://schemas.microsoft.com/office/drawing/2014/main" id="{A30238AA-8341-E542-E297-491780029491}"/>
                </a:ext>
              </a:extLst>
            </p:cNvPr>
            <p:cNvSpPr>
              <a:spLocks noChangeArrowheads="1"/>
            </p:cNvSpPr>
            <p:nvPr/>
          </p:nvSpPr>
          <p:spPr bwMode="auto">
            <a:xfrm>
              <a:off x="16670107" y="8302205"/>
              <a:ext cx="1049592" cy="810888"/>
            </a:xfrm>
            <a:prstGeom prst="ellipse">
              <a:avLst/>
            </a:prstGeom>
            <a:grp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9</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sp>
          <p:nvSpPr>
            <p:cNvPr id="12" name="Shape 838">
              <a:extLst>
                <a:ext uri="{FF2B5EF4-FFF2-40B4-BE49-F238E27FC236}">
                  <a16:creationId xmlns:a16="http://schemas.microsoft.com/office/drawing/2014/main" id="{6A69E4D3-16B3-E547-3CA3-598852B792CD}"/>
                </a:ext>
              </a:extLst>
            </p:cNvPr>
            <p:cNvSpPr>
              <a:spLocks noChangeArrowheads="1"/>
            </p:cNvSpPr>
            <p:nvPr/>
          </p:nvSpPr>
          <p:spPr bwMode="auto">
            <a:xfrm>
              <a:off x="8499438" y="5789587"/>
              <a:ext cx="1049592" cy="810888"/>
            </a:xfrm>
            <a:prstGeom prst="ellipse">
              <a:avLst/>
            </a:prstGeom>
            <a:solidFill>
              <a:schemeClr val="tx2">
                <a:lumMod val="50000"/>
                <a:lumOff val="50000"/>
              </a:schemeClr>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2</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sp>
          <p:nvSpPr>
            <p:cNvPr id="13" name="Shape 854">
              <a:extLst>
                <a:ext uri="{FF2B5EF4-FFF2-40B4-BE49-F238E27FC236}">
                  <a16:creationId xmlns:a16="http://schemas.microsoft.com/office/drawing/2014/main" id="{0810B984-3E85-44D7-3C3B-C9C20B5F5E1D}"/>
                </a:ext>
              </a:extLst>
            </p:cNvPr>
            <p:cNvSpPr>
              <a:spLocks noChangeArrowheads="1"/>
            </p:cNvSpPr>
            <p:nvPr/>
          </p:nvSpPr>
          <p:spPr bwMode="auto">
            <a:xfrm>
              <a:off x="7966790" y="6977799"/>
              <a:ext cx="1049592" cy="810888"/>
            </a:xfrm>
            <a:prstGeom prst="ellipse">
              <a:avLst/>
            </a:prstGeom>
            <a:solidFill>
              <a:schemeClr val="tx2">
                <a:lumMod val="50000"/>
                <a:lumOff val="50000"/>
              </a:schemeClr>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3</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sp>
          <p:nvSpPr>
            <p:cNvPr id="14" name="Shape 870">
              <a:extLst>
                <a:ext uri="{FF2B5EF4-FFF2-40B4-BE49-F238E27FC236}">
                  <a16:creationId xmlns:a16="http://schemas.microsoft.com/office/drawing/2014/main" id="{36388AA8-5A9A-9FA0-ADDF-B119A9695929}"/>
                </a:ext>
              </a:extLst>
            </p:cNvPr>
            <p:cNvSpPr>
              <a:spLocks noChangeArrowheads="1"/>
            </p:cNvSpPr>
            <p:nvPr/>
          </p:nvSpPr>
          <p:spPr bwMode="auto">
            <a:xfrm>
              <a:off x="7764491" y="8302205"/>
              <a:ext cx="1049592" cy="810888"/>
            </a:xfrm>
            <a:prstGeom prst="ellipse">
              <a:avLst/>
            </a:prstGeom>
            <a:solidFill>
              <a:schemeClr val="tx2">
                <a:lumMod val="50000"/>
                <a:lumOff val="50000"/>
              </a:schemeClr>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4</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sp>
          <p:nvSpPr>
            <p:cNvPr id="15" name="Shape 873">
              <a:extLst>
                <a:ext uri="{FF2B5EF4-FFF2-40B4-BE49-F238E27FC236}">
                  <a16:creationId xmlns:a16="http://schemas.microsoft.com/office/drawing/2014/main" id="{D642662B-C774-28B0-E303-3317F476764B}"/>
                </a:ext>
              </a:extLst>
            </p:cNvPr>
            <p:cNvSpPr>
              <a:spLocks noChangeArrowheads="1"/>
            </p:cNvSpPr>
            <p:nvPr/>
          </p:nvSpPr>
          <p:spPr bwMode="auto">
            <a:xfrm>
              <a:off x="8200202" y="9602064"/>
              <a:ext cx="1049592" cy="810888"/>
            </a:xfrm>
            <a:prstGeom prst="ellipse">
              <a:avLst/>
            </a:prstGeom>
            <a:solidFill>
              <a:schemeClr val="tx2">
                <a:lumMod val="50000"/>
                <a:lumOff val="50000"/>
              </a:schemeClr>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5</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sp>
          <p:nvSpPr>
            <p:cNvPr id="17" name="Shape 875">
              <a:extLst>
                <a:ext uri="{FF2B5EF4-FFF2-40B4-BE49-F238E27FC236}">
                  <a16:creationId xmlns:a16="http://schemas.microsoft.com/office/drawing/2014/main" id="{5603AF4F-8989-326A-9D30-E1594696439C}"/>
                </a:ext>
              </a:extLst>
            </p:cNvPr>
            <p:cNvSpPr>
              <a:spLocks noChangeArrowheads="1"/>
            </p:cNvSpPr>
            <p:nvPr/>
          </p:nvSpPr>
          <p:spPr bwMode="auto">
            <a:xfrm>
              <a:off x="9301948" y="4829998"/>
              <a:ext cx="1049592" cy="740918"/>
            </a:xfrm>
            <a:prstGeom prst="ellipse">
              <a:avLst/>
            </a:prstGeom>
            <a:solidFill>
              <a:schemeClr val="tx2">
                <a:lumMod val="50000"/>
                <a:lumOff val="50000"/>
              </a:schemeClr>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rPr>
                <a:t>1</a:t>
              </a:r>
              <a:endParaRPr lang="ru-RU" altLang="ru-RU" sz="1000" b="0" dirty="0">
                <a:solidFill>
                  <a:schemeClr val="bg1"/>
                </a:solidFill>
                <a:latin typeface="Constantia" panose="02030602050306030303" pitchFamily="18" charset="0"/>
                <a:ea typeface="Roboto Medium" panose="02000000000000000000" pitchFamily="2" charset="0"/>
                <a:cs typeface="Lato" panose="020F0502020204030203" pitchFamily="34" charset="0"/>
                <a:sym typeface="Helvetica Light" panose="020B0403020202020204" pitchFamily="34" charset="0"/>
              </a:endParaRPr>
            </a:p>
          </p:txBody>
        </p:sp>
        <p:grpSp>
          <p:nvGrpSpPr>
            <p:cNvPr id="18" name="Group 17">
              <a:extLst>
                <a:ext uri="{FF2B5EF4-FFF2-40B4-BE49-F238E27FC236}">
                  <a16:creationId xmlns:a16="http://schemas.microsoft.com/office/drawing/2014/main" id="{436480BF-C695-E57C-54E7-0BBC9EC6EEA7}"/>
                </a:ext>
              </a:extLst>
            </p:cNvPr>
            <p:cNvGrpSpPr/>
            <p:nvPr/>
          </p:nvGrpSpPr>
          <p:grpSpPr>
            <a:xfrm>
              <a:off x="14974571" y="3973774"/>
              <a:ext cx="8932456" cy="4768435"/>
              <a:chOff x="14974571" y="3973774"/>
              <a:chExt cx="8932456" cy="4768435"/>
            </a:xfrm>
            <a:grpFill/>
          </p:grpSpPr>
          <p:sp>
            <p:nvSpPr>
              <p:cNvPr id="30" name="Rectangle 56">
                <a:extLst>
                  <a:ext uri="{FF2B5EF4-FFF2-40B4-BE49-F238E27FC236}">
                    <a16:creationId xmlns:a16="http://schemas.microsoft.com/office/drawing/2014/main" id="{B111E0FE-A548-2B50-FACA-15FFD951D9DE}"/>
                  </a:ext>
                </a:extLst>
              </p:cNvPr>
              <p:cNvSpPr/>
              <p:nvPr/>
            </p:nvSpPr>
            <p:spPr>
              <a:xfrm>
                <a:off x="14974571" y="3973774"/>
                <a:ext cx="6131065" cy="535108"/>
              </a:xfrm>
              <a:prstGeom prst="rect">
                <a:avLst/>
              </a:prstGeom>
              <a:noFill/>
            </p:spPr>
            <p:txBody>
              <a:bodyPr wrap="square">
                <a:spAutoFit/>
              </a:bodyPr>
              <a:lstStyle/>
              <a:p>
                <a:r>
                  <a:rPr lang="en-US" sz="1000" b="1" i="0" dirty="0">
                    <a:solidFill>
                      <a:srgbClr val="1F2328"/>
                    </a:solidFill>
                    <a:effectLst/>
                    <a:latin typeface="Constantia" panose="02030602050306030303" pitchFamily="18" charset="0"/>
                  </a:rPr>
                  <a:t>DAX Formulas</a:t>
                </a:r>
                <a:r>
                  <a:rPr lang="en-US" sz="1000" b="0" i="0" dirty="0">
                    <a:solidFill>
                      <a:srgbClr val="1F2328"/>
                    </a:solidFill>
                    <a:effectLst/>
                    <a:latin typeface="Constantia" panose="02030602050306030303" pitchFamily="18" charset="0"/>
                  </a:rPr>
                  <a:t>: Key measures for building the report.</a:t>
                </a:r>
                <a:endParaRPr lang="en-US" sz="1000" dirty="0">
                  <a:latin typeface="Constantia" panose="02030602050306030303" pitchFamily="18" charset="0"/>
                  <a:ea typeface="Lato Light" panose="020F0502020204030203" pitchFamily="34" charset="0"/>
                  <a:cs typeface="Lato Light" panose="020F0502020204030203" pitchFamily="34" charset="0"/>
                </a:endParaRPr>
              </a:p>
            </p:txBody>
          </p:sp>
          <p:sp>
            <p:nvSpPr>
              <p:cNvPr id="32" name="Rectangle 56">
                <a:extLst>
                  <a:ext uri="{FF2B5EF4-FFF2-40B4-BE49-F238E27FC236}">
                    <a16:creationId xmlns:a16="http://schemas.microsoft.com/office/drawing/2014/main" id="{B29A2CB2-93D0-D7B8-7D58-4CE7F87BB96F}"/>
                  </a:ext>
                </a:extLst>
              </p:cNvPr>
              <p:cNvSpPr/>
              <p:nvPr/>
            </p:nvSpPr>
            <p:spPr>
              <a:xfrm>
                <a:off x="17775962" y="8207101"/>
                <a:ext cx="6131065" cy="535108"/>
              </a:xfrm>
              <a:prstGeom prst="rect">
                <a:avLst/>
              </a:prstGeom>
              <a:noFill/>
            </p:spPr>
            <p:txBody>
              <a:bodyPr wrap="square">
                <a:spAutoFit/>
              </a:bodyPr>
              <a:lstStyle/>
              <a:p>
                <a:r>
                  <a:rPr lang="en-US" sz="1000" b="1" i="0" dirty="0">
                    <a:solidFill>
                      <a:srgbClr val="1F2328"/>
                    </a:solidFill>
                    <a:effectLst/>
                    <a:latin typeface="Constantia" panose="02030602050306030303" pitchFamily="18" charset="0"/>
                  </a:rPr>
                  <a:t>Creating Switch using Bookmark</a:t>
                </a:r>
                <a:r>
                  <a:rPr lang="en-US" sz="1000" b="0" i="0" dirty="0">
                    <a:solidFill>
                      <a:srgbClr val="1F2328"/>
                    </a:solidFill>
                    <a:effectLst/>
                    <a:latin typeface="Constantia" panose="02030602050306030303" pitchFamily="18" charset="0"/>
                  </a:rPr>
                  <a:t>: Allowing dynamic view changes.</a:t>
                </a:r>
                <a:endParaRPr lang="en-US" sz="1000" dirty="0">
                  <a:latin typeface="Constantia" panose="02030602050306030303" pitchFamily="18" charset="0"/>
                  <a:ea typeface="Lato Light" panose="020F0502020204030203" pitchFamily="34" charset="0"/>
                  <a:cs typeface="Lato Light" panose="020F0502020204030203" pitchFamily="34" charset="0"/>
                </a:endParaRPr>
              </a:p>
            </p:txBody>
          </p:sp>
          <p:sp>
            <p:nvSpPr>
              <p:cNvPr id="33" name="Rectangle 56">
                <a:extLst>
                  <a:ext uri="{FF2B5EF4-FFF2-40B4-BE49-F238E27FC236}">
                    <a16:creationId xmlns:a16="http://schemas.microsoft.com/office/drawing/2014/main" id="{BD7D0651-FFF6-4957-8AE1-77C271D61BF6}"/>
                  </a:ext>
                </a:extLst>
              </p:cNvPr>
              <p:cNvSpPr/>
              <p:nvPr/>
            </p:nvSpPr>
            <p:spPr>
              <a:xfrm>
                <a:off x="17650145" y="6788151"/>
                <a:ext cx="6131065" cy="535108"/>
              </a:xfrm>
              <a:prstGeom prst="rect">
                <a:avLst/>
              </a:prstGeom>
              <a:noFill/>
            </p:spPr>
            <p:txBody>
              <a:bodyPr wrap="square">
                <a:spAutoFit/>
              </a:bodyPr>
              <a:lstStyle/>
              <a:p>
                <a:r>
                  <a:rPr lang="en-US" sz="1000" b="1" i="0" dirty="0">
                    <a:solidFill>
                      <a:srgbClr val="1F2328"/>
                    </a:solidFill>
                    <a:effectLst/>
                    <a:latin typeface="Constantia" panose="02030602050306030303" pitchFamily="18" charset="0"/>
                  </a:rPr>
                  <a:t>Creating Tool Tips</a:t>
                </a:r>
                <a:r>
                  <a:rPr lang="en-US" sz="1000" b="0" i="0" dirty="0">
                    <a:solidFill>
                      <a:srgbClr val="1F2328"/>
                    </a:solidFill>
                    <a:effectLst/>
                    <a:latin typeface="Constantia" panose="02030602050306030303" pitchFamily="18" charset="0"/>
                  </a:rPr>
                  <a:t>: Adding helpful information to visuals.</a:t>
                </a:r>
                <a:endParaRPr lang="en-US" sz="1000" dirty="0">
                  <a:latin typeface="Constantia" panose="02030602050306030303" pitchFamily="18" charset="0"/>
                  <a:ea typeface="Lato Light" panose="020F0502020204030203" pitchFamily="34" charset="0"/>
                  <a:cs typeface="Lato Light" panose="020F0502020204030203" pitchFamily="34" charset="0"/>
                </a:endParaRPr>
              </a:p>
            </p:txBody>
          </p:sp>
          <p:sp>
            <p:nvSpPr>
              <p:cNvPr id="34" name="Rectangle 56">
                <a:extLst>
                  <a:ext uri="{FF2B5EF4-FFF2-40B4-BE49-F238E27FC236}">
                    <a16:creationId xmlns:a16="http://schemas.microsoft.com/office/drawing/2014/main" id="{88A5D098-13ED-B0A5-6046-62D950F6F6AA}"/>
                  </a:ext>
                </a:extLst>
              </p:cNvPr>
              <p:cNvSpPr/>
              <p:nvPr/>
            </p:nvSpPr>
            <p:spPr>
              <a:xfrm>
                <a:off x="16144362" y="4665350"/>
                <a:ext cx="6131065" cy="329296"/>
              </a:xfrm>
              <a:prstGeom prst="rect">
                <a:avLst/>
              </a:prstGeom>
              <a:noFill/>
            </p:spPr>
            <p:txBody>
              <a:bodyPr wrap="square">
                <a:spAutoFit/>
              </a:bodyPr>
              <a:lstStyle/>
              <a:p>
                <a:r>
                  <a:rPr lang="en-US" sz="1000" b="1" i="0" dirty="0">
                    <a:solidFill>
                      <a:srgbClr val="1F2328"/>
                    </a:solidFill>
                    <a:effectLst/>
                    <a:latin typeface="Constantia" panose="02030602050306030303" pitchFamily="18" charset="0"/>
                  </a:rPr>
                  <a:t>Data Modeling</a:t>
                </a:r>
                <a:r>
                  <a:rPr lang="en-US" sz="1000" b="0" i="0" dirty="0">
                    <a:solidFill>
                      <a:srgbClr val="1F2328"/>
                    </a:solidFill>
                    <a:effectLst/>
                    <a:latin typeface="Constantia" panose="02030602050306030303" pitchFamily="18" charset="0"/>
                  </a:rPr>
                  <a:t>: Structuring data relationships.</a:t>
                </a:r>
                <a:endParaRPr lang="en-US" sz="1000" dirty="0">
                  <a:latin typeface="Constantia" panose="02030602050306030303" pitchFamily="18" charset="0"/>
                  <a:ea typeface="Lato Light" panose="020F0502020204030203" pitchFamily="34" charset="0"/>
                  <a:cs typeface="Lato Light" panose="020F0502020204030203" pitchFamily="34" charset="0"/>
                </a:endParaRPr>
              </a:p>
            </p:txBody>
          </p:sp>
          <p:sp>
            <p:nvSpPr>
              <p:cNvPr id="37" name="Rectangle 56">
                <a:extLst>
                  <a:ext uri="{FF2B5EF4-FFF2-40B4-BE49-F238E27FC236}">
                    <a16:creationId xmlns:a16="http://schemas.microsoft.com/office/drawing/2014/main" id="{F6C0877B-F12C-506F-A73A-FBD889731FF6}"/>
                  </a:ext>
                </a:extLst>
              </p:cNvPr>
              <p:cNvSpPr/>
              <p:nvPr/>
            </p:nvSpPr>
            <p:spPr>
              <a:xfrm>
                <a:off x="17040264" y="5600883"/>
                <a:ext cx="6131065" cy="535108"/>
              </a:xfrm>
              <a:prstGeom prst="rect">
                <a:avLst/>
              </a:prstGeom>
              <a:noFill/>
            </p:spPr>
            <p:txBody>
              <a:bodyPr wrap="square">
                <a:spAutoFit/>
              </a:bodyPr>
              <a:lstStyle/>
              <a:p>
                <a:r>
                  <a:rPr lang="en-US" sz="1000" b="0" i="0" dirty="0">
                    <a:solidFill>
                      <a:srgbClr val="1F2328"/>
                    </a:solidFill>
                    <a:effectLst/>
                    <a:latin typeface="Constantia" panose="02030602050306030303" pitchFamily="18" charset="0"/>
                  </a:rPr>
                  <a:t> </a:t>
                </a:r>
                <a:r>
                  <a:rPr lang="en-US" sz="1000" b="1" i="0" dirty="0">
                    <a:solidFill>
                      <a:srgbClr val="1F2328"/>
                    </a:solidFill>
                    <a:effectLst/>
                    <a:latin typeface="Constantia" panose="02030602050306030303" pitchFamily="18" charset="0"/>
                  </a:rPr>
                  <a:t>Table Creation</a:t>
                </a:r>
                <a:r>
                  <a:rPr lang="en-US" sz="1000" b="0" i="0" dirty="0">
                    <a:solidFill>
                      <a:srgbClr val="1F2328"/>
                    </a:solidFill>
                    <a:effectLst/>
                    <a:latin typeface="Constantia" panose="02030602050306030303" pitchFamily="18" charset="0"/>
                  </a:rPr>
                  <a:t>: Building tables for data representation.</a:t>
                </a:r>
                <a:endParaRPr lang="en-US" sz="1000" dirty="0">
                  <a:latin typeface="Constantia" panose="02030602050306030303" pitchFamily="18" charset="0"/>
                  <a:ea typeface="Lato Light" panose="020F0502020204030203" pitchFamily="34" charset="0"/>
                  <a:cs typeface="Lato Light" panose="020F0502020204030203" pitchFamily="34" charset="0"/>
                </a:endParaRPr>
              </a:p>
            </p:txBody>
          </p:sp>
        </p:grpSp>
        <p:grpSp>
          <p:nvGrpSpPr>
            <p:cNvPr id="19" name="Group 18">
              <a:extLst>
                <a:ext uri="{FF2B5EF4-FFF2-40B4-BE49-F238E27FC236}">
                  <a16:creationId xmlns:a16="http://schemas.microsoft.com/office/drawing/2014/main" id="{6C6CD50D-60CD-F3F3-D959-802696F6F104}"/>
                </a:ext>
              </a:extLst>
            </p:cNvPr>
            <p:cNvGrpSpPr/>
            <p:nvPr/>
          </p:nvGrpSpPr>
          <p:grpSpPr>
            <a:xfrm flipH="1">
              <a:off x="1835725" y="3995975"/>
              <a:ext cx="8515815" cy="4612915"/>
              <a:chOff x="15134450" y="3995975"/>
              <a:chExt cx="8515815" cy="4612915"/>
            </a:xfrm>
            <a:grpFill/>
          </p:grpSpPr>
          <p:sp>
            <p:nvSpPr>
              <p:cNvPr id="20" name="Rectangle 56">
                <a:extLst>
                  <a:ext uri="{FF2B5EF4-FFF2-40B4-BE49-F238E27FC236}">
                    <a16:creationId xmlns:a16="http://schemas.microsoft.com/office/drawing/2014/main" id="{2B152B34-66A2-E4BC-CF83-63EA9E7FB8F2}"/>
                  </a:ext>
                </a:extLst>
              </p:cNvPr>
              <p:cNvSpPr/>
              <p:nvPr/>
            </p:nvSpPr>
            <p:spPr>
              <a:xfrm>
                <a:off x="15134450" y="3995975"/>
                <a:ext cx="6131065" cy="740918"/>
              </a:xfrm>
              <a:prstGeom prst="rect">
                <a:avLst/>
              </a:prstGeom>
              <a:noFill/>
            </p:spPr>
            <p:txBody>
              <a:bodyPr wrap="square">
                <a:spAutoFit/>
              </a:bodyPr>
              <a:lstStyle/>
              <a:p>
                <a:pPr algn="r"/>
                <a:r>
                  <a:rPr lang="en-US" sz="1000" b="1" i="0" dirty="0">
                    <a:solidFill>
                      <a:srgbClr val="1F2328"/>
                    </a:solidFill>
                    <a:effectLst/>
                    <a:latin typeface="Constantia" panose="02030602050306030303" pitchFamily="18" charset="0"/>
                  </a:rPr>
                  <a:t>Focus:</a:t>
                </a:r>
                <a:r>
                  <a:rPr lang="en-US" sz="1000" b="0" i="0" dirty="0">
                    <a:solidFill>
                      <a:srgbClr val="1F2328"/>
                    </a:solidFill>
                    <a:effectLst/>
                    <a:latin typeface="Constantia" panose="02030602050306030303" pitchFamily="18" charset="0"/>
                  </a:rPr>
                  <a:t> Analyzing business transactions such as Profit %, Gross Margin %, Forecast %, and sales comparisons using DAX formulas.</a:t>
                </a:r>
                <a:r>
                  <a:rPr lang="en-US" sz="1000" dirty="0">
                    <a:latin typeface="Constantia" panose="02030602050306030303" pitchFamily="18" charset="0"/>
                    <a:ea typeface="Lato Light" panose="020F0502020204030203" pitchFamily="34" charset="0"/>
                    <a:cs typeface="Lato Light" panose="020F0502020204030203" pitchFamily="34" charset="0"/>
                  </a:rPr>
                  <a:t>.</a:t>
                </a:r>
              </a:p>
            </p:txBody>
          </p:sp>
          <p:sp>
            <p:nvSpPr>
              <p:cNvPr id="23" name="Rectangle 56">
                <a:extLst>
                  <a:ext uri="{FF2B5EF4-FFF2-40B4-BE49-F238E27FC236}">
                    <a16:creationId xmlns:a16="http://schemas.microsoft.com/office/drawing/2014/main" id="{50B9479B-8B68-F0CF-7FFE-2471EC450DC3}"/>
                  </a:ext>
                </a:extLst>
              </p:cNvPr>
              <p:cNvSpPr/>
              <p:nvPr/>
            </p:nvSpPr>
            <p:spPr>
              <a:xfrm>
                <a:off x="17659021" y="8073782"/>
                <a:ext cx="5808567" cy="535108"/>
              </a:xfrm>
              <a:prstGeom prst="rect">
                <a:avLst/>
              </a:prstGeom>
              <a:noFill/>
            </p:spPr>
            <p:txBody>
              <a:bodyPr wrap="square">
                <a:spAutoFit/>
              </a:bodyPr>
              <a:lstStyle/>
              <a:p>
                <a:pPr algn="r"/>
                <a:r>
                  <a:rPr lang="en-US" sz="1000" b="1" i="0" dirty="0">
                    <a:solidFill>
                      <a:srgbClr val="1F2328"/>
                    </a:solidFill>
                    <a:effectLst/>
                    <a:latin typeface="Constantia" panose="02030602050306030303" pitchFamily="18" charset="0"/>
                  </a:rPr>
                  <a:t>Different Views</a:t>
                </a:r>
                <a:r>
                  <a:rPr lang="en-US" sz="1000" b="0" i="0" dirty="0">
                    <a:solidFill>
                      <a:srgbClr val="1F2328"/>
                    </a:solidFill>
                    <a:effectLst/>
                    <a:latin typeface="Constantia" panose="02030602050306030303" pitchFamily="18" charset="0"/>
                  </a:rPr>
                  <a:t>: Tailoring reports for different departments in a single report.</a:t>
                </a:r>
                <a:r>
                  <a:rPr lang="en-US" sz="1000" dirty="0">
                    <a:latin typeface="Constantia" panose="02030602050306030303" pitchFamily="18" charset="0"/>
                    <a:ea typeface="Lato Light" panose="020F0502020204030203" pitchFamily="34" charset="0"/>
                    <a:cs typeface="Lato Light" panose="020F0502020204030203" pitchFamily="34" charset="0"/>
                  </a:rPr>
                  <a:t>.</a:t>
                </a:r>
              </a:p>
            </p:txBody>
          </p:sp>
          <p:sp>
            <p:nvSpPr>
              <p:cNvPr id="25" name="Rectangle 56">
                <a:extLst>
                  <a:ext uri="{FF2B5EF4-FFF2-40B4-BE49-F238E27FC236}">
                    <a16:creationId xmlns:a16="http://schemas.microsoft.com/office/drawing/2014/main" id="{08656E2F-165F-5B36-5FB1-259DA80C853C}"/>
                  </a:ext>
                </a:extLst>
              </p:cNvPr>
              <p:cNvSpPr/>
              <p:nvPr/>
            </p:nvSpPr>
            <p:spPr>
              <a:xfrm>
                <a:off x="17519200" y="6719225"/>
                <a:ext cx="6131065" cy="535108"/>
              </a:xfrm>
              <a:prstGeom prst="rect">
                <a:avLst/>
              </a:prstGeom>
              <a:noFill/>
            </p:spPr>
            <p:txBody>
              <a:bodyPr wrap="square">
                <a:spAutoFit/>
              </a:bodyPr>
              <a:lstStyle/>
              <a:p>
                <a:pPr algn="r"/>
                <a:r>
                  <a:rPr lang="en-US" sz="1000" b="0" i="0" dirty="0">
                    <a:solidFill>
                      <a:srgbClr val="1F2328"/>
                    </a:solidFill>
                    <a:effectLst/>
                    <a:latin typeface="Constantia" panose="02030602050306030303" pitchFamily="18" charset="0"/>
                  </a:rPr>
                  <a:t>Providing comprehensive financial stats and performance metrics on dashboards.</a:t>
                </a:r>
                <a:r>
                  <a:rPr lang="en-US" sz="1000" dirty="0">
                    <a:latin typeface="Constantia" panose="02030602050306030303" pitchFamily="18" charset="0"/>
                    <a:ea typeface="Lato Light" panose="020F0502020204030203" pitchFamily="34" charset="0"/>
                    <a:cs typeface="Lato Light" panose="020F0502020204030203" pitchFamily="34" charset="0"/>
                  </a:rPr>
                  <a:t>.</a:t>
                </a:r>
              </a:p>
            </p:txBody>
          </p:sp>
          <p:sp>
            <p:nvSpPr>
              <p:cNvPr id="26" name="Rectangle 56">
                <a:extLst>
                  <a:ext uri="{FF2B5EF4-FFF2-40B4-BE49-F238E27FC236}">
                    <a16:creationId xmlns:a16="http://schemas.microsoft.com/office/drawing/2014/main" id="{A84C2321-5F2D-BC33-D565-9CAC90400408}"/>
                  </a:ext>
                </a:extLst>
              </p:cNvPr>
              <p:cNvSpPr/>
              <p:nvPr/>
            </p:nvSpPr>
            <p:spPr>
              <a:xfrm>
                <a:off x="16426229" y="4829004"/>
                <a:ext cx="6131065" cy="329296"/>
              </a:xfrm>
              <a:prstGeom prst="rect">
                <a:avLst/>
              </a:prstGeom>
              <a:noFill/>
            </p:spPr>
            <p:txBody>
              <a:bodyPr wrap="square">
                <a:spAutoFit/>
              </a:bodyPr>
              <a:lstStyle/>
              <a:p>
                <a:pPr algn="r"/>
                <a:r>
                  <a:rPr lang="en-IN" sz="1000" b="0" i="0" dirty="0">
                    <a:solidFill>
                      <a:srgbClr val="1F2328"/>
                    </a:solidFill>
                    <a:effectLst/>
                    <a:latin typeface="Constantia" panose="02030602050306030303" pitchFamily="18" charset="0"/>
                  </a:rPr>
                  <a:t>Understanding P&amp;L statements.</a:t>
                </a:r>
                <a:r>
                  <a:rPr lang="en-US" sz="1000" dirty="0">
                    <a:latin typeface="Constantia" panose="02030602050306030303" pitchFamily="18" charset="0"/>
                    <a:ea typeface="Lato Light" panose="020F0502020204030203" pitchFamily="34" charset="0"/>
                    <a:cs typeface="Lato Light" panose="020F0502020204030203" pitchFamily="34" charset="0"/>
                  </a:rPr>
                  <a:t>.</a:t>
                </a:r>
              </a:p>
            </p:txBody>
          </p:sp>
          <p:sp>
            <p:nvSpPr>
              <p:cNvPr id="27" name="Rectangle 56">
                <a:extLst>
                  <a:ext uri="{FF2B5EF4-FFF2-40B4-BE49-F238E27FC236}">
                    <a16:creationId xmlns:a16="http://schemas.microsoft.com/office/drawing/2014/main" id="{19DD6CBA-5CFB-BA6C-FBCF-1C246ABC5896}"/>
                  </a:ext>
                </a:extLst>
              </p:cNvPr>
              <p:cNvSpPr/>
              <p:nvPr/>
            </p:nvSpPr>
            <p:spPr>
              <a:xfrm>
                <a:off x="16986551" y="5646068"/>
                <a:ext cx="6131065" cy="535108"/>
              </a:xfrm>
              <a:prstGeom prst="rect">
                <a:avLst/>
              </a:prstGeom>
              <a:noFill/>
            </p:spPr>
            <p:txBody>
              <a:bodyPr wrap="square">
                <a:spAutoFit/>
              </a:bodyPr>
              <a:lstStyle/>
              <a:p>
                <a:pPr algn="r"/>
                <a:r>
                  <a:rPr lang="en-US" sz="1000" b="0" i="0" dirty="0">
                    <a:solidFill>
                      <a:srgbClr val="1F2328"/>
                    </a:solidFill>
                    <a:effectLst/>
                    <a:latin typeface="Constantia" panose="02030602050306030303" pitchFamily="18" charset="0"/>
                  </a:rPr>
                  <a:t>Comparing product, category, market, and customer performance.</a:t>
                </a:r>
                <a:endParaRPr lang="en-US" sz="1000" dirty="0">
                  <a:latin typeface="Constantia" panose="02030602050306030303" pitchFamily="18" charset="0"/>
                  <a:ea typeface="Lato Light" panose="020F0502020204030203" pitchFamily="34" charset="0"/>
                  <a:cs typeface="Lato Light" panose="020F0502020204030203" pitchFamily="34" charset="0"/>
                </a:endParaRPr>
              </a:p>
            </p:txBody>
          </p:sp>
        </p:grpSp>
      </p:grpSp>
      <p:sp>
        <p:nvSpPr>
          <p:cNvPr id="79" name="Forma libre 6">
            <a:extLst>
              <a:ext uri="{FF2B5EF4-FFF2-40B4-BE49-F238E27FC236}">
                <a16:creationId xmlns:a16="http://schemas.microsoft.com/office/drawing/2014/main" id="{D66D4EA0-FB5B-D3EA-527B-361FD8FB0595}"/>
              </a:ext>
            </a:extLst>
          </p:cNvPr>
          <p:cNvSpPr/>
          <p:nvPr/>
        </p:nvSpPr>
        <p:spPr>
          <a:xfrm>
            <a:off x="4840384" y="2488597"/>
            <a:ext cx="2322131" cy="2492703"/>
          </a:xfrm>
          <a:custGeom>
            <a:avLst/>
            <a:gdLst>
              <a:gd name="connsiteX0" fmla="*/ 317463 w 452622"/>
              <a:gd name="connsiteY0" fmla="*/ 34297 h 486587"/>
              <a:gd name="connsiteX1" fmla="*/ 260018 w 452622"/>
              <a:gd name="connsiteY1" fmla="*/ 34224 h 486587"/>
              <a:gd name="connsiteX2" fmla="*/ 255366 w 452622"/>
              <a:gd name="connsiteY2" fmla="*/ 27652 h 486587"/>
              <a:gd name="connsiteX3" fmla="*/ 168829 w 452622"/>
              <a:gd name="connsiteY3" fmla="*/ 554 h 486587"/>
              <a:gd name="connsiteX4" fmla="*/ 82292 w 452622"/>
              <a:gd name="connsiteY4" fmla="*/ 27652 h 486587"/>
              <a:gd name="connsiteX5" fmla="*/ 77640 w 452622"/>
              <a:gd name="connsiteY5" fmla="*/ 34224 h 486587"/>
              <a:gd name="connsiteX6" fmla="*/ 20194 w 452622"/>
              <a:gd name="connsiteY6" fmla="*/ 34224 h 486587"/>
              <a:gd name="connsiteX7" fmla="*/ 554 w 452622"/>
              <a:gd name="connsiteY7" fmla="*/ 60805 h 486587"/>
              <a:gd name="connsiteX8" fmla="*/ 554 w 452622"/>
              <a:gd name="connsiteY8" fmla="*/ 471487 h 486587"/>
              <a:gd name="connsiteX9" fmla="*/ 15174 w 452622"/>
              <a:gd name="connsiteY9" fmla="*/ 486107 h 486587"/>
              <a:gd name="connsiteX10" fmla="*/ 322484 w 452622"/>
              <a:gd name="connsiteY10" fmla="*/ 486181 h 486587"/>
              <a:gd name="connsiteX11" fmla="*/ 337104 w 452622"/>
              <a:gd name="connsiteY11" fmla="*/ 471561 h 486587"/>
              <a:gd name="connsiteX12" fmla="*/ 337104 w 452622"/>
              <a:gd name="connsiteY12" fmla="*/ 60805 h 486587"/>
              <a:gd name="connsiteX13" fmla="*/ 317463 w 452622"/>
              <a:gd name="connsiteY13" fmla="*/ 34297 h 486587"/>
              <a:gd name="connsiteX14" fmla="*/ 103040 w 452622"/>
              <a:gd name="connsiteY14" fmla="*/ 44635 h 486587"/>
              <a:gd name="connsiteX15" fmla="*/ 168829 w 452622"/>
              <a:gd name="connsiteY15" fmla="*/ 27135 h 486587"/>
              <a:gd name="connsiteX16" fmla="*/ 234618 w 452622"/>
              <a:gd name="connsiteY16" fmla="*/ 44635 h 486587"/>
              <a:gd name="connsiteX17" fmla="*/ 234618 w 452622"/>
              <a:gd name="connsiteY17" fmla="*/ 47514 h 486587"/>
              <a:gd name="connsiteX18" fmla="*/ 103040 w 452622"/>
              <a:gd name="connsiteY18" fmla="*/ 47514 h 486587"/>
              <a:gd name="connsiteX19" fmla="*/ 103040 w 452622"/>
              <a:gd name="connsiteY19" fmla="*/ 44635 h 486587"/>
              <a:gd name="connsiteX20" fmla="*/ 310522 w 452622"/>
              <a:gd name="connsiteY20" fmla="*/ 459526 h 486587"/>
              <a:gd name="connsiteX21" fmla="*/ 27209 w 452622"/>
              <a:gd name="connsiteY21" fmla="*/ 459526 h 486587"/>
              <a:gd name="connsiteX22" fmla="*/ 27209 w 452622"/>
              <a:gd name="connsiteY22" fmla="*/ 60805 h 486587"/>
              <a:gd name="connsiteX23" fmla="*/ 76532 w 452622"/>
              <a:gd name="connsiteY23" fmla="*/ 60805 h 486587"/>
              <a:gd name="connsiteX24" fmla="*/ 92703 w 452622"/>
              <a:gd name="connsiteY24" fmla="*/ 74096 h 486587"/>
              <a:gd name="connsiteX25" fmla="*/ 245029 w 452622"/>
              <a:gd name="connsiteY25" fmla="*/ 74096 h 486587"/>
              <a:gd name="connsiteX26" fmla="*/ 261273 w 452622"/>
              <a:gd name="connsiteY26" fmla="*/ 60805 h 486587"/>
              <a:gd name="connsiteX27" fmla="*/ 310596 w 452622"/>
              <a:gd name="connsiteY27" fmla="*/ 60805 h 486587"/>
              <a:gd name="connsiteX28" fmla="*/ 310596 w 452622"/>
              <a:gd name="connsiteY28" fmla="*/ 459526 h 486587"/>
              <a:gd name="connsiteX29" fmla="*/ 268583 w 452622"/>
              <a:gd name="connsiteY29" fmla="*/ 153914 h 486587"/>
              <a:gd name="connsiteX30" fmla="*/ 281874 w 452622"/>
              <a:gd name="connsiteY30" fmla="*/ 167204 h 486587"/>
              <a:gd name="connsiteX31" fmla="*/ 268583 w 452622"/>
              <a:gd name="connsiteY31" fmla="*/ 180495 h 486587"/>
              <a:gd name="connsiteX32" fmla="*/ 162257 w 452622"/>
              <a:gd name="connsiteY32" fmla="*/ 180495 h 486587"/>
              <a:gd name="connsiteX33" fmla="*/ 148967 w 452622"/>
              <a:gd name="connsiteY33" fmla="*/ 167204 h 486587"/>
              <a:gd name="connsiteX34" fmla="*/ 162257 w 452622"/>
              <a:gd name="connsiteY34" fmla="*/ 153914 h 486587"/>
              <a:gd name="connsiteX35" fmla="*/ 268583 w 452622"/>
              <a:gd name="connsiteY35" fmla="*/ 153914 h 486587"/>
              <a:gd name="connsiteX36" fmla="*/ 281874 w 452622"/>
              <a:gd name="connsiteY36" fmla="*/ 273530 h 486587"/>
              <a:gd name="connsiteX37" fmla="*/ 268583 w 452622"/>
              <a:gd name="connsiteY37" fmla="*/ 286821 h 486587"/>
              <a:gd name="connsiteX38" fmla="*/ 162257 w 452622"/>
              <a:gd name="connsiteY38" fmla="*/ 286821 h 486587"/>
              <a:gd name="connsiteX39" fmla="*/ 148967 w 452622"/>
              <a:gd name="connsiteY39" fmla="*/ 273530 h 486587"/>
              <a:gd name="connsiteX40" fmla="*/ 162257 w 452622"/>
              <a:gd name="connsiteY40" fmla="*/ 260239 h 486587"/>
              <a:gd name="connsiteX41" fmla="*/ 268583 w 452622"/>
              <a:gd name="connsiteY41" fmla="*/ 260239 h 486587"/>
              <a:gd name="connsiteX42" fmla="*/ 281874 w 452622"/>
              <a:gd name="connsiteY42" fmla="*/ 273530 h 486587"/>
              <a:gd name="connsiteX43" fmla="*/ 281874 w 452622"/>
              <a:gd name="connsiteY43" fmla="*/ 379856 h 486587"/>
              <a:gd name="connsiteX44" fmla="*/ 268583 w 452622"/>
              <a:gd name="connsiteY44" fmla="*/ 393146 h 486587"/>
              <a:gd name="connsiteX45" fmla="*/ 162257 w 452622"/>
              <a:gd name="connsiteY45" fmla="*/ 393146 h 486587"/>
              <a:gd name="connsiteX46" fmla="*/ 148967 w 452622"/>
              <a:gd name="connsiteY46" fmla="*/ 379856 h 486587"/>
              <a:gd name="connsiteX47" fmla="*/ 162257 w 452622"/>
              <a:gd name="connsiteY47" fmla="*/ 366565 h 486587"/>
              <a:gd name="connsiteX48" fmla="*/ 268583 w 452622"/>
              <a:gd name="connsiteY48" fmla="*/ 366565 h 486587"/>
              <a:gd name="connsiteX49" fmla="*/ 281874 w 452622"/>
              <a:gd name="connsiteY49" fmla="*/ 379856 h 486587"/>
              <a:gd name="connsiteX50" fmla="*/ 69222 w 452622"/>
              <a:gd name="connsiteY50" fmla="*/ 207003 h 486587"/>
              <a:gd name="connsiteX51" fmla="*/ 122385 w 452622"/>
              <a:gd name="connsiteY51" fmla="*/ 207003 h 486587"/>
              <a:gd name="connsiteX52" fmla="*/ 135676 w 452622"/>
              <a:gd name="connsiteY52" fmla="*/ 193712 h 486587"/>
              <a:gd name="connsiteX53" fmla="*/ 135676 w 452622"/>
              <a:gd name="connsiteY53" fmla="*/ 140549 h 486587"/>
              <a:gd name="connsiteX54" fmla="*/ 122385 w 452622"/>
              <a:gd name="connsiteY54" fmla="*/ 127258 h 486587"/>
              <a:gd name="connsiteX55" fmla="*/ 69222 w 452622"/>
              <a:gd name="connsiteY55" fmla="*/ 127258 h 486587"/>
              <a:gd name="connsiteX56" fmla="*/ 55932 w 452622"/>
              <a:gd name="connsiteY56" fmla="*/ 140549 h 486587"/>
              <a:gd name="connsiteX57" fmla="*/ 55932 w 452622"/>
              <a:gd name="connsiteY57" fmla="*/ 193712 h 486587"/>
              <a:gd name="connsiteX58" fmla="*/ 69222 w 452622"/>
              <a:gd name="connsiteY58" fmla="*/ 207003 h 486587"/>
              <a:gd name="connsiteX59" fmla="*/ 82513 w 452622"/>
              <a:gd name="connsiteY59" fmla="*/ 153840 h 486587"/>
              <a:gd name="connsiteX60" fmla="*/ 109094 w 452622"/>
              <a:gd name="connsiteY60" fmla="*/ 153840 h 486587"/>
              <a:gd name="connsiteX61" fmla="*/ 109094 w 452622"/>
              <a:gd name="connsiteY61" fmla="*/ 180421 h 486587"/>
              <a:gd name="connsiteX62" fmla="*/ 82513 w 452622"/>
              <a:gd name="connsiteY62" fmla="*/ 180421 h 486587"/>
              <a:gd name="connsiteX63" fmla="*/ 82513 w 452622"/>
              <a:gd name="connsiteY63" fmla="*/ 153840 h 486587"/>
              <a:gd name="connsiteX64" fmla="*/ 122385 w 452622"/>
              <a:gd name="connsiteY64" fmla="*/ 233658 h 486587"/>
              <a:gd name="connsiteX65" fmla="*/ 69222 w 452622"/>
              <a:gd name="connsiteY65" fmla="*/ 233658 h 486587"/>
              <a:gd name="connsiteX66" fmla="*/ 55932 w 452622"/>
              <a:gd name="connsiteY66" fmla="*/ 246949 h 486587"/>
              <a:gd name="connsiteX67" fmla="*/ 55932 w 452622"/>
              <a:gd name="connsiteY67" fmla="*/ 300111 h 486587"/>
              <a:gd name="connsiteX68" fmla="*/ 69222 w 452622"/>
              <a:gd name="connsiteY68" fmla="*/ 313402 h 486587"/>
              <a:gd name="connsiteX69" fmla="*/ 122385 w 452622"/>
              <a:gd name="connsiteY69" fmla="*/ 313402 h 486587"/>
              <a:gd name="connsiteX70" fmla="*/ 135676 w 452622"/>
              <a:gd name="connsiteY70" fmla="*/ 300111 h 486587"/>
              <a:gd name="connsiteX71" fmla="*/ 135676 w 452622"/>
              <a:gd name="connsiteY71" fmla="*/ 246949 h 486587"/>
              <a:gd name="connsiteX72" fmla="*/ 122385 w 452622"/>
              <a:gd name="connsiteY72" fmla="*/ 233658 h 486587"/>
              <a:gd name="connsiteX73" fmla="*/ 109094 w 452622"/>
              <a:gd name="connsiteY73" fmla="*/ 286821 h 486587"/>
              <a:gd name="connsiteX74" fmla="*/ 82513 w 452622"/>
              <a:gd name="connsiteY74" fmla="*/ 286821 h 486587"/>
              <a:gd name="connsiteX75" fmla="*/ 82513 w 452622"/>
              <a:gd name="connsiteY75" fmla="*/ 260239 h 486587"/>
              <a:gd name="connsiteX76" fmla="*/ 109094 w 452622"/>
              <a:gd name="connsiteY76" fmla="*/ 260239 h 486587"/>
              <a:gd name="connsiteX77" fmla="*/ 109094 w 452622"/>
              <a:gd name="connsiteY77" fmla="*/ 286821 h 486587"/>
              <a:gd name="connsiteX78" fmla="*/ 122311 w 452622"/>
              <a:gd name="connsiteY78" fmla="*/ 339983 h 486587"/>
              <a:gd name="connsiteX79" fmla="*/ 69149 w 452622"/>
              <a:gd name="connsiteY79" fmla="*/ 339983 h 486587"/>
              <a:gd name="connsiteX80" fmla="*/ 55858 w 452622"/>
              <a:gd name="connsiteY80" fmla="*/ 353274 h 486587"/>
              <a:gd name="connsiteX81" fmla="*/ 55858 w 452622"/>
              <a:gd name="connsiteY81" fmla="*/ 406437 h 486587"/>
              <a:gd name="connsiteX82" fmla="*/ 69149 w 452622"/>
              <a:gd name="connsiteY82" fmla="*/ 419728 h 486587"/>
              <a:gd name="connsiteX83" fmla="*/ 122311 w 452622"/>
              <a:gd name="connsiteY83" fmla="*/ 419728 h 486587"/>
              <a:gd name="connsiteX84" fmla="*/ 135602 w 452622"/>
              <a:gd name="connsiteY84" fmla="*/ 406437 h 486587"/>
              <a:gd name="connsiteX85" fmla="*/ 135602 w 452622"/>
              <a:gd name="connsiteY85" fmla="*/ 353274 h 486587"/>
              <a:gd name="connsiteX86" fmla="*/ 122311 w 452622"/>
              <a:gd name="connsiteY86" fmla="*/ 339983 h 486587"/>
              <a:gd name="connsiteX87" fmla="*/ 109021 w 452622"/>
              <a:gd name="connsiteY87" fmla="*/ 393146 h 486587"/>
              <a:gd name="connsiteX88" fmla="*/ 82439 w 452622"/>
              <a:gd name="connsiteY88" fmla="*/ 393146 h 486587"/>
              <a:gd name="connsiteX89" fmla="*/ 82439 w 452622"/>
              <a:gd name="connsiteY89" fmla="*/ 366565 h 486587"/>
              <a:gd name="connsiteX90" fmla="*/ 109021 w 452622"/>
              <a:gd name="connsiteY90" fmla="*/ 366565 h 486587"/>
              <a:gd name="connsiteX91" fmla="*/ 109021 w 452622"/>
              <a:gd name="connsiteY91" fmla="*/ 393146 h 486587"/>
              <a:gd name="connsiteX92" fmla="*/ 450296 w 452622"/>
              <a:gd name="connsiteY92" fmla="*/ 169493 h 486587"/>
              <a:gd name="connsiteX93" fmla="*/ 423715 w 452622"/>
              <a:gd name="connsiteY93" fmla="*/ 129621 h 486587"/>
              <a:gd name="connsiteX94" fmla="*/ 412565 w 452622"/>
              <a:gd name="connsiteY94" fmla="*/ 123714 h 486587"/>
              <a:gd name="connsiteX95" fmla="*/ 401490 w 452622"/>
              <a:gd name="connsiteY95" fmla="*/ 129769 h 486587"/>
              <a:gd name="connsiteX96" fmla="*/ 375425 w 452622"/>
              <a:gd name="connsiteY96" fmla="*/ 169641 h 486587"/>
              <a:gd name="connsiteX97" fmla="*/ 373284 w 452622"/>
              <a:gd name="connsiteY97" fmla="*/ 176877 h 486587"/>
              <a:gd name="connsiteX98" fmla="*/ 372767 w 452622"/>
              <a:gd name="connsiteY98" fmla="*/ 469199 h 486587"/>
              <a:gd name="connsiteX99" fmla="*/ 376681 w 452622"/>
              <a:gd name="connsiteY99" fmla="*/ 478576 h 486587"/>
              <a:gd name="connsiteX100" fmla="*/ 386058 w 452622"/>
              <a:gd name="connsiteY100" fmla="*/ 482489 h 486587"/>
              <a:gd name="connsiteX101" fmla="*/ 439221 w 452622"/>
              <a:gd name="connsiteY101" fmla="*/ 482489 h 486587"/>
              <a:gd name="connsiteX102" fmla="*/ 452511 w 452622"/>
              <a:gd name="connsiteY102" fmla="*/ 469199 h 486587"/>
              <a:gd name="connsiteX103" fmla="*/ 452511 w 452622"/>
              <a:gd name="connsiteY103" fmla="*/ 176803 h 486587"/>
              <a:gd name="connsiteX104" fmla="*/ 450296 w 452622"/>
              <a:gd name="connsiteY104" fmla="*/ 169493 h 486587"/>
              <a:gd name="connsiteX105" fmla="*/ 412713 w 452622"/>
              <a:gd name="connsiteY105" fmla="*/ 161076 h 486587"/>
              <a:gd name="connsiteX106" fmla="*/ 425930 w 452622"/>
              <a:gd name="connsiteY106" fmla="*/ 180864 h 486587"/>
              <a:gd name="connsiteX107" fmla="*/ 425930 w 452622"/>
              <a:gd name="connsiteY107" fmla="*/ 416110 h 486587"/>
              <a:gd name="connsiteX108" fmla="*/ 399422 w 452622"/>
              <a:gd name="connsiteY108" fmla="*/ 416110 h 486587"/>
              <a:gd name="connsiteX109" fmla="*/ 399865 w 452622"/>
              <a:gd name="connsiteY109" fmla="*/ 180864 h 486587"/>
              <a:gd name="connsiteX110" fmla="*/ 412713 w 452622"/>
              <a:gd name="connsiteY110" fmla="*/ 161076 h 486587"/>
              <a:gd name="connsiteX111" fmla="*/ 399349 w 452622"/>
              <a:gd name="connsiteY111" fmla="*/ 455982 h 486587"/>
              <a:gd name="connsiteX112" fmla="*/ 399349 w 452622"/>
              <a:gd name="connsiteY112" fmla="*/ 442691 h 486587"/>
              <a:gd name="connsiteX113" fmla="*/ 425856 w 452622"/>
              <a:gd name="connsiteY113" fmla="*/ 442691 h 486587"/>
              <a:gd name="connsiteX114" fmla="*/ 425856 w 452622"/>
              <a:gd name="connsiteY114" fmla="*/ 455982 h 486587"/>
              <a:gd name="connsiteX115" fmla="*/ 399349 w 452622"/>
              <a:gd name="connsiteY115" fmla="*/ 455982 h 48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452622" h="486587">
                <a:moveTo>
                  <a:pt x="317463" y="34297"/>
                </a:moveTo>
                <a:lnTo>
                  <a:pt x="260018" y="34224"/>
                </a:lnTo>
                <a:cubicBezTo>
                  <a:pt x="259058" y="32008"/>
                  <a:pt x="257507" y="29793"/>
                  <a:pt x="255366" y="27652"/>
                </a:cubicBezTo>
                <a:cubicBezTo>
                  <a:pt x="238900" y="10965"/>
                  <a:pt x="205747" y="554"/>
                  <a:pt x="168829" y="554"/>
                </a:cubicBezTo>
                <a:cubicBezTo>
                  <a:pt x="131910" y="554"/>
                  <a:pt x="98757" y="10965"/>
                  <a:pt x="82292" y="27652"/>
                </a:cubicBezTo>
                <a:cubicBezTo>
                  <a:pt x="80150" y="29793"/>
                  <a:pt x="78600" y="32008"/>
                  <a:pt x="77640" y="34224"/>
                </a:cubicBezTo>
                <a:lnTo>
                  <a:pt x="20194" y="34224"/>
                </a:lnTo>
                <a:cubicBezTo>
                  <a:pt x="8824" y="34224"/>
                  <a:pt x="554" y="45373"/>
                  <a:pt x="554" y="60805"/>
                </a:cubicBezTo>
                <a:lnTo>
                  <a:pt x="554" y="471487"/>
                </a:lnTo>
                <a:cubicBezTo>
                  <a:pt x="554" y="479536"/>
                  <a:pt x="7125" y="486107"/>
                  <a:pt x="15174" y="486107"/>
                </a:cubicBezTo>
                <a:lnTo>
                  <a:pt x="322484" y="486181"/>
                </a:lnTo>
                <a:cubicBezTo>
                  <a:pt x="330532" y="486181"/>
                  <a:pt x="337104" y="479610"/>
                  <a:pt x="337104" y="471561"/>
                </a:cubicBezTo>
                <a:lnTo>
                  <a:pt x="337104" y="60805"/>
                </a:lnTo>
                <a:cubicBezTo>
                  <a:pt x="337104" y="45447"/>
                  <a:pt x="328834" y="34297"/>
                  <a:pt x="317463" y="34297"/>
                </a:cubicBezTo>
                <a:moveTo>
                  <a:pt x="103040" y="44635"/>
                </a:moveTo>
                <a:cubicBezTo>
                  <a:pt x="113525" y="35700"/>
                  <a:pt x="137153" y="27135"/>
                  <a:pt x="168829" y="27135"/>
                </a:cubicBezTo>
                <a:cubicBezTo>
                  <a:pt x="200505" y="27135"/>
                  <a:pt x="224133" y="35700"/>
                  <a:pt x="234618" y="44635"/>
                </a:cubicBezTo>
                <a:lnTo>
                  <a:pt x="234618" y="47514"/>
                </a:lnTo>
                <a:lnTo>
                  <a:pt x="103040" y="47514"/>
                </a:lnTo>
                <a:lnTo>
                  <a:pt x="103040" y="44635"/>
                </a:lnTo>
                <a:close/>
                <a:moveTo>
                  <a:pt x="310522" y="459526"/>
                </a:moveTo>
                <a:lnTo>
                  <a:pt x="27209" y="459526"/>
                </a:lnTo>
                <a:lnTo>
                  <a:pt x="27209" y="60805"/>
                </a:lnTo>
                <a:lnTo>
                  <a:pt x="76532" y="60805"/>
                </a:lnTo>
                <a:cubicBezTo>
                  <a:pt x="76754" y="66047"/>
                  <a:pt x="80446" y="74096"/>
                  <a:pt x="92703" y="74096"/>
                </a:cubicBezTo>
                <a:lnTo>
                  <a:pt x="245029" y="74096"/>
                </a:lnTo>
                <a:cubicBezTo>
                  <a:pt x="257360" y="74096"/>
                  <a:pt x="260978" y="66047"/>
                  <a:pt x="261273" y="60805"/>
                </a:cubicBezTo>
                <a:lnTo>
                  <a:pt x="310596" y="60805"/>
                </a:lnTo>
                <a:lnTo>
                  <a:pt x="310596" y="459526"/>
                </a:lnTo>
                <a:close/>
                <a:moveTo>
                  <a:pt x="268583" y="153914"/>
                </a:moveTo>
                <a:cubicBezTo>
                  <a:pt x="275893" y="153914"/>
                  <a:pt x="281874" y="159894"/>
                  <a:pt x="281874" y="167204"/>
                </a:cubicBezTo>
                <a:cubicBezTo>
                  <a:pt x="281874" y="174514"/>
                  <a:pt x="275893" y="180495"/>
                  <a:pt x="268583" y="180495"/>
                </a:cubicBezTo>
                <a:lnTo>
                  <a:pt x="162257" y="180495"/>
                </a:lnTo>
                <a:cubicBezTo>
                  <a:pt x="154947" y="180495"/>
                  <a:pt x="148967" y="174514"/>
                  <a:pt x="148967" y="167204"/>
                </a:cubicBezTo>
                <a:cubicBezTo>
                  <a:pt x="148967" y="159894"/>
                  <a:pt x="154947" y="153914"/>
                  <a:pt x="162257" y="153914"/>
                </a:cubicBezTo>
                <a:lnTo>
                  <a:pt x="268583" y="153914"/>
                </a:lnTo>
                <a:close/>
                <a:moveTo>
                  <a:pt x="281874" y="273530"/>
                </a:moveTo>
                <a:cubicBezTo>
                  <a:pt x="281874" y="280840"/>
                  <a:pt x="275893" y="286821"/>
                  <a:pt x="268583" y="286821"/>
                </a:cubicBezTo>
                <a:lnTo>
                  <a:pt x="162257" y="286821"/>
                </a:lnTo>
                <a:cubicBezTo>
                  <a:pt x="154947" y="286821"/>
                  <a:pt x="148967" y="280840"/>
                  <a:pt x="148967" y="273530"/>
                </a:cubicBezTo>
                <a:cubicBezTo>
                  <a:pt x="148967" y="266220"/>
                  <a:pt x="154947" y="260239"/>
                  <a:pt x="162257" y="260239"/>
                </a:cubicBezTo>
                <a:lnTo>
                  <a:pt x="268583" y="260239"/>
                </a:lnTo>
                <a:cubicBezTo>
                  <a:pt x="275893" y="260239"/>
                  <a:pt x="281874" y="266220"/>
                  <a:pt x="281874" y="273530"/>
                </a:cubicBezTo>
                <a:moveTo>
                  <a:pt x="281874" y="379856"/>
                </a:moveTo>
                <a:cubicBezTo>
                  <a:pt x="281874" y="387165"/>
                  <a:pt x="275893" y="393146"/>
                  <a:pt x="268583" y="393146"/>
                </a:cubicBezTo>
                <a:lnTo>
                  <a:pt x="162257" y="393146"/>
                </a:lnTo>
                <a:cubicBezTo>
                  <a:pt x="154947" y="393146"/>
                  <a:pt x="148967" y="387165"/>
                  <a:pt x="148967" y="379856"/>
                </a:cubicBezTo>
                <a:cubicBezTo>
                  <a:pt x="148967" y="372546"/>
                  <a:pt x="154947" y="366565"/>
                  <a:pt x="162257" y="366565"/>
                </a:cubicBezTo>
                <a:lnTo>
                  <a:pt x="268583" y="366565"/>
                </a:lnTo>
                <a:cubicBezTo>
                  <a:pt x="275893" y="366565"/>
                  <a:pt x="281874" y="372546"/>
                  <a:pt x="281874" y="379856"/>
                </a:cubicBezTo>
                <a:moveTo>
                  <a:pt x="69222" y="207003"/>
                </a:moveTo>
                <a:lnTo>
                  <a:pt x="122385" y="207003"/>
                </a:lnTo>
                <a:cubicBezTo>
                  <a:pt x="129695" y="207003"/>
                  <a:pt x="135676" y="201022"/>
                  <a:pt x="135676" y="193712"/>
                </a:cubicBezTo>
                <a:lnTo>
                  <a:pt x="135676" y="140549"/>
                </a:lnTo>
                <a:cubicBezTo>
                  <a:pt x="135676" y="133239"/>
                  <a:pt x="129695" y="127258"/>
                  <a:pt x="122385" y="127258"/>
                </a:cubicBezTo>
                <a:lnTo>
                  <a:pt x="69222" y="127258"/>
                </a:lnTo>
                <a:cubicBezTo>
                  <a:pt x="61913" y="127258"/>
                  <a:pt x="55932" y="133239"/>
                  <a:pt x="55932" y="140549"/>
                </a:cubicBezTo>
                <a:lnTo>
                  <a:pt x="55932" y="193712"/>
                </a:lnTo>
                <a:cubicBezTo>
                  <a:pt x="55932" y="201022"/>
                  <a:pt x="61913" y="207003"/>
                  <a:pt x="69222" y="207003"/>
                </a:cubicBezTo>
                <a:moveTo>
                  <a:pt x="82513" y="153840"/>
                </a:moveTo>
                <a:lnTo>
                  <a:pt x="109094" y="153840"/>
                </a:lnTo>
                <a:lnTo>
                  <a:pt x="109094" y="180421"/>
                </a:lnTo>
                <a:lnTo>
                  <a:pt x="82513" y="180421"/>
                </a:lnTo>
                <a:lnTo>
                  <a:pt x="82513" y="153840"/>
                </a:lnTo>
                <a:close/>
                <a:moveTo>
                  <a:pt x="122385" y="233658"/>
                </a:moveTo>
                <a:lnTo>
                  <a:pt x="69222" y="233658"/>
                </a:lnTo>
                <a:cubicBezTo>
                  <a:pt x="61913" y="233658"/>
                  <a:pt x="55932" y="239639"/>
                  <a:pt x="55932" y="246949"/>
                </a:cubicBezTo>
                <a:lnTo>
                  <a:pt x="55932" y="300111"/>
                </a:lnTo>
                <a:cubicBezTo>
                  <a:pt x="55932" y="307421"/>
                  <a:pt x="61913" y="313402"/>
                  <a:pt x="69222" y="313402"/>
                </a:cubicBezTo>
                <a:lnTo>
                  <a:pt x="122385" y="313402"/>
                </a:lnTo>
                <a:cubicBezTo>
                  <a:pt x="129695" y="313402"/>
                  <a:pt x="135676" y="307421"/>
                  <a:pt x="135676" y="300111"/>
                </a:cubicBezTo>
                <a:lnTo>
                  <a:pt x="135676" y="246949"/>
                </a:lnTo>
                <a:cubicBezTo>
                  <a:pt x="135676" y="239639"/>
                  <a:pt x="129769" y="233658"/>
                  <a:pt x="122385" y="233658"/>
                </a:cubicBezTo>
                <a:moveTo>
                  <a:pt x="109094" y="286821"/>
                </a:moveTo>
                <a:lnTo>
                  <a:pt x="82513" y="286821"/>
                </a:lnTo>
                <a:lnTo>
                  <a:pt x="82513" y="260239"/>
                </a:lnTo>
                <a:lnTo>
                  <a:pt x="109094" y="260239"/>
                </a:lnTo>
                <a:lnTo>
                  <a:pt x="109094" y="286821"/>
                </a:lnTo>
                <a:close/>
                <a:moveTo>
                  <a:pt x="122311" y="339983"/>
                </a:moveTo>
                <a:lnTo>
                  <a:pt x="69149" y="339983"/>
                </a:lnTo>
                <a:cubicBezTo>
                  <a:pt x="61839" y="339983"/>
                  <a:pt x="55858" y="345964"/>
                  <a:pt x="55858" y="353274"/>
                </a:cubicBezTo>
                <a:lnTo>
                  <a:pt x="55858" y="406437"/>
                </a:lnTo>
                <a:cubicBezTo>
                  <a:pt x="55858" y="413747"/>
                  <a:pt x="61839" y="419728"/>
                  <a:pt x="69149" y="419728"/>
                </a:cubicBezTo>
                <a:lnTo>
                  <a:pt x="122311" y="419728"/>
                </a:lnTo>
                <a:cubicBezTo>
                  <a:pt x="129621" y="419728"/>
                  <a:pt x="135602" y="413747"/>
                  <a:pt x="135602" y="406437"/>
                </a:cubicBezTo>
                <a:lnTo>
                  <a:pt x="135602" y="353274"/>
                </a:lnTo>
                <a:cubicBezTo>
                  <a:pt x="135602" y="345964"/>
                  <a:pt x="129621" y="339983"/>
                  <a:pt x="122311" y="339983"/>
                </a:cubicBezTo>
                <a:moveTo>
                  <a:pt x="109021" y="393146"/>
                </a:moveTo>
                <a:lnTo>
                  <a:pt x="82439" y="393146"/>
                </a:lnTo>
                <a:lnTo>
                  <a:pt x="82439" y="366565"/>
                </a:lnTo>
                <a:lnTo>
                  <a:pt x="109021" y="366565"/>
                </a:lnTo>
                <a:lnTo>
                  <a:pt x="109021" y="393146"/>
                </a:lnTo>
                <a:close/>
                <a:moveTo>
                  <a:pt x="450296" y="169493"/>
                </a:moveTo>
                <a:lnTo>
                  <a:pt x="423715" y="129621"/>
                </a:lnTo>
                <a:cubicBezTo>
                  <a:pt x="421204" y="125929"/>
                  <a:pt x="417069" y="123640"/>
                  <a:pt x="412565" y="123714"/>
                </a:cubicBezTo>
                <a:cubicBezTo>
                  <a:pt x="408135" y="123714"/>
                  <a:pt x="403926" y="126003"/>
                  <a:pt x="401490" y="129769"/>
                </a:cubicBezTo>
                <a:lnTo>
                  <a:pt x="375425" y="169641"/>
                </a:lnTo>
                <a:cubicBezTo>
                  <a:pt x="374022" y="171782"/>
                  <a:pt x="373284" y="174293"/>
                  <a:pt x="373284" y="176877"/>
                </a:cubicBezTo>
                <a:lnTo>
                  <a:pt x="372767" y="469199"/>
                </a:lnTo>
                <a:cubicBezTo>
                  <a:pt x="372767" y="472743"/>
                  <a:pt x="374170" y="476139"/>
                  <a:pt x="376681" y="478576"/>
                </a:cubicBezTo>
                <a:cubicBezTo>
                  <a:pt x="379191" y="481086"/>
                  <a:pt x="382588" y="482489"/>
                  <a:pt x="386058" y="482489"/>
                </a:cubicBezTo>
                <a:lnTo>
                  <a:pt x="439221" y="482489"/>
                </a:lnTo>
                <a:cubicBezTo>
                  <a:pt x="446531" y="482489"/>
                  <a:pt x="452511" y="476508"/>
                  <a:pt x="452511" y="469199"/>
                </a:cubicBezTo>
                <a:lnTo>
                  <a:pt x="452511" y="176803"/>
                </a:lnTo>
                <a:cubicBezTo>
                  <a:pt x="452511" y="174219"/>
                  <a:pt x="451773" y="171635"/>
                  <a:pt x="450296" y="169493"/>
                </a:cubicBezTo>
                <a:moveTo>
                  <a:pt x="412713" y="161076"/>
                </a:moveTo>
                <a:lnTo>
                  <a:pt x="425930" y="180864"/>
                </a:lnTo>
                <a:lnTo>
                  <a:pt x="425930" y="416110"/>
                </a:lnTo>
                <a:lnTo>
                  <a:pt x="399422" y="416110"/>
                </a:lnTo>
                <a:lnTo>
                  <a:pt x="399865" y="180864"/>
                </a:lnTo>
                <a:lnTo>
                  <a:pt x="412713" y="161076"/>
                </a:lnTo>
                <a:close/>
                <a:moveTo>
                  <a:pt x="399349" y="455982"/>
                </a:moveTo>
                <a:lnTo>
                  <a:pt x="399349" y="442691"/>
                </a:lnTo>
                <a:lnTo>
                  <a:pt x="425856" y="442691"/>
                </a:lnTo>
                <a:lnTo>
                  <a:pt x="425856" y="455982"/>
                </a:lnTo>
                <a:lnTo>
                  <a:pt x="399349" y="455982"/>
                </a:lnTo>
                <a:close/>
              </a:path>
            </a:pathLst>
          </a:custGeom>
          <a:solidFill>
            <a:srgbClr val="FFC000"/>
          </a:solidFill>
          <a:ln w="9525" cap="flat">
            <a:noFill/>
            <a:prstDash val="solid"/>
            <a:miter/>
          </a:ln>
        </p:spPr>
        <p:txBody>
          <a:bodyPr rtlCol="0" anchor="ctr"/>
          <a:lstStyle/>
          <a:p>
            <a:endParaRPr lang="es-MX">
              <a:solidFill>
                <a:schemeClr val="tx1">
                  <a:lumMod val="20000"/>
                  <a:lumOff val="80000"/>
                </a:schemeClr>
              </a:solidFill>
            </a:endParaRPr>
          </a:p>
        </p:txBody>
      </p:sp>
      <p:sp>
        <p:nvSpPr>
          <p:cNvPr id="82" name="Shape 873">
            <a:extLst>
              <a:ext uri="{FF2B5EF4-FFF2-40B4-BE49-F238E27FC236}">
                <a16:creationId xmlns:a16="http://schemas.microsoft.com/office/drawing/2014/main" id="{81857143-6B46-6700-1A13-B230A5439B3E}"/>
              </a:ext>
            </a:extLst>
          </p:cNvPr>
          <p:cNvSpPr>
            <a:spLocks noChangeArrowheads="1"/>
          </p:cNvSpPr>
          <p:nvPr/>
        </p:nvSpPr>
        <p:spPr bwMode="auto">
          <a:xfrm>
            <a:off x="4192647" y="5260949"/>
            <a:ext cx="541592" cy="606316"/>
          </a:xfrm>
          <a:prstGeom prst="ellipse">
            <a:avLst/>
          </a:prstGeom>
          <a:solidFill>
            <a:schemeClr val="tx2">
              <a:lumMod val="50000"/>
              <a:lumOff val="50000"/>
            </a:schemeClr>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rPr>
              <a:t>5</a:t>
            </a:r>
            <a:endParaRPr lang="ru-RU"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83" name="Shape 850">
            <a:extLst>
              <a:ext uri="{FF2B5EF4-FFF2-40B4-BE49-F238E27FC236}">
                <a16:creationId xmlns:a16="http://schemas.microsoft.com/office/drawing/2014/main" id="{15014248-1BAD-D1D0-31EA-ACF3F2B8715D}"/>
              </a:ext>
            </a:extLst>
          </p:cNvPr>
          <p:cNvSpPr>
            <a:spLocks noChangeArrowheads="1"/>
          </p:cNvSpPr>
          <p:nvPr/>
        </p:nvSpPr>
        <p:spPr bwMode="auto">
          <a:xfrm>
            <a:off x="7371865" y="5281669"/>
            <a:ext cx="541592" cy="585596"/>
          </a:xfrm>
          <a:prstGeom prst="ellipse">
            <a:avLst/>
          </a:prstGeom>
          <a:solidFill>
            <a:srgbClr val="4BDCED"/>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rPr>
              <a:t>10</a:t>
            </a:r>
            <a:endParaRPr lang="ru-RU"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93" name="Shape 834">
            <a:extLst>
              <a:ext uri="{FF2B5EF4-FFF2-40B4-BE49-F238E27FC236}">
                <a16:creationId xmlns:a16="http://schemas.microsoft.com/office/drawing/2014/main" id="{2C27C225-77A9-0AB9-7F7D-04E3ED8AD778}"/>
              </a:ext>
            </a:extLst>
          </p:cNvPr>
          <p:cNvSpPr>
            <a:spLocks noChangeArrowheads="1"/>
          </p:cNvSpPr>
          <p:nvPr/>
        </p:nvSpPr>
        <p:spPr bwMode="auto">
          <a:xfrm>
            <a:off x="6562718" y="457779"/>
            <a:ext cx="541592" cy="585596"/>
          </a:xfrm>
          <a:prstGeom prst="ellipse">
            <a:avLst/>
          </a:prstGeom>
          <a:solidFill>
            <a:srgbClr val="4BDCED"/>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rPr>
              <a:t>6</a:t>
            </a:r>
            <a:endParaRPr lang="ru-RU"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94" name="Shape 875">
            <a:extLst>
              <a:ext uri="{FF2B5EF4-FFF2-40B4-BE49-F238E27FC236}">
                <a16:creationId xmlns:a16="http://schemas.microsoft.com/office/drawing/2014/main" id="{91EDCA60-D579-5330-DE70-E96534B7C481}"/>
              </a:ext>
            </a:extLst>
          </p:cNvPr>
          <p:cNvSpPr>
            <a:spLocks noChangeArrowheads="1"/>
          </p:cNvSpPr>
          <p:nvPr/>
        </p:nvSpPr>
        <p:spPr bwMode="auto">
          <a:xfrm>
            <a:off x="4738492" y="457779"/>
            <a:ext cx="541592" cy="553998"/>
          </a:xfrm>
          <a:prstGeom prst="ellipse">
            <a:avLst/>
          </a:prstGeom>
          <a:solidFill>
            <a:schemeClr val="tx2">
              <a:lumMod val="50000"/>
              <a:lumOff val="50000"/>
            </a:schemeClr>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rPr>
              <a:t>1</a:t>
            </a:r>
            <a:endParaRPr lang="ru-RU"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95" name="Shape 873">
            <a:extLst>
              <a:ext uri="{FF2B5EF4-FFF2-40B4-BE49-F238E27FC236}">
                <a16:creationId xmlns:a16="http://schemas.microsoft.com/office/drawing/2014/main" id="{D39DC0AE-8855-95BE-CF15-E40059E92D45}"/>
              </a:ext>
            </a:extLst>
          </p:cNvPr>
          <p:cNvSpPr>
            <a:spLocks noChangeArrowheads="1"/>
          </p:cNvSpPr>
          <p:nvPr/>
        </p:nvSpPr>
        <p:spPr bwMode="auto">
          <a:xfrm>
            <a:off x="4955463" y="5867265"/>
            <a:ext cx="541592" cy="606316"/>
          </a:xfrm>
          <a:prstGeom prst="ellipse">
            <a:avLst/>
          </a:prstGeom>
          <a:solidFill>
            <a:schemeClr val="tx2">
              <a:lumMod val="50000"/>
              <a:lumOff val="50000"/>
            </a:schemeClr>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rPr>
              <a:t>5</a:t>
            </a:r>
            <a:endParaRPr lang="ru-RU"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97" name="Shape 850">
            <a:extLst>
              <a:ext uri="{FF2B5EF4-FFF2-40B4-BE49-F238E27FC236}">
                <a16:creationId xmlns:a16="http://schemas.microsoft.com/office/drawing/2014/main" id="{85974803-A079-3F9B-62ED-D777F8328021}"/>
              </a:ext>
            </a:extLst>
          </p:cNvPr>
          <p:cNvSpPr>
            <a:spLocks noChangeArrowheads="1"/>
          </p:cNvSpPr>
          <p:nvPr/>
        </p:nvSpPr>
        <p:spPr bwMode="auto">
          <a:xfrm>
            <a:off x="6782564" y="5867265"/>
            <a:ext cx="541592" cy="585596"/>
          </a:xfrm>
          <a:prstGeom prst="ellipse">
            <a:avLst/>
          </a:prstGeom>
          <a:solidFill>
            <a:srgbClr val="4BDCED"/>
          </a:solidFill>
          <a:ln>
            <a:noFill/>
          </a:ln>
        </p:spPr>
        <p:txBody>
          <a:bodyPr lIns="71437" tIns="71437" rIns="71437" bIns="71437" anchor="ctr"/>
          <a:lstStyle>
            <a:lvl1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defTabSz="820738">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indent="-914400" defTabSz="820738" eaLnBrk="0" fontAlgn="base" hangingPunct="0">
              <a:spcBef>
                <a:spcPct val="0"/>
              </a:spcBef>
              <a:spcAft>
                <a:spcPct val="0"/>
              </a:spcAft>
              <a:defRPr sz="3000" b="1">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ctr"/>
            <a:r>
              <a:rPr lang="en-US"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rPr>
              <a:t>10</a:t>
            </a:r>
            <a:endParaRPr lang="ru-RU" altLang="ru-RU" sz="1000" b="0" dirty="0">
              <a:solidFill>
                <a:schemeClr val="bg1"/>
              </a:solidFill>
              <a:latin typeface="Roboto Medium" panose="02000000000000000000" pitchFamily="2" charset="0"/>
              <a:ea typeface="Roboto Medium" panose="02000000000000000000" pitchFamily="2" charset="0"/>
              <a:cs typeface="Lato" panose="020F0502020204030203" pitchFamily="34" charset="0"/>
              <a:sym typeface="Helvetica Light" panose="020B0403020202020204" pitchFamily="34" charset="0"/>
            </a:endParaRPr>
          </a:p>
        </p:txBody>
      </p:sp>
      <p:sp>
        <p:nvSpPr>
          <p:cNvPr id="98" name="Rectangle 56">
            <a:extLst>
              <a:ext uri="{FF2B5EF4-FFF2-40B4-BE49-F238E27FC236}">
                <a16:creationId xmlns:a16="http://schemas.microsoft.com/office/drawing/2014/main" id="{544B0198-FD92-5864-673F-7DCA83F8C279}"/>
              </a:ext>
            </a:extLst>
          </p:cNvPr>
          <p:cNvSpPr/>
          <p:nvPr/>
        </p:nvSpPr>
        <p:spPr>
          <a:xfrm>
            <a:off x="8302649" y="4566205"/>
            <a:ext cx="3163645" cy="400110"/>
          </a:xfrm>
          <a:prstGeom prst="rect">
            <a:avLst/>
          </a:prstGeom>
        </p:spPr>
        <p:txBody>
          <a:bodyPr wrap="square">
            <a:spAutoFit/>
          </a:bodyPr>
          <a:lstStyle/>
          <a:p>
            <a:r>
              <a:rPr lang="en-US" sz="1000" b="1" i="0" dirty="0">
                <a:solidFill>
                  <a:srgbClr val="1F2328"/>
                </a:solidFill>
                <a:effectLst/>
                <a:latin typeface="Constantia" panose="02030602050306030303" pitchFamily="18" charset="0"/>
              </a:rPr>
              <a:t>Creating Dynamic Titles</a:t>
            </a:r>
            <a:r>
              <a:rPr lang="en-US" sz="1000" b="0" i="0" dirty="0">
                <a:solidFill>
                  <a:srgbClr val="1F2328"/>
                </a:solidFill>
                <a:effectLst/>
                <a:latin typeface="Constantia" panose="02030602050306030303" pitchFamily="18" charset="0"/>
              </a:rPr>
              <a:t>: Updating titles based on data changes.</a:t>
            </a:r>
            <a:endParaRPr lang="en-US" sz="1000" dirty="0">
              <a:latin typeface="Constantia" panose="02030602050306030303" pitchFamily="18" charset="0"/>
              <a:ea typeface="Lato Light" panose="020F0502020204030203" pitchFamily="34" charset="0"/>
              <a:cs typeface="Lato Light" panose="020F0502020204030203" pitchFamily="34" charset="0"/>
            </a:endParaRPr>
          </a:p>
        </p:txBody>
      </p:sp>
      <p:sp>
        <p:nvSpPr>
          <p:cNvPr id="99" name="Rectangle 56">
            <a:extLst>
              <a:ext uri="{FF2B5EF4-FFF2-40B4-BE49-F238E27FC236}">
                <a16:creationId xmlns:a16="http://schemas.microsoft.com/office/drawing/2014/main" id="{A8B787AC-A3C0-9871-DE7B-ECEBE34686DE}"/>
              </a:ext>
            </a:extLst>
          </p:cNvPr>
          <p:cNvSpPr/>
          <p:nvPr/>
        </p:nvSpPr>
        <p:spPr>
          <a:xfrm>
            <a:off x="7961166" y="5364052"/>
            <a:ext cx="3163645" cy="400110"/>
          </a:xfrm>
          <a:prstGeom prst="rect">
            <a:avLst/>
          </a:prstGeom>
        </p:spPr>
        <p:txBody>
          <a:bodyPr wrap="square">
            <a:spAutoFit/>
          </a:bodyPr>
          <a:lstStyle/>
          <a:p>
            <a:r>
              <a:rPr lang="en-IN" sz="1000" b="1" i="0" dirty="0">
                <a:solidFill>
                  <a:srgbClr val="1F2328"/>
                </a:solidFill>
                <a:effectLst/>
                <a:latin typeface="Constantia" panose="02030602050306030303" pitchFamily="18" charset="0"/>
              </a:rPr>
              <a:t>Conditional Formatting</a:t>
            </a:r>
            <a:r>
              <a:rPr lang="en-IN" sz="1000" b="0" i="0" dirty="0">
                <a:solidFill>
                  <a:srgbClr val="1F2328"/>
                </a:solidFill>
                <a:effectLst/>
                <a:latin typeface="Constantia" panose="02030602050306030303" pitchFamily="18" charset="0"/>
              </a:rPr>
              <a:t>: Handling blank results after filtering.</a:t>
            </a:r>
            <a:endParaRPr lang="en-US" sz="1000" dirty="0">
              <a:latin typeface="Constantia" panose="02030602050306030303" pitchFamily="18" charset="0"/>
              <a:ea typeface="Lato Light" panose="020F0502020204030203" pitchFamily="34" charset="0"/>
              <a:cs typeface="Lato Light" panose="020F0502020204030203" pitchFamily="34" charset="0"/>
            </a:endParaRPr>
          </a:p>
        </p:txBody>
      </p:sp>
      <p:sp>
        <p:nvSpPr>
          <p:cNvPr id="100" name="Rectangle 56">
            <a:extLst>
              <a:ext uri="{FF2B5EF4-FFF2-40B4-BE49-F238E27FC236}">
                <a16:creationId xmlns:a16="http://schemas.microsoft.com/office/drawing/2014/main" id="{7294AB76-577A-6D0B-AF2B-330128FF2BA9}"/>
              </a:ext>
            </a:extLst>
          </p:cNvPr>
          <p:cNvSpPr/>
          <p:nvPr/>
        </p:nvSpPr>
        <p:spPr>
          <a:xfrm>
            <a:off x="7417017" y="6046430"/>
            <a:ext cx="3163645" cy="400110"/>
          </a:xfrm>
          <a:prstGeom prst="rect">
            <a:avLst/>
          </a:prstGeom>
        </p:spPr>
        <p:txBody>
          <a:bodyPr wrap="square">
            <a:spAutoFit/>
          </a:bodyPr>
          <a:lstStyle/>
          <a:p>
            <a:r>
              <a:rPr lang="en-US" sz="1000" b="1" i="0" dirty="0">
                <a:solidFill>
                  <a:srgbClr val="1F2328"/>
                </a:solidFill>
                <a:effectLst/>
                <a:latin typeface="Constantia" panose="02030602050306030303" pitchFamily="18" charset="0"/>
              </a:rPr>
              <a:t>Dynamic Last Refresh Date</a:t>
            </a:r>
            <a:r>
              <a:rPr lang="en-US" sz="1000" b="0" i="0" dirty="0">
                <a:solidFill>
                  <a:srgbClr val="1F2328"/>
                </a:solidFill>
                <a:effectLst/>
                <a:latin typeface="Constantia" panose="02030602050306030303" pitchFamily="18" charset="0"/>
              </a:rPr>
              <a:t>: Showing the latest data update.</a:t>
            </a:r>
            <a:endParaRPr lang="en-US" sz="1000" dirty="0">
              <a:latin typeface="Constantia" panose="02030602050306030303" pitchFamily="18" charset="0"/>
              <a:ea typeface="Lato Light" panose="020F0502020204030203" pitchFamily="34" charset="0"/>
              <a:cs typeface="Lato Light" panose="020F0502020204030203" pitchFamily="34" charset="0"/>
            </a:endParaRPr>
          </a:p>
        </p:txBody>
      </p:sp>
      <p:sp>
        <p:nvSpPr>
          <p:cNvPr id="104" name="CuadroTexto 350">
            <a:extLst>
              <a:ext uri="{FF2B5EF4-FFF2-40B4-BE49-F238E27FC236}">
                <a16:creationId xmlns:a16="http://schemas.microsoft.com/office/drawing/2014/main" id="{CF45109F-44CA-15A3-5DB0-3199E904307A}"/>
              </a:ext>
            </a:extLst>
          </p:cNvPr>
          <p:cNvSpPr txBox="1"/>
          <p:nvPr/>
        </p:nvSpPr>
        <p:spPr>
          <a:xfrm>
            <a:off x="5094687" y="1056437"/>
            <a:ext cx="1468031" cy="338554"/>
          </a:xfrm>
          <a:prstGeom prst="rect">
            <a:avLst/>
          </a:prstGeom>
          <a:noFill/>
        </p:spPr>
        <p:txBody>
          <a:bodyPr wrap="none" rtlCol="0">
            <a:spAutoFit/>
          </a:bodyPr>
          <a:lstStyle/>
          <a:p>
            <a:pPr algn="l"/>
            <a:r>
              <a:rPr lang="en-IN" sz="1600" b="1" dirty="0">
                <a:solidFill>
                  <a:srgbClr val="0070C0"/>
                </a:solidFill>
                <a:latin typeface="Constantia" panose="02030602050306030303" pitchFamily="18" charset="0"/>
              </a:rPr>
              <a:t>Project work:</a:t>
            </a:r>
            <a:endParaRPr lang="en-IN" sz="1600" b="1" i="0" dirty="0">
              <a:solidFill>
                <a:srgbClr val="0070C0"/>
              </a:solidFill>
              <a:effectLst/>
              <a:latin typeface="Constantia" panose="02030602050306030303" pitchFamily="18" charset="0"/>
            </a:endParaRPr>
          </a:p>
        </p:txBody>
      </p:sp>
      <p:sp>
        <p:nvSpPr>
          <p:cNvPr id="105" name="CuadroTexto 350">
            <a:extLst>
              <a:ext uri="{FF2B5EF4-FFF2-40B4-BE49-F238E27FC236}">
                <a16:creationId xmlns:a16="http://schemas.microsoft.com/office/drawing/2014/main" id="{4A5DEE4A-3529-246E-1A3E-914F552B0B81}"/>
              </a:ext>
            </a:extLst>
          </p:cNvPr>
          <p:cNvSpPr txBox="1"/>
          <p:nvPr/>
        </p:nvSpPr>
        <p:spPr>
          <a:xfrm>
            <a:off x="4774773" y="1463564"/>
            <a:ext cx="2158091" cy="338554"/>
          </a:xfrm>
          <a:prstGeom prst="rect">
            <a:avLst/>
          </a:prstGeom>
          <a:noFill/>
        </p:spPr>
        <p:txBody>
          <a:bodyPr wrap="none" rtlCol="0">
            <a:spAutoFit/>
          </a:bodyPr>
          <a:lstStyle/>
          <a:p>
            <a:pPr algn="l"/>
            <a:r>
              <a:rPr lang="en-IN" sz="1600" b="1" i="0" dirty="0">
                <a:solidFill>
                  <a:srgbClr val="FFC000"/>
                </a:solidFill>
                <a:effectLst/>
                <a:latin typeface="Constantia" panose="02030602050306030303" pitchFamily="18" charset="0"/>
              </a:rPr>
              <a:t>Learning Outcomes:</a:t>
            </a:r>
          </a:p>
        </p:txBody>
      </p:sp>
      <p:sp>
        <p:nvSpPr>
          <p:cNvPr id="106" name="CuadroTexto 350">
            <a:extLst>
              <a:ext uri="{FF2B5EF4-FFF2-40B4-BE49-F238E27FC236}">
                <a16:creationId xmlns:a16="http://schemas.microsoft.com/office/drawing/2014/main" id="{099DB1F2-47FA-6EB8-6A8D-BA000FCD7E1E}"/>
              </a:ext>
            </a:extLst>
          </p:cNvPr>
          <p:cNvSpPr txBox="1"/>
          <p:nvPr/>
        </p:nvSpPr>
        <p:spPr>
          <a:xfrm>
            <a:off x="4353786" y="1900925"/>
            <a:ext cx="3128357" cy="307777"/>
          </a:xfrm>
          <a:prstGeom prst="rect">
            <a:avLst/>
          </a:prstGeom>
          <a:noFill/>
        </p:spPr>
        <p:txBody>
          <a:bodyPr wrap="none" rtlCol="0">
            <a:spAutoFit/>
          </a:bodyPr>
          <a:lstStyle/>
          <a:p>
            <a:pPr algn="l"/>
            <a:r>
              <a:rPr lang="en-US" sz="1400" b="1" i="0" dirty="0">
                <a:solidFill>
                  <a:srgbClr val="07575B"/>
                </a:solidFill>
                <a:effectLst/>
                <a:latin typeface="Constantia" panose="02030602050306030303" pitchFamily="18" charset="0"/>
              </a:rPr>
              <a:t>Power BI Features Learned &amp; Used:</a:t>
            </a:r>
          </a:p>
        </p:txBody>
      </p:sp>
    </p:spTree>
    <p:extLst>
      <p:ext uri="{BB962C8B-B14F-4D97-AF65-F5344CB8AC3E}">
        <p14:creationId xmlns:p14="http://schemas.microsoft.com/office/powerpoint/2010/main" val="255529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8EF9A50-7401-66DF-7A16-E8A12A874E22}"/>
              </a:ext>
            </a:extLst>
          </p:cNvPr>
          <p:cNvPicPr>
            <a:picLocks noChangeAspect="1"/>
          </p:cNvPicPr>
          <p:nvPr/>
        </p:nvPicPr>
        <p:blipFill>
          <a:blip r:embed="rId2"/>
          <a:srcRect r="248" b="1"/>
          <a:stretch/>
        </p:blipFill>
        <p:spPr>
          <a:xfrm>
            <a:off x="453606" y="297330"/>
            <a:ext cx="11195469" cy="6313020"/>
          </a:xfrm>
          <a:prstGeom prst="rect">
            <a:avLst/>
          </a:prstGeom>
        </p:spPr>
      </p:pic>
    </p:spTree>
    <p:extLst>
      <p:ext uri="{BB962C8B-B14F-4D97-AF65-F5344CB8AC3E}">
        <p14:creationId xmlns:p14="http://schemas.microsoft.com/office/powerpoint/2010/main" val="160211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803E205-D801-C901-9CA1-B3BB9E9015EE}"/>
              </a:ext>
            </a:extLst>
          </p:cNvPr>
          <p:cNvPicPr>
            <a:picLocks noChangeAspect="1"/>
          </p:cNvPicPr>
          <p:nvPr/>
        </p:nvPicPr>
        <p:blipFill>
          <a:blip r:embed="rId2"/>
          <a:srcRect r="2" b="198"/>
          <a:stretch/>
        </p:blipFill>
        <p:spPr>
          <a:xfrm>
            <a:off x="554955" y="329556"/>
            <a:ext cx="11036970" cy="6223644"/>
          </a:xfrm>
          <a:prstGeom prst="rect">
            <a:avLst/>
          </a:prstGeom>
        </p:spPr>
      </p:pic>
    </p:spTree>
    <p:extLst>
      <p:ext uri="{BB962C8B-B14F-4D97-AF65-F5344CB8AC3E}">
        <p14:creationId xmlns:p14="http://schemas.microsoft.com/office/powerpoint/2010/main" val="271209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61F1EA3-BE27-E224-01D6-C62CDE5DD457}"/>
              </a:ext>
            </a:extLst>
          </p:cNvPr>
          <p:cNvPicPr>
            <a:picLocks noChangeAspect="1"/>
          </p:cNvPicPr>
          <p:nvPr/>
        </p:nvPicPr>
        <p:blipFill>
          <a:blip r:embed="rId2"/>
          <a:srcRect t="196" r="2" b="2"/>
          <a:stretch/>
        </p:blipFill>
        <p:spPr>
          <a:xfrm>
            <a:off x="554954" y="281217"/>
            <a:ext cx="11122695" cy="6271983"/>
          </a:xfrm>
          <a:prstGeom prst="rect">
            <a:avLst/>
          </a:prstGeom>
        </p:spPr>
      </p:pic>
    </p:spTree>
    <p:extLst>
      <p:ext uri="{BB962C8B-B14F-4D97-AF65-F5344CB8AC3E}">
        <p14:creationId xmlns:p14="http://schemas.microsoft.com/office/powerpoint/2010/main" val="2035290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TotalTime>
  <Words>846</Words>
  <Application>Microsoft Office PowerPoint</Application>
  <PresentationFormat>Widescreen</PresentationFormat>
  <Paragraphs>115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Aptos</vt:lpstr>
      <vt:lpstr>Aptos Display</vt:lpstr>
      <vt:lpstr>Arial</vt:lpstr>
      <vt:lpstr>Constantia</vt:lpstr>
      <vt:lpstr>Lato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Manjunath Padavalkar</dc:creator>
  <cp:lastModifiedBy>Manjunath Padavalkar</cp:lastModifiedBy>
  <cp:revision>24</cp:revision>
  <dcterms:created xsi:type="dcterms:W3CDTF">2024-08-06T13:19:41Z</dcterms:created>
  <dcterms:modified xsi:type="dcterms:W3CDTF">2024-08-06T14:55:56Z</dcterms:modified>
</cp:coreProperties>
</file>