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7" r:id="rId15"/>
    <p:sldId id="304" r:id="rId16"/>
    <p:sldId id="306" r:id="rId17"/>
    <p:sldId id="313" r:id="rId18"/>
    <p:sldId id="308" r:id="rId19"/>
    <p:sldId id="309" r:id="rId20"/>
    <p:sldId id="310" r:id="rId21"/>
    <p:sldId id="311" r:id="rId22"/>
    <p:sldId id="312" r:id="rId23"/>
    <p:sldId id="314" r:id="rId24"/>
    <p:sldId id="31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1F9A-0EA1-A8AE-A998-4B88528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68845-45BC-818C-67BB-3A469D56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5A1D-00CF-0F24-DCC0-25C80D6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1AE0-5EFC-8980-2267-1E815F5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179EA-B7BF-F973-9F65-B2A3A8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85D2-11C1-E268-99D5-21B671B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D802-C018-C947-1C56-182C153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489B-D9B4-4864-8671-F0993C91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26C6-7646-E64E-D6B1-D0CF7B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FD14-44E4-F150-B3FF-106C400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A7FCF-BFE7-9794-EDF0-2DFE39A2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72206-AC5F-A76F-3EEE-9DB39D10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1FE97-2B07-8614-4751-A036EDC5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002A-8309-BAA9-6A7D-E7C8039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2A49-D2CF-0F41-9AC3-F2CA9C1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63B-32F0-E489-BBDB-6F26E9B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E8C50-161B-D901-BC9C-9D631516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E7A0-E294-4813-5B36-FF9D92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59605-6626-BBDC-ADE5-361B91C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E6ACB-2D6D-00A2-E0F6-AB1DE0D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57E-2694-D502-ACC9-72236F1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2A538-D37E-B57C-A151-F476485B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AE7A-331A-D801-D05D-07B77057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41D8E-58C3-CF0B-DE39-10ECE327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291E-B4B1-54CC-AA85-571BCF5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2550-BCBA-1906-ED1F-E88B90B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E8207-3FBE-F0AC-7A95-FD5034A9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00AF4-997A-340F-19B5-12064D6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518F-502C-9575-BD9A-7DFBE2D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B7048-58AD-3EB9-3B81-8B90E89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DF4-B7E5-1768-3EA1-47B0EFC8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962-D77E-41E1-A4C3-CF1D311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1E741-27AD-381A-1EE2-38E8B135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9C21-32FE-75E0-EF20-1CD6FE1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2E719-A9A9-DE47-7573-EEA5862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E6E50-22E1-0F45-CC9E-56DECBAE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D6C79-4012-8D4A-7172-C059BC3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D6E9-BA82-A03F-D7E3-73DEC38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82356-439C-644F-392A-CFD2A3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83CD-5874-4E98-2A94-1F320B3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CB46C-E213-D583-C2A5-E59AA0D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72A9-83AC-7002-A013-B8F1094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3B2C0-BB04-10C3-D3DB-70534927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9E5C-FD8A-2FE8-440B-878B363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F2503-F4D0-4844-AC61-C3AF619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AD9B5-4A05-B498-1728-5543493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59D4-D6ED-13AF-B0BE-369038D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05F73-43A8-C0DA-F77D-7E755567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A45A8-0515-F102-8816-C0EBB8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B5B6-D1C4-2EDC-5878-FA70007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F7622-9F13-6D14-8B4B-99668B0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141B-D26B-636A-0F28-564DA28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4724-66D3-C492-86EA-D047F33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6F2D7-EBB0-C970-7E10-CDF544E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CC4A-E39C-EE4B-FB86-6F68AEF0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15057-1ACC-5470-9057-AF5379B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AA674-24E5-EF87-E45D-B80CF4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2868F-BCDF-80F1-AC9F-E27F6B6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DAFD4-B371-E395-E264-1688DEEB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9ACE-BF3C-D586-CD21-955D9D6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814B-314F-04E4-90C5-BFF859C4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04A-1EDA-430C-A717-F57A7D2604FA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FD1E-30D4-BCEC-4836-93380128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1C22-1B80-B03B-DEF3-B4CD3653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BE6E24-704D-A7B5-29FD-50D607BF0059}"/>
              </a:ext>
            </a:extLst>
          </p:cNvPr>
          <p:cNvGrpSpPr/>
          <p:nvPr/>
        </p:nvGrpSpPr>
        <p:grpSpPr>
          <a:xfrm>
            <a:off x="1155031" y="1890131"/>
            <a:ext cx="9881937" cy="3077737"/>
            <a:chOff x="1155031" y="1910185"/>
            <a:chExt cx="9881937" cy="3077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54DFCD-6BFA-802A-68C5-CE8AE1818DA3}"/>
                </a:ext>
              </a:extLst>
            </p:cNvPr>
            <p:cNvSpPr txBox="1"/>
            <p:nvPr/>
          </p:nvSpPr>
          <p:spPr>
            <a:xfrm>
              <a:off x="1465560" y="2900782"/>
              <a:ext cx="92448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accent1"/>
                  </a:solidFill>
                </a:rPr>
                <a:t>노산과</a:t>
              </a:r>
              <a:r>
                <a:rPr lang="ko-KR" altLang="en-US" sz="6600" b="1" dirty="0">
                  <a:solidFill>
                    <a:schemeClr val="accent1"/>
                  </a:solidFill>
                </a:rPr>
                <a:t> 장애의 상관관계</a:t>
              </a:r>
            </a:p>
          </p:txBody>
        </p: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BB84A156-89D3-24C7-611D-EAAE09E85E87}"/>
                </a:ext>
              </a:extLst>
            </p:cNvPr>
            <p:cNvSpPr/>
            <p:nvPr/>
          </p:nvSpPr>
          <p:spPr>
            <a:xfrm>
              <a:off x="1155031" y="1910185"/>
              <a:ext cx="9881937" cy="3077737"/>
            </a:xfrm>
            <a:prstGeom prst="bracketPair">
              <a:avLst>
                <a:gd name="adj" fmla="val 12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50451-2436-6DD0-4DF3-9C6DD6C5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6" y="2959915"/>
            <a:ext cx="5827682" cy="1539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8EDD3-FFD1-E891-03CC-4C817846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25" y="874301"/>
            <a:ext cx="1834616" cy="5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8930F9D-0096-2E28-CDA8-8A00F571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98" y="795936"/>
            <a:ext cx="5054109" cy="5570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A339B-A4C3-10FC-1BA2-085173FA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417029"/>
            <a:ext cx="4097927" cy="2490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7A6ADD-F6A8-DFE0-841A-570C45EA2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19" y="3907240"/>
            <a:ext cx="4108060" cy="1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9707D545-5547-B001-886B-1EA4CFB5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9141"/>
            <a:ext cx="4811486" cy="5310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10383D-7607-FD79-1BA4-49424FF6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609234"/>
            <a:ext cx="3866148" cy="2535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248F5F-C6D8-0E09-7B3A-C5C122CC4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052" y="4144999"/>
            <a:ext cx="3866148" cy="19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C593A8A-95BD-D8B2-B08F-E8AD9505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01" y="908229"/>
            <a:ext cx="7343597" cy="56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BAACB78E-DB7E-6F64-7E17-103F6E92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78" y="1231966"/>
            <a:ext cx="8796839" cy="43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F23EFACA-F9BC-51E8-ED57-A690A3B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58" y="1218336"/>
            <a:ext cx="9014279" cy="44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CFBBEC4-6BFC-7A1D-F459-BDC7A47A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4" y="1560604"/>
            <a:ext cx="4571794" cy="3674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727AED-F0E2-BFC8-2AE5-123FEEC1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16" y="1814983"/>
            <a:ext cx="6466651" cy="3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454AFB7-96A9-4798-972C-ECC44C9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4" y="1814123"/>
            <a:ext cx="4454221" cy="3229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207EE-DCCF-6B6E-5C14-D2F76D6F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71" y="1667259"/>
            <a:ext cx="6609511" cy="36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F18FC04-2095-5DB7-B838-46F7080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51" y="1278424"/>
            <a:ext cx="8399897" cy="43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8">
            <a:extLst>
              <a:ext uri="{FF2B5EF4-FFF2-40B4-BE49-F238E27FC236}">
                <a16:creationId xmlns:a16="http://schemas.microsoft.com/office/drawing/2014/main" id="{60713344-E8EC-159B-28BC-C703FDA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88" y="1331188"/>
            <a:ext cx="7914223" cy="4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88795" y="105089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57040" y="1143226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주제 선정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88795" y="206297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57040" y="215530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자료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88795" y="307505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57040" y="316739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전처리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작업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88795" y="40871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57040" y="417947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상관관계확인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FC5F5-A182-C12D-1E39-BCC1B140CE7F}"/>
              </a:ext>
            </a:extLst>
          </p:cNvPr>
          <p:cNvSpPr txBox="1"/>
          <p:nvPr/>
        </p:nvSpPr>
        <p:spPr>
          <a:xfrm>
            <a:off x="3588795" y="500688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Pretendard"/>
              </a:rPr>
              <a:t>5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A52BC-99DE-36F5-F300-C59CC70CDE37}"/>
              </a:ext>
            </a:extLst>
          </p:cNvPr>
          <p:cNvSpPr txBox="1"/>
          <p:nvPr/>
        </p:nvSpPr>
        <p:spPr>
          <a:xfrm>
            <a:off x="5057040" y="5099221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Pretendard"/>
              </a:rPr>
              <a:t>결과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62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8B7B5012-9343-EDB5-4AAA-78E7439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49" y="2247441"/>
            <a:ext cx="4379725" cy="240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44DD1-57EA-46D3-BD3E-57247E7E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30" y="1327436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결과분석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5ABA9B-E662-7D35-4BCF-12939B1F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0" y="1335375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74222" y="3044279"/>
            <a:ext cx="2043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00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4560299" y="3044279"/>
            <a:ext cx="3071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7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65681"/>
              </p:ext>
            </p:extLst>
          </p:nvPr>
        </p:nvGraphicFramePr>
        <p:xfrm>
          <a:off x="811715" y="2252606"/>
          <a:ext cx="10568569" cy="26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91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114443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819239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53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제안자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 이유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노산과</a:t>
                      </a:r>
                      <a:r>
                        <a:rPr lang="ko-KR" sz="1600" kern="100" dirty="0">
                          <a:effectLst/>
                        </a:rPr>
                        <a:t> 장애의 상관관계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정혜원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남성의 </a:t>
                      </a:r>
                      <a:r>
                        <a:rPr lang="ko-KR" sz="1600" kern="100" dirty="0" err="1">
                          <a:effectLst/>
                        </a:rPr>
                        <a:t>노산에</a:t>
                      </a:r>
                      <a:r>
                        <a:rPr lang="ko-KR" sz="1600" kern="100" dirty="0">
                          <a:effectLst/>
                        </a:rPr>
                        <a:t> 대한 연구는 있음에도 통계로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정리 되어있지 않아 제안하게 되었다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현재 생활 형편에 따른 소비지출 전망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박지현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소비자 심리지수 데이터 분석으로 앞으로의 소비지출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전망이 어떤 지수들과 관련이 있을지 분석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지역별 월세 가격과 범죄율의 관계성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이재민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지역에 따른 범죄율이 월세와 같은 부동산 가격에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미치는 연관성 비교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프로젝트 개요 및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7C9F7-F6C2-6483-4C68-8395E27DC396}"/>
              </a:ext>
            </a:extLst>
          </p:cNvPr>
          <p:cNvSpPr txBox="1"/>
          <p:nvPr/>
        </p:nvSpPr>
        <p:spPr>
          <a:xfrm>
            <a:off x="1860272" y="4415494"/>
            <a:ext cx="84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세계보건기구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(WHO)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와 국제산부인과학회는 고령 출산의 기준을 초산 여부와 관계없이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35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세로 보고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만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35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세 이상의 여성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을 고령 임신부로 분류한다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24CA0-66C8-00B2-354F-5D5C88A9D037}"/>
              </a:ext>
            </a:extLst>
          </p:cNvPr>
          <p:cNvSpPr txBox="1"/>
          <p:nvPr/>
        </p:nvSpPr>
        <p:spPr>
          <a:xfrm>
            <a:off x="1163052" y="15662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4F84B-960E-E588-4668-A31CE0C3DC36}"/>
              </a:ext>
            </a:extLst>
          </p:cNvPr>
          <p:cNvSpPr txBox="1"/>
          <p:nvPr/>
        </p:nvSpPr>
        <p:spPr>
          <a:xfrm>
            <a:off x="1163052" y="36436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1682A-652B-F700-3938-99778D629718}"/>
              </a:ext>
            </a:extLst>
          </p:cNvPr>
          <p:cNvSpPr txBox="1"/>
          <p:nvPr/>
        </p:nvSpPr>
        <p:spPr>
          <a:xfrm>
            <a:off x="1848683" y="247371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ko-KR" altLang="en-US" b="0" i="0" dirty="0" err="1">
                <a:effectLst/>
                <a:latin typeface="gg sans"/>
              </a:rPr>
              <a:t>노산과</a:t>
            </a:r>
            <a:r>
              <a:rPr lang="ko-KR" altLang="en-US" b="0" i="0" dirty="0">
                <a:effectLst/>
                <a:latin typeface="gg sans"/>
              </a:rPr>
              <a:t> 장애의 상관관계를 도출하고자 연도별 출산한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 중 출산이 많은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20</a:t>
            </a:r>
            <a:r>
              <a:rPr lang="ko-KR" altLang="en-US" b="0" i="0" dirty="0">
                <a:effectLst/>
                <a:latin typeface="gg sans"/>
              </a:rPr>
              <a:t>대부터 </a:t>
            </a:r>
            <a:r>
              <a:rPr lang="en-US" altLang="ko-KR" b="0" i="0" dirty="0">
                <a:effectLst/>
                <a:latin typeface="gg sans"/>
              </a:rPr>
              <a:t>40</a:t>
            </a:r>
            <a:r>
              <a:rPr lang="ko-KR" altLang="en-US" b="0" i="0" dirty="0">
                <a:effectLst/>
                <a:latin typeface="gg sans"/>
              </a:rPr>
              <a:t>대까지의 출산율과 장애아동 발생율을 비교해보았다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자료수집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96526"/>
              </p:ext>
            </p:extLst>
          </p:nvPr>
        </p:nvGraphicFramePr>
        <p:xfrm>
          <a:off x="1319317" y="1936596"/>
          <a:ext cx="9424130" cy="29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34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719782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477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900" kern="100" dirty="0">
                          <a:solidFill>
                            <a:schemeClr val="tx1"/>
                          </a:solidFill>
                          <a:effectLst/>
                        </a:rPr>
                        <a:t>선정</a:t>
                      </a:r>
                      <a:r>
                        <a:rPr lang="ko-KR" sz="1900" kern="100" dirty="0">
                          <a:solidFill>
                            <a:schemeClr val="tx1"/>
                          </a:solidFill>
                          <a:effectLst/>
                        </a:rPr>
                        <a:t> 이유</a:t>
                      </a:r>
                      <a:endParaRPr lang="ko-KR" sz="1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시도부의 연령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세계급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부의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교육정도별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출생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(2008_2021).</a:t>
                      </a:r>
                      <a:r>
                        <a:rPr lang="en-US" altLang="ko-KR" sz="1600" kern="100" dirty="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연도별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부의 연령 비율을 확인하기 위해 선정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5260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시도모의 연령</a:t>
                      </a:r>
                      <a:r>
                        <a:rPr lang="en-US" altLang="ko-KR" sz="1600" dirty="0"/>
                        <a:t>(5</a:t>
                      </a:r>
                      <a:r>
                        <a:rPr lang="ko-KR" altLang="en-US" sz="1600" dirty="0" err="1"/>
                        <a:t>세계급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모의 </a:t>
                      </a:r>
                      <a:r>
                        <a:rPr lang="ko-KR" altLang="en-US" sz="1600" dirty="0" err="1"/>
                        <a:t>교육정도별</a:t>
                      </a:r>
                      <a:r>
                        <a:rPr lang="ko-KR" altLang="en-US" sz="1600" dirty="0"/>
                        <a:t> 출생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연도별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모의 연령 비율을 확인하기 위해 선정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8749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행정구역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시군구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별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세별 주민등록인구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연도별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전국 연령별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장애유형별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성별 등록장애인수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연도별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A57132-EF62-AE5C-B60F-B0C8FC3877BB}"/>
              </a:ext>
            </a:extLst>
          </p:cNvPr>
          <p:cNvSpPr txBox="1"/>
          <p:nvPr/>
        </p:nvSpPr>
        <p:spPr>
          <a:xfrm>
            <a:off x="5206482" y="5180293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국가통계포털</a:t>
            </a:r>
            <a:r>
              <a:rPr lang="en-US" altLang="ko-KR" dirty="0"/>
              <a:t>(https://kosis.kr/index/index.do)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3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작업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BC30DD5-E6D4-43F5-E00B-66E15E3F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1253331"/>
            <a:ext cx="6440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모의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84693117-7A2C-D5CF-A27D-26C4BB8B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77" y="1490830"/>
            <a:ext cx="2700324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502733-328C-1828-606F-EB9B149D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61" y="1710531"/>
            <a:ext cx="6523187" cy="41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부의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0E96A4-B458-2B00-806D-3DFEBBE1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4" y="1560986"/>
            <a:ext cx="5788254" cy="4055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E4BAA-4E92-DA81-F58D-142C7CC0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402" y="1039859"/>
            <a:ext cx="2912859" cy="48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C00550DC-71E6-6A40-C28B-8ADB25DC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80" y="1421590"/>
            <a:ext cx="4932948" cy="4324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B777-F04B-8260-FF25-801C6640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0" y="1421590"/>
            <a:ext cx="3894790" cy="45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325</Words>
  <Application>Microsoft Office PowerPoint</Application>
  <PresentationFormat>와이드스크린</PresentationFormat>
  <Paragraphs>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gg sans</vt:lpstr>
      <vt:lpstr>Pretendard</vt:lpstr>
      <vt:lpstr>Pretendard ExtraBold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박 지현</dc:creator>
  <cp:lastModifiedBy>박 지현</cp:lastModifiedBy>
  <cp:revision>93</cp:revision>
  <dcterms:created xsi:type="dcterms:W3CDTF">2023-05-18T00:20:21Z</dcterms:created>
  <dcterms:modified xsi:type="dcterms:W3CDTF">2023-05-18T15:16:15Z</dcterms:modified>
</cp:coreProperties>
</file>