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93" r:id="rId4"/>
    <p:sldId id="294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5" r:id="rId14"/>
    <p:sldId id="307" r:id="rId15"/>
    <p:sldId id="304" r:id="rId16"/>
    <p:sldId id="306" r:id="rId17"/>
    <p:sldId id="313" r:id="rId18"/>
    <p:sldId id="308" r:id="rId19"/>
    <p:sldId id="309" r:id="rId20"/>
    <p:sldId id="310" r:id="rId21"/>
    <p:sldId id="311" r:id="rId22"/>
    <p:sldId id="31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1F9A-0EA1-A8AE-A998-4B88528DC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168845-45BC-818C-67BB-3A469D569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395A1D-00CF-0F24-DCC0-25C80D63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371AE0-5EFC-8980-2267-1E815F52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179EA-B7BF-F973-9F65-B2A3A86A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77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285D2-11C1-E268-99D5-21B671B37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E2D802-C018-C947-1C56-182C153D6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56489B-D9B4-4864-8671-F0993C91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B26C6-7646-E64E-D6B1-D0CF7BBB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BFD14-44E4-F150-B3FF-106C4008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9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A7FCF-BFE7-9794-EDF0-2DFE39A2E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672206-AC5F-A76F-3EEE-9DB39D106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B1FE97-2B07-8614-4751-A036EDC53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5C002A-8309-BAA9-6A7D-E7C80394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92A49-D2CF-0F41-9AC3-F2CA9C13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144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E07-FEC1-3412-5F6C-75AD2C214E8B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381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E07-FEC1-3412-5F6C-75AD2C214E8B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71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8063B-32F0-E489-BBDB-6F26E9B41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0E8C50-161B-D901-BC9C-9D631516A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2E7A0-E294-4813-5B36-FF9D9284D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359605-6626-BBDC-ADE5-361B91C19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E6ACB-2D6D-00A2-E0F6-AB1DE0DA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90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F557E-2694-D502-ACC9-72236F1CE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2A538-D37E-B57C-A151-F476485B0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9AE7A-331A-D801-D05D-07B77057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41D8E-58C3-CF0B-DE39-10ECE327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E291E-B4B1-54CC-AA85-571BCF5A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2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42550-BCBA-1906-ED1F-E88B90BD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AE8207-3FBE-F0AC-7A95-FD5034A96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100AF4-997A-340F-19B5-12064D6F5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CD518F-502C-9575-BD9A-7DFBE2DA3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BB7048-58AD-3EB9-3B81-8B90E895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949DF4-B7E5-1768-3EA1-47B0EFC8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3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B3962-D77E-41E1-A4C3-CF1D311B5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91E741-27AD-381A-1EE2-38E8B135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4E9C21-32FE-75E0-EF20-1CD6FE1B0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82E719-A9A9-DE47-7573-EEA586237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2E6E50-22E1-0F45-CC9E-56DECBAEC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FD6C79-4012-8D4A-7172-C059BC33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7DD6E9-BA82-A03F-D7E3-73DEC382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082356-439C-644F-392A-CFD2A3A29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39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783CD-5874-4E98-2A94-1F320B3D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9CB46C-E213-D583-C2A5-E59AA0D3E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0472A9-83AC-7002-A013-B8F10946A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B3B2C0-BB04-10C3-D3DB-70534927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4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7C9E5C-FD8A-2FE8-440B-878B3635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7F2503-F4D0-4844-AC61-C3AF619E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9AD9B5-4A05-B498-1728-55434935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2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F59D4-D6ED-13AF-B0BE-369038DB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505F73-43A8-C0DA-F77D-7E755567E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AA45A8-0515-F102-8816-C0EBB8C00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B6B5B6-D1C4-2EDC-5878-FA70007D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6F7622-9F13-6D14-8B4B-99668B00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0A141B-D26B-636A-0F28-564DA280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82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B4724-66D3-C492-86EA-D047F338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26F2D7-EBB0-C970-7E10-CDF544EAA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1CC4A-E39C-EE4B-FB86-6F68AEF00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F15057-1ACC-5470-9057-AF5379BF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AAA674-24E5-EF87-E45D-B80CF4D1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A2868F-BCDF-80F1-AC9F-E27F6B68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71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1DAFD4-B371-E395-E264-1688DEEB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9D9ACE-BF3C-D586-CD21-955D9D68A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6814B-314F-04E4-90C5-BFF859C40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EFD1E-30D4-BCEC-4836-933801289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D1C22-1B80-B03B-DEF3-B4CD3653B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7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3ADF62-798E-66E2-6BC7-AEFF0BC2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C3072-BBA6-E2E2-BDAA-B3E9CC66F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37B54-FABB-D1AC-AD00-D8967EA1B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D8559-E00F-4929-B36E-6AED35091A08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2931F-8878-05DC-7009-D79214306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530E2-A7C9-8227-1506-F93FCEA75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21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7A76-BE7E-F47A-E807-CE516C70F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F96D4C-24C3-2ECD-4ADB-5F2D7A1728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499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8483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err="1">
                <a:solidFill>
                  <a:schemeClr val="accent1"/>
                </a:solidFill>
              </a:rPr>
              <a:t>전처리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작업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년도별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인구대비 장애인 비율 데이터 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전처리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A2A64339-F0DE-FC9B-150C-164C25B7E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679" y="1176494"/>
            <a:ext cx="3984019" cy="518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42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데이터 시각화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내용 개체 틀 6">
            <a:extLst>
              <a:ext uri="{FF2B5EF4-FFF2-40B4-BE49-F238E27FC236}">
                <a16:creationId xmlns:a16="http://schemas.microsoft.com/office/drawing/2014/main" id="{88DDF4DA-39C5-AEE3-0402-AD709D3B3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708" y="1591141"/>
            <a:ext cx="3842833" cy="43513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930F9D-0096-2E28-CDA8-8A00F571B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839" y="873611"/>
            <a:ext cx="4673453" cy="515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07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데이터 시각화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2ACB093D-E604-735F-71A5-E2166B94C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052" y="1762577"/>
            <a:ext cx="4054191" cy="4008467"/>
          </a:xfrm>
          <a:prstGeom prst="rect">
            <a:avLst/>
          </a:prstGeom>
        </p:spPr>
      </p:pic>
      <p:pic>
        <p:nvPicPr>
          <p:cNvPr id="7" name="내용 개체 틀 8">
            <a:extLst>
              <a:ext uri="{FF2B5EF4-FFF2-40B4-BE49-F238E27FC236}">
                <a16:creationId xmlns:a16="http://schemas.microsoft.com/office/drawing/2014/main" id="{9707D545-5547-B001-886B-1EA4CFB59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96712"/>
            <a:ext cx="39426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86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데이터 시각화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8C593A8A-95BD-D8B2-B08F-E8AD95051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638" y="908229"/>
            <a:ext cx="6766723" cy="51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05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데이터 시각화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5">
            <a:extLst>
              <a:ext uri="{FF2B5EF4-FFF2-40B4-BE49-F238E27FC236}">
                <a16:creationId xmlns:a16="http://schemas.microsoft.com/office/drawing/2014/main" id="{BAACB78E-DB7E-6F64-7E17-103F6E927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4" y="1842594"/>
            <a:ext cx="7704488" cy="38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2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데이터 시각화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내용 개체 틀 6">
            <a:extLst>
              <a:ext uri="{FF2B5EF4-FFF2-40B4-BE49-F238E27FC236}">
                <a16:creationId xmlns:a16="http://schemas.microsoft.com/office/drawing/2014/main" id="{F23EFACA-F9BC-51E8-ED57-A690A3B76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206" y="1705422"/>
            <a:ext cx="8405588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77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데이터 시각화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DCFBBEC4-6BFC-7A1D-F459-BDC7A47AE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44" y="1560604"/>
            <a:ext cx="4571794" cy="36742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727AED-F0E2-BFC8-2AE5-123FEEC15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367" y="1667905"/>
            <a:ext cx="6035119" cy="336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17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데이터 시각화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6454AFB7-96A9-4798-972C-ECC44C9F1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68" y="2042040"/>
            <a:ext cx="3825572" cy="27739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5207EE-DCCF-6B6E-5C14-D2F76D6FF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467" y="1399096"/>
            <a:ext cx="7353937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27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데이터 시각화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5F18FC04-2095-5DB7-B838-46F7080AB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911" y="1823542"/>
            <a:ext cx="7590178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18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상관계수 확인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내용 개체 틀 8">
            <a:extLst>
              <a:ext uri="{FF2B5EF4-FFF2-40B4-BE49-F238E27FC236}">
                <a16:creationId xmlns:a16="http://schemas.microsoft.com/office/drawing/2014/main" id="{60713344-E8EC-159B-28BC-C703FDA8E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066" y="1514710"/>
            <a:ext cx="7221868" cy="382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4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33DDF8-3BAF-1A37-9602-7601FFABECD2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0D2F9E0-0DA1-C41D-002E-838EB6896537}"/>
              </a:ext>
            </a:extLst>
          </p:cNvPr>
          <p:cNvSpPr txBox="1"/>
          <p:nvPr/>
        </p:nvSpPr>
        <p:spPr>
          <a:xfrm>
            <a:off x="3588795" y="1050893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1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7CAD06-A827-FDD3-87F2-CD1E8DC148CF}"/>
              </a:ext>
            </a:extLst>
          </p:cNvPr>
          <p:cNvSpPr txBox="1"/>
          <p:nvPr/>
        </p:nvSpPr>
        <p:spPr>
          <a:xfrm>
            <a:off x="5057040" y="1143226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주제선정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676F5-3CC8-E89D-FFD9-6521A3CCD591}"/>
              </a:ext>
            </a:extLst>
          </p:cNvPr>
          <p:cNvSpPr txBox="1"/>
          <p:nvPr/>
        </p:nvSpPr>
        <p:spPr>
          <a:xfrm>
            <a:off x="3588795" y="2062975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2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C3592B-203B-2957-512B-BD0274291E8A}"/>
              </a:ext>
            </a:extLst>
          </p:cNvPr>
          <p:cNvSpPr txBox="1"/>
          <p:nvPr/>
        </p:nvSpPr>
        <p:spPr>
          <a:xfrm>
            <a:off x="5057040" y="2155308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자료 수집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803813-2F39-F774-B6BF-6775C77AF2E3}"/>
              </a:ext>
            </a:extLst>
          </p:cNvPr>
          <p:cNvSpPr txBox="1"/>
          <p:nvPr/>
        </p:nvSpPr>
        <p:spPr>
          <a:xfrm>
            <a:off x="3588795" y="3075057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3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EE2C22-3613-A6B6-A88F-456DEA907446}"/>
              </a:ext>
            </a:extLst>
          </p:cNvPr>
          <p:cNvSpPr txBox="1"/>
          <p:nvPr/>
        </p:nvSpPr>
        <p:spPr>
          <a:xfrm>
            <a:off x="5057040" y="3167390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전처리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 작업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CAE19A-94CD-005E-B8CF-7236DE00C2D5}"/>
              </a:ext>
            </a:extLst>
          </p:cNvPr>
          <p:cNvSpPr txBox="1"/>
          <p:nvPr/>
        </p:nvSpPr>
        <p:spPr>
          <a:xfrm>
            <a:off x="3588795" y="4087139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4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8D5D80-326C-E5ED-0E91-990D8748579D}"/>
              </a:ext>
            </a:extLst>
          </p:cNvPr>
          <p:cNvSpPr txBox="1"/>
          <p:nvPr/>
        </p:nvSpPr>
        <p:spPr>
          <a:xfrm>
            <a:off x="5057040" y="4179472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상관관계확인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CFC5F5-A182-C12D-1E39-BCC1B140CE7F}"/>
              </a:ext>
            </a:extLst>
          </p:cNvPr>
          <p:cNvSpPr txBox="1"/>
          <p:nvPr/>
        </p:nvSpPr>
        <p:spPr>
          <a:xfrm>
            <a:off x="3588795" y="5006888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solidFill>
                  <a:prstClr val="black"/>
                </a:solidFill>
                <a:latin typeface="Pretendard"/>
              </a:rPr>
              <a:t>5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FA52BC-99DE-36F5-F300-C59CC70CDE37}"/>
              </a:ext>
            </a:extLst>
          </p:cNvPr>
          <p:cNvSpPr txBox="1"/>
          <p:nvPr/>
        </p:nvSpPr>
        <p:spPr>
          <a:xfrm>
            <a:off x="5057040" y="5099221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>
                <a:solidFill>
                  <a:prstClr val="black"/>
                </a:solidFill>
                <a:latin typeface="Pretendard"/>
              </a:rPr>
              <a:t>결과분석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3628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924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상관계수 시각화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12">
            <a:extLst>
              <a:ext uri="{FF2B5EF4-FFF2-40B4-BE49-F238E27FC236}">
                <a16:creationId xmlns:a16="http://schemas.microsoft.com/office/drawing/2014/main" id="{8B7B5012-9343-EDB5-4AAA-78E743989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49" y="2247441"/>
            <a:ext cx="4379725" cy="2403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5844DD1-57EA-46D3-BD3E-57247E7E3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930" y="1327436"/>
            <a:ext cx="5464013" cy="47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98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결과분석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C5ABA9B-E662-7D35-4BCF-12939B1F4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310" y="1335375"/>
            <a:ext cx="5464013" cy="47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주제선정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EE901189-A3F0-994A-EDA1-98BFBC2B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203193"/>
              </p:ext>
            </p:extLst>
          </p:nvPr>
        </p:nvGraphicFramePr>
        <p:xfrm>
          <a:off x="811715" y="2252606"/>
          <a:ext cx="10568569" cy="2659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4891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1144439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5819239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</a:tblGrid>
              <a:tr h="53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2400" kern="100" dirty="0">
                          <a:solidFill>
                            <a:schemeClr val="tx1"/>
                          </a:solidFill>
                          <a:effectLst/>
                        </a:rPr>
                        <a:t>주제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2400" kern="100" dirty="0">
                          <a:solidFill>
                            <a:schemeClr val="tx1"/>
                          </a:solidFill>
                          <a:effectLst/>
                        </a:rPr>
                        <a:t>제안자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2400" kern="100" dirty="0">
                          <a:solidFill>
                            <a:schemeClr val="tx1"/>
                          </a:solidFill>
                          <a:effectLst/>
                        </a:rPr>
                        <a:t>제안 이유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 err="1">
                          <a:effectLst/>
                        </a:rPr>
                        <a:t>노산과</a:t>
                      </a:r>
                      <a:r>
                        <a:rPr lang="ko-KR" sz="1600" kern="100" dirty="0">
                          <a:effectLst/>
                        </a:rPr>
                        <a:t> 장애의 상관관계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정혜원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남성의 </a:t>
                      </a:r>
                      <a:r>
                        <a:rPr lang="ko-KR" sz="1600" kern="100" dirty="0" err="1">
                          <a:effectLst/>
                        </a:rPr>
                        <a:t>노산에</a:t>
                      </a:r>
                      <a:r>
                        <a:rPr lang="ko-KR" sz="1600" kern="100" dirty="0">
                          <a:effectLst/>
                        </a:rPr>
                        <a:t> 대한 연구는 있음에도 통계로 </a:t>
                      </a:r>
                      <a:endParaRPr lang="en-US" altLang="ko-KR" sz="16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정리 되어있지 않아 제안하게 되었다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>
                          <a:effectLst/>
                        </a:rPr>
                        <a:t>현재 생활 형편에 따른 소비지출 전망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박지현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확실한 데이터와 다양한 자료가 있어 결과를 </a:t>
                      </a:r>
                      <a:endParaRPr lang="en-US" altLang="ko-KR" sz="16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정확하게 도출할 수 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>
                          <a:effectLst/>
                        </a:rPr>
                        <a:t>지역별 월세 가격과 범죄율의 관계성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>
                          <a:effectLst/>
                        </a:rPr>
                        <a:t>이재민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지역에 따른 범죄율이 월세와 같은 부동산 가격에 </a:t>
                      </a:r>
                      <a:endParaRPr lang="en-US" altLang="ko-KR" sz="16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미치는 연관성 비교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36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5012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주제선정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프로젝트 개요 및 목표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827C9F7-F6C2-6483-4C68-8395E27DC396}"/>
              </a:ext>
            </a:extLst>
          </p:cNvPr>
          <p:cNvSpPr txBox="1"/>
          <p:nvPr/>
        </p:nvSpPr>
        <p:spPr>
          <a:xfrm>
            <a:off x="3359020" y="2705878"/>
            <a:ext cx="41801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>
                <a:solidFill>
                  <a:srgbClr val="DBDEE1"/>
                </a:solidFill>
                <a:effectLst/>
                <a:latin typeface="gg sans"/>
              </a:rPr>
              <a:t>개요 노산과 장애의 상관관계를 도출하고자 연도별 출산한 부</a:t>
            </a:r>
            <a:r>
              <a:rPr lang="en-US" altLang="ko-KR" b="0" i="0">
                <a:solidFill>
                  <a:srgbClr val="DBDEE1"/>
                </a:solidFill>
                <a:effectLst/>
                <a:latin typeface="gg sans"/>
              </a:rPr>
              <a:t>, </a:t>
            </a:r>
            <a:r>
              <a:rPr lang="ko-KR" altLang="en-US" b="0" i="0">
                <a:solidFill>
                  <a:srgbClr val="DBDEE1"/>
                </a:solidFill>
                <a:effectLst/>
                <a:latin typeface="gg sans"/>
              </a:rPr>
              <a:t>모의 나이 중 출산이 많은 </a:t>
            </a:r>
            <a:r>
              <a:rPr lang="en-US" altLang="ko-KR" b="0" i="0">
                <a:solidFill>
                  <a:srgbClr val="DBDEE1"/>
                </a:solidFill>
                <a:effectLst/>
                <a:latin typeface="gg sans"/>
              </a:rPr>
              <a:t>20</a:t>
            </a:r>
            <a:r>
              <a:rPr lang="ko-KR" altLang="en-US" b="0" i="0">
                <a:solidFill>
                  <a:srgbClr val="DBDEE1"/>
                </a:solidFill>
                <a:effectLst/>
                <a:latin typeface="gg sans"/>
              </a:rPr>
              <a:t>대부터 </a:t>
            </a:r>
            <a:r>
              <a:rPr lang="en-US" altLang="ko-KR" b="0" i="0">
                <a:solidFill>
                  <a:srgbClr val="DBDEE1"/>
                </a:solidFill>
                <a:effectLst/>
                <a:latin typeface="gg sans"/>
              </a:rPr>
              <a:t>40</a:t>
            </a:r>
            <a:r>
              <a:rPr lang="ko-KR" altLang="en-US" b="0" i="0">
                <a:solidFill>
                  <a:srgbClr val="DBDEE1"/>
                </a:solidFill>
                <a:effectLst/>
                <a:latin typeface="gg sans"/>
              </a:rPr>
              <a:t>대까지의 출산율과 장애아동 발생율을 비교해보았다</a:t>
            </a:r>
            <a:r>
              <a:rPr lang="en-US" altLang="ko-KR" b="0" i="0">
                <a:solidFill>
                  <a:srgbClr val="DBDEE1"/>
                </a:solidFill>
                <a:effectLst/>
                <a:latin typeface="gg sans"/>
              </a:rPr>
              <a:t>. </a:t>
            </a:r>
            <a:r>
              <a:rPr lang="ko-KR" altLang="en-US" b="0" i="0">
                <a:solidFill>
                  <a:srgbClr val="DBDEE1"/>
                </a:solidFill>
                <a:effectLst/>
                <a:latin typeface="gg sans"/>
              </a:rPr>
              <a:t>목적 부</a:t>
            </a:r>
            <a:r>
              <a:rPr lang="en-US" altLang="ko-KR" b="0" i="0">
                <a:solidFill>
                  <a:srgbClr val="DBDEE1"/>
                </a:solidFill>
                <a:effectLst/>
                <a:latin typeface="gg sans"/>
              </a:rPr>
              <a:t>, </a:t>
            </a:r>
            <a:r>
              <a:rPr lang="ko-KR" altLang="en-US" b="0" i="0">
                <a:solidFill>
                  <a:srgbClr val="DBDEE1"/>
                </a:solidFill>
                <a:effectLst/>
                <a:latin typeface="gg sans"/>
              </a:rPr>
              <a:t>모의 출산 나이를 장애아동 발생율과 각각 비교하여 부</a:t>
            </a:r>
            <a:r>
              <a:rPr lang="en-US" altLang="ko-KR" b="0" i="0">
                <a:solidFill>
                  <a:srgbClr val="DBDEE1"/>
                </a:solidFill>
                <a:effectLst/>
                <a:latin typeface="gg sans"/>
              </a:rPr>
              <a:t>, </a:t>
            </a:r>
            <a:r>
              <a:rPr lang="ko-KR" altLang="en-US" b="0" i="0">
                <a:solidFill>
                  <a:srgbClr val="DBDEE1"/>
                </a:solidFill>
                <a:effectLst/>
                <a:latin typeface="gg sans"/>
              </a:rPr>
              <a:t>모의 나이가 장애아동 발생에 영향을 주는 지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9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자료수집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EE901189-A3F0-994A-EDA1-98BFBC2B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783513"/>
              </p:ext>
            </p:extLst>
          </p:nvPr>
        </p:nvGraphicFramePr>
        <p:xfrm>
          <a:off x="1319317" y="1936596"/>
          <a:ext cx="9424130" cy="2984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4348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719782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</a:tblGrid>
              <a:tr h="477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solidFill>
                            <a:schemeClr val="tx1"/>
                          </a:solidFill>
                        </a:rPr>
                        <a:t>자료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900" kern="100" dirty="0">
                          <a:solidFill>
                            <a:schemeClr val="tx1"/>
                          </a:solidFill>
                          <a:effectLst/>
                        </a:rPr>
                        <a:t>선정</a:t>
                      </a:r>
                      <a:r>
                        <a:rPr lang="ko-KR" sz="1900" kern="100" dirty="0">
                          <a:solidFill>
                            <a:schemeClr val="tx1"/>
                          </a:solidFill>
                          <a:effectLst/>
                        </a:rPr>
                        <a:t> 이유</a:t>
                      </a:r>
                      <a:endParaRPr lang="ko-KR" sz="19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4778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시도부의 연령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(5</a:t>
                      </a:r>
                      <a:r>
                        <a:rPr lang="ko-KR" altLang="en-US" sz="1600" kern="100" dirty="0" err="1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세계급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부의 </a:t>
                      </a:r>
                      <a:r>
                        <a:rPr lang="ko-KR" altLang="en-US" sz="1600" kern="100" dirty="0" err="1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교육정도별</a:t>
                      </a: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출생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(2008_2021).</a:t>
                      </a:r>
                      <a:r>
                        <a:rPr lang="en-US" altLang="ko-KR" sz="1600" kern="100" dirty="0"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csv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400" kern="1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년도별</a:t>
                      </a:r>
                      <a:r>
                        <a:rPr lang="ko-KR" altLang="en-US" sz="14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400" kern="1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출생아의</a:t>
                      </a:r>
                      <a:r>
                        <a:rPr lang="ko-KR" altLang="en-US" sz="14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부의 연령 비율을 확인하기 위해 선정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595260"/>
                  </a:ext>
                </a:extLst>
              </a:tr>
              <a:tr h="4778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600" dirty="0"/>
                        <a:t>시도모의 연령</a:t>
                      </a:r>
                      <a:r>
                        <a:rPr lang="en-US" altLang="ko-KR" sz="1600" dirty="0"/>
                        <a:t>(5</a:t>
                      </a:r>
                      <a:r>
                        <a:rPr lang="ko-KR" altLang="en-US" sz="1600" dirty="0" err="1"/>
                        <a:t>세계급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모의 </a:t>
                      </a:r>
                      <a:r>
                        <a:rPr lang="ko-KR" altLang="en-US" sz="1600" dirty="0" err="1"/>
                        <a:t>교육정도별</a:t>
                      </a:r>
                      <a:r>
                        <a:rPr lang="ko-KR" altLang="en-US" sz="1600" dirty="0"/>
                        <a:t> 출생</a:t>
                      </a:r>
                      <a:r>
                        <a:rPr lang="en-US" altLang="ko-KR" sz="1600" dirty="0"/>
                        <a:t>(2008_2021).csv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년도별</a:t>
                      </a:r>
                      <a:r>
                        <a:rPr lang="ko-KR" altLang="en-US" sz="14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400" kern="1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출생아의</a:t>
                      </a:r>
                      <a:r>
                        <a:rPr lang="ko-KR" altLang="en-US" sz="14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모의 연령 비율을 확인하기 위해 선정</a:t>
                      </a:r>
                      <a:endParaRPr lang="ko-KR" alt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887498"/>
                  </a:ext>
                </a:extLst>
              </a:tr>
              <a:tr h="62705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600" dirty="0"/>
                        <a:t>행정구역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 err="1"/>
                        <a:t>시군구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별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세별 주민등록인구</a:t>
                      </a:r>
                      <a:r>
                        <a:rPr lang="en-US" altLang="ko-KR" sz="1600" dirty="0"/>
                        <a:t>(2008_2021).csv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4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년도별</a:t>
                      </a: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</a:t>
                      </a:r>
                      <a:r>
                        <a:rPr lang="en-US" alt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~10</a:t>
                      </a: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세의 총 인구대비 장애인 비율 </a:t>
                      </a:r>
                      <a:endParaRPr lang="en-US" alt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데이터를 얻기 위해 선정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62705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600" dirty="0"/>
                        <a:t>전국 연령별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장애유형별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성별 등록장애인수</a:t>
                      </a:r>
                      <a:r>
                        <a:rPr lang="en-US" altLang="ko-KR" sz="1600" dirty="0"/>
                        <a:t>(2008_2021).csv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400" kern="100" dirty="0" err="1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년도별</a:t>
                      </a: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세</a:t>
                      </a:r>
                      <a:r>
                        <a:rPr lang="en-US" altLang="ko-KR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~10</a:t>
                      </a: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세의 총 인구대비 장애인 비율 </a:t>
                      </a:r>
                      <a:endParaRPr lang="en-US" altLang="ko-KR" sz="14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데이터를 얻기 위해 선정</a:t>
                      </a:r>
                      <a:endParaRPr lang="ko-KR" altLang="ko-KR" sz="14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EA57132-EF62-AE5C-B60F-B0C8FC3877BB}"/>
              </a:ext>
            </a:extLst>
          </p:cNvPr>
          <p:cNvSpPr txBox="1"/>
          <p:nvPr/>
        </p:nvSpPr>
        <p:spPr>
          <a:xfrm>
            <a:off x="5206482" y="5180293"/>
            <a:ext cx="553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 err="1"/>
              <a:t>국가통계포털</a:t>
            </a:r>
            <a:r>
              <a:rPr lang="en-US" altLang="ko-KR" dirty="0"/>
              <a:t>(https://kosis.kr/index/index.do)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38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371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err="1">
                <a:solidFill>
                  <a:schemeClr val="accent1"/>
                </a:solidFill>
              </a:rPr>
              <a:t>전처리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작업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작업 환경 설정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1BC30DD5-E6D4-43F5-E00B-66E15E3F7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722" y="1253331"/>
            <a:ext cx="64405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9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6062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err="1">
                <a:solidFill>
                  <a:schemeClr val="accent1"/>
                </a:solidFill>
              </a:rPr>
              <a:t>전처리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작업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년도별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모의 데이터 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전처리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8">
            <a:extLst>
              <a:ext uri="{FF2B5EF4-FFF2-40B4-BE49-F238E27FC236}">
                <a16:creationId xmlns:a16="http://schemas.microsoft.com/office/drawing/2014/main" id="{84693117-7A2C-D5CF-A27D-26C4BB8B9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877" y="1490830"/>
            <a:ext cx="2700324" cy="43513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502733-328C-1828-606F-EB9B149DA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661" y="1710531"/>
            <a:ext cx="6523187" cy="413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92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6062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err="1">
                <a:solidFill>
                  <a:schemeClr val="accent1"/>
                </a:solidFill>
              </a:rPr>
              <a:t>전처리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작업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년도별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부의 데이터 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전처리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DD0E96A4-B458-2B00-806D-3DFEBBE13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052" y="1673124"/>
            <a:ext cx="5243014" cy="36731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0E4BAA-4E92-DA81-F58D-142C7CC0D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998" y="1241870"/>
            <a:ext cx="2644369" cy="43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65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8483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err="1">
                <a:solidFill>
                  <a:schemeClr val="accent1"/>
                </a:solidFill>
              </a:rPr>
              <a:t>전처리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작업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년도별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인구대비 장애인 비율 데이터 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전처리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내용 개체 틀 6">
            <a:extLst>
              <a:ext uri="{FF2B5EF4-FFF2-40B4-BE49-F238E27FC236}">
                <a16:creationId xmlns:a16="http://schemas.microsoft.com/office/drawing/2014/main" id="{C00550DC-71E6-6A40-C28B-8ADB25DCB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1" y="1926421"/>
            <a:ext cx="4198984" cy="36807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79B777-F04B-8260-FF25-801C6640F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429" y="1926421"/>
            <a:ext cx="3143377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26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210722_지루함은파란색으로덮자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14F"/>
      </a:accent1>
      <a:accent2>
        <a:srgbClr val="0F429D"/>
      </a:accent2>
      <a:accent3>
        <a:srgbClr val="1973C5"/>
      </a:accent3>
      <a:accent4>
        <a:srgbClr val="F3EFE9"/>
      </a:accent4>
      <a:accent5>
        <a:srgbClr val="017993"/>
      </a:accent5>
      <a:accent6>
        <a:srgbClr val="035777"/>
      </a:accent6>
      <a:hlink>
        <a:srgbClr val="262626"/>
      </a:hlink>
      <a:folHlink>
        <a:srgbClr val="262626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319</Words>
  <Application>Microsoft Office PowerPoint</Application>
  <PresentationFormat>와이드스크린</PresentationFormat>
  <Paragraphs>59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gg sans</vt:lpstr>
      <vt:lpstr>Pretendard</vt:lpstr>
      <vt:lpstr>Pretendard ExtraBold</vt:lpstr>
      <vt:lpstr>맑은 고딕</vt:lpstr>
      <vt:lpstr>Arial</vt:lpstr>
      <vt:lpstr>Office 테마</vt:lpstr>
      <vt:lpstr>1_Office 테마</vt:lpstr>
      <vt:lpstr>제목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박 지현</dc:creator>
  <cp:lastModifiedBy>박 지현</cp:lastModifiedBy>
  <cp:revision>59</cp:revision>
  <dcterms:created xsi:type="dcterms:W3CDTF">2023-05-18T00:20:21Z</dcterms:created>
  <dcterms:modified xsi:type="dcterms:W3CDTF">2023-05-18T02:52:15Z</dcterms:modified>
</cp:coreProperties>
</file>