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5" r:id="rId7"/>
    <p:sldId id="473" r:id="rId8"/>
    <p:sldId id="474" r:id="rId9"/>
    <p:sldId id="400" r:id="rId10"/>
    <p:sldId id="406" r:id="rId11"/>
    <p:sldId id="471" r:id="rId12"/>
    <p:sldId id="429" r:id="rId13"/>
    <p:sldId id="475" r:id="rId14"/>
    <p:sldId id="476" r:id="rId15"/>
    <p:sldId id="477" r:id="rId16"/>
    <p:sldId id="478" r:id="rId17"/>
    <p:sldId id="479" r:id="rId18"/>
    <p:sldId id="480" r:id="rId19"/>
    <p:sldId id="356" r:id="rId2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5293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78" autoAdjust="0"/>
    <p:restoredTop sz="88272" autoAdjust="0"/>
  </p:normalViewPr>
  <p:slideViewPr>
    <p:cSldViewPr snapToGrid="0">
      <p:cViewPr varScale="1">
        <p:scale>
          <a:sx n="110" d="100"/>
          <a:sy n="110" d="100"/>
        </p:scale>
        <p:origin x="13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15/02/2021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3.903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9 34 688,'0'0'2244,"-1"-1"441,0 1 283,0-1-208,1 1-1116,-1-1-612,0 1-324,1 0-148,-1 0-64,1 0-40,0 0-75,0 0-233,0-1-432,1-2-533,-1 1-907,0-1-1056,-1-1-368,1 0 87,-1-1 349,1 0 828,-1 1 1524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3T11:42:15.862"/>
    </inkml:context>
    <inkml:brush xml:id="br0">
      <inkml:brushProperty name="width" value="0.05" units="cm"/>
      <inkml:brushProperty name="height" value="0.3" units="cm"/>
      <inkml:brushProperty name="color" value="#AB008B"/>
      <inkml:brushProperty name="inkEffects" value="pencil"/>
    </inkml:brush>
  </inkml:definitions>
  <inkml:trace contextRef="#ctx0" brushRef="#br0">15 1 1404,'1'0'1716,"-1"1"200,0-1-123,0 1-553,0 0-420,-1-1-196,1 1-124,-1 0-80,1-1-56,-1 1-60,1 1-56,1 0-36,-1 0-20,0-1 8,1 1 16,0 0 24,-1-1 36,1 1 48,-1 0 36,0-1 20,0 1 4,0 0-20,-1 0-40,0 1-64,0-1-48,0 2-52,0-1-16,1 1-20,-1-1-4,0 1-16,0 0-20,0-1-8,1 0 0,0 0-8,-1-1 8,1 0 1,-1 0-9,0-1-12,1 1-8,-1 0-20,1-1 0,0 1-12,0 0-4,0 0 4,0 0 8,0 0-8,0 0 4,0 0-8,0 1 0,0-1-8,0 1 4,0-1-4,0 0-4,0 0 4,0 0 4,0 0 0,0 0-8,0 0 12,0 0-8,0 0-8,0 0 4,0 0 4,1 0-4,0 1 0,0-1 4,-1 1-4,1 0 4,-1-1 0,0 0 4,0 1 0,0-1 4,0 0 0,0 0-4,0 0-8,0 0 8,0-1 0,0 0-4,0 0-8,0 0 4,0-1 0,0 0 0,0 0 0,0 0 4,0 0-4,0 1-12,0-1 12,0 0-8,0 0-8,0 0-32,0 0-144,1 0-205,-1 0-259,0 0-372,0 0-656,-1-1-880,1 1-264,-2-1 47,1 0 289,-1-1 640,0 1 1520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15/02/2021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.tum.de/en/cover-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Technische Universität München - Lehrstuhl für Rechnerarchitektur und parallele Systeme</a:t>
            </a:r>
          </a:p>
          <a:p>
            <a:endParaRPr lang="de-DE" dirty="0"/>
          </a:p>
          <a:p>
            <a:r>
              <a:rPr lang="en-US" dirty="0" err="1"/>
              <a:t>Peano-Kurven</a:t>
            </a:r>
            <a:r>
              <a:rPr lang="en-US" dirty="0"/>
              <a:t> (A214)</a:t>
            </a:r>
          </a:p>
          <a:p>
            <a:endParaRPr lang="de-DE" dirty="0"/>
          </a:p>
          <a:p>
            <a:r>
              <a:rPr lang="en-US" sz="1400" dirty="0"/>
              <a:t>Mohamed Attia, Thomas </a:t>
            </a:r>
            <a:r>
              <a:rPr lang="en-US" sz="1400" dirty="0" err="1"/>
              <a:t>Torggler</a:t>
            </a:r>
            <a:r>
              <a:rPr lang="en-US" sz="1400" dirty="0"/>
              <a:t>, Patrick Zimmermann</a:t>
            </a:r>
          </a:p>
          <a:p>
            <a:endParaRPr lang="fr-FR" sz="14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1200" dirty="0"/>
              <a:t>München</a:t>
            </a:r>
            <a:r>
              <a:rPr lang="de-DE" sz="1200"/>
              <a:t>, den 16</a:t>
            </a:r>
            <a:r>
              <a:rPr lang="de-DE" sz="1200" dirty="0"/>
              <a:t>. Februar 2021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de-DE" dirty="0"/>
              <a:t>Aspekte der systemnahen Programmierung bei der Spieleentwicklung</a:t>
            </a:r>
            <a:br>
              <a:rPr lang="fr-FR" dirty="0"/>
            </a:br>
            <a:endParaRPr lang="en-GB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A4FB968-3119-4854-BB56-C5616488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867">
        <p:fade/>
      </p:transition>
    </mc:Choice>
    <mc:Fallback xmlns="">
      <p:transition spd="med" advTm="138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7B83D1-95EE-4F7E-8B63-DE0AAF71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1641075"/>
            <a:ext cx="8508999" cy="465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573D1DC5-689B-478B-B4A9-CBDED710DE1B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de-DE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1 bis 3</a:t>
            </a:r>
            <a:endParaRPr lang="en-US" sz="3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6CC4D61-DB78-4D27-A5DA-EA73E8827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67" b="94092"/>
          <a:stretch/>
        </p:blipFill>
        <p:spPr>
          <a:xfrm>
            <a:off x="319090" y="1628286"/>
            <a:ext cx="8508999" cy="4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62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6EF73C4-2F64-4013-98AD-C981F8663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54"/>
          <a:stretch/>
        </p:blipFill>
        <p:spPr>
          <a:xfrm>
            <a:off x="323839" y="1562353"/>
            <a:ext cx="8508999" cy="406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8B86187C-3AC6-4172-A4F8-48DF292EB314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4 bis 6</a:t>
            </a:r>
            <a:endParaRPr lang="en-US" sz="32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ADFC083-A29D-4E15-ABFF-FFAF7864F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41"/>
          <a:stretch/>
        </p:blipFill>
        <p:spPr>
          <a:xfrm>
            <a:off x="323839" y="5586198"/>
            <a:ext cx="8508999" cy="46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9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52AE685-3ACC-48E4-8D6F-1A1F92D91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15"/>
          <a:stretch/>
        </p:blipFill>
        <p:spPr>
          <a:xfrm>
            <a:off x="319090" y="1907523"/>
            <a:ext cx="8508999" cy="430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350939F0-E62E-4063-BF78-80FD7E8E29E3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Grad 6 bis 8</a:t>
            </a:r>
            <a:endParaRPr lang="en-US" sz="3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10F71BB-1104-447C-8A3F-06EF3369E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7" b="94092"/>
          <a:stretch/>
        </p:blipFill>
        <p:spPr>
          <a:xfrm>
            <a:off x="319090" y="1501119"/>
            <a:ext cx="8508999" cy="48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81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Fazit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2400" dirty="0">
                <a:solidFill>
                  <a:schemeClr val="bg2">
                    <a:lumMod val="75000"/>
                  </a:schemeClr>
                </a:solidFill>
              </a:rPr>
              <a:t>Verbesserungsmöglichkeiten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lang="de-DE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Speicheroptimierungen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Multithreading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de-DE" sz="1800" dirty="0"/>
              <a:t>16-bit Alignment SIMD-Instruktionen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 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 dirty="0"/>
              <a:t>Mohamed </a:t>
            </a:r>
            <a:r>
              <a:rPr lang="en-US" sz="1400" dirty="0" err="1"/>
              <a:t>AttiaThomas</a:t>
            </a:r>
            <a:r>
              <a:rPr lang="en-US" sz="1400" dirty="0"/>
              <a:t> </a:t>
            </a:r>
            <a:r>
              <a:rPr lang="en-US" sz="1400" dirty="0" err="1"/>
              <a:t>Torggler</a:t>
            </a:r>
            <a:r>
              <a:rPr lang="en-US" sz="1400" dirty="0"/>
              <a:t>, Patrick Zimmermann,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54BC5A4-944E-4405-8F4B-124F139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6">
        <p:fade/>
      </p:transition>
    </mc:Choice>
    <mc:Fallback xmlns="">
      <p:transition spd="med" advTm="202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47285" y="1925690"/>
            <a:ext cx="3622106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•THOMAS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Peano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Kurven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7DF1AC57-45D7-4520-A778-C6A3E209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9" y="2373994"/>
            <a:ext cx="4764476" cy="2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Beispiel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des Ansatzes </a:t>
            </a:r>
          </a:p>
        </p:txBody>
      </p:sp>
    </p:spTree>
    <p:extLst>
      <p:ext uri="{BB962C8B-B14F-4D97-AF65-F5344CB8AC3E}">
        <p14:creationId xmlns:p14="http://schemas.microsoft.com/office/powerpoint/2010/main" val="70201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27CAB4-9F06-4A2C-924C-826960716AE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60392" y="1925690"/>
            <a:ext cx="8508999" cy="452387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•</a:t>
            </a:r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66D87E1D-CB52-40CC-9D1E-558B606176A6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Motivation: Aufgabe</a:t>
            </a:r>
          </a:p>
        </p:txBody>
      </p:sp>
    </p:spTree>
    <p:extLst>
      <p:ext uri="{BB962C8B-B14F-4D97-AF65-F5344CB8AC3E}">
        <p14:creationId xmlns:p14="http://schemas.microsoft.com/office/powerpoint/2010/main" val="2257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2598">
        <p:fade/>
      </p:transition>
    </mc:Choice>
    <mc:Fallback xmlns="">
      <p:transition spd="med" advTm="8259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28472"/>
            <a:ext cx="4180910" cy="4687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Data </a:t>
            </a:r>
            <a:r>
              <a:rPr lang="de-DE" sz="1800" dirty="0" err="1"/>
              <a:t>centric</a:t>
            </a:r>
            <a:r>
              <a:rPr lang="de-DE" sz="1800" dirty="0"/>
              <a:t> </a:t>
            </a:r>
            <a:r>
              <a:rPr lang="de-DE" sz="1800" dirty="0" err="1"/>
              <a:t>processing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pushed towards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Queries compiled into native machine code (LLVM)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Maximize data and code locality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 dirty="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11162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Lösungsansatz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8FE5F2-F830-4280-B737-85D5F8AA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" y="1615741"/>
            <a:ext cx="4745026" cy="4530626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9337FD1-AAAB-444E-B97B-6DA9FBE3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615741"/>
            <a:ext cx="4402667" cy="45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5E1BC3-C11D-49A0-83A1-D8B97C6E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1" y="2263459"/>
            <a:ext cx="4180910" cy="272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A1C233-A05E-4C0A-9D6F-463ADE16CF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4001" y="2263459"/>
            <a:ext cx="4184088" cy="371614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Richtungen speichern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Invertierte und gespiegelte Permutation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Verbinden mit Kurve mit Grad 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Alternativen: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Richtungsarray weglassen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Komplett SIMD-Optimieren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7336CDAB-C088-4FDD-A2DB-CACAE4828BED}"/>
              </a:ext>
            </a:extLst>
          </p:cNvPr>
          <p:cNvSpPr txBox="1">
            <a:spLocks/>
          </p:cNvSpPr>
          <p:nvPr/>
        </p:nvSpPr>
        <p:spPr>
          <a:xfrm>
            <a:off x="309600" y="8784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3200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Lösungsansatz</a:t>
            </a:r>
            <a:r>
              <a:rPr lang="de-DE" b="0" kern="1200" noProof="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Richtungsarray</a:t>
            </a:r>
          </a:p>
        </p:txBody>
      </p:sp>
    </p:spTree>
    <p:extLst>
      <p:ext uri="{BB962C8B-B14F-4D97-AF65-F5344CB8AC3E}">
        <p14:creationId xmlns:p14="http://schemas.microsoft.com/office/powerpoint/2010/main" val="34697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">
        <p:fade/>
      </p:transition>
    </mc:Choice>
    <mc:Fallback xmlns="">
      <p:transition spd="med" advTm="131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Korrektheit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4572000" y="1949435"/>
            <a:ext cx="4153989" cy="38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Abhänig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Richtungsarray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Induktiv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zeigen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Konstruktion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den </a:t>
            </a:r>
            <a:r>
              <a:rPr lang="en-GB" dirty="0" err="1"/>
              <a:t>Kurven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Grad 1 &amp; 2 </a:t>
            </a:r>
            <a:r>
              <a:rPr lang="en-GB" dirty="0" err="1"/>
              <a:t>abgeleitet</a:t>
            </a: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Limitationen</a:t>
            </a:r>
            <a:r>
              <a:rPr lang="en-GB" dirty="0"/>
              <a:t>: </a:t>
            </a:r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Nur </a:t>
            </a:r>
            <a:r>
              <a:rPr lang="en-GB" dirty="0" err="1"/>
              <a:t>begrenzt</a:t>
            </a:r>
            <a:r>
              <a:rPr lang="en-GB" dirty="0"/>
              <a:t> Speicher </a:t>
            </a:r>
            <a:r>
              <a:rPr lang="en-GB" dirty="0" err="1"/>
              <a:t>verfügbar</a:t>
            </a:r>
            <a:endParaRPr lang="en-GB" dirty="0"/>
          </a:p>
          <a:p>
            <a:pPr marL="461963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Kurve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ab Grad 5 </a:t>
            </a:r>
            <a:r>
              <a:rPr lang="en-GB" dirty="0" err="1"/>
              <a:t>schwer</a:t>
            </a:r>
            <a:r>
              <a:rPr lang="en-GB" dirty="0"/>
              <a:t> </a:t>
            </a:r>
            <a:r>
              <a:rPr lang="en-GB" dirty="0" err="1"/>
              <a:t>lesbar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ED0517-4E97-4431-883C-8025BFFE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1949435"/>
            <a:ext cx="3999581" cy="3999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14:cNvPr>
              <p14:cNvContentPartPr/>
              <p14:nvPr/>
            </p14:nvContentPartPr>
            <p14:xfrm>
              <a:off x="1749240" y="4381080"/>
              <a:ext cx="3240" cy="1224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DF48B890-4C42-4836-A83E-C631940C3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600" y="4327080"/>
                <a:ext cx="20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14:cNvPr>
              <p14:cNvContentPartPr/>
              <p14:nvPr/>
            </p14:nvContentPartPr>
            <p14:xfrm>
              <a:off x="352440" y="5147160"/>
              <a:ext cx="6120" cy="56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1A3E1392-2202-40DB-AA1D-AC5EAC7600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00" y="5093520"/>
                <a:ext cx="2376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878427"/>
            <a:ext cx="8508999" cy="410369"/>
          </a:xfrm>
        </p:spPr>
        <p:txBody>
          <a:bodyPr wrap="square" anchor="t">
            <a:no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endParaRPr lang="de-DE" sz="3200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D0F1FD7-B55C-4C88-940C-DE7178B6A3B2}"/>
              </a:ext>
            </a:extLst>
          </p:cNvPr>
          <p:cNvSpPr txBox="1">
            <a:spLocks/>
          </p:cNvSpPr>
          <p:nvPr/>
        </p:nvSpPr>
        <p:spPr>
          <a:xfrm>
            <a:off x="260392" y="1925690"/>
            <a:ext cx="8508999" cy="452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05293"/>
                </a:solidFill>
              </a:rPr>
              <a:t>Environment: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I</a:t>
            </a:r>
            <a:r>
              <a:rPr lang="en-US" sz="1800" dirty="0" err="1"/>
              <a:t>ntel</a:t>
            </a:r>
            <a:r>
              <a:rPr lang="en-US" sz="1800" dirty="0"/>
              <a:t> Core i7-7700K (4.20GHz)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16GB RAM</a:t>
            </a:r>
            <a:endParaRPr lang="de-DE" sz="18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Linux Mint 20 64-bit (Kernel 5.4.0-26-generic)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5293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005293"/>
                </a:solidFill>
              </a:rPr>
              <a:t>Compiler: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400" dirty="0">
              <a:solidFill>
                <a:srgbClr val="005293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dirty="0"/>
              <a:t>GCC 9.3.0 mit Option -03</a:t>
            </a:r>
            <a:endParaRPr lang="en-GB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GB" dirty="0"/>
          </a:p>
          <a:p>
            <a:pPr marL="457200" indent="-45720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7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B24129D1-E71B-47E0-9724-460D627BC21D}"/>
              </a:ext>
            </a:extLst>
          </p:cNvPr>
          <p:cNvSpPr txBox="1">
            <a:spLocks/>
          </p:cNvSpPr>
          <p:nvPr/>
        </p:nvSpPr>
        <p:spPr>
          <a:xfrm>
            <a:off x="311162" y="87842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Performanzanalyse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sz="3200" dirty="0">
                <a:solidFill>
                  <a:srgbClr val="005293"/>
                </a:solidFill>
              </a:rPr>
              <a:t>SIMD-</a:t>
            </a:r>
            <a:r>
              <a:rPr lang="en-US" sz="3200" dirty="0" err="1">
                <a:solidFill>
                  <a:srgbClr val="005293"/>
                </a:solidFill>
              </a:rPr>
              <a:t>Instruktionen</a:t>
            </a:r>
            <a:endParaRPr lang="en-US" sz="3200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419B984-9DED-4B28-95AC-4B074D22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9" y="2398029"/>
            <a:ext cx="8333530" cy="31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9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363">
        <p:fade/>
      </p:transition>
    </mc:Choice>
    <mc:Fallback xmlns="">
      <p:transition spd="med" advTm="29363"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Bildschirmpräsentation 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Aspekte der systemnahen Programmierung bei der Spieleentwicklung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Korrektheit: </vt:lpstr>
      <vt:lpstr> Performanzanalyse</vt:lpstr>
      <vt:lpstr>PowerPoint-Präsentation</vt:lpstr>
      <vt:lpstr>PowerPoint-Präsentation</vt:lpstr>
      <vt:lpstr>PowerPoint-Präsentation</vt:lpstr>
      <vt:lpstr>PowerPoint-Präsentation</vt:lpstr>
      <vt:lpstr> Fazit</vt:lpstr>
      <vt:lpstr>Vielen Dank für Ihre Aufmerksamkeit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Aspekte der systemnahen Programmierung bei der Spieleentwicklung </dc:title>
  <dc:creator>ge72xik</dc:creator>
  <cp:lastModifiedBy>Patrick Zimmermann Zimmermann</cp:lastModifiedBy>
  <cp:revision>37</cp:revision>
  <dcterms:created xsi:type="dcterms:W3CDTF">2021-02-12T15:14:17Z</dcterms:created>
  <dcterms:modified xsi:type="dcterms:W3CDTF">2021-02-15T10:10:11Z</dcterms:modified>
</cp:coreProperties>
</file>