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400" r:id="rId8"/>
    <p:sldId id="406" r:id="rId9"/>
    <p:sldId id="429" r:id="rId10"/>
    <p:sldId id="469" r:id="rId11"/>
    <p:sldId id="470" r:id="rId12"/>
    <p:sldId id="449" r:id="rId13"/>
    <p:sldId id="451" r:id="rId14"/>
    <p:sldId id="452" r:id="rId15"/>
    <p:sldId id="460" r:id="rId16"/>
    <p:sldId id="464" r:id="rId17"/>
    <p:sldId id="457" r:id="rId18"/>
    <p:sldId id="454" r:id="rId19"/>
    <p:sldId id="458" r:id="rId20"/>
    <p:sldId id="455" r:id="rId21"/>
    <p:sldId id="459" r:id="rId22"/>
    <p:sldId id="456" r:id="rId23"/>
    <p:sldId id="466" r:id="rId24"/>
    <p:sldId id="468" r:id="rId25"/>
    <p:sldId id="399" r:id="rId26"/>
    <p:sldId id="356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>
        <p:scale>
          <a:sx n="113" d="100"/>
          <a:sy n="113" d="100"/>
        </p:scale>
        <p:origin x="67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1556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3-4239-95D6-65FF884ED7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2367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3-4239-95D6-65FF884ED7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1976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B3-4239-95D6-65FF884ED7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2214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B3-4239-95D6-65FF884ED73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HyPer: C++Compile time[ms]</c:v>
                </c:pt>
                <c:pt idx="1">
                  <c:v>HyPer: LLVM Compile time[ms]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2592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B3-4239-95D6-65FF884ED7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723472"/>
        <c:axId val="753723792"/>
      </c:barChart>
      <c:catAx>
        <c:axId val="75372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792"/>
        <c:crosses val="autoZero"/>
        <c:auto val="1"/>
        <c:lblAlgn val="ctr"/>
        <c:lblOffset val="100"/>
        <c:noMultiLvlLbl val="0"/>
      </c:catAx>
      <c:valAx>
        <c:axId val="75372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  <c:pt idx="3">
                  <c:v>72</c:v>
                </c:pt>
                <c:pt idx="4">
                  <c:v>4221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  <c:pt idx="3">
                  <c:v>218</c:v>
                </c:pt>
                <c:pt idx="4">
                  <c:v>6555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  <c:pt idx="3">
                  <c:v>112</c:v>
                </c:pt>
                <c:pt idx="4">
                  <c:v>6410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  <c:pt idx="3">
                  <c:v>8168</c:v>
                </c:pt>
                <c:pt idx="4">
                  <c:v>3830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  <c:pt idx="4">
                  <c:v>DB X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  <c:pt idx="3">
                  <c:v>12028</c:v>
                </c:pt>
                <c:pt idx="4">
                  <c:v>15212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4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  <c:pt idx="3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4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4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  <c:pt idx="3">
                  <c:v>8168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  <c:pt idx="3">
                  <c:v>MonetDB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4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  <c:pt idx="3">
                  <c:v>12028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643700787404"/>
          <c:y val="6.4640748031496068E-2"/>
          <c:w val="0.87276689632545934"/>
          <c:h val="0.61817224409448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3"/>
                <c:pt idx="0">
                  <c:v>142</c:v>
                </c:pt>
                <c:pt idx="1">
                  <c:v>35</c:v>
                </c:pt>
                <c:pt idx="2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7-4211-9EE3-424F8C711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3"/>
                <c:pt idx="0">
                  <c:v>374</c:v>
                </c:pt>
                <c:pt idx="1">
                  <c:v>125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87-4211-9EE3-424F8C711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3"/>
                <c:pt idx="0">
                  <c:v>141</c:v>
                </c:pt>
                <c:pt idx="1">
                  <c:v>80</c:v>
                </c:pt>
                <c:pt idx="2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87-4211-9EE3-424F8C7112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3"/>
                <c:pt idx="0">
                  <c:v>203</c:v>
                </c:pt>
                <c:pt idx="1">
                  <c:v>117</c:v>
                </c:pt>
                <c:pt idx="2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87-4211-9EE3-424F8C7112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3"/>
                <c:pt idx="0">
                  <c:v>HyPer: C++ [ms]</c:v>
                </c:pt>
                <c:pt idx="1">
                  <c:v>HyPer: LLVM [ms]</c:v>
                </c:pt>
                <c:pt idx="2">
                  <c:v>VectorWise [ms]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3"/>
                <c:pt idx="0">
                  <c:v>1416</c:v>
                </c:pt>
                <c:pt idx="1">
                  <c:v>1105</c:v>
                </c:pt>
                <c:pt idx="2">
                  <c:v>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7-4211-9EE3-424F8C711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722832"/>
        <c:axId val="753723152"/>
      </c:barChart>
      <c:catAx>
        <c:axId val="75372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3152"/>
        <c:crosses val="autoZero"/>
        <c:auto val="1"/>
        <c:lblAlgn val="ctr"/>
        <c:lblOffset val="100"/>
        <c:noMultiLvlLbl val="0"/>
      </c:catAx>
      <c:valAx>
        <c:axId val="753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2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Patrick Zimmermann, Thomas </a:t>
            </a:r>
            <a:r>
              <a:rPr lang="en-US" sz="1400" dirty="0" err="1"/>
              <a:t>Torggler</a:t>
            </a:r>
            <a:endParaRPr lang="en-US" sz="1400" dirty="0"/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C++ &lt;==&gt; LLVM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23E621-3AA5-41F1-8ED1-0DC7772A8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274843"/>
              </p:ext>
            </p:extLst>
          </p:nvPr>
        </p:nvGraphicFramePr>
        <p:xfrm>
          <a:off x="1524000" y="1396999"/>
          <a:ext cx="6096000" cy="458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5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594">
        <p:fade/>
      </p:transition>
    </mc:Choice>
    <mc:Fallback xmlns="">
      <p:transition spd="med" advTm="1859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Compared it with other systems</a:t>
            </a:r>
          </a:p>
          <a:p>
            <a:pPr>
              <a:spcAft>
                <a:spcPts val="600"/>
              </a:spcAft>
            </a:pPr>
            <a:r>
              <a:rPr lang="en-GB" dirty="0"/>
              <a:t> • </a:t>
            </a:r>
            <a:r>
              <a:rPr lang="en-GB" dirty="0" err="1"/>
              <a:t>MonetDB</a:t>
            </a:r>
            <a:r>
              <a:rPr lang="en-GB" dirty="0"/>
              <a:t> 1.36.5, Ingres </a:t>
            </a:r>
            <a:r>
              <a:rPr lang="en-GB" dirty="0" err="1"/>
              <a:t>VectorWise</a:t>
            </a:r>
            <a:r>
              <a:rPr lang="en-GB" dirty="0"/>
              <a:t> 1.0, DB X (commercial DBS)</a:t>
            </a:r>
          </a:p>
          <a:p>
            <a:pPr>
              <a:spcAft>
                <a:spcPts val="600"/>
              </a:spcAft>
            </a:pPr>
            <a:r>
              <a:rPr lang="en-GB" dirty="0"/>
              <a:t>• 5 TPC-H queries (Q1,2,3,4,5) adapted to TPC-C for OLAP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18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43">
        <p:fade/>
      </p:transition>
    </mc:Choice>
    <mc:Fallback xmlns="">
      <p:transition spd="med" advTm="2424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DB X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96713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58">
        <p:fade/>
      </p:transition>
    </mc:Choice>
    <mc:Fallback xmlns="">
      <p:transition spd="med" advTm="835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DB X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089941"/>
              </p:ext>
            </p:extLst>
          </p:nvPr>
        </p:nvGraphicFramePr>
        <p:xfrm>
          <a:off x="1524000" y="1396999"/>
          <a:ext cx="6096000" cy="482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7AEA45-17C2-46F3-8D35-B6206C7912C0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6018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1">
        <p:fade/>
      </p:transition>
    </mc:Choice>
    <mc:Fallback xmlns="">
      <p:transition spd="med" advTm="12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MonetDB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386259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74">
        <p:fade/>
      </p:transition>
    </mc:Choice>
    <mc:Fallback xmlns="">
      <p:transition spd="med" advTm="16374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MonetDB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911871"/>
              </p:ext>
            </p:extLst>
          </p:nvPr>
        </p:nvGraphicFramePr>
        <p:xfrm>
          <a:off x="1524000" y="1396999"/>
          <a:ext cx="6096000" cy="481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6FE589-EDD6-4008-8E91-B9327DE584C0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0543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43">
        <p:fade/>
      </p:transition>
    </mc:Choice>
    <mc:Fallback xmlns="">
      <p:transition spd="med" advTm="404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VectorWise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96468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59">
        <p:fade/>
      </p:transition>
    </mc:Choice>
    <mc:Fallback xmlns="">
      <p:transition spd="med" advTm="1645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VectorWise</a:t>
            </a:r>
            <a:endParaRPr lang="en-US" sz="3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29169E-B7F8-49D2-B9F5-955F4DC21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227839"/>
              </p:ext>
            </p:extLst>
          </p:nvPr>
        </p:nvGraphicFramePr>
        <p:xfrm>
          <a:off x="1524000" y="1397000"/>
          <a:ext cx="6096000" cy="481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4D1A9F-D90C-4163-B5DD-81E2A54AC68E}"/>
              </a:ext>
            </a:extLst>
          </p:cNvPr>
          <p:cNvSpPr txBox="1"/>
          <p:nvPr/>
        </p:nvSpPr>
        <p:spPr>
          <a:xfrm>
            <a:off x="1229293" y="1343921"/>
            <a:ext cx="217397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rgbClr val="999999"/>
                </a:solidFill>
                <a:latin typeface="+mn-lt"/>
              </a:rPr>
              <a:t>Warm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9777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23">
        <p:fade/>
      </p:transition>
    </mc:Choice>
    <mc:Fallback xmlns="">
      <p:transition spd="med" advTm="23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Compared it with other systems</a:t>
            </a:r>
          </a:p>
          <a:p>
            <a:pPr>
              <a:spcAft>
                <a:spcPts val="600"/>
              </a:spcAft>
            </a:pPr>
            <a:r>
              <a:rPr lang="en-GB" dirty="0"/>
              <a:t> • </a:t>
            </a:r>
            <a:r>
              <a:rPr lang="en-GB" dirty="0" err="1"/>
              <a:t>MonetDB</a:t>
            </a:r>
            <a:r>
              <a:rPr lang="en-GB" dirty="0"/>
              <a:t> 1.36.5, Ingres </a:t>
            </a:r>
            <a:r>
              <a:rPr lang="en-GB" dirty="0" err="1"/>
              <a:t>VectorWise</a:t>
            </a:r>
            <a:r>
              <a:rPr lang="en-GB" dirty="0"/>
              <a:t> 1.0, DB X (commercial DBS)</a:t>
            </a:r>
          </a:p>
          <a:p>
            <a:pPr>
              <a:spcAft>
                <a:spcPts val="600"/>
              </a:spcAft>
            </a:pPr>
            <a:r>
              <a:rPr lang="en-GB" dirty="0"/>
              <a:t>•  5 TPC-H (Q1,2,3,4,5) queries adapted to TPC-C for OLAP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All ﬁve queries (using the </a:t>
            </a:r>
            <a:r>
              <a:rPr lang="en-GB" sz="2000" dirty="0" err="1">
                <a:solidFill>
                  <a:srgbClr val="005293"/>
                </a:solidFill>
              </a:rPr>
              <a:t>Callgrind</a:t>
            </a:r>
            <a:r>
              <a:rPr lang="en-GB" sz="2000" dirty="0">
                <a:solidFill>
                  <a:srgbClr val="005293"/>
                </a:solidFill>
              </a:rPr>
              <a:t> Tool of </a:t>
            </a:r>
            <a:r>
              <a:rPr lang="en-GB" sz="2000" dirty="0" err="1">
                <a:solidFill>
                  <a:srgbClr val="005293"/>
                </a:solidFill>
              </a:rPr>
              <a:t>Valgrind</a:t>
            </a:r>
            <a:r>
              <a:rPr lang="en-GB" sz="2000" dirty="0">
                <a:solidFill>
                  <a:srgbClr val="005293"/>
                </a:solidFill>
              </a:rPr>
              <a:t> 3.6.0)</a:t>
            </a:r>
            <a:endParaRPr lang="en-GB" sz="2200" dirty="0">
              <a:solidFill>
                <a:srgbClr val="005293"/>
              </a:solidFill>
            </a:endParaRPr>
          </a:p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MonetDB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</a:t>
            </a:r>
            <a:r>
              <a:rPr lang="en-GB" dirty="0"/>
              <a:t> LLVM version of </a:t>
            </a:r>
            <a:r>
              <a:rPr lang="en-GB" dirty="0" err="1"/>
              <a:t>HyPer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69">
        <p:fade/>
      </p:transition>
    </mc:Choice>
    <mc:Fallback xmlns="">
      <p:transition spd="med" advTm="1586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6282233-D64F-4875-BE29-F2CB4B116B3F}"/>
              </a:ext>
            </a:extLst>
          </p:cNvPr>
          <p:cNvSpPr txBox="1">
            <a:spLocks/>
          </p:cNvSpPr>
          <p:nvPr/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900"/>
              <a:t>Eﬃciently Compiling Eﬃcient Query Plans for Modern Hardware</a:t>
            </a:r>
            <a:r>
              <a:rPr lang="de-DE" sz="900"/>
              <a:t>| 10.06.2020 | </a:t>
            </a:r>
            <a:r>
              <a:rPr lang="en-US" sz="900" b="1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4FC80E-7132-4D2E-8F2F-D049D1ED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4373"/>
              </p:ext>
            </p:extLst>
          </p:nvPr>
        </p:nvGraphicFramePr>
        <p:xfrm>
          <a:off x="787233" y="1374628"/>
          <a:ext cx="7490811" cy="4759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291">
                  <a:extLst>
                    <a:ext uri="{9D8B030D-6E8A-4147-A177-3AD203B41FA5}">
                      <a16:colId xmlns:a16="http://schemas.microsoft.com/office/drawing/2014/main" val="392732851"/>
                    </a:ext>
                  </a:extLst>
                </a:gridCol>
                <a:gridCol w="1106070">
                  <a:extLst>
                    <a:ext uri="{9D8B030D-6E8A-4147-A177-3AD203B41FA5}">
                      <a16:colId xmlns:a16="http://schemas.microsoft.com/office/drawing/2014/main" val="2836643757"/>
                    </a:ext>
                  </a:extLst>
                </a:gridCol>
                <a:gridCol w="1070513">
                  <a:extLst>
                    <a:ext uri="{9D8B030D-6E8A-4147-A177-3AD203B41FA5}">
                      <a16:colId xmlns:a16="http://schemas.microsoft.com/office/drawing/2014/main" val="2900660325"/>
                    </a:ext>
                  </a:extLst>
                </a:gridCol>
                <a:gridCol w="934095">
                  <a:extLst>
                    <a:ext uri="{9D8B030D-6E8A-4147-A177-3AD203B41FA5}">
                      <a16:colId xmlns:a16="http://schemas.microsoft.com/office/drawing/2014/main" val="1305681751"/>
                    </a:ext>
                  </a:extLst>
                </a:gridCol>
                <a:gridCol w="1094241">
                  <a:extLst>
                    <a:ext uri="{9D8B030D-6E8A-4147-A177-3AD203B41FA5}">
                      <a16:colId xmlns:a16="http://schemas.microsoft.com/office/drawing/2014/main" val="654475939"/>
                    </a:ext>
                  </a:extLst>
                </a:gridCol>
                <a:gridCol w="910367">
                  <a:extLst>
                    <a:ext uri="{9D8B030D-6E8A-4147-A177-3AD203B41FA5}">
                      <a16:colId xmlns:a16="http://schemas.microsoft.com/office/drawing/2014/main" val="1819495828"/>
                    </a:ext>
                  </a:extLst>
                </a:gridCol>
                <a:gridCol w="1082234">
                  <a:extLst>
                    <a:ext uri="{9D8B030D-6E8A-4147-A177-3AD203B41FA5}">
                      <a16:colId xmlns:a16="http://schemas.microsoft.com/office/drawing/2014/main" val="2832070859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rgbClr val="98C6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03312"/>
                  </a:ext>
                </a:extLst>
              </a:tr>
              <a:tr h="4576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MonetDB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69154"/>
                  </a:ext>
                </a:extLst>
              </a:tr>
              <a:tr h="663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branches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14,362,660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127,944,656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32,243,391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408,891,838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11,427,746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333,536,532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61052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Mispredicts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696,839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1,884,185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1,182,202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6,577,871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6,726,700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45559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I1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386,561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290,894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2,061,837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38403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2,341,531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7,557,629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3,480,437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20,981,731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776,417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8,573,962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15799"/>
                  </a:ext>
                </a:extLst>
              </a:tr>
              <a:tr h="672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L2d misses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1,420,628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5,947,845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3,424,857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17,072,319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776,229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7,552,794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48404"/>
                  </a:ext>
                </a:extLst>
              </a:tr>
              <a:tr h="384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 refs [mil]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3,140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2,089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25862"/>
                  </a:ext>
                </a:extLst>
              </a:tr>
            </a:tbl>
          </a:graphicData>
        </a:graphic>
      </p:graphicFrame>
      <p:sp>
        <p:nvSpPr>
          <p:cNvPr id="11" name="Titel 2">
            <a:extLst>
              <a:ext uri="{FF2B5EF4-FFF2-40B4-BE49-F238E27FC236}">
                <a16:creationId xmlns:a16="http://schemas.microsoft.com/office/drawing/2014/main" id="{EEA95AB4-936A-4D3C-B6B2-088D8BC236F1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</a:t>
            </a:r>
            <a:r>
              <a:rPr lang="de-DE" sz="3200" dirty="0" err="1"/>
              <a:t>Branches</a:t>
            </a:r>
            <a:r>
              <a:rPr lang="de-DE" sz="3200" dirty="0"/>
              <a:t> and Cache </a:t>
            </a:r>
            <a:r>
              <a:rPr lang="de-DE" sz="3200" dirty="0" err="1"/>
              <a:t>Misses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55031-A528-4EE2-A49D-5D97B24CD12B}"/>
              </a:ext>
            </a:extLst>
          </p:cNvPr>
          <p:cNvCxnSpPr>
            <a:cxnSpLocks/>
          </p:cNvCxnSpPr>
          <p:nvPr/>
        </p:nvCxnSpPr>
        <p:spPr>
          <a:xfrm>
            <a:off x="750899" y="4372160"/>
            <a:ext cx="7527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F2DBB-A2D1-4843-B542-2C33BB5A5651}"/>
              </a:ext>
            </a:extLst>
          </p:cNvPr>
          <p:cNvCxnSpPr>
            <a:cxnSpLocks/>
          </p:cNvCxnSpPr>
          <p:nvPr/>
        </p:nvCxnSpPr>
        <p:spPr>
          <a:xfrm>
            <a:off x="787233" y="5716518"/>
            <a:ext cx="7527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518">
        <p:fade/>
      </p:transition>
    </mc:Choice>
    <mc:Fallback xmlns="">
      <p:transition spd="med" advTm="555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Motivation: </a:t>
            </a:r>
            <a:r>
              <a:rPr lang="en-US" sz="3200" dirty="0" err="1"/>
              <a:t>Raumfüllende</a:t>
            </a:r>
            <a:r>
              <a:rPr lang="en-US" sz="3200" dirty="0"/>
              <a:t> </a:t>
            </a:r>
            <a:r>
              <a:rPr lang="en-US" sz="3200" dirty="0" err="1"/>
              <a:t>Kurven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5"/>
          </p:nvPr>
        </p:nvSpPr>
        <p:spPr>
          <a:xfrm>
            <a:off x="319090" y="1707687"/>
            <a:ext cx="8739113" cy="4384396"/>
          </a:xfrm>
        </p:spPr>
        <p:txBody>
          <a:bodyPr wrap="square" anchor="t">
            <a:norm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50"/>
                </a:solidFill>
              </a:rPr>
              <a:t>Data-centric query processing shows excellent performance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Minimize number of memory accesses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Data kept in CPU registers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Increases locality, reduces branching 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50"/>
                </a:solidFill>
              </a:rPr>
              <a:t>LLVM is an excellent tool for code generation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Fast on demand code generation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Good code quality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Portable and well maintained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800" dirty="0"/>
              <a:t>Low compile times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875A8F6-02CE-4254-82FC-05D2BB57B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6BF57E55-E66C-4647-845B-0D87DF16E557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 err="1">
                <a:solidFill>
                  <a:srgbClr val="005293"/>
                </a:solidFill>
              </a:rPr>
              <a:t>Conclusion</a:t>
            </a:r>
            <a:endParaRPr lang="de-DE" sz="3200" dirty="0">
              <a:solidFill>
                <a:srgbClr val="005293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90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400">
        <p:fade/>
      </p:transition>
    </mc:Choice>
    <mc:Fallback xmlns="">
      <p:transition spd="med" advTm="284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Patrick Zimmermann, Thomas </a:t>
            </a:r>
            <a:r>
              <a:rPr lang="en-US" sz="1400" dirty="0" err="1"/>
              <a:t>Torggler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/>
              <a:t>Lösungsansatz</a:t>
            </a:r>
            <a:r>
              <a:rPr lang="en-US" sz="3200" dirty="0"/>
              <a:t>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CB4F78A1-EEC5-4A53-BCD7-E37EB0C5551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Korrektheit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363">
        <p:fade/>
      </p:transition>
    </mc:Choice>
    <mc:Fallback>
      <p:transition spd="med" advTm="2936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371774CC-B998-4A6F-92E9-0A28E389481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363">
        <p:fade/>
      </p:transition>
    </mc:Choice>
    <mc:Fallback>
      <p:transition spd="med" advTm="2936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sz="2200" dirty="0"/>
          </a:p>
          <a:p>
            <a:pPr>
              <a:spcAft>
                <a:spcPts val="600"/>
              </a:spcAft>
            </a:pPr>
            <a:endParaRPr lang="en-GB" sz="2200" dirty="0"/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GB" sz="2200" dirty="0"/>
              <a:t>Inter-tuple parallelism: </a:t>
            </a:r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SIMD registers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dirty="0"/>
              <a:t>SIMD instructions =&gt; speed up processing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dirty="0"/>
              <a:t>Delay branching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FF0000"/>
                </a:solidFill>
              </a:rPr>
              <a:t>BUT …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GB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LLVM directly allows for modelling SIMD values as vector types</a:t>
            </a:r>
          </a:p>
          <a:p>
            <a:pPr marL="285750" indent="-285750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GB" dirty="0"/>
              <a:t>The impact is relatively minor</a:t>
            </a:r>
          </a:p>
          <a:p>
            <a:pPr>
              <a:spcAft>
                <a:spcPts val="600"/>
              </a:spcAft>
            </a:pPr>
            <a:endParaRPr lang="en-GB" sz="18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2000" u="sng" dirty="0"/>
          </a:p>
          <a:p>
            <a:pPr>
              <a:spcAft>
                <a:spcPts val="600"/>
              </a:spcAft>
            </a:pPr>
            <a:endParaRPr lang="en-GB" sz="2400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 err="1"/>
              <a:t>Advanced</a:t>
            </a:r>
            <a:r>
              <a:rPr lang="de-DE" sz="3200" dirty="0"/>
              <a:t> </a:t>
            </a:r>
            <a:r>
              <a:rPr lang="de-DE" sz="3200" dirty="0" err="1"/>
              <a:t>Parallelization</a:t>
            </a:r>
            <a:r>
              <a:rPr lang="de-DE" sz="3200" dirty="0"/>
              <a:t> </a:t>
            </a:r>
            <a:r>
              <a:rPr lang="de-DE" sz="3200" dirty="0" err="1"/>
              <a:t>Techniques</a:t>
            </a:r>
            <a:r>
              <a:rPr lang="de-DE" sz="3200" dirty="0"/>
              <a:t>: 1st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41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13">
        <p:fade/>
      </p:transition>
    </mc:Choice>
    <mc:Fallback xmlns="">
      <p:transition spd="med" advTm="6001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63174" y="1594456"/>
            <a:ext cx="8440528" cy="468738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5293"/>
                </a:solidFill>
              </a:rPr>
              <a:t>We implemented this in our </a:t>
            </a:r>
            <a:r>
              <a:rPr lang="en-GB" sz="2000" dirty="0" err="1">
                <a:solidFill>
                  <a:srgbClr val="005293"/>
                </a:solidFill>
              </a:rPr>
              <a:t>HyPer</a:t>
            </a:r>
            <a:r>
              <a:rPr lang="en-GB" sz="2000" dirty="0">
                <a:solidFill>
                  <a:srgbClr val="005293"/>
                </a:solidFill>
              </a:rPr>
              <a:t> system</a:t>
            </a:r>
            <a:r>
              <a:rPr lang="en-GB" sz="2200" dirty="0">
                <a:solidFill>
                  <a:srgbClr val="005293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• initially we generated C++ code from code fragments</a:t>
            </a:r>
          </a:p>
          <a:p>
            <a:pPr>
              <a:spcAft>
                <a:spcPts val="600"/>
              </a:spcAft>
            </a:pPr>
            <a:r>
              <a:rPr lang="en-GB" dirty="0"/>
              <a:t>• then, switched to the data-centric LLVM code: comparison C++ vs. LLVM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6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34">
        <p:fade/>
      </p:transition>
    </mc:Choice>
    <mc:Fallback xmlns="">
      <p:transition spd="med" advTm="1953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9D2AE18-7D2E-4FB2-9488-E2F8F4B6313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Eﬃciently Compiling Eﬃcient Query Plans for Modern Hardware</a:t>
            </a:r>
            <a:r>
              <a:rPr lang="de-DE" sz="900" dirty="0"/>
              <a:t>| 10.06.2020 | </a:t>
            </a:r>
            <a:r>
              <a:rPr lang="en-US" sz="900" b="1" dirty="0"/>
              <a:t>Seminar - Modern Database Systems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E5DAF88E-7533-4CC7-B70E-6A36CBD1B800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3200" dirty="0"/>
              <a:t>Evaluation: C++ &lt;==&gt; LLVM</a:t>
            </a:r>
            <a:endParaRPr lang="en-US" sz="32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10DE898-3051-4248-B7C2-47740EF1D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72176"/>
              </p:ext>
            </p:extLst>
          </p:nvPr>
        </p:nvGraphicFramePr>
        <p:xfrm>
          <a:off x="319088" y="1762125"/>
          <a:ext cx="8508996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66">
                  <a:extLst>
                    <a:ext uri="{9D8B030D-6E8A-4147-A177-3AD203B41FA5}">
                      <a16:colId xmlns:a16="http://schemas.microsoft.com/office/drawing/2014/main" val="35061039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377672637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050259959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659699811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13472603"/>
                    </a:ext>
                  </a:extLst>
                </a:gridCol>
                <a:gridCol w="1418166">
                  <a:extLst>
                    <a:ext uri="{9D8B030D-6E8A-4147-A177-3AD203B41FA5}">
                      <a16:colId xmlns:a16="http://schemas.microsoft.com/office/drawing/2014/main" val="27920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46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C++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2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20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HyPer</a:t>
                      </a:r>
                      <a:r>
                        <a:rPr lang="en-US" sz="1200" dirty="0"/>
                        <a:t>: LLVM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Compile time[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53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VectorWise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656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MonetDB</a:t>
                      </a:r>
                      <a:r>
                        <a:rPr lang="en-US" sz="1200" dirty="0"/>
                        <a:t>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83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DB X [</a:t>
                      </a:r>
                      <a:r>
                        <a:rPr lang="en-US" sz="1200" dirty="0" err="1"/>
                        <a:t>ms</a:t>
                      </a:r>
                      <a:r>
                        <a:rPr lang="en-US" sz="1200" dirty="0"/>
                        <a:t>]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31">
        <p:fade/>
      </p:transition>
    </mc:Choice>
    <mc:Fallback xmlns="">
      <p:transition spd="med" advTm="44331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On-screen Show (4:3)</PresentationFormat>
  <Paragraphs>376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 Korrektheit:</vt:lpstr>
      <vt:lpstr> Performanzanalyse:</vt:lpstr>
      <vt:lpstr> Performanzanalyse: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Eﬃciently Compiling Eﬃcient Query Plans for Modern Hardware</dc:title>
  <dc:creator>ge72xik</dc:creator>
  <cp:lastModifiedBy>ge72xik</cp:lastModifiedBy>
  <cp:revision>91</cp:revision>
  <dcterms:created xsi:type="dcterms:W3CDTF">2020-06-03T10:32:22Z</dcterms:created>
  <dcterms:modified xsi:type="dcterms:W3CDTF">2021-02-12T00:59:56Z</dcterms:modified>
</cp:coreProperties>
</file>