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1"/>
  </p:notesMasterIdLst>
  <p:handoutMasterIdLst>
    <p:handoutMasterId r:id="rId22"/>
  </p:handoutMasterIdLst>
  <p:sldIdLst>
    <p:sldId id="355" r:id="rId7"/>
    <p:sldId id="473" r:id="rId8"/>
    <p:sldId id="474" r:id="rId9"/>
    <p:sldId id="400" r:id="rId10"/>
    <p:sldId id="406" r:id="rId11"/>
    <p:sldId id="471" r:id="rId12"/>
    <p:sldId id="429" r:id="rId13"/>
    <p:sldId id="475" r:id="rId14"/>
    <p:sldId id="476" r:id="rId15"/>
    <p:sldId id="477" r:id="rId16"/>
    <p:sldId id="478" r:id="rId17"/>
    <p:sldId id="479" r:id="rId18"/>
    <p:sldId id="480" r:id="rId19"/>
    <p:sldId id="356" r:id="rId2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5293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78" autoAdjust="0"/>
    <p:restoredTop sz="88272" autoAdjust="0"/>
  </p:normalViewPr>
  <p:slideViewPr>
    <p:cSldViewPr snapToGrid="0">
      <p:cViewPr varScale="1">
        <p:scale>
          <a:sx n="105" d="100"/>
          <a:sy n="105" d="100"/>
        </p:scale>
        <p:origin x="97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15/02/2021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3.903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9 34 688,'0'0'2244,"-1"-1"441,0 1 283,0-1-208,1 1-1116,-1-1-612,0 1-324,1 0-148,-1 0-64,1 0-40,0 0-75,0 0-233,0-1-432,1-2-533,-1 1-907,0-1-1056,-1-1-368,1 0 87,-1-1 349,1 0 828,-1 1 1524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5.862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15 1 1404,'1'0'1716,"-1"1"200,0-1-123,0 1-553,0 0-420,-1-1-196,1 1-124,-1 0-80,1-1-56,-1 1-60,1 1-56,1 0-36,-1 0-20,0-1 8,1 1 16,0 0 24,-1-1 36,1 1 48,-1 0 36,0-1 20,0 1 4,0 0-20,-1 0-40,0 1-64,0-1-48,0 2-52,0-1-16,1 1-20,-1-1-4,0 1-16,0 0-20,0-1-8,1 0 0,0 0-8,-1-1 8,1 0 1,-1 0-9,0-1-12,1 1-8,-1 0-20,1-1 0,0 1-12,0 0-4,0 0 4,0 0 8,0 0-8,0 0 4,0 0-8,0 1 0,0-1-8,0 1 4,0-1-4,0 0-4,0 0 4,0 0 4,0 0 0,0 0-8,0 0 12,0 0-8,0 0-8,0 0 4,0 0 4,1 0-4,0 1 0,0-1 4,-1 1-4,1 0 4,-1-1 0,0 0 4,0 1 0,0-1 4,0 0 0,0 0-4,0 0-8,0 0 8,0-1 0,0 0-4,0 0-8,0 0 4,0-1 0,0 0 0,0 0 0,0 0 4,0 0-4,0 1-12,0-1 12,0 0-8,0 0-8,0 0-32,0 0-144,1 0-205,-1 0-259,0 0-372,0 0-656,-1-1-880,1 1-264,-2-1 47,1 0 289,-1-1 640,0 1 1520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15/02/2021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.tum.de/en/cover-p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Technische Universität München - Lehrstuhl für Rechnerarchitektur und parallele Systeme</a:t>
            </a:r>
          </a:p>
          <a:p>
            <a:endParaRPr lang="de-DE" dirty="0"/>
          </a:p>
          <a:p>
            <a:r>
              <a:rPr lang="en-US" dirty="0" err="1"/>
              <a:t>Peano-Kurven</a:t>
            </a:r>
            <a:r>
              <a:rPr lang="en-US" dirty="0"/>
              <a:t> (A214)</a:t>
            </a:r>
          </a:p>
          <a:p>
            <a:endParaRPr lang="de-DE" dirty="0"/>
          </a:p>
          <a:p>
            <a:r>
              <a:rPr lang="en-US" sz="1400" dirty="0"/>
              <a:t>Mohamed Attia, Thomas </a:t>
            </a:r>
            <a:r>
              <a:rPr lang="en-US" sz="1400" dirty="0" err="1"/>
              <a:t>Torggler</a:t>
            </a:r>
            <a:r>
              <a:rPr lang="en-US" sz="1400" dirty="0"/>
              <a:t>, Patrick Zimmermann</a:t>
            </a:r>
          </a:p>
          <a:p>
            <a:endParaRPr lang="fr-FR" sz="1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1200" dirty="0"/>
              <a:t>München, den 16. Februar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dirty="0"/>
              <a:t>Aspekte der systemnahen Programmierung bei der Spieleentwicklung</a:t>
            </a:r>
            <a:br>
              <a:rPr lang="fr-FR" dirty="0"/>
            </a:br>
            <a:endParaRPr lang="en-GB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A4FB968-3119-4854-BB56-C5616488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67">
        <p:fade/>
      </p:transition>
    </mc:Choice>
    <mc:Fallback xmlns="">
      <p:transition spd="med" advTm="138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7B83D1-95EE-4F7E-8B63-DE0AAF71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1641075"/>
            <a:ext cx="8508999" cy="465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573D1DC5-689B-478B-B4A9-CBDED710DE1B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de-DE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Grad 1 bis 3</a:t>
            </a:r>
            <a:endParaRPr lang="en-US" sz="3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6CC4D61-DB78-4D27-A5DA-EA73E8827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67" b="94092"/>
          <a:stretch/>
        </p:blipFill>
        <p:spPr>
          <a:xfrm>
            <a:off x="319090" y="1628286"/>
            <a:ext cx="8508999" cy="4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0BC8B82-5684-4BF2-856C-E1B1010C50BA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62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6EF73C4-2F64-4013-98AD-C981F8663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54"/>
          <a:stretch/>
        </p:blipFill>
        <p:spPr>
          <a:xfrm>
            <a:off x="323839" y="1562353"/>
            <a:ext cx="8508999" cy="406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8B86187C-3AC6-4172-A4F8-48DF292EB314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Grad 4 bis 6</a:t>
            </a:r>
            <a:endParaRPr lang="en-US" sz="3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ADFC083-A29D-4E15-ABFF-FFAF7864F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41"/>
          <a:stretch/>
        </p:blipFill>
        <p:spPr>
          <a:xfrm>
            <a:off x="323839" y="5586198"/>
            <a:ext cx="8508999" cy="46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C04D0BFA-AF99-46F7-ADFE-F934B49C8FA5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729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52AE685-3ACC-48E4-8D6F-1A1F92D91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5"/>
          <a:stretch/>
        </p:blipFill>
        <p:spPr>
          <a:xfrm>
            <a:off x="319090" y="1907523"/>
            <a:ext cx="8508999" cy="430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350939F0-E62E-4063-BF78-80FD7E8E29E3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Grad 6 bis 8</a:t>
            </a:r>
            <a:endParaRPr lang="en-US" sz="3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10F71BB-1104-447C-8A3F-06EF3369E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67" b="94092"/>
          <a:stretch/>
        </p:blipFill>
        <p:spPr>
          <a:xfrm>
            <a:off x="319090" y="1501119"/>
            <a:ext cx="8508999" cy="4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27265F2-5432-4CD0-8FFF-5C513EC885DD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981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Fazit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chemeClr val="bg2">
                    <a:lumMod val="75000"/>
                  </a:schemeClr>
                </a:solidFill>
              </a:rPr>
              <a:t>Verbesserungsmöglichkeiten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de-DE" sz="2400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sz="1800" dirty="0"/>
              <a:t>Speicheroptimierungen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sz="1800" dirty="0"/>
              <a:t>Multithreading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sz="1800" dirty="0"/>
              <a:t>16-bit Alignment SIMD-Instruktionen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F97955-CB18-402A-9A45-F0973AE1513D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44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 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 dirty="0"/>
              <a:t>Mohamed Attia, Thomas </a:t>
            </a:r>
            <a:r>
              <a:rPr lang="en-US" sz="1400" dirty="0" err="1"/>
              <a:t>Torggler</a:t>
            </a:r>
            <a:r>
              <a:rPr lang="en-US" sz="1400" dirty="0"/>
              <a:t>, Patrick Zimmermann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54BC5A4-944E-4405-8F4B-124F139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6">
        <p:fade/>
      </p:transition>
    </mc:Choice>
    <mc:Fallback xmlns="">
      <p:transition spd="med" advTm="202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47285" y="1925690"/>
            <a:ext cx="3622106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•THOMAS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Peano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Kurven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7DF1AC57-45D7-4520-A778-C6A3E209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9" y="2373994"/>
            <a:ext cx="4764476" cy="2591622"/>
          </a:xfrm>
          <a:prstGeom prst="rect">
            <a:avLst/>
          </a:prstGeom>
        </p:spPr>
      </p:pic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3BD614B-76A3-450B-BEB9-8A340045349E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Thomas </a:t>
            </a:r>
            <a:r>
              <a:rPr lang="en-US" sz="1600" b="1" dirty="0" err="1"/>
              <a:t>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21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Beispiel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des Ansatzes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D540A-76FB-4324-8830-DA84688E5EF4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Thomas </a:t>
            </a:r>
            <a:r>
              <a:rPr lang="en-US" sz="1600" b="1" dirty="0" err="1"/>
              <a:t>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0201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Aufgabe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69DAC8-0629-4919-9127-A8D198CB7618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Thomas </a:t>
            </a:r>
            <a:r>
              <a:rPr lang="en-US" sz="1600" b="1" dirty="0" err="1"/>
              <a:t>Torggler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57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28472"/>
            <a:ext cx="4180910" cy="4687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Data </a:t>
            </a:r>
            <a:r>
              <a:rPr lang="de-DE" sz="1800" dirty="0" err="1"/>
              <a:t>centric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pushed towards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Queries compiled into native machine code (LLVM)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data and code locality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 dirty="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Lösungsansatz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18FE5F2-F830-4280-B737-85D5F8AA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" y="1615741"/>
            <a:ext cx="4745026" cy="453062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9337FD1-AAAB-444E-B97B-6DA9FBE3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615741"/>
            <a:ext cx="4402667" cy="4530626"/>
          </a:xfrm>
          <a:prstGeom prst="rect">
            <a:avLst/>
          </a:prstGeom>
        </p:spPr>
      </p:pic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550B08B-58AB-4771-9549-7CAE9B4FADDD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Patrick Zimmermann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0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5E1BC3-C11D-49A0-83A1-D8B97C6E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1" y="2263459"/>
            <a:ext cx="4180910" cy="272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63459"/>
            <a:ext cx="4184088" cy="371614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Richtungen speichern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Invertierte und gespiegelte Permutation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Verbinden mit Kurve mit Grad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Alternativen: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Richtungsarray weglassen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Komplett SIMD-Optimieren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09600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3200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Lösungsansatz</a:t>
            </a:r>
            <a:r>
              <a:rPr lang="de-DE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Richtungsarray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750E50C5-B0E0-4AD1-912D-9432D1124440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Patrick Zimmermann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697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Korrektheit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4572000" y="1949435"/>
            <a:ext cx="4153989" cy="38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Abhänig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Richtungsarray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Induktiv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zeigen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Konstruktion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den </a:t>
            </a:r>
            <a:r>
              <a:rPr lang="en-GB" dirty="0" err="1"/>
              <a:t>Kurven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Grad 1 &amp; 2 </a:t>
            </a:r>
            <a:r>
              <a:rPr lang="en-GB" dirty="0" err="1"/>
              <a:t>abgeleitet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Technische</a:t>
            </a:r>
            <a:r>
              <a:rPr lang="en-GB" dirty="0"/>
              <a:t> </a:t>
            </a:r>
            <a:r>
              <a:rPr lang="en-GB" dirty="0" err="1"/>
              <a:t>Limitationen</a:t>
            </a:r>
            <a:r>
              <a:rPr lang="en-GB" dirty="0"/>
              <a:t>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Nur </a:t>
            </a:r>
            <a:r>
              <a:rPr lang="en-GB" dirty="0" err="1"/>
              <a:t>begrenzt</a:t>
            </a:r>
            <a:r>
              <a:rPr lang="en-GB" dirty="0"/>
              <a:t> Speicher </a:t>
            </a:r>
            <a:r>
              <a:rPr lang="en-GB" dirty="0" err="1"/>
              <a:t>verfügbar</a:t>
            </a:r>
            <a:endParaRPr lang="en-GB" dirty="0"/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Kurve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ab Grad 5 </a:t>
            </a:r>
            <a:r>
              <a:rPr lang="en-GB" dirty="0" err="1"/>
              <a:t>schwer</a:t>
            </a:r>
            <a:r>
              <a:rPr lang="en-GB" dirty="0"/>
              <a:t> </a:t>
            </a:r>
            <a:r>
              <a:rPr lang="en-GB" dirty="0" err="1"/>
              <a:t>lesbar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ED0517-4E97-4431-883C-8025BFFE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1949435"/>
            <a:ext cx="3999581" cy="39995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14:cNvPr>
              <p14:cNvContentPartPr/>
              <p14:nvPr/>
            </p14:nvContentPartPr>
            <p14:xfrm>
              <a:off x="1749240" y="4381080"/>
              <a:ext cx="3240" cy="1224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0600" y="4327080"/>
                <a:ext cx="208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14:cNvPr>
              <p14:cNvContentPartPr/>
              <p14:nvPr/>
            </p14:nvContentPartPr>
            <p14:xfrm>
              <a:off x="352440" y="5147160"/>
              <a:ext cx="6120" cy="56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800" y="5093520"/>
                <a:ext cx="23760" cy="1645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DE7B416-557A-4D7A-ACB2-E33DA9F20C06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                          </a:t>
            </a:r>
            <a:r>
              <a:rPr lang="en-US" sz="1600" b="1" dirty="0"/>
              <a:t>Patrick Zimmermann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07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005293"/>
                </a:solidFill>
              </a:rPr>
              <a:t>Environment: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2400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800" dirty="0"/>
              <a:t>I</a:t>
            </a:r>
            <a:r>
              <a:rPr lang="en-US" sz="1800" dirty="0" err="1"/>
              <a:t>ntel</a:t>
            </a:r>
            <a:r>
              <a:rPr lang="en-US" sz="1800" dirty="0"/>
              <a:t> Core i7-7700K (4.20GHz)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16GB RAM</a:t>
            </a: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Linux Mint 20 64-bit (Kernel 5.4.0-26-generic)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005293"/>
                </a:solidFill>
              </a:rPr>
              <a:t>Compiler: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2400" dirty="0">
              <a:solidFill>
                <a:srgbClr val="005293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dirty="0"/>
              <a:t>GCC 9.3.0 mit Option -03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BCB8F-E3A9-4F70-A2AB-F23989C12790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394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 dirty="0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B24129D1-E71B-47E0-9724-460D627BC21D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SIMD-</a:t>
            </a:r>
            <a:r>
              <a:rPr lang="en-US" sz="3200" dirty="0" err="1">
                <a:solidFill>
                  <a:srgbClr val="005293"/>
                </a:solidFill>
              </a:rPr>
              <a:t>Instruktionen</a:t>
            </a:r>
            <a:endParaRPr lang="en-US" sz="3200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419B984-9DED-4B28-95AC-4B074D22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9" y="2398029"/>
            <a:ext cx="8333530" cy="3118148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186AD8-42FD-4733-A18E-CA290820B73C}"/>
              </a:ext>
            </a:extLst>
          </p:cNvPr>
          <p:cNvSpPr>
            <a:spLocks noGrp="1"/>
          </p:cNvSpPr>
          <p:nvPr/>
        </p:nvSpPr>
        <p:spPr bwMode="auto">
          <a:xfrm>
            <a:off x="169558" y="6473313"/>
            <a:ext cx="8393101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de-DE" sz="900" dirty="0"/>
              <a:t>Aspekte der systemnahen Programmierung bei der Spieleentwicklung | 16.02.2021 | </a:t>
            </a:r>
            <a:r>
              <a:rPr lang="de-DE" sz="900" b="1" dirty="0" err="1"/>
              <a:t>Peano</a:t>
            </a:r>
            <a:r>
              <a:rPr lang="de-DE" sz="900" b="1" dirty="0"/>
              <a:t>-Kurven (A214)		 </a:t>
            </a:r>
            <a:r>
              <a:rPr lang="en-US" sz="1600" b="1" dirty="0"/>
              <a:t>Mohamed Attia</a:t>
            </a:r>
            <a:endParaRPr lang="de-DE" sz="1600" b="1" dirty="0"/>
          </a:p>
          <a:p>
            <a:pPr>
              <a:lnSpc>
                <a:spcPct val="90000"/>
              </a:lnSpc>
              <a:defRPr/>
            </a:pPr>
            <a:endParaRPr lang="de-DE" dirty="0"/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8589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On-screen Show (4:3)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Aspekte der systemnahen Programmierung bei der Spieleentwicklung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Korrektheit: </vt:lpstr>
      <vt:lpstr> Performanzanalyse</vt:lpstr>
      <vt:lpstr>PowerPoint Presentation</vt:lpstr>
      <vt:lpstr>PowerPoint Presentation</vt:lpstr>
      <vt:lpstr>PowerPoint Presentation</vt:lpstr>
      <vt:lpstr>PowerPoint Presentation</vt:lpstr>
      <vt:lpstr> Fazit</vt:lpstr>
      <vt:lpstr>Vielen Dank für Ihre Aufmerksamkeit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Aspekte der systemnahen Programmierung bei der Spieleentwicklung </dc:title>
  <dc:creator>ge72xik</dc:creator>
  <cp:lastModifiedBy>ge72xik</cp:lastModifiedBy>
  <cp:revision>38</cp:revision>
  <dcterms:created xsi:type="dcterms:W3CDTF">2021-02-12T15:14:17Z</dcterms:created>
  <dcterms:modified xsi:type="dcterms:W3CDTF">2021-02-15T16:11:22Z</dcterms:modified>
</cp:coreProperties>
</file>