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481" r:id="rId8"/>
    <p:sldId id="482" r:id="rId9"/>
    <p:sldId id="473" r:id="rId10"/>
    <p:sldId id="400" r:id="rId11"/>
    <p:sldId id="474" r:id="rId12"/>
    <p:sldId id="406" r:id="rId13"/>
    <p:sldId id="471" r:id="rId14"/>
    <p:sldId id="429" r:id="rId15"/>
    <p:sldId id="475" r:id="rId16"/>
    <p:sldId id="476" r:id="rId17"/>
    <p:sldId id="477" r:id="rId18"/>
    <p:sldId id="478" r:id="rId19"/>
    <p:sldId id="479" r:id="rId20"/>
    <p:sldId id="480" r:id="rId21"/>
    <p:sldId id="356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85" d="100"/>
          <a:sy n="85" d="100"/>
        </p:scale>
        <p:origin x="84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16:06:00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16:06:00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3.903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9 34 688,'0'0'2244,"-1"-1"441,0 1 283,0-1-208,1 1-1116,-1-1-612,0 1-324,1 0-148,-1 0-64,1 0-40,0 0-75,0 0-233,0-1-432,1-2-533,-1 1-907,0-1-1056,-1-1-368,1 0 87,-1-1 349,1 0 828,-1 1 1524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5.862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15 1 1404,'1'0'1716,"-1"1"200,0-1-123,0 1-553,0 0-420,-1-1-196,1 1-124,-1 0-80,1-1-56,-1 1-60,1 1-56,1 0-36,-1 0-20,0-1 8,1 1 16,0 0 24,-1-1 36,1 1 48,-1 0 36,0-1 20,0 1 4,0 0-20,-1 0-40,0 1-64,0-1-48,0 2-52,0-1-16,1 1-20,-1-1-4,0 1-16,0 0-20,0-1-8,1 0 0,0 0-8,-1-1 8,1 0 1,-1 0-9,0-1-12,1 1-8,-1 0-20,1-1 0,0 1-12,0 0-4,0 0 4,0 0 8,0 0-8,0 0 4,0 0-8,0 1 0,0-1-8,0 1 4,0-1-4,0 0-4,0 0 4,0 0 4,0 0 0,0 0-8,0 0 12,0 0-8,0 0-8,0 0 4,0 0 4,1 0-4,0 1 0,0-1 4,-1 1-4,1 0 4,-1-1 0,0 0 4,0 1 0,0-1 4,0 0 0,0 0-4,0 0-8,0 0 8,0-1 0,0 0-4,0 0-8,0 0 4,0-1 0,0 0 0,0 0 0,0 0 4,0 0-4,0 1-12,0-1 12,0 0-8,0 0-8,0 0-32,0 0-144,1 0-205,-1 0-259,0 0-372,0 0-656,-1-1-880,1 1-264,-2-1 47,1 0 289,-1-1 640,0 1 1520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2508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customXml" Target="../ink/ink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den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4FB968-3119-4854-BB56-C5616488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05293"/>
                </a:solidFill>
              </a:rPr>
              <a:t>Environment: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I</a:t>
            </a:r>
            <a:r>
              <a:rPr lang="en-US" sz="1800" dirty="0" err="1"/>
              <a:t>ntel</a:t>
            </a:r>
            <a:r>
              <a:rPr lang="en-US" sz="1800" dirty="0"/>
              <a:t> Core i7-7700K (4.20GHz)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16GB RAM</a:t>
            </a: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Linux Mint 20 64-bit (Kernel 5.4.0-26-generic)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05293"/>
                </a:solidFill>
              </a:rPr>
              <a:t>Compiler: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400" dirty="0">
              <a:solidFill>
                <a:srgbClr val="005293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dirty="0"/>
              <a:t>GCC 9.3.0 mit Option -03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BCB8F-E3A9-4F70-A2AB-F23989C1279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394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B24129D1-E71B-47E0-9724-460D627BC21D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SIMD-</a:t>
            </a:r>
            <a:r>
              <a:rPr lang="en-US" sz="3200" dirty="0" err="1">
                <a:solidFill>
                  <a:srgbClr val="005293"/>
                </a:solidFill>
              </a:rPr>
              <a:t>Instruktionen</a:t>
            </a:r>
            <a:endParaRPr lang="en-US" sz="3200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419B984-9DED-4B28-95AC-4B074D22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" y="2398029"/>
            <a:ext cx="8333530" cy="3118148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186AD8-42FD-4733-A18E-CA290820B73C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858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B83D1-95EE-4F7E-8B63-DE0AAF71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1641075"/>
            <a:ext cx="8508999" cy="465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573D1DC5-689B-478B-B4A9-CBDED710DE1B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de-DE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1 bis 3</a:t>
            </a:r>
            <a:endParaRPr lang="en-US" sz="3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6CC4D61-DB78-4D27-A5DA-EA73E8827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7" b="94092"/>
          <a:stretch/>
        </p:blipFill>
        <p:spPr>
          <a:xfrm>
            <a:off x="319090" y="1628286"/>
            <a:ext cx="8508999" cy="4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0BC8B82-5684-4BF2-856C-E1B1010C50BA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62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6EF73C4-2F64-4013-98AD-C981F8663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54"/>
          <a:stretch/>
        </p:blipFill>
        <p:spPr>
          <a:xfrm>
            <a:off x="323839" y="1562353"/>
            <a:ext cx="8508999" cy="406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8B86187C-3AC6-4172-A4F8-48DF292EB314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4 bis 6</a:t>
            </a:r>
            <a:endParaRPr lang="en-US" sz="3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ADFC083-A29D-4E15-ABFF-FFAF7864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41"/>
          <a:stretch/>
        </p:blipFill>
        <p:spPr>
          <a:xfrm>
            <a:off x="323839" y="5586198"/>
            <a:ext cx="8508999" cy="46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04D0BFA-AF99-46F7-ADFE-F934B49C8FA5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29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52AE685-3ACC-48E4-8D6F-1A1F92D9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5"/>
          <a:stretch/>
        </p:blipFill>
        <p:spPr>
          <a:xfrm>
            <a:off x="319090" y="1907523"/>
            <a:ext cx="8508999" cy="430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350939F0-E62E-4063-BF78-80FD7E8E29E3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6 bis 8</a:t>
            </a:r>
            <a:endParaRPr lang="en-US" sz="3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10F71BB-1104-447C-8A3F-06EF3369E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7" b="94092"/>
          <a:stretch/>
        </p:blipFill>
        <p:spPr>
          <a:xfrm>
            <a:off x="319090" y="1501119"/>
            <a:ext cx="8508999" cy="4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27265F2-5432-4CD0-8FFF-5C513EC885D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981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de-DE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Speicheroptimierungen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Multithreading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16-bit Alignment SIMD-Instruktionen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F97955-CB18-402A-9A45-F0973AE1513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44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4BC5A4-944E-4405-8F4B-124F139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1736A61-17C7-4A06-8397-B069055101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09244" y="2057400"/>
            <a:ext cx="4977685" cy="36776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Mehrdimensional auf Eindimensional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Durchquert jedes Feld einmal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Punkte nähern sich Grenzwerten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3F53DD-1A27-45CB-AB32-8D3B8B31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14:cNvPr>
              <p14:cNvContentPartPr/>
              <p14:nvPr/>
            </p14:nvContentPartPr>
            <p14:xfrm>
              <a:off x="4676084" y="3657581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7084" y="364858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5099C549-7094-473A-AB8D-0BC988880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37" y="1337785"/>
            <a:ext cx="1160146" cy="11601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3639BC-B2CA-4D16-BE12-F5693701E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37" y="2560626"/>
            <a:ext cx="1160146" cy="116014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D1E649-6B66-483F-A5A5-34235829B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37" y="3792882"/>
            <a:ext cx="1160146" cy="11630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BCFDE5-79E7-4CAA-B053-B3E8F20131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4146" y="1334977"/>
            <a:ext cx="1160146" cy="115066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B2D3E38-CC26-45CD-8DA1-9A4C668CF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4146" y="2570200"/>
            <a:ext cx="1160146" cy="11586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7BC6809-155C-4862-9D8F-7AE3661D2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0623" y="3791717"/>
            <a:ext cx="1170193" cy="1158664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AD1377C-6FEB-4299-8103-BAD1E7CDCE48}"/>
              </a:ext>
            </a:extLst>
          </p:cNvPr>
          <p:cNvSpPr txBox="1">
            <a:spLocks/>
          </p:cNvSpPr>
          <p:nvPr/>
        </p:nvSpPr>
        <p:spPr>
          <a:xfrm>
            <a:off x="311162" y="6179816"/>
            <a:ext cx="2875933" cy="19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dirty="0"/>
              <a:t>Naiver Ansatz gegen Hilbert-Kurve, Video von 3Blue1Brown, </a:t>
            </a:r>
            <a:r>
              <a:rPr lang="de-DE" sz="600" i="1" dirty="0" err="1"/>
              <a:t>Is</a:t>
            </a:r>
            <a:r>
              <a:rPr lang="de-DE" sz="600" i="1" dirty="0"/>
              <a:t> infinite </a:t>
            </a:r>
            <a:r>
              <a:rPr lang="de-DE" sz="600" i="1" dirty="0" err="1"/>
              <a:t>math</a:t>
            </a:r>
            <a:r>
              <a:rPr lang="de-DE" sz="600" i="1" dirty="0"/>
              <a:t> </a:t>
            </a:r>
            <a:r>
              <a:rPr lang="de-DE" sz="600" i="1" dirty="0" err="1"/>
              <a:t>useful</a:t>
            </a:r>
            <a:r>
              <a:rPr lang="de-DE" sz="600" i="1" dirty="0"/>
              <a:t>?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61A724-0DE7-4C5D-9F90-9E3210AD49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4146" y="5037331"/>
            <a:ext cx="1160146" cy="116582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0E19E59-C82D-4BDC-9AE2-A511AC4334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354" y="5028013"/>
            <a:ext cx="1158729" cy="1160146"/>
          </a:xfrm>
          <a:prstGeom prst="rect">
            <a:avLst/>
          </a:prstGeom>
        </p:spPr>
      </p:pic>
      <p:sp>
        <p:nvSpPr>
          <p:cNvPr id="18" name="Titel 2">
            <a:extLst>
              <a:ext uri="{FF2B5EF4-FFF2-40B4-BE49-F238E27FC236}">
                <a16:creationId xmlns:a16="http://schemas.microsoft.com/office/drawing/2014/main" id="{5B07B3F1-61AF-4211-B560-E530AEF0B462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Raumfüllende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D7D903C5-7FA3-4DB5-B878-A86C6645B89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5654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1736A61-17C7-4A06-8397-B069055101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36758" y="2057400"/>
            <a:ext cx="5050171" cy="3677654"/>
          </a:xfrm>
        </p:spPr>
        <p:txBody>
          <a:bodyPr/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Guiseppe</a:t>
            </a:r>
            <a:r>
              <a:rPr lang="en-US" sz="2400" dirty="0"/>
              <a:t> </a:t>
            </a:r>
            <a:r>
              <a:rPr lang="en-US" sz="2400" dirty="0" err="1"/>
              <a:t>Peano</a:t>
            </a:r>
            <a:r>
              <a:rPr lang="en-US" sz="2400" dirty="0"/>
              <a:t> (1858 – 1932)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Entworfen</a:t>
            </a:r>
            <a:r>
              <a:rPr lang="en-US" sz="2400" dirty="0"/>
              <a:t> 1890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Nachfolger</a:t>
            </a:r>
            <a:r>
              <a:rPr lang="en-US" sz="2400" dirty="0"/>
              <a:t>: Hilbert, Gosper etc.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3F53DD-1A27-45CB-AB32-8D3B8B31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14:cNvPr>
              <p14:cNvContentPartPr/>
              <p14:nvPr/>
            </p14:nvContentPartPr>
            <p14:xfrm>
              <a:off x="4676084" y="3657581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7084" y="364858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fik 6" descr="Ein Bild, das Text, Person, darstellend enthält.&#10;&#10;Automatisch generierte Beschreibung">
            <a:extLst>
              <a:ext uri="{FF2B5EF4-FFF2-40B4-BE49-F238E27FC236}">
                <a16:creationId xmlns:a16="http://schemas.microsoft.com/office/drawing/2014/main" id="{2FE696D2-4A66-49F8-A7FB-26ABFE5B4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7" y="2057400"/>
            <a:ext cx="2576322" cy="3733800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9112852C-E2E8-4BC8-A7C7-55C810948ED2}"/>
              </a:ext>
            </a:extLst>
          </p:cNvPr>
          <p:cNvSpPr txBox="1">
            <a:spLocks/>
          </p:cNvSpPr>
          <p:nvPr/>
        </p:nvSpPr>
        <p:spPr>
          <a:xfrm>
            <a:off x="460108" y="5843578"/>
            <a:ext cx="332582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dirty="0"/>
              <a:t>Guiseppe </a:t>
            </a:r>
            <a:r>
              <a:rPr lang="de-DE" sz="600" dirty="0" err="1"/>
              <a:t>Peano</a:t>
            </a:r>
            <a:r>
              <a:rPr lang="de-DE" sz="600" dirty="0"/>
              <a:t>,</a:t>
            </a:r>
          </a:p>
          <a:p>
            <a:r>
              <a:rPr lang="de-DE" sz="600" dirty="0"/>
              <a:t>https://www.amoilibri23.com/il-20-aprile-del-1932-moriva-a-cavoretto-giuseppe-peano,</a:t>
            </a:r>
          </a:p>
          <a:p>
            <a:r>
              <a:rPr lang="de-DE" sz="600" dirty="0"/>
              <a:t>15.02.2021</a:t>
            </a:r>
          </a:p>
          <a:p>
            <a:endParaRPr lang="de-DE" sz="60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F7689F4-2E90-44E3-8891-987169C718EE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Geschichte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E8351A26-0032-45B0-8A25-2354113292B8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419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07657" y="2622884"/>
            <a:ext cx="3972802" cy="213360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Fläche</a:t>
            </a:r>
            <a:r>
              <a:rPr lang="en-GB" sz="2400" dirty="0"/>
              <a:t> </a:t>
            </a:r>
            <a:r>
              <a:rPr lang="en-GB" sz="2400" dirty="0" err="1"/>
              <a:t>aufteilen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Kurve</a:t>
            </a:r>
            <a:r>
              <a:rPr lang="en-GB" sz="2400" dirty="0"/>
              <a:t> </a:t>
            </a:r>
            <a:r>
              <a:rPr lang="en-GB" sz="2400" dirty="0" err="1"/>
              <a:t>zeichnen</a:t>
            </a:r>
            <a:endParaRPr lang="en-GB" sz="2400" dirty="0"/>
          </a:p>
          <a:p>
            <a:pPr>
              <a:spcAft>
                <a:spcPts val="600"/>
              </a:spcAft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ADE22D-F58C-49D2-B40E-A0B4EEF2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1" y="2089805"/>
            <a:ext cx="4114800" cy="411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C03D37-9E44-4B91-94EA-F1FE6751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1" y="2089804"/>
            <a:ext cx="4114800" cy="4114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3001C09-D178-4D1D-B343-F7249626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41" y="2089803"/>
            <a:ext cx="4114800" cy="4114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910694B-301A-48C0-905F-9E71AA6D4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41" y="2089802"/>
            <a:ext cx="4114800" cy="4114800"/>
          </a:xfrm>
          <a:prstGeom prst="rect">
            <a:avLst/>
          </a:prstGeom>
        </p:spPr>
      </p:pic>
      <p:sp>
        <p:nvSpPr>
          <p:cNvPr id="10" name="Titel 2">
            <a:extLst>
              <a:ext uri="{FF2B5EF4-FFF2-40B4-BE49-F238E27FC236}">
                <a16:creationId xmlns:a16="http://schemas.microsoft.com/office/drawing/2014/main" id="{04F4BBF9-4D3E-4C84-8D20-3C5F8EA53CA0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Struktur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1A71B663-46ED-4BE8-A90E-7AA85A82F7C8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61DF1302-508E-40BB-BE54-F9CF66CD9EA4}"/>
              </a:ext>
            </a:extLst>
          </p:cNvPr>
          <p:cNvSpPr txBox="1">
            <a:spLocks/>
          </p:cNvSpPr>
          <p:nvPr/>
        </p:nvSpPr>
        <p:spPr>
          <a:xfrm>
            <a:off x="519137" y="1783868"/>
            <a:ext cx="7445767" cy="44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Theorie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Algorithmus entwickeln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Anwendungsbereiche</a:t>
            </a:r>
          </a:p>
          <a:p>
            <a:pPr lvl="4" indent="0">
              <a:spcAft>
                <a:spcPts val="600"/>
              </a:spcAft>
              <a:buNone/>
            </a:pPr>
            <a:endParaRPr lang="en-GB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Praxis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Algorithmus</a:t>
            </a:r>
            <a:r>
              <a:rPr lang="en-GB" sz="2200" dirty="0"/>
              <a:t> </a:t>
            </a:r>
            <a:r>
              <a:rPr lang="de-DE" sz="2200" dirty="0"/>
              <a:t>implementieren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Ausgabe</a:t>
            </a:r>
            <a:r>
              <a:rPr lang="en-GB" sz="2200" dirty="0"/>
              <a:t> in </a:t>
            </a:r>
            <a:r>
              <a:rPr lang="de-DE" sz="2200" dirty="0"/>
              <a:t>SVG-Datei</a:t>
            </a:r>
            <a:endParaRPr lang="de-DE" sz="2400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0C2F9289-F1D3-4057-9510-DA5F7F0B4CD4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Aufgabenstellung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8E6EE01-08D3-4DDE-AB4D-1E5445FEA4C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0B2803E-037E-40A7-8247-D92264E619EC}"/>
              </a:ext>
            </a:extLst>
          </p:cNvPr>
          <p:cNvSpPr txBox="1">
            <a:spLocks/>
          </p:cNvSpPr>
          <p:nvPr/>
        </p:nvSpPr>
        <p:spPr>
          <a:xfrm>
            <a:off x="519137" y="1783868"/>
            <a:ext cx="7445767" cy="44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Matrixmultiplikationen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Lade- und </a:t>
            </a:r>
            <a:r>
              <a:rPr lang="en-GB" sz="2400" dirty="0" err="1"/>
              <a:t>Speicheroperationen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Partitionieren</a:t>
            </a:r>
            <a:r>
              <a:rPr lang="en-GB" sz="2400" dirty="0"/>
              <a:t> von </a:t>
            </a:r>
            <a:r>
              <a:rPr lang="en-GB" sz="2400" dirty="0" err="1"/>
              <a:t>Datensätzen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Image Processing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spcAft>
                <a:spcPts val="600"/>
              </a:spcAft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8D43674-8EC4-4227-BD13-5051EA652B4B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Anwendungsbereiche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1E946FE-2F9B-4E77-B189-B7998501594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550B08B-58AB-4771-9549-7CAE9B4FADD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63459"/>
            <a:ext cx="4184088" cy="371614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Richtungen speichern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Invertierte und gespiegelte Permutation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Verbinden mit Kurve mit Grad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Alternativen: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Richtungsarray weglassen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Komplett SIMD-Optimieren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09600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3200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</a:t>
            </a: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Richtungsarray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50E50C5-B0E0-4AD1-912D-9432D112444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4572000" y="1949435"/>
            <a:ext cx="4153989" cy="38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Abhänig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Richtungsarray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Induktiv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zeigen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Konstruktion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</a:t>
            </a:r>
            <a:r>
              <a:rPr lang="en-GB" dirty="0" err="1"/>
              <a:t>Kurven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Grad 1 &amp; 2 </a:t>
            </a:r>
            <a:r>
              <a:rPr lang="en-GB" dirty="0" err="1"/>
              <a:t>abgeleitet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Limitationen</a:t>
            </a:r>
            <a:r>
              <a:rPr lang="en-GB" dirty="0"/>
              <a:t>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Nur </a:t>
            </a:r>
            <a:r>
              <a:rPr lang="en-GB" dirty="0" err="1"/>
              <a:t>begrenzt</a:t>
            </a:r>
            <a:r>
              <a:rPr lang="en-GB" dirty="0"/>
              <a:t> Speicher </a:t>
            </a:r>
            <a:r>
              <a:rPr lang="en-GB" dirty="0" err="1"/>
              <a:t>verfügbar</a:t>
            </a:r>
            <a:endParaRPr lang="en-GB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Kurve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ab Grad 5 </a:t>
            </a:r>
            <a:r>
              <a:rPr lang="en-GB" dirty="0" err="1"/>
              <a:t>schwer</a:t>
            </a:r>
            <a:r>
              <a:rPr lang="en-GB" dirty="0"/>
              <a:t> </a:t>
            </a:r>
            <a:r>
              <a:rPr lang="en-GB" dirty="0" err="1"/>
              <a:t>lesbar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ED0517-4E97-4431-883C-8025BFF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949435"/>
            <a:ext cx="3999581" cy="3999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14:cNvPr>
              <p14:cNvContentPartPr/>
              <p14:nvPr/>
            </p14:nvContentPartPr>
            <p14:xfrm>
              <a:off x="1749240" y="4381080"/>
              <a:ext cx="3240" cy="12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240" y="4328623"/>
                <a:ext cx="20880" cy="116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14:cNvPr>
              <p14:cNvContentPartPr/>
              <p14:nvPr/>
            </p14:nvContentPartPr>
            <p14:xfrm>
              <a:off x="352440" y="5147160"/>
              <a:ext cx="6120" cy="56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440" y="5092816"/>
                <a:ext cx="23760" cy="165206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DE7B416-557A-4D7A-ACB2-E33DA9F20C06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Bildschirmpräsentation (4:3)</PresentationFormat>
  <Paragraphs>142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Korrektheit: </vt:lpstr>
      <vt:lpstr> Performanzanalyse</vt:lpstr>
      <vt:lpstr>PowerPoint-Präsentation</vt:lpstr>
      <vt:lpstr>PowerPoint-Präsentation</vt:lpstr>
      <vt:lpstr>PowerPoint-Präsentation</vt:lpstr>
      <vt:lpstr>PowerPoint-Präsentation</vt:lpstr>
      <vt:lpstr> Fazit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Thomas Torggler</cp:lastModifiedBy>
  <cp:revision>40</cp:revision>
  <dcterms:created xsi:type="dcterms:W3CDTF">2021-02-12T15:14:17Z</dcterms:created>
  <dcterms:modified xsi:type="dcterms:W3CDTF">2021-02-15T17:39:38Z</dcterms:modified>
</cp:coreProperties>
</file>