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33"/>
  </p:notesMasterIdLst>
  <p:handoutMasterIdLst>
    <p:handoutMasterId r:id="rId134"/>
  </p:handoutMasterIdLst>
  <p:sldIdLst>
    <p:sldId id="256" r:id="rId2"/>
    <p:sldId id="318" r:id="rId3"/>
    <p:sldId id="258" r:id="rId4"/>
    <p:sldId id="416" r:id="rId5"/>
    <p:sldId id="417" r:id="rId6"/>
    <p:sldId id="290" r:id="rId7"/>
    <p:sldId id="312" r:id="rId8"/>
    <p:sldId id="279" r:id="rId9"/>
    <p:sldId id="267" r:id="rId10"/>
    <p:sldId id="313" r:id="rId11"/>
    <p:sldId id="319" r:id="rId12"/>
    <p:sldId id="278" r:id="rId13"/>
    <p:sldId id="274" r:id="rId14"/>
    <p:sldId id="275" r:id="rId15"/>
    <p:sldId id="276" r:id="rId16"/>
    <p:sldId id="314" r:id="rId17"/>
    <p:sldId id="320" r:id="rId18"/>
    <p:sldId id="261" r:id="rId19"/>
    <p:sldId id="280" r:id="rId20"/>
    <p:sldId id="281" r:id="rId21"/>
    <p:sldId id="263" r:id="rId22"/>
    <p:sldId id="285" r:id="rId23"/>
    <p:sldId id="282" r:id="rId24"/>
    <p:sldId id="286" r:id="rId25"/>
    <p:sldId id="315" r:id="rId26"/>
    <p:sldId id="287" r:id="rId27"/>
    <p:sldId id="288" r:id="rId28"/>
    <p:sldId id="289" r:id="rId29"/>
    <p:sldId id="293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412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413" r:id="rId48"/>
    <p:sldId id="418" r:id="rId49"/>
    <p:sldId id="316" r:id="rId50"/>
    <p:sldId id="323" r:id="rId51"/>
    <p:sldId id="321" r:id="rId52"/>
    <p:sldId id="324" r:id="rId53"/>
    <p:sldId id="325" r:id="rId54"/>
    <p:sldId id="326" r:id="rId55"/>
    <p:sldId id="327" r:id="rId56"/>
    <p:sldId id="328" r:id="rId57"/>
    <p:sldId id="333" r:id="rId58"/>
    <p:sldId id="332" r:id="rId59"/>
    <p:sldId id="334" r:id="rId60"/>
    <p:sldId id="335" r:id="rId61"/>
    <p:sldId id="337" r:id="rId62"/>
    <p:sldId id="338" r:id="rId63"/>
    <p:sldId id="339" r:id="rId64"/>
    <p:sldId id="317" r:id="rId65"/>
    <p:sldId id="419" r:id="rId66"/>
    <p:sldId id="340" r:id="rId67"/>
    <p:sldId id="420" r:id="rId68"/>
    <p:sldId id="421" r:id="rId69"/>
    <p:sldId id="425" r:id="rId70"/>
    <p:sldId id="424" r:id="rId71"/>
    <p:sldId id="426" r:id="rId72"/>
    <p:sldId id="427" r:id="rId73"/>
    <p:sldId id="428" r:id="rId74"/>
    <p:sldId id="345" r:id="rId75"/>
    <p:sldId id="429" r:id="rId76"/>
    <p:sldId id="430" r:id="rId77"/>
    <p:sldId id="431" r:id="rId78"/>
    <p:sldId id="432" r:id="rId79"/>
    <p:sldId id="433" r:id="rId80"/>
    <p:sldId id="434" r:id="rId81"/>
    <p:sldId id="435" r:id="rId82"/>
    <p:sldId id="436" r:id="rId83"/>
    <p:sldId id="437" r:id="rId84"/>
    <p:sldId id="438" r:id="rId85"/>
    <p:sldId id="439" r:id="rId86"/>
    <p:sldId id="440" r:id="rId87"/>
    <p:sldId id="441" r:id="rId88"/>
    <p:sldId id="442" r:id="rId89"/>
    <p:sldId id="443" r:id="rId90"/>
    <p:sldId id="444" r:id="rId91"/>
    <p:sldId id="445" r:id="rId92"/>
    <p:sldId id="446" r:id="rId93"/>
    <p:sldId id="447" r:id="rId94"/>
    <p:sldId id="422" r:id="rId95"/>
    <p:sldId id="448" r:id="rId96"/>
    <p:sldId id="449" r:id="rId97"/>
    <p:sldId id="423" r:id="rId98"/>
    <p:sldId id="450" r:id="rId99"/>
    <p:sldId id="451" r:id="rId100"/>
    <p:sldId id="452" r:id="rId101"/>
    <p:sldId id="453" r:id="rId102"/>
    <p:sldId id="454" r:id="rId103"/>
    <p:sldId id="455" r:id="rId104"/>
    <p:sldId id="456" r:id="rId105"/>
    <p:sldId id="457" r:id="rId106"/>
    <p:sldId id="458" r:id="rId107"/>
    <p:sldId id="459" r:id="rId108"/>
    <p:sldId id="460" r:id="rId109"/>
    <p:sldId id="461" r:id="rId110"/>
    <p:sldId id="462" r:id="rId111"/>
    <p:sldId id="463" r:id="rId112"/>
    <p:sldId id="464" r:id="rId113"/>
    <p:sldId id="465" r:id="rId114"/>
    <p:sldId id="466" r:id="rId115"/>
    <p:sldId id="467" r:id="rId116"/>
    <p:sldId id="468" r:id="rId117"/>
    <p:sldId id="469" r:id="rId118"/>
    <p:sldId id="470" r:id="rId119"/>
    <p:sldId id="471" r:id="rId120"/>
    <p:sldId id="472" r:id="rId121"/>
    <p:sldId id="473" r:id="rId122"/>
    <p:sldId id="474" r:id="rId123"/>
    <p:sldId id="475" r:id="rId124"/>
    <p:sldId id="476" r:id="rId125"/>
    <p:sldId id="477" r:id="rId126"/>
    <p:sldId id="478" r:id="rId127"/>
    <p:sldId id="480" r:id="rId128"/>
    <p:sldId id="479" r:id="rId129"/>
    <p:sldId id="410" r:id="rId130"/>
    <p:sldId id="415" r:id="rId131"/>
    <p:sldId id="257" r:id="rId1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23F6A392-62F3-5547-9ED8-B7FDC9DD112C}">
          <p14:sldIdLst>
            <p14:sldId id="256"/>
          </p14:sldIdLst>
        </p14:section>
        <p14:section name="概要" id="{E272C227-CB3F-9A44-B0AB-28F2FDB43C10}">
          <p14:sldIdLst>
            <p14:sldId id="318"/>
            <p14:sldId id="258"/>
            <p14:sldId id="416"/>
            <p14:sldId id="417"/>
            <p14:sldId id="290"/>
          </p14:sldIdLst>
        </p14:section>
        <p14:section name="存储结构" id="{8E4E7B06-ECBA-4444-A27D-65846FB2E18D}">
          <p14:sldIdLst>
            <p14:sldId id="312"/>
            <p14:sldId id="279"/>
            <p14:sldId id="267"/>
          </p14:sldIdLst>
        </p14:section>
        <p14:section name="数据准备" id="{DE2DC21B-FE1E-7A4F-BDE9-D4023991236D}">
          <p14:sldIdLst>
            <p14:sldId id="313"/>
            <p14:sldId id="319"/>
            <p14:sldId id="278"/>
            <p14:sldId id="274"/>
            <p14:sldId id="275"/>
            <p14:sldId id="276"/>
          </p14:sldIdLst>
        </p14:section>
        <p14:section name="Executor" id="{CB7F3ECF-978C-F646-82A6-82CA2088D5CA}">
          <p14:sldIdLst>
            <p14:sldId id="314"/>
            <p14:sldId id="320"/>
            <p14:sldId id="261"/>
            <p14:sldId id="280"/>
            <p14:sldId id="281"/>
            <p14:sldId id="263"/>
            <p14:sldId id="285"/>
            <p14:sldId id="282"/>
            <p14:sldId id="286"/>
          </p14:sldIdLst>
        </p14:section>
        <p14:section name="Op" id="{91B522CC-1B2A-EC43-8E3E-10BA8AA2DB16}">
          <p14:sldIdLst>
            <p14:sldId id="315"/>
            <p14:sldId id="287"/>
            <p14:sldId id="288"/>
            <p14:sldId id="289"/>
            <p14:sldId id="293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412"/>
            <p14:sldId id="304"/>
            <p14:sldId id="305"/>
            <p14:sldId id="306"/>
            <p14:sldId id="307"/>
            <p14:sldId id="308"/>
            <p14:sldId id="309"/>
            <p14:sldId id="310"/>
            <p14:sldId id="413"/>
            <p14:sldId id="418"/>
          </p14:sldIdLst>
        </p14:section>
        <p14:section name="CompiledProgram" id="{8E646D56-4CF9-B147-8FF4-4E8AE5B61353}">
          <p14:sldIdLst>
            <p14:sldId id="316"/>
            <p14:sldId id="323"/>
            <p14:sldId id="321"/>
            <p14:sldId id="324"/>
            <p14:sldId id="325"/>
            <p14:sldId id="326"/>
            <p14:sldId id="327"/>
            <p14:sldId id="328"/>
            <p14:sldId id="333"/>
            <p14:sldId id="332"/>
            <p14:sldId id="334"/>
            <p14:sldId id="335"/>
            <p14:sldId id="337"/>
            <p14:sldId id="338"/>
            <p14:sldId id="339"/>
          </p14:sldIdLst>
        </p14:section>
        <p14:section name="ParallelExecutor" id="{106B0870-1B9E-C64E-A578-3C73A43CD5C9}">
          <p14:sldIdLst>
            <p14:sldId id="317"/>
            <p14:sldId id="419"/>
            <p14:sldId id="340"/>
            <p14:sldId id="420"/>
            <p14:sldId id="421"/>
            <p14:sldId id="425"/>
            <p14:sldId id="424"/>
            <p14:sldId id="426"/>
            <p14:sldId id="427"/>
            <p14:sldId id="428"/>
            <p14:sldId id="345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22"/>
            <p14:sldId id="448"/>
            <p14:sldId id="449"/>
            <p14:sldId id="423"/>
            <p14:sldId id="450"/>
            <p14:sldId id="451"/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80"/>
            <p14:sldId id="479"/>
            <p14:sldId id="410"/>
            <p14:sldId id="415"/>
          </p14:sldIdLst>
        </p14:section>
        <p14:section name="封底" id="{C951AD69-347D-6D40-AD53-D54887D0CB98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434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pos="5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BD3"/>
    <a:srgbClr val="2339DA"/>
    <a:srgbClr val="FE4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87"/>
    <p:restoredTop sz="86352"/>
  </p:normalViewPr>
  <p:slideViewPr>
    <p:cSldViewPr snapToGrid="0" snapToObjects="1">
      <p:cViewPr varScale="1">
        <p:scale>
          <a:sx n="63" d="100"/>
          <a:sy n="63" d="100"/>
        </p:scale>
        <p:origin x="1332" y="66"/>
      </p:cViewPr>
      <p:guideLst>
        <p:guide orient="horz" pos="1434"/>
        <p:guide pos="3817"/>
        <p:guide pos="574"/>
      </p:guideLst>
    </p:cSldViewPr>
  </p:slideViewPr>
  <p:outlineViewPr>
    <p:cViewPr>
      <p:scale>
        <a:sx n="33" d="100"/>
        <a:sy n="33" d="100"/>
      </p:scale>
      <p:origin x="0" y="-87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248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handoutMaster" Target="handoutMasters/handout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E37B680-74F6-614F-8B93-D094B6A960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B3490C-67D3-C045-A4B3-31BF7D0BFE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68C36D-2E70-374C-BEED-249A723C139E}" type="datetimeFigureOut">
              <a:rPr kumimoji="1" lang="zh-CN" altLang="en-US" smtClean="0"/>
              <a:t>2021/1/20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79FEAD-BE91-AE49-8682-563A3BBC92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621C45-FB3E-A64D-A948-9FE63DEEB75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430C0-050F-A247-8791-AA64DD1E6DE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83748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FE015-68E6-7B4D-8292-D8FCC0634055}" type="datetimeFigureOut">
              <a:rPr kumimoji="1" lang="zh-CN" altLang="en-US" smtClean="0"/>
              <a:t>2021/1/20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0E6B4-E9A0-6649-A015-7380BB3763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3673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中间四行搭建网络的代码，在存储上具体化出来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从无到有，里面是怎么变化的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讲清楚每一个概念对应的</a:t>
            </a:r>
            <a:r>
              <a:rPr kumimoji="1" lang="en-US" altLang="zh-CN" dirty="0"/>
              <a:t>C++</a:t>
            </a:r>
            <a:r>
              <a:rPr kumimoji="1" lang="zh-CN" altLang="en-US" dirty="0"/>
              <a:t>实体，比如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在</a:t>
            </a:r>
            <a:r>
              <a:rPr kumimoji="1" lang="en-US" altLang="zh-CN" dirty="0"/>
              <a:t>C++</a:t>
            </a:r>
            <a:r>
              <a:rPr kumimoji="1" lang="zh-CN" altLang="en-US" dirty="0"/>
              <a:t>里面对应的是个什么？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大概要</a:t>
            </a:r>
            <a:r>
              <a:rPr kumimoji="1" lang="en-US" altLang="zh-CN" dirty="0"/>
              <a:t>4</a:t>
            </a:r>
            <a:r>
              <a:rPr kumimoji="1" lang="zh-CN" altLang="en-US" dirty="0"/>
              <a:t>页</a:t>
            </a:r>
            <a:r>
              <a:rPr kumimoji="1" lang="en-US" altLang="zh-CN" dirty="0"/>
              <a:t>PPT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E6B4-E9A0-6649-A015-7380BB376315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8215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E6B4-E9A0-6649-A015-7380BB376315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00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E6B4-E9A0-6649-A015-7380BB376315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50430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E6B4-E9A0-6649-A015-7380BB376315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51465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E6B4-E9A0-6649-A015-7380BB376315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4518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E6B4-E9A0-6649-A015-7380BB376315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91499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E6B4-E9A0-6649-A015-7380BB376315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1510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E6B4-E9A0-6649-A015-7380BB376315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38383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E6B4-E9A0-6649-A015-7380BB376315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40654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E6B4-E9A0-6649-A015-7380BB376315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85076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E6B4-E9A0-6649-A015-7380BB376315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4998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中间四行搭建网络的代码，在存储上具体化出来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从无到有，里面是怎么变化的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讲清楚每一个概念对应的</a:t>
            </a:r>
            <a:r>
              <a:rPr kumimoji="1" lang="en-US" altLang="zh-CN" dirty="0"/>
              <a:t>C++</a:t>
            </a:r>
            <a:r>
              <a:rPr kumimoji="1" lang="zh-CN" altLang="en-US" dirty="0"/>
              <a:t>实体，比如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在</a:t>
            </a:r>
            <a:r>
              <a:rPr kumimoji="1" lang="en-US" altLang="zh-CN" dirty="0"/>
              <a:t>C++</a:t>
            </a:r>
            <a:r>
              <a:rPr kumimoji="1" lang="zh-CN" altLang="en-US" dirty="0"/>
              <a:t>里面对应的是个什么？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大概要</a:t>
            </a:r>
            <a:r>
              <a:rPr kumimoji="1" lang="en-US" altLang="zh-CN" dirty="0"/>
              <a:t>4</a:t>
            </a:r>
            <a:r>
              <a:rPr kumimoji="1" lang="zh-CN" altLang="en-US" dirty="0"/>
              <a:t>页</a:t>
            </a:r>
            <a:r>
              <a:rPr kumimoji="1" lang="en-US" altLang="zh-CN" dirty="0"/>
              <a:t>PPT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E6B4-E9A0-6649-A015-7380BB376315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25963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E6B4-E9A0-6649-A015-7380BB376315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29237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E6B4-E9A0-6649-A015-7380BB376315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9448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E6B4-E9A0-6649-A015-7380BB376315}" type="slidenum">
              <a:rPr kumimoji="1" lang="zh-CN" altLang="en-US" smtClean="0"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81192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E6B4-E9A0-6649-A015-7380BB376315}" type="slidenum">
              <a:rPr kumimoji="1" lang="zh-CN" altLang="en-US" smtClean="0"/>
              <a:t>39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07948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E6B4-E9A0-6649-A015-7380BB376315}" type="slidenum">
              <a:rPr kumimoji="1" lang="zh-CN" altLang="en-US" smtClean="0"/>
              <a:t>40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65157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E6B4-E9A0-6649-A015-7380BB376315}" type="slidenum">
              <a:rPr kumimoji="1" lang="zh-CN" altLang="en-US" smtClean="0"/>
              <a:t>41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64576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E6B4-E9A0-6649-A015-7380BB376315}" type="slidenum">
              <a:rPr kumimoji="1" lang="zh-CN" altLang="en-US" smtClean="0"/>
              <a:t>42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75131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E6B4-E9A0-6649-A015-7380BB376315}" type="slidenum">
              <a:rPr kumimoji="1" lang="zh-CN" altLang="en-US" smtClean="0"/>
              <a:t>43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45496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E6B4-E9A0-6649-A015-7380BB376315}" type="slidenum">
              <a:rPr kumimoji="1" lang="zh-CN" altLang="en-US" smtClean="0"/>
              <a:t>44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71310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E6B4-E9A0-6649-A015-7380BB376315}" type="slidenum">
              <a:rPr kumimoji="1" lang="zh-CN" altLang="en-US" smtClean="0"/>
              <a:t>45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2016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中间四行搭建网络的代码，在存储上具体化出来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从无到有，里面是怎么变化的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讲清楚每一个概念对应的</a:t>
            </a:r>
            <a:r>
              <a:rPr kumimoji="1" lang="en-US" altLang="zh-CN" dirty="0"/>
              <a:t>C++</a:t>
            </a:r>
            <a:r>
              <a:rPr kumimoji="1" lang="zh-CN" altLang="en-US" dirty="0"/>
              <a:t>实体，比如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在</a:t>
            </a:r>
            <a:r>
              <a:rPr kumimoji="1" lang="en-US" altLang="zh-CN" dirty="0"/>
              <a:t>C++</a:t>
            </a:r>
            <a:r>
              <a:rPr kumimoji="1" lang="zh-CN" altLang="en-US" dirty="0"/>
              <a:t>里面对应的是个什么？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大概要</a:t>
            </a:r>
            <a:r>
              <a:rPr kumimoji="1" lang="en-US" altLang="zh-CN" dirty="0"/>
              <a:t>4</a:t>
            </a:r>
            <a:r>
              <a:rPr kumimoji="1" lang="zh-CN" altLang="en-US" dirty="0"/>
              <a:t>页</a:t>
            </a:r>
            <a:r>
              <a:rPr kumimoji="1" lang="en-US" altLang="zh-CN" dirty="0"/>
              <a:t>PPT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E6B4-E9A0-6649-A015-7380BB376315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0130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E6B4-E9A0-6649-A015-7380BB376315}" type="slidenum">
              <a:rPr kumimoji="1" lang="zh-CN" altLang="en-US" smtClean="0"/>
              <a:t>46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9989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E6B4-E9A0-6649-A015-7380BB376315}" type="slidenum">
              <a:rPr kumimoji="1" lang="zh-CN" altLang="en-US" smtClean="0"/>
              <a:t>47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65684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E6B4-E9A0-6649-A015-7380BB376315}" type="slidenum">
              <a:rPr kumimoji="1" lang="zh-CN" altLang="en-US" smtClean="0"/>
              <a:t>48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83474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图改成单向的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E6B4-E9A0-6649-A015-7380BB376315}" type="slidenum">
              <a:rPr kumimoji="1" lang="zh-CN" altLang="en-US" smtClean="0"/>
              <a:t>60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32233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E6B4-E9A0-6649-A015-7380BB376315}" type="slidenum">
              <a:rPr kumimoji="1" lang="zh-CN" altLang="en-US" smtClean="0"/>
              <a:t>63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1965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这里需要细化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E6B4-E9A0-6649-A015-7380BB376315}" type="slidenum">
              <a:rPr kumimoji="1" lang="zh-CN" altLang="en-US" smtClean="0"/>
              <a:t>67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5767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这里需要细化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E6B4-E9A0-6649-A015-7380BB376315}" type="slidenum">
              <a:rPr kumimoji="1" lang="zh-CN" altLang="en-US" smtClean="0"/>
              <a:t>68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50637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这里需要细化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E6B4-E9A0-6649-A015-7380BB376315}" type="slidenum">
              <a:rPr kumimoji="1" lang="zh-CN" altLang="en-US" smtClean="0"/>
              <a:t>69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52466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这里需要细化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E6B4-E9A0-6649-A015-7380BB376315}" type="slidenum">
              <a:rPr kumimoji="1" lang="zh-CN" altLang="en-US" smtClean="0"/>
              <a:t>70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56223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这边</a:t>
            </a:r>
            <a:r>
              <a:rPr kumimoji="1" lang="en-US" altLang="zh-CN" dirty="0" err="1"/>
              <a:t>async_graph</a:t>
            </a:r>
            <a:r>
              <a:rPr kumimoji="1" lang="zh-CN" altLang="en-US" dirty="0"/>
              <a:t>可能有的</a:t>
            </a:r>
            <a:r>
              <a:rPr kumimoji="1" lang="en-US" altLang="zh-CN" dirty="0"/>
              <a:t>executor</a:t>
            </a:r>
            <a:r>
              <a:rPr kumimoji="1" lang="zh-CN" altLang="en-US" dirty="0"/>
              <a:t>，没有用到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E6B4-E9A0-6649-A015-7380BB376315}" type="slidenum">
              <a:rPr kumimoji="1" lang="zh-CN" altLang="en-US" smtClean="0"/>
              <a:t>71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9085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中间四行搭建网络的代码，在存储上具体化出来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从无到有，里面是怎么变化的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讲清楚每一个概念对应的</a:t>
            </a:r>
            <a:r>
              <a:rPr kumimoji="1" lang="en-US" altLang="zh-CN" dirty="0"/>
              <a:t>C++</a:t>
            </a:r>
            <a:r>
              <a:rPr kumimoji="1" lang="zh-CN" altLang="en-US" dirty="0"/>
              <a:t>实体，比如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在</a:t>
            </a:r>
            <a:r>
              <a:rPr kumimoji="1" lang="en-US" altLang="zh-CN" dirty="0"/>
              <a:t>C++</a:t>
            </a:r>
            <a:r>
              <a:rPr kumimoji="1" lang="zh-CN" altLang="en-US" dirty="0"/>
              <a:t>里面对应的是个什么？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大概要</a:t>
            </a:r>
            <a:r>
              <a:rPr kumimoji="1" lang="en-US" altLang="zh-CN" dirty="0"/>
              <a:t>4</a:t>
            </a:r>
            <a:r>
              <a:rPr kumimoji="1" lang="zh-CN" altLang="en-US" dirty="0"/>
              <a:t>页</a:t>
            </a:r>
            <a:r>
              <a:rPr kumimoji="1" lang="en-US" altLang="zh-CN" dirty="0"/>
              <a:t>PPT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E6B4-E9A0-6649-A015-7380BB376315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7659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这里需要细化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E6B4-E9A0-6649-A015-7380BB376315}" type="slidenum">
              <a:rPr kumimoji="1" lang="zh-CN" altLang="en-US" smtClean="0"/>
              <a:t>72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26138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E6B4-E9A0-6649-A015-7380BB376315}" type="slidenum">
              <a:rPr kumimoji="1" lang="zh-CN" altLang="en-US" smtClean="0"/>
              <a:t>73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04593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E6B4-E9A0-6649-A015-7380BB376315}" type="slidenum">
              <a:rPr kumimoji="1" lang="zh-CN" altLang="en-US" smtClean="0"/>
              <a:t>74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295049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这里需要细化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E6B4-E9A0-6649-A015-7380BB376315}" type="slidenum">
              <a:rPr kumimoji="1" lang="zh-CN" altLang="en-US" smtClean="0"/>
              <a:t>75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582253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E6B4-E9A0-6649-A015-7380BB376315}" type="slidenum">
              <a:rPr kumimoji="1" lang="zh-CN" altLang="en-US" smtClean="0"/>
              <a:t>76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850267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E6B4-E9A0-6649-A015-7380BB376315}" type="slidenum">
              <a:rPr kumimoji="1" lang="zh-CN" altLang="en-US" smtClean="0"/>
              <a:t>77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078306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E6B4-E9A0-6649-A015-7380BB376315}" type="slidenum">
              <a:rPr kumimoji="1" lang="zh-CN" altLang="en-US" smtClean="0"/>
              <a:t>78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533294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E6B4-E9A0-6649-A015-7380BB376315}" type="slidenum">
              <a:rPr kumimoji="1" lang="zh-CN" altLang="en-US" smtClean="0"/>
              <a:t>79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95262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E6B4-E9A0-6649-A015-7380BB376315}" type="slidenum">
              <a:rPr kumimoji="1" lang="zh-CN" altLang="en-US" smtClean="0"/>
              <a:t>80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672229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E6B4-E9A0-6649-A015-7380BB376315}" type="slidenum">
              <a:rPr kumimoji="1" lang="zh-CN" altLang="en-US" smtClean="0"/>
              <a:t>81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2192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中间四行搭建网络的代码，在存储上具体化出来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从无到有，里面是怎么变化的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讲清楚每一个概念对应的</a:t>
            </a:r>
            <a:r>
              <a:rPr kumimoji="1" lang="en-US" altLang="zh-CN" dirty="0"/>
              <a:t>C++</a:t>
            </a:r>
            <a:r>
              <a:rPr kumimoji="1" lang="zh-CN" altLang="en-US" dirty="0"/>
              <a:t>实体，比如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在</a:t>
            </a:r>
            <a:r>
              <a:rPr kumimoji="1" lang="en-US" altLang="zh-CN" dirty="0"/>
              <a:t>C++</a:t>
            </a:r>
            <a:r>
              <a:rPr kumimoji="1" lang="zh-CN" altLang="en-US" dirty="0"/>
              <a:t>里面对应的是个什么？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大概要</a:t>
            </a:r>
            <a:r>
              <a:rPr kumimoji="1" lang="en-US" altLang="zh-CN" dirty="0"/>
              <a:t>4</a:t>
            </a:r>
            <a:r>
              <a:rPr kumimoji="1" lang="zh-CN" altLang="en-US" dirty="0"/>
              <a:t>页</a:t>
            </a:r>
            <a:r>
              <a:rPr kumimoji="1" lang="en-US" altLang="zh-CN" dirty="0"/>
              <a:t>PPT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E6B4-E9A0-6649-A015-7380BB376315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421942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E6B4-E9A0-6649-A015-7380BB376315}" type="slidenum">
              <a:rPr kumimoji="1" lang="zh-CN" altLang="en-US" smtClean="0"/>
              <a:t>82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251795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E6B4-E9A0-6649-A015-7380BB376315}" type="slidenum">
              <a:rPr kumimoji="1" lang="zh-CN" altLang="en-US" smtClean="0"/>
              <a:t>83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663491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E6B4-E9A0-6649-A015-7380BB376315}" type="slidenum">
              <a:rPr kumimoji="1" lang="zh-CN" altLang="en-US" smtClean="0"/>
              <a:t>84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834636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E6B4-E9A0-6649-A015-7380BB376315}" type="slidenum">
              <a:rPr kumimoji="1" lang="zh-CN" altLang="en-US" smtClean="0"/>
              <a:t>85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503313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lang="en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ComputationOpHandle</a:t>
            </a:r>
            <a:r>
              <a:rPr lang="en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public </a:t>
            </a:r>
            <a:r>
              <a:rPr lang="en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OpHandleBase</a:t>
            </a:r>
            <a:r>
              <a:rPr lang="en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继承关系，可执行的</a:t>
            </a:r>
            <a:r>
              <a:rPr kumimoji="1"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opHandle</a:t>
            </a:r>
            <a:endParaRPr kumimoji="1"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computationalOp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之后，又设置了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的输入输出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是拓扑排序的，前向处理完了之后才处理反向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is_forwarding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变为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之后，才开始插入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collective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E6B4-E9A0-6649-A015-7380BB376315}" type="slidenum">
              <a:rPr kumimoji="1" lang="zh-CN" altLang="en-US" smtClean="0"/>
              <a:t>86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313867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lang="en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ComputationOpHandle</a:t>
            </a:r>
            <a:r>
              <a:rPr lang="en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public </a:t>
            </a:r>
            <a:r>
              <a:rPr lang="en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OpHandleBase</a:t>
            </a:r>
            <a:r>
              <a:rPr lang="en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继承关系，可执行的</a:t>
            </a:r>
            <a:r>
              <a:rPr kumimoji="1"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opHandle</a:t>
            </a:r>
            <a:endParaRPr kumimoji="1"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computationalOp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之后，又设置了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的输入输出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是拓扑排序的，前向处理完了之后才处理反向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is_forwarding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变为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之后，才开始插入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collective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E6B4-E9A0-6649-A015-7380BB376315}" type="slidenum">
              <a:rPr kumimoji="1" lang="zh-CN" altLang="en-US" smtClean="0"/>
              <a:t>87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283568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lang="en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ComputationOpHandle</a:t>
            </a:r>
            <a:r>
              <a:rPr lang="en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public </a:t>
            </a:r>
            <a:r>
              <a:rPr lang="en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OpHandleBase</a:t>
            </a:r>
            <a:r>
              <a:rPr lang="en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继承关系，可执行的</a:t>
            </a:r>
            <a:r>
              <a:rPr kumimoji="1"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opHandle</a:t>
            </a:r>
            <a:endParaRPr kumimoji="1"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computationalOp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之后，又设置了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的输入输出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是拓扑排序的，前向处理完了之后才处理反向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is_forwarding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变为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之后，才开始插入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collective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E6B4-E9A0-6649-A015-7380BB376315}" type="slidenum">
              <a:rPr kumimoji="1" lang="zh-CN" altLang="en-US" smtClean="0"/>
              <a:t>88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086372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lang="en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ComputationOpHandle</a:t>
            </a:r>
            <a:r>
              <a:rPr lang="en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public </a:t>
            </a:r>
            <a:r>
              <a:rPr lang="en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OpHandleBase</a:t>
            </a:r>
            <a:r>
              <a:rPr lang="en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继承关系，可执行的</a:t>
            </a:r>
            <a:r>
              <a:rPr kumimoji="1"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opHandle</a:t>
            </a:r>
            <a:endParaRPr kumimoji="1"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computationalOp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之后，又设置了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的输入输出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是拓扑排序的，前向处理完了之后才处理反向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is_forwarding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变为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之后，才开始插入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collective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E6B4-E9A0-6649-A015-7380BB376315}" type="slidenum">
              <a:rPr kumimoji="1" lang="zh-CN" altLang="en-US" smtClean="0"/>
              <a:t>89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654500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lang="en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ComputationOpHandle</a:t>
            </a:r>
            <a:r>
              <a:rPr lang="en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public </a:t>
            </a:r>
            <a:r>
              <a:rPr lang="en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OpHandleBase</a:t>
            </a:r>
            <a:r>
              <a:rPr lang="en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继承关系，可执行的</a:t>
            </a:r>
            <a:r>
              <a:rPr kumimoji="1"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opHandle</a:t>
            </a:r>
            <a:endParaRPr kumimoji="1"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computationalOp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之后，又设置了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的输入输出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是拓扑排序的，前向处理完了之后才处理反向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is_forwarding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变为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之后，才开始插入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collective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E6B4-E9A0-6649-A015-7380BB376315}" type="slidenum">
              <a:rPr kumimoji="1" lang="zh-CN" altLang="en-US" smtClean="0"/>
              <a:t>90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638105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lang="en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ComputationOpHandle</a:t>
            </a:r>
            <a:r>
              <a:rPr lang="en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public </a:t>
            </a:r>
            <a:r>
              <a:rPr lang="en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OpHandleBase</a:t>
            </a:r>
            <a:r>
              <a:rPr lang="en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继承关系，可执行的</a:t>
            </a:r>
            <a:r>
              <a:rPr kumimoji="1"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opHandle</a:t>
            </a:r>
            <a:endParaRPr kumimoji="1"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computationalOp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之后，又设置了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的输入输出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是拓扑排序的，前向处理完了之后才处理反向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is_forwarding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变为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之后，才开始插入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collective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E6B4-E9A0-6649-A015-7380BB376315}" type="slidenum">
              <a:rPr kumimoji="1" lang="zh-CN" altLang="en-US" smtClean="0"/>
              <a:t>91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3765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中间四行搭建网络的代码，在存储上具体化出来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从无到有，里面是怎么变化的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讲清楚每一个概念对应的</a:t>
            </a:r>
            <a:r>
              <a:rPr kumimoji="1" lang="en-US" altLang="zh-CN" dirty="0"/>
              <a:t>C++</a:t>
            </a:r>
            <a:r>
              <a:rPr kumimoji="1" lang="zh-CN" altLang="en-US" dirty="0"/>
              <a:t>实体，比如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在</a:t>
            </a:r>
            <a:r>
              <a:rPr kumimoji="1" lang="en-US" altLang="zh-CN" dirty="0"/>
              <a:t>C++</a:t>
            </a:r>
            <a:r>
              <a:rPr kumimoji="1" lang="zh-CN" altLang="en-US" dirty="0"/>
              <a:t>里面对应的是个什么？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大概要</a:t>
            </a:r>
            <a:r>
              <a:rPr kumimoji="1" lang="en-US" altLang="zh-CN" dirty="0"/>
              <a:t>4</a:t>
            </a:r>
            <a:r>
              <a:rPr kumimoji="1" lang="zh-CN" altLang="en-US" dirty="0"/>
              <a:t>页</a:t>
            </a:r>
            <a:r>
              <a:rPr kumimoji="1" lang="en-US" altLang="zh-CN" dirty="0"/>
              <a:t>PPT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E6B4-E9A0-6649-A015-7380BB376315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719127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lang="en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ComputationOpHandle</a:t>
            </a:r>
            <a:r>
              <a:rPr lang="en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public </a:t>
            </a:r>
            <a:r>
              <a:rPr lang="en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OpHandleBase</a:t>
            </a:r>
            <a:r>
              <a:rPr lang="en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继承关系，可执行的</a:t>
            </a:r>
            <a:r>
              <a:rPr kumimoji="1"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opHandle</a:t>
            </a:r>
            <a:endParaRPr kumimoji="1"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computationalOp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之后，又设置了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的输入输出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是拓扑排序的，前向处理完了之后才处理反向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is_forwarding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变为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之后，才开始插入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collective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E6B4-E9A0-6649-A015-7380BB376315}" type="slidenum">
              <a:rPr kumimoji="1" lang="zh-CN" altLang="en-US" smtClean="0"/>
              <a:t>92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99279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E6B4-E9A0-6649-A015-7380BB376315}" type="slidenum">
              <a:rPr kumimoji="1" lang="zh-CN" altLang="en-US" smtClean="0"/>
              <a:t>93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175944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E6B4-E9A0-6649-A015-7380BB376315}" type="slidenum">
              <a:rPr kumimoji="1" lang="zh-CN" altLang="en-US" smtClean="0"/>
              <a:t>94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576850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E6B4-E9A0-6649-A015-7380BB376315}" type="slidenum">
              <a:rPr kumimoji="1" lang="zh-CN" altLang="en-US" smtClean="0"/>
              <a:t>95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463649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E6B4-E9A0-6649-A015-7380BB376315}" type="slidenum">
              <a:rPr kumimoji="1" lang="zh-CN" altLang="en-US" smtClean="0"/>
              <a:t>96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229536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E6B4-E9A0-6649-A015-7380BB376315}" type="slidenum">
              <a:rPr kumimoji="1" lang="zh-CN" altLang="en-US" smtClean="0"/>
              <a:t>97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740403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E6B4-E9A0-6649-A015-7380BB376315}" type="slidenum">
              <a:rPr kumimoji="1" lang="zh-CN" altLang="en-US" smtClean="0"/>
              <a:t>98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802932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E6B4-E9A0-6649-A015-7380BB376315}" type="slidenum">
              <a:rPr kumimoji="1" lang="zh-CN" altLang="en-US" smtClean="0"/>
              <a:t>100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401762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E6B4-E9A0-6649-A015-7380BB376315}" type="slidenum">
              <a:rPr kumimoji="1" lang="zh-CN" altLang="en-US" smtClean="0"/>
              <a:t>101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627542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E6B4-E9A0-6649-A015-7380BB376315}" type="slidenum">
              <a:rPr kumimoji="1" lang="zh-CN" altLang="en-US" smtClean="0"/>
              <a:t>102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4035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E6B4-E9A0-6649-A015-7380BB376315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789846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E6B4-E9A0-6649-A015-7380BB376315}" type="slidenum">
              <a:rPr kumimoji="1" lang="zh-CN" altLang="en-US" smtClean="0"/>
              <a:t>103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016098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E6B4-E9A0-6649-A015-7380BB376315}" type="slidenum">
              <a:rPr kumimoji="1" lang="zh-CN" altLang="en-US" smtClean="0"/>
              <a:t>104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717691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E6B4-E9A0-6649-A015-7380BB376315}" type="slidenum">
              <a:rPr kumimoji="1" lang="zh-CN" altLang="en-US" smtClean="0"/>
              <a:t>105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316682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E6B4-E9A0-6649-A015-7380BB376315}" type="slidenum">
              <a:rPr kumimoji="1" lang="zh-CN" altLang="en-US" smtClean="0"/>
              <a:t>106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107112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E6B4-E9A0-6649-A015-7380BB376315}" type="slidenum">
              <a:rPr kumimoji="1" lang="zh-CN" altLang="en-US" smtClean="0"/>
              <a:t>107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498314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E6B4-E9A0-6649-A015-7380BB376315}" type="slidenum">
              <a:rPr kumimoji="1" lang="zh-CN" altLang="en-US" smtClean="0"/>
              <a:t>108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624728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E6B4-E9A0-6649-A015-7380BB376315}" type="slidenum">
              <a:rPr kumimoji="1" lang="zh-CN" altLang="en-US" smtClean="0"/>
              <a:t>109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755197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E6B4-E9A0-6649-A015-7380BB376315}" type="slidenum">
              <a:rPr kumimoji="1" lang="zh-CN" altLang="en-US" smtClean="0"/>
              <a:t>110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882762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E6B4-E9A0-6649-A015-7380BB376315}" type="slidenum">
              <a:rPr kumimoji="1" lang="zh-CN" altLang="en-US" smtClean="0"/>
              <a:t>111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437485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E6B4-E9A0-6649-A015-7380BB376315}" type="slidenum">
              <a:rPr kumimoji="1" lang="zh-CN" altLang="en-US" smtClean="0"/>
              <a:t>112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3848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E6B4-E9A0-6649-A015-7380BB376315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627217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E6B4-E9A0-6649-A015-7380BB376315}" type="slidenum">
              <a:rPr kumimoji="1" lang="zh-CN" altLang="en-US" smtClean="0"/>
              <a:t>113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505022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E6B4-E9A0-6649-A015-7380BB376315}" type="slidenum">
              <a:rPr kumimoji="1" lang="zh-CN" altLang="en-US" smtClean="0"/>
              <a:t>114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258275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E6B4-E9A0-6649-A015-7380BB376315}" type="slidenum">
              <a:rPr kumimoji="1" lang="zh-CN" altLang="en-US" smtClean="0"/>
              <a:t>115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713854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E6B4-E9A0-6649-A015-7380BB376315}" type="slidenum">
              <a:rPr kumimoji="1" lang="zh-CN" altLang="en-US" smtClean="0"/>
              <a:t>116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3277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E6B4-E9A0-6649-A015-7380BB376315}" type="slidenum">
              <a:rPr kumimoji="1" lang="zh-CN" altLang="en-US" smtClean="0"/>
              <a:t>117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8020734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E6B4-E9A0-6649-A015-7380BB376315}" type="slidenum">
              <a:rPr kumimoji="1" lang="zh-CN" altLang="en-US" smtClean="0"/>
              <a:t>118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584785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E6B4-E9A0-6649-A015-7380BB376315}" type="slidenum">
              <a:rPr kumimoji="1" lang="zh-CN" altLang="en-US" smtClean="0"/>
              <a:t>119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746367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E6B4-E9A0-6649-A015-7380BB376315}" type="slidenum">
              <a:rPr kumimoji="1" lang="zh-CN" altLang="en-US" smtClean="0"/>
              <a:t>120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093242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E6B4-E9A0-6649-A015-7380BB376315}" type="slidenum">
              <a:rPr kumimoji="1" lang="zh-CN" altLang="en-US" smtClean="0"/>
              <a:t>121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462166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E6B4-E9A0-6649-A015-7380BB376315}" type="slidenum">
              <a:rPr kumimoji="1" lang="zh-CN" altLang="en-US" smtClean="0"/>
              <a:t>122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744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E6B4-E9A0-6649-A015-7380BB376315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599335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E6B4-E9A0-6649-A015-7380BB376315}" type="slidenum">
              <a:rPr kumimoji="1" lang="zh-CN" altLang="en-US" smtClean="0"/>
              <a:t>123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084513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E6B4-E9A0-6649-A015-7380BB376315}" type="slidenum">
              <a:rPr kumimoji="1" lang="zh-CN" altLang="en-US" smtClean="0"/>
              <a:t>124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8315575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E6B4-E9A0-6649-A015-7380BB376315}" type="slidenum">
              <a:rPr kumimoji="1" lang="zh-CN" altLang="en-US" smtClean="0"/>
              <a:t>125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708631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E6B4-E9A0-6649-A015-7380BB376315}" type="slidenum">
              <a:rPr kumimoji="1" lang="zh-CN" altLang="en-US" smtClean="0"/>
              <a:t>126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9934784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E6B4-E9A0-6649-A015-7380BB376315}" type="slidenum">
              <a:rPr kumimoji="1" lang="zh-CN" altLang="en-US" smtClean="0"/>
              <a:t>127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2735882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E6B4-E9A0-6649-A015-7380BB376315}" type="slidenum">
              <a:rPr kumimoji="1" lang="zh-CN" altLang="en-US" smtClean="0"/>
              <a:t>128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9319519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E6B4-E9A0-6649-A015-7380BB376315}" type="slidenum">
              <a:rPr kumimoji="1" lang="zh-CN" altLang="en-US" smtClean="0"/>
              <a:t>129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858647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E6B4-E9A0-6649-A015-7380BB376315}" type="slidenum">
              <a:rPr kumimoji="1" lang="zh-CN" altLang="en-US" smtClean="0"/>
              <a:t>130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9256400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E6B4-E9A0-6649-A015-7380BB376315}" type="slidenum">
              <a:rPr kumimoji="1" lang="zh-CN" altLang="en-US" smtClean="0"/>
              <a:t>131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0177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C2D1-A818-A04A-9960-D0F30844F5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2361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C2D1-A818-A04A-9960-D0F30844F5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9280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C2D1-A818-A04A-9960-D0F30844F5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1413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C2D1-A818-A04A-9960-D0F30844F5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0110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C2D1-A818-A04A-9960-D0F30844F5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563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50045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18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A0A570AC-332A-9244-A9F5-5508DD94B57F}"/>
              </a:ext>
            </a:extLst>
          </p:cNvPr>
          <p:cNvSpPr/>
          <p:nvPr userDrawn="1"/>
        </p:nvSpPr>
        <p:spPr>
          <a:xfrm>
            <a:off x="461032" y="287908"/>
            <a:ext cx="454323" cy="340742"/>
          </a:xfrm>
          <a:prstGeom prst="rect">
            <a:avLst/>
          </a:prstGeom>
          <a:solidFill>
            <a:srgbClr val="233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8BE6454-A83C-1642-8F51-BC34DAF85288}"/>
              </a:ext>
            </a:extLst>
          </p:cNvPr>
          <p:cNvSpPr/>
          <p:nvPr userDrawn="1"/>
        </p:nvSpPr>
        <p:spPr>
          <a:xfrm>
            <a:off x="271056" y="287908"/>
            <a:ext cx="113776" cy="340742"/>
          </a:xfrm>
          <a:prstGeom prst="rect">
            <a:avLst/>
          </a:prstGeom>
          <a:solidFill>
            <a:srgbClr val="233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2EFCB0E-228F-6940-A95E-E0400AB18DAB}"/>
              </a:ext>
            </a:extLst>
          </p:cNvPr>
          <p:cNvSpPr/>
          <p:nvPr userDrawn="1"/>
        </p:nvSpPr>
        <p:spPr>
          <a:xfrm>
            <a:off x="11333132" y="6346116"/>
            <a:ext cx="454323" cy="340742"/>
          </a:xfrm>
          <a:prstGeom prst="rect">
            <a:avLst/>
          </a:prstGeom>
          <a:solidFill>
            <a:srgbClr val="233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FAD1608-D36E-6547-B9E5-2BBD95093C5E}"/>
              </a:ext>
            </a:extLst>
          </p:cNvPr>
          <p:cNvSpPr/>
          <p:nvPr userDrawn="1"/>
        </p:nvSpPr>
        <p:spPr>
          <a:xfrm>
            <a:off x="11864516" y="6346116"/>
            <a:ext cx="113776" cy="340742"/>
          </a:xfrm>
          <a:prstGeom prst="rect">
            <a:avLst/>
          </a:prstGeom>
          <a:solidFill>
            <a:srgbClr val="233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1" name="灯片编号占位符 3">
            <a:extLst>
              <a:ext uri="{FF2B5EF4-FFF2-40B4-BE49-F238E27FC236}">
                <a16:creationId xmlns:a16="http://schemas.microsoft.com/office/drawing/2014/main" id="{1BD3711C-0DFD-5647-AD33-A0E54A2FF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0093" y="6333925"/>
            <a:ext cx="660400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  <a:latin typeface="+mn-lt"/>
              </a:defRPr>
            </a:lvl1pPr>
          </a:lstStyle>
          <a:p>
            <a:fld id="{11CC9FD4-7953-474F-BDDD-03B89B9227C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EA9F9925-C784-8E46-9B2E-3938DE03C4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7318" b="29133"/>
          <a:stretch/>
        </p:blipFill>
        <p:spPr>
          <a:xfrm>
            <a:off x="10253775" y="170630"/>
            <a:ext cx="1761404" cy="57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0899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18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C2D1-A818-A04A-9960-D0F30844F5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6034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C2D1-A818-A04A-9960-D0F30844F5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975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C2D1-A818-A04A-9960-D0F30844F5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0858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C2D1-A818-A04A-9960-D0F30844F5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4320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2C2D1-A818-A04A-9960-D0F30844F5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174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4264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187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ED23C8E-0A65-CF47-B23D-E7861D3D13C6}"/>
              </a:ext>
            </a:extLst>
          </p:cNvPr>
          <p:cNvSpPr/>
          <p:nvPr userDrawn="1"/>
        </p:nvSpPr>
        <p:spPr>
          <a:xfrm>
            <a:off x="345774" y="287908"/>
            <a:ext cx="340742" cy="340742"/>
          </a:xfrm>
          <a:prstGeom prst="rect">
            <a:avLst/>
          </a:prstGeom>
          <a:solidFill>
            <a:srgbClr val="233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1C09C28-D476-3C49-A773-5B88B8B2CC51}"/>
              </a:ext>
            </a:extLst>
          </p:cNvPr>
          <p:cNvSpPr/>
          <p:nvPr userDrawn="1"/>
        </p:nvSpPr>
        <p:spPr>
          <a:xfrm>
            <a:off x="203292" y="287908"/>
            <a:ext cx="85332" cy="340742"/>
          </a:xfrm>
          <a:prstGeom prst="rect">
            <a:avLst/>
          </a:prstGeom>
          <a:solidFill>
            <a:srgbClr val="233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AE208D-E3D1-0945-B072-2086EDEAB7F7}"/>
              </a:ext>
            </a:extLst>
          </p:cNvPr>
          <p:cNvSpPr/>
          <p:nvPr userDrawn="1"/>
        </p:nvSpPr>
        <p:spPr>
          <a:xfrm>
            <a:off x="11441832" y="6346116"/>
            <a:ext cx="340742" cy="340742"/>
          </a:xfrm>
          <a:prstGeom prst="rect">
            <a:avLst/>
          </a:prstGeom>
          <a:solidFill>
            <a:srgbClr val="233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15FF7E-EB09-374D-8E40-C2FCD61152AD}"/>
              </a:ext>
            </a:extLst>
          </p:cNvPr>
          <p:cNvSpPr/>
          <p:nvPr userDrawn="1"/>
        </p:nvSpPr>
        <p:spPr>
          <a:xfrm>
            <a:off x="11840370" y="6346116"/>
            <a:ext cx="85332" cy="340742"/>
          </a:xfrm>
          <a:prstGeom prst="rect">
            <a:avLst/>
          </a:prstGeom>
          <a:solidFill>
            <a:srgbClr val="233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4D2DDE44-3BE7-934F-9A58-34BD838E4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4553" y="6333924"/>
            <a:ext cx="495300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  <a:latin typeface="+mn-lt"/>
              </a:defRPr>
            </a:lvl1pPr>
          </a:lstStyle>
          <a:p>
            <a:fld id="{11CC9FD4-7953-474F-BDDD-03B89B9227C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4DC2396-2003-FD41-8B76-7B05793FC3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7318" b="29133"/>
          <a:stretch/>
        </p:blipFill>
        <p:spPr>
          <a:xfrm>
            <a:off x="10336744" y="170630"/>
            <a:ext cx="1616623" cy="70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7612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187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25987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18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2C2D1-A818-A04A-9960-D0F30844F5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549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5" r:id="rId8"/>
    <p:sldLayoutId id="2147483686" r:id="rId9"/>
    <p:sldLayoutId id="2147483681" r:id="rId10"/>
    <p:sldLayoutId id="2147483682" r:id="rId11"/>
    <p:sldLayoutId id="2147483683" r:id="rId12"/>
    <p:sldLayoutId id="2147483684" r:id="rId13"/>
    <p:sldLayoutId id="2147483667" r:id="rId14"/>
    <p:sldLayoutId id="2147483672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8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8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8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8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8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8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8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8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8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8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8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8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8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8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8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8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8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8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8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8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8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8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8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8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8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8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8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8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Hazard_(computer_architecture)" TargetMode="External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tiff"/><Relationship Id="rId4" Type="http://schemas.openxmlformats.org/officeDocument/2006/relationships/image" Target="../media/image5.tiff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8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8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8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8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8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8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8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8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8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8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8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8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8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8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8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8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8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8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D328BBF-A8CC-FA49-8F17-C8C2741A87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7318" b="29133"/>
          <a:stretch/>
        </p:blipFill>
        <p:spPr>
          <a:xfrm>
            <a:off x="3782626" y="1571740"/>
            <a:ext cx="2569349" cy="111890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CD13175-71F8-A54C-8E03-198317FD2D3F}"/>
              </a:ext>
            </a:extLst>
          </p:cNvPr>
          <p:cNvSpPr txBox="1"/>
          <p:nvPr/>
        </p:nvSpPr>
        <p:spPr>
          <a:xfrm>
            <a:off x="2809671" y="2856242"/>
            <a:ext cx="6572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dirty="0"/>
              <a:t>Paddle</a:t>
            </a:r>
            <a:r>
              <a:rPr kumimoji="1" lang="zh-CN" altLang="en-US" sz="3600" b="1" dirty="0"/>
              <a:t> </a:t>
            </a:r>
            <a:r>
              <a:rPr kumimoji="1" lang="en-US" altLang="zh-CN" sz="3600" b="1" dirty="0"/>
              <a:t>Fluid</a:t>
            </a:r>
            <a:r>
              <a:rPr kumimoji="1" lang="zh-CN" altLang="en-US" sz="3600" b="1" dirty="0"/>
              <a:t>框架执行逻辑梳理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8737C48-4D0C-C445-B0D2-7577F3FAF53C}"/>
              </a:ext>
            </a:extLst>
          </p:cNvPr>
          <p:cNvSpPr txBox="1"/>
          <p:nvPr/>
        </p:nvSpPr>
        <p:spPr>
          <a:xfrm>
            <a:off x="4855780" y="3668166"/>
            <a:ext cx="2480441" cy="114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2400" b="1" dirty="0"/>
              <a:t>陈威行</a:t>
            </a:r>
            <a:endParaRPr kumimoji="1" lang="en-US" altLang="zh-CN" sz="2400" b="1" dirty="0"/>
          </a:p>
          <a:p>
            <a:pPr algn="ctr">
              <a:lnSpc>
                <a:spcPct val="150000"/>
              </a:lnSpc>
            </a:pPr>
            <a:r>
              <a:rPr kumimoji="1" lang="en-US" altLang="zh-CN" sz="2400" b="1" dirty="0"/>
              <a:t>2019</a:t>
            </a:r>
            <a:r>
              <a:rPr kumimoji="1" lang="zh-CN" altLang="en-US" sz="2400" b="1" dirty="0"/>
              <a:t>年</a:t>
            </a:r>
            <a:r>
              <a:rPr kumimoji="1" lang="en-US" altLang="zh-CN" sz="2400" b="1" dirty="0"/>
              <a:t>8</a:t>
            </a:r>
            <a:r>
              <a:rPr kumimoji="1" lang="zh-CN" altLang="en-US" sz="2400" b="1" dirty="0"/>
              <a:t>月</a:t>
            </a:r>
            <a:r>
              <a:rPr kumimoji="1" lang="en-US" altLang="zh-CN" sz="2400" b="1" dirty="0"/>
              <a:t>20</a:t>
            </a:r>
            <a:r>
              <a:rPr kumimoji="1" lang="zh-CN" altLang="en-US" sz="2400" b="1" dirty="0"/>
              <a:t>日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7B4D679-0B7D-DE43-9C44-53040C92C8AC}"/>
              </a:ext>
            </a:extLst>
          </p:cNvPr>
          <p:cNvSpPr txBox="1"/>
          <p:nvPr/>
        </p:nvSpPr>
        <p:spPr>
          <a:xfrm>
            <a:off x="6351975" y="1746799"/>
            <a:ext cx="2388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3600" b="1" dirty="0">
                <a:solidFill>
                  <a:srgbClr val="203BD3"/>
                </a:solidFill>
                <a:latin typeface="+mn-ea"/>
              </a:rPr>
              <a:t>新人串讲</a:t>
            </a:r>
          </a:p>
        </p:txBody>
      </p:sp>
    </p:spTree>
    <p:extLst>
      <p:ext uri="{BB962C8B-B14F-4D97-AF65-F5344CB8AC3E}">
        <p14:creationId xmlns:p14="http://schemas.microsoft.com/office/powerpoint/2010/main" val="4242460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9CEF21C-6E94-2B48-91DC-A45DD2A003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7318" b="29133"/>
          <a:stretch/>
        </p:blipFill>
        <p:spPr>
          <a:xfrm>
            <a:off x="4811326" y="2139777"/>
            <a:ext cx="2569349" cy="111890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4D8F157-BD08-F441-9A60-B5728E39C8FD}"/>
              </a:ext>
            </a:extLst>
          </p:cNvPr>
          <p:cNvSpPr txBox="1"/>
          <p:nvPr/>
        </p:nvSpPr>
        <p:spPr>
          <a:xfrm>
            <a:off x="2809671" y="3424279"/>
            <a:ext cx="6572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dirty="0"/>
              <a:t>Fluid</a:t>
            </a:r>
            <a:r>
              <a:rPr kumimoji="1" lang="zh-CN" altLang="en-US" sz="3600" b="1" dirty="0"/>
              <a:t>网络数据结构</a:t>
            </a:r>
          </a:p>
        </p:txBody>
      </p:sp>
    </p:spTree>
    <p:extLst>
      <p:ext uri="{BB962C8B-B14F-4D97-AF65-F5344CB8AC3E}">
        <p14:creationId xmlns:p14="http://schemas.microsoft.com/office/powerpoint/2010/main" val="32106858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1" y="181250"/>
            <a:ext cx="9201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/>
              <a:t>ParallelExecutor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 err="1">
                <a:solidFill>
                  <a:srgbClr val="2339DA"/>
                </a:solidFill>
              </a:rPr>
              <a:t>SSAGraphExecutor</a:t>
            </a:r>
            <a:endParaRPr kumimoji="1" lang="zh-CN" altLang="en-US" sz="2800" b="1" dirty="0">
              <a:solidFill>
                <a:srgbClr val="2339DA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100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9B3EA60-D10E-C348-BFDE-9336EBF9A1F1}"/>
              </a:ext>
            </a:extLst>
          </p:cNvPr>
          <p:cNvSpPr txBox="1"/>
          <p:nvPr/>
        </p:nvSpPr>
        <p:spPr>
          <a:xfrm>
            <a:off x="822601" y="857250"/>
            <a:ext cx="9979342" cy="235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b="1" dirty="0" err="1">
                <a:latin typeface="Courier" pitchFamily="2" charset="0"/>
              </a:rPr>
              <a:t>SSAGraphExecutor</a:t>
            </a:r>
            <a:r>
              <a:rPr kumimoji="1" lang="zh-CN" altLang="en-US" sz="2000" b="1" dirty="0">
                <a:latin typeface="Courier" pitchFamily="2" charset="0"/>
              </a:rPr>
              <a:t>的构造和</a:t>
            </a:r>
            <a:r>
              <a:rPr kumimoji="1" lang="en-US" altLang="zh-CN" sz="2000" b="1" dirty="0">
                <a:latin typeface="Courier" pitchFamily="2" charset="0"/>
              </a:rPr>
              <a:t>Run</a:t>
            </a:r>
            <a:r>
              <a:rPr kumimoji="1" lang="zh-CN" altLang="en-US" sz="2000" b="1" dirty="0">
                <a:latin typeface="Courier" pitchFamily="2" charset="0"/>
              </a:rPr>
              <a:t>过程联系较为紧密，这里结合起来分析</a:t>
            </a:r>
            <a:endParaRPr kumimoji="1" lang="en-US" altLang="zh-CN" sz="2000" b="1" dirty="0">
              <a:latin typeface="Courier" pitchFamily="2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2000" dirty="0" err="1">
                <a:latin typeface="Courier" pitchFamily="2" charset="0"/>
              </a:rPr>
              <a:t>ThreadedSSAGraphExecutor</a:t>
            </a:r>
            <a:r>
              <a:rPr kumimoji="1" lang="zh-CN" altLang="en-US" sz="2000" dirty="0">
                <a:latin typeface="Courier" pitchFamily="2" charset="0"/>
              </a:rPr>
              <a:t>和</a:t>
            </a:r>
            <a:r>
              <a:rPr kumimoji="1" lang="en-US" altLang="zh-CN" sz="2000" dirty="0" err="1">
                <a:latin typeface="Courier" pitchFamily="2" charset="0"/>
              </a:rPr>
              <a:t>FastThreadedGraphExecutor</a:t>
            </a:r>
            <a:endParaRPr kumimoji="1" lang="en-US" altLang="zh-CN" sz="2000" dirty="0">
              <a:latin typeface="Courier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 err="1">
                <a:latin typeface="Courier" pitchFamily="2" charset="0"/>
              </a:rPr>
              <a:t>ThreadedSSAGraphExecutor</a:t>
            </a:r>
            <a:r>
              <a:rPr kumimoji="1" lang="zh-CN" altLang="en-US" sz="2000" dirty="0">
                <a:latin typeface="Courier" pitchFamily="2" charset="0"/>
              </a:rPr>
              <a:t>：构造过程 </a:t>
            </a:r>
            <a:r>
              <a:rPr kumimoji="1" lang="en-US" altLang="zh-CN" sz="2000" dirty="0">
                <a:latin typeface="Courier" pitchFamily="2" charset="0"/>
              </a:rPr>
              <a:t>&amp;</a:t>
            </a:r>
            <a:r>
              <a:rPr kumimoji="1" lang="zh-CN" altLang="en-US" sz="2000" dirty="0">
                <a:latin typeface="Courier" pitchFamily="2" charset="0"/>
              </a:rPr>
              <a:t> </a:t>
            </a:r>
            <a:r>
              <a:rPr kumimoji="1" lang="en-US" altLang="zh-CN" sz="2000" dirty="0">
                <a:latin typeface="Courier" pitchFamily="2" charset="0"/>
              </a:rPr>
              <a:t>Run</a:t>
            </a:r>
            <a:r>
              <a:rPr kumimoji="1" lang="zh-CN" altLang="en-US" sz="2000" dirty="0">
                <a:latin typeface="Courier" pitchFamily="2" charset="0"/>
              </a:rPr>
              <a:t>过程</a:t>
            </a:r>
            <a:endParaRPr kumimoji="1" lang="en-US" altLang="zh-CN" sz="2000" dirty="0">
              <a:latin typeface="Courier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 err="1">
                <a:latin typeface="Courier" pitchFamily="2" charset="0"/>
              </a:rPr>
              <a:t>FastThreadedSSAGraphExecutor</a:t>
            </a:r>
            <a:r>
              <a:rPr kumimoji="1" lang="zh-CN" altLang="en-US" sz="2000" dirty="0">
                <a:latin typeface="Courier" pitchFamily="2" charset="0"/>
              </a:rPr>
              <a:t>：构造过程 </a:t>
            </a:r>
            <a:r>
              <a:rPr kumimoji="1" lang="en-US" altLang="zh-CN" sz="2000" dirty="0">
                <a:latin typeface="Courier" pitchFamily="2" charset="0"/>
              </a:rPr>
              <a:t>&amp;</a:t>
            </a:r>
            <a:r>
              <a:rPr kumimoji="1" lang="zh-CN" altLang="en-US" sz="2000" dirty="0">
                <a:latin typeface="Courier" pitchFamily="2" charset="0"/>
              </a:rPr>
              <a:t> </a:t>
            </a:r>
            <a:r>
              <a:rPr kumimoji="1" lang="en-US" altLang="zh-CN" sz="2000" dirty="0">
                <a:latin typeface="Courier" pitchFamily="2" charset="0"/>
              </a:rPr>
              <a:t>Run</a:t>
            </a:r>
            <a:r>
              <a:rPr kumimoji="1" lang="zh-CN" altLang="en-US" sz="2000" dirty="0">
                <a:latin typeface="Courier" pitchFamily="2" charset="0"/>
              </a:rPr>
              <a:t>过程</a:t>
            </a:r>
            <a:endParaRPr kumimoji="1" lang="en-US" altLang="zh-CN" sz="2000" dirty="0">
              <a:latin typeface="Courier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Courier" pitchFamily="2" charset="0"/>
              </a:rPr>
              <a:t>对比分析，为什么后者更快？</a:t>
            </a:r>
          </a:p>
        </p:txBody>
      </p:sp>
    </p:spTree>
    <p:extLst>
      <p:ext uri="{BB962C8B-B14F-4D97-AF65-F5344CB8AC3E}">
        <p14:creationId xmlns:p14="http://schemas.microsoft.com/office/powerpoint/2010/main" val="97510596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1" y="181250"/>
            <a:ext cx="9201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/>
              <a:t>ParallelExecutor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 err="1">
                <a:solidFill>
                  <a:srgbClr val="2339DA"/>
                </a:solidFill>
              </a:rPr>
              <a:t>ThreadedSSAGraphExecutor</a:t>
            </a:r>
            <a:r>
              <a:rPr kumimoji="1" lang="zh-CN" altLang="en-US" sz="2800" b="1" dirty="0">
                <a:solidFill>
                  <a:srgbClr val="2339DA"/>
                </a:solidFill>
              </a:rPr>
              <a:t>构造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101</a:t>
            </a:fld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F33080-F22A-F14F-9963-2AEA7DDC52C7}"/>
              </a:ext>
            </a:extLst>
          </p:cNvPr>
          <p:cNvSpPr/>
          <p:nvPr/>
        </p:nvSpPr>
        <p:spPr>
          <a:xfrm>
            <a:off x="822600" y="704470"/>
            <a:ext cx="1089314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 Courier" pitchFamily="2" charset="0"/>
              </a:rPr>
              <a:t>//</a:t>
            </a:r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还没执行过的</a:t>
            </a:r>
            <a:r>
              <a:rPr lang="en-US" altLang="zh-CN" dirty="0">
                <a:solidFill>
                  <a:srgbClr val="000000"/>
                </a:solidFill>
                <a:latin typeface=" Courier" pitchFamily="2" charset="0"/>
              </a:rPr>
              <a:t>Op</a:t>
            </a:r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，和它还需要的</a:t>
            </a:r>
            <a:r>
              <a:rPr lang="en-US" altLang="zh-CN" dirty="0" err="1">
                <a:solidFill>
                  <a:srgbClr val="000000"/>
                </a:solidFill>
                <a:latin typeface=" Courier" pitchFamily="2" charset="0"/>
              </a:rPr>
              <a:t>InputVar</a:t>
            </a:r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的数量</a:t>
            </a:r>
            <a:r>
              <a:rPr lang="en-US" altLang="zh-CN" dirty="0">
                <a:solidFill>
                  <a:srgbClr val="000000"/>
                </a:solidFill>
                <a:latin typeface=" Courier" pitchFamily="2" charset="0"/>
              </a:rPr>
              <a:t/>
            </a:r>
            <a:br>
              <a:rPr lang="en-US" altLang="zh-CN" dirty="0">
                <a:solidFill>
                  <a:srgbClr val="000000"/>
                </a:solidFill>
                <a:latin typeface=" Courier" pitchFamily="2" charset="0"/>
              </a:rPr>
            </a:br>
            <a:r>
              <a:rPr lang="en-US" altLang="zh-CN" dirty="0">
                <a:solidFill>
                  <a:srgbClr val="000000"/>
                </a:solidFill>
                <a:latin typeface=" Courier" pitchFamily="2" charset="0"/>
              </a:rPr>
              <a:t>//</a:t>
            </a:r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第二个参数为</a:t>
            </a:r>
            <a:r>
              <a:rPr lang="en-US" altLang="zh-CN" dirty="0">
                <a:solidFill>
                  <a:srgbClr val="000000"/>
                </a:solidFill>
                <a:latin typeface=" Courier" pitchFamily="2" charset="0"/>
              </a:rPr>
              <a:t>0</a:t>
            </a:r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时，表示所有该</a:t>
            </a:r>
            <a:r>
              <a:rPr lang="en-US" altLang="zh-CN" dirty="0">
                <a:solidFill>
                  <a:srgbClr val="000000"/>
                </a:solidFill>
                <a:latin typeface=" Courier" pitchFamily="2" charset="0"/>
              </a:rPr>
              <a:t>op</a:t>
            </a:r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需要的</a:t>
            </a:r>
            <a:r>
              <a:rPr lang="en-US" altLang="zh-CN" dirty="0" err="1">
                <a:solidFill>
                  <a:srgbClr val="000000"/>
                </a:solidFill>
                <a:latin typeface=" Courier" pitchFamily="2" charset="0"/>
              </a:rPr>
              <a:t>var</a:t>
            </a:r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都准备好了</a:t>
            </a:r>
            <a:endParaRPr lang="en" altLang="zh-CN" dirty="0">
              <a:solidFill>
                <a:srgbClr val="267F99"/>
              </a:solidFill>
              <a:latin typeface=" Courier" pitchFamily="2" charset="0"/>
            </a:endParaRPr>
          </a:p>
          <a:p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unordered_map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&lt;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OpHandleBase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*, </a:t>
            </a:r>
            <a:r>
              <a:rPr lang="en" altLang="zh-CN" dirty="0" err="1">
                <a:solidFill>
                  <a:srgbClr val="0000FF"/>
                </a:solidFill>
                <a:latin typeface=" Courier" pitchFamily="2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&gt; 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pending_ops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_;</a:t>
            </a:r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</a:t>
            </a:r>
            <a:endParaRPr lang="en" altLang="zh-CN" dirty="0">
              <a:solidFill>
                <a:srgbClr val="000000"/>
              </a:solidFill>
              <a:latin typeface=" Courier" pitchFamily="2" charset="0"/>
            </a:endParaRPr>
          </a:p>
          <a:p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unordered_set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&lt;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OpHandleBase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*&gt; 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ready_ops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_;</a:t>
            </a:r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 Courier" pitchFamily="2" charset="0"/>
              </a:rPr>
              <a:t>//</a:t>
            </a:r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当前可以执行的</a:t>
            </a:r>
            <a:r>
              <a:rPr lang="en-US" altLang="zh-CN" dirty="0">
                <a:solidFill>
                  <a:srgbClr val="000000"/>
                </a:solidFill>
                <a:latin typeface=" Courier" pitchFamily="2" charset="0"/>
              </a:rPr>
              <a:t>op</a:t>
            </a:r>
            <a:endParaRPr lang="en" altLang="zh-CN" dirty="0">
              <a:solidFill>
                <a:srgbClr val="000000"/>
              </a:solidFill>
              <a:latin typeface=" Courier" pitchFamily="2" charset="0"/>
            </a:endParaRPr>
          </a:p>
          <a:p>
            <a:endParaRPr lang="en" altLang="zh-CN" dirty="0">
              <a:solidFill>
                <a:srgbClr val="267F99"/>
              </a:solidFill>
              <a:latin typeface=" Courier" pitchFamily="2" charset="0"/>
            </a:endParaRPr>
          </a:p>
          <a:p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unordered_set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&lt;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VarHandleBase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*&gt; 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pending_vars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_;</a:t>
            </a:r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 Courier" pitchFamily="2" charset="0"/>
              </a:rPr>
              <a:t>//</a:t>
            </a:r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还没处理完的</a:t>
            </a:r>
            <a:r>
              <a:rPr lang="en-US" altLang="zh-CN" dirty="0" err="1">
                <a:solidFill>
                  <a:srgbClr val="000000"/>
                </a:solidFill>
                <a:latin typeface=" Courier" pitchFamily="2" charset="0"/>
              </a:rPr>
              <a:t>var</a:t>
            </a:r>
            <a:endParaRPr lang="en-US" altLang="zh-CN" dirty="0">
              <a:solidFill>
                <a:srgbClr val="000000"/>
              </a:solidFill>
              <a:latin typeface=" Courier" pitchFamily="2" charset="0"/>
            </a:endParaRPr>
          </a:p>
          <a:p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unordered_set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&lt;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VarHandleBase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*&gt; 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ready_vars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;</a:t>
            </a:r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 Courier" pitchFamily="2" charset="0"/>
              </a:rPr>
              <a:t>//</a:t>
            </a:r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当前可以作为输入的</a:t>
            </a:r>
            <a:r>
              <a:rPr lang="en-US" altLang="zh-CN" dirty="0" err="1">
                <a:solidFill>
                  <a:srgbClr val="000000"/>
                </a:solidFill>
                <a:latin typeface=" Courier" pitchFamily="2" charset="0"/>
              </a:rPr>
              <a:t>var</a:t>
            </a:r>
            <a:endParaRPr lang="en" altLang="zh-CN" dirty="0">
              <a:solidFill>
                <a:srgbClr val="000000"/>
              </a:solidFill>
              <a:latin typeface=" Courier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10FF135-B9D8-A840-9DC8-B03317C92BAF}"/>
              </a:ext>
            </a:extLst>
          </p:cNvPr>
          <p:cNvSpPr txBox="1"/>
          <p:nvPr/>
        </p:nvSpPr>
        <p:spPr>
          <a:xfrm>
            <a:off x="822600" y="2792826"/>
            <a:ext cx="1016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b="1" dirty="0" err="1">
                <a:latin typeface="Courier" pitchFamily="2" charset="0"/>
              </a:rPr>
              <a:t>OpHandleBase</a:t>
            </a:r>
            <a:r>
              <a:rPr kumimoji="1" lang="zh-CN" altLang="en-US" b="1" dirty="0">
                <a:latin typeface="Courier" pitchFamily="2" charset="0"/>
              </a:rPr>
              <a:t>和</a:t>
            </a:r>
            <a:r>
              <a:rPr kumimoji="1" lang="en-US" altLang="zh-CN" b="1" dirty="0" err="1">
                <a:latin typeface="Courier" pitchFamily="2" charset="0"/>
              </a:rPr>
              <a:t>VarHandleBase</a:t>
            </a:r>
            <a:r>
              <a:rPr kumimoji="1" lang="zh-CN" altLang="en-US" b="1" dirty="0">
                <a:latin typeface="Courier" pitchFamily="2" charset="0"/>
              </a:rPr>
              <a:t>都是用来包装</a:t>
            </a:r>
            <a:r>
              <a:rPr kumimoji="1" lang="en-US" altLang="zh-CN" b="1" dirty="0" err="1">
                <a:latin typeface="Courier" pitchFamily="2" charset="0"/>
              </a:rPr>
              <a:t>ir</a:t>
            </a:r>
            <a:r>
              <a:rPr kumimoji="1" lang="en-US" altLang="zh-CN" b="1" dirty="0">
                <a:latin typeface="Courier" pitchFamily="2" charset="0"/>
              </a:rPr>
              <a:t>::Node</a:t>
            </a:r>
            <a:r>
              <a:rPr kumimoji="1" lang="zh-CN" altLang="en-US" b="1" dirty="0">
                <a:latin typeface="Courier" pitchFamily="2" charset="0"/>
              </a:rPr>
              <a:t>并且提供一些辅助性操作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B12F3E4-F2EB-F34E-8F8B-A0884B668068}"/>
              </a:ext>
            </a:extLst>
          </p:cNvPr>
          <p:cNvGrpSpPr/>
          <p:nvPr/>
        </p:nvGrpSpPr>
        <p:grpSpPr>
          <a:xfrm>
            <a:off x="947738" y="3429000"/>
            <a:ext cx="3279161" cy="2912319"/>
            <a:chOff x="6507823" y="2654259"/>
            <a:chExt cx="4267869" cy="3790420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1AB7522-020A-344B-9BA0-8C7F43DC50BD}"/>
                </a:ext>
              </a:extLst>
            </p:cNvPr>
            <p:cNvGrpSpPr/>
            <p:nvPr/>
          </p:nvGrpSpPr>
          <p:grpSpPr>
            <a:xfrm>
              <a:off x="7077354" y="2663650"/>
              <a:ext cx="605481" cy="562862"/>
              <a:chOff x="7840027" y="1959253"/>
              <a:chExt cx="605481" cy="562862"/>
            </a:xfrm>
          </p:grpSpPr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B50E4B8B-E5F3-5C46-B2DD-2BD1A7A9EB3D}"/>
                  </a:ext>
                </a:extLst>
              </p:cNvPr>
              <p:cNvSpPr/>
              <p:nvPr/>
            </p:nvSpPr>
            <p:spPr>
              <a:xfrm>
                <a:off x="7867850" y="1959253"/>
                <a:ext cx="562862" cy="562862"/>
              </a:xfrm>
              <a:prstGeom prst="ellipse">
                <a:avLst/>
              </a:prstGeom>
              <a:noFill/>
              <a:ln w="28575">
                <a:solidFill>
                  <a:srgbClr val="2339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7C285E46-5757-5944-B9AD-8C38F2F372BC}"/>
                  </a:ext>
                </a:extLst>
              </p:cNvPr>
              <p:cNvSpPr txBox="1"/>
              <p:nvPr/>
            </p:nvSpPr>
            <p:spPr>
              <a:xfrm>
                <a:off x="7840027" y="2006964"/>
                <a:ext cx="605481" cy="40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/>
                  <a:t>X</a:t>
                </a:r>
                <a:endParaRPr kumimoji="1" lang="zh-CN" altLang="en-US" sz="1400" b="1" dirty="0"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9012772-7A24-6C4B-8DF5-71929B3F76ED}"/>
                </a:ext>
              </a:extLst>
            </p:cNvPr>
            <p:cNvGrpSpPr/>
            <p:nvPr/>
          </p:nvGrpSpPr>
          <p:grpSpPr>
            <a:xfrm>
              <a:off x="9335019" y="2654259"/>
              <a:ext cx="1440673" cy="562862"/>
              <a:chOff x="7867850" y="1959253"/>
              <a:chExt cx="1440673" cy="562862"/>
            </a:xfrm>
          </p:grpSpPr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4BD60F44-4C40-A346-8B3D-EC65A1BD27DC}"/>
                  </a:ext>
                </a:extLst>
              </p:cNvPr>
              <p:cNvSpPr/>
              <p:nvPr/>
            </p:nvSpPr>
            <p:spPr>
              <a:xfrm>
                <a:off x="7867850" y="1959253"/>
                <a:ext cx="1440673" cy="562862"/>
              </a:xfrm>
              <a:prstGeom prst="ellipse">
                <a:avLst/>
              </a:prstGeom>
              <a:noFill/>
              <a:ln w="28575">
                <a:solidFill>
                  <a:srgbClr val="2339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D4D9DC3F-EBCC-044F-916D-68A78583ED62}"/>
                  </a:ext>
                </a:extLst>
              </p:cNvPr>
              <p:cNvSpPr txBox="1"/>
              <p:nvPr/>
            </p:nvSpPr>
            <p:spPr>
              <a:xfrm>
                <a:off x="7977433" y="2005370"/>
                <a:ext cx="1248032" cy="400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/>
                  <a:t>fc_0.w_0</a:t>
                </a:r>
                <a:endParaRPr kumimoji="1" lang="zh-CN" altLang="en-US" sz="1400" b="1" dirty="0"/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27A1B6E7-F8F1-EC4D-A331-FECFA8D874AD}"/>
                </a:ext>
              </a:extLst>
            </p:cNvPr>
            <p:cNvGrpSpPr/>
            <p:nvPr/>
          </p:nvGrpSpPr>
          <p:grpSpPr>
            <a:xfrm>
              <a:off x="8270040" y="3342450"/>
              <a:ext cx="741405" cy="562862"/>
              <a:chOff x="7867849" y="1959253"/>
              <a:chExt cx="741405" cy="562862"/>
            </a:xfrm>
          </p:grpSpPr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4C5A199F-B51D-1B4A-B3F2-7C40E84EC983}"/>
                  </a:ext>
                </a:extLst>
              </p:cNvPr>
              <p:cNvSpPr/>
              <p:nvPr/>
            </p:nvSpPr>
            <p:spPr>
              <a:xfrm>
                <a:off x="7867849" y="1959253"/>
                <a:ext cx="741405" cy="562862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ABF9B10E-E5EE-1A42-BC79-0A513219D405}"/>
                  </a:ext>
                </a:extLst>
              </p:cNvPr>
              <p:cNvSpPr txBox="1"/>
              <p:nvPr/>
            </p:nvSpPr>
            <p:spPr>
              <a:xfrm>
                <a:off x="7883005" y="2004207"/>
                <a:ext cx="726008" cy="40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 err="1"/>
                  <a:t>mul</a:t>
                </a:r>
                <a:endParaRPr kumimoji="1" lang="zh-CN" altLang="en-US" sz="1400" b="1" dirty="0"/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A2F4D2F5-DF48-8145-8274-7BEBE470A496}"/>
                </a:ext>
              </a:extLst>
            </p:cNvPr>
            <p:cNvGrpSpPr/>
            <p:nvPr/>
          </p:nvGrpSpPr>
          <p:grpSpPr>
            <a:xfrm>
              <a:off x="6507823" y="4124441"/>
              <a:ext cx="1484527" cy="562862"/>
              <a:chOff x="7823996" y="1959253"/>
              <a:chExt cx="1484527" cy="562862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ED286116-164D-F74A-AF83-CD942497D2D2}"/>
                  </a:ext>
                </a:extLst>
              </p:cNvPr>
              <p:cNvSpPr/>
              <p:nvPr/>
            </p:nvSpPr>
            <p:spPr>
              <a:xfrm>
                <a:off x="7867850" y="1959253"/>
                <a:ext cx="1440673" cy="562862"/>
              </a:xfrm>
              <a:prstGeom prst="ellipse">
                <a:avLst/>
              </a:prstGeom>
              <a:noFill/>
              <a:ln w="28575">
                <a:solidFill>
                  <a:srgbClr val="2339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0631BD35-933A-FF48-A25C-01069485F35B}"/>
                  </a:ext>
                </a:extLst>
              </p:cNvPr>
              <p:cNvSpPr txBox="1"/>
              <p:nvPr/>
            </p:nvSpPr>
            <p:spPr>
              <a:xfrm>
                <a:off x="7823996" y="2023163"/>
                <a:ext cx="1456676" cy="400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/>
                  <a:t>fc_0.tmp_0</a:t>
                </a:r>
                <a:endParaRPr kumimoji="1" lang="zh-CN" altLang="en-US" sz="1400" b="1" dirty="0"/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688FA36-AF16-CF41-9EF9-7990EC547D3B}"/>
                </a:ext>
              </a:extLst>
            </p:cNvPr>
            <p:cNvGrpSpPr/>
            <p:nvPr/>
          </p:nvGrpSpPr>
          <p:grpSpPr>
            <a:xfrm>
              <a:off x="9288877" y="4124441"/>
              <a:ext cx="1440673" cy="562862"/>
              <a:chOff x="7867850" y="1959253"/>
              <a:chExt cx="1440673" cy="562862"/>
            </a:xfrm>
          </p:grpSpPr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2FC17265-B653-DA45-A57D-88E6421AA2A4}"/>
                  </a:ext>
                </a:extLst>
              </p:cNvPr>
              <p:cNvSpPr/>
              <p:nvPr/>
            </p:nvSpPr>
            <p:spPr>
              <a:xfrm>
                <a:off x="7867850" y="1959253"/>
                <a:ext cx="1440673" cy="562862"/>
              </a:xfrm>
              <a:prstGeom prst="ellipse">
                <a:avLst/>
              </a:prstGeom>
              <a:noFill/>
              <a:ln w="28575">
                <a:solidFill>
                  <a:srgbClr val="2339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8416372-2125-4D49-B0F4-491C213F86BF}"/>
                  </a:ext>
                </a:extLst>
              </p:cNvPr>
              <p:cNvSpPr txBox="1"/>
              <p:nvPr/>
            </p:nvSpPr>
            <p:spPr>
              <a:xfrm>
                <a:off x="7964170" y="2021662"/>
                <a:ext cx="1248032" cy="400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/>
                  <a:t>fc_0.b_0</a:t>
                </a:r>
                <a:endParaRPr kumimoji="1" lang="zh-CN" altLang="en-US" sz="1400" b="1" dirty="0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562A1F7-D079-BF4F-82AB-72CE04F119C8}"/>
                </a:ext>
              </a:extLst>
            </p:cNvPr>
            <p:cNvGrpSpPr/>
            <p:nvPr/>
          </p:nvGrpSpPr>
          <p:grpSpPr>
            <a:xfrm>
              <a:off x="7516817" y="4954192"/>
              <a:ext cx="2322057" cy="562862"/>
              <a:chOff x="7867849" y="1959253"/>
              <a:chExt cx="2322057" cy="562862"/>
            </a:xfrm>
          </p:grpSpPr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F18207EF-1261-F545-A750-49A4A07D6338}"/>
                  </a:ext>
                </a:extLst>
              </p:cNvPr>
              <p:cNvSpPr/>
              <p:nvPr/>
            </p:nvSpPr>
            <p:spPr>
              <a:xfrm>
                <a:off x="7867849" y="1959253"/>
                <a:ext cx="2322057" cy="562862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630CFEF2-582A-7743-8C4F-039DC4C57DAE}"/>
                  </a:ext>
                </a:extLst>
              </p:cNvPr>
              <p:cNvSpPr txBox="1"/>
              <p:nvPr/>
            </p:nvSpPr>
            <p:spPr>
              <a:xfrm>
                <a:off x="7916864" y="2004698"/>
                <a:ext cx="2149817" cy="4005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 err="1"/>
                  <a:t>elementwise_add</a:t>
                </a:r>
                <a:endParaRPr kumimoji="1" lang="zh-CN" altLang="en-US" sz="1400" b="1" dirty="0"/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D397481A-0AF6-F542-B1ED-40484915E665}"/>
                </a:ext>
              </a:extLst>
            </p:cNvPr>
            <p:cNvGrpSpPr/>
            <p:nvPr/>
          </p:nvGrpSpPr>
          <p:grpSpPr>
            <a:xfrm>
              <a:off x="7942211" y="5881817"/>
              <a:ext cx="1562116" cy="562862"/>
              <a:chOff x="7822047" y="1959253"/>
              <a:chExt cx="1562116" cy="562862"/>
            </a:xfrm>
          </p:grpSpPr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D38A5C07-085B-3944-9043-13389B49473A}"/>
                  </a:ext>
                </a:extLst>
              </p:cNvPr>
              <p:cNvSpPr/>
              <p:nvPr/>
            </p:nvSpPr>
            <p:spPr>
              <a:xfrm>
                <a:off x="7867850" y="1959253"/>
                <a:ext cx="1440673" cy="562862"/>
              </a:xfrm>
              <a:prstGeom prst="ellipse">
                <a:avLst/>
              </a:prstGeom>
              <a:noFill/>
              <a:ln w="28575">
                <a:solidFill>
                  <a:srgbClr val="2339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8E4B18E2-10E9-5147-A670-DCEDB1E68888}"/>
                  </a:ext>
                </a:extLst>
              </p:cNvPr>
              <p:cNvSpPr txBox="1"/>
              <p:nvPr/>
            </p:nvSpPr>
            <p:spPr>
              <a:xfrm>
                <a:off x="7822047" y="2022115"/>
                <a:ext cx="1562116" cy="400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/>
                  <a:t>fc_0.tmp_1</a:t>
                </a:r>
                <a:endParaRPr kumimoji="1" lang="zh-CN" altLang="en-US" sz="1400" b="1" dirty="0"/>
              </a:p>
            </p:txBody>
          </p:sp>
        </p:grpSp>
        <p:cxnSp>
          <p:nvCxnSpPr>
            <p:cNvPr id="35" name="直线箭头连接符 34">
              <a:extLst>
                <a:ext uri="{FF2B5EF4-FFF2-40B4-BE49-F238E27FC236}">
                  <a16:creationId xmlns:a16="http://schemas.microsoft.com/office/drawing/2014/main" id="{4785FFB8-BDA8-5B4A-AE9A-CBBEFDF35702}"/>
                </a:ext>
              </a:extLst>
            </p:cNvPr>
            <p:cNvCxnSpPr/>
            <p:nvPr/>
          </p:nvCxnSpPr>
          <p:spPr>
            <a:xfrm>
              <a:off x="7629094" y="3089469"/>
              <a:ext cx="622339" cy="4555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箭头连接符 32">
              <a:extLst>
                <a:ext uri="{FF2B5EF4-FFF2-40B4-BE49-F238E27FC236}">
                  <a16:creationId xmlns:a16="http://schemas.microsoft.com/office/drawing/2014/main" id="{61909A5A-413E-404E-B542-9E4278DA813E}"/>
                </a:ext>
              </a:extLst>
            </p:cNvPr>
            <p:cNvCxnSpPr/>
            <p:nvPr/>
          </p:nvCxnSpPr>
          <p:spPr>
            <a:xfrm rot="6200509">
              <a:off x="8958157" y="3100973"/>
              <a:ext cx="518778" cy="3714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A41542DA-09B2-A74E-BB42-346B5408CC02}"/>
                </a:ext>
              </a:extLst>
            </p:cNvPr>
            <p:cNvCxnSpPr/>
            <p:nvPr/>
          </p:nvCxnSpPr>
          <p:spPr>
            <a:xfrm rot="6200509">
              <a:off x="7799910" y="3791972"/>
              <a:ext cx="518778" cy="3714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箭头连接符 28">
              <a:extLst>
                <a:ext uri="{FF2B5EF4-FFF2-40B4-BE49-F238E27FC236}">
                  <a16:creationId xmlns:a16="http://schemas.microsoft.com/office/drawing/2014/main" id="{20C65BC6-9C49-3F4D-9328-921C0F1E31FB}"/>
                </a:ext>
              </a:extLst>
            </p:cNvPr>
            <p:cNvCxnSpPr/>
            <p:nvPr/>
          </p:nvCxnSpPr>
          <p:spPr>
            <a:xfrm rot="6200509">
              <a:off x="9103962" y="4659503"/>
              <a:ext cx="449548" cy="2765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23F89D4E-6593-2645-94B8-A15572B16821}"/>
                </a:ext>
              </a:extLst>
            </p:cNvPr>
            <p:cNvCxnSpPr/>
            <p:nvPr/>
          </p:nvCxnSpPr>
          <p:spPr>
            <a:xfrm rot="11035100">
              <a:off x="7662870" y="4719917"/>
              <a:ext cx="449548" cy="27657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箭头连接符 25">
              <a:extLst>
                <a:ext uri="{FF2B5EF4-FFF2-40B4-BE49-F238E27FC236}">
                  <a16:creationId xmlns:a16="http://schemas.microsoft.com/office/drawing/2014/main" id="{00BA5BB2-54DB-534B-8191-042EBEE4BCEB}"/>
                </a:ext>
              </a:extLst>
            </p:cNvPr>
            <p:cNvCxnSpPr/>
            <p:nvPr/>
          </p:nvCxnSpPr>
          <p:spPr>
            <a:xfrm rot="14400000">
              <a:off x="8532798" y="5631588"/>
              <a:ext cx="308168" cy="17348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2F305FFC-332B-1A49-9C63-CC52CD806844}"/>
              </a:ext>
            </a:extLst>
          </p:cNvPr>
          <p:cNvGrpSpPr/>
          <p:nvPr/>
        </p:nvGrpSpPr>
        <p:grpSpPr>
          <a:xfrm>
            <a:off x="5349240" y="5698259"/>
            <a:ext cx="4892040" cy="751013"/>
            <a:chOff x="5132070" y="5698259"/>
            <a:chExt cx="4892040" cy="751013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1E167D4D-4119-254C-87BD-51A1523CB816}"/>
                </a:ext>
              </a:extLst>
            </p:cNvPr>
            <p:cNvSpPr/>
            <p:nvPr/>
          </p:nvSpPr>
          <p:spPr>
            <a:xfrm>
              <a:off x="5140003" y="5698259"/>
              <a:ext cx="17011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" altLang="zh-CN" b="1" dirty="0" err="1">
                  <a:solidFill>
                    <a:srgbClr val="000000"/>
                  </a:solidFill>
                  <a:latin typeface="Courier" pitchFamily="2" charset="0"/>
                </a:rPr>
                <a:t>ready_vars</a:t>
              </a:r>
              <a:r>
                <a:rPr lang="zh-CN" altLang="en-US" b="1" dirty="0">
                  <a:solidFill>
                    <a:srgbClr val="000000"/>
                  </a:solidFill>
                  <a:latin typeface="Courier" pitchFamily="2" charset="0"/>
                </a:rPr>
                <a:t> </a:t>
              </a:r>
              <a:endParaRPr lang="zh-CN" altLang="en-US" b="1" dirty="0">
                <a:latin typeface="Courier" pitchFamily="2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F4F4CE05-BDFC-394C-8E1B-21C8F618D00E}"/>
                </a:ext>
              </a:extLst>
            </p:cNvPr>
            <p:cNvSpPr txBox="1"/>
            <p:nvPr/>
          </p:nvSpPr>
          <p:spPr>
            <a:xfrm>
              <a:off x="5132070" y="6079940"/>
              <a:ext cx="4892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dirty="0">
                  <a:latin typeface="Courier" pitchFamily="2" charset="0"/>
                </a:rPr>
                <a:t>[x,</a:t>
              </a:r>
              <a:r>
                <a:rPr kumimoji="1" lang="zh-CN" altLang="en-US" dirty="0">
                  <a:latin typeface="Courier" pitchFamily="2" charset="0"/>
                </a:rPr>
                <a:t> </a:t>
              </a:r>
              <a:r>
                <a:rPr kumimoji="1" lang="en-US" altLang="zh-CN" dirty="0">
                  <a:latin typeface="Courier" pitchFamily="2" charset="0"/>
                </a:rPr>
                <a:t>fc_0.w_0,</a:t>
              </a:r>
              <a:r>
                <a:rPr kumimoji="1" lang="zh-CN" altLang="en-US" dirty="0">
                  <a:latin typeface="Courier" pitchFamily="2" charset="0"/>
                </a:rPr>
                <a:t> </a:t>
              </a:r>
              <a:r>
                <a:rPr kumimoji="1" lang="en-US" altLang="zh-CN" dirty="0">
                  <a:latin typeface="Courier" pitchFamily="2" charset="0"/>
                </a:rPr>
                <a:t>fc_0.b_0]</a:t>
              </a:r>
              <a:endParaRPr kumimoji="1" lang="zh-CN" altLang="en-US" dirty="0">
                <a:latin typeface="Courier" pitchFamily="2" charset="0"/>
              </a:endParaRP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90FE05B3-AB2D-364B-A7E4-66848ADF4C53}"/>
              </a:ext>
            </a:extLst>
          </p:cNvPr>
          <p:cNvGrpSpPr/>
          <p:nvPr/>
        </p:nvGrpSpPr>
        <p:grpSpPr>
          <a:xfrm>
            <a:off x="5349240" y="4878811"/>
            <a:ext cx="6938010" cy="749803"/>
            <a:chOff x="5132070" y="4774829"/>
            <a:chExt cx="6938010" cy="749803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D091417-65A4-E94A-9344-4937E7C12851}"/>
                </a:ext>
              </a:extLst>
            </p:cNvPr>
            <p:cNvSpPr/>
            <p:nvPr/>
          </p:nvSpPr>
          <p:spPr>
            <a:xfrm>
              <a:off x="5140004" y="4774829"/>
              <a:ext cx="21146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" altLang="zh-CN" b="1" dirty="0" err="1">
                  <a:solidFill>
                    <a:srgbClr val="000000"/>
                  </a:solidFill>
                  <a:latin typeface="Courier" pitchFamily="2" charset="0"/>
                </a:rPr>
                <a:t>pending_vars</a:t>
              </a:r>
              <a:r>
                <a:rPr lang="en" altLang="zh-CN" b="1" dirty="0">
                  <a:solidFill>
                    <a:srgbClr val="000000"/>
                  </a:solidFill>
                  <a:latin typeface="Courier" pitchFamily="2" charset="0"/>
                </a:rPr>
                <a:t>_</a:t>
              </a:r>
              <a:r>
                <a:rPr lang="zh-CN" altLang="en-US" b="1" dirty="0">
                  <a:solidFill>
                    <a:srgbClr val="000000"/>
                  </a:solidFill>
                  <a:latin typeface="Courier" pitchFamily="2" charset="0"/>
                </a:rPr>
                <a:t> </a:t>
              </a:r>
              <a:endParaRPr lang="zh-CN" altLang="en-US" b="1" dirty="0">
                <a:latin typeface="Courier" pitchFamily="2" charset="0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AD4D1721-6EBB-054E-8547-A3CB27D2ED07}"/>
                </a:ext>
              </a:extLst>
            </p:cNvPr>
            <p:cNvSpPr txBox="1"/>
            <p:nvPr/>
          </p:nvSpPr>
          <p:spPr>
            <a:xfrm>
              <a:off x="5132070" y="5155300"/>
              <a:ext cx="69380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dirty="0">
                  <a:latin typeface="Courier" pitchFamily="2" charset="0"/>
                </a:rPr>
                <a:t>[x,</a:t>
              </a:r>
              <a:r>
                <a:rPr kumimoji="1" lang="zh-CN" altLang="en-US" dirty="0">
                  <a:latin typeface="Courier" pitchFamily="2" charset="0"/>
                </a:rPr>
                <a:t> </a:t>
              </a:r>
              <a:r>
                <a:rPr kumimoji="1" lang="en-US" altLang="zh-CN" dirty="0">
                  <a:latin typeface="Courier" pitchFamily="2" charset="0"/>
                </a:rPr>
                <a:t>fc_0.w_0,</a:t>
              </a:r>
              <a:r>
                <a:rPr kumimoji="1" lang="zh-CN" altLang="en-US" dirty="0">
                  <a:latin typeface="Courier" pitchFamily="2" charset="0"/>
                </a:rPr>
                <a:t> </a:t>
              </a:r>
              <a:r>
                <a:rPr kumimoji="1" lang="en-US" altLang="zh-CN" dirty="0">
                  <a:latin typeface="Courier" pitchFamily="2" charset="0"/>
                </a:rPr>
                <a:t>fc_0.tmp_0,</a:t>
              </a:r>
              <a:r>
                <a:rPr kumimoji="1" lang="zh-CN" altLang="en-US" dirty="0">
                  <a:latin typeface="Courier" pitchFamily="2" charset="0"/>
                </a:rPr>
                <a:t> </a:t>
              </a:r>
              <a:r>
                <a:rPr kumimoji="1" lang="en-US" altLang="zh-CN" dirty="0">
                  <a:latin typeface="Courier" pitchFamily="2" charset="0"/>
                </a:rPr>
                <a:t>fc_0.b_0,</a:t>
              </a:r>
              <a:r>
                <a:rPr kumimoji="1" lang="zh-CN" altLang="en-US" dirty="0">
                  <a:latin typeface="Courier" pitchFamily="2" charset="0"/>
                </a:rPr>
                <a:t> </a:t>
              </a:r>
              <a:r>
                <a:rPr kumimoji="1" lang="en-US" altLang="zh-CN" dirty="0">
                  <a:latin typeface="Courier" pitchFamily="2" charset="0"/>
                </a:rPr>
                <a:t>fc_0.tmp_1]</a:t>
              </a:r>
              <a:endParaRPr kumimoji="1" lang="zh-CN" altLang="en-US" dirty="0">
                <a:latin typeface="Courier" pitchFamily="2" charset="0"/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803CBBD9-52BF-DA4E-AF86-5310D6928937}"/>
              </a:ext>
            </a:extLst>
          </p:cNvPr>
          <p:cNvGrpSpPr/>
          <p:nvPr/>
        </p:nvGrpSpPr>
        <p:grpSpPr>
          <a:xfrm>
            <a:off x="5349240" y="4039484"/>
            <a:ext cx="4892040" cy="769683"/>
            <a:chOff x="5132070" y="4023816"/>
            <a:chExt cx="4892040" cy="769683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7C0945E6-6AE6-6D48-99DB-3EE226F792E2}"/>
                </a:ext>
              </a:extLst>
            </p:cNvPr>
            <p:cNvSpPr/>
            <p:nvPr/>
          </p:nvSpPr>
          <p:spPr>
            <a:xfrm>
              <a:off x="5140004" y="4023816"/>
              <a:ext cx="17011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" altLang="zh-CN" b="1" dirty="0" err="1">
                  <a:solidFill>
                    <a:srgbClr val="000000"/>
                  </a:solidFill>
                  <a:latin typeface="Courier" pitchFamily="2" charset="0"/>
                </a:rPr>
                <a:t>ready_ops</a:t>
              </a:r>
              <a:r>
                <a:rPr lang="en" altLang="zh-CN" b="1" dirty="0">
                  <a:solidFill>
                    <a:srgbClr val="000000"/>
                  </a:solidFill>
                  <a:latin typeface="Courier" pitchFamily="2" charset="0"/>
                </a:rPr>
                <a:t>_</a:t>
              </a:r>
              <a:r>
                <a:rPr lang="zh-CN" altLang="en-US" b="1" dirty="0">
                  <a:solidFill>
                    <a:srgbClr val="000000"/>
                  </a:solidFill>
                  <a:latin typeface="Courier" pitchFamily="2" charset="0"/>
                </a:rPr>
                <a:t> </a:t>
              </a:r>
              <a:endParaRPr lang="zh-CN" altLang="en-US" b="1" dirty="0">
                <a:latin typeface="Courier" pitchFamily="2" charset="0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3E680240-FA57-7B4E-B0A8-CA10A09FC611}"/>
                </a:ext>
              </a:extLst>
            </p:cNvPr>
            <p:cNvSpPr txBox="1"/>
            <p:nvPr/>
          </p:nvSpPr>
          <p:spPr>
            <a:xfrm>
              <a:off x="5132070" y="4424167"/>
              <a:ext cx="4892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dirty="0">
                  <a:latin typeface="Courier" pitchFamily="2" charset="0"/>
                </a:rPr>
                <a:t>{}</a:t>
              </a:r>
              <a:endParaRPr kumimoji="1" lang="zh-CN" altLang="en-US" dirty="0">
                <a:latin typeface="Courier" pitchFamily="2" charset="0"/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99CF4B6B-CA75-AF4E-8EF1-E41E2B2AEF40}"/>
              </a:ext>
            </a:extLst>
          </p:cNvPr>
          <p:cNvGrpSpPr/>
          <p:nvPr/>
        </p:nvGrpSpPr>
        <p:grpSpPr>
          <a:xfrm>
            <a:off x="5349240" y="3231176"/>
            <a:ext cx="4892040" cy="738664"/>
            <a:chOff x="5132070" y="3231176"/>
            <a:chExt cx="4892040" cy="738664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80AA7E6A-390A-5C46-90AE-E1261E024BC5}"/>
                </a:ext>
              </a:extLst>
            </p:cNvPr>
            <p:cNvSpPr/>
            <p:nvPr/>
          </p:nvSpPr>
          <p:spPr>
            <a:xfrm>
              <a:off x="5140005" y="3231176"/>
              <a:ext cx="18389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" altLang="zh-CN" b="1" dirty="0" err="1">
                  <a:solidFill>
                    <a:srgbClr val="000000"/>
                  </a:solidFill>
                  <a:latin typeface="Courier" pitchFamily="2" charset="0"/>
                </a:rPr>
                <a:t>pending_ops</a:t>
              </a:r>
              <a:r>
                <a:rPr lang="en" altLang="zh-CN" b="1" dirty="0">
                  <a:solidFill>
                    <a:srgbClr val="000000"/>
                  </a:solidFill>
                  <a:latin typeface="Courier" pitchFamily="2" charset="0"/>
                </a:rPr>
                <a:t>_</a:t>
              </a:r>
              <a:endParaRPr lang="zh-CN" altLang="en-US" b="1" dirty="0">
                <a:latin typeface="Courier" pitchFamily="2" charset="0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F09D2A75-11AB-A340-A2A4-AAFE0B9704D8}"/>
                </a:ext>
              </a:extLst>
            </p:cNvPr>
            <p:cNvSpPr txBox="1"/>
            <p:nvPr/>
          </p:nvSpPr>
          <p:spPr>
            <a:xfrm>
              <a:off x="5132070" y="3600508"/>
              <a:ext cx="4892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dirty="0">
                  <a:latin typeface="Courier" pitchFamily="2" charset="0"/>
                </a:rPr>
                <a:t>{(</a:t>
              </a:r>
              <a:r>
                <a:rPr kumimoji="1" lang="en-US" altLang="zh-CN" dirty="0" err="1">
                  <a:latin typeface="Courier" pitchFamily="2" charset="0"/>
                </a:rPr>
                <a:t>mul</a:t>
              </a:r>
              <a:r>
                <a:rPr kumimoji="1" lang="en-US" altLang="zh-CN" dirty="0">
                  <a:latin typeface="Courier" pitchFamily="2" charset="0"/>
                </a:rPr>
                <a:t>,</a:t>
              </a:r>
              <a:r>
                <a:rPr kumimoji="1" lang="zh-CN" altLang="en-US" dirty="0">
                  <a:latin typeface="Courier" pitchFamily="2" charset="0"/>
                </a:rPr>
                <a:t> </a:t>
              </a:r>
              <a:r>
                <a:rPr kumimoji="1" lang="en-US" altLang="zh-CN" dirty="0">
                  <a:latin typeface="Courier" pitchFamily="2" charset="0"/>
                </a:rPr>
                <a:t>2),</a:t>
              </a:r>
              <a:r>
                <a:rPr kumimoji="1" lang="zh-CN" altLang="en-US" dirty="0">
                  <a:latin typeface="Courier" pitchFamily="2" charset="0"/>
                </a:rPr>
                <a:t> </a:t>
              </a:r>
              <a:r>
                <a:rPr kumimoji="1" lang="en-US" altLang="zh-CN" dirty="0">
                  <a:latin typeface="Courier" pitchFamily="2" charset="0"/>
                </a:rPr>
                <a:t>(</a:t>
              </a:r>
              <a:r>
                <a:rPr kumimoji="1" lang="en-US" altLang="zh-CN" dirty="0" err="1">
                  <a:latin typeface="Courier" pitchFamily="2" charset="0"/>
                </a:rPr>
                <a:t>elementwise_add</a:t>
              </a:r>
              <a:r>
                <a:rPr kumimoji="1" lang="en-US" altLang="zh-CN" dirty="0">
                  <a:latin typeface="Courier" pitchFamily="2" charset="0"/>
                </a:rPr>
                <a:t>,</a:t>
              </a:r>
              <a:r>
                <a:rPr kumimoji="1" lang="zh-CN" altLang="en-US" dirty="0">
                  <a:latin typeface="Courier" pitchFamily="2" charset="0"/>
                </a:rPr>
                <a:t> </a:t>
              </a:r>
              <a:r>
                <a:rPr kumimoji="1" lang="en-US" altLang="zh-CN" dirty="0">
                  <a:latin typeface="Courier" pitchFamily="2" charset="0"/>
                </a:rPr>
                <a:t>2)}</a:t>
              </a:r>
              <a:endParaRPr kumimoji="1" lang="zh-CN" altLang="en-US" dirty="0">
                <a:latin typeface="Courier" pitchFamily="2" charset="0"/>
              </a:endParaRPr>
            </a:p>
          </p:txBody>
        </p:sp>
      </p:grpSp>
      <p:sp>
        <p:nvSpPr>
          <p:cNvPr id="63" name="右箭头 62">
            <a:extLst>
              <a:ext uri="{FF2B5EF4-FFF2-40B4-BE49-F238E27FC236}">
                <a16:creationId xmlns:a16="http://schemas.microsoft.com/office/drawing/2014/main" id="{F854A317-45E9-9147-A8FA-870ED10BDC4B}"/>
              </a:ext>
            </a:extLst>
          </p:cNvPr>
          <p:cNvSpPr/>
          <p:nvPr/>
        </p:nvSpPr>
        <p:spPr>
          <a:xfrm>
            <a:off x="4506457" y="4615493"/>
            <a:ext cx="697230" cy="398021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670590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1" y="181250"/>
            <a:ext cx="9201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/>
              <a:t>ParallelExecutor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 err="1">
                <a:solidFill>
                  <a:srgbClr val="2339DA"/>
                </a:solidFill>
              </a:rPr>
              <a:t>ThreadedSSAGraphExecutor</a:t>
            </a:r>
            <a:r>
              <a:rPr kumimoji="1" lang="zh-CN" altLang="en-US" sz="2800" b="1" dirty="0">
                <a:solidFill>
                  <a:srgbClr val="2339DA"/>
                </a:solidFill>
              </a:rPr>
              <a:t>构造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102</a:t>
            </a:fld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B12F3E4-F2EB-F34E-8F8B-A0884B668068}"/>
              </a:ext>
            </a:extLst>
          </p:cNvPr>
          <p:cNvGrpSpPr/>
          <p:nvPr/>
        </p:nvGrpSpPr>
        <p:grpSpPr>
          <a:xfrm>
            <a:off x="947738" y="3160741"/>
            <a:ext cx="3279161" cy="2912319"/>
            <a:chOff x="6507823" y="2654259"/>
            <a:chExt cx="4267869" cy="3790420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1AB7522-020A-344B-9BA0-8C7F43DC50BD}"/>
                </a:ext>
              </a:extLst>
            </p:cNvPr>
            <p:cNvGrpSpPr/>
            <p:nvPr/>
          </p:nvGrpSpPr>
          <p:grpSpPr>
            <a:xfrm>
              <a:off x="7077354" y="2663650"/>
              <a:ext cx="605481" cy="562862"/>
              <a:chOff x="7840027" y="1959253"/>
              <a:chExt cx="605481" cy="562862"/>
            </a:xfrm>
          </p:grpSpPr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B50E4B8B-E5F3-5C46-B2DD-2BD1A7A9EB3D}"/>
                  </a:ext>
                </a:extLst>
              </p:cNvPr>
              <p:cNvSpPr/>
              <p:nvPr/>
            </p:nvSpPr>
            <p:spPr>
              <a:xfrm>
                <a:off x="7867850" y="1959253"/>
                <a:ext cx="562862" cy="562862"/>
              </a:xfrm>
              <a:prstGeom prst="ellipse">
                <a:avLst/>
              </a:prstGeom>
              <a:solidFill>
                <a:srgbClr val="92D050"/>
              </a:solidFill>
              <a:ln w="28575">
                <a:solidFill>
                  <a:srgbClr val="2339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7C285E46-5757-5944-B9AD-8C38F2F372BC}"/>
                  </a:ext>
                </a:extLst>
              </p:cNvPr>
              <p:cNvSpPr txBox="1"/>
              <p:nvPr/>
            </p:nvSpPr>
            <p:spPr>
              <a:xfrm>
                <a:off x="7840027" y="2006964"/>
                <a:ext cx="605481" cy="40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/>
                  <a:t>X</a:t>
                </a:r>
                <a:endParaRPr kumimoji="1" lang="zh-CN" altLang="en-US" sz="1400" b="1" dirty="0"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9012772-7A24-6C4B-8DF5-71929B3F76ED}"/>
                </a:ext>
              </a:extLst>
            </p:cNvPr>
            <p:cNvGrpSpPr/>
            <p:nvPr/>
          </p:nvGrpSpPr>
          <p:grpSpPr>
            <a:xfrm>
              <a:off x="9335019" y="2654259"/>
              <a:ext cx="1440673" cy="562862"/>
              <a:chOff x="7867850" y="1959253"/>
              <a:chExt cx="1440673" cy="562862"/>
            </a:xfrm>
          </p:grpSpPr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4BD60F44-4C40-A346-8B3D-EC65A1BD27DC}"/>
                  </a:ext>
                </a:extLst>
              </p:cNvPr>
              <p:cNvSpPr/>
              <p:nvPr/>
            </p:nvSpPr>
            <p:spPr>
              <a:xfrm>
                <a:off x="7867850" y="1959253"/>
                <a:ext cx="1440673" cy="562862"/>
              </a:xfrm>
              <a:prstGeom prst="ellipse">
                <a:avLst/>
              </a:prstGeom>
              <a:solidFill>
                <a:srgbClr val="92D050"/>
              </a:solidFill>
              <a:ln w="28575">
                <a:solidFill>
                  <a:srgbClr val="2339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D4D9DC3F-EBCC-044F-916D-68A78583ED62}"/>
                  </a:ext>
                </a:extLst>
              </p:cNvPr>
              <p:cNvSpPr txBox="1"/>
              <p:nvPr/>
            </p:nvSpPr>
            <p:spPr>
              <a:xfrm>
                <a:off x="7977433" y="2005370"/>
                <a:ext cx="1248032" cy="400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/>
                  <a:t>fc_0.w_0</a:t>
                </a:r>
                <a:endParaRPr kumimoji="1" lang="zh-CN" altLang="en-US" sz="1400" b="1" dirty="0"/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27A1B6E7-F8F1-EC4D-A331-FECFA8D874AD}"/>
                </a:ext>
              </a:extLst>
            </p:cNvPr>
            <p:cNvGrpSpPr/>
            <p:nvPr/>
          </p:nvGrpSpPr>
          <p:grpSpPr>
            <a:xfrm>
              <a:off x="8270040" y="3342450"/>
              <a:ext cx="741405" cy="562862"/>
              <a:chOff x="7867849" y="1959253"/>
              <a:chExt cx="741405" cy="562862"/>
            </a:xfrm>
          </p:grpSpPr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4C5A199F-B51D-1B4A-B3F2-7C40E84EC983}"/>
                  </a:ext>
                </a:extLst>
              </p:cNvPr>
              <p:cNvSpPr/>
              <p:nvPr/>
            </p:nvSpPr>
            <p:spPr>
              <a:xfrm>
                <a:off x="7867849" y="1959253"/>
                <a:ext cx="741405" cy="562862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ABF9B10E-E5EE-1A42-BC79-0A513219D405}"/>
                  </a:ext>
                </a:extLst>
              </p:cNvPr>
              <p:cNvSpPr txBox="1"/>
              <p:nvPr/>
            </p:nvSpPr>
            <p:spPr>
              <a:xfrm>
                <a:off x="7883005" y="2004207"/>
                <a:ext cx="726008" cy="40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 err="1"/>
                  <a:t>mul</a:t>
                </a:r>
                <a:endParaRPr kumimoji="1" lang="zh-CN" altLang="en-US" sz="1400" b="1" dirty="0"/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A2F4D2F5-DF48-8145-8274-7BEBE470A496}"/>
                </a:ext>
              </a:extLst>
            </p:cNvPr>
            <p:cNvGrpSpPr/>
            <p:nvPr/>
          </p:nvGrpSpPr>
          <p:grpSpPr>
            <a:xfrm>
              <a:off x="6507823" y="4124441"/>
              <a:ext cx="1484527" cy="562862"/>
              <a:chOff x="7823996" y="1959253"/>
              <a:chExt cx="1484527" cy="562862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ED286116-164D-F74A-AF83-CD942497D2D2}"/>
                  </a:ext>
                </a:extLst>
              </p:cNvPr>
              <p:cNvSpPr/>
              <p:nvPr/>
            </p:nvSpPr>
            <p:spPr>
              <a:xfrm>
                <a:off x="7867850" y="1959253"/>
                <a:ext cx="1440673" cy="562862"/>
              </a:xfrm>
              <a:prstGeom prst="ellipse">
                <a:avLst/>
              </a:prstGeom>
              <a:noFill/>
              <a:ln w="28575">
                <a:solidFill>
                  <a:srgbClr val="2339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0631BD35-933A-FF48-A25C-01069485F35B}"/>
                  </a:ext>
                </a:extLst>
              </p:cNvPr>
              <p:cNvSpPr txBox="1"/>
              <p:nvPr/>
            </p:nvSpPr>
            <p:spPr>
              <a:xfrm>
                <a:off x="7823996" y="2023163"/>
                <a:ext cx="1456676" cy="400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/>
                  <a:t>fc_0.tmp_0</a:t>
                </a:r>
                <a:endParaRPr kumimoji="1" lang="zh-CN" altLang="en-US" sz="1400" b="1" dirty="0"/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688FA36-AF16-CF41-9EF9-7990EC547D3B}"/>
                </a:ext>
              </a:extLst>
            </p:cNvPr>
            <p:cNvGrpSpPr/>
            <p:nvPr/>
          </p:nvGrpSpPr>
          <p:grpSpPr>
            <a:xfrm>
              <a:off x="9288877" y="4124441"/>
              <a:ext cx="1440673" cy="562862"/>
              <a:chOff x="7867850" y="1959253"/>
              <a:chExt cx="1440673" cy="562862"/>
            </a:xfrm>
          </p:grpSpPr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2FC17265-B653-DA45-A57D-88E6421AA2A4}"/>
                  </a:ext>
                </a:extLst>
              </p:cNvPr>
              <p:cNvSpPr/>
              <p:nvPr/>
            </p:nvSpPr>
            <p:spPr>
              <a:xfrm>
                <a:off x="7867850" y="1959253"/>
                <a:ext cx="1440673" cy="562862"/>
              </a:xfrm>
              <a:prstGeom prst="ellipse">
                <a:avLst/>
              </a:prstGeom>
              <a:solidFill>
                <a:srgbClr val="92D050"/>
              </a:solidFill>
              <a:ln w="28575">
                <a:solidFill>
                  <a:srgbClr val="2339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8416372-2125-4D49-B0F4-491C213F86BF}"/>
                  </a:ext>
                </a:extLst>
              </p:cNvPr>
              <p:cNvSpPr txBox="1"/>
              <p:nvPr/>
            </p:nvSpPr>
            <p:spPr>
              <a:xfrm>
                <a:off x="7964170" y="2021662"/>
                <a:ext cx="1248032" cy="400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/>
                  <a:t>fc_0.b_0</a:t>
                </a:r>
                <a:endParaRPr kumimoji="1" lang="zh-CN" altLang="en-US" sz="1400" b="1" dirty="0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562A1F7-D079-BF4F-82AB-72CE04F119C8}"/>
                </a:ext>
              </a:extLst>
            </p:cNvPr>
            <p:cNvGrpSpPr/>
            <p:nvPr/>
          </p:nvGrpSpPr>
          <p:grpSpPr>
            <a:xfrm>
              <a:off x="7516817" y="4954192"/>
              <a:ext cx="2322057" cy="562862"/>
              <a:chOff x="7867849" y="1959253"/>
              <a:chExt cx="2322057" cy="562862"/>
            </a:xfrm>
          </p:grpSpPr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F18207EF-1261-F545-A750-49A4A07D6338}"/>
                  </a:ext>
                </a:extLst>
              </p:cNvPr>
              <p:cNvSpPr/>
              <p:nvPr/>
            </p:nvSpPr>
            <p:spPr>
              <a:xfrm>
                <a:off x="7867849" y="1959253"/>
                <a:ext cx="2322057" cy="562862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630CFEF2-582A-7743-8C4F-039DC4C57DAE}"/>
                  </a:ext>
                </a:extLst>
              </p:cNvPr>
              <p:cNvSpPr txBox="1"/>
              <p:nvPr/>
            </p:nvSpPr>
            <p:spPr>
              <a:xfrm>
                <a:off x="7916864" y="2004698"/>
                <a:ext cx="2149817" cy="4005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 err="1"/>
                  <a:t>elementwise_add</a:t>
                </a:r>
                <a:endParaRPr kumimoji="1" lang="zh-CN" altLang="en-US" sz="1400" b="1" dirty="0"/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D397481A-0AF6-F542-B1ED-40484915E665}"/>
                </a:ext>
              </a:extLst>
            </p:cNvPr>
            <p:cNvGrpSpPr/>
            <p:nvPr/>
          </p:nvGrpSpPr>
          <p:grpSpPr>
            <a:xfrm>
              <a:off x="7942211" y="5881817"/>
              <a:ext cx="1562116" cy="562862"/>
              <a:chOff x="7822047" y="1959253"/>
              <a:chExt cx="1562116" cy="562862"/>
            </a:xfrm>
          </p:grpSpPr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D38A5C07-085B-3944-9043-13389B49473A}"/>
                  </a:ext>
                </a:extLst>
              </p:cNvPr>
              <p:cNvSpPr/>
              <p:nvPr/>
            </p:nvSpPr>
            <p:spPr>
              <a:xfrm>
                <a:off x="7867850" y="1959253"/>
                <a:ext cx="1440673" cy="562862"/>
              </a:xfrm>
              <a:prstGeom prst="ellipse">
                <a:avLst/>
              </a:prstGeom>
              <a:noFill/>
              <a:ln w="28575">
                <a:solidFill>
                  <a:srgbClr val="2339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8E4B18E2-10E9-5147-A670-DCEDB1E68888}"/>
                  </a:ext>
                </a:extLst>
              </p:cNvPr>
              <p:cNvSpPr txBox="1"/>
              <p:nvPr/>
            </p:nvSpPr>
            <p:spPr>
              <a:xfrm>
                <a:off x="7822047" y="2022115"/>
                <a:ext cx="1562116" cy="400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/>
                  <a:t>fc_0.tmp_1</a:t>
                </a:r>
                <a:endParaRPr kumimoji="1" lang="zh-CN" altLang="en-US" sz="1400" b="1" dirty="0"/>
              </a:p>
            </p:txBody>
          </p:sp>
        </p:grpSp>
        <p:cxnSp>
          <p:nvCxnSpPr>
            <p:cNvPr id="35" name="直线箭头连接符 34">
              <a:extLst>
                <a:ext uri="{FF2B5EF4-FFF2-40B4-BE49-F238E27FC236}">
                  <a16:creationId xmlns:a16="http://schemas.microsoft.com/office/drawing/2014/main" id="{4785FFB8-BDA8-5B4A-AE9A-CBBEFDF35702}"/>
                </a:ext>
              </a:extLst>
            </p:cNvPr>
            <p:cNvCxnSpPr/>
            <p:nvPr/>
          </p:nvCxnSpPr>
          <p:spPr>
            <a:xfrm>
              <a:off x="7629094" y="3089469"/>
              <a:ext cx="622339" cy="4555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箭头连接符 32">
              <a:extLst>
                <a:ext uri="{FF2B5EF4-FFF2-40B4-BE49-F238E27FC236}">
                  <a16:creationId xmlns:a16="http://schemas.microsoft.com/office/drawing/2014/main" id="{61909A5A-413E-404E-B542-9E4278DA813E}"/>
                </a:ext>
              </a:extLst>
            </p:cNvPr>
            <p:cNvCxnSpPr/>
            <p:nvPr/>
          </p:nvCxnSpPr>
          <p:spPr>
            <a:xfrm rot="6200509">
              <a:off x="8958157" y="3100973"/>
              <a:ext cx="518778" cy="3714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A41542DA-09B2-A74E-BB42-346B5408CC02}"/>
                </a:ext>
              </a:extLst>
            </p:cNvPr>
            <p:cNvCxnSpPr/>
            <p:nvPr/>
          </p:nvCxnSpPr>
          <p:spPr>
            <a:xfrm rot="6200509">
              <a:off x="7799910" y="3791972"/>
              <a:ext cx="518778" cy="3714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箭头连接符 28">
              <a:extLst>
                <a:ext uri="{FF2B5EF4-FFF2-40B4-BE49-F238E27FC236}">
                  <a16:creationId xmlns:a16="http://schemas.microsoft.com/office/drawing/2014/main" id="{20C65BC6-9C49-3F4D-9328-921C0F1E31FB}"/>
                </a:ext>
              </a:extLst>
            </p:cNvPr>
            <p:cNvCxnSpPr/>
            <p:nvPr/>
          </p:nvCxnSpPr>
          <p:spPr>
            <a:xfrm rot="6200509">
              <a:off x="9103962" y="4659503"/>
              <a:ext cx="449548" cy="2765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23F89D4E-6593-2645-94B8-A15572B16821}"/>
                </a:ext>
              </a:extLst>
            </p:cNvPr>
            <p:cNvCxnSpPr/>
            <p:nvPr/>
          </p:nvCxnSpPr>
          <p:spPr>
            <a:xfrm rot="11035100">
              <a:off x="7662870" y="4719917"/>
              <a:ext cx="449548" cy="27657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箭头连接符 25">
              <a:extLst>
                <a:ext uri="{FF2B5EF4-FFF2-40B4-BE49-F238E27FC236}">
                  <a16:creationId xmlns:a16="http://schemas.microsoft.com/office/drawing/2014/main" id="{00BA5BB2-54DB-534B-8191-042EBEE4BCEB}"/>
                </a:ext>
              </a:extLst>
            </p:cNvPr>
            <p:cNvCxnSpPr/>
            <p:nvPr/>
          </p:nvCxnSpPr>
          <p:spPr>
            <a:xfrm rot="14400000">
              <a:off x="8517733" y="5631586"/>
              <a:ext cx="308168" cy="17348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右箭头 62">
            <a:extLst>
              <a:ext uri="{FF2B5EF4-FFF2-40B4-BE49-F238E27FC236}">
                <a16:creationId xmlns:a16="http://schemas.microsoft.com/office/drawing/2014/main" id="{F854A317-45E9-9147-A8FA-870ED10BDC4B}"/>
              </a:ext>
            </a:extLst>
          </p:cNvPr>
          <p:cNvSpPr/>
          <p:nvPr/>
        </p:nvSpPr>
        <p:spPr>
          <a:xfrm>
            <a:off x="4506457" y="4347234"/>
            <a:ext cx="697230" cy="398021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B3706BC7-F1A5-EB4C-BF9A-A8B8FBCED7E8}"/>
              </a:ext>
            </a:extLst>
          </p:cNvPr>
          <p:cNvGrpSpPr/>
          <p:nvPr/>
        </p:nvGrpSpPr>
        <p:grpSpPr>
          <a:xfrm>
            <a:off x="5349240" y="5526751"/>
            <a:ext cx="4892040" cy="751013"/>
            <a:chOff x="5132070" y="5698259"/>
            <a:chExt cx="4892040" cy="751013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0F1336F4-DBD0-B743-A30D-F2E816777FCE}"/>
                </a:ext>
              </a:extLst>
            </p:cNvPr>
            <p:cNvSpPr/>
            <p:nvPr/>
          </p:nvSpPr>
          <p:spPr>
            <a:xfrm>
              <a:off x="5140003" y="5698259"/>
              <a:ext cx="17011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" altLang="zh-CN" b="1" dirty="0" err="1">
                  <a:latin typeface="Courier" pitchFamily="2" charset="0"/>
                </a:rPr>
                <a:t>ready_vars</a:t>
              </a:r>
              <a:r>
                <a:rPr lang="zh-CN" altLang="en-US" b="1" dirty="0">
                  <a:latin typeface="Courier" pitchFamily="2" charset="0"/>
                </a:rPr>
                <a:t> </a:t>
              </a: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6D0EDD24-2B33-1D4B-8691-0241A48A700F}"/>
                </a:ext>
              </a:extLst>
            </p:cNvPr>
            <p:cNvSpPr txBox="1"/>
            <p:nvPr/>
          </p:nvSpPr>
          <p:spPr>
            <a:xfrm>
              <a:off x="5132070" y="6079940"/>
              <a:ext cx="4892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dirty="0">
                  <a:solidFill>
                    <a:srgbClr val="C00000"/>
                  </a:solidFill>
                  <a:latin typeface="Courier" pitchFamily="2" charset="0"/>
                </a:rPr>
                <a:t>[x,</a:t>
              </a:r>
              <a:r>
                <a:rPr kumimoji="1" lang="zh-CN" altLang="en-US" dirty="0">
                  <a:solidFill>
                    <a:srgbClr val="C00000"/>
                  </a:solidFill>
                  <a:latin typeface="Courier" pitchFamily="2" charset="0"/>
                </a:rPr>
                <a:t> </a:t>
              </a:r>
              <a:r>
                <a:rPr kumimoji="1" lang="en-US" altLang="zh-CN" dirty="0">
                  <a:solidFill>
                    <a:srgbClr val="C00000"/>
                  </a:solidFill>
                  <a:latin typeface="Courier" pitchFamily="2" charset="0"/>
                </a:rPr>
                <a:t>fc_0.w_0,</a:t>
              </a:r>
              <a:r>
                <a:rPr kumimoji="1" lang="zh-CN" altLang="en-US" dirty="0">
                  <a:solidFill>
                    <a:srgbClr val="C00000"/>
                  </a:solidFill>
                  <a:latin typeface="Courier" pitchFamily="2" charset="0"/>
                </a:rPr>
                <a:t> </a:t>
              </a:r>
              <a:r>
                <a:rPr kumimoji="1" lang="en-US" altLang="zh-CN" dirty="0">
                  <a:solidFill>
                    <a:srgbClr val="C00000"/>
                  </a:solidFill>
                  <a:latin typeface="Courier" pitchFamily="2" charset="0"/>
                </a:rPr>
                <a:t>fc_0.b_0]</a:t>
              </a:r>
              <a:endParaRPr kumimoji="1" lang="zh-CN" altLang="en-US" dirty="0">
                <a:solidFill>
                  <a:srgbClr val="C00000"/>
                </a:solidFill>
                <a:latin typeface="Courier" pitchFamily="2" charset="0"/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88233B04-8ADD-FC41-B0BC-1C6A322A68EA}"/>
              </a:ext>
            </a:extLst>
          </p:cNvPr>
          <p:cNvGrpSpPr/>
          <p:nvPr/>
        </p:nvGrpSpPr>
        <p:grpSpPr>
          <a:xfrm>
            <a:off x="5349240" y="4707303"/>
            <a:ext cx="6938010" cy="749803"/>
            <a:chOff x="5132070" y="4774829"/>
            <a:chExt cx="6938010" cy="749803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FFDBE520-6EF7-4440-9B66-48B044D6E7B6}"/>
                </a:ext>
              </a:extLst>
            </p:cNvPr>
            <p:cNvSpPr/>
            <p:nvPr/>
          </p:nvSpPr>
          <p:spPr>
            <a:xfrm>
              <a:off x="5140004" y="4774829"/>
              <a:ext cx="21146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" altLang="zh-CN" b="1" dirty="0" err="1">
                  <a:latin typeface="Courier" pitchFamily="2" charset="0"/>
                </a:rPr>
                <a:t>pending_vars</a:t>
              </a:r>
              <a:r>
                <a:rPr lang="en" altLang="zh-CN" b="1" dirty="0">
                  <a:latin typeface="Courier" pitchFamily="2" charset="0"/>
                </a:rPr>
                <a:t>_</a:t>
              </a:r>
              <a:r>
                <a:rPr lang="zh-CN" altLang="en-US" b="1" dirty="0">
                  <a:latin typeface="Courier" pitchFamily="2" charset="0"/>
                </a:rPr>
                <a:t> </a:t>
              </a: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E725A3E3-0D08-7F43-87C5-C0C9C5B67E6A}"/>
                </a:ext>
              </a:extLst>
            </p:cNvPr>
            <p:cNvSpPr txBox="1"/>
            <p:nvPr/>
          </p:nvSpPr>
          <p:spPr>
            <a:xfrm>
              <a:off x="5132070" y="5155300"/>
              <a:ext cx="69380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dirty="0">
                  <a:solidFill>
                    <a:srgbClr val="C00000"/>
                  </a:solidFill>
                  <a:latin typeface="Courier" pitchFamily="2" charset="0"/>
                </a:rPr>
                <a:t>[fc_0.tmp_0,</a:t>
              </a:r>
              <a:r>
                <a:rPr kumimoji="1" lang="zh-CN" altLang="en-US" dirty="0">
                  <a:solidFill>
                    <a:srgbClr val="C00000"/>
                  </a:solidFill>
                  <a:latin typeface="Courier" pitchFamily="2" charset="0"/>
                </a:rPr>
                <a:t> </a:t>
              </a:r>
              <a:r>
                <a:rPr kumimoji="1" lang="en-US" altLang="zh-CN" dirty="0">
                  <a:solidFill>
                    <a:srgbClr val="C00000"/>
                  </a:solidFill>
                  <a:latin typeface="Courier" pitchFamily="2" charset="0"/>
                </a:rPr>
                <a:t>fc_0.tmp_1]</a:t>
              </a:r>
              <a:endParaRPr kumimoji="1" lang="zh-CN" altLang="en-US" dirty="0">
                <a:solidFill>
                  <a:srgbClr val="C00000"/>
                </a:solidFill>
                <a:latin typeface="Courier" pitchFamily="2" charset="0"/>
              </a:endParaRP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BBDE841E-5E2F-0C4D-B03D-7596CDE16CDB}"/>
              </a:ext>
            </a:extLst>
          </p:cNvPr>
          <p:cNvGrpSpPr/>
          <p:nvPr/>
        </p:nvGrpSpPr>
        <p:grpSpPr>
          <a:xfrm>
            <a:off x="5349240" y="3867976"/>
            <a:ext cx="4892040" cy="769683"/>
            <a:chOff x="5132070" y="4023816"/>
            <a:chExt cx="4892040" cy="769683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45762457-8521-5345-BBEF-1D58D88D0F4C}"/>
                </a:ext>
              </a:extLst>
            </p:cNvPr>
            <p:cNvSpPr/>
            <p:nvPr/>
          </p:nvSpPr>
          <p:spPr>
            <a:xfrm>
              <a:off x="5140004" y="4023816"/>
              <a:ext cx="17011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" altLang="zh-CN" b="1" dirty="0" err="1">
                  <a:latin typeface="Courier" pitchFamily="2" charset="0"/>
                </a:rPr>
                <a:t>ready_ops</a:t>
              </a:r>
              <a:r>
                <a:rPr lang="en" altLang="zh-CN" b="1" dirty="0">
                  <a:latin typeface="Courier" pitchFamily="2" charset="0"/>
                </a:rPr>
                <a:t>_</a:t>
              </a:r>
              <a:r>
                <a:rPr lang="zh-CN" altLang="en-US" b="1" dirty="0">
                  <a:latin typeface="Courier" pitchFamily="2" charset="0"/>
                </a:rPr>
                <a:t> </a:t>
              </a: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703B2C6E-AF2C-E949-8BDE-57B51E86C50C}"/>
                </a:ext>
              </a:extLst>
            </p:cNvPr>
            <p:cNvSpPr txBox="1"/>
            <p:nvPr/>
          </p:nvSpPr>
          <p:spPr>
            <a:xfrm>
              <a:off x="5132070" y="4424167"/>
              <a:ext cx="4892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solidFill>
                    <a:srgbClr val="C00000"/>
                  </a:solidFill>
                  <a:latin typeface="Courier" pitchFamily="2" charset="0"/>
                </a:rPr>
                <a:t>{(</a:t>
              </a:r>
              <a:r>
                <a:rPr kumimoji="1" lang="en-US" altLang="zh-CN" dirty="0" err="1">
                  <a:solidFill>
                    <a:srgbClr val="C00000"/>
                  </a:solidFill>
                  <a:latin typeface="Courier" pitchFamily="2" charset="0"/>
                </a:rPr>
                <a:t>mul</a:t>
              </a:r>
              <a:r>
                <a:rPr kumimoji="1" lang="en-US" altLang="zh-CN" dirty="0">
                  <a:solidFill>
                    <a:srgbClr val="C00000"/>
                  </a:solidFill>
                  <a:latin typeface="Courier" pitchFamily="2" charset="0"/>
                </a:rPr>
                <a:t>,</a:t>
              </a:r>
              <a:r>
                <a:rPr kumimoji="1" lang="zh-CN" altLang="en-US" dirty="0">
                  <a:solidFill>
                    <a:srgbClr val="C00000"/>
                  </a:solidFill>
                  <a:latin typeface="Courier" pitchFamily="2" charset="0"/>
                </a:rPr>
                <a:t> </a:t>
              </a:r>
              <a:r>
                <a:rPr kumimoji="1" lang="en-US" altLang="zh-CN" dirty="0">
                  <a:solidFill>
                    <a:srgbClr val="C00000"/>
                  </a:solidFill>
                  <a:latin typeface="Courier" pitchFamily="2" charset="0"/>
                </a:rPr>
                <a:t>0)}</a:t>
              </a:r>
              <a:endParaRPr kumimoji="1" lang="zh-CN" altLang="en-US" dirty="0">
                <a:solidFill>
                  <a:srgbClr val="C00000"/>
                </a:solidFill>
                <a:latin typeface="Courier" pitchFamily="2" charset="0"/>
              </a:endParaRP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5E20D03F-6225-B945-9232-C61D8E0CE793}"/>
              </a:ext>
            </a:extLst>
          </p:cNvPr>
          <p:cNvGrpSpPr/>
          <p:nvPr/>
        </p:nvGrpSpPr>
        <p:grpSpPr>
          <a:xfrm>
            <a:off x="5349240" y="3059668"/>
            <a:ext cx="4892040" cy="738664"/>
            <a:chOff x="5132070" y="3231176"/>
            <a:chExt cx="4892040" cy="738664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2384B01E-2B04-3A4B-A1CE-66B5ED0FADC0}"/>
                </a:ext>
              </a:extLst>
            </p:cNvPr>
            <p:cNvSpPr/>
            <p:nvPr/>
          </p:nvSpPr>
          <p:spPr>
            <a:xfrm>
              <a:off x="5140005" y="3231176"/>
              <a:ext cx="18389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" altLang="zh-CN" b="1" dirty="0" err="1">
                  <a:latin typeface="Courier" pitchFamily="2" charset="0"/>
                </a:rPr>
                <a:t>pending_ops</a:t>
              </a:r>
              <a:r>
                <a:rPr lang="en" altLang="zh-CN" b="1" dirty="0">
                  <a:latin typeface="Courier" pitchFamily="2" charset="0"/>
                </a:rPr>
                <a:t>_</a:t>
              </a:r>
              <a:endParaRPr lang="zh-CN" altLang="en-US" b="1" dirty="0">
                <a:latin typeface="Courier" pitchFamily="2" charset="0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5097A8E6-C7E8-D44C-9FE7-1FFB92314339}"/>
                </a:ext>
              </a:extLst>
            </p:cNvPr>
            <p:cNvSpPr txBox="1"/>
            <p:nvPr/>
          </p:nvSpPr>
          <p:spPr>
            <a:xfrm>
              <a:off x="5132070" y="3600508"/>
              <a:ext cx="4892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dirty="0">
                  <a:solidFill>
                    <a:srgbClr val="C00000"/>
                  </a:solidFill>
                  <a:latin typeface="Courier" pitchFamily="2" charset="0"/>
                </a:rPr>
                <a:t>{(</a:t>
              </a:r>
              <a:r>
                <a:rPr kumimoji="1" lang="en-US" altLang="zh-CN" dirty="0" err="1">
                  <a:solidFill>
                    <a:srgbClr val="C00000"/>
                  </a:solidFill>
                  <a:latin typeface="Courier" pitchFamily="2" charset="0"/>
                </a:rPr>
                <a:t>mul</a:t>
              </a:r>
              <a:r>
                <a:rPr kumimoji="1" lang="en-US" altLang="zh-CN" dirty="0">
                  <a:solidFill>
                    <a:srgbClr val="C00000"/>
                  </a:solidFill>
                  <a:latin typeface="Courier" pitchFamily="2" charset="0"/>
                </a:rPr>
                <a:t>,</a:t>
              </a:r>
              <a:r>
                <a:rPr kumimoji="1" lang="zh-CN" altLang="en-US" dirty="0">
                  <a:solidFill>
                    <a:srgbClr val="C00000"/>
                  </a:solidFill>
                  <a:latin typeface="Courier" pitchFamily="2" charset="0"/>
                </a:rPr>
                <a:t> </a:t>
              </a:r>
              <a:r>
                <a:rPr kumimoji="1" lang="en-US" altLang="zh-CN" dirty="0">
                  <a:solidFill>
                    <a:srgbClr val="C00000"/>
                  </a:solidFill>
                  <a:latin typeface="Courier" pitchFamily="2" charset="0"/>
                </a:rPr>
                <a:t>0),</a:t>
              </a:r>
              <a:r>
                <a:rPr kumimoji="1" lang="zh-CN" altLang="en-US" dirty="0">
                  <a:solidFill>
                    <a:srgbClr val="C00000"/>
                  </a:solidFill>
                  <a:latin typeface="Courier" pitchFamily="2" charset="0"/>
                </a:rPr>
                <a:t> </a:t>
              </a:r>
              <a:r>
                <a:rPr kumimoji="1" lang="en-US" altLang="zh-CN" dirty="0">
                  <a:solidFill>
                    <a:srgbClr val="C00000"/>
                  </a:solidFill>
                  <a:latin typeface="Courier" pitchFamily="2" charset="0"/>
                </a:rPr>
                <a:t>(</a:t>
              </a:r>
              <a:r>
                <a:rPr kumimoji="1" lang="en-US" altLang="zh-CN" dirty="0" err="1">
                  <a:solidFill>
                    <a:srgbClr val="C00000"/>
                  </a:solidFill>
                  <a:latin typeface="Courier" pitchFamily="2" charset="0"/>
                </a:rPr>
                <a:t>elementwise_add</a:t>
              </a:r>
              <a:r>
                <a:rPr kumimoji="1" lang="en-US" altLang="zh-CN" dirty="0">
                  <a:solidFill>
                    <a:srgbClr val="C00000"/>
                  </a:solidFill>
                  <a:latin typeface="Courier" pitchFamily="2" charset="0"/>
                </a:rPr>
                <a:t>,</a:t>
              </a:r>
              <a:r>
                <a:rPr kumimoji="1" lang="zh-CN" altLang="en-US" dirty="0">
                  <a:solidFill>
                    <a:srgbClr val="C00000"/>
                  </a:solidFill>
                  <a:latin typeface="Courier" pitchFamily="2" charset="0"/>
                </a:rPr>
                <a:t> </a:t>
              </a:r>
              <a:r>
                <a:rPr kumimoji="1" lang="en-US" altLang="zh-CN" dirty="0">
                  <a:solidFill>
                    <a:srgbClr val="C00000"/>
                  </a:solidFill>
                  <a:latin typeface="Courier" pitchFamily="2" charset="0"/>
                </a:rPr>
                <a:t>1)}</a:t>
              </a:r>
              <a:endParaRPr kumimoji="1" lang="zh-CN" altLang="en-US" dirty="0">
                <a:solidFill>
                  <a:srgbClr val="C00000"/>
                </a:solidFill>
                <a:latin typeface="Courier" pitchFamily="2" charset="0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624728EF-88BB-8C45-9633-5ECBD45BD2F0}"/>
              </a:ext>
            </a:extLst>
          </p:cNvPr>
          <p:cNvSpPr txBox="1"/>
          <p:nvPr/>
        </p:nvSpPr>
        <p:spPr>
          <a:xfrm>
            <a:off x="981433" y="958155"/>
            <a:ext cx="8654057" cy="1545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sz="2000" b="1" dirty="0">
                <a:latin typeface="Courier" pitchFamily="2" charset="0"/>
              </a:rPr>
              <a:t>遍历</a:t>
            </a:r>
            <a:r>
              <a:rPr kumimoji="1" lang="en-US" altLang="zh-CN" sz="2000" b="1" dirty="0" err="1">
                <a:latin typeface="Courier" pitchFamily="2" charset="0"/>
              </a:rPr>
              <a:t>ready_vars</a:t>
            </a:r>
            <a:endParaRPr kumimoji="1" lang="en-US" altLang="zh-CN" sz="2000" b="1" dirty="0">
              <a:latin typeface="Courier" pitchFamily="2" charset="0"/>
            </a:endParaRPr>
          </a:p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Courier" pitchFamily="2" charset="0"/>
              </a:rPr>
              <a:t>删除</a:t>
            </a:r>
            <a:r>
              <a:rPr kumimoji="1" lang="en-US" altLang="zh-CN" sz="2000" dirty="0" err="1">
                <a:latin typeface="Courier" pitchFamily="2" charset="0"/>
              </a:rPr>
              <a:t>pending_vars</a:t>
            </a:r>
            <a:r>
              <a:rPr kumimoji="1" lang="zh-CN" altLang="en-US" sz="2000" dirty="0">
                <a:latin typeface="Courier" pitchFamily="2" charset="0"/>
              </a:rPr>
              <a:t>中对该</a:t>
            </a:r>
            <a:r>
              <a:rPr kumimoji="1" lang="en-US" altLang="zh-CN" sz="2000" dirty="0" err="1">
                <a:latin typeface="Courier" pitchFamily="2" charset="0"/>
              </a:rPr>
              <a:t>var</a:t>
            </a:r>
            <a:r>
              <a:rPr kumimoji="1" lang="zh-CN" altLang="en-US" sz="2000" dirty="0">
                <a:latin typeface="Courier" pitchFamily="2" charset="0"/>
              </a:rPr>
              <a:t>的记录</a:t>
            </a:r>
            <a:endParaRPr kumimoji="1" lang="en-US" altLang="zh-CN" sz="2000" dirty="0">
              <a:latin typeface="Courier" pitchFamily="2" charset="0"/>
            </a:endParaRPr>
          </a:p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Courier" pitchFamily="2" charset="0"/>
              </a:rPr>
              <a:t>对于以某个</a:t>
            </a:r>
            <a:r>
              <a:rPr kumimoji="1" lang="en-US" altLang="zh-CN" sz="2000" dirty="0">
                <a:latin typeface="Courier" pitchFamily="2" charset="0"/>
              </a:rPr>
              <a:t>ready</a:t>
            </a:r>
            <a:r>
              <a:rPr kumimoji="1" lang="zh-CN" altLang="en-US" sz="2000" dirty="0">
                <a:latin typeface="Courier" pitchFamily="2" charset="0"/>
              </a:rPr>
              <a:t> </a:t>
            </a:r>
            <a:r>
              <a:rPr kumimoji="1" lang="en-US" altLang="zh-CN" sz="2000" dirty="0" err="1">
                <a:latin typeface="Courier" pitchFamily="2" charset="0"/>
              </a:rPr>
              <a:t>var</a:t>
            </a:r>
            <a:r>
              <a:rPr kumimoji="1" lang="zh-CN" altLang="en-US" sz="2000" dirty="0">
                <a:latin typeface="Courier" pitchFamily="2" charset="0"/>
              </a:rPr>
              <a:t>作为输入的</a:t>
            </a:r>
            <a:r>
              <a:rPr kumimoji="1" lang="en-US" altLang="zh-CN" sz="2000" dirty="0">
                <a:latin typeface="Courier" pitchFamily="2" charset="0"/>
              </a:rPr>
              <a:t>Op</a:t>
            </a:r>
            <a:r>
              <a:rPr kumimoji="1" lang="zh-CN" altLang="en-US" sz="2000" dirty="0">
                <a:latin typeface="Courier" pitchFamily="2" charset="0"/>
              </a:rPr>
              <a:t>，依赖计数减一</a:t>
            </a:r>
            <a:endParaRPr kumimoji="1" lang="en-US" altLang="zh-CN" sz="2000" dirty="0">
              <a:latin typeface="Courier" pitchFamily="2" charset="0"/>
            </a:endParaRPr>
          </a:p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Courier" pitchFamily="2" charset="0"/>
              </a:rPr>
              <a:t>若某个</a:t>
            </a:r>
            <a:r>
              <a:rPr kumimoji="1" lang="en-US" altLang="zh-CN" sz="2000" dirty="0">
                <a:latin typeface="Courier" pitchFamily="2" charset="0"/>
              </a:rPr>
              <a:t>Op</a:t>
            </a:r>
            <a:r>
              <a:rPr kumimoji="1" lang="zh-CN" altLang="en-US" sz="2000" dirty="0">
                <a:latin typeface="Courier" pitchFamily="2" charset="0"/>
              </a:rPr>
              <a:t>的依赖计数减至</a:t>
            </a:r>
            <a:r>
              <a:rPr kumimoji="1" lang="en-US" altLang="zh-CN" sz="2000" dirty="0">
                <a:latin typeface="Courier" pitchFamily="2" charset="0"/>
              </a:rPr>
              <a:t>0</a:t>
            </a:r>
            <a:r>
              <a:rPr kumimoji="1" lang="zh-CN" altLang="en-US" sz="2000" dirty="0">
                <a:latin typeface="Courier" pitchFamily="2" charset="0"/>
              </a:rPr>
              <a:t>，则将该</a:t>
            </a:r>
            <a:r>
              <a:rPr kumimoji="1" lang="en-US" altLang="zh-CN" sz="2000" dirty="0">
                <a:latin typeface="Courier" pitchFamily="2" charset="0"/>
              </a:rPr>
              <a:t>Op</a:t>
            </a:r>
            <a:r>
              <a:rPr kumimoji="1" lang="zh-CN" altLang="en-US" sz="2000" dirty="0">
                <a:latin typeface="Courier" pitchFamily="2" charset="0"/>
              </a:rPr>
              <a:t>插入到</a:t>
            </a:r>
            <a:r>
              <a:rPr kumimoji="1" lang="en-US" altLang="zh-CN" sz="2000" dirty="0" err="1">
                <a:latin typeface="Courier" pitchFamily="2" charset="0"/>
              </a:rPr>
              <a:t>ready_ops</a:t>
            </a:r>
            <a:r>
              <a:rPr kumimoji="1" lang="zh-CN" altLang="en-US" sz="2000" dirty="0">
                <a:latin typeface="Courier" pitchFamily="2" charset="0"/>
              </a:rPr>
              <a:t>中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E51DF57-763C-5649-AEF9-C1597D76EAE4}"/>
              </a:ext>
            </a:extLst>
          </p:cNvPr>
          <p:cNvSpPr txBox="1"/>
          <p:nvPr/>
        </p:nvSpPr>
        <p:spPr>
          <a:xfrm>
            <a:off x="8326755" y="4268327"/>
            <a:ext cx="339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/>
              <a:t>构造完成的初始状态</a:t>
            </a:r>
          </a:p>
        </p:txBody>
      </p:sp>
    </p:spTree>
    <p:extLst>
      <p:ext uri="{BB962C8B-B14F-4D97-AF65-F5344CB8AC3E}">
        <p14:creationId xmlns:p14="http://schemas.microsoft.com/office/powerpoint/2010/main" val="255921292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1" y="181250"/>
            <a:ext cx="9201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/>
              <a:t>ParallelExecutor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 err="1">
                <a:solidFill>
                  <a:srgbClr val="2339DA"/>
                </a:solidFill>
              </a:rPr>
              <a:t>ThreadedSSAGraphExecutor.RunImpl</a:t>
            </a:r>
            <a:endParaRPr kumimoji="1" lang="zh-CN" altLang="en-US" sz="2800" b="1" dirty="0">
              <a:solidFill>
                <a:srgbClr val="2339DA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103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437580E-17D4-6C4B-A975-A74180BB45CF}"/>
              </a:ext>
            </a:extLst>
          </p:cNvPr>
          <p:cNvSpPr txBox="1"/>
          <p:nvPr/>
        </p:nvSpPr>
        <p:spPr>
          <a:xfrm>
            <a:off x="885169" y="857250"/>
            <a:ext cx="10479384" cy="3425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2000" b="1" dirty="0">
                <a:latin typeface="Courier" pitchFamily="2" charset="0"/>
              </a:rPr>
              <a:t>基本运行流程</a:t>
            </a:r>
            <a:endParaRPr kumimoji="1" lang="en-US" altLang="zh-CN" sz="2000" b="1" dirty="0">
              <a:latin typeface="Courier" pitchFamily="2" charset="0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kumimoji="1" lang="zh-CN" altLang="en-US" dirty="0">
                <a:latin typeface="Courier" pitchFamily="2" charset="0"/>
              </a:rPr>
              <a:t>获得存储当前执行状态的变量（</a:t>
            </a:r>
            <a:r>
              <a:rPr kumimoji="1" lang="en-US" altLang="zh-CN" dirty="0" err="1">
                <a:latin typeface="Courier" pitchFamily="2" charset="0"/>
              </a:rPr>
              <a:t>pending_ops</a:t>
            </a:r>
            <a:r>
              <a:rPr kumimoji="1" lang="en-US" altLang="zh-CN" dirty="0">
                <a:latin typeface="Courier" pitchFamily="2" charset="0"/>
              </a:rPr>
              <a:t>,</a:t>
            </a:r>
            <a:r>
              <a:rPr kumimoji="1" lang="zh-CN" altLang="en-US" dirty="0">
                <a:latin typeface="Courier" pitchFamily="2" charset="0"/>
              </a:rPr>
              <a:t> </a:t>
            </a:r>
            <a:r>
              <a:rPr kumimoji="1" lang="en-US" altLang="zh-CN" dirty="0" err="1">
                <a:latin typeface="Courier" pitchFamily="2" charset="0"/>
              </a:rPr>
              <a:t>ready_ops</a:t>
            </a:r>
            <a:r>
              <a:rPr kumimoji="1" lang="en-US" altLang="zh-CN" dirty="0">
                <a:latin typeface="Courier" pitchFamily="2" charset="0"/>
              </a:rPr>
              <a:t>,</a:t>
            </a:r>
            <a:r>
              <a:rPr kumimoji="1" lang="zh-CN" altLang="en-US" dirty="0">
                <a:latin typeface="Courier" pitchFamily="2" charset="0"/>
              </a:rPr>
              <a:t> </a:t>
            </a:r>
            <a:r>
              <a:rPr kumimoji="1" lang="en-US" altLang="zh-CN" dirty="0" err="1">
                <a:latin typeface="Courier" pitchFamily="2" charset="0"/>
              </a:rPr>
              <a:t>pending_vars</a:t>
            </a:r>
            <a:r>
              <a:rPr kumimoji="1" lang="en-US" altLang="zh-CN" dirty="0">
                <a:latin typeface="Courier" pitchFamily="2" charset="0"/>
              </a:rPr>
              <a:t>,</a:t>
            </a:r>
            <a:r>
              <a:rPr kumimoji="1" lang="zh-CN" altLang="en-US" dirty="0">
                <a:latin typeface="Courier" pitchFamily="2" charset="0"/>
              </a:rPr>
              <a:t> </a:t>
            </a:r>
            <a:r>
              <a:rPr kumimoji="1" lang="en-US" altLang="zh-CN" dirty="0" err="1">
                <a:latin typeface="Courier" pitchFamily="2" charset="0"/>
              </a:rPr>
              <a:t>ready_vars</a:t>
            </a:r>
            <a:r>
              <a:rPr kumimoji="1" lang="zh-CN" altLang="en-US" dirty="0">
                <a:latin typeface="Courier" pitchFamily="2" charset="0"/>
              </a:rPr>
              <a:t>）</a:t>
            </a:r>
            <a:endParaRPr kumimoji="1" lang="en-US" altLang="zh-CN" dirty="0">
              <a:latin typeface="Courier" pitchFamily="2" charset="0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kumimoji="1" lang="zh-CN" altLang="en-US" dirty="0">
                <a:latin typeface="Courier" pitchFamily="2" charset="0"/>
              </a:rPr>
              <a:t>插入</a:t>
            </a:r>
            <a:r>
              <a:rPr kumimoji="1" lang="en-US" altLang="zh-CN" dirty="0">
                <a:latin typeface="Courier" pitchFamily="2" charset="0"/>
              </a:rPr>
              <a:t>Fetch</a:t>
            </a:r>
            <a:r>
              <a:rPr kumimoji="1" lang="zh-CN" altLang="en-US" dirty="0">
                <a:latin typeface="Courier" pitchFamily="2" charset="0"/>
              </a:rPr>
              <a:t> </a:t>
            </a:r>
            <a:r>
              <a:rPr kumimoji="1" lang="en-US" altLang="zh-CN" dirty="0">
                <a:latin typeface="Courier" pitchFamily="2" charset="0"/>
              </a:rPr>
              <a:t>Ops</a:t>
            </a:r>
            <a:r>
              <a:rPr kumimoji="1" lang="zh-CN" altLang="en-US" dirty="0">
                <a:latin typeface="Courier" pitchFamily="2" charset="0"/>
              </a:rPr>
              <a:t>，用于取回用户需要的数据</a:t>
            </a:r>
            <a:endParaRPr kumimoji="1" lang="en-US" altLang="zh-CN" dirty="0">
              <a:latin typeface="Courier" pitchFamily="2" charset="0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kumimoji="1" lang="zh-CN" altLang="en-US" b="1" dirty="0">
                <a:latin typeface="Courier" pitchFamily="2" charset="0"/>
              </a:rPr>
              <a:t>执行过程</a:t>
            </a:r>
            <a:endParaRPr kumimoji="1" lang="en-US" altLang="zh-CN" b="1" dirty="0">
              <a:latin typeface="Courier" pitchFamily="2" charset="0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b="1" dirty="0">
                <a:latin typeface="Courier" pitchFamily="2" charset="0"/>
              </a:rPr>
              <a:t>执行所有的</a:t>
            </a:r>
            <a:r>
              <a:rPr kumimoji="1" lang="en-US" altLang="zh-CN" b="1" dirty="0" err="1">
                <a:latin typeface="Courier" pitchFamily="2" charset="0"/>
              </a:rPr>
              <a:t>ready_ops</a:t>
            </a:r>
            <a:endParaRPr kumimoji="1" lang="en-US" altLang="zh-CN" b="1" dirty="0">
              <a:latin typeface="Courier" pitchFamily="2" charset="0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>
                <a:latin typeface="Courier" pitchFamily="2" charset="0"/>
              </a:rPr>
              <a:t>更新当前的</a:t>
            </a:r>
            <a:r>
              <a:rPr kumimoji="1" lang="en-US" altLang="zh-CN" dirty="0" err="1">
                <a:latin typeface="Courier" pitchFamily="2" charset="0"/>
              </a:rPr>
              <a:t>ready_vars</a:t>
            </a:r>
            <a:endParaRPr kumimoji="1" lang="en-US" altLang="zh-CN" dirty="0">
              <a:latin typeface="Courier" pitchFamily="2" charset="0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>
                <a:latin typeface="Courier" pitchFamily="2" charset="0"/>
              </a:rPr>
              <a:t>根据</a:t>
            </a:r>
            <a:r>
              <a:rPr kumimoji="1" lang="en-US" altLang="zh-CN" dirty="0" err="1">
                <a:latin typeface="Courier" pitchFamily="2" charset="0"/>
              </a:rPr>
              <a:t>ready_vars</a:t>
            </a:r>
            <a:r>
              <a:rPr kumimoji="1" lang="zh-CN" altLang="en-US" dirty="0">
                <a:latin typeface="Courier" pitchFamily="2" charset="0"/>
              </a:rPr>
              <a:t>更新</a:t>
            </a:r>
            <a:r>
              <a:rPr kumimoji="1" lang="en-US" altLang="zh-CN" dirty="0" err="1">
                <a:latin typeface="Courier" pitchFamily="2" charset="0"/>
              </a:rPr>
              <a:t>ready_ops</a:t>
            </a:r>
            <a:endParaRPr kumimoji="1" lang="en-US" altLang="zh-CN" dirty="0">
              <a:latin typeface="Courier" pitchFamily="2" charset="0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>
                <a:latin typeface="Courier" pitchFamily="2" charset="0"/>
              </a:rPr>
              <a:t>循环 </a:t>
            </a:r>
            <a:r>
              <a:rPr kumimoji="1" lang="en-US" altLang="zh-CN" dirty="0">
                <a:latin typeface="Courier" pitchFamily="2" charset="0"/>
              </a:rPr>
              <a:t>①</a:t>
            </a:r>
            <a:r>
              <a:rPr kumimoji="1" lang="zh-CN" altLang="en-US" dirty="0">
                <a:latin typeface="Courier" pitchFamily="2" charset="0"/>
              </a:rPr>
              <a:t> </a:t>
            </a:r>
            <a:r>
              <a:rPr kumimoji="1" lang="en-US" altLang="zh-CN" dirty="0">
                <a:latin typeface="Courier" pitchFamily="2" charset="0"/>
              </a:rPr>
              <a:t>-</a:t>
            </a:r>
            <a:r>
              <a:rPr kumimoji="1" lang="zh-CN" altLang="en-US" dirty="0">
                <a:latin typeface="Courier" pitchFamily="2" charset="0"/>
              </a:rPr>
              <a:t> </a:t>
            </a:r>
            <a:r>
              <a:rPr kumimoji="1" lang="en-US" altLang="zh-CN" dirty="0">
                <a:latin typeface="Courier" pitchFamily="2" charset="0"/>
              </a:rPr>
              <a:t>③</a:t>
            </a:r>
            <a:r>
              <a:rPr kumimoji="1" lang="zh-CN" altLang="en-US" dirty="0">
                <a:latin typeface="Courier" pitchFamily="2" charset="0"/>
              </a:rPr>
              <a:t> ，直到</a:t>
            </a:r>
            <a:r>
              <a:rPr kumimoji="1" lang="en-US" altLang="zh-CN" dirty="0" err="1">
                <a:latin typeface="Courier" pitchFamily="2" charset="0"/>
              </a:rPr>
              <a:t>pending_vars</a:t>
            </a:r>
            <a:r>
              <a:rPr kumimoji="1" lang="zh-CN" altLang="en-US" dirty="0">
                <a:latin typeface="Courier" pitchFamily="2" charset="0"/>
              </a:rPr>
              <a:t>为空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2F9866A4-C537-5047-9AC7-37E105F8E0AB}"/>
              </a:ext>
            </a:extLst>
          </p:cNvPr>
          <p:cNvGrpSpPr/>
          <p:nvPr/>
        </p:nvGrpSpPr>
        <p:grpSpPr>
          <a:xfrm>
            <a:off x="6846570" y="4374226"/>
            <a:ext cx="4892040" cy="751013"/>
            <a:chOff x="5132070" y="5698259"/>
            <a:chExt cx="4892040" cy="751013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E2F63FA-7F0F-B049-9EE3-894836DD6949}"/>
                </a:ext>
              </a:extLst>
            </p:cNvPr>
            <p:cNvSpPr/>
            <p:nvPr/>
          </p:nvSpPr>
          <p:spPr>
            <a:xfrm>
              <a:off x="5140003" y="5698259"/>
              <a:ext cx="17011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" altLang="zh-CN" b="1" dirty="0" err="1">
                  <a:latin typeface="Courier" pitchFamily="2" charset="0"/>
                </a:rPr>
                <a:t>ready_vars</a:t>
              </a:r>
              <a:r>
                <a:rPr lang="zh-CN" altLang="en-US" b="1" dirty="0">
                  <a:latin typeface="Courier" pitchFamily="2" charset="0"/>
                </a:rPr>
                <a:t> </a:t>
              </a: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4B8AE3E1-6D2E-6048-931A-522E6CADD963}"/>
                </a:ext>
              </a:extLst>
            </p:cNvPr>
            <p:cNvSpPr txBox="1"/>
            <p:nvPr/>
          </p:nvSpPr>
          <p:spPr>
            <a:xfrm>
              <a:off x="5132070" y="6079940"/>
              <a:ext cx="4892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dirty="0">
                  <a:solidFill>
                    <a:srgbClr val="C00000"/>
                  </a:solidFill>
                  <a:latin typeface="Courier" pitchFamily="2" charset="0"/>
                </a:rPr>
                <a:t>[x,</a:t>
              </a:r>
              <a:r>
                <a:rPr kumimoji="1" lang="zh-CN" altLang="en-US" dirty="0">
                  <a:solidFill>
                    <a:srgbClr val="C00000"/>
                  </a:solidFill>
                  <a:latin typeface="Courier" pitchFamily="2" charset="0"/>
                </a:rPr>
                <a:t> </a:t>
              </a:r>
              <a:r>
                <a:rPr kumimoji="1" lang="en-US" altLang="zh-CN" dirty="0">
                  <a:solidFill>
                    <a:srgbClr val="C00000"/>
                  </a:solidFill>
                  <a:latin typeface="Courier" pitchFamily="2" charset="0"/>
                </a:rPr>
                <a:t>fc_0.w_0,</a:t>
              </a:r>
              <a:r>
                <a:rPr kumimoji="1" lang="zh-CN" altLang="en-US" dirty="0">
                  <a:solidFill>
                    <a:srgbClr val="C00000"/>
                  </a:solidFill>
                  <a:latin typeface="Courier" pitchFamily="2" charset="0"/>
                </a:rPr>
                <a:t> </a:t>
              </a:r>
              <a:r>
                <a:rPr kumimoji="1" lang="en-US" altLang="zh-CN" dirty="0">
                  <a:solidFill>
                    <a:srgbClr val="C00000"/>
                  </a:solidFill>
                  <a:latin typeface="Courier" pitchFamily="2" charset="0"/>
                </a:rPr>
                <a:t>fc_0.b_0]</a:t>
              </a:r>
              <a:endParaRPr kumimoji="1" lang="zh-CN" altLang="en-US" dirty="0">
                <a:solidFill>
                  <a:srgbClr val="C00000"/>
                </a:solidFill>
                <a:latin typeface="Courier" pitchFamily="2" charset="0"/>
              </a:endParaRPr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EB7EDE3B-E0D6-3E41-B509-D555D57F1B18}"/>
              </a:ext>
            </a:extLst>
          </p:cNvPr>
          <p:cNvGrpSpPr/>
          <p:nvPr/>
        </p:nvGrpSpPr>
        <p:grpSpPr>
          <a:xfrm>
            <a:off x="6846570" y="3554778"/>
            <a:ext cx="6938010" cy="749803"/>
            <a:chOff x="5132070" y="4774829"/>
            <a:chExt cx="6938010" cy="749803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E61DE376-2852-634C-A8C2-8D915C28E6CB}"/>
                </a:ext>
              </a:extLst>
            </p:cNvPr>
            <p:cNvSpPr/>
            <p:nvPr/>
          </p:nvSpPr>
          <p:spPr>
            <a:xfrm>
              <a:off x="5140004" y="4774829"/>
              <a:ext cx="21146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" altLang="zh-CN" b="1" dirty="0" err="1">
                  <a:latin typeface="Courier" pitchFamily="2" charset="0"/>
                </a:rPr>
                <a:t>pending_vars</a:t>
              </a:r>
              <a:r>
                <a:rPr lang="en" altLang="zh-CN" b="1" dirty="0">
                  <a:latin typeface="Courier" pitchFamily="2" charset="0"/>
                </a:rPr>
                <a:t>_</a:t>
              </a:r>
              <a:r>
                <a:rPr lang="zh-CN" altLang="en-US" b="1" dirty="0">
                  <a:latin typeface="Courier" pitchFamily="2" charset="0"/>
                </a:rPr>
                <a:t> </a:t>
              </a: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C2DB4880-75AE-C847-94BD-BAF5007ADC6C}"/>
                </a:ext>
              </a:extLst>
            </p:cNvPr>
            <p:cNvSpPr txBox="1"/>
            <p:nvPr/>
          </p:nvSpPr>
          <p:spPr>
            <a:xfrm>
              <a:off x="5132070" y="5155300"/>
              <a:ext cx="69380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dirty="0">
                  <a:solidFill>
                    <a:srgbClr val="C00000"/>
                  </a:solidFill>
                  <a:latin typeface="Courier" pitchFamily="2" charset="0"/>
                </a:rPr>
                <a:t>[fc_0.tmp_0,</a:t>
              </a:r>
              <a:r>
                <a:rPr kumimoji="1" lang="zh-CN" altLang="en-US" dirty="0">
                  <a:solidFill>
                    <a:srgbClr val="C00000"/>
                  </a:solidFill>
                  <a:latin typeface="Courier" pitchFamily="2" charset="0"/>
                </a:rPr>
                <a:t> </a:t>
              </a:r>
              <a:r>
                <a:rPr kumimoji="1" lang="en-US" altLang="zh-CN" dirty="0">
                  <a:solidFill>
                    <a:srgbClr val="C00000"/>
                  </a:solidFill>
                  <a:latin typeface="Courier" pitchFamily="2" charset="0"/>
                </a:rPr>
                <a:t>fc_0.tmp_1]</a:t>
              </a:r>
              <a:endParaRPr kumimoji="1" lang="zh-CN" altLang="en-US" dirty="0">
                <a:solidFill>
                  <a:srgbClr val="C00000"/>
                </a:solidFill>
                <a:latin typeface="Courier" pitchFamily="2" charset="0"/>
              </a:endParaRP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57A6FD6E-E2B7-3345-A302-9487928AE4E1}"/>
              </a:ext>
            </a:extLst>
          </p:cNvPr>
          <p:cNvGrpSpPr/>
          <p:nvPr/>
        </p:nvGrpSpPr>
        <p:grpSpPr>
          <a:xfrm>
            <a:off x="6846570" y="2715451"/>
            <a:ext cx="4892040" cy="769683"/>
            <a:chOff x="5132070" y="4023816"/>
            <a:chExt cx="4892040" cy="769683"/>
          </a:xfrm>
        </p:grpSpPr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A5870841-57B5-6C4E-8B64-FB66B896B846}"/>
                </a:ext>
              </a:extLst>
            </p:cNvPr>
            <p:cNvSpPr/>
            <p:nvPr/>
          </p:nvSpPr>
          <p:spPr>
            <a:xfrm>
              <a:off x="5140004" y="4023816"/>
              <a:ext cx="17011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" altLang="zh-CN" b="1" dirty="0" err="1">
                  <a:latin typeface="Courier" pitchFamily="2" charset="0"/>
                </a:rPr>
                <a:t>ready_ops</a:t>
              </a:r>
              <a:r>
                <a:rPr lang="en" altLang="zh-CN" b="1" dirty="0">
                  <a:latin typeface="Courier" pitchFamily="2" charset="0"/>
                </a:rPr>
                <a:t>_</a:t>
              </a:r>
              <a:r>
                <a:rPr lang="zh-CN" altLang="en-US" b="1" dirty="0">
                  <a:latin typeface="Courier" pitchFamily="2" charset="0"/>
                </a:rPr>
                <a:t> </a:t>
              </a: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B9A5F2CA-544E-7F4F-AE5E-7A7A64167AC6}"/>
                </a:ext>
              </a:extLst>
            </p:cNvPr>
            <p:cNvSpPr txBox="1"/>
            <p:nvPr/>
          </p:nvSpPr>
          <p:spPr>
            <a:xfrm>
              <a:off x="5132070" y="4424167"/>
              <a:ext cx="4892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solidFill>
                    <a:srgbClr val="C00000"/>
                  </a:solidFill>
                  <a:latin typeface="Courier" pitchFamily="2" charset="0"/>
                </a:rPr>
                <a:t>{(</a:t>
              </a:r>
              <a:r>
                <a:rPr kumimoji="1" lang="en-US" altLang="zh-CN" dirty="0" err="1">
                  <a:solidFill>
                    <a:srgbClr val="C00000"/>
                  </a:solidFill>
                  <a:latin typeface="Courier" pitchFamily="2" charset="0"/>
                </a:rPr>
                <a:t>mul</a:t>
              </a:r>
              <a:r>
                <a:rPr kumimoji="1" lang="en-US" altLang="zh-CN" dirty="0">
                  <a:solidFill>
                    <a:srgbClr val="C00000"/>
                  </a:solidFill>
                  <a:latin typeface="Courier" pitchFamily="2" charset="0"/>
                </a:rPr>
                <a:t>,</a:t>
              </a:r>
              <a:r>
                <a:rPr kumimoji="1" lang="zh-CN" altLang="en-US" dirty="0">
                  <a:solidFill>
                    <a:srgbClr val="C00000"/>
                  </a:solidFill>
                  <a:latin typeface="Courier" pitchFamily="2" charset="0"/>
                </a:rPr>
                <a:t> </a:t>
              </a:r>
              <a:r>
                <a:rPr kumimoji="1" lang="en-US" altLang="zh-CN" dirty="0">
                  <a:solidFill>
                    <a:srgbClr val="C00000"/>
                  </a:solidFill>
                  <a:latin typeface="Courier" pitchFamily="2" charset="0"/>
                </a:rPr>
                <a:t>0)}</a:t>
              </a:r>
              <a:endParaRPr kumimoji="1" lang="zh-CN" altLang="en-US" dirty="0">
                <a:solidFill>
                  <a:srgbClr val="C00000"/>
                </a:solidFill>
                <a:latin typeface="Courier" pitchFamily="2" charset="0"/>
              </a:endParaRPr>
            </a:p>
          </p:txBody>
        </p: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31FE55B3-B65E-104B-AB88-F77AFD648BF2}"/>
              </a:ext>
            </a:extLst>
          </p:cNvPr>
          <p:cNvGrpSpPr/>
          <p:nvPr/>
        </p:nvGrpSpPr>
        <p:grpSpPr>
          <a:xfrm>
            <a:off x="6846570" y="1907143"/>
            <a:ext cx="4892040" cy="738664"/>
            <a:chOff x="5132070" y="3231176"/>
            <a:chExt cx="4892040" cy="738664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BCDA1B44-21CE-DB4C-813D-F74733563706}"/>
                </a:ext>
              </a:extLst>
            </p:cNvPr>
            <p:cNvSpPr/>
            <p:nvPr/>
          </p:nvSpPr>
          <p:spPr>
            <a:xfrm>
              <a:off x="5140005" y="3231176"/>
              <a:ext cx="18389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" altLang="zh-CN" b="1" dirty="0" err="1">
                  <a:latin typeface="Courier" pitchFamily="2" charset="0"/>
                </a:rPr>
                <a:t>pending_ops</a:t>
              </a:r>
              <a:r>
                <a:rPr lang="en" altLang="zh-CN" b="1" dirty="0">
                  <a:latin typeface="Courier" pitchFamily="2" charset="0"/>
                </a:rPr>
                <a:t>_</a:t>
              </a:r>
              <a:endParaRPr lang="zh-CN" altLang="en-US" b="1" dirty="0">
                <a:latin typeface="Courier" pitchFamily="2" charset="0"/>
              </a:endParaRP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B2FCEE09-67C0-3440-896E-03378FC530EE}"/>
                </a:ext>
              </a:extLst>
            </p:cNvPr>
            <p:cNvSpPr txBox="1"/>
            <p:nvPr/>
          </p:nvSpPr>
          <p:spPr>
            <a:xfrm>
              <a:off x="5132070" y="3600508"/>
              <a:ext cx="4892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dirty="0">
                  <a:solidFill>
                    <a:srgbClr val="C00000"/>
                  </a:solidFill>
                  <a:latin typeface="Courier" pitchFamily="2" charset="0"/>
                </a:rPr>
                <a:t>{(</a:t>
              </a:r>
              <a:r>
                <a:rPr kumimoji="1" lang="en-US" altLang="zh-CN" dirty="0" err="1">
                  <a:solidFill>
                    <a:srgbClr val="C00000"/>
                  </a:solidFill>
                  <a:latin typeface="Courier" pitchFamily="2" charset="0"/>
                </a:rPr>
                <a:t>mul</a:t>
              </a:r>
              <a:r>
                <a:rPr kumimoji="1" lang="en-US" altLang="zh-CN" dirty="0">
                  <a:solidFill>
                    <a:srgbClr val="C00000"/>
                  </a:solidFill>
                  <a:latin typeface="Courier" pitchFamily="2" charset="0"/>
                </a:rPr>
                <a:t>,</a:t>
              </a:r>
              <a:r>
                <a:rPr kumimoji="1" lang="zh-CN" altLang="en-US" dirty="0">
                  <a:solidFill>
                    <a:srgbClr val="C00000"/>
                  </a:solidFill>
                  <a:latin typeface="Courier" pitchFamily="2" charset="0"/>
                </a:rPr>
                <a:t> </a:t>
              </a:r>
              <a:r>
                <a:rPr kumimoji="1" lang="en-US" altLang="zh-CN" dirty="0">
                  <a:solidFill>
                    <a:srgbClr val="C00000"/>
                  </a:solidFill>
                  <a:latin typeface="Courier" pitchFamily="2" charset="0"/>
                </a:rPr>
                <a:t>0),</a:t>
              </a:r>
              <a:r>
                <a:rPr kumimoji="1" lang="zh-CN" altLang="en-US" dirty="0">
                  <a:solidFill>
                    <a:srgbClr val="C00000"/>
                  </a:solidFill>
                  <a:latin typeface="Courier" pitchFamily="2" charset="0"/>
                </a:rPr>
                <a:t> </a:t>
              </a:r>
              <a:r>
                <a:rPr kumimoji="1" lang="en-US" altLang="zh-CN" dirty="0">
                  <a:solidFill>
                    <a:srgbClr val="C00000"/>
                  </a:solidFill>
                  <a:latin typeface="Courier" pitchFamily="2" charset="0"/>
                </a:rPr>
                <a:t>(</a:t>
              </a:r>
              <a:r>
                <a:rPr kumimoji="1" lang="en-US" altLang="zh-CN" dirty="0" err="1">
                  <a:solidFill>
                    <a:srgbClr val="C00000"/>
                  </a:solidFill>
                  <a:latin typeface="Courier" pitchFamily="2" charset="0"/>
                </a:rPr>
                <a:t>elementwise_add</a:t>
              </a:r>
              <a:r>
                <a:rPr kumimoji="1" lang="en-US" altLang="zh-CN" dirty="0">
                  <a:solidFill>
                    <a:srgbClr val="C00000"/>
                  </a:solidFill>
                  <a:latin typeface="Courier" pitchFamily="2" charset="0"/>
                </a:rPr>
                <a:t>,</a:t>
              </a:r>
              <a:r>
                <a:rPr kumimoji="1" lang="zh-CN" altLang="en-US" dirty="0">
                  <a:solidFill>
                    <a:srgbClr val="C00000"/>
                  </a:solidFill>
                  <a:latin typeface="Courier" pitchFamily="2" charset="0"/>
                </a:rPr>
                <a:t> </a:t>
              </a:r>
              <a:r>
                <a:rPr kumimoji="1" lang="en-US" altLang="zh-CN" dirty="0">
                  <a:solidFill>
                    <a:srgbClr val="C00000"/>
                  </a:solidFill>
                  <a:latin typeface="Courier" pitchFamily="2" charset="0"/>
                </a:rPr>
                <a:t>1)}</a:t>
              </a:r>
              <a:endParaRPr kumimoji="1" lang="zh-CN" altLang="en-US" dirty="0">
                <a:solidFill>
                  <a:srgbClr val="C00000"/>
                </a:solidFill>
                <a:latin typeface="Courier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900328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1" y="181250"/>
            <a:ext cx="9201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/>
              <a:t>ParallelExecutor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 err="1">
                <a:solidFill>
                  <a:srgbClr val="2339DA"/>
                </a:solidFill>
              </a:rPr>
              <a:t>ThreadedSSAGraphExecutor.RunImpl</a:t>
            </a:r>
            <a:endParaRPr kumimoji="1" lang="zh-CN" altLang="en-US" sz="2800" b="1" dirty="0">
              <a:solidFill>
                <a:srgbClr val="2339DA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104</a:t>
            </a:fld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B12F3E4-F2EB-F34E-8F8B-A0884B668068}"/>
              </a:ext>
            </a:extLst>
          </p:cNvPr>
          <p:cNvGrpSpPr/>
          <p:nvPr/>
        </p:nvGrpSpPr>
        <p:grpSpPr>
          <a:xfrm>
            <a:off x="1130618" y="2679014"/>
            <a:ext cx="3279161" cy="2912319"/>
            <a:chOff x="6507823" y="2654259"/>
            <a:chExt cx="4267869" cy="3790420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1AB7522-020A-344B-9BA0-8C7F43DC50BD}"/>
                </a:ext>
              </a:extLst>
            </p:cNvPr>
            <p:cNvGrpSpPr/>
            <p:nvPr/>
          </p:nvGrpSpPr>
          <p:grpSpPr>
            <a:xfrm>
              <a:off x="7077354" y="2663650"/>
              <a:ext cx="605481" cy="562862"/>
              <a:chOff x="7840027" y="1959253"/>
              <a:chExt cx="605481" cy="562862"/>
            </a:xfrm>
          </p:grpSpPr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B50E4B8B-E5F3-5C46-B2DD-2BD1A7A9EB3D}"/>
                  </a:ext>
                </a:extLst>
              </p:cNvPr>
              <p:cNvSpPr/>
              <p:nvPr/>
            </p:nvSpPr>
            <p:spPr>
              <a:xfrm>
                <a:off x="7867850" y="1959253"/>
                <a:ext cx="562862" cy="562862"/>
              </a:xfrm>
              <a:prstGeom prst="ellipse">
                <a:avLst/>
              </a:prstGeom>
              <a:solidFill>
                <a:srgbClr val="92D050"/>
              </a:solidFill>
              <a:ln w="28575">
                <a:solidFill>
                  <a:srgbClr val="2339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7C285E46-5757-5944-B9AD-8C38F2F372BC}"/>
                  </a:ext>
                </a:extLst>
              </p:cNvPr>
              <p:cNvSpPr txBox="1"/>
              <p:nvPr/>
            </p:nvSpPr>
            <p:spPr>
              <a:xfrm>
                <a:off x="7840027" y="2006964"/>
                <a:ext cx="605481" cy="40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/>
                  <a:t>X</a:t>
                </a:r>
                <a:endParaRPr kumimoji="1" lang="zh-CN" altLang="en-US" sz="1400" b="1" dirty="0"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9012772-7A24-6C4B-8DF5-71929B3F76ED}"/>
                </a:ext>
              </a:extLst>
            </p:cNvPr>
            <p:cNvGrpSpPr/>
            <p:nvPr/>
          </p:nvGrpSpPr>
          <p:grpSpPr>
            <a:xfrm>
              <a:off x="9335019" y="2654259"/>
              <a:ext cx="1440673" cy="562862"/>
              <a:chOff x="7867850" y="1959253"/>
              <a:chExt cx="1440673" cy="562862"/>
            </a:xfrm>
          </p:grpSpPr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4BD60F44-4C40-A346-8B3D-EC65A1BD27DC}"/>
                  </a:ext>
                </a:extLst>
              </p:cNvPr>
              <p:cNvSpPr/>
              <p:nvPr/>
            </p:nvSpPr>
            <p:spPr>
              <a:xfrm>
                <a:off x="7867850" y="1959253"/>
                <a:ext cx="1440673" cy="562862"/>
              </a:xfrm>
              <a:prstGeom prst="ellipse">
                <a:avLst/>
              </a:prstGeom>
              <a:solidFill>
                <a:srgbClr val="92D050"/>
              </a:solidFill>
              <a:ln w="28575">
                <a:solidFill>
                  <a:srgbClr val="2339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D4D9DC3F-EBCC-044F-916D-68A78583ED62}"/>
                  </a:ext>
                </a:extLst>
              </p:cNvPr>
              <p:cNvSpPr txBox="1"/>
              <p:nvPr/>
            </p:nvSpPr>
            <p:spPr>
              <a:xfrm>
                <a:off x="7977433" y="2005370"/>
                <a:ext cx="1248032" cy="400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/>
                  <a:t>fc_0.w_0</a:t>
                </a:r>
                <a:endParaRPr kumimoji="1" lang="zh-CN" altLang="en-US" sz="1400" b="1" dirty="0"/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27A1B6E7-F8F1-EC4D-A331-FECFA8D874AD}"/>
                </a:ext>
              </a:extLst>
            </p:cNvPr>
            <p:cNvGrpSpPr/>
            <p:nvPr/>
          </p:nvGrpSpPr>
          <p:grpSpPr>
            <a:xfrm>
              <a:off x="8270040" y="3342450"/>
              <a:ext cx="741405" cy="562862"/>
              <a:chOff x="7867849" y="1959253"/>
              <a:chExt cx="741405" cy="562862"/>
            </a:xfrm>
          </p:grpSpPr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4C5A199F-B51D-1B4A-B3F2-7C40E84EC983}"/>
                  </a:ext>
                </a:extLst>
              </p:cNvPr>
              <p:cNvSpPr/>
              <p:nvPr/>
            </p:nvSpPr>
            <p:spPr>
              <a:xfrm>
                <a:off x="7867849" y="1959253"/>
                <a:ext cx="741405" cy="562862"/>
              </a:xfrm>
              <a:prstGeom prst="ellipse">
                <a:avLst/>
              </a:prstGeom>
              <a:solidFill>
                <a:srgbClr val="92D050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ABF9B10E-E5EE-1A42-BC79-0A513219D405}"/>
                  </a:ext>
                </a:extLst>
              </p:cNvPr>
              <p:cNvSpPr txBox="1"/>
              <p:nvPr/>
            </p:nvSpPr>
            <p:spPr>
              <a:xfrm>
                <a:off x="7883005" y="2004207"/>
                <a:ext cx="726008" cy="40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 err="1"/>
                  <a:t>mul</a:t>
                </a:r>
                <a:endParaRPr kumimoji="1" lang="zh-CN" altLang="en-US" sz="1400" b="1" dirty="0"/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A2F4D2F5-DF48-8145-8274-7BEBE470A496}"/>
                </a:ext>
              </a:extLst>
            </p:cNvPr>
            <p:cNvGrpSpPr/>
            <p:nvPr/>
          </p:nvGrpSpPr>
          <p:grpSpPr>
            <a:xfrm>
              <a:off x="6507823" y="4124441"/>
              <a:ext cx="1484527" cy="562862"/>
              <a:chOff x="7823996" y="1959253"/>
              <a:chExt cx="1484527" cy="562862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ED286116-164D-F74A-AF83-CD942497D2D2}"/>
                  </a:ext>
                </a:extLst>
              </p:cNvPr>
              <p:cNvSpPr/>
              <p:nvPr/>
            </p:nvSpPr>
            <p:spPr>
              <a:xfrm>
                <a:off x="7867850" y="1959253"/>
                <a:ext cx="1440673" cy="562862"/>
              </a:xfrm>
              <a:prstGeom prst="ellipse">
                <a:avLst/>
              </a:prstGeom>
              <a:noFill/>
              <a:ln w="28575">
                <a:solidFill>
                  <a:srgbClr val="2339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0631BD35-933A-FF48-A25C-01069485F35B}"/>
                  </a:ext>
                </a:extLst>
              </p:cNvPr>
              <p:cNvSpPr txBox="1"/>
              <p:nvPr/>
            </p:nvSpPr>
            <p:spPr>
              <a:xfrm>
                <a:off x="7823996" y="2023163"/>
                <a:ext cx="1456676" cy="400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/>
                  <a:t>fc_0.tmp_0</a:t>
                </a:r>
                <a:endParaRPr kumimoji="1" lang="zh-CN" altLang="en-US" sz="1400" b="1" dirty="0"/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688FA36-AF16-CF41-9EF9-7990EC547D3B}"/>
                </a:ext>
              </a:extLst>
            </p:cNvPr>
            <p:cNvGrpSpPr/>
            <p:nvPr/>
          </p:nvGrpSpPr>
          <p:grpSpPr>
            <a:xfrm>
              <a:off x="9288877" y="4124441"/>
              <a:ext cx="1440673" cy="562862"/>
              <a:chOff x="7867850" y="1959253"/>
              <a:chExt cx="1440673" cy="562862"/>
            </a:xfrm>
          </p:grpSpPr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2FC17265-B653-DA45-A57D-88E6421AA2A4}"/>
                  </a:ext>
                </a:extLst>
              </p:cNvPr>
              <p:cNvSpPr/>
              <p:nvPr/>
            </p:nvSpPr>
            <p:spPr>
              <a:xfrm>
                <a:off x="7867850" y="1959253"/>
                <a:ext cx="1440673" cy="562862"/>
              </a:xfrm>
              <a:prstGeom prst="ellipse">
                <a:avLst/>
              </a:prstGeom>
              <a:solidFill>
                <a:srgbClr val="92D050"/>
              </a:solidFill>
              <a:ln w="28575">
                <a:solidFill>
                  <a:srgbClr val="2339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8416372-2125-4D49-B0F4-491C213F86BF}"/>
                  </a:ext>
                </a:extLst>
              </p:cNvPr>
              <p:cNvSpPr txBox="1"/>
              <p:nvPr/>
            </p:nvSpPr>
            <p:spPr>
              <a:xfrm>
                <a:off x="7964170" y="2021662"/>
                <a:ext cx="1248032" cy="400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/>
                  <a:t>fc_0.b_0</a:t>
                </a:r>
                <a:endParaRPr kumimoji="1" lang="zh-CN" altLang="en-US" sz="1400" b="1" dirty="0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562A1F7-D079-BF4F-82AB-72CE04F119C8}"/>
                </a:ext>
              </a:extLst>
            </p:cNvPr>
            <p:cNvGrpSpPr/>
            <p:nvPr/>
          </p:nvGrpSpPr>
          <p:grpSpPr>
            <a:xfrm>
              <a:off x="7516817" y="4954192"/>
              <a:ext cx="2322057" cy="562862"/>
              <a:chOff x="7867849" y="1959253"/>
              <a:chExt cx="2322057" cy="562862"/>
            </a:xfrm>
          </p:grpSpPr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F18207EF-1261-F545-A750-49A4A07D6338}"/>
                  </a:ext>
                </a:extLst>
              </p:cNvPr>
              <p:cNvSpPr/>
              <p:nvPr/>
            </p:nvSpPr>
            <p:spPr>
              <a:xfrm>
                <a:off x="7867849" y="1959253"/>
                <a:ext cx="2322057" cy="562862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630CFEF2-582A-7743-8C4F-039DC4C57DAE}"/>
                  </a:ext>
                </a:extLst>
              </p:cNvPr>
              <p:cNvSpPr txBox="1"/>
              <p:nvPr/>
            </p:nvSpPr>
            <p:spPr>
              <a:xfrm>
                <a:off x="7916864" y="2004698"/>
                <a:ext cx="2149817" cy="4005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 err="1"/>
                  <a:t>elementwise_add</a:t>
                </a:r>
                <a:endParaRPr kumimoji="1" lang="zh-CN" altLang="en-US" sz="1400" b="1" dirty="0"/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D397481A-0AF6-F542-B1ED-40484915E665}"/>
                </a:ext>
              </a:extLst>
            </p:cNvPr>
            <p:cNvGrpSpPr/>
            <p:nvPr/>
          </p:nvGrpSpPr>
          <p:grpSpPr>
            <a:xfrm>
              <a:off x="7942211" y="5881817"/>
              <a:ext cx="1562116" cy="562862"/>
              <a:chOff x="7822047" y="1959253"/>
              <a:chExt cx="1562116" cy="562862"/>
            </a:xfrm>
          </p:grpSpPr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D38A5C07-085B-3944-9043-13389B49473A}"/>
                  </a:ext>
                </a:extLst>
              </p:cNvPr>
              <p:cNvSpPr/>
              <p:nvPr/>
            </p:nvSpPr>
            <p:spPr>
              <a:xfrm>
                <a:off x="7867850" y="1959253"/>
                <a:ext cx="1440673" cy="562862"/>
              </a:xfrm>
              <a:prstGeom prst="ellipse">
                <a:avLst/>
              </a:prstGeom>
              <a:noFill/>
              <a:ln w="28575">
                <a:solidFill>
                  <a:srgbClr val="2339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8E4B18E2-10E9-5147-A670-DCEDB1E68888}"/>
                  </a:ext>
                </a:extLst>
              </p:cNvPr>
              <p:cNvSpPr txBox="1"/>
              <p:nvPr/>
            </p:nvSpPr>
            <p:spPr>
              <a:xfrm>
                <a:off x="7822047" y="2022115"/>
                <a:ext cx="1562116" cy="400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/>
                  <a:t>fc_0.tmp_1</a:t>
                </a:r>
                <a:endParaRPr kumimoji="1" lang="zh-CN" altLang="en-US" sz="1400" b="1" dirty="0"/>
              </a:p>
            </p:txBody>
          </p:sp>
        </p:grpSp>
        <p:cxnSp>
          <p:nvCxnSpPr>
            <p:cNvPr id="35" name="直线箭头连接符 34">
              <a:extLst>
                <a:ext uri="{FF2B5EF4-FFF2-40B4-BE49-F238E27FC236}">
                  <a16:creationId xmlns:a16="http://schemas.microsoft.com/office/drawing/2014/main" id="{4785FFB8-BDA8-5B4A-AE9A-CBBEFDF35702}"/>
                </a:ext>
              </a:extLst>
            </p:cNvPr>
            <p:cNvCxnSpPr/>
            <p:nvPr/>
          </p:nvCxnSpPr>
          <p:spPr>
            <a:xfrm>
              <a:off x="7629094" y="3089469"/>
              <a:ext cx="622339" cy="4555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箭头连接符 32">
              <a:extLst>
                <a:ext uri="{FF2B5EF4-FFF2-40B4-BE49-F238E27FC236}">
                  <a16:creationId xmlns:a16="http://schemas.microsoft.com/office/drawing/2014/main" id="{61909A5A-413E-404E-B542-9E4278DA813E}"/>
                </a:ext>
              </a:extLst>
            </p:cNvPr>
            <p:cNvCxnSpPr/>
            <p:nvPr/>
          </p:nvCxnSpPr>
          <p:spPr>
            <a:xfrm rot="6200509">
              <a:off x="8958157" y="3100973"/>
              <a:ext cx="518778" cy="3714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A41542DA-09B2-A74E-BB42-346B5408CC02}"/>
                </a:ext>
              </a:extLst>
            </p:cNvPr>
            <p:cNvCxnSpPr/>
            <p:nvPr/>
          </p:nvCxnSpPr>
          <p:spPr>
            <a:xfrm rot="6200509">
              <a:off x="7799910" y="3791972"/>
              <a:ext cx="518778" cy="3714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箭头连接符 28">
              <a:extLst>
                <a:ext uri="{FF2B5EF4-FFF2-40B4-BE49-F238E27FC236}">
                  <a16:creationId xmlns:a16="http://schemas.microsoft.com/office/drawing/2014/main" id="{20C65BC6-9C49-3F4D-9328-921C0F1E31FB}"/>
                </a:ext>
              </a:extLst>
            </p:cNvPr>
            <p:cNvCxnSpPr/>
            <p:nvPr/>
          </p:nvCxnSpPr>
          <p:spPr>
            <a:xfrm rot="6200509">
              <a:off x="9103962" y="4659503"/>
              <a:ext cx="449548" cy="2765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23F89D4E-6593-2645-94B8-A15572B16821}"/>
                </a:ext>
              </a:extLst>
            </p:cNvPr>
            <p:cNvCxnSpPr/>
            <p:nvPr/>
          </p:nvCxnSpPr>
          <p:spPr>
            <a:xfrm rot="11035100">
              <a:off x="7662870" y="4719917"/>
              <a:ext cx="449548" cy="27657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箭头连接符 25">
              <a:extLst>
                <a:ext uri="{FF2B5EF4-FFF2-40B4-BE49-F238E27FC236}">
                  <a16:creationId xmlns:a16="http://schemas.microsoft.com/office/drawing/2014/main" id="{00BA5BB2-54DB-534B-8191-042EBEE4BCEB}"/>
                </a:ext>
              </a:extLst>
            </p:cNvPr>
            <p:cNvCxnSpPr/>
            <p:nvPr/>
          </p:nvCxnSpPr>
          <p:spPr>
            <a:xfrm rot="14400000">
              <a:off x="8517733" y="5631586"/>
              <a:ext cx="308168" cy="17348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右箭头 62">
            <a:extLst>
              <a:ext uri="{FF2B5EF4-FFF2-40B4-BE49-F238E27FC236}">
                <a16:creationId xmlns:a16="http://schemas.microsoft.com/office/drawing/2014/main" id="{F854A317-45E9-9147-A8FA-870ED10BDC4B}"/>
              </a:ext>
            </a:extLst>
          </p:cNvPr>
          <p:cNvSpPr/>
          <p:nvPr/>
        </p:nvSpPr>
        <p:spPr>
          <a:xfrm>
            <a:off x="4689337" y="3865507"/>
            <a:ext cx="697230" cy="398021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B3706BC7-F1A5-EB4C-BF9A-A8B8FBCED7E8}"/>
              </a:ext>
            </a:extLst>
          </p:cNvPr>
          <p:cNvGrpSpPr/>
          <p:nvPr/>
        </p:nvGrpSpPr>
        <p:grpSpPr>
          <a:xfrm>
            <a:off x="5532120" y="5045024"/>
            <a:ext cx="4892040" cy="751013"/>
            <a:chOff x="5132070" y="5698259"/>
            <a:chExt cx="4892040" cy="751013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0F1336F4-DBD0-B743-A30D-F2E816777FCE}"/>
                </a:ext>
              </a:extLst>
            </p:cNvPr>
            <p:cNvSpPr/>
            <p:nvPr/>
          </p:nvSpPr>
          <p:spPr>
            <a:xfrm>
              <a:off x="5140003" y="5698259"/>
              <a:ext cx="17011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" altLang="zh-CN" b="1" dirty="0" err="1">
                  <a:latin typeface="Courier" pitchFamily="2" charset="0"/>
                </a:rPr>
                <a:t>ready_vars</a:t>
              </a:r>
              <a:r>
                <a:rPr lang="zh-CN" altLang="en-US" b="1" dirty="0">
                  <a:latin typeface="Courier" pitchFamily="2" charset="0"/>
                </a:rPr>
                <a:t> </a:t>
              </a: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6D0EDD24-2B33-1D4B-8691-0241A48A700F}"/>
                </a:ext>
              </a:extLst>
            </p:cNvPr>
            <p:cNvSpPr txBox="1"/>
            <p:nvPr/>
          </p:nvSpPr>
          <p:spPr>
            <a:xfrm>
              <a:off x="5132070" y="6079940"/>
              <a:ext cx="4892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dirty="0">
                  <a:solidFill>
                    <a:srgbClr val="00B050"/>
                  </a:solidFill>
                  <a:latin typeface="Courier" pitchFamily="2" charset="0"/>
                </a:rPr>
                <a:t>[x,</a:t>
              </a:r>
              <a:r>
                <a:rPr kumimoji="1" lang="zh-CN" altLang="en-US" dirty="0">
                  <a:solidFill>
                    <a:srgbClr val="00B050"/>
                  </a:solidFill>
                  <a:latin typeface="Courier" pitchFamily="2" charset="0"/>
                </a:rPr>
                <a:t> </a:t>
              </a:r>
              <a:r>
                <a:rPr kumimoji="1" lang="en-US" altLang="zh-CN" dirty="0">
                  <a:solidFill>
                    <a:srgbClr val="00B050"/>
                  </a:solidFill>
                  <a:latin typeface="Courier" pitchFamily="2" charset="0"/>
                </a:rPr>
                <a:t>fc_0.w_0,</a:t>
              </a:r>
              <a:r>
                <a:rPr kumimoji="1" lang="zh-CN" altLang="en-US" dirty="0">
                  <a:solidFill>
                    <a:srgbClr val="00B050"/>
                  </a:solidFill>
                  <a:latin typeface="Courier" pitchFamily="2" charset="0"/>
                </a:rPr>
                <a:t> </a:t>
              </a:r>
              <a:r>
                <a:rPr kumimoji="1" lang="en-US" altLang="zh-CN" dirty="0">
                  <a:solidFill>
                    <a:srgbClr val="00B050"/>
                  </a:solidFill>
                  <a:latin typeface="Courier" pitchFamily="2" charset="0"/>
                </a:rPr>
                <a:t>fc_0.b_0]</a:t>
              </a:r>
              <a:endParaRPr kumimoji="1" lang="zh-CN" altLang="en-US" dirty="0">
                <a:solidFill>
                  <a:srgbClr val="00B050"/>
                </a:solidFill>
                <a:latin typeface="Courier" pitchFamily="2" charset="0"/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88233B04-8ADD-FC41-B0BC-1C6A322A68EA}"/>
              </a:ext>
            </a:extLst>
          </p:cNvPr>
          <p:cNvGrpSpPr/>
          <p:nvPr/>
        </p:nvGrpSpPr>
        <p:grpSpPr>
          <a:xfrm>
            <a:off x="5532120" y="4225576"/>
            <a:ext cx="5132070" cy="749803"/>
            <a:chOff x="5132070" y="4774829"/>
            <a:chExt cx="6938010" cy="749803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FFDBE520-6EF7-4440-9B66-48B044D6E7B6}"/>
                </a:ext>
              </a:extLst>
            </p:cNvPr>
            <p:cNvSpPr/>
            <p:nvPr/>
          </p:nvSpPr>
          <p:spPr>
            <a:xfrm>
              <a:off x="5140004" y="4774829"/>
              <a:ext cx="21146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" altLang="zh-CN" b="1" dirty="0" err="1">
                  <a:latin typeface="Courier" pitchFamily="2" charset="0"/>
                </a:rPr>
                <a:t>pending_vars</a:t>
              </a:r>
              <a:r>
                <a:rPr lang="en" altLang="zh-CN" b="1" dirty="0">
                  <a:latin typeface="Courier" pitchFamily="2" charset="0"/>
                </a:rPr>
                <a:t>_</a:t>
              </a:r>
              <a:r>
                <a:rPr lang="zh-CN" altLang="en-US" b="1" dirty="0">
                  <a:latin typeface="Courier" pitchFamily="2" charset="0"/>
                </a:rPr>
                <a:t> </a:t>
              </a: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E725A3E3-0D08-7F43-87C5-C0C9C5B67E6A}"/>
                </a:ext>
              </a:extLst>
            </p:cNvPr>
            <p:cNvSpPr txBox="1"/>
            <p:nvPr/>
          </p:nvSpPr>
          <p:spPr>
            <a:xfrm>
              <a:off x="5132070" y="5155300"/>
              <a:ext cx="69380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dirty="0">
                  <a:solidFill>
                    <a:srgbClr val="C00000"/>
                  </a:solidFill>
                  <a:latin typeface="Courier" pitchFamily="2" charset="0"/>
                </a:rPr>
                <a:t>[fc_0.tmp_0,</a:t>
              </a:r>
              <a:r>
                <a:rPr kumimoji="1" lang="zh-CN" altLang="en-US" dirty="0">
                  <a:solidFill>
                    <a:srgbClr val="C00000"/>
                  </a:solidFill>
                  <a:latin typeface="Courier" pitchFamily="2" charset="0"/>
                </a:rPr>
                <a:t> </a:t>
              </a:r>
              <a:r>
                <a:rPr kumimoji="1" lang="en-US" altLang="zh-CN" dirty="0">
                  <a:solidFill>
                    <a:srgbClr val="C00000"/>
                  </a:solidFill>
                  <a:latin typeface="Courier" pitchFamily="2" charset="0"/>
                </a:rPr>
                <a:t>fc_0.tmp_1]</a:t>
              </a:r>
              <a:endParaRPr kumimoji="1" lang="zh-CN" altLang="en-US" dirty="0">
                <a:solidFill>
                  <a:srgbClr val="C00000"/>
                </a:solidFill>
                <a:latin typeface="Courier" pitchFamily="2" charset="0"/>
              </a:endParaRP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BBDE841E-5E2F-0C4D-B03D-7596CDE16CDB}"/>
              </a:ext>
            </a:extLst>
          </p:cNvPr>
          <p:cNvGrpSpPr/>
          <p:nvPr/>
        </p:nvGrpSpPr>
        <p:grpSpPr>
          <a:xfrm>
            <a:off x="5532120" y="3386249"/>
            <a:ext cx="4892040" cy="769683"/>
            <a:chOff x="5132070" y="4023816"/>
            <a:chExt cx="4892040" cy="769683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45762457-8521-5345-BBEF-1D58D88D0F4C}"/>
                </a:ext>
              </a:extLst>
            </p:cNvPr>
            <p:cNvSpPr/>
            <p:nvPr/>
          </p:nvSpPr>
          <p:spPr>
            <a:xfrm>
              <a:off x="5140004" y="4023816"/>
              <a:ext cx="17011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" altLang="zh-CN" b="1" dirty="0" err="1">
                  <a:latin typeface="Courier" pitchFamily="2" charset="0"/>
                </a:rPr>
                <a:t>ready_ops</a:t>
              </a:r>
              <a:r>
                <a:rPr lang="en" altLang="zh-CN" b="1" dirty="0">
                  <a:latin typeface="Courier" pitchFamily="2" charset="0"/>
                </a:rPr>
                <a:t>_</a:t>
              </a:r>
              <a:r>
                <a:rPr lang="zh-CN" altLang="en-US" b="1" dirty="0">
                  <a:latin typeface="Courier" pitchFamily="2" charset="0"/>
                </a:rPr>
                <a:t> </a:t>
              </a: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703B2C6E-AF2C-E949-8BDE-57B51E86C50C}"/>
                </a:ext>
              </a:extLst>
            </p:cNvPr>
            <p:cNvSpPr txBox="1"/>
            <p:nvPr/>
          </p:nvSpPr>
          <p:spPr>
            <a:xfrm>
              <a:off x="5132070" y="4424167"/>
              <a:ext cx="4892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>
                  <a:solidFill>
                    <a:srgbClr val="00B050"/>
                  </a:solidFill>
                  <a:latin typeface="Courier" pitchFamily="2" charset="0"/>
                </a:rPr>
                <a:t>{(</a:t>
              </a:r>
              <a:r>
                <a:rPr kumimoji="1" lang="en-US" altLang="zh-CN" b="1" dirty="0" err="1">
                  <a:solidFill>
                    <a:srgbClr val="00B050"/>
                  </a:solidFill>
                  <a:latin typeface="Courier" pitchFamily="2" charset="0"/>
                </a:rPr>
                <a:t>mul</a:t>
              </a:r>
              <a:r>
                <a:rPr kumimoji="1" lang="en-US" altLang="zh-CN" b="1" dirty="0">
                  <a:solidFill>
                    <a:srgbClr val="00B050"/>
                  </a:solidFill>
                  <a:latin typeface="Courier" pitchFamily="2" charset="0"/>
                </a:rPr>
                <a:t>,</a:t>
              </a:r>
              <a:r>
                <a:rPr kumimoji="1" lang="zh-CN" altLang="en-US" b="1" dirty="0">
                  <a:solidFill>
                    <a:srgbClr val="00B050"/>
                  </a:solidFill>
                  <a:latin typeface="Courier" pitchFamily="2" charset="0"/>
                </a:rPr>
                <a:t> </a:t>
              </a:r>
              <a:r>
                <a:rPr kumimoji="1" lang="en-US" altLang="zh-CN" b="1" dirty="0">
                  <a:solidFill>
                    <a:srgbClr val="00B050"/>
                  </a:solidFill>
                  <a:latin typeface="Courier" pitchFamily="2" charset="0"/>
                </a:rPr>
                <a:t>0)}</a:t>
              </a:r>
              <a:endParaRPr kumimoji="1" lang="zh-CN" altLang="en-US" b="1" dirty="0">
                <a:solidFill>
                  <a:srgbClr val="00B050"/>
                </a:solidFill>
                <a:latin typeface="Courier" pitchFamily="2" charset="0"/>
              </a:endParaRP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5E20D03F-6225-B945-9232-C61D8E0CE793}"/>
              </a:ext>
            </a:extLst>
          </p:cNvPr>
          <p:cNvGrpSpPr/>
          <p:nvPr/>
        </p:nvGrpSpPr>
        <p:grpSpPr>
          <a:xfrm>
            <a:off x="5532120" y="2577941"/>
            <a:ext cx="4892040" cy="738664"/>
            <a:chOff x="5132070" y="3231176"/>
            <a:chExt cx="4892040" cy="738664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2384B01E-2B04-3A4B-A1CE-66B5ED0FADC0}"/>
                </a:ext>
              </a:extLst>
            </p:cNvPr>
            <p:cNvSpPr/>
            <p:nvPr/>
          </p:nvSpPr>
          <p:spPr>
            <a:xfrm>
              <a:off x="5140005" y="3231176"/>
              <a:ext cx="18389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" altLang="zh-CN" b="1" dirty="0" err="1">
                  <a:latin typeface="Courier" pitchFamily="2" charset="0"/>
                </a:rPr>
                <a:t>pending_ops</a:t>
              </a:r>
              <a:r>
                <a:rPr lang="en" altLang="zh-CN" b="1" dirty="0">
                  <a:latin typeface="Courier" pitchFamily="2" charset="0"/>
                </a:rPr>
                <a:t>_</a:t>
              </a:r>
              <a:endParaRPr lang="zh-CN" altLang="en-US" b="1" dirty="0">
                <a:latin typeface="Courier" pitchFamily="2" charset="0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5097A8E6-C7E8-D44C-9FE7-1FFB92314339}"/>
                </a:ext>
              </a:extLst>
            </p:cNvPr>
            <p:cNvSpPr txBox="1"/>
            <p:nvPr/>
          </p:nvSpPr>
          <p:spPr>
            <a:xfrm>
              <a:off x="5132070" y="3600508"/>
              <a:ext cx="4892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dirty="0">
                  <a:solidFill>
                    <a:srgbClr val="C00000"/>
                  </a:solidFill>
                  <a:latin typeface="Courier" pitchFamily="2" charset="0"/>
                </a:rPr>
                <a:t>{(</a:t>
              </a:r>
              <a:r>
                <a:rPr kumimoji="1" lang="en-US" altLang="zh-CN" dirty="0" err="1">
                  <a:solidFill>
                    <a:srgbClr val="C00000"/>
                  </a:solidFill>
                  <a:latin typeface="Courier" pitchFamily="2" charset="0"/>
                </a:rPr>
                <a:t>mul</a:t>
              </a:r>
              <a:r>
                <a:rPr kumimoji="1" lang="en-US" altLang="zh-CN" dirty="0">
                  <a:solidFill>
                    <a:srgbClr val="C00000"/>
                  </a:solidFill>
                  <a:latin typeface="Courier" pitchFamily="2" charset="0"/>
                </a:rPr>
                <a:t>,</a:t>
              </a:r>
              <a:r>
                <a:rPr kumimoji="1" lang="zh-CN" altLang="en-US" dirty="0">
                  <a:solidFill>
                    <a:srgbClr val="C00000"/>
                  </a:solidFill>
                  <a:latin typeface="Courier" pitchFamily="2" charset="0"/>
                </a:rPr>
                <a:t> </a:t>
              </a:r>
              <a:r>
                <a:rPr kumimoji="1" lang="en-US" altLang="zh-CN" dirty="0">
                  <a:solidFill>
                    <a:srgbClr val="C00000"/>
                  </a:solidFill>
                  <a:latin typeface="Courier" pitchFamily="2" charset="0"/>
                </a:rPr>
                <a:t>0),</a:t>
              </a:r>
              <a:r>
                <a:rPr kumimoji="1" lang="zh-CN" altLang="en-US" dirty="0">
                  <a:solidFill>
                    <a:srgbClr val="C00000"/>
                  </a:solidFill>
                  <a:latin typeface="Courier" pitchFamily="2" charset="0"/>
                </a:rPr>
                <a:t> </a:t>
              </a:r>
              <a:r>
                <a:rPr kumimoji="1" lang="en-US" altLang="zh-CN" dirty="0">
                  <a:solidFill>
                    <a:srgbClr val="C00000"/>
                  </a:solidFill>
                  <a:latin typeface="Courier" pitchFamily="2" charset="0"/>
                </a:rPr>
                <a:t>(</a:t>
              </a:r>
              <a:r>
                <a:rPr kumimoji="1" lang="en-US" altLang="zh-CN" dirty="0" err="1">
                  <a:solidFill>
                    <a:srgbClr val="C00000"/>
                  </a:solidFill>
                  <a:latin typeface="Courier" pitchFamily="2" charset="0"/>
                </a:rPr>
                <a:t>elementwise_add</a:t>
              </a:r>
              <a:r>
                <a:rPr kumimoji="1" lang="en-US" altLang="zh-CN" dirty="0">
                  <a:solidFill>
                    <a:srgbClr val="C00000"/>
                  </a:solidFill>
                  <a:latin typeface="Courier" pitchFamily="2" charset="0"/>
                </a:rPr>
                <a:t>,</a:t>
              </a:r>
              <a:r>
                <a:rPr kumimoji="1" lang="zh-CN" altLang="en-US" dirty="0">
                  <a:solidFill>
                    <a:srgbClr val="C00000"/>
                  </a:solidFill>
                  <a:latin typeface="Courier" pitchFamily="2" charset="0"/>
                </a:rPr>
                <a:t> </a:t>
              </a:r>
              <a:r>
                <a:rPr kumimoji="1" lang="en-US" altLang="zh-CN" dirty="0">
                  <a:solidFill>
                    <a:srgbClr val="C00000"/>
                  </a:solidFill>
                  <a:latin typeface="Courier" pitchFamily="2" charset="0"/>
                </a:rPr>
                <a:t>1)}</a:t>
              </a:r>
              <a:endParaRPr kumimoji="1" lang="zh-CN" altLang="en-US" dirty="0">
                <a:solidFill>
                  <a:srgbClr val="C00000"/>
                </a:solidFill>
                <a:latin typeface="Courier" pitchFamily="2" charset="0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624728EF-88BB-8C45-9633-5ECBD45BD2F0}"/>
              </a:ext>
            </a:extLst>
          </p:cNvPr>
          <p:cNvSpPr txBox="1"/>
          <p:nvPr/>
        </p:nvSpPr>
        <p:spPr>
          <a:xfrm>
            <a:off x="822601" y="903596"/>
            <a:ext cx="8654057" cy="437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sz="2000" b="1" dirty="0"/>
              <a:t>基本执行流程示例</a:t>
            </a:r>
            <a:endParaRPr kumimoji="1" lang="zh-CN" altLang="en-US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0D3E798-F979-B847-8DC4-DA8198120DF0}"/>
              </a:ext>
            </a:extLst>
          </p:cNvPr>
          <p:cNvSpPr txBox="1"/>
          <p:nvPr/>
        </p:nvSpPr>
        <p:spPr>
          <a:xfrm>
            <a:off x="1290249" y="1678790"/>
            <a:ext cx="3006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>
                <a:latin typeface="Courier" pitchFamily="2" charset="0"/>
              </a:rPr>
              <a:t>执行 </a:t>
            </a:r>
            <a:r>
              <a:rPr kumimoji="1" lang="en-US" altLang="zh-CN" dirty="0" err="1">
                <a:latin typeface="Courier" pitchFamily="2" charset="0"/>
              </a:rPr>
              <a:t>mul</a:t>
            </a:r>
            <a:r>
              <a:rPr kumimoji="1" lang="zh-CN" altLang="en-US" dirty="0">
                <a:latin typeface="Courier" pitchFamily="2" charset="0"/>
              </a:rPr>
              <a:t> </a:t>
            </a:r>
            <a:r>
              <a:rPr kumimoji="1" lang="en-US" altLang="zh-CN" dirty="0">
                <a:latin typeface="Courier" pitchFamily="2" charset="0"/>
              </a:rPr>
              <a:t>Op</a:t>
            </a:r>
            <a:endParaRPr kumimoji="1" lang="zh-CN" alt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62713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1" y="181250"/>
            <a:ext cx="9201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/>
              <a:t>ParallelExecutor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 err="1">
                <a:solidFill>
                  <a:srgbClr val="2339DA"/>
                </a:solidFill>
              </a:rPr>
              <a:t>ThreadedSSAGraphExecutor.RunImpl</a:t>
            </a:r>
            <a:endParaRPr kumimoji="1" lang="zh-CN" altLang="en-US" sz="2800" b="1" dirty="0">
              <a:solidFill>
                <a:srgbClr val="2339DA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105</a:t>
            </a:fld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B12F3E4-F2EB-F34E-8F8B-A0884B668068}"/>
              </a:ext>
            </a:extLst>
          </p:cNvPr>
          <p:cNvGrpSpPr/>
          <p:nvPr/>
        </p:nvGrpSpPr>
        <p:grpSpPr>
          <a:xfrm>
            <a:off x="1130618" y="2679014"/>
            <a:ext cx="3279161" cy="2912319"/>
            <a:chOff x="6507823" y="2654259"/>
            <a:chExt cx="4267869" cy="3790420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1AB7522-020A-344B-9BA0-8C7F43DC50BD}"/>
                </a:ext>
              </a:extLst>
            </p:cNvPr>
            <p:cNvGrpSpPr/>
            <p:nvPr/>
          </p:nvGrpSpPr>
          <p:grpSpPr>
            <a:xfrm>
              <a:off x="7077354" y="2663650"/>
              <a:ext cx="605481" cy="562862"/>
              <a:chOff x="7840027" y="1959253"/>
              <a:chExt cx="605481" cy="562862"/>
            </a:xfrm>
          </p:grpSpPr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B50E4B8B-E5F3-5C46-B2DD-2BD1A7A9EB3D}"/>
                  </a:ext>
                </a:extLst>
              </p:cNvPr>
              <p:cNvSpPr/>
              <p:nvPr/>
            </p:nvSpPr>
            <p:spPr>
              <a:xfrm>
                <a:off x="7867850" y="1959253"/>
                <a:ext cx="562862" cy="562862"/>
              </a:xfrm>
              <a:prstGeom prst="ellipse">
                <a:avLst/>
              </a:prstGeom>
              <a:solidFill>
                <a:srgbClr val="92D050"/>
              </a:solidFill>
              <a:ln w="28575">
                <a:solidFill>
                  <a:srgbClr val="2339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7C285E46-5757-5944-B9AD-8C38F2F372BC}"/>
                  </a:ext>
                </a:extLst>
              </p:cNvPr>
              <p:cNvSpPr txBox="1"/>
              <p:nvPr/>
            </p:nvSpPr>
            <p:spPr>
              <a:xfrm>
                <a:off x="7840027" y="2006964"/>
                <a:ext cx="605481" cy="40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/>
                  <a:t>X</a:t>
                </a:r>
                <a:endParaRPr kumimoji="1" lang="zh-CN" altLang="en-US" sz="1400" b="1" dirty="0"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9012772-7A24-6C4B-8DF5-71929B3F76ED}"/>
                </a:ext>
              </a:extLst>
            </p:cNvPr>
            <p:cNvGrpSpPr/>
            <p:nvPr/>
          </p:nvGrpSpPr>
          <p:grpSpPr>
            <a:xfrm>
              <a:off x="9335019" y="2654259"/>
              <a:ext cx="1440673" cy="562862"/>
              <a:chOff x="7867850" y="1959253"/>
              <a:chExt cx="1440673" cy="562862"/>
            </a:xfrm>
          </p:grpSpPr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4BD60F44-4C40-A346-8B3D-EC65A1BD27DC}"/>
                  </a:ext>
                </a:extLst>
              </p:cNvPr>
              <p:cNvSpPr/>
              <p:nvPr/>
            </p:nvSpPr>
            <p:spPr>
              <a:xfrm>
                <a:off x="7867850" y="1959253"/>
                <a:ext cx="1440673" cy="562862"/>
              </a:xfrm>
              <a:prstGeom prst="ellipse">
                <a:avLst/>
              </a:prstGeom>
              <a:solidFill>
                <a:srgbClr val="92D050"/>
              </a:solidFill>
              <a:ln w="28575">
                <a:solidFill>
                  <a:srgbClr val="2339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D4D9DC3F-EBCC-044F-916D-68A78583ED62}"/>
                  </a:ext>
                </a:extLst>
              </p:cNvPr>
              <p:cNvSpPr txBox="1"/>
              <p:nvPr/>
            </p:nvSpPr>
            <p:spPr>
              <a:xfrm>
                <a:off x="7977433" y="2005370"/>
                <a:ext cx="1248032" cy="400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/>
                  <a:t>fc_0.w_0</a:t>
                </a:r>
                <a:endParaRPr kumimoji="1" lang="zh-CN" altLang="en-US" sz="1400" b="1" dirty="0"/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27A1B6E7-F8F1-EC4D-A331-FECFA8D874AD}"/>
                </a:ext>
              </a:extLst>
            </p:cNvPr>
            <p:cNvGrpSpPr/>
            <p:nvPr/>
          </p:nvGrpSpPr>
          <p:grpSpPr>
            <a:xfrm>
              <a:off x="8270040" y="3342450"/>
              <a:ext cx="741405" cy="562862"/>
              <a:chOff x="7867849" y="1959253"/>
              <a:chExt cx="741405" cy="562862"/>
            </a:xfrm>
          </p:grpSpPr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4C5A199F-B51D-1B4A-B3F2-7C40E84EC983}"/>
                  </a:ext>
                </a:extLst>
              </p:cNvPr>
              <p:cNvSpPr/>
              <p:nvPr/>
            </p:nvSpPr>
            <p:spPr>
              <a:xfrm>
                <a:off x="7867849" y="1959253"/>
                <a:ext cx="741405" cy="562862"/>
              </a:xfrm>
              <a:prstGeom prst="ellipse">
                <a:avLst/>
              </a:prstGeom>
              <a:solidFill>
                <a:srgbClr val="92D050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ABF9B10E-E5EE-1A42-BC79-0A513219D405}"/>
                  </a:ext>
                </a:extLst>
              </p:cNvPr>
              <p:cNvSpPr txBox="1"/>
              <p:nvPr/>
            </p:nvSpPr>
            <p:spPr>
              <a:xfrm>
                <a:off x="7883005" y="2004207"/>
                <a:ext cx="726008" cy="40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 err="1"/>
                  <a:t>mul</a:t>
                </a:r>
                <a:endParaRPr kumimoji="1" lang="zh-CN" altLang="en-US" sz="1400" b="1" dirty="0"/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A2F4D2F5-DF48-8145-8274-7BEBE470A496}"/>
                </a:ext>
              </a:extLst>
            </p:cNvPr>
            <p:cNvGrpSpPr/>
            <p:nvPr/>
          </p:nvGrpSpPr>
          <p:grpSpPr>
            <a:xfrm>
              <a:off x="6507823" y="4124441"/>
              <a:ext cx="1484527" cy="562862"/>
              <a:chOff x="7823996" y="1959253"/>
              <a:chExt cx="1484527" cy="562862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ED286116-164D-F74A-AF83-CD942497D2D2}"/>
                  </a:ext>
                </a:extLst>
              </p:cNvPr>
              <p:cNvSpPr/>
              <p:nvPr/>
            </p:nvSpPr>
            <p:spPr>
              <a:xfrm>
                <a:off x="7867850" y="1959253"/>
                <a:ext cx="1440673" cy="562862"/>
              </a:xfrm>
              <a:prstGeom prst="ellipse">
                <a:avLst/>
              </a:prstGeom>
              <a:solidFill>
                <a:srgbClr val="92D050"/>
              </a:solidFill>
              <a:ln w="28575">
                <a:solidFill>
                  <a:srgbClr val="2339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0631BD35-933A-FF48-A25C-01069485F35B}"/>
                  </a:ext>
                </a:extLst>
              </p:cNvPr>
              <p:cNvSpPr txBox="1"/>
              <p:nvPr/>
            </p:nvSpPr>
            <p:spPr>
              <a:xfrm>
                <a:off x="7823996" y="2023163"/>
                <a:ext cx="1456676" cy="400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/>
                  <a:t>fc_0.tmp_0</a:t>
                </a:r>
                <a:endParaRPr kumimoji="1" lang="zh-CN" altLang="en-US" sz="1400" b="1" dirty="0"/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688FA36-AF16-CF41-9EF9-7990EC547D3B}"/>
                </a:ext>
              </a:extLst>
            </p:cNvPr>
            <p:cNvGrpSpPr/>
            <p:nvPr/>
          </p:nvGrpSpPr>
          <p:grpSpPr>
            <a:xfrm>
              <a:off x="9288877" y="4124441"/>
              <a:ext cx="1440673" cy="562862"/>
              <a:chOff x="7867850" y="1959253"/>
              <a:chExt cx="1440673" cy="562862"/>
            </a:xfrm>
          </p:grpSpPr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2FC17265-B653-DA45-A57D-88E6421AA2A4}"/>
                  </a:ext>
                </a:extLst>
              </p:cNvPr>
              <p:cNvSpPr/>
              <p:nvPr/>
            </p:nvSpPr>
            <p:spPr>
              <a:xfrm>
                <a:off x="7867850" y="1959253"/>
                <a:ext cx="1440673" cy="562862"/>
              </a:xfrm>
              <a:prstGeom prst="ellipse">
                <a:avLst/>
              </a:prstGeom>
              <a:solidFill>
                <a:srgbClr val="92D050"/>
              </a:solidFill>
              <a:ln w="28575">
                <a:solidFill>
                  <a:srgbClr val="2339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8416372-2125-4D49-B0F4-491C213F86BF}"/>
                  </a:ext>
                </a:extLst>
              </p:cNvPr>
              <p:cNvSpPr txBox="1"/>
              <p:nvPr/>
            </p:nvSpPr>
            <p:spPr>
              <a:xfrm>
                <a:off x="7964170" y="2021662"/>
                <a:ext cx="1248032" cy="400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/>
                  <a:t>fc_0.b_0</a:t>
                </a:r>
                <a:endParaRPr kumimoji="1" lang="zh-CN" altLang="en-US" sz="1400" b="1" dirty="0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562A1F7-D079-BF4F-82AB-72CE04F119C8}"/>
                </a:ext>
              </a:extLst>
            </p:cNvPr>
            <p:cNvGrpSpPr/>
            <p:nvPr/>
          </p:nvGrpSpPr>
          <p:grpSpPr>
            <a:xfrm>
              <a:off x="7516817" y="4954192"/>
              <a:ext cx="2322057" cy="562862"/>
              <a:chOff x="7867849" y="1959253"/>
              <a:chExt cx="2322057" cy="562862"/>
            </a:xfrm>
          </p:grpSpPr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F18207EF-1261-F545-A750-49A4A07D6338}"/>
                  </a:ext>
                </a:extLst>
              </p:cNvPr>
              <p:cNvSpPr/>
              <p:nvPr/>
            </p:nvSpPr>
            <p:spPr>
              <a:xfrm>
                <a:off x="7867849" y="1959253"/>
                <a:ext cx="2322057" cy="562862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630CFEF2-582A-7743-8C4F-039DC4C57DAE}"/>
                  </a:ext>
                </a:extLst>
              </p:cNvPr>
              <p:cNvSpPr txBox="1"/>
              <p:nvPr/>
            </p:nvSpPr>
            <p:spPr>
              <a:xfrm>
                <a:off x="7916864" y="2004698"/>
                <a:ext cx="2149817" cy="4005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 err="1"/>
                  <a:t>elementwise_add</a:t>
                </a:r>
                <a:endParaRPr kumimoji="1" lang="zh-CN" altLang="en-US" sz="1400" b="1" dirty="0"/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D397481A-0AF6-F542-B1ED-40484915E665}"/>
                </a:ext>
              </a:extLst>
            </p:cNvPr>
            <p:cNvGrpSpPr/>
            <p:nvPr/>
          </p:nvGrpSpPr>
          <p:grpSpPr>
            <a:xfrm>
              <a:off x="7942211" y="5881817"/>
              <a:ext cx="1562116" cy="562862"/>
              <a:chOff x="7822047" y="1959253"/>
              <a:chExt cx="1562116" cy="562862"/>
            </a:xfrm>
          </p:grpSpPr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D38A5C07-085B-3944-9043-13389B49473A}"/>
                  </a:ext>
                </a:extLst>
              </p:cNvPr>
              <p:cNvSpPr/>
              <p:nvPr/>
            </p:nvSpPr>
            <p:spPr>
              <a:xfrm>
                <a:off x="7867850" y="1959253"/>
                <a:ext cx="1440673" cy="562862"/>
              </a:xfrm>
              <a:prstGeom prst="ellipse">
                <a:avLst/>
              </a:prstGeom>
              <a:noFill/>
              <a:ln w="28575">
                <a:solidFill>
                  <a:srgbClr val="2339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8E4B18E2-10E9-5147-A670-DCEDB1E68888}"/>
                  </a:ext>
                </a:extLst>
              </p:cNvPr>
              <p:cNvSpPr txBox="1"/>
              <p:nvPr/>
            </p:nvSpPr>
            <p:spPr>
              <a:xfrm>
                <a:off x="7822047" y="2022115"/>
                <a:ext cx="1562116" cy="400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/>
                  <a:t>fc_0.tmp_1</a:t>
                </a:r>
                <a:endParaRPr kumimoji="1" lang="zh-CN" altLang="en-US" sz="1400" b="1" dirty="0"/>
              </a:p>
            </p:txBody>
          </p:sp>
        </p:grpSp>
        <p:cxnSp>
          <p:nvCxnSpPr>
            <p:cNvPr id="35" name="直线箭头连接符 34">
              <a:extLst>
                <a:ext uri="{FF2B5EF4-FFF2-40B4-BE49-F238E27FC236}">
                  <a16:creationId xmlns:a16="http://schemas.microsoft.com/office/drawing/2014/main" id="{4785FFB8-BDA8-5B4A-AE9A-CBBEFDF35702}"/>
                </a:ext>
              </a:extLst>
            </p:cNvPr>
            <p:cNvCxnSpPr/>
            <p:nvPr/>
          </p:nvCxnSpPr>
          <p:spPr>
            <a:xfrm>
              <a:off x="7629094" y="3089469"/>
              <a:ext cx="622339" cy="4555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箭头连接符 32">
              <a:extLst>
                <a:ext uri="{FF2B5EF4-FFF2-40B4-BE49-F238E27FC236}">
                  <a16:creationId xmlns:a16="http://schemas.microsoft.com/office/drawing/2014/main" id="{61909A5A-413E-404E-B542-9E4278DA813E}"/>
                </a:ext>
              </a:extLst>
            </p:cNvPr>
            <p:cNvCxnSpPr/>
            <p:nvPr/>
          </p:nvCxnSpPr>
          <p:spPr>
            <a:xfrm rot="6200509">
              <a:off x="8958157" y="3100973"/>
              <a:ext cx="518778" cy="3714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A41542DA-09B2-A74E-BB42-346B5408CC02}"/>
                </a:ext>
              </a:extLst>
            </p:cNvPr>
            <p:cNvCxnSpPr/>
            <p:nvPr/>
          </p:nvCxnSpPr>
          <p:spPr>
            <a:xfrm rot="6200509">
              <a:off x="7799910" y="3791972"/>
              <a:ext cx="518778" cy="3714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箭头连接符 28">
              <a:extLst>
                <a:ext uri="{FF2B5EF4-FFF2-40B4-BE49-F238E27FC236}">
                  <a16:creationId xmlns:a16="http://schemas.microsoft.com/office/drawing/2014/main" id="{20C65BC6-9C49-3F4D-9328-921C0F1E31FB}"/>
                </a:ext>
              </a:extLst>
            </p:cNvPr>
            <p:cNvCxnSpPr/>
            <p:nvPr/>
          </p:nvCxnSpPr>
          <p:spPr>
            <a:xfrm rot="6200509">
              <a:off x="9103962" y="4659503"/>
              <a:ext cx="449548" cy="2765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23F89D4E-6593-2645-94B8-A15572B16821}"/>
                </a:ext>
              </a:extLst>
            </p:cNvPr>
            <p:cNvCxnSpPr/>
            <p:nvPr/>
          </p:nvCxnSpPr>
          <p:spPr>
            <a:xfrm rot="11035100">
              <a:off x="7662870" y="4719917"/>
              <a:ext cx="449548" cy="27657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箭头连接符 25">
              <a:extLst>
                <a:ext uri="{FF2B5EF4-FFF2-40B4-BE49-F238E27FC236}">
                  <a16:creationId xmlns:a16="http://schemas.microsoft.com/office/drawing/2014/main" id="{00BA5BB2-54DB-534B-8191-042EBEE4BCEB}"/>
                </a:ext>
              </a:extLst>
            </p:cNvPr>
            <p:cNvCxnSpPr/>
            <p:nvPr/>
          </p:nvCxnSpPr>
          <p:spPr>
            <a:xfrm rot="14400000">
              <a:off x="8517729" y="5631584"/>
              <a:ext cx="308168" cy="17348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右箭头 62">
            <a:extLst>
              <a:ext uri="{FF2B5EF4-FFF2-40B4-BE49-F238E27FC236}">
                <a16:creationId xmlns:a16="http://schemas.microsoft.com/office/drawing/2014/main" id="{F854A317-45E9-9147-A8FA-870ED10BDC4B}"/>
              </a:ext>
            </a:extLst>
          </p:cNvPr>
          <p:cNvSpPr/>
          <p:nvPr/>
        </p:nvSpPr>
        <p:spPr>
          <a:xfrm>
            <a:off x="4689337" y="3865507"/>
            <a:ext cx="697230" cy="398021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B3706BC7-F1A5-EB4C-BF9A-A8B8FBCED7E8}"/>
              </a:ext>
            </a:extLst>
          </p:cNvPr>
          <p:cNvGrpSpPr/>
          <p:nvPr/>
        </p:nvGrpSpPr>
        <p:grpSpPr>
          <a:xfrm>
            <a:off x="5532120" y="5045024"/>
            <a:ext cx="5669280" cy="751013"/>
            <a:chOff x="5132070" y="5698259"/>
            <a:chExt cx="5669280" cy="751013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0F1336F4-DBD0-B743-A30D-F2E816777FCE}"/>
                </a:ext>
              </a:extLst>
            </p:cNvPr>
            <p:cNvSpPr/>
            <p:nvPr/>
          </p:nvSpPr>
          <p:spPr>
            <a:xfrm>
              <a:off x="5140003" y="5698259"/>
              <a:ext cx="17011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" altLang="zh-CN" b="1" dirty="0" err="1">
                  <a:latin typeface="Courier" pitchFamily="2" charset="0"/>
                </a:rPr>
                <a:t>ready_vars</a:t>
              </a:r>
              <a:r>
                <a:rPr lang="zh-CN" altLang="en-US" b="1" dirty="0">
                  <a:latin typeface="Courier" pitchFamily="2" charset="0"/>
                </a:rPr>
                <a:t> </a:t>
              </a: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6D0EDD24-2B33-1D4B-8691-0241A48A700F}"/>
                </a:ext>
              </a:extLst>
            </p:cNvPr>
            <p:cNvSpPr txBox="1"/>
            <p:nvPr/>
          </p:nvSpPr>
          <p:spPr>
            <a:xfrm>
              <a:off x="5132070" y="6079940"/>
              <a:ext cx="5669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solidFill>
                    <a:srgbClr val="C00000"/>
                  </a:solidFill>
                  <a:latin typeface="Courier" pitchFamily="2" charset="0"/>
                </a:rPr>
                <a:t>[fc_0.b_0,</a:t>
              </a:r>
              <a:r>
                <a:rPr kumimoji="1" lang="zh-CN" altLang="en-US" dirty="0">
                  <a:solidFill>
                    <a:srgbClr val="C00000"/>
                  </a:solidFill>
                  <a:latin typeface="Courier" pitchFamily="2" charset="0"/>
                </a:rPr>
                <a:t> </a:t>
              </a:r>
              <a:r>
                <a:rPr kumimoji="1" lang="en-US" altLang="zh-CN" dirty="0">
                  <a:solidFill>
                    <a:srgbClr val="C00000"/>
                  </a:solidFill>
                  <a:latin typeface="Courier" pitchFamily="2" charset="0"/>
                </a:rPr>
                <a:t>fc_0.tmp_0]</a:t>
              </a:r>
              <a:endParaRPr kumimoji="1" lang="zh-CN" altLang="en-US" dirty="0">
                <a:solidFill>
                  <a:srgbClr val="C00000"/>
                </a:solidFill>
                <a:latin typeface="Courier" pitchFamily="2" charset="0"/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88233B04-8ADD-FC41-B0BC-1C6A322A68EA}"/>
              </a:ext>
            </a:extLst>
          </p:cNvPr>
          <p:cNvGrpSpPr/>
          <p:nvPr/>
        </p:nvGrpSpPr>
        <p:grpSpPr>
          <a:xfrm>
            <a:off x="5532120" y="4225576"/>
            <a:ext cx="5132070" cy="749803"/>
            <a:chOff x="5132070" y="4774829"/>
            <a:chExt cx="6938010" cy="749803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FFDBE520-6EF7-4440-9B66-48B044D6E7B6}"/>
                </a:ext>
              </a:extLst>
            </p:cNvPr>
            <p:cNvSpPr/>
            <p:nvPr/>
          </p:nvSpPr>
          <p:spPr>
            <a:xfrm>
              <a:off x="5140004" y="4774829"/>
              <a:ext cx="21146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" altLang="zh-CN" b="1" dirty="0" err="1">
                  <a:latin typeface="Courier" pitchFamily="2" charset="0"/>
                </a:rPr>
                <a:t>pending_vars</a:t>
              </a:r>
              <a:r>
                <a:rPr lang="en" altLang="zh-CN" b="1" dirty="0">
                  <a:latin typeface="Courier" pitchFamily="2" charset="0"/>
                </a:rPr>
                <a:t>_</a:t>
              </a:r>
              <a:r>
                <a:rPr lang="zh-CN" altLang="en-US" b="1" dirty="0">
                  <a:latin typeface="Courier" pitchFamily="2" charset="0"/>
                </a:rPr>
                <a:t> </a:t>
              </a: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E725A3E3-0D08-7F43-87C5-C0C9C5B67E6A}"/>
                </a:ext>
              </a:extLst>
            </p:cNvPr>
            <p:cNvSpPr txBox="1"/>
            <p:nvPr/>
          </p:nvSpPr>
          <p:spPr>
            <a:xfrm>
              <a:off x="5132070" y="5155300"/>
              <a:ext cx="69380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dirty="0">
                  <a:solidFill>
                    <a:srgbClr val="C00000"/>
                  </a:solidFill>
                  <a:latin typeface="Courier" pitchFamily="2" charset="0"/>
                </a:rPr>
                <a:t>[fc_0.tmp_1]</a:t>
              </a:r>
              <a:endParaRPr kumimoji="1" lang="zh-CN" altLang="en-US" dirty="0">
                <a:solidFill>
                  <a:srgbClr val="C00000"/>
                </a:solidFill>
                <a:latin typeface="Courier" pitchFamily="2" charset="0"/>
              </a:endParaRP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BBDE841E-5E2F-0C4D-B03D-7596CDE16CDB}"/>
              </a:ext>
            </a:extLst>
          </p:cNvPr>
          <p:cNvGrpSpPr/>
          <p:nvPr/>
        </p:nvGrpSpPr>
        <p:grpSpPr>
          <a:xfrm>
            <a:off x="5532120" y="3386249"/>
            <a:ext cx="4892040" cy="769683"/>
            <a:chOff x="5132070" y="4023816"/>
            <a:chExt cx="4892040" cy="769683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45762457-8521-5345-BBEF-1D58D88D0F4C}"/>
                </a:ext>
              </a:extLst>
            </p:cNvPr>
            <p:cNvSpPr/>
            <p:nvPr/>
          </p:nvSpPr>
          <p:spPr>
            <a:xfrm>
              <a:off x="5140004" y="4023816"/>
              <a:ext cx="17011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" altLang="zh-CN" b="1" dirty="0" err="1">
                  <a:latin typeface="Courier" pitchFamily="2" charset="0"/>
                </a:rPr>
                <a:t>ready_ops</a:t>
              </a:r>
              <a:r>
                <a:rPr lang="en" altLang="zh-CN" b="1" dirty="0">
                  <a:latin typeface="Courier" pitchFamily="2" charset="0"/>
                </a:rPr>
                <a:t>_</a:t>
              </a:r>
              <a:r>
                <a:rPr lang="zh-CN" altLang="en-US" b="1" dirty="0">
                  <a:latin typeface="Courier" pitchFamily="2" charset="0"/>
                </a:rPr>
                <a:t> </a:t>
              </a: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703B2C6E-AF2C-E949-8BDE-57B51E86C50C}"/>
                </a:ext>
              </a:extLst>
            </p:cNvPr>
            <p:cNvSpPr txBox="1"/>
            <p:nvPr/>
          </p:nvSpPr>
          <p:spPr>
            <a:xfrm>
              <a:off x="5132070" y="4424167"/>
              <a:ext cx="4892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>
                  <a:solidFill>
                    <a:srgbClr val="C00000"/>
                  </a:solidFill>
                  <a:latin typeface="Courier" pitchFamily="2" charset="0"/>
                </a:rPr>
                <a:t>{</a:t>
              </a:r>
              <a:r>
                <a:rPr kumimoji="1" lang="en-US" altLang="zh-CN" dirty="0">
                  <a:solidFill>
                    <a:srgbClr val="C00000"/>
                  </a:solidFill>
                  <a:latin typeface="Courier" pitchFamily="2" charset="0"/>
                </a:rPr>
                <a:t>(</a:t>
              </a:r>
              <a:r>
                <a:rPr kumimoji="1" lang="en-US" altLang="zh-CN" dirty="0" err="1">
                  <a:solidFill>
                    <a:srgbClr val="C00000"/>
                  </a:solidFill>
                  <a:latin typeface="Courier" pitchFamily="2" charset="0"/>
                </a:rPr>
                <a:t>elementwise_add</a:t>
              </a:r>
              <a:r>
                <a:rPr kumimoji="1" lang="en-US" altLang="zh-CN" dirty="0">
                  <a:solidFill>
                    <a:srgbClr val="C00000"/>
                  </a:solidFill>
                  <a:latin typeface="Courier" pitchFamily="2" charset="0"/>
                </a:rPr>
                <a:t>,</a:t>
              </a:r>
              <a:r>
                <a:rPr kumimoji="1" lang="zh-CN" altLang="en-US" dirty="0">
                  <a:solidFill>
                    <a:srgbClr val="C00000"/>
                  </a:solidFill>
                  <a:latin typeface="Courier" pitchFamily="2" charset="0"/>
                </a:rPr>
                <a:t> </a:t>
              </a:r>
              <a:r>
                <a:rPr kumimoji="1" lang="en-US" altLang="zh-CN" dirty="0">
                  <a:solidFill>
                    <a:srgbClr val="C00000"/>
                  </a:solidFill>
                  <a:latin typeface="Courier" pitchFamily="2" charset="0"/>
                </a:rPr>
                <a:t>0)</a:t>
              </a:r>
              <a:r>
                <a:rPr kumimoji="1" lang="en-US" altLang="zh-CN" b="1" dirty="0">
                  <a:solidFill>
                    <a:srgbClr val="C00000"/>
                  </a:solidFill>
                  <a:latin typeface="Courier" pitchFamily="2" charset="0"/>
                </a:rPr>
                <a:t>}</a:t>
              </a:r>
              <a:endParaRPr kumimoji="1" lang="zh-CN" altLang="en-US" b="1" dirty="0">
                <a:solidFill>
                  <a:srgbClr val="C00000"/>
                </a:solidFill>
                <a:latin typeface="Courier" pitchFamily="2" charset="0"/>
              </a:endParaRP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5E20D03F-6225-B945-9232-C61D8E0CE793}"/>
              </a:ext>
            </a:extLst>
          </p:cNvPr>
          <p:cNvGrpSpPr/>
          <p:nvPr/>
        </p:nvGrpSpPr>
        <p:grpSpPr>
          <a:xfrm>
            <a:off x="5532120" y="2577941"/>
            <a:ext cx="4892040" cy="738664"/>
            <a:chOff x="5132070" y="3231176"/>
            <a:chExt cx="4892040" cy="738664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2384B01E-2B04-3A4B-A1CE-66B5ED0FADC0}"/>
                </a:ext>
              </a:extLst>
            </p:cNvPr>
            <p:cNvSpPr/>
            <p:nvPr/>
          </p:nvSpPr>
          <p:spPr>
            <a:xfrm>
              <a:off x="5140005" y="3231176"/>
              <a:ext cx="18389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" altLang="zh-CN" b="1" dirty="0" err="1">
                  <a:latin typeface="Courier" pitchFamily="2" charset="0"/>
                </a:rPr>
                <a:t>pending_ops</a:t>
              </a:r>
              <a:r>
                <a:rPr lang="en" altLang="zh-CN" b="1" dirty="0">
                  <a:latin typeface="Courier" pitchFamily="2" charset="0"/>
                </a:rPr>
                <a:t>_</a:t>
              </a:r>
              <a:endParaRPr lang="zh-CN" altLang="en-US" b="1" dirty="0">
                <a:latin typeface="Courier" pitchFamily="2" charset="0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5097A8E6-C7E8-D44C-9FE7-1FFB92314339}"/>
                </a:ext>
              </a:extLst>
            </p:cNvPr>
            <p:cNvSpPr txBox="1"/>
            <p:nvPr/>
          </p:nvSpPr>
          <p:spPr>
            <a:xfrm>
              <a:off x="5132070" y="3600508"/>
              <a:ext cx="4892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dirty="0">
                  <a:solidFill>
                    <a:srgbClr val="C00000"/>
                  </a:solidFill>
                  <a:latin typeface="Courier" pitchFamily="2" charset="0"/>
                </a:rPr>
                <a:t>{(</a:t>
              </a:r>
              <a:r>
                <a:rPr kumimoji="1" lang="en-US" altLang="zh-CN" dirty="0" err="1">
                  <a:solidFill>
                    <a:srgbClr val="C00000"/>
                  </a:solidFill>
                  <a:latin typeface="Courier" pitchFamily="2" charset="0"/>
                </a:rPr>
                <a:t>mul</a:t>
              </a:r>
              <a:r>
                <a:rPr kumimoji="1" lang="en-US" altLang="zh-CN" dirty="0">
                  <a:solidFill>
                    <a:srgbClr val="C00000"/>
                  </a:solidFill>
                  <a:latin typeface="Courier" pitchFamily="2" charset="0"/>
                </a:rPr>
                <a:t>,</a:t>
              </a:r>
              <a:r>
                <a:rPr kumimoji="1" lang="zh-CN" altLang="en-US" dirty="0">
                  <a:solidFill>
                    <a:srgbClr val="C00000"/>
                  </a:solidFill>
                  <a:latin typeface="Courier" pitchFamily="2" charset="0"/>
                </a:rPr>
                <a:t> </a:t>
              </a:r>
              <a:r>
                <a:rPr kumimoji="1" lang="en-US" altLang="zh-CN" dirty="0">
                  <a:solidFill>
                    <a:srgbClr val="C00000"/>
                  </a:solidFill>
                  <a:latin typeface="Courier" pitchFamily="2" charset="0"/>
                </a:rPr>
                <a:t>0),</a:t>
              </a:r>
              <a:r>
                <a:rPr kumimoji="1" lang="zh-CN" altLang="en-US" dirty="0">
                  <a:solidFill>
                    <a:srgbClr val="C00000"/>
                  </a:solidFill>
                  <a:latin typeface="Courier" pitchFamily="2" charset="0"/>
                </a:rPr>
                <a:t> </a:t>
              </a:r>
              <a:r>
                <a:rPr kumimoji="1" lang="en-US" altLang="zh-CN" dirty="0">
                  <a:solidFill>
                    <a:srgbClr val="C00000"/>
                  </a:solidFill>
                  <a:latin typeface="Courier" pitchFamily="2" charset="0"/>
                </a:rPr>
                <a:t>(</a:t>
              </a:r>
              <a:r>
                <a:rPr kumimoji="1" lang="en-US" altLang="zh-CN" dirty="0" err="1">
                  <a:solidFill>
                    <a:srgbClr val="C00000"/>
                  </a:solidFill>
                  <a:latin typeface="Courier" pitchFamily="2" charset="0"/>
                </a:rPr>
                <a:t>elementwise_add</a:t>
              </a:r>
              <a:r>
                <a:rPr kumimoji="1" lang="en-US" altLang="zh-CN" dirty="0">
                  <a:solidFill>
                    <a:srgbClr val="C00000"/>
                  </a:solidFill>
                  <a:latin typeface="Courier" pitchFamily="2" charset="0"/>
                </a:rPr>
                <a:t>,</a:t>
              </a:r>
              <a:r>
                <a:rPr kumimoji="1" lang="zh-CN" altLang="en-US" dirty="0">
                  <a:solidFill>
                    <a:srgbClr val="C00000"/>
                  </a:solidFill>
                  <a:latin typeface="Courier" pitchFamily="2" charset="0"/>
                </a:rPr>
                <a:t> </a:t>
              </a:r>
              <a:r>
                <a:rPr kumimoji="1" lang="en-US" altLang="zh-CN" dirty="0">
                  <a:solidFill>
                    <a:srgbClr val="C00000"/>
                  </a:solidFill>
                  <a:latin typeface="Courier" pitchFamily="2" charset="0"/>
                </a:rPr>
                <a:t>0)}</a:t>
              </a:r>
              <a:endParaRPr kumimoji="1" lang="zh-CN" altLang="en-US" dirty="0">
                <a:solidFill>
                  <a:srgbClr val="C00000"/>
                </a:solidFill>
                <a:latin typeface="Courier" pitchFamily="2" charset="0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0D3E798-F979-B847-8DC4-DA8198120DF0}"/>
              </a:ext>
            </a:extLst>
          </p:cNvPr>
          <p:cNvSpPr txBox="1"/>
          <p:nvPr/>
        </p:nvSpPr>
        <p:spPr>
          <a:xfrm>
            <a:off x="1353138" y="1645941"/>
            <a:ext cx="7139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>
                <a:latin typeface="Courier" pitchFamily="2" charset="0"/>
              </a:rPr>
              <a:t>执行</a:t>
            </a:r>
            <a:r>
              <a:rPr kumimoji="1" lang="en-US" altLang="zh-CN" dirty="0" err="1">
                <a:latin typeface="Courier" pitchFamily="2" charset="0"/>
              </a:rPr>
              <a:t>mul</a:t>
            </a:r>
            <a:r>
              <a:rPr kumimoji="1" lang="zh-CN" altLang="en-US" dirty="0">
                <a:latin typeface="Courier" pitchFamily="2" charset="0"/>
              </a:rPr>
              <a:t> </a:t>
            </a:r>
            <a:r>
              <a:rPr kumimoji="1" lang="en-US" altLang="zh-CN" dirty="0">
                <a:latin typeface="Courier" pitchFamily="2" charset="0"/>
              </a:rPr>
              <a:t>Op</a:t>
            </a:r>
            <a:r>
              <a:rPr kumimoji="1" lang="zh-CN" altLang="en-US" dirty="0">
                <a:latin typeface="Courier" pitchFamily="2" charset="0"/>
              </a:rPr>
              <a:t>之后，更新</a:t>
            </a:r>
            <a:r>
              <a:rPr kumimoji="1" lang="en-US" altLang="zh-CN" dirty="0" err="1">
                <a:latin typeface="Courier" pitchFamily="2" charset="0"/>
              </a:rPr>
              <a:t>ready_vars</a:t>
            </a:r>
            <a:r>
              <a:rPr kumimoji="1" lang="zh-CN" altLang="en-US" dirty="0">
                <a:latin typeface="Courier" pitchFamily="2" charset="0"/>
              </a:rPr>
              <a:t>和</a:t>
            </a:r>
            <a:r>
              <a:rPr kumimoji="1" lang="en-US" altLang="zh-CN" dirty="0" err="1">
                <a:latin typeface="Courier" pitchFamily="2" charset="0"/>
              </a:rPr>
              <a:t>ready_ops</a:t>
            </a:r>
            <a:endParaRPr kumimoji="1" lang="zh-CN" altLang="en-US" dirty="0">
              <a:latin typeface="Courier" pitchFamily="2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3D04B61A-14C4-9144-9F95-9408FC386F67}"/>
              </a:ext>
            </a:extLst>
          </p:cNvPr>
          <p:cNvSpPr txBox="1"/>
          <p:nvPr/>
        </p:nvSpPr>
        <p:spPr>
          <a:xfrm>
            <a:off x="822601" y="903596"/>
            <a:ext cx="8654057" cy="437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sz="2000" b="1" dirty="0"/>
              <a:t>基本执行流程示例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2402540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1" y="181250"/>
            <a:ext cx="9201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/>
              <a:t>ParallelExecutor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 err="1">
                <a:solidFill>
                  <a:srgbClr val="2339DA"/>
                </a:solidFill>
              </a:rPr>
              <a:t>ThreadedSSAGraphExecutor.RunImpl</a:t>
            </a:r>
            <a:endParaRPr kumimoji="1" lang="zh-CN" altLang="en-US" sz="2800" b="1" dirty="0">
              <a:solidFill>
                <a:srgbClr val="2339DA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106</a:t>
            </a:fld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B12F3E4-F2EB-F34E-8F8B-A0884B668068}"/>
              </a:ext>
            </a:extLst>
          </p:cNvPr>
          <p:cNvGrpSpPr/>
          <p:nvPr/>
        </p:nvGrpSpPr>
        <p:grpSpPr>
          <a:xfrm>
            <a:off x="1130618" y="2679014"/>
            <a:ext cx="3279161" cy="2912319"/>
            <a:chOff x="6507823" y="2654259"/>
            <a:chExt cx="4267869" cy="3790420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1AB7522-020A-344B-9BA0-8C7F43DC50BD}"/>
                </a:ext>
              </a:extLst>
            </p:cNvPr>
            <p:cNvGrpSpPr/>
            <p:nvPr/>
          </p:nvGrpSpPr>
          <p:grpSpPr>
            <a:xfrm>
              <a:off x="7077354" y="2663650"/>
              <a:ext cx="605481" cy="562862"/>
              <a:chOff x="7840027" y="1959253"/>
              <a:chExt cx="605481" cy="562862"/>
            </a:xfrm>
          </p:grpSpPr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B50E4B8B-E5F3-5C46-B2DD-2BD1A7A9EB3D}"/>
                  </a:ext>
                </a:extLst>
              </p:cNvPr>
              <p:cNvSpPr/>
              <p:nvPr/>
            </p:nvSpPr>
            <p:spPr>
              <a:xfrm>
                <a:off x="7867850" y="1959253"/>
                <a:ext cx="562862" cy="562862"/>
              </a:xfrm>
              <a:prstGeom prst="ellipse">
                <a:avLst/>
              </a:prstGeom>
              <a:solidFill>
                <a:srgbClr val="92D050"/>
              </a:solidFill>
              <a:ln w="28575">
                <a:solidFill>
                  <a:srgbClr val="2339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7C285E46-5757-5944-B9AD-8C38F2F372BC}"/>
                  </a:ext>
                </a:extLst>
              </p:cNvPr>
              <p:cNvSpPr txBox="1"/>
              <p:nvPr/>
            </p:nvSpPr>
            <p:spPr>
              <a:xfrm>
                <a:off x="7840027" y="2006964"/>
                <a:ext cx="605481" cy="40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/>
                  <a:t>X</a:t>
                </a:r>
                <a:endParaRPr kumimoji="1" lang="zh-CN" altLang="en-US" sz="1400" b="1" dirty="0"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9012772-7A24-6C4B-8DF5-71929B3F76ED}"/>
                </a:ext>
              </a:extLst>
            </p:cNvPr>
            <p:cNvGrpSpPr/>
            <p:nvPr/>
          </p:nvGrpSpPr>
          <p:grpSpPr>
            <a:xfrm>
              <a:off x="9335019" y="2654259"/>
              <a:ext cx="1440673" cy="562862"/>
              <a:chOff x="7867850" y="1959253"/>
              <a:chExt cx="1440673" cy="562862"/>
            </a:xfrm>
          </p:grpSpPr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4BD60F44-4C40-A346-8B3D-EC65A1BD27DC}"/>
                  </a:ext>
                </a:extLst>
              </p:cNvPr>
              <p:cNvSpPr/>
              <p:nvPr/>
            </p:nvSpPr>
            <p:spPr>
              <a:xfrm>
                <a:off x="7867850" y="1959253"/>
                <a:ext cx="1440673" cy="562862"/>
              </a:xfrm>
              <a:prstGeom prst="ellipse">
                <a:avLst/>
              </a:prstGeom>
              <a:solidFill>
                <a:srgbClr val="92D050"/>
              </a:solidFill>
              <a:ln w="28575">
                <a:solidFill>
                  <a:srgbClr val="2339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D4D9DC3F-EBCC-044F-916D-68A78583ED62}"/>
                  </a:ext>
                </a:extLst>
              </p:cNvPr>
              <p:cNvSpPr txBox="1"/>
              <p:nvPr/>
            </p:nvSpPr>
            <p:spPr>
              <a:xfrm>
                <a:off x="7977433" y="2005370"/>
                <a:ext cx="1248032" cy="400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/>
                  <a:t>fc_0.w_0</a:t>
                </a:r>
                <a:endParaRPr kumimoji="1" lang="zh-CN" altLang="en-US" sz="1400" b="1" dirty="0"/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27A1B6E7-F8F1-EC4D-A331-FECFA8D874AD}"/>
                </a:ext>
              </a:extLst>
            </p:cNvPr>
            <p:cNvGrpSpPr/>
            <p:nvPr/>
          </p:nvGrpSpPr>
          <p:grpSpPr>
            <a:xfrm>
              <a:off x="8270040" y="3342450"/>
              <a:ext cx="741405" cy="562862"/>
              <a:chOff x="7867849" y="1959253"/>
              <a:chExt cx="741405" cy="562862"/>
            </a:xfrm>
          </p:grpSpPr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4C5A199F-B51D-1B4A-B3F2-7C40E84EC983}"/>
                  </a:ext>
                </a:extLst>
              </p:cNvPr>
              <p:cNvSpPr/>
              <p:nvPr/>
            </p:nvSpPr>
            <p:spPr>
              <a:xfrm>
                <a:off x="7867849" y="1959253"/>
                <a:ext cx="741405" cy="562862"/>
              </a:xfrm>
              <a:prstGeom prst="ellipse">
                <a:avLst/>
              </a:prstGeom>
              <a:solidFill>
                <a:srgbClr val="92D050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ABF9B10E-E5EE-1A42-BC79-0A513219D405}"/>
                  </a:ext>
                </a:extLst>
              </p:cNvPr>
              <p:cNvSpPr txBox="1"/>
              <p:nvPr/>
            </p:nvSpPr>
            <p:spPr>
              <a:xfrm>
                <a:off x="7883005" y="2004207"/>
                <a:ext cx="726008" cy="40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 err="1"/>
                  <a:t>mul</a:t>
                </a:r>
                <a:endParaRPr kumimoji="1" lang="zh-CN" altLang="en-US" sz="1400" b="1" dirty="0"/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A2F4D2F5-DF48-8145-8274-7BEBE470A496}"/>
                </a:ext>
              </a:extLst>
            </p:cNvPr>
            <p:cNvGrpSpPr/>
            <p:nvPr/>
          </p:nvGrpSpPr>
          <p:grpSpPr>
            <a:xfrm>
              <a:off x="6507823" y="4124441"/>
              <a:ext cx="1484527" cy="562862"/>
              <a:chOff x="7823996" y="1959253"/>
              <a:chExt cx="1484527" cy="562862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ED286116-164D-F74A-AF83-CD942497D2D2}"/>
                  </a:ext>
                </a:extLst>
              </p:cNvPr>
              <p:cNvSpPr/>
              <p:nvPr/>
            </p:nvSpPr>
            <p:spPr>
              <a:xfrm>
                <a:off x="7867850" y="1959253"/>
                <a:ext cx="1440673" cy="562862"/>
              </a:xfrm>
              <a:prstGeom prst="ellipse">
                <a:avLst/>
              </a:prstGeom>
              <a:solidFill>
                <a:srgbClr val="92D050"/>
              </a:solidFill>
              <a:ln w="28575">
                <a:solidFill>
                  <a:srgbClr val="2339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0631BD35-933A-FF48-A25C-01069485F35B}"/>
                  </a:ext>
                </a:extLst>
              </p:cNvPr>
              <p:cNvSpPr txBox="1"/>
              <p:nvPr/>
            </p:nvSpPr>
            <p:spPr>
              <a:xfrm>
                <a:off x="7823996" y="2023163"/>
                <a:ext cx="1456676" cy="400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/>
                  <a:t>fc_0.tmp_0</a:t>
                </a:r>
                <a:endParaRPr kumimoji="1" lang="zh-CN" altLang="en-US" sz="1400" b="1" dirty="0"/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688FA36-AF16-CF41-9EF9-7990EC547D3B}"/>
                </a:ext>
              </a:extLst>
            </p:cNvPr>
            <p:cNvGrpSpPr/>
            <p:nvPr/>
          </p:nvGrpSpPr>
          <p:grpSpPr>
            <a:xfrm>
              <a:off x="9288877" y="4124441"/>
              <a:ext cx="1440673" cy="562862"/>
              <a:chOff x="7867850" y="1959253"/>
              <a:chExt cx="1440673" cy="562862"/>
            </a:xfrm>
          </p:grpSpPr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2FC17265-B653-DA45-A57D-88E6421AA2A4}"/>
                  </a:ext>
                </a:extLst>
              </p:cNvPr>
              <p:cNvSpPr/>
              <p:nvPr/>
            </p:nvSpPr>
            <p:spPr>
              <a:xfrm>
                <a:off x="7867850" y="1959253"/>
                <a:ext cx="1440673" cy="562862"/>
              </a:xfrm>
              <a:prstGeom prst="ellipse">
                <a:avLst/>
              </a:prstGeom>
              <a:solidFill>
                <a:srgbClr val="92D050"/>
              </a:solidFill>
              <a:ln w="28575">
                <a:solidFill>
                  <a:srgbClr val="2339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8416372-2125-4D49-B0F4-491C213F86BF}"/>
                  </a:ext>
                </a:extLst>
              </p:cNvPr>
              <p:cNvSpPr txBox="1"/>
              <p:nvPr/>
            </p:nvSpPr>
            <p:spPr>
              <a:xfrm>
                <a:off x="7964170" y="2021662"/>
                <a:ext cx="1248032" cy="400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/>
                  <a:t>fc_0.b_0</a:t>
                </a:r>
                <a:endParaRPr kumimoji="1" lang="zh-CN" altLang="en-US" sz="1400" b="1" dirty="0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562A1F7-D079-BF4F-82AB-72CE04F119C8}"/>
                </a:ext>
              </a:extLst>
            </p:cNvPr>
            <p:cNvGrpSpPr/>
            <p:nvPr/>
          </p:nvGrpSpPr>
          <p:grpSpPr>
            <a:xfrm>
              <a:off x="7516817" y="4954192"/>
              <a:ext cx="2322057" cy="562862"/>
              <a:chOff x="7867849" y="1959253"/>
              <a:chExt cx="2322057" cy="562862"/>
            </a:xfrm>
          </p:grpSpPr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F18207EF-1261-F545-A750-49A4A07D6338}"/>
                  </a:ext>
                </a:extLst>
              </p:cNvPr>
              <p:cNvSpPr/>
              <p:nvPr/>
            </p:nvSpPr>
            <p:spPr>
              <a:xfrm>
                <a:off x="7867849" y="1959253"/>
                <a:ext cx="2322057" cy="562862"/>
              </a:xfrm>
              <a:prstGeom prst="ellipse">
                <a:avLst/>
              </a:prstGeom>
              <a:solidFill>
                <a:srgbClr val="92D050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630CFEF2-582A-7743-8C4F-039DC4C57DAE}"/>
                  </a:ext>
                </a:extLst>
              </p:cNvPr>
              <p:cNvSpPr txBox="1"/>
              <p:nvPr/>
            </p:nvSpPr>
            <p:spPr>
              <a:xfrm>
                <a:off x="7916864" y="2004698"/>
                <a:ext cx="2149817" cy="4005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 err="1"/>
                  <a:t>elementwise_add</a:t>
                </a:r>
                <a:endParaRPr kumimoji="1" lang="zh-CN" altLang="en-US" sz="1400" b="1" dirty="0"/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D397481A-0AF6-F542-B1ED-40484915E665}"/>
                </a:ext>
              </a:extLst>
            </p:cNvPr>
            <p:cNvGrpSpPr/>
            <p:nvPr/>
          </p:nvGrpSpPr>
          <p:grpSpPr>
            <a:xfrm>
              <a:off x="7942211" y="5881817"/>
              <a:ext cx="1562116" cy="562862"/>
              <a:chOff x="7822047" y="1959253"/>
              <a:chExt cx="1562116" cy="562862"/>
            </a:xfrm>
          </p:grpSpPr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D38A5C07-085B-3944-9043-13389B49473A}"/>
                  </a:ext>
                </a:extLst>
              </p:cNvPr>
              <p:cNvSpPr/>
              <p:nvPr/>
            </p:nvSpPr>
            <p:spPr>
              <a:xfrm>
                <a:off x="7867850" y="1959253"/>
                <a:ext cx="1440673" cy="562862"/>
              </a:xfrm>
              <a:prstGeom prst="ellipse">
                <a:avLst/>
              </a:prstGeom>
              <a:noFill/>
              <a:ln w="28575">
                <a:solidFill>
                  <a:srgbClr val="2339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8E4B18E2-10E9-5147-A670-DCEDB1E68888}"/>
                  </a:ext>
                </a:extLst>
              </p:cNvPr>
              <p:cNvSpPr txBox="1"/>
              <p:nvPr/>
            </p:nvSpPr>
            <p:spPr>
              <a:xfrm>
                <a:off x="7822047" y="2022115"/>
                <a:ext cx="1562116" cy="400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/>
                  <a:t>fc_0.tmp_1</a:t>
                </a:r>
                <a:endParaRPr kumimoji="1" lang="zh-CN" altLang="en-US" sz="1400" b="1" dirty="0"/>
              </a:p>
            </p:txBody>
          </p:sp>
        </p:grpSp>
        <p:cxnSp>
          <p:nvCxnSpPr>
            <p:cNvPr id="35" name="直线箭头连接符 34">
              <a:extLst>
                <a:ext uri="{FF2B5EF4-FFF2-40B4-BE49-F238E27FC236}">
                  <a16:creationId xmlns:a16="http://schemas.microsoft.com/office/drawing/2014/main" id="{4785FFB8-BDA8-5B4A-AE9A-CBBEFDF35702}"/>
                </a:ext>
              </a:extLst>
            </p:cNvPr>
            <p:cNvCxnSpPr/>
            <p:nvPr/>
          </p:nvCxnSpPr>
          <p:spPr>
            <a:xfrm>
              <a:off x="7629094" y="3089469"/>
              <a:ext cx="622339" cy="4555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箭头连接符 32">
              <a:extLst>
                <a:ext uri="{FF2B5EF4-FFF2-40B4-BE49-F238E27FC236}">
                  <a16:creationId xmlns:a16="http://schemas.microsoft.com/office/drawing/2014/main" id="{61909A5A-413E-404E-B542-9E4278DA813E}"/>
                </a:ext>
              </a:extLst>
            </p:cNvPr>
            <p:cNvCxnSpPr/>
            <p:nvPr/>
          </p:nvCxnSpPr>
          <p:spPr>
            <a:xfrm rot="6200509">
              <a:off x="8958157" y="3100973"/>
              <a:ext cx="518778" cy="3714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A41542DA-09B2-A74E-BB42-346B5408CC02}"/>
                </a:ext>
              </a:extLst>
            </p:cNvPr>
            <p:cNvCxnSpPr/>
            <p:nvPr/>
          </p:nvCxnSpPr>
          <p:spPr>
            <a:xfrm rot="6200509">
              <a:off x="7799910" y="3791972"/>
              <a:ext cx="518778" cy="3714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箭头连接符 28">
              <a:extLst>
                <a:ext uri="{FF2B5EF4-FFF2-40B4-BE49-F238E27FC236}">
                  <a16:creationId xmlns:a16="http://schemas.microsoft.com/office/drawing/2014/main" id="{20C65BC6-9C49-3F4D-9328-921C0F1E31FB}"/>
                </a:ext>
              </a:extLst>
            </p:cNvPr>
            <p:cNvCxnSpPr/>
            <p:nvPr/>
          </p:nvCxnSpPr>
          <p:spPr>
            <a:xfrm rot="6200509">
              <a:off x="9103962" y="4659503"/>
              <a:ext cx="449548" cy="2765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23F89D4E-6593-2645-94B8-A15572B16821}"/>
                </a:ext>
              </a:extLst>
            </p:cNvPr>
            <p:cNvCxnSpPr/>
            <p:nvPr/>
          </p:nvCxnSpPr>
          <p:spPr>
            <a:xfrm rot="11035100">
              <a:off x="7662870" y="4719917"/>
              <a:ext cx="449548" cy="27657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箭头连接符 25">
              <a:extLst>
                <a:ext uri="{FF2B5EF4-FFF2-40B4-BE49-F238E27FC236}">
                  <a16:creationId xmlns:a16="http://schemas.microsoft.com/office/drawing/2014/main" id="{00BA5BB2-54DB-534B-8191-042EBEE4BCEB}"/>
                </a:ext>
              </a:extLst>
            </p:cNvPr>
            <p:cNvCxnSpPr/>
            <p:nvPr/>
          </p:nvCxnSpPr>
          <p:spPr>
            <a:xfrm rot="14400000">
              <a:off x="8517733" y="5631586"/>
              <a:ext cx="308168" cy="17348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右箭头 62">
            <a:extLst>
              <a:ext uri="{FF2B5EF4-FFF2-40B4-BE49-F238E27FC236}">
                <a16:creationId xmlns:a16="http://schemas.microsoft.com/office/drawing/2014/main" id="{F854A317-45E9-9147-A8FA-870ED10BDC4B}"/>
              </a:ext>
            </a:extLst>
          </p:cNvPr>
          <p:cNvSpPr/>
          <p:nvPr/>
        </p:nvSpPr>
        <p:spPr>
          <a:xfrm>
            <a:off x="4689337" y="3865507"/>
            <a:ext cx="697230" cy="398021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B3706BC7-F1A5-EB4C-BF9A-A8B8FBCED7E8}"/>
              </a:ext>
            </a:extLst>
          </p:cNvPr>
          <p:cNvGrpSpPr/>
          <p:nvPr/>
        </p:nvGrpSpPr>
        <p:grpSpPr>
          <a:xfrm>
            <a:off x="5532120" y="5045024"/>
            <a:ext cx="5669280" cy="751013"/>
            <a:chOff x="5132070" y="5698259"/>
            <a:chExt cx="5669280" cy="751013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0F1336F4-DBD0-B743-A30D-F2E816777FCE}"/>
                </a:ext>
              </a:extLst>
            </p:cNvPr>
            <p:cNvSpPr/>
            <p:nvPr/>
          </p:nvSpPr>
          <p:spPr>
            <a:xfrm>
              <a:off x="5140003" y="5698259"/>
              <a:ext cx="17011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" altLang="zh-CN" b="1" dirty="0" err="1">
                  <a:latin typeface="Courier" pitchFamily="2" charset="0"/>
                </a:rPr>
                <a:t>ready_vars</a:t>
              </a:r>
              <a:r>
                <a:rPr lang="zh-CN" altLang="en-US" b="1" dirty="0">
                  <a:latin typeface="Courier" pitchFamily="2" charset="0"/>
                </a:rPr>
                <a:t> </a:t>
              </a: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6D0EDD24-2B33-1D4B-8691-0241A48A700F}"/>
                </a:ext>
              </a:extLst>
            </p:cNvPr>
            <p:cNvSpPr txBox="1"/>
            <p:nvPr/>
          </p:nvSpPr>
          <p:spPr>
            <a:xfrm>
              <a:off x="5132070" y="6079940"/>
              <a:ext cx="5669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solidFill>
                    <a:srgbClr val="00B050"/>
                  </a:solidFill>
                  <a:latin typeface="Courier" pitchFamily="2" charset="0"/>
                </a:rPr>
                <a:t>[fc_0.b_0,</a:t>
              </a:r>
              <a:r>
                <a:rPr kumimoji="1" lang="zh-CN" altLang="en-US" dirty="0">
                  <a:solidFill>
                    <a:srgbClr val="00B050"/>
                  </a:solidFill>
                  <a:latin typeface="Courier" pitchFamily="2" charset="0"/>
                </a:rPr>
                <a:t> </a:t>
              </a:r>
              <a:r>
                <a:rPr kumimoji="1" lang="en-US" altLang="zh-CN" dirty="0">
                  <a:solidFill>
                    <a:srgbClr val="00B050"/>
                  </a:solidFill>
                  <a:latin typeface="Courier" pitchFamily="2" charset="0"/>
                </a:rPr>
                <a:t>fc_0.tmp_0]</a:t>
              </a:r>
              <a:endParaRPr kumimoji="1" lang="zh-CN" altLang="en-US" dirty="0">
                <a:solidFill>
                  <a:srgbClr val="00B050"/>
                </a:solidFill>
                <a:latin typeface="Courier" pitchFamily="2" charset="0"/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88233B04-8ADD-FC41-B0BC-1C6A322A68EA}"/>
              </a:ext>
            </a:extLst>
          </p:cNvPr>
          <p:cNvGrpSpPr/>
          <p:nvPr/>
        </p:nvGrpSpPr>
        <p:grpSpPr>
          <a:xfrm>
            <a:off x="5532120" y="4225576"/>
            <a:ext cx="5132070" cy="749803"/>
            <a:chOff x="5132070" y="4774829"/>
            <a:chExt cx="6938010" cy="749803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FFDBE520-6EF7-4440-9B66-48B044D6E7B6}"/>
                </a:ext>
              </a:extLst>
            </p:cNvPr>
            <p:cNvSpPr/>
            <p:nvPr/>
          </p:nvSpPr>
          <p:spPr>
            <a:xfrm>
              <a:off x="5140004" y="4774829"/>
              <a:ext cx="21146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" altLang="zh-CN" b="1" dirty="0" err="1">
                  <a:latin typeface="Courier" pitchFamily="2" charset="0"/>
                </a:rPr>
                <a:t>pending_vars</a:t>
              </a:r>
              <a:r>
                <a:rPr lang="en" altLang="zh-CN" b="1" dirty="0">
                  <a:latin typeface="Courier" pitchFamily="2" charset="0"/>
                </a:rPr>
                <a:t>_</a:t>
              </a:r>
              <a:r>
                <a:rPr lang="zh-CN" altLang="en-US" b="1" dirty="0">
                  <a:latin typeface="Courier" pitchFamily="2" charset="0"/>
                </a:rPr>
                <a:t> </a:t>
              </a: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E725A3E3-0D08-7F43-87C5-C0C9C5B67E6A}"/>
                </a:ext>
              </a:extLst>
            </p:cNvPr>
            <p:cNvSpPr txBox="1"/>
            <p:nvPr/>
          </p:nvSpPr>
          <p:spPr>
            <a:xfrm>
              <a:off x="5132070" y="5155300"/>
              <a:ext cx="69380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dirty="0">
                  <a:solidFill>
                    <a:srgbClr val="C00000"/>
                  </a:solidFill>
                  <a:latin typeface="Courier" pitchFamily="2" charset="0"/>
                </a:rPr>
                <a:t>[fc_0.tmp_1]</a:t>
              </a:r>
              <a:endParaRPr kumimoji="1" lang="zh-CN" altLang="en-US" dirty="0">
                <a:solidFill>
                  <a:srgbClr val="C00000"/>
                </a:solidFill>
                <a:latin typeface="Courier" pitchFamily="2" charset="0"/>
              </a:endParaRP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BBDE841E-5E2F-0C4D-B03D-7596CDE16CDB}"/>
              </a:ext>
            </a:extLst>
          </p:cNvPr>
          <p:cNvGrpSpPr/>
          <p:nvPr/>
        </p:nvGrpSpPr>
        <p:grpSpPr>
          <a:xfrm>
            <a:off x="5532120" y="3386249"/>
            <a:ext cx="4892040" cy="769683"/>
            <a:chOff x="5132070" y="4023816"/>
            <a:chExt cx="4892040" cy="769683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45762457-8521-5345-BBEF-1D58D88D0F4C}"/>
                </a:ext>
              </a:extLst>
            </p:cNvPr>
            <p:cNvSpPr/>
            <p:nvPr/>
          </p:nvSpPr>
          <p:spPr>
            <a:xfrm>
              <a:off x="5140004" y="4023816"/>
              <a:ext cx="17011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" altLang="zh-CN" b="1" dirty="0" err="1">
                  <a:latin typeface="Courier" pitchFamily="2" charset="0"/>
                </a:rPr>
                <a:t>ready_ops</a:t>
              </a:r>
              <a:r>
                <a:rPr lang="en" altLang="zh-CN" b="1" dirty="0">
                  <a:latin typeface="Courier" pitchFamily="2" charset="0"/>
                </a:rPr>
                <a:t>_</a:t>
              </a:r>
              <a:r>
                <a:rPr lang="zh-CN" altLang="en-US" b="1" dirty="0">
                  <a:latin typeface="Courier" pitchFamily="2" charset="0"/>
                </a:rPr>
                <a:t> </a:t>
              </a: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703B2C6E-AF2C-E949-8BDE-57B51E86C50C}"/>
                </a:ext>
              </a:extLst>
            </p:cNvPr>
            <p:cNvSpPr txBox="1"/>
            <p:nvPr/>
          </p:nvSpPr>
          <p:spPr>
            <a:xfrm>
              <a:off x="5132070" y="4424167"/>
              <a:ext cx="4892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>
                  <a:solidFill>
                    <a:srgbClr val="00B050"/>
                  </a:solidFill>
                  <a:latin typeface="Courier" pitchFamily="2" charset="0"/>
                </a:rPr>
                <a:t>{</a:t>
              </a:r>
              <a:r>
                <a:rPr kumimoji="1" lang="en-US" altLang="zh-CN" dirty="0">
                  <a:solidFill>
                    <a:srgbClr val="00B050"/>
                  </a:solidFill>
                  <a:latin typeface="Courier" pitchFamily="2" charset="0"/>
                </a:rPr>
                <a:t>(</a:t>
              </a:r>
              <a:r>
                <a:rPr kumimoji="1" lang="en-US" altLang="zh-CN" dirty="0" err="1">
                  <a:solidFill>
                    <a:srgbClr val="00B050"/>
                  </a:solidFill>
                  <a:latin typeface="Courier" pitchFamily="2" charset="0"/>
                </a:rPr>
                <a:t>elementwise_add</a:t>
              </a:r>
              <a:r>
                <a:rPr kumimoji="1" lang="en-US" altLang="zh-CN" dirty="0">
                  <a:solidFill>
                    <a:srgbClr val="00B050"/>
                  </a:solidFill>
                  <a:latin typeface="Courier" pitchFamily="2" charset="0"/>
                </a:rPr>
                <a:t>,</a:t>
              </a:r>
              <a:r>
                <a:rPr kumimoji="1" lang="zh-CN" altLang="en-US" dirty="0">
                  <a:solidFill>
                    <a:srgbClr val="00B050"/>
                  </a:solidFill>
                  <a:latin typeface="Courier" pitchFamily="2" charset="0"/>
                </a:rPr>
                <a:t> </a:t>
              </a:r>
              <a:r>
                <a:rPr kumimoji="1" lang="en-US" altLang="zh-CN" dirty="0">
                  <a:solidFill>
                    <a:srgbClr val="00B050"/>
                  </a:solidFill>
                  <a:latin typeface="Courier" pitchFamily="2" charset="0"/>
                </a:rPr>
                <a:t>0)</a:t>
              </a:r>
              <a:r>
                <a:rPr kumimoji="1" lang="en-US" altLang="zh-CN" b="1" dirty="0">
                  <a:solidFill>
                    <a:srgbClr val="00B050"/>
                  </a:solidFill>
                  <a:latin typeface="Courier" pitchFamily="2" charset="0"/>
                </a:rPr>
                <a:t>}</a:t>
              </a:r>
              <a:endParaRPr kumimoji="1" lang="zh-CN" altLang="en-US" b="1" dirty="0">
                <a:solidFill>
                  <a:srgbClr val="00B050"/>
                </a:solidFill>
                <a:latin typeface="Courier" pitchFamily="2" charset="0"/>
              </a:endParaRP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5E20D03F-6225-B945-9232-C61D8E0CE793}"/>
              </a:ext>
            </a:extLst>
          </p:cNvPr>
          <p:cNvGrpSpPr/>
          <p:nvPr/>
        </p:nvGrpSpPr>
        <p:grpSpPr>
          <a:xfrm>
            <a:off x="5532120" y="2577941"/>
            <a:ext cx="4892040" cy="738664"/>
            <a:chOff x="5132070" y="3231176"/>
            <a:chExt cx="4892040" cy="738664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2384B01E-2B04-3A4B-A1CE-66B5ED0FADC0}"/>
                </a:ext>
              </a:extLst>
            </p:cNvPr>
            <p:cNvSpPr/>
            <p:nvPr/>
          </p:nvSpPr>
          <p:spPr>
            <a:xfrm>
              <a:off x="5140005" y="3231176"/>
              <a:ext cx="18389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" altLang="zh-CN" b="1" dirty="0" err="1">
                  <a:latin typeface="Courier" pitchFamily="2" charset="0"/>
                </a:rPr>
                <a:t>pending_ops</a:t>
              </a:r>
              <a:r>
                <a:rPr lang="en" altLang="zh-CN" b="1" dirty="0">
                  <a:latin typeface="Courier" pitchFamily="2" charset="0"/>
                </a:rPr>
                <a:t>_</a:t>
              </a:r>
              <a:endParaRPr lang="zh-CN" altLang="en-US" b="1" dirty="0">
                <a:latin typeface="Courier" pitchFamily="2" charset="0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5097A8E6-C7E8-D44C-9FE7-1FFB92314339}"/>
                </a:ext>
              </a:extLst>
            </p:cNvPr>
            <p:cNvSpPr txBox="1"/>
            <p:nvPr/>
          </p:nvSpPr>
          <p:spPr>
            <a:xfrm>
              <a:off x="5132070" y="3600508"/>
              <a:ext cx="4892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dirty="0">
                  <a:solidFill>
                    <a:srgbClr val="C00000"/>
                  </a:solidFill>
                  <a:latin typeface="Courier" pitchFamily="2" charset="0"/>
                </a:rPr>
                <a:t>{(</a:t>
              </a:r>
              <a:r>
                <a:rPr kumimoji="1" lang="en-US" altLang="zh-CN" dirty="0" err="1">
                  <a:solidFill>
                    <a:srgbClr val="C00000"/>
                  </a:solidFill>
                  <a:latin typeface="Courier" pitchFamily="2" charset="0"/>
                </a:rPr>
                <a:t>mul</a:t>
              </a:r>
              <a:r>
                <a:rPr kumimoji="1" lang="en-US" altLang="zh-CN" dirty="0">
                  <a:solidFill>
                    <a:srgbClr val="C00000"/>
                  </a:solidFill>
                  <a:latin typeface="Courier" pitchFamily="2" charset="0"/>
                </a:rPr>
                <a:t>,</a:t>
              </a:r>
              <a:r>
                <a:rPr kumimoji="1" lang="zh-CN" altLang="en-US" dirty="0">
                  <a:solidFill>
                    <a:srgbClr val="C00000"/>
                  </a:solidFill>
                  <a:latin typeface="Courier" pitchFamily="2" charset="0"/>
                </a:rPr>
                <a:t> </a:t>
              </a:r>
              <a:r>
                <a:rPr kumimoji="1" lang="en-US" altLang="zh-CN" dirty="0">
                  <a:solidFill>
                    <a:srgbClr val="C00000"/>
                  </a:solidFill>
                  <a:latin typeface="Courier" pitchFamily="2" charset="0"/>
                </a:rPr>
                <a:t>0),</a:t>
              </a:r>
              <a:r>
                <a:rPr kumimoji="1" lang="zh-CN" altLang="en-US" dirty="0">
                  <a:solidFill>
                    <a:srgbClr val="C00000"/>
                  </a:solidFill>
                  <a:latin typeface="Courier" pitchFamily="2" charset="0"/>
                </a:rPr>
                <a:t> </a:t>
              </a:r>
              <a:r>
                <a:rPr kumimoji="1" lang="en-US" altLang="zh-CN" dirty="0">
                  <a:solidFill>
                    <a:srgbClr val="C00000"/>
                  </a:solidFill>
                  <a:latin typeface="Courier" pitchFamily="2" charset="0"/>
                </a:rPr>
                <a:t>(</a:t>
              </a:r>
              <a:r>
                <a:rPr kumimoji="1" lang="en-US" altLang="zh-CN" dirty="0" err="1">
                  <a:solidFill>
                    <a:srgbClr val="C00000"/>
                  </a:solidFill>
                  <a:latin typeface="Courier" pitchFamily="2" charset="0"/>
                </a:rPr>
                <a:t>elementwise_add</a:t>
              </a:r>
              <a:r>
                <a:rPr kumimoji="1" lang="en-US" altLang="zh-CN" dirty="0">
                  <a:solidFill>
                    <a:srgbClr val="C00000"/>
                  </a:solidFill>
                  <a:latin typeface="Courier" pitchFamily="2" charset="0"/>
                </a:rPr>
                <a:t>,</a:t>
              </a:r>
              <a:r>
                <a:rPr kumimoji="1" lang="zh-CN" altLang="en-US" dirty="0">
                  <a:solidFill>
                    <a:srgbClr val="C00000"/>
                  </a:solidFill>
                  <a:latin typeface="Courier" pitchFamily="2" charset="0"/>
                </a:rPr>
                <a:t> </a:t>
              </a:r>
              <a:r>
                <a:rPr kumimoji="1" lang="en-US" altLang="zh-CN" dirty="0">
                  <a:solidFill>
                    <a:srgbClr val="C00000"/>
                  </a:solidFill>
                  <a:latin typeface="Courier" pitchFamily="2" charset="0"/>
                </a:rPr>
                <a:t>0)}</a:t>
              </a:r>
              <a:endParaRPr kumimoji="1" lang="zh-CN" altLang="en-US" dirty="0">
                <a:solidFill>
                  <a:srgbClr val="C00000"/>
                </a:solidFill>
                <a:latin typeface="Courier" pitchFamily="2" charset="0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0D3E798-F979-B847-8DC4-DA8198120DF0}"/>
              </a:ext>
            </a:extLst>
          </p:cNvPr>
          <p:cNvSpPr txBox="1"/>
          <p:nvPr/>
        </p:nvSpPr>
        <p:spPr>
          <a:xfrm>
            <a:off x="1353138" y="1645941"/>
            <a:ext cx="7139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>
                <a:latin typeface="Courier" pitchFamily="2" charset="0"/>
              </a:rPr>
              <a:t>执行</a:t>
            </a:r>
            <a:r>
              <a:rPr kumimoji="1" lang="en-US" altLang="zh-CN" dirty="0" err="1">
                <a:latin typeface="Courier" pitchFamily="2" charset="0"/>
              </a:rPr>
              <a:t>elementwise_add</a:t>
            </a:r>
            <a:r>
              <a:rPr kumimoji="1" lang="zh-CN" altLang="en-US" dirty="0">
                <a:latin typeface="Courier" pitchFamily="2" charset="0"/>
              </a:rPr>
              <a:t> </a:t>
            </a:r>
            <a:r>
              <a:rPr kumimoji="1" lang="en-US" altLang="zh-CN" dirty="0">
                <a:latin typeface="Courier" pitchFamily="2" charset="0"/>
              </a:rPr>
              <a:t>Op</a:t>
            </a:r>
            <a:endParaRPr kumimoji="1" lang="zh-CN" altLang="en-US" dirty="0">
              <a:latin typeface="Courier" pitchFamily="2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9980F71A-CB10-B041-9F42-C600D149A7EC}"/>
              </a:ext>
            </a:extLst>
          </p:cNvPr>
          <p:cNvSpPr txBox="1"/>
          <p:nvPr/>
        </p:nvSpPr>
        <p:spPr>
          <a:xfrm>
            <a:off x="822601" y="903596"/>
            <a:ext cx="8654057" cy="437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sz="2000" b="1" dirty="0"/>
              <a:t>基本执行流程示例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5674380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1" y="181250"/>
            <a:ext cx="9201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/>
              <a:t>ParallelExecutor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 err="1">
                <a:solidFill>
                  <a:srgbClr val="2339DA"/>
                </a:solidFill>
              </a:rPr>
              <a:t>ThreadedSSAGraphExecutor.RunImpl</a:t>
            </a:r>
            <a:endParaRPr kumimoji="1" lang="zh-CN" altLang="en-US" sz="2800" b="1" dirty="0">
              <a:solidFill>
                <a:srgbClr val="2339DA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107</a:t>
            </a:fld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B12F3E4-F2EB-F34E-8F8B-A0884B668068}"/>
              </a:ext>
            </a:extLst>
          </p:cNvPr>
          <p:cNvGrpSpPr/>
          <p:nvPr/>
        </p:nvGrpSpPr>
        <p:grpSpPr>
          <a:xfrm>
            <a:off x="1130618" y="2679014"/>
            <a:ext cx="3279161" cy="2912319"/>
            <a:chOff x="6507823" y="2654259"/>
            <a:chExt cx="4267869" cy="3790420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1AB7522-020A-344B-9BA0-8C7F43DC50BD}"/>
                </a:ext>
              </a:extLst>
            </p:cNvPr>
            <p:cNvGrpSpPr/>
            <p:nvPr/>
          </p:nvGrpSpPr>
          <p:grpSpPr>
            <a:xfrm>
              <a:off x="7077354" y="2663650"/>
              <a:ext cx="605481" cy="562862"/>
              <a:chOff x="7840027" y="1959253"/>
              <a:chExt cx="605481" cy="562862"/>
            </a:xfrm>
          </p:grpSpPr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B50E4B8B-E5F3-5C46-B2DD-2BD1A7A9EB3D}"/>
                  </a:ext>
                </a:extLst>
              </p:cNvPr>
              <p:cNvSpPr/>
              <p:nvPr/>
            </p:nvSpPr>
            <p:spPr>
              <a:xfrm>
                <a:off x="7867850" y="1959253"/>
                <a:ext cx="562862" cy="562862"/>
              </a:xfrm>
              <a:prstGeom prst="ellipse">
                <a:avLst/>
              </a:prstGeom>
              <a:solidFill>
                <a:srgbClr val="92D050"/>
              </a:solidFill>
              <a:ln w="28575">
                <a:solidFill>
                  <a:srgbClr val="2339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7C285E46-5757-5944-B9AD-8C38F2F372BC}"/>
                  </a:ext>
                </a:extLst>
              </p:cNvPr>
              <p:cNvSpPr txBox="1"/>
              <p:nvPr/>
            </p:nvSpPr>
            <p:spPr>
              <a:xfrm>
                <a:off x="7840027" y="2006964"/>
                <a:ext cx="605481" cy="40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/>
                  <a:t>X</a:t>
                </a:r>
                <a:endParaRPr kumimoji="1" lang="zh-CN" altLang="en-US" sz="1400" b="1" dirty="0"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9012772-7A24-6C4B-8DF5-71929B3F76ED}"/>
                </a:ext>
              </a:extLst>
            </p:cNvPr>
            <p:cNvGrpSpPr/>
            <p:nvPr/>
          </p:nvGrpSpPr>
          <p:grpSpPr>
            <a:xfrm>
              <a:off x="9335019" y="2654259"/>
              <a:ext cx="1440673" cy="562862"/>
              <a:chOff x="7867850" y="1959253"/>
              <a:chExt cx="1440673" cy="562862"/>
            </a:xfrm>
          </p:grpSpPr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4BD60F44-4C40-A346-8B3D-EC65A1BD27DC}"/>
                  </a:ext>
                </a:extLst>
              </p:cNvPr>
              <p:cNvSpPr/>
              <p:nvPr/>
            </p:nvSpPr>
            <p:spPr>
              <a:xfrm>
                <a:off x="7867850" y="1959253"/>
                <a:ext cx="1440673" cy="562862"/>
              </a:xfrm>
              <a:prstGeom prst="ellipse">
                <a:avLst/>
              </a:prstGeom>
              <a:solidFill>
                <a:srgbClr val="92D050"/>
              </a:solidFill>
              <a:ln w="28575">
                <a:solidFill>
                  <a:srgbClr val="2339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D4D9DC3F-EBCC-044F-916D-68A78583ED62}"/>
                  </a:ext>
                </a:extLst>
              </p:cNvPr>
              <p:cNvSpPr txBox="1"/>
              <p:nvPr/>
            </p:nvSpPr>
            <p:spPr>
              <a:xfrm>
                <a:off x="7977433" y="2005370"/>
                <a:ext cx="1248032" cy="400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/>
                  <a:t>fc_0.w_0</a:t>
                </a:r>
                <a:endParaRPr kumimoji="1" lang="zh-CN" altLang="en-US" sz="1400" b="1" dirty="0"/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27A1B6E7-F8F1-EC4D-A331-FECFA8D874AD}"/>
                </a:ext>
              </a:extLst>
            </p:cNvPr>
            <p:cNvGrpSpPr/>
            <p:nvPr/>
          </p:nvGrpSpPr>
          <p:grpSpPr>
            <a:xfrm>
              <a:off x="8270040" y="3342450"/>
              <a:ext cx="741405" cy="562862"/>
              <a:chOff x="7867849" y="1959253"/>
              <a:chExt cx="741405" cy="562862"/>
            </a:xfrm>
          </p:grpSpPr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4C5A199F-B51D-1B4A-B3F2-7C40E84EC983}"/>
                  </a:ext>
                </a:extLst>
              </p:cNvPr>
              <p:cNvSpPr/>
              <p:nvPr/>
            </p:nvSpPr>
            <p:spPr>
              <a:xfrm>
                <a:off x="7867849" y="1959253"/>
                <a:ext cx="741405" cy="562862"/>
              </a:xfrm>
              <a:prstGeom prst="ellipse">
                <a:avLst/>
              </a:prstGeom>
              <a:solidFill>
                <a:srgbClr val="92D050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ABF9B10E-E5EE-1A42-BC79-0A513219D405}"/>
                  </a:ext>
                </a:extLst>
              </p:cNvPr>
              <p:cNvSpPr txBox="1"/>
              <p:nvPr/>
            </p:nvSpPr>
            <p:spPr>
              <a:xfrm>
                <a:off x="7883005" y="2004207"/>
                <a:ext cx="726008" cy="40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 err="1"/>
                  <a:t>mul</a:t>
                </a:r>
                <a:endParaRPr kumimoji="1" lang="zh-CN" altLang="en-US" sz="1400" b="1" dirty="0"/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A2F4D2F5-DF48-8145-8274-7BEBE470A496}"/>
                </a:ext>
              </a:extLst>
            </p:cNvPr>
            <p:cNvGrpSpPr/>
            <p:nvPr/>
          </p:nvGrpSpPr>
          <p:grpSpPr>
            <a:xfrm>
              <a:off x="6507823" y="4124441"/>
              <a:ext cx="1484527" cy="562862"/>
              <a:chOff x="7823996" y="1959253"/>
              <a:chExt cx="1484527" cy="562862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ED286116-164D-F74A-AF83-CD942497D2D2}"/>
                  </a:ext>
                </a:extLst>
              </p:cNvPr>
              <p:cNvSpPr/>
              <p:nvPr/>
            </p:nvSpPr>
            <p:spPr>
              <a:xfrm>
                <a:off x="7867850" y="1959253"/>
                <a:ext cx="1440673" cy="562862"/>
              </a:xfrm>
              <a:prstGeom prst="ellipse">
                <a:avLst/>
              </a:prstGeom>
              <a:solidFill>
                <a:srgbClr val="92D050"/>
              </a:solidFill>
              <a:ln w="28575">
                <a:solidFill>
                  <a:srgbClr val="2339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0631BD35-933A-FF48-A25C-01069485F35B}"/>
                  </a:ext>
                </a:extLst>
              </p:cNvPr>
              <p:cNvSpPr txBox="1"/>
              <p:nvPr/>
            </p:nvSpPr>
            <p:spPr>
              <a:xfrm>
                <a:off x="7823996" y="2023163"/>
                <a:ext cx="1456676" cy="400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/>
                  <a:t>fc_0.tmp_0</a:t>
                </a:r>
                <a:endParaRPr kumimoji="1" lang="zh-CN" altLang="en-US" sz="1400" b="1" dirty="0"/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688FA36-AF16-CF41-9EF9-7990EC547D3B}"/>
                </a:ext>
              </a:extLst>
            </p:cNvPr>
            <p:cNvGrpSpPr/>
            <p:nvPr/>
          </p:nvGrpSpPr>
          <p:grpSpPr>
            <a:xfrm>
              <a:off x="9288877" y="4124441"/>
              <a:ext cx="1440673" cy="562862"/>
              <a:chOff x="7867850" y="1959253"/>
              <a:chExt cx="1440673" cy="562862"/>
            </a:xfrm>
          </p:grpSpPr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2FC17265-B653-DA45-A57D-88E6421AA2A4}"/>
                  </a:ext>
                </a:extLst>
              </p:cNvPr>
              <p:cNvSpPr/>
              <p:nvPr/>
            </p:nvSpPr>
            <p:spPr>
              <a:xfrm>
                <a:off x="7867850" y="1959253"/>
                <a:ext cx="1440673" cy="562862"/>
              </a:xfrm>
              <a:prstGeom prst="ellipse">
                <a:avLst/>
              </a:prstGeom>
              <a:solidFill>
                <a:srgbClr val="92D050"/>
              </a:solidFill>
              <a:ln w="28575">
                <a:solidFill>
                  <a:srgbClr val="2339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8416372-2125-4D49-B0F4-491C213F86BF}"/>
                  </a:ext>
                </a:extLst>
              </p:cNvPr>
              <p:cNvSpPr txBox="1"/>
              <p:nvPr/>
            </p:nvSpPr>
            <p:spPr>
              <a:xfrm>
                <a:off x="7964170" y="2021662"/>
                <a:ext cx="1248032" cy="400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/>
                  <a:t>fc_0.b_0</a:t>
                </a:r>
                <a:endParaRPr kumimoji="1" lang="zh-CN" altLang="en-US" sz="1400" b="1" dirty="0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562A1F7-D079-BF4F-82AB-72CE04F119C8}"/>
                </a:ext>
              </a:extLst>
            </p:cNvPr>
            <p:cNvGrpSpPr/>
            <p:nvPr/>
          </p:nvGrpSpPr>
          <p:grpSpPr>
            <a:xfrm>
              <a:off x="7516817" y="4954192"/>
              <a:ext cx="2322057" cy="562862"/>
              <a:chOff x="7867849" y="1959253"/>
              <a:chExt cx="2322057" cy="562862"/>
            </a:xfrm>
          </p:grpSpPr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F18207EF-1261-F545-A750-49A4A07D6338}"/>
                  </a:ext>
                </a:extLst>
              </p:cNvPr>
              <p:cNvSpPr/>
              <p:nvPr/>
            </p:nvSpPr>
            <p:spPr>
              <a:xfrm>
                <a:off x="7867849" y="1959253"/>
                <a:ext cx="2322057" cy="562862"/>
              </a:xfrm>
              <a:prstGeom prst="ellipse">
                <a:avLst/>
              </a:prstGeom>
              <a:solidFill>
                <a:srgbClr val="92D050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630CFEF2-582A-7743-8C4F-039DC4C57DAE}"/>
                  </a:ext>
                </a:extLst>
              </p:cNvPr>
              <p:cNvSpPr txBox="1"/>
              <p:nvPr/>
            </p:nvSpPr>
            <p:spPr>
              <a:xfrm>
                <a:off x="7916864" y="2004698"/>
                <a:ext cx="2149817" cy="4005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 err="1"/>
                  <a:t>elementwise_add</a:t>
                </a:r>
                <a:endParaRPr kumimoji="1" lang="zh-CN" altLang="en-US" sz="1400" b="1" dirty="0"/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D397481A-0AF6-F542-B1ED-40484915E665}"/>
                </a:ext>
              </a:extLst>
            </p:cNvPr>
            <p:cNvGrpSpPr/>
            <p:nvPr/>
          </p:nvGrpSpPr>
          <p:grpSpPr>
            <a:xfrm>
              <a:off x="7942211" y="5881817"/>
              <a:ext cx="1562116" cy="562862"/>
              <a:chOff x="7822047" y="1959253"/>
              <a:chExt cx="1562116" cy="562862"/>
            </a:xfrm>
          </p:grpSpPr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D38A5C07-085B-3944-9043-13389B49473A}"/>
                  </a:ext>
                </a:extLst>
              </p:cNvPr>
              <p:cNvSpPr/>
              <p:nvPr/>
            </p:nvSpPr>
            <p:spPr>
              <a:xfrm>
                <a:off x="7867850" y="1959253"/>
                <a:ext cx="1440673" cy="562862"/>
              </a:xfrm>
              <a:prstGeom prst="ellipse">
                <a:avLst/>
              </a:prstGeom>
              <a:noFill/>
              <a:ln w="28575">
                <a:solidFill>
                  <a:srgbClr val="2339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8E4B18E2-10E9-5147-A670-DCEDB1E68888}"/>
                  </a:ext>
                </a:extLst>
              </p:cNvPr>
              <p:cNvSpPr txBox="1"/>
              <p:nvPr/>
            </p:nvSpPr>
            <p:spPr>
              <a:xfrm>
                <a:off x="7822047" y="2022115"/>
                <a:ext cx="1562116" cy="400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/>
                  <a:t>fc_0.tmp_1</a:t>
                </a:r>
                <a:endParaRPr kumimoji="1" lang="zh-CN" altLang="en-US" sz="1400" b="1" dirty="0"/>
              </a:p>
            </p:txBody>
          </p:sp>
        </p:grpSp>
        <p:cxnSp>
          <p:nvCxnSpPr>
            <p:cNvPr id="35" name="直线箭头连接符 34">
              <a:extLst>
                <a:ext uri="{FF2B5EF4-FFF2-40B4-BE49-F238E27FC236}">
                  <a16:creationId xmlns:a16="http://schemas.microsoft.com/office/drawing/2014/main" id="{4785FFB8-BDA8-5B4A-AE9A-CBBEFDF35702}"/>
                </a:ext>
              </a:extLst>
            </p:cNvPr>
            <p:cNvCxnSpPr/>
            <p:nvPr/>
          </p:nvCxnSpPr>
          <p:spPr>
            <a:xfrm>
              <a:off x="7629094" y="3089469"/>
              <a:ext cx="622339" cy="4555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箭头连接符 32">
              <a:extLst>
                <a:ext uri="{FF2B5EF4-FFF2-40B4-BE49-F238E27FC236}">
                  <a16:creationId xmlns:a16="http://schemas.microsoft.com/office/drawing/2014/main" id="{61909A5A-413E-404E-B542-9E4278DA813E}"/>
                </a:ext>
              </a:extLst>
            </p:cNvPr>
            <p:cNvCxnSpPr/>
            <p:nvPr/>
          </p:nvCxnSpPr>
          <p:spPr>
            <a:xfrm rot="6200509">
              <a:off x="8958157" y="3100973"/>
              <a:ext cx="518778" cy="3714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A41542DA-09B2-A74E-BB42-346B5408CC02}"/>
                </a:ext>
              </a:extLst>
            </p:cNvPr>
            <p:cNvCxnSpPr/>
            <p:nvPr/>
          </p:nvCxnSpPr>
          <p:spPr>
            <a:xfrm rot="6200509">
              <a:off x="7799910" y="3791972"/>
              <a:ext cx="518778" cy="3714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箭头连接符 28">
              <a:extLst>
                <a:ext uri="{FF2B5EF4-FFF2-40B4-BE49-F238E27FC236}">
                  <a16:creationId xmlns:a16="http://schemas.microsoft.com/office/drawing/2014/main" id="{20C65BC6-9C49-3F4D-9328-921C0F1E31FB}"/>
                </a:ext>
              </a:extLst>
            </p:cNvPr>
            <p:cNvCxnSpPr/>
            <p:nvPr/>
          </p:nvCxnSpPr>
          <p:spPr>
            <a:xfrm rot="6200509">
              <a:off x="9103962" y="4659503"/>
              <a:ext cx="449548" cy="2765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23F89D4E-6593-2645-94B8-A15572B16821}"/>
                </a:ext>
              </a:extLst>
            </p:cNvPr>
            <p:cNvCxnSpPr/>
            <p:nvPr/>
          </p:nvCxnSpPr>
          <p:spPr>
            <a:xfrm rot="11035100">
              <a:off x="7662870" y="4719917"/>
              <a:ext cx="449548" cy="27657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箭头连接符 25">
              <a:extLst>
                <a:ext uri="{FF2B5EF4-FFF2-40B4-BE49-F238E27FC236}">
                  <a16:creationId xmlns:a16="http://schemas.microsoft.com/office/drawing/2014/main" id="{00BA5BB2-54DB-534B-8191-042EBEE4BCEB}"/>
                </a:ext>
              </a:extLst>
            </p:cNvPr>
            <p:cNvCxnSpPr/>
            <p:nvPr/>
          </p:nvCxnSpPr>
          <p:spPr>
            <a:xfrm rot="14400000">
              <a:off x="8517733" y="5631586"/>
              <a:ext cx="308168" cy="17348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右箭头 62">
            <a:extLst>
              <a:ext uri="{FF2B5EF4-FFF2-40B4-BE49-F238E27FC236}">
                <a16:creationId xmlns:a16="http://schemas.microsoft.com/office/drawing/2014/main" id="{F854A317-45E9-9147-A8FA-870ED10BDC4B}"/>
              </a:ext>
            </a:extLst>
          </p:cNvPr>
          <p:cNvSpPr/>
          <p:nvPr/>
        </p:nvSpPr>
        <p:spPr>
          <a:xfrm>
            <a:off x="4689337" y="3865507"/>
            <a:ext cx="697230" cy="398021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B3706BC7-F1A5-EB4C-BF9A-A8B8FBCED7E8}"/>
              </a:ext>
            </a:extLst>
          </p:cNvPr>
          <p:cNvGrpSpPr/>
          <p:nvPr/>
        </p:nvGrpSpPr>
        <p:grpSpPr>
          <a:xfrm>
            <a:off x="5532120" y="5045024"/>
            <a:ext cx="5669280" cy="751013"/>
            <a:chOff x="5132070" y="5698259"/>
            <a:chExt cx="5669280" cy="751013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0F1336F4-DBD0-B743-A30D-F2E816777FCE}"/>
                </a:ext>
              </a:extLst>
            </p:cNvPr>
            <p:cNvSpPr/>
            <p:nvPr/>
          </p:nvSpPr>
          <p:spPr>
            <a:xfrm>
              <a:off x="5140003" y="5698259"/>
              <a:ext cx="17011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" altLang="zh-CN" b="1" dirty="0" err="1">
                  <a:latin typeface="Courier" pitchFamily="2" charset="0"/>
                </a:rPr>
                <a:t>ready_vars</a:t>
              </a:r>
              <a:r>
                <a:rPr lang="zh-CN" altLang="en-US" b="1" dirty="0">
                  <a:latin typeface="Courier" pitchFamily="2" charset="0"/>
                </a:rPr>
                <a:t> </a:t>
              </a: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6D0EDD24-2B33-1D4B-8691-0241A48A700F}"/>
                </a:ext>
              </a:extLst>
            </p:cNvPr>
            <p:cNvSpPr txBox="1"/>
            <p:nvPr/>
          </p:nvSpPr>
          <p:spPr>
            <a:xfrm>
              <a:off x="5132070" y="6079940"/>
              <a:ext cx="5669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solidFill>
                    <a:srgbClr val="C00000"/>
                  </a:solidFill>
                  <a:latin typeface="Courier" pitchFamily="2" charset="0"/>
                </a:rPr>
                <a:t>[fc_0.tmp_1]</a:t>
              </a:r>
              <a:endParaRPr kumimoji="1" lang="zh-CN" altLang="en-US" dirty="0">
                <a:solidFill>
                  <a:srgbClr val="C00000"/>
                </a:solidFill>
                <a:latin typeface="Courier" pitchFamily="2" charset="0"/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88233B04-8ADD-FC41-B0BC-1C6A322A68EA}"/>
              </a:ext>
            </a:extLst>
          </p:cNvPr>
          <p:cNvGrpSpPr/>
          <p:nvPr/>
        </p:nvGrpSpPr>
        <p:grpSpPr>
          <a:xfrm>
            <a:off x="5532120" y="4225576"/>
            <a:ext cx="5132070" cy="749803"/>
            <a:chOff x="5132070" y="4774829"/>
            <a:chExt cx="6938010" cy="749803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FFDBE520-6EF7-4440-9B66-48B044D6E7B6}"/>
                </a:ext>
              </a:extLst>
            </p:cNvPr>
            <p:cNvSpPr/>
            <p:nvPr/>
          </p:nvSpPr>
          <p:spPr>
            <a:xfrm>
              <a:off x="5140004" y="4774829"/>
              <a:ext cx="21146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" altLang="zh-CN" b="1" dirty="0" err="1">
                  <a:latin typeface="Courier" pitchFamily="2" charset="0"/>
                </a:rPr>
                <a:t>pending_vars</a:t>
              </a:r>
              <a:r>
                <a:rPr lang="en" altLang="zh-CN" b="1" dirty="0">
                  <a:latin typeface="Courier" pitchFamily="2" charset="0"/>
                </a:rPr>
                <a:t>_</a:t>
              </a:r>
              <a:r>
                <a:rPr lang="zh-CN" altLang="en-US" b="1" dirty="0">
                  <a:latin typeface="Courier" pitchFamily="2" charset="0"/>
                </a:rPr>
                <a:t> </a:t>
              </a: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E725A3E3-0D08-7F43-87C5-C0C9C5B67E6A}"/>
                </a:ext>
              </a:extLst>
            </p:cNvPr>
            <p:cNvSpPr txBox="1"/>
            <p:nvPr/>
          </p:nvSpPr>
          <p:spPr>
            <a:xfrm>
              <a:off x="5132070" y="5155300"/>
              <a:ext cx="69380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dirty="0">
                  <a:solidFill>
                    <a:srgbClr val="C00000"/>
                  </a:solidFill>
                  <a:latin typeface="Courier" pitchFamily="2" charset="0"/>
                </a:rPr>
                <a:t>[]</a:t>
              </a:r>
              <a:endParaRPr kumimoji="1" lang="zh-CN" altLang="en-US" dirty="0">
                <a:solidFill>
                  <a:srgbClr val="C00000"/>
                </a:solidFill>
                <a:latin typeface="Courier" pitchFamily="2" charset="0"/>
              </a:endParaRP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BBDE841E-5E2F-0C4D-B03D-7596CDE16CDB}"/>
              </a:ext>
            </a:extLst>
          </p:cNvPr>
          <p:cNvGrpSpPr/>
          <p:nvPr/>
        </p:nvGrpSpPr>
        <p:grpSpPr>
          <a:xfrm>
            <a:off x="5532120" y="3386249"/>
            <a:ext cx="4892040" cy="769683"/>
            <a:chOff x="5132070" y="4023816"/>
            <a:chExt cx="4892040" cy="769683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45762457-8521-5345-BBEF-1D58D88D0F4C}"/>
                </a:ext>
              </a:extLst>
            </p:cNvPr>
            <p:cNvSpPr/>
            <p:nvPr/>
          </p:nvSpPr>
          <p:spPr>
            <a:xfrm>
              <a:off x="5140004" y="4023816"/>
              <a:ext cx="17011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" altLang="zh-CN" b="1" dirty="0" err="1">
                  <a:latin typeface="Courier" pitchFamily="2" charset="0"/>
                </a:rPr>
                <a:t>ready_ops</a:t>
              </a:r>
              <a:r>
                <a:rPr lang="en" altLang="zh-CN" b="1" dirty="0">
                  <a:latin typeface="Courier" pitchFamily="2" charset="0"/>
                </a:rPr>
                <a:t>_</a:t>
              </a:r>
              <a:r>
                <a:rPr lang="zh-CN" altLang="en-US" b="1" dirty="0">
                  <a:latin typeface="Courier" pitchFamily="2" charset="0"/>
                </a:rPr>
                <a:t> </a:t>
              </a: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703B2C6E-AF2C-E949-8BDE-57B51E86C50C}"/>
                </a:ext>
              </a:extLst>
            </p:cNvPr>
            <p:cNvSpPr txBox="1"/>
            <p:nvPr/>
          </p:nvSpPr>
          <p:spPr>
            <a:xfrm>
              <a:off x="5132070" y="4424167"/>
              <a:ext cx="4892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>
                  <a:solidFill>
                    <a:srgbClr val="C00000"/>
                  </a:solidFill>
                  <a:latin typeface="Courier" pitchFamily="2" charset="0"/>
                </a:rPr>
                <a:t>{}</a:t>
              </a:r>
              <a:endParaRPr kumimoji="1" lang="zh-CN" altLang="en-US" b="1" dirty="0">
                <a:solidFill>
                  <a:srgbClr val="C00000"/>
                </a:solidFill>
                <a:latin typeface="Courier" pitchFamily="2" charset="0"/>
              </a:endParaRP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5E20D03F-6225-B945-9232-C61D8E0CE793}"/>
              </a:ext>
            </a:extLst>
          </p:cNvPr>
          <p:cNvGrpSpPr/>
          <p:nvPr/>
        </p:nvGrpSpPr>
        <p:grpSpPr>
          <a:xfrm>
            <a:off x="5532120" y="2577941"/>
            <a:ext cx="4892040" cy="738664"/>
            <a:chOff x="5132070" y="3231176"/>
            <a:chExt cx="4892040" cy="738664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2384B01E-2B04-3A4B-A1CE-66B5ED0FADC0}"/>
                </a:ext>
              </a:extLst>
            </p:cNvPr>
            <p:cNvSpPr/>
            <p:nvPr/>
          </p:nvSpPr>
          <p:spPr>
            <a:xfrm>
              <a:off x="5140005" y="3231176"/>
              <a:ext cx="18389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" altLang="zh-CN" b="1" dirty="0" err="1">
                  <a:latin typeface="Courier" pitchFamily="2" charset="0"/>
                </a:rPr>
                <a:t>pending_ops</a:t>
              </a:r>
              <a:r>
                <a:rPr lang="en" altLang="zh-CN" b="1" dirty="0">
                  <a:latin typeface="Courier" pitchFamily="2" charset="0"/>
                </a:rPr>
                <a:t>_</a:t>
              </a:r>
              <a:endParaRPr lang="zh-CN" altLang="en-US" b="1" dirty="0">
                <a:latin typeface="Courier" pitchFamily="2" charset="0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5097A8E6-C7E8-D44C-9FE7-1FFB92314339}"/>
                </a:ext>
              </a:extLst>
            </p:cNvPr>
            <p:cNvSpPr txBox="1"/>
            <p:nvPr/>
          </p:nvSpPr>
          <p:spPr>
            <a:xfrm>
              <a:off x="5132070" y="3600508"/>
              <a:ext cx="4892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dirty="0">
                  <a:solidFill>
                    <a:srgbClr val="C00000"/>
                  </a:solidFill>
                  <a:latin typeface="Courier" pitchFamily="2" charset="0"/>
                </a:rPr>
                <a:t>{(</a:t>
              </a:r>
              <a:r>
                <a:rPr kumimoji="1" lang="en-US" altLang="zh-CN" dirty="0" err="1">
                  <a:solidFill>
                    <a:srgbClr val="C00000"/>
                  </a:solidFill>
                  <a:latin typeface="Courier" pitchFamily="2" charset="0"/>
                </a:rPr>
                <a:t>mul</a:t>
              </a:r>
              <a:r>
                <a:rPr kumimoji="1" lang="en-US" altLang="zh-CN" dirty="0">
                  <a:solidFill>
                    <a:srgbClr val="C00000"/>
                  </a:solidFill>
                  <a:latin typeface="Courier" pitchFamily="2" charset="0"/>
                </a:rPr>
                <a:t>,</a:t>
              </a:r>
              <a:r>
                <a:rPr kumimoji="1" lang="zh-CN" altLang="en-US" dirty="0">
                  <a:solidFill>
                    <a:srgbClr val="C00000"/>
                  </a:solidFill>
                  <a:latin typeface="Courier" pitchFamily="2" charset="0"/>
                </a:rPr>
                <a:t> </a:t>
              </a:r>
              <a:r>
                <a:rPr kumimoji="1" lang="en-US" altLang="zh-CN" dirty="0">
                  <a:solidFill>
                    <a:srgbClr val="C00000"/>
                  </a:solidFill>
                  <a:latin typeface="Courier" pitchFamily="2" charset="0"/>
                </a:rPr>
                <a:t>0),</a:t>
              </a:r>
              <a:r>
                <a:rPr kumimoji="1" lang="zh-CN" altLang="en-US" dirty="0">
                  <a:solidFill>
                    <a:srgbClr val="C00000"/>
                  </a:solidFill>
                  <a:latin typeface="Courier" pitchFamily="2" charset="0"/>
                </a:rPr>
                <a:t> </a:t>
              </a:r>
              <a:r>
                <a:rPr kumimoji="1" lang="en-US" altLang="zh-CN" dirty="0">
                  <a:solidFill>
                    <a:srgbClr val="C00000"/>
                  </a:solidFill>
                  <a:latin typeface="Courier" pitchFamily="2" charset="0"/>
                </a:rPr>
                <a:t>(</a:t>
              </a:r>
              <a:r>
                <a:rPr kumimoji="1" lang="en-US" altLang="zh-CN" dirty="0" err="1">
                  <a:solidFill>
                    <a:srgbClr val="C00000"/>
                  </a:solidFill>
                  <a:latin typeface="Courier" pitchFamily="2" charset="0"/>
                </a:rPr>
                <a:t>elementwise_add</a:t>
              </a:r>
              <a:r>
                <a:rPr kumimoji="1" lang="en-US" altLang="zh-CN" dirty="0">
                  <a:solidFill>
                    <a:srgbClr val="C00000"/>
                  </a:solidFill>
                  <a:latin typeface="Courier" pitchFamily="2" charset="0"/>
                </a:rPr>
                <a:t>,</a:t>
              </a:r>
              <a:r>
                <a:rPr kumimoji="1" lang="zh-CN" altLang="en-US" dirty="0">
                  <a:solidFill>
                    <a:srgbClr val="C00000"/>
                  </a:solidFill>
                  <a:latin typeface="Courier" pitchFamily="2" charset="0"/>
                </a:rPr>
                <a:t> </a:t>
              </a:r>
              <a:r>
                <a:rPr kumimoji="1" lang="en-US" altLang="zh-CN" dirty="0">
                  <a:solidFill>
                    <a:srgbClr val="C00000"/>
                  </a:solidFill>
                  <a:latin typeface="Courier" pitchFamily="2" charset="0"/>
                </a:rPr>
                <a:t>0)}</a:t>
              </a:r>
              <a:endParaRPr kumimoji="1" lang="zh-CN" altLang="en-US" dirty="0">
                <a:solidFill>
                  <a:srgbClr val="C00000"/>
                </a:solidFill>
                <a:latin typeface="Courier" pitchFamily="2" charset="0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0D3E798-F979-B847-8DC4-DA8198120DF0}"/>
              </a:ext>
            </a:extLst>
          </p:cNvPr>
          <p:cNvSpPr txBox="1"/>
          <p:nvPr/>
        </p:nvSpPr>
        <p:spPr>
          <a:xfrm>
            <a:off x="1353138" y="1645941"/>
            <a:ext cx="1083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>
                <a:latin typeface="Courier" pitchFamily="2" charset="0"/>
              </a:rPr>
              <a:t>执行</a:t>
            </a:r>
            <a:r>
              <a:rPr kumimoji="1" lang="en-US" altLang="zh-CN" dirty="0" err="1">
                <a:latin typeface="Courier" pitchFamily="2" charset="0"/>
              </a:rPr>
              <a:t>elementwise_add</a:t>
            </a:r>
            <a:r>
              <a:rPr kumimoji="1" lang="zh-CN" altLang="en-US" dirty="0">
                <a:latin typeface="Courier" pitchFamily="2" charset="0"/>
              </a:rPr>
              <a:t> </a:t>
            </a:r>
            <a:r>
              <a:rPr kumimoji="1" lang="en-US" altLang="zh-CN" dirty="0">
                <a:latin typeface="Courier" pitchFamily="2" charset="0"/>
              </a:rPr>
              <a:t>Op</a:t>
            </a:r>
            <a:r>
              <a:rPr kumimoji="1" lang="zh-CN" altLang="en-US" dirty="0">
                <a:latin typeface="Courier" pitchFamily="2" charset="0"/>
              </a:rPr>
              <a:t>之后，更新</a:t>
            </a:r>
            <a:r>
              <a:rPr kumimoji="1" lang="en-US" altLang="zh-CN" dirty="0" err="1">
                <a:latin typeface="Courier" pitchFamily="2" charset="0"/>
              </a:rPr>
              <a:t>ready_vars</a:t>
            </a:r>
            <a:r>
              <a:rPr kumimoji="1" lang="zh-CN" altLang="en-US" dirty="0">
                <a:latin typeface="Courier" pitchFamily="2" charset="0"/>
              </a:rPr>
              <a:t>和</a:t>
            </a:r>
            <a:r>
              <a:rPr kumimoji="1" lang="en-US" altLang="zh-CN" dirty="0" err="1">
                <a:latin typeface="Courier" pitchFamily="2" charset="0"/>
              </a:rPr>
              <a:t>ready_ops</a:t>
            </a:r>
            <a:r>
              <a:rPr kumimoji="1" lang="zh-CN" altLang="en-US" dirty="0">
                <a:latin typeface="Courier" pitchFamily="2" charset="0"/>
              </a:rPr>
              <a:t>，</a:t>
            </a:r>
            <a:r>
              <a:rPr kumimoji="1" lang="en-US" altLang="zh-CN" dirty="0" err="1">
                <a:latin typeface="Courier" pitchFamily="2" charset="0"/>
              </a:rPr>
              <a:t>pending_vars</a:t>
            </a:r>
            <a:r>
              <a:rPr kumimoji="1" lang="zh-CN" altLang="en-US" dirty="0">
                <a:latin typeface="Courier" pitchFamily="2" charset="0"/>
              </a:rPr>
              <a:t>为空，循环结束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1DA4A5AE-9763-F543-88E2-A25793F9E1A5}"/>
              </a:ext>
            </a:extLst>
          </p:cNvPr>
          <p:cNvSpPr txBox="1"/>
          <p:nvPr/>
        </p:nvSpPr>
        <p:spPr>
          <a:xfrm>
            <a:off x="8492489" y="5314887"/>
            <a:ext cx="2411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b="1" dirty="0">
                <a:solidFill>
                  <a:srgbClr val="2339DA"/>
                </a:solidFill>
                <a:latin typeface="Courier" pitchFamily="2" charset="0"/>
              </a:rPr>
              <a:t>具体如何实现并行？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0366DB78-43AA-D647-BD73-0F2371CC73E1}"/>
              </a:ext>
            </a:extLst>
          </p:cNvPr>
          <p:cNvSpPr txBox="1"/>
          <p:nvPr/>
        </p:nvSpPr>
        <p:spPr>
          <a:xfrm>
            <a:off x="7872378" y="3755581"/>
            <a:ext cx="4118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latin typeface="Courier" pitchFamily="2" charset="0"/>
              </a:rPr>
              <a:t>Op</a:t>
            </a:r>
            <a:r>
              <a:rPr kumimoji="1" lang="zh-CN" altLang="en-US" dirty="0">
                <a:latin typeface="Courier" pitchFamily="2" charset="0"/>
              </a:rPr>
              <a:t>的执行不受顺序限制了 ，只取决于当前该</a:t>
            </a:r>
            <a:r>
              <a:rPr kumimoji="1" lang="en-US" altLang="zh-CN" dirty="0">
                <a:latin typeface="Courier" pitchFamily="2" charset="0"/>
              </a:rPr>
              <a:t>Op</a:t>
            </a:r>
            <a:r>
              <a:rPr kumimoji="1" lang="zh-CN" altLang="en-US" dirty="0">
                <a:latin typeface="Courier" pitchFamily="2" charset="0"/>
              </a:rPr>
              <a:t>依赖的</a:t>
            </a:r>
            <a:r>
              <a:rPr kumimoji="1" lang="en-US" altLang="zh-CN" dirty="0">
                <a:latin typeface="Courier" pitchFamily="2" charset="0"/>
              </a:rPr>
              <a:t>Var</a:t>
            </a:r>
            <a:r>
              <a:rPr kumimoji="1" lang="zh-CN" altLang="en-US" dirty="0">
                <a:latin typeface="Courier" pitchFamily="2" charset="0"/>
              </a:rPr>
              <a:t>是否都准备好了，因此当</a:t>
            </a:r>
            <a:r>
              <a:rPr kumimoji="1" lang="en-US" altLang="zh-CN" dirty="0" err="1">
                <a:latin typeface="Courier" pitchFamily="2" charset="0"/>
              </a:rPr>
              <a:t>ready_ops</a:t>
            </a:r>
            <a:r>
              <a:rPr kumimoji="1" lang="zh-CN" altLang="en-US" dirty="0">
                <a:latin typeface="Courier" pitchFamily="2" charset="0"/>
              </a:rPr>
              <a:t>中有多个</a:t>
            </a:r>
            <a:r>
              <a:rPr kumimoji="1" lang="en-US" altLang="zh-CN" dirty="0">
                <a:latin typeface="Courier" pitchFamily="2" charset="0"/>
              </a:rPr>
              <a:t>op</a:t>
            </a:r>
            <a:r>
              <a:rPr kumimoji="1" lang="zh-CN" altLang="en-US" dirty="0">
                <a:latin typeface="Courier" pitchFamily="2" charset="0"/>
              </a:rPr>
              <a:t>时，可以并行执行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FA7970ED-243A-F14D-83F1-03029AF3F89E}"/>
              </a:ext>
            </a:extLst>
          </p:cNvPr>
          <p:cNvSpPr txBox="1"/>
          <p:nvPr/>
        </p:nvSpPr>
        <p:spPr>
          <a:xfrm>
            <a:off x="822601" y="903596"/>
            <a:ext cx="8654057" cy="437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sz="2000" b="1" dirty="0"/>
              <a:t>基本执行流程示例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4676412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1" y="181250"/>
            <a:ext cx="9201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/>
              <a:t>ParallelExecutor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 err="1">
                <a:solidFill>
                  <a:srgbClr val="2339DA"/>
                </a:solidFill>
              </a:rPr>
              <a:t>ThreadedSSAGraphExecutor.RunImpl</a:t>
            </a:r>
            <a:endParaRPr kumimoji="1" lang="zh-CN" altLang="en-US" sz="2800" b="1" dirty="0">
              <a:solidFill>
                <a:srgbClr val="2339DA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108</a:t>
            </a:fld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645E2FA-8BC2-994D-957F-7A6DFA1386A7}"/>
              </a:ext>
            </a:extLst>
          </p:cNvPr>
          <p:cNvSpPr txBox="1"/>
          <p:nvPr/>
        </p:nvSpPr>
        <p:spPr>
          <a:xfrm>
            <a:off x="822601" y="1792808"/>
            <a:ext cx="8344259" cy="408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dirty="0">
                <a:latin typeface="Courier" pitchFamily="2" charset="0"/>
              </a:rPr>
              <a:t>注意到</a:t>
            </a:r>
            <a:r>
              <a:rPr kumimoji="1" lang="en-US" altLang="zh-CN" dirty="0" err="1">
                <a:latin typeface="Courier" pitchFamily="2" charset="0"/>
              </a:rPr>
              <a:t>ThreadedSSAGraphExecutor</a:t>
            </a:r>
            <a:r>
              <a:rPr kumimoji="1" lang="zh-CN" altLang="en-US" dirty="0">
                <a:latin typeface="Courier" pitchFamily="2" charset="0"/>
              </a:rPr>
              <a:t>在构造时与</a:t>
            </a:r>
            <a:r>
              <a:rPr kumimoji="1" lang="en-US" altLang="zh-CN" dirty="0" err="1">
                <a:latin typeface="Courier" pitchFamily="2" charset="0"/>
              </a:rPr>
              <a:t>ThreadPool</a:t>
            </a:r>
            <a:r>
              <a:rPr kumimoji="1" lang="zh-CN" altLang="en-US" dirty="0">
                <a:latin typeface="Courier" pitchFamily="2" charset="0"/>
              </a:rPr>
              <a:t>进行了关联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29F511-367E-0748-8813-D00C3D5E79E6}"/>
              </a:ext>
            </a:extLst>
          </p:cNvPr>
          <p:cNvSpPr/>
          <p:nvPr/>
        </p:nvSpPr>
        <p:spPr>
          <a:xfrm>
            <a:off x="822601" y="786974"/>
            <a:ext cx="119672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ThreadedSSAGraphExecutor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</a:t>
            </a:r>
            <a:r>
              <a:rPr lang="en" altLang="zh-CN" dirty="0" err="1">
                <a:solidFill>
                  <a:srgbClr val="795E26"/>
                </a:solidFill>
                <a:latin typeface=" Courier" pitchFamily="2" charset="0"/>
              </a:rPr>
              <a:t>ThreadedSSAGraphExecutor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  <a:latin typeface=" Courier" pitchFamily="2" charset="0"/>
              </a:rPr>
              <a:t>...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)</a:t>
            </a:r>
          </a:p>
          <a:p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   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 </a:t>
            </a:r>
            <a:r>
              <a:rPr lang="en" altLang="zh-CN" dirty="0">
                <a:solidFill>
                  <a:srgbClr val="795E26"/>
                </a:solidFill>
                <a:latin typeface=" Courier" pitchFamily="2" charset="0"/>
              </a:rPr>
              <a:t>pool_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 Courier" pitchFamily="2" charset="0"/>
              </a:rPr>
              <a:t>strategy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 Courier" pitchFamily="2" charset="0"/>
              </a:rPr>
              <a:t>num_threads</a:t>
            </a:r>
            <a:r>
              <a:rPr lang="en" altLang="zh-CN" dirty="0">
                <a:solidFill>
                  <a:srgbClr val="001080"/>
                </a:solidFill>
                <a:latin typeface=" Courier" pitchFamily="2" charset="0"/>
              </a:rPr>
              <a:t>_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&gt;= </a:t>
            </a:r>
            <a:r>
              <a:rPr lang="en" altLang="zh-CN" dirty="0">
                <a:solidFill>
                  <a:srgbClr val="09885A"/>
                </a:solidFill>
                <a:latin typeface=" Courier" pitchFamily="2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? </a:t>
            </a:r>
            <a:r>
              <a:rPr lang="en" altLang="zh-CN" dirty="0">
                <a:solidFill>
                  <a:srgbClr val="AF00DB"/>
                </a:solidFill>
                <a:latin typeface=" Courier" pitchFamily="2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::</a:t>
            </a:r>
            <a:r>
              <a:rPr lang="en" altLang="zh-CN" dirty="0" err="1">
                <a:solidFill>
                  <a:srgbClr val="795E26"/>
                </a:solidFill>
                <a:latin typeface=" Courier" pitchFamily="2" charset="0"/>
              </a:rPr>
              <a:t>ThreadPool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 Courier" pitchFamily="2" charset="0"/>
              </a:rPr>
              <a:t>strategy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 Courier" pitchFamily="2" charset="0"/>
              </a:rPr>
              <a:t>num_threads</a:t>
            </a:r>
            <a:r>
              <a:rPr lang="en" altLang="zh-CN" dirty="0">
                <a:solidFill>
                  <a:srgbClr val="001080"/>
                </a:solidFill>
                <a:latin typeface=" Courier" pitchFamily="2" charset="0"/>
              </a:rPr>
              <a:t>_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)</a:t>
            </a:r>
          </a:p>
          <a:p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                                      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 </a:t>
            </a:r>
            <a:r>
              <a:rPr lang="en" altLang="zh-CN" dirty="0" err="1">
                <a:solidFill>
                  <a:srgbClr val="0000FF"/>
                </a:solidFill>
                <a:latin typeface=" Courier" pitchFamily="2" charset="0"/>
              </a:rPr>
              <a:t>nullptr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)</a:t>
            </a:r>
            <a:endParaRPr lang="en" altLang="zh-CN" b="0" dirty="0">
              <a:solidFill>
                <a:srgbClr val="000000"/>
              </a:solidFill>
              <a:effectLst/>
              <a:latin typeface=" Courier" pitchFamily="2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3272057-32DE-6E4A-A43C-AFC3EE8EC605}"/>
              </a:ext>
            </a:extLst>
          </p:cNvPr>
          <p:cNvSpPr txBox="1"/>
          <p:nvPr/>
        </p:nvSpPr>
        <p:spPr>
          <a:xfrm>
            <a:off x="822601" y="2377440"/>
            <a:ext cx="547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b="1" dirty="0">
                <a:solidFill>
                  <a:srgbClr val="2339DA"/>
                </a:solidFill>
                <a:latin typeface="Courier" pitchFamily="2" charset="0"/>
              </a:rPr>
              <a:t>那么</a:t>
            </a:r>
            <a:r>
              <a:rPr kumimoji="1" lang="en-US" altLang="zh-CN" b="1" dirty="0" err="1">
                <a:solidFill>
                  <a:srgbClr val="2339DA"/>
                </a:solidFill>
                <a:latin typeface="Courier" pitchFamily="2" charset="0"/>
              </a:rPr>
              <a:t>ThreadPool</a:t>
            </a:r>
            <a:r>
              <a:rPr kumimoji="1" lang="zh-CN" altLang="en-US" b="1" dirty="0">
                <a:solidFill>
                  <a:srgbClr val="2339DA"/>
                </a:solidFill>
                <a:latin typeface="Courier" pitchFamily="2" charset="0"/>
              </a:rPr>
              <a:t>具体是什么？如何理解？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F6FED18-9178-A149-A873-251B8D35F296}"/>
              </a:ext>
            </a:extLst>
          </p:cNvPr>
          <p:cNvSpPr txBox="1"/>
          <p:nvPr/>
        </p:nvSpPr>
        <p:spPr>
          <a:xfrm>
            <a:off x="822601" y="2923215"/>
            <a:ext cx="11670389" cy="764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dirty="0">
                <a:latin typeface="Courier" pitchFamily="2" charset="0"/>
              </a:rPr>
              <a:t>Paddle</a:t>
            </a:r>
            <a:r>
              <a:rPr kumimoji="1" lang="zh-CN" altLang="en-US" dirty="0">
                <a:latin typeface="Courier" pitchFamily="2" charset="0"/>
              </a:rPr>
              <a:t>目前使用的</a:t>
            </a:r>
            <a:r>
              <a:rPr kumimoji="1" lang="en-US" altLang="zh-CN" dirty="0" err="1">
                <a:latin typeface="Courier" pitchFamily="2" charset="0"/>
              </a:rPr>
              <a:t>ThreadPool</a:t>
            </a:r>
            <a:r>
              <a:rPr kumimoji="1" lang="zh-CN" altLang="en-US" dirty="0">
                <a:latin typeface="Courier" pitchFamily="2" charset="0"/>
              </a:rPr>
              <a:t>是第三方库，编译的时候会下载对应的源码，注意不是</a:t>
            </a:r>
            <a:r>
              <a:rPr kumimoji="1" lang="en-US" altLang="zh-CN" dirty="0">
                <a:latin typeface="Courier" pitchFamily="2" charset="0"/>
              </a:rPr>
              <a:t>Paddle</a:t>
            </a:r>
            <a:r>
              <a:rPr kumimoji="1" lang="zh-CN" altLang="en-US" dirty="0">
                <a:latin typeface="Courier" pitchFamily="2" charset="0"/>
              </a:rPr>
              <a:t>内部的</a:t>
            </a:r>
            <a:r>
              <a:rPr kumimoji="1" lang="en-US" altLang="zh-CN" dirty="0" err="1">
                <a:latin typeface="Courier" pitchFamily="2" charset="0"/>
              </a:rPr>
              <a:t>ThreadPool</a:t>
            </a:r>
            <a:r>
              <a:rPr kumimoji="1" lang="zh-CN" altLang="en-US" dirty="0">
                <a:latin typeface="Courier" pitchFamily="2" charset="0"/>
              </a:rPr>
              <a:t>，后面会展开介绍</a:t>
            </a:r>
            <a:endParaRPr kumimoji="1" lang="en-US" altLang="zh-CN" dirty="0">
              <a:latin typeface="Courier" pitchFamily="2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3AB92D1-DFB7-CA42-8227-1333CF10C63A}"/>
              </a:ext>
            </a:extLst>
          </p:cNvPr>
          <p:cNvSpPr txBox="1"/>
          <p:nvPr/>
        </p:nvSpPr>
        <p:spPr>
          <a:xfrm>
            <a:off x="822601" y="3897630"/>
            <a:ext cx="547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b="1" dirty="0" err="1">
                <a:solidFill>
                  <a:srgbClr val="2339DA"/>
                </a:solidFill>
                <a:latin typeface="Courier" pitchFamily="2" charset="0"/>
              </a:rPr>
              <a:t>ThreadPool</a:t>
            </a:r>
            <a:r>
              <a:rPr kumimoji="1" lang="zh-CN" altLang="en-US" b="1" dirty="0">
                <a:solidFill>
                  <a:srgbClr val="2339DA"/>
                </a:solidFill>
                <a:latin typeface="Courier" pitchFamily="2" charset="0"/>
              </a:rPr>
              <a:t>的大小是如何决定的？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5D82233-AA41-E442-A8AE-B457C6297BDB}"/>
              </a:ext>
            </a:extLst>
          </p:cNvPr>
          <p:cNvSpPr/>
          <p:nvPr/>
        </p:nvSpPr>
        <p:spPr>
          <a:xfrm>
            <a:off x="822601" y="4994097"/>
            <a:ext cx="93192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 Courier" pitchFamily="2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self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._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exec_strategy.use_cuda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</a:t>
            </a:r>
          </a:p>
          <a:p>
            <a:r>
              <a:rPr lang="zh-CN" altLang="en-US" dirty="0">
                <a:solidFill>
                  <a:srgbClr val="0000FF"/>
                </a:solidFill>
                <a:latin typeface=" Courier" pitchFamily="2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self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._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exec_strategy.num_threads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= </a:t>
            </a:r>
            <a:r>
              <a:rPr lang="en" altLang="zh-CN" dirty="0" err="1">
                <a:solidFill>
                  <a:srgbClr val="795E26"/>
                </a:solidFill>
                <a:latin typeface=" Courier" pitchFamily="2" charset="0"/>
              </a:rPr>
              <a:t>len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</a:t>
            </a:r>
            <a:r>
              <a:rPr lang="en" altLang="zh-CN" dirty="0" err="1">
                <a:solidFill>
                  <a:srgbClr val="0000FF"/>
                </a:solidFill>
                <a:latin typeface=" Courier" pitchFamily="2" charset="0"/>
              </a:rPr>
              <a:t>self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._places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) * </a:t>
            </a:r>
            <a:r>
              <a:rPr lang="en" altLang="zh-CN" dirty="0">
                <a:solidFill>
                  <a:srgbClr val="09885A"/>
                </a:solidFill>
                <a:latin typeface=" Courier" pitchFamily="2" charset="0"/>
              </a:rPr>
              <a:t>4</a:t>
            </a:r>
            <a:endParaRPr lang="en" altLang="zh-CN" dirty="0">
              <a:solidFill>
                <a:srgbClr val="000000"/>
              </a:solidFill>
              <a:latin typeface=" Courier" pitchFamily="2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 Courier" pitchFamily="2" charset="0"/>
              </a:rPr>
              <a:t>else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</a:t>
            </a:r>
          </a:p>
          <a:p>
            <a:r>
              <a:rPr lang="zh-CN" altLang="en-US" dirty="0">
                <a:solidFill>
                  <a:srgbClr val="0000FF"/>
                </a:solidFill>
                <a:latin typeface=" Courier" pitchFamily="2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self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._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exec_strategy.num_threads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= </a:t>
            </a:r>
            <a:r>
              <a:rPr lang="en" altLang="zh-CN" dirty="0" err="1">
                <a:solidFill>
                  <a:srgbClr val="795E26"/>
                </a:solidFill>
                <a:latin typeface=" Courier" pitchFamily="2" charset="0"/>
              </a:rPr>
              <a:t>len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</a:t>
            </a:r>
            <a:r>
              <a:rPr lang="en" altLang="zh-CN" dirty="0" err="1">
                <a:solidFill>
                  <a:srgbClr val="0000FF"/>
                </a:solidFill>
                <a:latin typeface=" Courier" pitchFamily="2" charset="0"/>
              </a:rPr>
              <a:t>self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._places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) * </a:t>
            </a:r>
            <a:r>
              <a:rPr lang="en" altLang="zh-CN" dirty="0">
                <a:solidFill>
                  <a:srgbClr val="09885A"/>
                </a:solidFill>
                <a:latin typeface=" Courier" pitchFamily="2" charset="0"/>
              </a:rPr>
              <a:t>2</a:t>
            </a:r>
            <a:endParaRPr lang="en" altLang="zh-CN" b="0" dirty="0">
              <a:solidFill>
                <a:srgbClr val="000000"/>
              </a:solidFill>
              <a:effectLst/>
              <a:latin typeface=" Courier" pitchFamily="2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A65B8D1-6DEE-E144-8AAC-D835479FDC56}"/>
              </a:ext>
            </a:extLst>
          </p:cNvPr>
          <p:cNvSpPr txBox="1"/>
          <p:nvPr/>
        </p:nvSpPr>
        <p:spPr>
          <a:xfrm>
            <a:off x="822601" y="4397238"/>
            <a:ext cx="11670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Courier" pitchFamily="2" charset="0"/>
              </a:rPr>
              <a:t>依据设备类型，设备数目设置为合适的值</a:t>
            </a:r>
            <a:endParaRPr kumimoji="1" lang="en-US" altLang="zh-CN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37042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1" y="181250"/>
            <a:ext cx="9201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/>
              <a:t>ParallelExecutor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 err="1">
                <a:solidFill>
                  <a:srgbClr val="2339DA"/>
                </a:solidFill>
              </a:rPr>
              <a:t>Threadpool</a:t>
            </a:r>
            <a:r>
              <a:rPr kumimoji="1" lang="zh-CN" altLang="en-US" sz="2800" b="1" dirty="0">
                <a:solidFill>
                  <a:srgbClr val="2339DA"/>
                </a:solidFill>
              </a:rPr>
              <a:t>的构造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109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8073F3E-BFB8-C240-8784-610A49F87DAD}"/>
              </a:ext>
            </a:extLst>
          </p:cNvPr>
          <p:cNvSpPr/>
          <p:nvPr/>
        </p:nvSpPr>
        <p:spPr>
          <a:xfrm>
            <a:off x="822600" y="854125"/>
            <a:ext cx="1120176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 Courier" pitchFamily="2" charset="0"/>
              </a:rPr>
              <a:t>//</a:t>
            </a:r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 Courier" pitchFamily="2" charset="0"/>
              </a:rPr>
              <a:t>ThreadPool</a:t>
            </a:r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成员</a:t>
            </a:r>
            <a:endParaRPr lang="en-US" altLang="zh-CN" dirty="0">
              <a:solidFill>
                <a:srgbClr val="000000"/>
              </a:solidFill>
              <a:latin typeface=" Courier" pitchFamily="2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private:</a:t>
            </a:r>
            <a:endParaRPr lang="en" altLang="zh-CN" dirty="0">
              <a:solidFill>
                <a:srgbClr val="000000"/>
              </a:solidFill>
              <a:latin typeface=" Courier" pitchFamily="2" charset="0"/>
            </a:endParaRPr>
          </a:p>
          <a:p>
            <a:r>
              <a:rPr lang="zh-CN" altLang="en-US" dirty="0">
                <a:solidFill>
                  <a:srgbClr val="267F99"/>
                </a:solidFill>
                <a:latin typeface=" Courier" pitchFamily="2" charset="0"/>
              </a:rPr>
              <a:t>  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::vector&lt; </a:t>
            </a:r>
            <a:r>
              <a:rPr lang="en" altLang="zh-CN" b="1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::thread 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&gt; workers;</a:t>
            </a:r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 Courier" pitchFamily="2" charset="0"/>
              </a:rPr>
              <a:t>//</a:t>
            </a:r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线程的</a:t>
            </a:r>
            <a:r>
              <a:rPr lang="en-US" altLang="zh-CN" dirty="0">
                <a:solidFill>
                  <a:srgbClr val="000000"/>
                </a:solidFill>
                <a:latin typeface=" Courier" pitchFamily="2" charset="0"/>
              </a:rPr>
              <a:t>vector</a:t>
            </a:r>
            <a:endParaRPr lang="en" altLang="zh-CN" dirty="0">
              <a:solidFill>
                <a:srgbClr val="000000"/>
              </a:solidFill>
              <a:latin typeface=" Courier" pitchFamily="2" charset="0"/>
            </a:endParaRPr>
          </a:p>
          <a:p>
            <a:r>
              <a:rPr lang="zh-CN" altLang="en-US" dirty="0">
                <a:solidFill>
                  <a:srgbClr val="267F99"/>
                </a:solidFill>
                <a:latin typeface=" Courier" pitchFamily="2" charset="0"/>
              </a:rPr>
              <a:t>  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::queue&lt; 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::function&lt;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()&gt; &gt; tasks;</a:t>
            </a:r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 Courier" pitchFamily="2" charset="0"/>
              </a:rPr>
              <a:t>//</a:t>
            </a:r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任务队列，每个任务都是一个</a:t>
            </a:r>
            <a:r>
              <a:rPr lang="en-US" altLang="zh-CN" dirty="0">
                <a:solidFill>
                  <a:srgbClr val="000000"/>
                </a:solidFill>
                <a:latin typeface=" Courier" pitchFamily="2" charset="0"/>
              </a:rPr>
              <a:t>function</a:t>
            </a:r>
            <a:endParaRPr lang="en" altLang="zh-CN" dirty="0">
              <a:solidFill>
                <a:srgbClr val="000000"/>
              </a:solidFill>
              <a:latin typeface=" Courier" pitchFamily="2" charset="0"/>
            </a:endParaRPr>
          </a:p>
          <a:p>
            <a:r>
              <a:rPr lang="zh-CN" altLang="en-US" dirty="0">
                <a:solidFill>
                  <a:srgbClr val="008000"/>
                </a:solidFill>
                <a:latin typeface=" Courier" pitchFamily="2" charset="0"/>
              </a:rPr>
              <a:t>  </a:t>
            </a:r>
            <a:r>
              <a:rPr lang="en" altLang="zh-CN" dirty="0">
                <a:solidFill>
                  <a:srgbClr val="008000"/>
                </a:solidFill>
                <a:latin typeface=" Courier" pitchFamily="2" charset="0"/>
              </a:rPr>
              <a:t>// </a:t>
            </a:r>
            <a:r>
              <a:rPr lang="zh-CN" altLang="en" dirty="0">
                <a:solidFill>
                  <a:srgbClr val="008000"/>
                </a:solidFill>
                <a:latin typeface=" Courier" pitchFamily="2" charset="0"/>
              </a:rPr>
              <a:t>同步</a:t>
            </a:r>
            <a:r>
              <a:rPr lang="zh-CN" altLang="en-US" dirty="0">
                <a:solidFill>
                  <a:srgbClr val="008000"/>
                </a:solidFill>
                <a:latin typeface=" Courier" pitchFamily="2" charset="0"/>
              </a:rPr>
              <a:t>变量</a:t>
            </a:r>
            <a:endParaRPr lang="en-US" altLang="zh-CN" dirty="0">
              <a:solidFill>
                <a:srgbClr val="008000"/>
              </a:solidFill>
              <a:latin typeface=" Courier" pitchFamily="2" charset="0"/>
            </a:endParaRPr>
          </a:p>
          <a:p>
            <a:r>
              <a:rPr lang="zh-CN" altLang="en-US" dirty="0">
                <a:solidFill>
                  <a:srgbClr val="267F99"/>
                </a:solidFill>
                <a:latin typeface=" Courier" pitchFamily="2" charset="0"/>
              </a:rPr>
              <a:t>  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::mutex 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queue_mutex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;</a:t>
            </a:r>
          </a:p>
          <a:p>
            <a:r>
              <a:rPr lang="zh-CN" altLang="en-US" dirty="0">
                <a:solidFill>
                  <a:srgbClr val="267F99"/>
                </a:solidFill>
                <a:latin typeface=" Courier" pitchFamily="2" charset="0"/>
              </a:rPr>
              <a:t>  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condition_variable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condition;</a:t>
            </a:r>
          </a:p>
          <a:p>
            <a:r>
              <a:rPr lang="zh-CN" altLang="en-US" dirty="0">
                <a:solidFill>
                  <a:srgbClr val="0000FF"/>
                </a:solidFill>
                <a:latin typeface=" Courier" pitchFamily="2" charset="0"/>
              </a:rPr>
              <a:t>  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stop;</a:t>
            </a:r>
          </a:p>
          <a:p>
            <a:endParaRPr lang="en" altLang="zh-CN" dirty="0">
              <a:solidFill>
                <a:srgbClr val="000000"/>
              </a:solidFill>
              <a:latin typeface=" Courier" pitchFamily="2" charset="0"/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DE928996-7F3A-7C49-8EC1-8E5E52C57936}"/>
              </a:ext>
            </a:extLst>
          </p:cNvPr>
          <p:cNvCxnSpPr/>
          <p:nvPr/>
        </p:nvCxnSpPr>
        <p:spPr>
          <a:xfrm>
            <a:off x="947738" y="3258562"/>
            <a:ext cx="54800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A1DBBEA4-A212-5541-A392-7382FC50EB23}"/>
              </a:ext>
            </a:extLst>
          </p:cNvPr>
          <p:cNvSpPr txBox="1"/>
          <p:nvPr/>
        </p:nvSpPr>
        <p:spPr>
          <a:xfrm>
            <a:off x="822601" y="3426061"/>
            <a:ext cx="7601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b="1" dirty="0" err="1">
                <a:latin typeface="Courier" pitchFamily="2" charset="0"/>
              </a:rPr>
              <a:t>std</a:t>
            </a:r>
            <a:r>
              <a:rPr kumimoji="1" lang="en-US" altLang="zh-CN" b="1" dirty="0">
                <a:latin typeface="Courier" pitchFamily="2" charset="0"/>
              </a:rPr>
              <a:t>::thread</a:t>
            </a:r>
            <a:r>
              <a:rPr kumimoji="1" lang="zh-CN" altLang="en-US" dirty="0">
                <a:latin typeface="Courier" pitchFamily="2" charset="0"/>
              </a:rPr>
              <a:t>初始化构造：传入一个</a:t>
            </a:r>
            <a:r>
              <a:rPr kumimoji="1" lang="en-US" altLang="zh-CN" dirty="0">
                <a:latin typeface="Courier" pitchFamily="2" charset="0"/>
              </a:rPr>
              <a:t>function</a:t>
            </a:r>
            <a:r>
              <a:rPr kumimoji="1" lang="zh-CN" altLang="en-US" dirty="0">
                <a:latin typeface="Courier" pitchFamily="2" charset="0"/>
              </a:rPr>
              <a:t>，构造一个线程对象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6E63EB2-14A9-7048-ADBE-F55A9E1CE0ED}"/>
              </a:ext>
            </a:extLst>
          </p:cNvPr>
          <p:cNvSpPr/>
          <p:nvPr/>
        </p:nvSpPr>
        <p:spPr>
          <a:xfrm>
            <a:off x="822601" y="3812560"/>
            <a:ext cx="94678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B0"/>
                </a:solidFill>
                <a:latin typeface="Courier" pitchFamily="2" charset="0"/>
              </a:rPr>
              <a:t>void</a:t>
            </a:r>
            <a:r>
              <a:rPr lang="en" altLang="zh-CN" dirty="0">
                <a:latin typeface="Courier" pitchFamily="2" charset="0"/>
              </a:rPr>
              <a:t> foo() { </a:t>
            </a:r>
          </a:p>
          <a:p>
            <a:r>
              <a:rPr lang="zh-CN" altLang="en-US" dirty="0">
                <a:solidFill>
                  <a:srgbClr val="007000"/>
                </a:solidFill>
                <a:latin typeface="Courier" pitchFamily="2" charset="0"/>
              </a:rPr>
              <a:t>  </a:t>
            </a:r>
            <a:r>
              <a:rPr lang="en" altLang="zh-CN" dirty="0">
                <a:solidFill>
                  <a:srgbClr val="007000"/>
                </a:solidFill>
                <a:latin typeface="Courier" pitchFamily="2" charset="0"/>
              </a:rPr>
              <a:t>// do stuff...</a:t>
            </a:r>
            <a:r>
              <a:rPr lang="en" altLang="zh-CN" dirty="0">
                <a:latin typeface="Courier" pitchFamily="2" charset="0"/>
              </a:rPr>
              <a:t> </a:t>
            </a:r>
          </a:p>
          <a:p>
            <a:r>
              <a:rPr lang="en" altLang="zh-CN" dirty="0">
                <a:latin typeface="Courier" pitchFamily="2" charset="0"/>
              </a:rPr>
              <a:t>} </a:t>
            </a:r>
          </a:p>
          <a:p>
            <a:r>
              <a:rPr lang="en" altLang="zh-CN" dirty="0" err="1">
                <a:solidFill>
                  <a:srgbClr val="0000B0"/>
                </a:solidFill>
                <a:latin typeface="Courier" pitchFamily="2" charset="0"/>
              </a:rPr>
              <a:t>int</a:t>
            </a:r>
            <a:r>
              <a:rPr lang="en" altLang="zh-CN" dirty="0">
                <a:latin typeface="Courier" pitchFamily="2" charset="0"/>
              </a:rPr>
              <a:t> main() { </a:t>
            </a:r>
          </a:p>
          <a:p>
            <a:r>
              <a:rPr lang="zh-CN" altLang="en-US" dirty="0">
                <a:latin typeface="Courier" pitchFamily="2" charset="0"/>
              </a:rPr>
              <a:t>  </a:t>
            </a:r>
            <a:r>
              <a:rPr lang="en" altLang="zh-CN" dirty="0" err="1">
                <a:latin typeface="Courier" pitchFamily="2" charset="0"/>
              </a:rPr>
              <a:t>std</a:t>
            </a:r>
            <a:r>
              <a:rPr lang="en" altLang="zh-CN" dirty="0">
                <a:latin typeface="Courier" pitchFamily="2" charset="0"/>
              </a:rPr>
              <a:t>::thread first (foo); </a:t>
            </a:r>
            <a:r>
              <a:rPr lang="en" altLang="zh-CN" dirty="0">
                <a:solidFill>
                  <a:srgbClr val="007000"/>
                </a:solidFill>
                <a:latin typeface="Courier" pitchFamily="2" charset="0"/>
              </a:rPr>
              <a:t>// spawn new thread that calls foo()</a:t>
            </a:r>
            <a:r>
              <a:rPr lang="en" altLang="zh-CN" dirty="0">
                <a:latin typeface="Courier" pitchFamily="2" charset="0"/>
              </a:rPr>
              <a:t> </a:t>
            </a:r>
          </a:p>
          <a:p>
            <a:r>
              <a:rPr lang="zh-CN" altLang="en-US" dirty="0">
                <a:latin typeface="Courier" pitchFamily="2" charset="0"/>
              </a:rPr>
              <a:t>  </a:t>
            </a:r>
            <a:r>
              <a:rPr lang="en-US" altLang="zh-CN" dirty="0">
                <a:latin typeface="Courier" pitchFamily="2" charset="0"/>
              </a:rPr>
              <a:t>...</a:t>
            </a:r>
            <a:endParaRPr lang="en" altLang="zh-CN" dirty="0">
              <a:latin typeface="Courier" pitchFamily="2" charset="0"/>
            </a:endParaRPr>
          </a:p>
          <a:p>
            <a:r>
              <a:rPr lang="en" altLang="zh-CN" dirty="0">
                <a:latin typeface="Courier" pitchFamily="2" charset="0"/>
              </a:rPr>
              <a:t>}</a:t>
            </a:r>
            <a:endParaRPr lang="zh-CN" alt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223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36890" y="181250"/>
            <a:ext cx="2217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/>
              <a:t>简单示例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7A1EE1E-35BE-C048-83B5-DB63ACF7311A}"/>
              </a:ext>
            </a:extLst>
          </p:cNvPr>
          <p:cNvSpPr txBox="1"/>
          <p:nvPr/>
        </p:nvSpPr>
        <p:spPr>
          <a:xfrm>
            <a:off x="836889" y="872359"/>
            <a:ext cx="7676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/>
              <a:t>结合代码示例剖析 </a:t>
            </a:r>
            <a:r>
              <a:rPr kumimoji="1" lang="en-US" altLang="zh-CN" sz="2400" b="1" dirty="0"/>
              <a:t>Executor/</a:t>
            </a:r>
            <a:r>
              <a:rPr kumimoji="1" lang="en-US" altLang="zh-CN" sz="2400" b="1" dirty="0" err="1"/>
              <a:t>ParallelExecutor</a:t>
            </a:r>
            <a:r>
              <a:rPr kumimoji="1" lang="zh-CN" altLang="en-US" sz="2400" b="1" dirty="0"/>
              <a:t> 执行逻辑</a:t>
            </a:r>
            <a:endParaRPr kumimoji="1" lang="en-US" altLang="zh-CN" sz="2400" b="1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17A0B8-7D2B-EC4F-9D53-0279B9DF609B}"/>
              </a:ext>
            </a:extLst>
          </p:cNvPr>
          <p:cNvSpPr txBox="1"/>
          <p:nvPr/>
        </p:nvSpPr>
        <p:spPr>
          <a:xfrm>
            <a:off x="836889" y="1532611"/>
            <a:ext cx="88745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data 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latin typeface="Courier" pitchFamily="2" charset="0"/>
                <a:cs typeface="Courier New" panose="02070309020205020404" pitchFamily="49" charset="0"/>
              </a:rPr>
              <a:t>fluid</a:t>
            </a:r>
            <a:r>
              <a:rPr lang="en" altLang="zh-CN" b="1" dirty="0" err="1"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latin typeface="Courier" pitchFamily="2" charset="0"/>
                <a:cs typeface="Courier New" panose="02070309020205020404" pitchFamily="49" charset="0"/>
              </a:rPr>
              <a:t>layers</a:t>
            </a:r>
            <a:r>
              <a:rPr lang="en" altLang="zh-CN" b="1" dirty="0" err="1"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latin typeface="Courier" pitchFamily="2" charset="0"/>
                <a:cs typeface="Courier New" panose="02070309020205020404" pitchFamily="49" charset="0"/>
              </a:rPr>
              <a:t>data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(name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‘X’, shape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[1], </a:t>
            </a:r>
            <a:r>
              <a:rPr lang="en" altLang="zh-CN" dirty="0" err="1">
                <a:latin typeface="Courier" pitchFamily="2" charset="0"/>
                <a:cs typeface="Courier New" panose="02070309020205020404" pitchFamily="49" charset="0"/>
              </a:rPr>
              <a:t>dtype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‘float32</a:t>
            </a:r>
            <a:r>
              <a:rPr lang="en-US" altLang="zh-CN" dirty="0">
                <a:latin typeface="Courier" pitchFamily="2" charset="0"/>
                <a:cs typeface="Courier New" panose="02070309020205020404" pitchFamily="49" charset="0"/>
              </a:rPr>
              <a:t>’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) </a:t>
            </a:r>
          </a:p>
          <a:p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hidden 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latin typeface="Courier" pitchFamily="2" charset="0"/>
                <a:cs typeface="Courier New" panose="02070309020205020404" pitchFamily="49" charset="0"/>
              </a:rPr>
              <a:t>fluid</a:t>
            </a:r>
            <a:r>
              <a:rPr lang="en" altLang="zh-CN" b="1" dirty="0" err="1"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latin typeface="Courier" pitchFamily="2" charset="0"/>
                <a:cs typeface="Courier New" panose="02070309020205020404" pitchFamily="49" charset="0"/>
              </a:rPr>
              <a:t>layers</a:t>
            </a:r>
            <a:r>
              <a:rPr lang="en" altLang="zh-CN" b="1" dirty="0" err="1"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latin typeface="Courier" pitchFamily="2" charset="0"/>
                <a:cs typeface="Courier New" panose="02070309020205020404" pitchFamily="49" charset="0"/>
              </a:rPr>
              <a:t>fc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(input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data, size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10) </a:t>
            </a:r>
          </a:p>
          <a:p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loss 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latin typeface="Courier" pitchFamily="2" charset="0"/>
                <a:cs typeface="Courier New" panose="02070309020205020404" pitchFamily="49" charset="0"/>
              </a:rPr>
              <a:t>fluid</a:t>
            </a:r>
            <a:r>
              <a:rPr lang="en" altLang="zh-CN" b="1" dirty="0" err="1"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latin typeface="Courier" pitchFamily="2" charset="0"/>
                <a:cs typeface="Courier New" panose="02070309020205020404" pitchFamily="49" charset="0"/>
              </a:rPr>
              <a:t>layers</a:t>
            </a:r>
            <a:r>
              <a:rPr lang="en" altLang="zh-CN" b="1" dirty="0" err="1"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latin typeface="Courier" pitchFamily="2" charset="0"/>
                <a:cs typeface="Courier New" panose="02070309020205020404" pitchFamily="49" charset="0"/>
              </a:rPr>
              <a:t>mean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(hidden) </a:t>
            </a:r>
            <a:r>
              <a:rPr lang="en" altLang="zh-CN" dirty="0" err="1">
                <a:latin typeface="Courier" pitchFamily="2" charset="0"/>
                <a:cs typeface="Courier New" panose="02070309020205020404" pitchFamily="49" charset="0"/>
              </a:rPr>
              <a:t>fluid</a:t>
            </a:r>
            <a:r>
              <a:rPr lang="en" altLang="zh-CN" b="1" dirty="0" err="1"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latin typeface="Courier" pitchFamily="2" charset="0"/>
                <a:cs typeface="Courier New" panose="02070309020205020404" pitchFamily="49" charset="0"/>
              </a:rPr>
              <a:t>optimizer</a:t>
            </a:r>
            <a:r>
              <a:rPr lang="en" altLang="zh-CN" b="1" dirty="0" err="1"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latin typeface="Courier" pitchFamily="2" charset="0"/>
                <a:cs typeface="Courier New" panose="02070309020205020404" pitchFamily="49" charset="0"/>
              </a:rPr>
              <a:t>SGD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en" altLang="zh-CN" dirty="0" err="1">
                <a:latin typeface="Courier" pitchFamily="2" charset="0"/>
                <a:cs typeface="Courier New" panose="02070309020205020404" pitchFamily="49" charset="0"/>
              </a:rPr>
              <a:t>learning_rate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0.01)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minimize(loss)</a:t>
            </a:r>
          </a:p>
          <a:p>
            <a:endParaRPr lang="en" altLang="zh-CN" dirty="0">
              <a:latin typeface="Courier" pitchFamily="2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place </a:t>
            </a:r>
            <a:r>
              <a:rPr lang="en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fluid</a:t>
            </a:r>
            <a:r>
              <a:rPr lang="en" altLang="zh-CN" b="1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CUDAPlace</a:t>
            </a:r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(0) </a:t>
            </a:r>
            <a:r>
              <a:rPr lang="en" altLang="zh-CN" i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# </a:t>
            </a:r>
            <a:r>
              <a:rPr lang="en" altLang="zh-CN" i="1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fluid.CPUPlace</a:t>
            </a:r>
            <a:r>
              <a:rPr lang="en" altLang="zh-CN" i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()</a:t>
            </a:r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 </a:t>
            </a:r>
          </a:p>
          <a:p>
            <a:r>
              <a:rPr lang="en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exe = </a:t>
            </a:r>
            <a:r>
              <a:rPr lang="en" altLang="zh-CN" b="1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fluid.Executor</a:t>
            </a:r>
            <a:r>
              <a:rPr lang="en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(place) </a:t>
            </a:r>
            <a:endParaRPr lang="en" altLang="zh-CN" dirty="0">
              <a:solidFill>
                <a:schemeClr val="bg1">
                  <a:lumMod val="75000"/>
                </a:schemeClr>
              </a:solidFill>
              <a:latin typeface="Courier" pitchFamily="2" charset="0"/>
              <a:cs typeface="Courier New" panose="02070309020205020404" pitchFamily="49" charset="0"/>
            </a:endParaRPr>
          </a:p>
          <a:p>
            <a:r>
              <a:rPr lang="en" altLang="zh-CN" b="1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exe.run</a:t>
            </a:r>
            <a:r>
              <a:rPr lang="en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en" altLang="zh-CN" b="1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fluid.default_startup_program</a:t>
            </a:r>
            <a:r>
              <a:rPr lang="en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()) </a:t>
            </a:r>
          </a:p>
          <a:p>
            <a:endParaRPr lang="en" altLang="zh-CN" dirty="0">
              <a:solidFill>
                <a:schemeClr val="bg1">
                  <a:lumMod val="75000"/>
                </a:schemeClr>
              </a:solidFill>
              <a:latin typeface="Courier" pitchFamily="2" charset="0"/>
              <a:cs typeface="Courier New" panose="02070309020205020404" pitchFamily="49" charset="0"/>
            </a:endParaRPr>
          </a:p>
          <a:p>
            <a:r>
              <a:rPr lang="en" altLang="zh-CN" b="1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compiled_prog</a:t>
            </a:r>
            <a:r>
              <a:rPr lang="en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 =</a:t>
            </a: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     </a:t>
            </a:r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	</a:t>
            </a:r>
            <a:r>
              <a:rPr lang="en" altLang="zh-CN" b="1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compiler.CompiledProgram</a:t>
            </a:r>
            <a:r>
              <a:rPr lang="en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en" altLang="zh-CN" b="1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fluid.default_main_program</a:t>
            </a:r>
            <a:r>
              <a:rPr lang="en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())</a:t>
            </a:r>
          </a:p>
          <a:p>
            <a:r>
              <a:rPr lang="en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	</a:t>
            </a:r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-US" altLang="zh-CN" b="1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with_data_parallel</a:t>
            </a:r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en-US" altLang="zh-CN" b="1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loss_name</a:t>
            </a:r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-US" altLang="zh-CN" b="1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loss.name</a:t>
            </a:r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)</a:t>
            </a:r>
            <a:r>
              <a:rPr lang="en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 </a:t>
            </a:r>
          </a:p>
          <a:p>
            <a:endParaRPr lang="en" altLang="zh-CN" dirty="0">
              <a:solidFill>
                <a:schemeClr val="bg1">
                  <a:lumMod val="75000"/>
                </a:schemeClr>
              </a:solidFill>
              <a:latin typeface="Courier" pitchFamily="2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x </a:t>
            </a:r>
            <a:r>
              <a:rPr lang="en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numpy</a:t>
            </a:r>
            <a:r>
              <a:rPr lang="en" altLang="zh-CN" b="1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random</a:t>
            </a:r>
            <a:r>
              <a:rPr lang="en" altLang="zh-CN" b="1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random</a:t>
            </a:r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(size</a:t>
            </a:r>
            <a:r>
              <a:rPr lang="en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(10, 1))</a:t>
            </a:r>
            <a:r>
              <a:rPr lang="en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astype</a:t>
            </a:r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('float32’) </a:t>
            </a:r>
          </a:p>
          <a:p>
            <a:r>
              <a:rPr lang="en" altLang="zh-CN" b="1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loss_data</a:t>
            </a:r>
            <a:r>
              <a:rPr lang="en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, = </a:t>
            </a:r>
            <a:r>
              <a:rPr lang="en" altLang="zh-CN" b="1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exe.run</a:t>
            </a:r>
            <a:r>
              <a:rPr lang="en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en" altLang="zh-CN" b="1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compiled_prog</a:t>
            </a:r>
            <a:r>
              <a:rPr lang="en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, feed={"X": x}, 	</a:t>
            </a:r>
            <a:r>
              <a:rPr lang="en" altLang="zh-CN" b="1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fetch_list</a:t>
            </a:r>
            <a:r>
              <a:rPr lang="en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=[</a:t>
            </a:r>
            <a:r>
              <a:rPr lang="en" altLang="zh-CN" b="1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loss.name</a:t>
            </a:r>
            <a:r>
              <a:rPr lang="en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])</a:t>
            </a:r>
            <a:endParaRPr kumimoji="1" lang="zh-CN" altLang="en-US" b="1" dirty="0">
              <a:solidFill>
                <a:schemeClr val="bg1">
                  <a:lumMod val="75000"/>
                </a:schemeClr>
              </a:solidFill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A33EF79-8B6F-F14B-AD25-B2C5D8EA05E3}"/>
              </a:ext>
            </a:extLst>
          </p:cNvPr>
          <p:cNvSpPr txBox="1"/>
          <p:nvPr/>
        </p:nvSpPr>
        <p:spPr>
          <a:xfrm>
            <a:off x="12370676" y="24489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67F8860-6461-B240-AEF9-5507421A67A1}"/>
              </a:ext>
            </a:extLst>
          </p:cNvPr>
          <p:cNvSpPr/>
          <p:nvPr/>
        </p:nvSpPr>
        <p:spPr>
          <a:xfrm>
            <a:off x="716692" y="1465216"/>
            <a:ext cx="9082216" cy="1383584"/>
          </a:xfrm>
          <a:prstGeom prst="rect">
            <a:avLst/>
          </a:prstGeom>
          <a:noFill/>
          <a:ln w="28575">
            <a:solidFill>
              <a:srgbClr val="2339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080638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1" y="181250"/>
            <a:ext cx="9201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/>
              <a:t>ParallelExecutor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 err="1">
                <a:solidFill>
                  <a:srgbClr val="2339DA"/>
                </a:solidFill>
              </a:rPr>
              <a:t>Threadpool</a:t>
            </a:r>
            <a:r>
              <a:rPr kumimoji="1" lang="zh-CN" altLang="en-US" sz="2800" b="1" dirty="0">
                <a:solidFill>
                  <a:srgbClr val="2339DA"/>
                </a:solidFill>
              </a:rPr>
              <a:t>的构造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110</a:t>
            </a:fld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548176D-1E94-EA44-9E01-6C8AE4C0EB27}"/>
              </a:ext>
            </a:extLst>
          </p:cNvPr>
          <p:cNvSpPr/>
          <p:nvPr/>
        </p:nvSpPr>
        <p:spPr>
          <a:xfrm>
            <a:off x="822601" y="841630"/>
            <a:ext cx="1136939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inline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ThreadPool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</a:t>
            </a:r>
            <a:r>
              <a:rPr lang="en" altLang="zh-CN" dirty="0" err="1">
                <a:solidFill>
                  <a:srgbClr val="795E26"/>
                </a:solidFill>
                <a:latin typeface=" Courier" pitchFamily="2" charset="0"/>
              </a:rPr>
              <a:t>ThreadPool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</a:t>
            </a:r>
            <a:r>
              <a:rPr lang="en" altLang="zh-CN" dirty="0" err="1">
                <a:solidFill>
                  <a:srgbClr val="0000FF"/>
                </a:solidFill>
                <a:latin typeface=" Courier" pitchFamily="2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 Courier" pitchFamily="2" charset="0"/>
              </a:rPr>
              <a:t>threads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): </a:t>
            </a:r>
            <a:r>
              <a:rPr lang="en" altLang="zh-CN" dirty="0">
                <a:solidFill>
                  <a:srgbClr val="795E26"/>
                </a:solidFill>
                <a:latin typeface=" Courier" pitchFamily="2" charset="0"/>
              </a:rPr>
              <a:t>stop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false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{</a:t>
            </a:r>
          </a:p>
          <a:p>
            <a:r>
              <a:rPr lang="zh-CN" altLang="en-US" dirty="0">
                <a:solidFill>
                  <a:srgbClr val="AF00DB"/>
                </a:solidFill>
                <a:latin typeface=" Courier" pitchFamily="2" charset="0"/>
              </a:rPr>
              <a:t>  </a:t>
            </a:r>
            <a:r>
              <a:rPr lang="en" altLang="zh-CN" dirty="0">
                <a:solidFill>
                  <a:srgbClr val="AF00DB"/>
                </a:solidFill>
                <a:latin typeface=" Courier" pitchFamily="2" charset="0"/>
              </a:rPr>
              <a:t>for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</a:t>
            </a:r>
            <a:r>
              <a:rPr lang="en" altLang="zh-CN" dirty="0" err="1">
                <a:solidFill>
                  <a:srgbClr val="0000FF"/>
                </a:solidFill>
                <a:latin typeface=" Courier" pitchFamily="2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= </a:t>
            </a:r>
            <a:r>
              <a:rPr lang="en" altLang="zh-CN" dirty="0">
                <a:solidFill>
                  <a:srgbClr val="09885A"/>
                </a:solidFill>
                <a:latin typeface=" Courier" pitchFamily="2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;i&lt;threads;++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)</a:t>
            </a:r>
          </a:p>
          <a:p>
            <a:r>
              <a:rPr lang="zh-CN" altLang="en-US" dirty="0">
                <a:solidFill>
                  <a:srgbClr val="001080"/>
                </a:solidFill>
                <a:latin typeface=" Courier" pitchFamily="2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 Courier" pitchFamily="2" charset="0"/>
              </a:rPr>
              <a:t>workers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.</a:t>
            </a:r>
            <a:r>
              <a:rPr lang="en" altLang="zh-CN" dirty="0" err="1">
                <a:solidFill>
                  <a:srgbClr val="795E26"/>
                </a:solidFill>
                <a:latin typeface=" Courier" pitchFamily="2" charset="0"/>
              </a:rPr>
              <a:t>emplace_back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</a:t>
            </a:r>
          </a:p>
          <a:p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     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[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{</a:t>
            </a:r>
          </a:p>
          <a:p>
            <a:r>
              <a:rPr lang="zh-CN" altLang="en-US" dirty="0">
                <a:solidFill>
                  <a:srgbClr val="AF00DB"/>
                </a:solidFill>
                <a:latin typeface=" Courier" pitchFamily="2" charset="0"/>
              </a:rPr>
              <a:t>        </a:t>
            </a:r>
            <a:r>
              <a:rPr lang="en" altLang="zh-CN" dirty="0">
                <a:solidFill>
                  <a:srgbClr val="AF00DB"/>
                </a:solidFill>
                <a:latin typeface=" Courier" pitchFamily="2" charset="0"/>
              </a:rPr>
              <a:t>for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(;;)</a:t>
            </a:r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{</a:t>
            </a:r>
          </a:p>
          <a:p>
            <a:r>
              <a:rPr lang="zh-CN" altLang="en-US" dirty="0">
                <a:solidFill>
                  <a:srgbClr val="267F99"/>
                </a:solidFill>
                <a:latin typeface=" Courier" pitchFamily="2" charset="0"/>
              </a:rPr>
              <a:t>          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::function&lt;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()&gt; task;</a:t>
            </a:r>
          </a:p>
          <a:p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         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{</a:t>
            </a:r>
          </a:p>
          <a:p>
            <a:r>
              <a:rPr lang="zh-CN" altLang="en-US" dirty="0">
                <a:solidFill>
                  <a:srgbClr val="267F99"/>
                </a:solidFill>
                <a:latin typeface=" Courier" pitchFamily="2" charset="0"/>
              </a:rPr>
              <a:t>            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unique_lock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&lt;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::mutex&gt; </a:t>
            </a:r>
            <a:r>
              <a:rPr lang="en" altLang="zh-CN" dirty="0">
                <a:solidFill>
                  <a:srgbClr val="795E26"/>
                </a:solidFill>
                <a:latin typeface=" Courier" pitchFamily="2" charset="0"/>
              </a:rPr>
              <a:t>lock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-&gt;</a:t>
            </a:r>
            <a:r>
              <a:rPr lang="en" altLang="zh-CN" dirty="0" err="1">
                <a:solidFill>
                  <a:srgbClr val="001080"/>
                </a:solidFill>
                <a:latin typeface=" Courier" pitchFamily="2" charset="0"/>
              </a:rPr>
              <a:t>queue_mutex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);</a:t>
            </a:r>
          </a:p>
          <a:p>
            <a:r>
              <a:rPr lang="zh-CN" altLang="en-US" dirty="0">
                <a:solidFill>
                  <a:srgbClr val="0000FF"/>
                </a:solidFill>
                <a:latin typeface=" Courier" pitchFamily="2" charset="0"/>
              </a:rPr>
              <a:t>            </a:t>
            </a:r>
            <a:r>
              <a:rPr lang="en" altLang="zh-CN" b="1" dirty="0">
                <a:solidFill>
                  <a:srgbClr val="0000FF"/>
                </a:solidFill>
                <a:latin typeface="Courier" pitchFamily="2" charset="0"/>
              </a:rPr>
              <a:t>this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-&gt;</a:t>
            </a:r>
            <a:r>
              <a:rPr lang="en" altLang="zh-CN" b="1" dirty="0" err="1">
                <a:solidFill>
                  <a:srgbClr val="001080"/>
                </a:solidFill>
                <a:latin typeface="Courier" pitchFamily="2" charset="0"/>
              </a:rPr>
              <a:t>condition</a:t>
            </a:r>
            <a:r>
              <a:rPr lang="en" altLang="zh-CN" b="1" dirty="0" err="1">
                <a:solidFill>
                  <a:srgbClr val="000000"/>
                </a:solidFill>
                <a:latin typeface="Courier" pitchFamily="2" charset="0"/>
              </a:rPr>
              <a:t>.</a:t>
            </a:r>
            <a:r>
              <a:rPr lang="en" altLang="zh-CN" b="1" dirty="0" err="1">
                <a:solidFill>
                  <a:srgbClr val="795E26"/>
                </a:solidFill>
                <a:latin typeface="Courier" pitchFamily="2" charset="0"/>
              </a:rPr>
              <a:t>wait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(lock,</a:t>
            </a:r>
          </a:p>
          <a:p>
            <a:r>
              <a:rPr lang="zh-CN" altLang="en-US" b="1" dirty="0">
                <a:solidFill>
                  <a:srgbClr val="000000"/>
                </a:solidFill>
                <a:latin typeface="Courier" pitchFamily="2" charset="0"/>
              </a:rPr>
              <a:t>                   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[</a:t>
            </a:r>
            <a:r>
              <a:rPr lang="en" altLang="zh-CN" b="1" dirty="0">
                <a:solidFill>
                  <a:srgbClr val="0000FF"/>
                </a:solidFill>
                <a:latin typeface="Courier" pitchFamily="2" charset="0"/>
              </a:rPr>
              <a:t>this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]{ </a:t>
            </a:r>
            <a:r>
              <a:rPr lang="en" altLang="zh-CN" b="1" dirty="0">
                <a:solidFill>
                  <a:srgbClr val="AF00DB"/>
                </a:solidFill>
                <a:latin typeface="Courier" pitchFamily="2" charset="0"/>
              </a:rPr>
              <a:t>return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b="1" dirty="0">
                <a:solidFill>
                  <a:srgbClr val="0000FF"/>
                </a:solidFill>
                <a:latin typeface="Courier" pitchFamily="2" charset="0"/>
              </a:rPr>
              <a:t>this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-&gt;</a:t>
            </a:r>
            <a:r>
              <a:rPr lang="en" altLang="zh-CN" b="1" dirty="0">
                <a:solidFill>
                  <a:srgbClr val="001080"/>
                </a:solidFill>
                <a:latin typeface="Courier" pitchFamily="2" charset="0"/>
              </a:rPr>
              <a:t>stop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 || !</a:t>
            </a:r>
            <a:r>
              <a:rPr lang="en" altLang="zh-CN" b="1" dirty="0">
                <a:solidFill>
                  <a:srgbClr val="0000FF"/>
                </a:solidFill>
                <a:latin typeface="Courier" pitchFamily="2" charset="0"/>
              </a:rPr>
              <a:t>this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-&gt;</a:t>
            </a:r>
            <a:r>
              <a:rPr lang="en" altLang="zh-CN" b="1" dirty="0" err="1">
                <a:solidFill>
                  <a:srgbClr val="001080"/>
                </a:solidFill>
                <a:latin typeface="Courier" pitchFamily="2" charset="0"/>
              </a:rPr>
              <a:t>tasks</a:t>
            </a:r>
            <a:r>
              <a:rPr lang="en" altLang="zh-CN" b="1" dirty="0" err="1">
                <a:solidFill>
                  <a:srgbClr val="000000"/>
                </a:solidFill>
                <a:latin typeface="Courier" pitchFamily="2" charset="0"/>
              </a:rPr>
              <a:t>.</a:t>
            </a:r>
            <a:r>
              <a:rPr lang="en" altLang="zh-CN" b="1" dirty="0" err="1">
                <a:solidFill>
                  <a:srgbClr val="795E26"/>
                </a:solidFill>
                <a:latin typeface="Courier" pitchFamily="2" charset="0"/>
              </a:rPr>
              <a:t>empty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(); });</a:t>
            </a:r>
          </a:p>
          <a:p>
            <a:r>
              <a:rPr lang="zh-CN" altLang="en-US" dirty="0">
                <a:solidFill>
                  <a:srgbClr val="AF00DB"/>
                </a:solidFill>
                <a:latin typeface=" Courier" pitchFamily="2" charset="0"/>
              </a:rPr>
              <a:t>            </a:t>
            </a:r>
            <a:r>
              <a:rPr lang="en" altLang="zh-CN" dirty="0">
                <a:solidFill>
                  <a:srgbClr val="AF00DB"/>
                </a:solidFill>
                <a:latin typeface=" Courier" pitchFamily="2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 Courier" pitchFamily="2" charset="0"/>
              </a:rPr>
              <a:t>stop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&amp;&amp; 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-&gt;</a:t>
            </a:r>
            <a:r>
              <a:rPr lang="en" altLang="zh-CN" dirty="0" err="1">
                <a:solidFill>
                  <a:srgbClr val="001080"/>
                </a:solidFill>
                <a:latin typeface=" Courier" pitchFamily="2" charset="0"/>
              </a:rPr>
              <a:t>tasks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.</a:t>
            </a:r>
            <a:r>
              <a:rPr lang="en" altLang="zh-CN" dirty="0" err="1">
                <a:solidFill>
                  <a:srgbClr val="795E26"/>
                </a:solidFill>
                <a:latin typeface=" Courier" pitchFamily="2" charset="0"/>
              </a:rPr>
              <a:t>empty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())</a:t>
            </a:r>
          </a:p>
          <a:p>
            <a:r>
              <a:rPr lang="zh-CN" altLang="en-US" dirty="0">
                <a:solidFill>
                  <a:srgbClr val="AF00DB"/>
                </a:solidFill>
                <a:latin typeface=" Courier" pitchFamily="2" charset="0"/>
              </a:rPr>
              <a:t>              </a:t>
            </a:r>
            <a:r>
              <a:rPr lang="en" altLang="zh-CN" dirty="0">
                <a:solidFill>
                  <a:srgbClr val="AF00DB"/>
                </a:solidFill>
                <a:latin typeface=" Courier" pitchFamily="2" charset="0"/>
              </a:rPr>
              <a:t>return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;</a:t>
            </a:r>
          </a:p>
          <a:p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           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task = 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</a:t>
            </a:r>
            <a:r>
              <a:rPr lang="en" altLang="zh-CN" dirty="0">
                <a:solidFill>
                  <a:srgbClr val="795E26"/>
                </a:solidFill>
                <a:latin typeface=" Courier" pitchFamily="2" charset="0"/>
              </a:rPr>
              <a:t>move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-&gt;</a:t>
            </a:r>
            <a:r>
              <a:rPr lang="en" altLang="zh-CN" dirty="0" err="1">
                <a:solidFill>
                  <a:srgbClr val="001080"/>
                </a:solidFill>
                <a:latin typeface=" Courier" pitchFamily="2" charset="0"/>
              </a:rPr>
              <a:t>tasks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.</a:t>
            </a:r>
            <a:r>
              <a:rPr lang="en" altLang="zh-CN" dirty="0" err="1">
                <a:solidFill>
                  <a:srgbClr val="795E26"/>
                </a:solidFill>
                <a:latin typeface=" Courier" pitchFamily="2" charset="0"/>
              </a:rPr>
              <a:t>front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());</a:t>
            </a:r>
          </a:p>
          <a:p>
            <a:r>
              <a:rPr lang="zh-CN" altLang="en-US" dirty="0">
                <a:solidFill>
                  <a:srgbClr val="0000FF"/>
                </a:solidFill>
                <a:latin typeface=" Courier" pitchFamily="2" charset="0"/>
              </a:rPr>
              <a:t>            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-&gt;</a:t>
            </a:r>
            <a:r>
              <a:rPr lang="en" altLang="zh-CN" dirty="0" err="1">
                <a:solidFill>
                  <a:srgbClr val="001080"/>
                </a:solidFill>
                <a:latin typeface=" Courier" pitchFamily="2" charset="0"/>
              </a:rPr>
              <a:t>tasks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.</a:t>
            </a:r>
            <a:r>
              <a:rPr lang="en" altLang="zh-CN" dirty="0" err="1">
                <a:solidFill>
                  <a:srgbClr val="795E26"/>
                </a:solidFill>
                <a:latin typeface=" Courier" pitchFamily="2" charset="0"/>
              </a:rPr>
              <a:t>pop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         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}</a:t>
            </a:r>
          </a:p>
          <a:p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         </a:t>
            </a:r>
            <a:r>
              <a:rPr lang="en" altLang="zh-CN" dirty="0">
                <a:solidFill>
                  <a:srgbClr val="795E26"/>
                </a:solidFill>
                <a:latin typeface=" Courier" pitchFamily="2" charset="0"/>
              </a:rPr>
              <a:t>task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     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}</a:t>
            </a:r>
          </a:p>
          <a:p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   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});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 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 Courier" pitchFamily="2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 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74157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1" y="181250"/>
            <a:ext cx="9201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/>
              <a:t>ParallelExecutor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 err="1">
                <a:solidFill>
                  <a:srgbClr val="2339DA"/>
                </a:solidFill>
              </a:rPr>
              <a:t>Threadpool</a:t>
            </a:r>
            <a:r>
              <a:rPr kumimoji="1" lang="zh-CN" altLang="en-US" sz="2800" b="1" dirty="0">
                <a:solidFill>
                  <a:srgbClr val="2339DA"/>
                </a:solidFill>
              </a:rPr>
              <a:t>的构造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111</a:t>
            </a:fld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6106127-8CC9-3245-A99B-8199BE4EB01E}"/>
              </a:ext>
            </a:extLst>
          </p:cNvPr>
          <p:cNvSpPr txBox="1"/>
          <p:nvPr/>
        </p:nvSpPr>
        <p:spPr>
          <a:xfrm>
            <a:off x="6223456" y="1452780"/>
            <a:ext cx="5635349" cy="1072986"/>
          </a:xfrm>
          <a:prstGeom prst="rect">
            <a:avLst/>
          </a:prstGeom>
          <a:noFill/>
          <a:ln>
            <a:solidFill>
              <a:srgbClr val="2339DA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dirty="0">
                <a:latin typeface="Courier" pitchFamily="2" charset="0"/>
              </a:rPr>
              <a:t>为线程池中的每一个</a:t>
            </a:r>
            <a:r>
              <a:rPr kumimoji="1" lang="en-US" altLang="zh-CN" dirty="0">
                <a:latin typeface="Courier" pitchFamily="2" charset="0"/>
              </a:rPr>
              <a:t>thread</a:t>
            </a:r>
            <a:r>
              <a:rPr kumimoji="1" lang="zh-CN" altLang="en-US" dirty="0">
                <a:latin typeface="Courier" pitchFamily="2" charset="0"/>
              </a:rPr>
              <a:t>，绑定一个</a:t>
            </a:r>
            <a:r>
              <a:rPr kumimoji="1" lang="en-US" altLang="zh-CN" dirty="0">
                <a:latin typeface="Courier" pitchFamily="2" charset="0"/>
              </a:rPr>
              <a:t>lambda</a:t>
            </a:r>
            <a:r>
              <a:rPr kumimoji="1" lang="zh-CN" altLang="en-US" dirty="0">
                <a:latin typeface="Courier" pitchFamily="2" charset="0"/>
              </a:rPr>
              <a:t>表达式方法，换句话说，</a:t>
            </a:r>
            <a:r>
              <a:rPr kumimoji="1" lang="en-US" altLang="zh-CN" dirty="0" err="1">
                <a:latin typeface="Courier" pitchFamily="2" charset="0"/>
              </a:rPr>
              <a:t>ThreadPool</a:t>
            </a:r>
            <a:r>
              <a:rPr kumimoji="1" lang="zh-CN" altLang="en-US" dirty="0">
                <a:latin typeface="Courier" pitchFamily="2" charset="0"/>
              </a:rPr>
              <a:t>构造完成时，每个</a:t>
            </a:r>
            <a:r>
              <a:rPr kumimoji="1" lang="en-US" altLang="zh-CN" dirty="0">
                <a:latin typeface="Courier" pitchFamily="2" charset="0"/>
              </a:rPr>
              <a:t>thread</a:t>
            </a:r>
            <a:r>
              <a:rPr kumimoji="1" lang="zh-CN" altLang="en-US" dirty="0">
                <a:latin typeface="Courier" pitchFamily="2" charset="0"/>
              </a:rPr>
              <a:t>都开始执行这个方法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4AF6017-D261-7547-A55D-7B37042A83D0}"/>
              </a:ext>
            </a:extLst>
          </p:cNvPr>
          <p:cNvSpPr/>
          <p:nvPr/>
        </p:nvSpPr>
        <p:spPr>
          <a:xfrm>
            <a:off x="822601" y="764213"/>
            <a:ext cx="11369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unique_lock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&lt;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::mutex&gt; </a:t>
            </a:r>
            <a:r>
              <a:rPr lang="en" altLang="zh-CN" dirty="0">
                <a:solidFill>
                  <a:srgbClr val="795E26"/>
                </a:solidFill>
                <a:latin typeface=" Courier" pitchFamily="2" charset="0"/>
              </a:rPr>
              <a:t>lock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-&gt;</a:t>
            </a:r>
            <a:r>
              <a:rPr lang="en" altLang="zh-CN" dirty="0" err="1">
                <a:solidFill>
                  <a:srgbClr val="001080"/>
                </a:solidFill>
                <a:latin typeface=" Courier" pitchFamily="2" charset="0"/>
              </a:rPr>
              <a:t>queue_mutex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);</a:t>
            </a:r>
            <a:endParaRPr lang="en" altLang="zh-CN" dirty="0">
              <a:solidFill>
                <a:srgbClr val="0000FF"/>
              </a:solidFill>
              <a:latin typeface=" Courier" pitchFamily="2" charset="0"/>
            </a:endParaRPr>
          </a:p>
          <a:p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this-&gt;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condition.wait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(lock,</a:t>
            </a:r>
            <a:r>
              <a:rPr lang="zh-CN" altLang="en-US" b="1" dirty="0">
                <a:solidFill>
                  <a:srgbClr val="C00000"/>
                </a:solidFill>
                <a:latin typeface="Courier" pitchFamily="2" charset="0"/>
              </a:rPr>
              <a:t> 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[this]{ return this-&gt;stop || !this-&gt;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tasks.empty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(); });</a:t>
            </a:r>
          </a:p>
        </p:txBody>
      </p: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2086AD67-ADAE-0142-A150-A30E5E6F0BF2}"/>
              </a:ext>
            </a:extLst>
          </p:cNvPr>
          <p:cNvCxnSpPr/>
          <p:nvPr/>
        </p:nvCxnSpPr>
        <p:spPr>
          <a:xfrm>
            <a:off x="947738" y="1503556"/>
            <a:ext cx="54800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7BA7E002-98F2-8E4E-9236-883DF0FFF397}"/>
              </a:ext>
            </a:extLst>
          </p:cNvPr>
          <p:cNvCxnSpPr/>
          <p:nvPr/>
        </p:nvCxnSpPr>
        <p:spPr>
          <a:xfrm>
            <a:off x="947738" y="2590789"/>
            <a:ext cx="54800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1FA2E255-6E7C-7843-BEDE-8F82FD7F0266}"/>
              </a:ext>
            </a:extLst>
          </p:cNvPr>
          <p:cNvSpPr/>
          <p:nvPr/>
        </p:nvSpPr>
        <p:spPr>
          <a:xfrm>
            <a:off x="822601" y="1575236"/>
            <a:ext cx="48718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::mutex 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queue_mutex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;</a:t>
            </a:r>
          </a:p>
          <a:p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</a:t>
            </a:r>
            <a:r>
              <a:rPr lang="en" altLang="zh-CN" b="1" dirty="0" err="1">
                <a:solidFill>
                  <a:srgbClr val="000000"/>
                </a:solidFill>
                <a:latin typeface="Courier" pitchFamily="2" charset="0"/>
              </a:rPr>
              <a:t>condition_variable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condition;</a:t>
            </a:r>
          </a:p>
          <a:p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stop;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BACBABB-1F29-8140-89DC-14D45B84CB81}"/>
              </a:ext>
            </a:extLst>
          </p:cNvPr>
          <p:cNvSpPr txBox="1"/>
          <p:nvPr/>
        </p:nvSpPr>
        <p:spPr>
          <a:xfrm>
            <a:off x="822601" y="2692879"/>
            <a:ext cx="10801710" cy="1406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dirty="0" err="1">
                <a:latin typeface="Courier" pitchFamily="2" charset="0"/>
              </a:rPr>
              <a:t>std</a:t>
            </a:r>
            <a:r>
              <a:rPr kumimoji="1" lang="en-US" altLang="zh-CN" dirty="0">
                <a:latin typeface="Courier" pitchFamily="2" charset="0"/>
              </a:rPr>
              <a:t>::</a:t>
            </a:r>
            <a:r>
              <a:rPr kumimoji="1" lang="en-US" altLang="zh-CN" dirty="0" err="1">
                <a:latin typeface="Courier" pitchFamily="2" charset="0"/>
              </a:rPr>
              <a:t>condition_variable</a:t>
            </a:r>
            <a:r>
              <a:rPr kumimoji="1" lang="zh-CN" altLang="en-US" dirty="0">
                <a:latin typeface="Courier" pitchFamily="2" charset="0"/>
              </a:rPr>
              <a:t>，是一个能够阻塞当前调用线程直到通知该线程可以恢复执行的对象</a:t>
            </a:r>
            <a:endParaRPr kumimoji="1" lang="en-US" altLang="zh-CN" dirty="0">
              <a:latin typeface="Courier" pitchFamily="2" charset="0"/>
            </a:endParaRPr>
          </a:p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Courier" pitchFamily="2" charset="0"/>
              </a:rPr>
              <a:t>当它调用</a:t>
            </a:r>
            <a:r>
              <a:rPr kumimoji="1" lang="en-US" altLang="zh-CN" dirty="0">
                <a:latin typeface="Courier" pitchFamily="2" charset="0"/>
              </a:rPr>
              <a:t>wait</a:t>
            </a:r>
            <a:r>
              <a:rPr kumimoji="1" lang="zh-CN" altLang="en-US" dirty="0">
                <a:latin typeface="Courier" pitchFamily="2" charset="0"/>
              </a:rPr>
              <a:t>函数时候，使用一个</a:t>
            </a:r>
            <a:r>
              <a:rPr kumimoji="1" lang="en-US" altLang="zh-CN" dirty="0" err="1">
                <a:latin typeface="Courier" pitchFamily="2" charset="0"/>
              </a:rPr>
              <a:t>unique_lock</a:t>
            </a:r>
            <a:r>
              <a:rPr kumimoji="1" lang="en-US" altLang="zh-CN" dirty="0">
                <a:latin typeface="Courier" pitchFamily="2" charset="0"/>
              </a:rPr>
              <a:t>&lt;mutex&gt;</a:t>
            </a:r>
            <a:r>
              <a:rPr kumimoji="1" lang="zh-CN" altLang="en-US" dirty="0">
                <a:latin typeface="Courier" pitchFamily="2" charset="0"/>
              </a:rPr>
              <a:t>对象锁住当前线程，该线程将保持阻塞，直到另一个线程对同一个</a:t>
            </a:r>
            <a:r>
              <a:rPr kumimoji="1" lang="en-US" altLang="zh-CN" dirty="0" err="1">
                <a:latin typeface="Courier" pitchFamily="2" charset="0"/>
              </a:rPr>
              <a:t>condition_variable</a:t>
            </a:r>
            <a:r>
              <a:rPr kumimoji="1" lang="zh-CN" altLang="en-US" dirty="0">
                <a:latin typeface="Courier" pitchFamily="2" charset="0"/>
              </a:rPr>
              <a:t>调用</a:t>
            </a:r>
            <a:r>
              <a:rPr kumimoji="1" lang="en-US" altLang="zh-CN" dirty="0">
                <a:latin typeface="Courier" pitchFamily="2" charset="0"/>
              </a:rPr>
              <a:t>notify</a:t>
            </a:r>
            <a:r>
              <a:rPr kumimoji="1" lang="zh-CN" altLang="en-US" dirty="0">
                <a:latin typeface="Courier" pitchFamily="2" charset="0"/>
              </a:rPr>
              <a:t>函数，唤醒该线程为止</a:t>
            </a:r>
            <a:endParaRPr kumimoji="1" lang="en-US" altLang="zh-CN" dirty="0">
              <a:latin typeface="Courier" pitchFamily="2" charset="0"/>
            </a:endParaRPr>
          </a:p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Courier" pitchFamily="2" charset="0"/>
              </a:rPr>
              <a:t>在调用</a:t>
            </a:r>
            <a:r>
              <a:rPr kumimoji="1" lang="en-US" altLang="zh-CN" dirty="0">
                <a:latin typeface="Courier" pitchFamily="2" charset="0"/>
              </a:rPr>
              <a:t>wait</a:t>
            </a:r>
            <a:r>
              <a:rPr kumimoji="1" lang="zh-CN" altLang="en-US" dirty="0">
                <a:latin typeface="Courier" pitchFamily="2" charset="0"/>
              </a:rPr>
              <a:t>阻塞线程的那一刻，当前程序将自动调用</a:t>
            </a:r>
            <a:r>
              <a:rPr kumimoji="1" lang="en-US" altLang="zh-CN" dirty="0" err="1">
                <a:latin typeface="Courier" pitchFamily="2" charset="0"/>
              </a:rPr>
              <a:t>lck.unlock</a:t>
            </a:r>
            <a:r>
              <a:rPr kumimoji="1" lang="en-US" altLang="zh-CN" dirty="0">
                <a:latin typeface="Courier" pitchFamily="2" charset="0"/>
              </a:rPr>
              <a:t>()</a:t>
            </a:r>
            <a:r>
              <a:rPr kumimoji="1" lang="zh-CN" altLang="en-US" dirty="0">
                <a:latin typeface="Courier" pitchFamily="2" charset="0"/>
              </a:rPr>
              <a:t>，允许其他线程执行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733465D-000D-0346-8C92-28257617D86C}"/>
              </a:ext>
            </a:extLst>
          </p:cNvPr>
          <p:cNvSpPr/>
          <p:nvPr/>
        </p:nvSpPr>
        <p:spPr>
          <a:xfrm>
            <a:off x="822601" y="4163950"/>
            <a:ext cx="113880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8000"/>
                </a:solidFill>
                <a:latin typeface="Courier" pitchFamily="2" charset="0"/>
              </a:rPr>
              <a:t>template &lt;class Predicate&gt; </a:t>
            </a:r>
          </a:p>
          <a:p>
            <a:r>
              <a:rPr lang="en" altLang="zh-CN" dirty="0">
                <a:solidFill>
                  <a:srgbClr val="008000"/>
                </a:solidFill>
                <a:latin typeface="Courier" pitchFamily="2" charset="0"/>
              </a:rPr>
              <a:t>void wait (</a:t>
            </a:r>
            <a:r>
              <a:rPr lang="en" altLang="zh-CN" dirty="0" err="1">
                <a:solidFill>
                  <a:srgbClr val="008000"/>
                </a:solidFill>
                <a:latin typeface="Courier" pitchFamily="2" charset="0"/>
              </a:rPr>
              <a:t>unique_lock</a:t>
            </a:r>
            <a:r>
              <a:rPr lang="en" altLang="zh-CN" dirty="0">
                <a:solidFill>
                  <a:srgbClr val="008000"/>
                </a:solidFill>
                <a:latin typeface="Courier" pitchFamily="2" charset="0"/>
              </a:rPr>
              <a:t>&lt;mutex&gt;&amp; </a:t>
            </a:r>
            <a:r>
              <a:rPr lang="en" altLang="zh-CN" dirty="0" err="1">
                <a:solidFill>
                  <a:srgbClr val="008000"/>
                </a:solidFill>
                <a:latin typeface="Courier" pitchFamily="2" charset="0"/>
              </a:rPr>
              <a:t>lck</a:t>
            </a:r>
            <a:r>
              <a:rPr lang="en" altLang="zh-CN" dirty="0">
                <a:solidFill>
                  <a:srgbClr val="008000"/>
                </a:solidFill>
                <a:latin typeface="Courier" pitchFamily="2" charset="0"/>
              </a:rPr>
              <a:t>, Predicate </a:t>
            </a:r>
            <a:r>
              <a:rPr lang="en" altLang="zh-CN" dirty="0" err="1">
                <a:solidFill>
                  <a:srgbClr val="008000"/>
                </a:solidFill>
                <a:latin typeface="Courier" pitchFamily="2" charset="0"/>
              </a:rPr>
              <a:t>pred</a:t>
            </a:r>
            <a:r>
              <a:rPr lang="en" altLang="zh-CN" dirty="0">
                <a:solidFill>
                  <a:srgbClr val="008000"/>
                </a:solidFill>
                <a:latin typeface="Courier" pitchFamily="2" charset="0"/>
              </a:rPr>
              <a:t>);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BDF3D06-6D0C-1349-9D3F-5C1BF4BAA9ED}"/>
              </a:ext>
            </a:extLst>
          </p:cNvPr>
          <p:cNvSpPr/>
          <p:nvPr/>
        </p:nvSpPr>
        <p:spPr>
          <a:xfrm>
            <a:off x="8423020" y="4214293"/>
            <a:ext cx="3768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B0"/>
                </a:solidFill>
                <a:latin typeface="Courier" pitchFamily="2" charset="0"/>
              </a:rPr>
              <a:t>while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(!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pred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()) wait(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lck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);</a:t>
            </a:r>
            <a:endParaRPr lang="zh-CN" altLang="en-US" dirty="0">
              <a:latin typeface="Courier" pitchFamily="2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CF57A5A-27E9-C742-8072-5CEE5870CD19}"/>
              </a:ext>
            </a:extLst>
          </p:cNvPr>
          <p:cNvSpPr txBox="1"/>
          <p:nvPr/>
        </p:nvSpPr>
        <p:spPr>
          <a:xfrm>
            <a:off x="8023860" y="4219472"/>
            <a:ext cx="48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/>
              <a:t>=</a:t>
            </a:r>
            <a:endParaRPr kumimoji="1"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B54CC25-8EAD-2341-924E-549967D1B558}"/>
              </a:ext>
            </a:extLst>
          </p:cNvPr>
          <p:cNvSpPr txBox="1"/>
          <p:nvPr/>
        </p:nvSpPr>
        <p:spPr>
          <a:xfrm>
            <a:off x="822601" y="4918456"/>
            <a:ext cx="10801710" cy="4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dirty="0">
                <a:latin typeface="Courier" pitchFamily="2" charset="0"/>
              </a:rPr>
              <a:t>该函数仅在</a:t>
            </a:r>
            <a:r>
              <a:rPr kumimoji="1" lang="en-US" altLang="zh-CN" dirty="0" err="1">
                <a:latin typeface="Courier" pitchFamily="2" charset="0"/>
              </a:rPr>
              <a:t>pred</a:t>
            </a:r>
            <a:r>
              <a:rPr kumimoji="1" lang="zh-CN" altLang="en-US" dirty="0">
                <a:latin typeface="Courier" pitchFamily="2" charset="0"/>
              </a:rPr>
              <a:t>返回</a:t>
            </a:r>
            <a:r>
              <a:rPr kumimoji="1" lang="en-US" altLang="zh-CN" dirty="0">
                <a:latin typeface="Courier" pitchFamily="2" charset="0"/>
              </a:rPr>
              <a:t>false</a:t>
            </a:r>
            <a:r>
              <a:rPr kumimoji="1" lang="zh-CN" altLang="en-US" dirty="0">
                <a:latin typeface="Courier" pitchFamily="2" charset="0"/>
              </a:rPr>
              <a:t>时阻塞，</a:t>
            </a:r>
            <a:r>
              <a:rPr kumimoji="1" lang="en-US" altLang="zh-CN" dirty="0">
                <a:latin typeface="Courier" pitchFamily="2" charset="0"/>
              </a:rPr>
              <a:t>notify</a:t>
            </a:r>
            <a:r>
              <a:rPr kumimoji="1" lang="zh-CN" altLang="en-US" dirty="0">
                <a:latin typeface="Courier" pitchFamily="2" charset="0"/>
              </a:rPr>
              <a:t>也仅能在</a:t>
            </a:r>
            <a:r>
              <a:rPr kumimoji="1" lang="en-US" altLang="zh-CN" dirty="0" err="1">
                <a:latin typeface="Courier" pitchFamily="2" charset="0"/>
              </a:rPr>
              <a:t>pred</a:t>
            </a:r>
            <a:r>
              <a:rPr kumimoji="1" lang="zh-CN" altLang="en-US" dirty="0">
                <a:latin typeface="Courier" pitchFamily="2" charset="0"/>
              </a:rPr>
              <a:t>变为</a:t>
            </a:r>
            <a:r>
              <a:rPr kumimoji="1" lang="en-US" altLang="zh-CN" dirty="0">
                <a:latin typeface="Courier" pitchFamily="2" charset="0"/>
              </a:rPr>
              <a:t>true</a:t>
            </a:r>
            <a:r>
              <a:rPr kumimoji="1" lang="zh-CN" altLang="en-US" dirty="0">
                <a:latin typeface="Courier" pitchFamily="2" charset="0"/>
              </a:rPr>
              <a:t>时</a:t>
            </a:r>
            <a:r>
              <a:rPr kumimoji="1" lang="en-US" altLang="zh-CN" dirty="0">
                <a:latin typeface="Courier" pitchFamily="2" charset="0"/>
              </a:rPr>
              <a:t>unlock</a:t>
            </a:r>
            <a:r>
              <a:rPr kumimoji="1" lang="zh-CN" altLang="en-US" dirty="0">
                <a:latin typeface="Courier" pitchFamily="2" charset="0"/>
              </a:rPr>
              <a:t>该线程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34BD589-D4F0-C44F-8DBA-89DA41BC056C}"/>
              </a:ext>
            </a:extLst>
          </p:cNvPr>
          <p:cNvSpPr/>
          <p:nvPr/>
        </p:nvSpPr>
        <p:spPr>
          <a:xfrm>
            <a:off x="822601" y="5507774"/>
            <a:ext cx="112280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while</a:t>
            </a:r>
            <a:r>
              <a:rPr lang="en-US" altLang="zh-CN" b="1" dirty="0">
                <a:solidFill>
                  <a:srgbClr val="C00000"/>
                </a:solidFill>
                <a:latin typeface="Courier" pitchFamily="2" charset="0"/>
              </a:rPr>
              <a:t>(!(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[this] { return this-&gt;stop || !this-&gt;tasks</a:t>
            </a:r>
            <a:r>
              <a:rPr lang="en-US" altLang="zh-CN" b="1" dirty="0">
                <a:solidFill>
                  <a:srgbClr val="C00000"/>
                </a:solidFill>
                <a:latin typeface="Courier" pitchFamily="2" charset="0"/>
              </a:rPr>
              <a:t>.empty()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; }</a:t>
            </a:r>
            <a:r>
              <a:rPr lang="en-US" altLang="zh-CN" b="1" dirty="0">
                <a:solidFill>
                  <a:srgbClr val="C00000"/>
                </a:solidFill>
                <a:latin typeface="Courier" pitchFamily="2" charset="0"/>
              </a:rPr>
              <a:t>))</a:t>
            </a:r>
            <a:endParaRPr lang="en" altLang="zh-CN" b="1" dirty="0">
              <a:solidFill>
                <a:srgbClr val="C00000"/>
              </a:solidFill>
              <a:latin typeface="Courier" pitchFamily="2" charset="0"/>
            </a:endParaRPr>
          </a:p>
          <a:p>
            <a:r>
              <a:rPr lang="zh-CN" altLang="en-US" b="1" dirty="0">
                <a:solidFill>
                  <a:srgbClr val="C00000"/>
                </a:solidFill>
                <a:latin typeface="Courier" pitchFamily="2" charset="0"/>
              </a:rPr>
              <a:t>  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scheduled_.wait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(lock)</a:t>
            </a:r>
            <a:r>
              <a:rPr lang="en-US" altLang="zh-CN" b="1" dirty="0">
                <a:solidFill>
                  <a:srgbClr val="C00000"/>
                </a:solidFill>
                <a:latin typeface="Courier" pitchFamily="2" charset="0"/>
              </a:rPr>
              <a:t>;</a:t>
            </a:r>
            <a:endParaRPr lang="zh-CN" altLang="en-US" b="1" dirty="0">
              <a:solidFill>
                <a:srgbClr val="C0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901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1" y="181250"/>
            <a:ext cx="9201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/>
              <a:t>ParallelExecutor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 err="1">
                <a:solidFill>
                  <a:srgbClr val="2339DA"/>
                </a:solidFill>
              </a:rPr>
              <a:t>Threadpool</a:t>
            </a:r>
            <a:r>
              <a:rPr kumimoji="1" lang="en-US" altLang="zh-CN" sz="2800" b="1" dirty="0">
                <a:solidFill>
                  <a:srgbClr val="2339DA"/>
                </a:solidFill>
              </a:rPr>
              <a:t>::</a:t>
            </a:r>
            <a:r>
              <a:rPr kumimoji="1" lang="en-US" altLang="zh-CN" sz="2800" b="1" dirty="0" err="1">
                <a:solidFill>
                  <a:srgbClr val="2339DA"/>
                </a:solidFill>
              </a:rPr>
              <a:t>TaskLoop</a:t>
            </a:r>
            <a:endParaRPr kumimoji="1" lang="zh-CN" altLang="en-US" sz="2800" b="1" dirty="0">
              <a:solidFill>
                <a:srgbClr val="2339DA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112</a:t>
            </a:fld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89535E5-1968-6F43-B6B5-01E15032FAB1}"/>
              </a:ext>
            </a:extLst>
          </p:cNvPr>
          <p:cNvSpPr txBox="1"/>
          <p:nvPr/>
        </p:nvSpPr>
        <p:spPr>
          <a:xfrm>
            <a:off x="810493" y="2212207"/>
            <a:ext cx="10801710" cy="140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dirty="0">
                <a:latin typeface="Courier" pitchFamily="2" charset="0"/>
              </a:rPr>
              <a:t>当</a:t>
            </a:r>
            <a:r>
              <a:rPr kumimoji="1" lang="en-US" altLang="zh-CN" dirty="0" err="1">
                <a:latin typeface="Courier" pitchFamily="2" charset="0"/>
              </a:rPr>
              <a:t>ThreadPool</a:t>
            </a:r>
            <a:r>
              <a:rPr kumimoji="1" lang="zh-CN" altLang="en-US" dirty="0">
                <a:latin typeface="Courier" pitchFamily="2" charset="0"/>
              </a:rPr>
              <a:t>中的</a:t>
            </a:r>
            <a:r>
              <a:rPr kumimoji="1" lang="en-US" altLang="zh-CN" dirty="0">
                <a:latin typeface="Courier" pitchFamily="2" charset="0"/>
              </a:rPr>
              <a:t>stop</a:t>
            </a:r>
            <a:r>
              <a:rPr kumimoji="1" lang="zh-CN" altLang="en-US" dirty="0">
                <a:latin typeface="Courier" pitchFamily="2" charset="0"/>
              </a:rPr>
              <a:t>标志为</a:t>
            </a:r>
            <a:r>
              <a:rPr kumimoji="1" lang="en-US" altLang="zh-CN" dirty="0">
                <a:latin typeface="Courier" pitchFamily="2" charset="0"/>
              </a:rPr>
              <a:t>false</a:t>
            </a:r>
            <a:r>
              <a:rPr kumimoji="1" lang="zh-CN" altLang="en-US" dirty="0">
                <a:latin typeface="Courier" pitchFamily="2" charset="0"/>
              </a:rPr>
              <a:t>，并且</a:t>
            </a:r>
            <a:r>
              <a:rPr kumimoji="1" lang="en-US" altLang="zh-CN" dirty="0">
                <a:latin typeface="Courier" pitchFamily="2" charset="0"/>
              </a:rPr>
              <a:t>task</a:t>
            </a:r>
            <a:r>
              <a:rPr kumimoji="1" lang="zh-CN" altLang="en-US" dirty="0">
                <a:latin typeface="Courier" pitchFamily="2" charset="0"/>
              </a:rPr>
              <a:t>队列为空时，线程阻塞</a:t>
            </a:r>
            <a:endParaRPr kumimoji="1" lang="en-US" altLang="zh-CN" dirty="0">
              <a:latin typeface="Courier" pitchFamily="2" charset="0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kumimoji="1" lang="en-US" altLang="zh-CN" dirty="0">
                <a:latin typeface="Courier" pitchFamily="2" charset="0"/>
              </a:rPr>
              <a:t>stop</a:t>
            </a:r>
            <a:r>
              <a:rPr kumimoji="1" lang="zh-CN" altLang="en-US" dirty="0">
                <a:latin typeface="Courier" pitchFamily="2" charset="0"/>
              </a:rPr>
              <a:t>初始化的时候，</a:t>
            </a:r>
            <a:r>
              <a:rPr kumimoji="1" lang="en-US" altLang="zh-CN" dirty="0">
                <a:latin typeface="Courier" pitchFamily="2" charset="0"/>
              </a:rPr>
              <a:t>stop</a:t>
            </a:r>
            <a:r>
              <a:rPr kumimoji="1" lang="zh-CN" altLang="en-US" dirty="0">
                <a:latin typeface="Courier" pitchFamily="2" charset="0"/>
              </a:rPr>
              <a:t>标志为</a:t>
            </a:r>
            <a:r>
              <a:rPr kumimoji="1" lang="en-US" altLang="zh-CN" dirty="0">
                <a:latin typeface="Courier" pitchFamily="2" charset="0"/>
              </a:rPr>
              <a:t>false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kumimoji="1" lang="en-US" altLang="zh-CN" dirty="0" err="1">
                <a:latin typeface="Courier" pitchFamily="2" charset="0"/>
              </a:rPr>
              <a:t>ThreadPool</a:t>
            </a:r>
            <a:r>
              <a:rPr kumimoji="1" lang="zh-CN" altLang="en-US" dirty="0">
                <a:latin typeface="Courier" pitchFamily="2" charset="0"/>
              </a:rPr>
              <a:t>初始化的时候，队列为空</a:t>
            </a:r>
            <a:endParaRPr kumimoji="1" lang="en-US" altLang="zh-CN" dirty="0">
              <a:latin typeface="Courier" pitchFamily="2" charset="0"/>
            </a:endParaRPr>
          </a:p>
          <a:p>
            <a:pPr algn="l">
              <a:lnSpc>
                <a:spcPct val="120000"/>
              </a:lnSpc>
            </a:pPr>
            <a:r>
              <a:rPr kumimoji="1" lang="zh-CN" altLang="en-US" dirty="0">
                <a:latin typeface="Courier" pitchFamily="2" charset="0"/>
              </a:rPr>
              <a:t>也就是说，</a:t>
            </a:r>
            <a:r>
              <a:rPr kumimoji="1" lang="en-US" altLang="zh-CN" dirty="0" err="1">
                <a:latin typeface="Courier" pitchFamily="2" charset="0"/>
              </a:rPr>
              <a:t>ThreadPool</a:t>
            </a:r>
            <a:r>
              <a:rPr kumimoji="1" lang="zh-CN" altLang="en-US" dirty="0">
                <a:latin typeface="Courier" pitchFamily="2" charset="0"/>
              </a:rPr>
              <a:t>构造之后，创建了</a:t>
            </a:r>
            <a:r>
              <a:rPr kumimoji="1" lang="en-US" altLang="zh-CN" dirty="0" err="1">
                <a:latin typeface="Courier" pitchFamily="2" charset="0"/>
              </a:rPr>
              <a:t>num_threads</a:t>
            </a:r>
            <a:r>
              <a:rPr kumimoji="1" lang="zh-CN" altLang="en-US" dirty="0">
                <a:latin typeface="Courier" pitchFamily="2" charset="0"/>
              </a:rPr>
              <a:t>个线程都阻塞着，等待被指派</a:t>
            </a:r>
            <a:r>
              <a:rPr kumimoji="1" lang="en-US" altLang="zh-CN" dirty="0">
                <a:latin typeface="Courier" pitchFamily="2" charset="0"/>
              </a:rPr>
              <a:t>task</a:t>
            </a:r>
            <a:endParaRPr kumimoji="1" lang="zh-CN" altLang="en-US" dirty="0">
              <a:latin typeface="Courier" pitchFamily="2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21898FA-1D2B-6C49-955C-0ABD3AFAFF62}"/>
              </a:ext>
            </a:extLst>
          </p:cNvPr>
          <p:cNvSpPr/>
          <p:nvPr/>
        </p:nvSpPr>
        <p:spPr>
          <a:xfrm>
            <a:off x="2372953" y="1719933"/>
            <a:ext cx="9239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Courier" pitchFamily="2" charset="0"/>
              </a:rPr>
              <a:t>(!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this-&gt;stop </a:t>
            </a:r>
            <a:r>
              <a:rPr lang="en-US" altLang="zh-CN" b="1" dirty="0">
                <a:solidFill>
                  <a:srgbClr val="C00000"/>
                </a:solidFill>
                <a:latin typeface="Courier" pitchFamily="2" charset="0"/>
              </a:rPr>
              <a:t>&amp;&amp;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 this-&gt;</a:t>
            </a:r>
            <a:r>
              <a:rPr lang="en-US" altLang="zh-CN" b="1" dirty="0" err="1">
                <a:solidFill>
                  <a:srgbClr val="C00000"/>
                </a:solidFill>
                <a:latin typeface="Courier" pitchFamily="2" charset="0"/>
              </a:rPr>
              <a:t>tasks.empty</a:t>
            </a:r>
            <a:r>
              <a:rPr lang="en-US" altLang="zh-CN" b="1" dirty="0">
                <a:solidFill>
                  <a:srgbClr val="C00000"/>
                </a:solidFill>
                <a:latin typeface="Courier" pitchFamily="2" charset="0"/>
              </a:rPr>
              <a:t>())</a:t>
            </a:r>
            <a:endParaRPr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047BE261-7685-2A4C-878C-99863AE2D0A4}"/>
              </a:ext>
            </a:extLst>
          </p:cNvPr>
          <p:cNvCxnSpPr/>
          <p:nvPr/>
        </p:nvCxnSpPr>
        <p:spPr>
          <a:xfrm flipH="1">
            <a:off x="5624317" y="1161187"/>
            <a:ext cx="308610" cy="508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067DB3E-1888-C94B-8A7E-B0327C48F743}"/>
              </a:ext>
            </a:extLst>
          </p:cNvPr>
          <p:cNvSpPr/>
          <p:nvPr/>
        </p:nvSpPr>
        <p:spPr>
          <a:xfrm>
            <a:off x="2933383" y="3806507"/>
            <a:ext cx="6229350" cy="2709979"/>
          </a:xfrm>
          <a:prstGeom prst="rect">
            <a:avLst/>
          </a:prstGeom>
          <a:noFill/>
          <a:ln w="28575">
            <a:solidFill>
              <a:srgbClr val="2339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B97CDB1-D359-F745-A599-40EC35D44902}"/>
              </a:ext>
            </a:extLst>
          </p:cNvPr>
          <p:cNvSpPr txBox="1"/>
          <p:nvPr/>
        </p:nvSpPr>
        <p:spPr>
          <a:xfrm>
            <a:off x="4722178" y="3906316"/>
            <a:ext cx="265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 err="1"/>
              <a:t>ThreadPool</a:t>
            </a:r>
            <a:endParaRPr kumimoji="1" lang="zh-CN" altLang="en-US" b="1" dirty="0"/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7CD78AA8-EE76-B748-AC3F-ECA99BFD0350}"/>
              </a:ext>
            </a:extLst>
          </p:cNvPr>
          <p:cNvCxnSpPr/>
          <p:nvPr/>
        </p:nvCxnSpPr>
        <p:spPr>
          <a:xfrm>
            <a:off x="3184843" y="4389948"/>
            <a:ext cx="0" cy="19439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9ABCB03F-FDC9-224D-802B-C4D026156E50}"/>
              </a:ext>
            </a:extLst>
          </p:cNvPr>
          <p:cNvCxnSpPr/>
          <p:nvPr/>
        </p:nvCxnSpPr>
        <p:spPr>
          <a:xfrm>
            <a:off x="4625261" y="4389948"/>
            <a:ext cx="0" cy="19439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7709D00F-9B31-6A42-AE2D-B3B56DCD7306}"/>
              </a:ext>
            </a:extLst>
          </p:cNvPr>
          <p:cNvCxnSpPr/>
          <p:nvPr/>
        </p:nvCxnSpPr>
        <p:spPr>
          <a:xfrm>
            <a:off x="6065679" y="4389948"/>
            <a:ext cx="0" cy="19439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1151AB39-082D-FF45-8FCB-94DA10A3A37D}"/>
              </a:ext>
            </a:extLst>
          </p:cNvPr>
          <p:cNvCxnSpPr/>
          <p:nvPr/>
        </p:nvCxnSpPr>
        <p:spPr>
          <a:xfrm>
            <a:off x="7506097" y="4389948"/>
            <a:ext cx="0" cy="19439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BA21C4DA-7D64-BF43-AC40-8A44E7F591C2}"/>
              </a:ext>
            </a:extLst>
          </p:cNvPr>
          <p:cNvCxnSpPr/>
          <p:nvPr/>
        </p:nvCxnSpPr>
        <p:spPr>
          <a:xfrm>
            <a:off x="8946516" y="4389948"/>
            <a:ext cx="0" cy="19439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B3B92443-0AF9-284A-80B0-486A9FA204F4}"/>
              </a:ext>
            </a:extLst>
          </p:cNvPr>
          <p:cNvSpPr txBox="1"/>
          <p:nvPr/>
        </p:nvSpPr>
        <p:spPr>
          <a:xfrm>
            <a:off x="3263326" y="4389948"/>
            <a:ext cx="128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/>
              <a:t>Thread0</a:t>
            </a:r>
            <a:endParaRPr kumimoji="1" lang="zh-CN" altLang="en-US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BE4441C-4DF4-734A-B14D-C687A2958CED}"/>
              </a:ext>
            </a:extLst>
          </p:cNvPr>
          <p:cNvSpPr txBox="1"/>
          <p:nvPr/>
        </p:nvSpPr>
        <p:spPr>
          <a:xfrm>
            <a:off x="4685410" y="4389948"/>
            <a:ext cx="128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/>
              <a:t>Thread1</a:t>
            </a:r>
            <a:endParaRPr kumimoji="1" lang="zh-CN" altLang="en-US" b="1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161144C-33D8-104E-9380-117C30CFB315}"/>
              </a:ext>
            </a:extLst>
          </p:cNvPr>
          <p:cNvSpPr txBox="1"/>
          <p:nvPr/>
        </p:nvSpPr>
        <p:spPr>
          <a:xfrm>
            <a:off x="6144162" y="4389948"/>
            <a:ext cx="128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/>
              <a:t>Thread2</a:t>
            </a:r>
            <a:endParaRPr kumimoji="1" lang="zh-CN" altLang="en-US" b="1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C6C72F4-74AA-4A45-8AFE-8B564BB31871}"/>
              </a:ext>
            </a:extLst>
          </p:cNvPr>
          <p:cNvSpPr txBox="1"/>
          <p:nvPr/>
        </p:nvSpPr>
        <p:spPr>
          <a:xfrm>
            <a:off x="7584580" y="4389948"/>
            <a:ext cx="128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/>
              <a:t>Thread3</a:t>
            </a:r>
            <a:endParaRPr kumimoji="1" lang="zh-CN" altLang="en-US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FFA6B49-C04C-6A48-BB6F-555F121FC46F}"/>
              </a:ext>
            </a:extLst>
          </p:cNvPr>
          <p:cNvSpPr txBox="1"/>
          <p:nvPr/>
        </p:nvSpPr>
        <p:spPr>
          <a:xfrm>
            <a:off x="3585012" y="4761990"/>
            <a:ext cx="64008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wait</a:t>
            </a:r>
            <a:endParaRPr kumimoji="1"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1A79D22-B753-B24A-A069-F746BE73794A}"/>
              </a:ext>
            </a:extLst>
          </p:cNvPr>
          <p:cNvSpPr txBox="1"/>
          <p:nvPr/>
        </p:nvSpPr>
        <p:spPr>
          <a:xfrm>
            <a:off x="4984237" y="4761990"/>
            <a:ext cx="64008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wait</a:t>
            </a:r>
            <a:endParaRPr kumimoji="1"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361352A-1DFC-EA4A-920D-A6A4683F48E4}"/>
              </a:ext>
            </a:extLst>
          </p:cNvPr>
          <p:cNvSpPr txBox="1"/>
          <p:nvPr/>
        </p:nvSpPr>
        <p:spPr>
          <a:xfrm>
            <a:off x="6465848" y="4761990"/>
            <a:ext cx="64008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wait</a:t>
            </a:r>
            <a:endParaRPr kumimoji="1"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5B89313-2D59-634B-817C-9272C011E61C}"/>
              </a:ext>
            </a:extLst>
          </p:cNvPr>
          <p:cNvSpPr txBox="1"/>
          <p:nvPr/>
        </p:nvSpPr>
        <p:spPr>
          <a:xfrm>
            <a:off x="7906266" y="4761990"/>
            <a:ext cx="64008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wait</a:t>
            </a:r>
            <a:endParaRPr kumimoji="1"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8591043-CE4F-6142-A69A-ADA90E22F769}"/>
              </a:ext>
            </a:extLst>
          </p:cNvPr>
          <p:cNvSpPr/>
          <p:nvPr/>
        </p:nvSpPr>
        <p:spPr>
          <a:xfrm>
            <a:off x="822601" y="767677"/>
            <a:ext cx="112280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while</a:t>
            </a:r>
            <a:r>
              <a:rPr lang="en-US" altLang="zh-CN" b="1" dirty="0">
                <a:solidFill>
                  <a:srgbClr val="C00000"/>
                </a:solidFill>
                <a:latin typeface="Courier" pitchFamily="2" charset="0"/>
              </a:rPr>
              <a:t>(!(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[this] { return this-&gt;stop || !this-&gt;tasks</a:t>
            </a:r>
            <a:r>
              <a:rPr lang="en-US" altLang="zh-CN" b="1" dirty="0">
                <a:solidFill>
                  <a:srgbClr val="C00000"/>
                </a:solidFill>
                <a:latin typeface="Courier" pitchFamily="2" charset="0"/>
              </a:rPr>
              <a:t>.empty()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; }</a:t>
            </a:r>
            <a:r>
              <a:rPr lang="en-US" altLang="zh-CN" b="1" dirty="0">
                <a:solidFill>
                  <a:srgbClr val="C00000"/>
                </a:solidFill>
                <a:latin typeface="Courier" pitchFamily="2" charset="0"/>
              </a:rPr>
              <a:t>))</a:t>
            </a:r>
            <a:endParaRPr lang="en" altLang="zh-CN" b="1" dirty="0">
              <a:solidFill>
                <a:srgbClr val="C00000"/>
              </a:solidFill>
              <a:latin typeface="Courier" pitchFamily="2" charset="0"/>
            </a:endParaRPr>
          </a:p>
          <a:p>
            <a:r>
              <a:rPr lang="zh-CN" altLang="en-US" b="1" dirty="0">
                <a:solidFill>
                  <a:srgbClr val="C00000"/>
                </a:solidFill>
                <a:latin typeface="Courier" pitchFamily="2" charset="0"/>
              </a:rPr>
              <a:t>  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scheduled_.wait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(lock)</a:t>
            </a:r>
            <a:r>
              <a:rPr lang="en-US" altLang="zh-CN" b="1" dirty="0">
                <a:solidFill>
                  <a:srgbClr val="C00000"/>
                </a:solidFill>
                <a:latin typeface="Courier" pitchFamily="2" charset="0"/>
              </a:rPr>
              <a:t>;</a:t>
            </a:r>
            <a:endParaRPr lang="zh-CN" altLang="en-US" b="1" dirty="0">
              <a:solidFill>
                <a:srgbClr val="C0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46084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1" y="181250"/>
            <a:ext cx="9201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/>
              <a:t>ParallelExecutor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 err="1">
                <a:solidFill>
                  <a:srgbClr val="2339DA"/>
                </a:solidFill>
              </a:rPr>
              <a:t>Threadpool</a:t>
            </a:r>
            <a:r>
              <a:rPr kumimoji="1" lang="zh-CN" altLang="en-US" sz="2800" b="1" dirty="0">
                <a:solidFill>
                  <a:srgbClr val="2339DA"/>
                </a:solidFill>
              </a:rPr>
              <a:t>的构造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113</a:t>
            </a:fld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548176D-1E94-EA44-9E01-6C8AE4C0EB27}"/>
              </a:ext>
            </a:extLst>
          </p:cNvPr>
          <p:cNvSpPr/>
          <p:nvPr/>
        </p:nvSpPr>
        <p:spPr>
          <a:xfrm>
            <a:off x="822601" y="841630"/>
            <a:ext cx="1136939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inline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ThreadPool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</a:t>
            </a:r>
            <a:r>
              <a:rPr lang="en" altLang="zh-CN" dirty="0" err="1">
                <a:solidFill>
                  <a:srgbClr val="795E26"/>
                </a:solidFill>
                <a:latin typeface=" Courier" pitchFamily="2" charset="0"/>
              </a:rPr>
              <a:t>ThreadPool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</a:t>
            </a:r>
            <a:r>
              <a:rPr lang="en" altLang="zh-CN" dirty="0" err="1">
                <a:solidFill>
                  <a:srgbClr val="0000FF"/>
                </a:solidFill>
                <a:latin typeface=" Courier" pitchFamily="2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 Courier" pitchFamily="2" charset="0"/>
              </a:rPr>
              <a:t>threads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): </a:t>
            </a:r>
            <a:r>
              <a:rPr lang="en" altLang="zh-CN" dirty="0">
                <a:solidFill>
                  <a:srgbClr val="795E26"/>
                </a:solidFill>
                <a:latin typeface=" Courier" pitchFamily="2" charset="0"/>
              </a:rPr>
              <a:t>stop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false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{</a:t>
            </a:r>
          </a:p>
          <a:p>
            <a:r>
              <a:rPr lang="zh-CN" altLang="en-US" dirty="0">
                <a:solidFill>
                  <a:srgbClr val="AF00DB"/>
                </a:solidFill>
                <a:latin typeface=" Courier" pitchFamily="2" charset="0"/>
              </a:rPr>
              <a:t>  </a:t>
            </a:r>
            <a:r>
              <a:rPr lang="en" altLang="zh-CN" dirty="0">
                <a:solidFill>
                  <a:srgbClr val="AF00DB"/>
                </a:solidFill>
                <a:latin typeface=" Courier" pitchFamily="2" charset="0"/>
              </a:rPr>
              <a:t>for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</a:t>
            </a:r>
            <a:r>
              <a:rPr lang="en" altLang="zh-CN" dirty="0" err="1">
                <a:solidFill>
                  <a:srgbClr val="0000FF"/>
                </a:solidFill>
                <a:latin typeface=" Courier" pitchFamily="2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= </a:t>
            </a:r>
            <a:r>
              <a:rPr lang="en" altLang="zh-CN" dirty="0">
                <a:solidFill>
                  <a:srgbClr val="09885A"/>
                </a:solidFill>
                <a:latin typeface=" Courier" pitchFamily="2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;i&lt;threads;++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)</a:t>
            </a:r>
          </a:p>
          <a:p>
            <a:r>
              <a:rPr lang="zh-CN" altLang="en-US" dirty="0">
                <a:solidFill>
                  <a:srgbClr val="001080"/>
                </a:solidFill>
                <a:latin typeface=" Courier" pitchFamily="2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 Courier" pitchFamily="2" charset="0"/>
              </a:rPr>
              <a:t>workers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.</a:t>
            </a:r>
            <a:r>
              <a:rPr lang="en" altLang="zh-CN" dirty="0" err="1">
                <a:solidFill>
                  <a:srgbClr val="795E26"/>
                </a:solidFill>
                <a:latin typeface=" Courier" pitchFamily="2" charset="0"/>
              </a:rPr>
              <a:t>emplace_back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</a:t>
            </a:r>
          </a:p>
          <a:p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     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[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{</a:t>
            </a:r>
          </a:p>
          <a:p>
            <a:r>
              <a:rPr lang="zh-CN" altLang="en-US" dirty="0">
                <a:solidFill>
                  <a:srgbClr val="AF00DB"/>
                </a:solidFill>
                <a:latin typeface=" Courier" pitchFamily="2" charset="0"/>
              </a:rPr>
              <a:t>        </a:t>
            </a:r>
            <a:r>
              <a:rPr lang="en" altLang="zh-CN" dirty="0">
                <a:solidFill>
                  <a:srgbClr val="AF00DB"/>
                </a:solidFill>
                <a:latin typeface=" Courier" pitchFamily="2" charset="0"/>
              </a:rPr>
              <a:t>for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(;;)</a:t>
            </a:r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{</a:t>
            </a:r>
          </a:p>
          <a:p>
            <a:r>
              <a:rPr lang="zh-CN" altLang="en-US" dirty="0">
                <a:solidFill>
                  <a:srgbClr val="267F99"/>
                </a:solidFill>
                <a:latin typeface=" Courier" pitchFamily="2" charset="0"/>
              </a:rPr>
              <a:t>          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::function&lt;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()&gt; task;</a:t>
            </a:r>
          </a:p>
          <a:p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         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{</a:t>
            </a:r>
          </a:p>
          <a:p>
            <a:r>
              <a:rPr lang="zh-CN" altLang="en-US" dirty="0">
                <a:solidFill>
                  <a:srgbClr val="267F99"/>
                </a:solidFill>
                <a:latin typeface=" Courier" pitchFamily="2" charset="0"/>
              </a:rPr>
              <a:t>            </a:t>
            </a:r>
            <a:r>
              <a:rPr lang="en" altLang="zh-CN" dirty="0" err="1">
                <a:solidFill>
                  <a:schemeClr val="bg1">
                    <a:lumMod val="50000"/>
                  </a:schemeClr>
                </a:solidFill>
                <a:latin typeface=" Courier" pitchFamily="2" charset="0"/>
              </a:rPr>
              <a:t>std</a:t>
            </a:r>
            <a:r>
              <a:rPr lang="en" altLang="zh-CN" dirty="0">
                <a:solidFill>
                  <a:schemeClr val="bg1">
                    <a:lumMod val="50000"/>
                  </a:schemeClr>
                </a:solidFill>
                <a:latin typeface=" Courier" pitchFamily="2" charset="0"/>
              </a:rPr>
              <a:t>::</a:t>
            </a:r>
            <a:r>
              <a:rPr lang="en" altLang="zh-CN" dirty="0" err="1">
                <a:solidFill>
                  <a:schemeClr val="bg1">
                    <a:lumMod val="50000"/>
                  </a:schemeClr>
                </a:solidFill>
                <a:latin typeface=" Courier" pitchFamily="2" charset="0"/>
              </a:rPr>
              <a:t>unique_lock</a:t>
            </a:r>
            <a:r>
              <a:rPr lang="en" altLang="zh-CN" dirty="0">
                <a:solidFill>
                  <a:schemeClr val="bg1">
                    <a:lumMod val="50000"/>
                  </a:schemeClr>
                </a:solidFill>
                <a:latin typeface=" Courier" pitchFamily="2" charset="0"/>
              </a:rPr>
              <a:t>&lt;</a:t>
            </a:r>
            <a:r>
              <a:rPr lang="en" altLang="zh-CN" dirty="0" err="1">
                <a:solidFill>
                  <a:schemeClr val="bg1">
                    <a:lumMod val="50000"/>
                  </a:schemeClr>
                </a:solidFill>
                <a:latin typeface=" Courier" pitchFamily="2" charset="0"/>
              </a:rPr>
              <a:t>std</a:t>
            </a:r>
            <a:r>
              <a:rPr lang="en" altLang="zh-CN" dirty="0">
                <a:solidFill>
                  <a:schemeClr val="bg1">
                    <a:lumMod val="50000"/>
                  </a:schemeClr>
                </a:solidFill>
                <a:latin typeface=" Courier" pitchFamily="2" charset="0"/>
              </a:rPr>
              <a:t>::mutex&gt; lock(this-&gt;</a:t>
            </a:r>
            <a:r>
              <a:rPr lang="en" altLang="zh-CN" dirty="0" err="1">
                <a:solidFill>
                  <a:schemeClr val="bg1">
                    <a:lumMod val="50000"/>
                  </a:schemeClr>
                </a:solidFill>
                <a:latin typeface=" Courier" pitchFamily="2" charset="0"/>
              </a:rPr>
              <a:t>queue_mutex</a:t>
            </a:r>
            <a:r>
              <a:rPr lang="en" altLang="zh-CN" dirty="0">
                <a:solidFill>
                  <a:schemeClr val="bg1">
                    <a:lumMod val="50000"/>
                  </a:schemeClr>
                </a:solidFill>
                <a:latin typeface=" Courier" pitchFamily="2" charset="0"/>
              </a:rPr>
              <a:t>);</a:t>
            </a: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 Courier" pitchFamily="2" charset="0"/>
              </a:rPr>
              <a:t>            </a:t>
            </a:r>
            <a:r>
              <a:rPr lang="en" altLang="zh-CN" dirty="0">
                <a:solidFill>
                  <a:schemeClr val="bg1">
                    <a:lumMod val="50000"/>
                  </a:schemeClr>
                </a:solidFill>
                <a:latin typeface=" Courier" pitchFamily="2" charset="0"/>
              </a:rPr>
              <a:t>this-&gt;</a:t>
            </a:r>
            <a:r>
              <a:rPr lang="en" altLang="zh-CN" dirty="0" err="1">
                <a:solidFill>
                  <a:schemeClr val="bg1">
                    <a:lumMod val="50000"/>
                  </a:schemeClr>
                </a:solidFill>
                <a:latin typeface=" Courier" pitchFamily="2" charset="0"/>
              </a:rPr>
              <a:t>condition.wait</a:t>
            </a:r>
            <a:r>
              <a:rPr lang="en" altLang="zh-CN" dirty="0">
                <a:solidFill>
                  <a:schemeClr val="bg1">
                    <a:lumMod val="50000"/>
                  </a:schemeClr>
                </a:solidFill>
                <a:latin typeface=" Courier" pitchFamily="2" charset="0"/>
              </a:rPr>
              <a:t>(lock,</a:t>
            </a: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 Courier" pitchFamily="2" charset="0"/>
              </a:rPr>
              <a:t>                   </a:t>
            </a:r>
            <a:r>
              <a:rPr lang="en" altLang="zh-CN" dirty="0">
                <a:solidFill>
                  <a:schemeClr val="bg1">
                    <a:lumMod val="50000"/>
                  </a:schemeClr>
                </a:solidFill>
                <a:latin typeface=" Courier" pitchFamily="2" charset="0"/>
              </a:rPr>
              <a:t>[this]{ return this-&gt;stop || !this-&gt;</a:t>
            </a:r>
            <a:r>
              <a:rPr lang="en" altLang="zh-CN" dirty="0" err="1">
                <a:solidFill>
                  <a:schemeClr val="bg1">
                    <a:lumMod val="50000"/>
                  </a:schemeClr>
                </a:solidFill>
                <a:latin typeface=" Courier" pitchFamily="2" charset="0"/>
              </a:rPr>
              <a:t>tasks.empty</a:t>
            </a:r>
            <a:r>
              <a:rPr lang="en" altLang="zh-CN" dirty="0">
                <a:solidFill>
                  <a:schemeClr val="bg1">
                    <a:lumMod val="50000"/>
                  </a:schemeClr>
                </a:solidFill>
                <a:latin typeface=" Courier" pitchFamily="2" charset="0"/>
              </a:rPr>
              <a:t>(); });</a:t>
            </a:r>
          </a:p>
          <a:p>
            <a:r>
              <a:rPr lang="zh-CN" altLang="en-US" dirty="0">
                <a:solidFill>
                  <a:srgbClr val="AF00DB"/>
                </a:solidFill>
                <a:latin typeface=" Courier" pitchFamily="2" charset="0"/>
              </a:rPr>
              <a:t>            </a:t>
            </a:r>
            <a:r>
              <a:rPr lang="en" altLang="zh-CN" dirty="0">
                <a:solidFill>
                  <a:srgbClr val="AF00DB"/>
                </a:solidFill>
                <a:latin typeface=" Courier" pitchFamily="2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 Courier" pitchFamily="2" charset="0"/>
              </a:rPr>
              <a:t>stop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&amp;&amp; 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-&gt;</a:t>
            </a:r>
            <a:r>
              <a:rPr lang="en" altLang="zh-CN" dirty="0" err="1">
                <a:solidFill>
                  <a:srgbClr val="001080"/>
                </a:solidFill>
                <a:latin typeface=" Courier" pitchFamily="2" charset="0"/>
              </a:rPr>
              <a:t>tasks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.</a:t>
            </a:r>
            <a:r>
              <a:rPr lang="en" altLang="zh-CN" dirty="0" err="1">
                <a:solidFill>
                  <a:srgbClr val="795E26"/>
                </a:solidFill>
                <a:latin typeface=" Courier" pitchFamily="2" charset="0"/>
              </a:rPr>
              <a:t>empty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())</a:t>
            </a:r>
          </a:p>
          <a:p>
            <a:r>
              <a:rPr lang="zh-CN" altLang="en-US" dirty="0">
                <a:solidFill>
                  <a:srgbClr val="AF00DB"/>
                </a:solidFill>
                <a:latin typeface=" Courier" pitchFamily="2" charset="0"/>
              </a:rPr>
              <a:t>              </a:t>
            </a:r>
            <a:r>
              <a:rPr lang="en" altLang="zh-CN" dirty="0">
                <a:solidFill>
                  <a:srgbClr val="AF00DB"/>
                </a:solidFill>
                <a:latin typeface=" Courier" pitchFamily="2" charset="0"/>
              </a:rPr>
              <a:t>return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;</a:t>
            </a:r>
          </a:p>
          <a:p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           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task = 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</a:t>
            </a:r>
            <a:r>
              <a:rPr lang="en" altLang="zh-CN" dirty="0">
                <a:solidFill>
                  <a:srgbClr val="795E26"/>
                </a:solidFill>
                <a:latin typeface=" Courier" pitchFamily="2" charset="0"/>
              </a:rPr>
              <a:t>move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-&gt;</a:t>
            </a:r>
            <a:r>
              <a:rPr lang="en" altLang="zh-CN" dirty="0" err="1">
                <a:solidFill>
                  <a:srgbClr val="001080"/>
                </a:solidFill>
                <a:latin typeface=" Courier" pitchFamily="2" charset="0"/>
              </a:rPr>
              <a:t>tasks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.</a:t>
            </a:r>
            <a:r>
              <a:rPr lang="en" altLang="zh-CN" dirty="0" err="1">
                <a:solidFill>
                  <a:srgbClr val="795E26"/>
                </a:solidFill>
                <a:latin typeface=" Courier" pitchFamily="2" charset="0"/>
              </a:rPr>
              <a:t>front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());</a:t>
            </a:r>
          </a:p>
          <a:p>
            <a:r>
              <a:rPr lang="zh-CN" altLang="en-US" dirty="0">
                <a:solidFill>
                  <a:srgbClr val="0000FF"/>
                </a:solidFill>
                <a:latin typeface=" Courier" pitchFamily="2" charset="0"/>
              </a:rPr>
              <a:t>            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-&gt;</a:t>
            </a:r>
            <a:r>
              <a:rPr lang="en" altLang="zh-CN" dirty="0" err="1">
                <a:solidFill>
                  <a:srgbClr val="001080"/>
                </a:solidFill>
                <a:latin typeface=" Courier" pitchFamily="2" charset="0"/>
              </a:rPr>
              <a:t>tasks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.</a:t>
            </a:r>
            <a:r>
              <a:rPr lang="en" altLang="zh-CN" dirty="0" err="1">
                <a:solidFill>
                  <a:srgbClr val="795E26"/>
                </a:solidFill>
                <a:latin typeface=" Courier" pitchFamily="2" charset="0"/>
              </a:rPr>
              <a:t>pop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         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}</a:t>
            </a:r>
          </a:p>
          <a:p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         </a:t>
            </a:r>
            <a:r>
              <a:rPr lang="en" altLang="zh-CN" dirty="0">
                <a:solidFill>
                  <a:srgbClr val="795E26"/>
                </a:solidFill>
                <a:latin typeface=" Courier" pitchFamily="2" charset="0"/>
              </a:rPr>
              <a:t>task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     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}</a:t>
            </a:r>
          </a:p>
          <a:p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   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});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 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 Courier" pitchFamily="2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 Courier" pitchFamily="2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D0EBD96-83F5-764F-9631-4E05A7658E99}"/>
              </a:ext>
            </a:extLst>
          </p:cNvPr>
          <p:cNvSpPr txBox="1"/>
          <p:nvPr/>
        </p:nvSpPr>
        <p:spPr>
          <a:xfrm>
            <a:off x="7984649" y="3668551"/>
            <a:ext cx="4016851" cy="740587"/>
          </a:xfrm>
          <a:prstGeom prst="rect">
            <a:avLst/>
          </a:prstGeom>
          <a:noFill/>
          <a:ln>
            <a:solidFill>
              <a:srgbClr val="203BD3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dirty="0">
                <a:latin typeface="Courier" pitchFamily="2" charset="0"/>
              </a:rPr>
              <a:t>线程解锁后，如果</a:t>
            </a:r>
            <a:r>
              <a:rPr kumimoji="1" lang="en-US" altLang="zh-CN" dirty="0">
                <a:latin typeface="Courier" pitchFamily="2" charset="0"/>
              </a:rPr>
              <a:t>stop</a:t>
            </a:r>
            <a:r>
              <a:rPr kumimoji="1" lang="zh-CN" altLang="en-US" dirty="0">
                <a:latin typeface="Courier" pitchFamily="2" charset="0"/>
              </a:rPr>
              <a:t>为</a:t>
            </a:r>
            <a:r>
              <a:rPr kumimoji="1" lang="en-US" altLang="zh-CN" dirty="0">
                <a:latin typeface="Courier" pitchFamily="2" charset="0"/>
              </a:rPr>
              <a:t>false</a:t>
            </a:r>
            <a:r>
              <a:rPr kumimoji="1" lang="zh-CN" altLang="en-US" dirty="0">
                <a:latin typeface="Courier" pitchFamily="2" charset="0"/>
              </a:rPr>
              <a:t>并且</a:t>
            </a:r>
            <a:r>
              <a:rPr kumimoji="1" lang="en-US" altLang="zh-CN" dirty="0">
                <a:latin typeface="Courier" pitchFamily="2" charset="0"/>
              </a:rPr>
              <a:t>task</a:t>
            </a:r>
            <a:r>
              <a:rPr kumimoji="1" lang="zh-CN" altLang="en-US" dirty="0">
                <a:latin typeface="Courier" pitchFamily="2" charset="0"/>
              </a:rPr>
              <a:t>队列为空则返回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63FEED-55DE-314A-9A93-123A904A8243}"/>
              </a:ext>
            </a:extLst>
          </p:cNvPr>
          <p:cNvSpPr txBox="1"/>
          <p:nvPr/>
        </p:nvSpPr>
        <p:spPr>
          <a:xfrm>
            <a:off x="5192830" y="4546298"/>
            <a:ext cx="4398962" cy="740587"/>
          </a:xfrm>
          <a:prstGeom prst="rect">
            <a:avLst/>
          </a:prstGeom>
          <a:noFill/>
          <a:ln>
            <a:solidFill>
              <a:srgbClr val="203BD3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dirty="0">
                <a:latin typeface="Courier" pitchFamily="2" charset="0"/>
              </a:rPr>
              <a:t>取</a:t>
            </a:r>
            <a:r>
              <a:rPr kumimoji="1" lang="en-US" altLang="zh-CN" dirty="0">
                <a:latin typeface="Courier" pitchFamily="2" charset="0"/>
              </a:rPr>
              <a:t>task</a:t>
            </a:r>
            <a:r>
              <a:rPr kumimoji="1" lang="zh-CN" altLang="en-US" dirty="0">
                <a:latin typeface="Courier" pitchFamily="2" charset="0"/>
              </a:rPr>
              <a:t>队列中头部的任务给当前的</a:t>
            </a:r>
            <a:r>
              <a:rPr kumimoji="1" lang="en-US" altLang="zh-CN" dirty="0">
                <a:latin typeface="Courier" pitchFamily="2" charset="0"/>
              </a:rPr>
              <a:t>task</a:t>
            </a:r>
            <a:r>
              <a:rPr kumimoji="1" lang="zh-CN" altLang="en-US" dirty="0">
                <a:latin typeface="Courier" pitchFamily="2" charset="0"/>
              </a:rPr>
              <a:t>，并弹出已经被分配的任务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0F6070B-A594-4B44-B073-D88DF4969A67}"/>
              </a:ext>
            </a:extLst>
          </p:cNvPr>
          <p:cNvSpPr txBox="1"/>
          <p:nvPr/>
        </p:nvSpPr>
        <p:spPr>
          <a:xfrm>
            <a:off x="2236947" y="5388472"/>
            <a:ext cx="1854993" cy="409728"/>
          </a:xfrm>
          <a:prstGeom prst="rect">
            <a:avLst/>
          </a:prstGeom>
          <a:noFill/>
          <a:ln>
            <a:solidFill>
              <a:srgbClr val="203BD3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dirty="0">
                <a:latin typeface="Courier" pitchFamily="2" charset="0"/>
              </a:rPr>
              <a:t>最后，运行任务</a:t>
            </a:r>
          </a:p>
        </p:txBody>
      </p:sp>
    </p:spTree>
    <p:extLst>
      <p:ext uri="{BB962C8B-B14F-4D97-AF65-F5344CB8AC3E}">
        <p14:creationId xmlns:p14="http://schemas.microsoft.com/office/powerpoint/2010/main" val="343184653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1" y="181250"/>
            <a:ext cx="9201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/>
              <a:t>ParallelExecutor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 err="1">
                <a:solidFill>
                  <a:srgbClr val="2339DA"/>
                </a:solidFill>
              </a:rPr>
              <a:t>ThreadedSSAGraphExecutor.RunImpl</a:t>
            </a:r>
            <a:endParaRPr kumimoji="1" lang="zh-CN" altLang="en-US" sz="2800" b="1" dirty="0">
              <a:solidFill>
                <a:srgbClr val="2339DA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114</a:t>
            </a:fld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38B3634-C22E-354F-A26D-1131799DA9CF}"/>
              </a:ext>
            </a:extLst>
          </p:cNvPr>
          <p:cNvSpPr txBox="1"/>
          <p:nvPr/>
        </p:nvSpPr>
        <p:spPr>
          <a:xfrm>
            <a:off x="822601" y="763525"/>
            <a:ext cx="9076372" cy="1909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zh-CN" altLang="en-US" dirty="0">
                <a:latin typeface="Courier" pitchFamily="2" charset="0"/>
              </a:rPr>
              <a:t>回到</a:t>
            </a:r>
            <a:r>
              <a:rPr kumimoji="1" lang="en-US" altLang="zh-CN" dirty="0" err="1">
                <a:latin typeface="Courier" pitchFamily="2" charset="0"/>
              </a:rPr>
              <a:t>ParallelExecutor</a:t>
            </a:r>
            <a:r>
              <a:rPr kumimoji="1" lang="zh-CN" altLang="en-US" dirty="0">
                <a:latin typeface="Courier" pitchFamily="2" charset="0"/>
              </a:rPr>
              <a:t>执行过程</a:t>
            </a:r>
            <a:endParaRPr kumimoji="1" lang="en-US" altLang="zh-CN" dirty="0">
              <a:latin typeface="Courier" pitchFamily="2" charset="0"/>
            </a:endParaRPr>
          </a:p>
          <a:p>
            <a:pPr marL="800100" lvl="1" indent="-342900">
              <a:lnSpc>
                <a:spcPct val="130000"/>
              </a:lnSpc>
              <a:buFont typeface="+mj-ea"/>
              <a:buAutoNum type="circleNumDbPlain"/>
            </a:pPr>
            <a:r>
              <a:rPr kumimoji="1" lang="zh-CN" altLang="en-US" sz="2000" b="1" dirty="0">
                <a:latin typeface="Courier" pitchFamily="2" charset="0"/>
              </a:rPr>
              <a:t>执行所有的</a:t>
            </a:r>
            <a:r>
              <a:rPr kumimoji="1" lang="en-US" altLang="zh-CN" sz="2000" b="1" dirty="0" err="1">
                <a:latin typeface="Courier" pitchFamily="2" charset="0"/>
              </a:rPr>
              <a:t>ready_ops</a:t>
            </a:r>
            <a:endParaRPr kumimoji="1" lang="en-US" altLang="zh-CN" sz="2000" b="1" dirty="0">
              <a:latin typeface="Courier" pitchFamily="2" charset="0"/>
            </a:endParaRPr>
          </a:p>
          <a:p>
            <a:pPr marL="800100" lvl="1" indent="-342900">
              <a:lnSpc>
                <a:spcPct val="130000"/>
              </a:lnSpc>
              <a:buFont typeface="+mj-ea"/>
              <a:buAutoNum type="circleNumDbPlain"/>
            </a:pPr>
            <a:r>
              <a:rPr kumimoji="1" lang="zh-CN" altLang="en-US" dirty="0">
                <a:latin typeface="Courier" pitchFamily="2" charset="0"/>
              </a:rPr>
              <a:t>更新当前的</a:t>
            </a:r>
            <a:r>
              <a:rPr kumimoji="1" lang="en-US" altLang="zh-CN" dirty="0" err="1">
                <a:latin typeface="Courier" pitchFamily="2" charset="0"/>
              </a:rPr>
              <a:t>ready_vars</a:t>
            </a:r>
            <a:endParaRPr kumimoji="1" lang="en-US" altLang="zh-CN" dirty="0">
              <a:latin typeface="Courier" pitchFamily="2" charset="0"/>
            </a:endParaRPr>
          </a:p>
          <a:p>
            <a:pPr marL="800100" lvl="1" indent="-342900">
              <a:lnSpc>
                <a:spcPct val="130000"/>
              </a:lnSpc>
              <a:buFont typeface="+mj-ea"/>
              <a:buAutoNum type="circleNumDbPlain"/>
            </a:pPr>
            <a:r>
              <a:rPr kumimoji="1" lang="zh-CN" altLang="en-US" dirty="0">
                <a:latin typeface="Courier" pitchFamily="2" charset="0"/>
              </a:rPr>
              <a:t>根据</a:t>
            </a:r>
            <a:r>
              <a:rPr kumimoji="1" lang="en-US" altLang="zh-CN" dirty="0" err="1">
                <a:latin typeface="Courier" pitchFamily="2" charset="0"/>
              </a:rPr>
              <a:t>ready_vars</a:t>
            </a:r>
            <a:r>
              <a:rPr kumimoji="1" lang="zh-CN" altLang="en-US" dirty="0">
                <a:latin typeface="Courier" pitchFamily="2" charset="0"/>
              </a:rPr>
              <a:t>更新</a:t>
            </a:r>
            <a:r>
              <a:rPr kumimoji="1" lang="en-US" altLang="zh-CN" dirty="0" err="1">
                <a:latin typeface="Courier" pitchFamily="2" charset="0"/>
              </a:rPr>
              <a:t>ready_ops</a:t>
            </a:r>
            <a:endParaRPr kumimoji="1" lang="en-US" altLang="zh-CN" dirty="0">
              <a:latin typeface="Courier" pitchFamily="2" charset="0"/>
            </a:endParaRPr>
          </a:p>
          <a:p>
            <a:pPr marL="800100" lvl="1" indent="-342900">
              <a:lnSpc>
                <a:spcPct val="130000"/>
              </a:lnSpc>
              <a:buFont typeface="+mj-ea"/>
              <a:buAutoNum type="circleNumDbPlain"/>
            </a:pPr>
            <a:r>
              <a:rPr kumimoji="1" lang="zh-CN" altLang="en-US" dirty="0">
                <a:latin typeface="Courier" pitchFamily="2" charset="0"/>
              </a:rPr>
              <a:t>循环 </a:t>
            </a:r>
            <a:r>
              <a:rPr kumimoji="1" lang="en-US" altLang="zh-CN" dirty="0">
                <a:latin typeface="Courier" pitchFamily="2" charset="0"/>
              </a:rPr>
              <a:t>①</a:t>
            </a:r>
            <a:r>
              <a:rPr kumimoji="1" lang="zh-CN" altLang="en-US" dirty="0">
                <a:latin typeface="Courier" pitchFamily="2" charset="0"/>
              </a:rPr>
              <a:t> </a:t>
            </a:r>
            <a:r>
              <a:rPr kumimoji="1" lang="en-US" altLang="zh-CN" dirty="0">
                <a:latin typeface="Courier" pitchFamily="2" charset="0"/>
              </a:rPr>
              <a:t>-</a:t>
            </a:r>
            <a:r>
              <a:rPr kumimoji="1" lang="zh-CN" altLang="en-US" dirty="0">
                <a:latin typeface="Courier" pitchFamily="2" charset="0"/>
              </a:rPr>
              <a:t> </a:t>
            </a:r>
            <a:r>
              <a:rPr kumimoji="1" lang="en-US" altLang="zh-CN" dirty="0">
                <a:latin typeface="Courier" pitchFamily="2" charset="0"/>
              </a:rPr>
              <a:t>③</a:t>
            </a:r>
            <a:r>
              <a:rPr kumimoji="1" lang="zh-CN" altLang="en-US" dirty="0">
                <a:latin typeface="Courier" pitchFamily="2" charset="0"/>
              </a:rPr>
              <a:t> ，直到</a:t>
            </a:r>
            <a:r>
              <a:rPr kumimoji="1" lang="en-US" altLang="zh-CN" dirty="0" err="1">
                <a:latin typeface="Courier" pitchFamily="2" charset="0"/>
              </a:rPr>
              <a:t>pending_vars</a:t>
            </a:r>
            <a:r>
              <a:rPr kumimoji="1" lang="zh-CN" altLang="en-US" dirty="0">
                <a:latin typeface="Courier" pitchFamily="2" charset="0"/>
              </a:rPr>
              <a:t>为空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7C9E064-046D-8A45-B9DE-8D701A37EA68}"/>
              </a:ext>
            </a:extLst>
          </p:cNvPr>
          <p:cNvSpPr txBox="1"/>
          <p:nvPr/>
        </p:nvSpPr>
        <p:spPr>
          <a:xfrm>
            <a:off x="4949190" y="1201445"/>
            <a:ext cx="5417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b="1" dirty="0">
                <a:solidFill>
                  <a:srgbClr val="2339DA"/>
                </a:solidFill>
                <a:latin typeface="Courier" pitchFamily="2" charset="0"/>
              </a:rPr>
              <a:t>分析如何结合</a:t>
            </a:r>
            <a:r>
              <a:rPr kumimoji="1" lang="en-US" altLang="zh-CN" sz="2000" b="1" dirty="0" err="1">
                <a:solidFill>
                  <a:srgbClr val="2339DA"/>
                </a:solidFill>
                <a:latin typeface="Courier" pitchFamily="2" charset="0"/>
              </a:rPr>
              <a:t>ThreadPool</a:t>
            </a:r>
            <a:r>
              <a:rPr kumimoji="1" lang="zh-CN" altLang="en-US" sz="2000" b="1" dirty="0">
                <a:solidFill>
                  <a:srgbClr val="2339DA"/>
                </a:solidFill>
                <a:latin typeface="Courier" pitchFamily="2" charset="0"/>
              </a:rPr>
              <a:t>执行</a:t>
            </a:r>
            <a:r>
              <a:rPr kumimoji="1" lang="en-US" altLang="zh-CN" sz="2000" b="1" dirty="0" err="1">
                <a:solidFill>
                  <a:srgbClr val="2339DA"/>
                </a:solidFill>
                <a:latin typeface="Courier" pitchFamily="2" charset="0"/>
              </a:rPr>
              <a:t>ready_ops</a:t>
            </a:r>
            <a:r>
              <a:rPr kumimoji="1" lang="zh-CN" altLang="en-US" sz="2000" b="1" dirty="0">
                <a:solidFill>
                  <a:srgbClr val="2339DA"/>
                </a:solidFill>
                <a:latin typeface="Courier" pitchFamily="2" charset="0"/>
              </a:rPr>
              <a:t>？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B8E47AB-7913-8C4C-BDE7-447E548E06D9}"/>
              </a:ext>
            </a:extLst>
          </p:cNvPr>
          <p:cNvSpPr/>
          <p:nvPr/>
        </p:nvSpPr>
        <p:spPr>
          <a:xfrm>
            <a:off x="822601" y="2898750"/>
            <a:ext cx="100736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auto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run_all_ops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= [&amp;](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unordered_set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&lt;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OpHandleBase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*&gt; 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&amp;</a:t>
            </a:r>
            <a:r>
              <a:rPr lang="en" altLang="zh-CN" dirty="0">
                <a:solidFill>
                  <a:srgbClr val="001080"/>
                </a:solidFill>
                <a:latin typeface=" Courier" pitchFamily="2" charset="0"/>
              </a:rPr>
              <a:t>set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) {</a:t>
            </a:r>
          </a:p>
          <a:p>
            <a:r>
              <a:rPr lang="zh-CN" altLang="en-US" dirty="0">
                <a:solidFill>
                  <a:srgbClr val="AF00DB"/>
                </a:solidFill>
                <a:latin typeface=" Courier" pitchFamily="2" charset="0"/>
              </a:rPr>
              <a:t>  </a:t>
            </a:r>
            <a:r>
              <a:rPr lang="en" altLang="zh-CN" dirty="0">
                <a:solidFill>
                  <a:srgbClr val="AF00DB"/>
                </a:solidFill>
                <a:latin typeface=" Courier" pitchFamily="2" charset="0"/>
              </a:rPr>
              <a:t>for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(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auto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*op : set) {</a:t>
            </a:r>
          </a:p>
          <a:p>
            <a:r>
              <a:rPr lang="zh-CN" altLang="en-US" dirty="0">
                <a:solidFill>
                  <a:srgbClr val="795E26"/>
                </a:solidFill>
                <a:latin typeface=" Courier" pitchFamily="2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 Courier" pitchFamily="2" charset="0"/>
              </a:rPr>
              <a:t>RunOp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ready_vars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, op);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 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}</a:t>
            </a:r>
          </a:p>
          <a:p>
            <a:r>
              <a:rPr lang="zh-CN" altLang="en-US" dirty="0">
                <a:solidFill>
                  <a:srgbClr val="001080"/>
                </a:solidFill>
                <a:latin typeface=" Courier" pitchFamily="2" charset="0"/>
              </a:rPr>
              <a:t>  </a:t>
            </a:r>
            <a:r>
              <a:rPr lang="en" altLang="zh-CN" dirty="0" err="1">
                <a:solidFill>
                  <a:srgbClr val="001080"/>
                </a:solidFill>
                <a:latin typeface=" Courier" pitchFamily="2" charset="0"/>
              </a:rPr>
              <a:t>set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.</a:t>
            </a:r>
            <a:r>
              <a:rPr lang="en" altLang="zh-CN" dirty="0" err="1">
                <a:solidFill>
                  <a:srgbClr val="795E26"/>
                </a:solidFill>
                <a:latin typeface=" Courier" pitchFamily="2" charset="0"/>
              </a:rPr>
              <a:t>clear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();</a:t>
            </a:r>
          </a:p>
          <a:p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};</a:t>
            </a:r>
          </a:p>
          <a:p>
            <a:r>
              <a:rPr lang="en" altLang="zh-CN" dirty="0" err="1">
                <a:solidFill>
                  <a:srgbClr val="795E26"/>
                </a:solidFill>
                <a:latin typeface=" Courier" pitchFamily="2" charset="0"/>
              </a:rPr>
              <a:t>run_all_ops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ready_ops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);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BB90F78-A97E-6F45-B4E5-2B18AD8E748B}"/>
              </a:ext>
            </a:extLst>
          </p:cNvPr>
          <p:cNvSpPr txBox="1"/>
          <p:nvPr/>
        </p:nvSpPr>
        <p:spPr>
          <a:xfrm>
            <a:off x="5319153" y="3857089"/>
            <a:ext cx="4579820" cy="1072986"/>
          </a:xfrm>
          <a:prstGeom prst="rect">
            <a:avLst/>
          </a:prstGeom>
          <a:noFill/>
          <a:ln>
            <a:solidFill>
              <a:srgbClr val="203BD3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dirty="0">
                <a:latin typeface="Courier" pitchFamily="2" charset="0"/>
              </a:rPr>
              <a:t>遍历</a:t>
            </a:r>
            <a:r>
              <a:rPr kumimoji="1" lang="en-US" altLang="zh-CN" dirty="0" err="1">
                <a:latin typeface="Courier" pitchFamily="2" charset="0"/>
              </a:rPr>
              <a:t>ready_ops</a:t>
            </a:r>
            <a:r>
              <a:rPr kumimoji="1" lang="zh-CN" altLang="en-US" dirty="0">
                <a:latin typeface="Courier" pitchFamily="2" charset="0"/>
              </a:rPr>
              <a:t>，依次调用</a:t>
            </a:r>
            <a:r>
              <a:rPr kumimoji="1" lang="en-US" altLang="zh-CN" dirty="0" err="1">
                <a:latin typeface="Courier" pitchFamily="2" charset="0"/>
              </a:rPr>
              <a:t>RunOP</a:t>
            </a:r>
            <a:r>
              <a:rPr kumimoji="1" lang="zh-CN" altLang="en-US" dirty="0">
                <a:latin typeface="Courier" pitchFamily="2" charset="0"/>
              </a:rPr>
              <a:t>执行</a:t>
            </a:r>
            <a:r>
              <a:rPr kumimoji="1" lang="en-US" altLang="zh-CN" dirty="0">
                <a:latin typeface="Courier" pitchFamily="2" charset="0"/>
              </a:rPr>
              <a:t>op</a:t>
            </a:r>
            <a:r>
              <a:rPr kumimoji="1" lang="zh-CN" altLang="en-US" dirty="0">
                <a:latin typeface="Courier" pitchFamily="2" charset="0"/>
              </a:rPr>
              <a:t>，同时传入</a:t>
            </a:r>
            <a:r>
              <a:rPr kumimoji="1" lang="en-US" altLang="zh-CN" dirty="0" err="1">
                <a:latin typeface="Courier" pitchFamily="2" charset="0"/>
              </a:rPr>
              <a:t>ready_vars</a:t>
            </a:r>
            <a:r>
              <a:rPr kumimoji="1" lang="zh-CN" altLang="en-US" dirty="0">
                <a:latin typeface="Courier" pitchFamily="2" charset="0"/>
              </a:rPr>
              <a:t>，便于将</a:t>
            </a:r>
            <a:r>
              <a:rPr kumimoji="1" lang="en-US" altLang="zh-CN" dirty="0">
                <a:latin typeface="Courier" pitchFamily="2" charset="0"/>
              </a:rPr>
              <a:t>Op</a:t>
            </a:r>
            <a:r>
              <a:rPr kumimoji="1" lang="zh-CN" altLang="en-US" dirty="0">
                <a:latin typeface="Courier" pitchFamily="2" charset="0"/>
              </a:rPr>
              <a:t>的</a:t>
            </a:r>
            <a:r>
              <a:rPr kumimoji="1" lang="en-US" altLang="zh-CN" dirty="0">
                <a:latin typeface="Courier" pitchFamily="2" charset="0"/>
              </a:rPr>
              <a:t>output</a:t>
            </a:r>
            <a:r>
              <a:rPr kumimoji="1" lang="zh-CN" altLang="en-US" dirty="0">
                <a:latin typeface="Courier" pitchFamily="2" charset="0"/>
              </a:rPr>
              <a:t> </a:t>
            </a:r>
            <a:r>
              <a:rPr kumimoji="1" lang="en-US" altLang="zh-CN" dirty="0" err="1">
                <a:latin typeface="Courier" pitchFamily="2" charset="0"/>
              </a:rPr>
              <a:t>vars</a:t>
            </a:r>
            <a:r>
              <a:rPr kumimoji="1" lang="zh-CN" altLang="en-US" dirty="0">
                <a:latin typeface="Courier" pitchFamily="2" charset="0"/>
              </a:rPr>
              <a:t>更新到</a:t>
            </a:r>
            <a:r>
              <a:rPr kumimoji="1" lang="en-US" altLang="zh-CN" dirty="0" err="1">
                <a:latin typeface="Courier" pitchFamily="2" charset="0"/>
              </a:rPr>
              <a:t>ready_vars</a:t>
            </a:r>
            <a:r>
              <a:rPr kumimoji="1" lang="zh-CN" altLang="en-US" dirty="0">
                <a:latin typeface="Courier" pitchFamily="2" charset="0"/>
              </a:rPr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68041457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1" y="181250"/>
            <a:ext cx="9201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/>
              <a:t>ParallelExecutor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 err="1">
                <a:solidFill>
                  <a:srgbClr val="2339DA"/>
                </a:solidFill>
              </a:rPr>
              <a:t>ThreadedSSAGraphExecutor.RunImpl</a:t>
            </a:r>
            <a:endParaRPr kumimoji="1" lang="zh-CN" altLang="en-US" sz="2800" b="1" dirty="0">
              <a:solidFill>
                <a:srgbClr val="2339DA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115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466DEFB-9A27-2D48-ADEC-C85CD7A79C0D}"/>
              </a:ext>
            </a:extLst>
          </p:cNvPr>
          <p:cNvSpPr/>
          <p:nvPr/>
        </p:nvSpPr>
        <p:spPr>
          <a:xfrm>
            <a:off x="822601" y="811530"/>
            <a:ext cx="1008507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ThreadedSSAGraphExecutor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</a:t>
            </a:r>
            <a:r>
              <a:rPr lang="en" altLang="zh-CN" dirty="0" err="1">
                <a:solidFill>
                  <a:srgbClr val="795E26"/>
                </a:solidFill>
                <a:latin typeface=" Courier" pitchFamily="2" charset="0"/>
              </a:rPr>
              <a:t>RunOp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</a:t>
            </a:r>
          </a:p>
          <a:p>
            <a:r>
              <a:rPr lang="zh-CN" altLang="en-US" dirty="0">
                <a:solidFill>
                  <a:srgbClr val="0000FF"/>
                </a:solidFill>
                <a:latin typeface=" Courier" pitchFamily="2" charset="0"/>
              </a:rPr>
              <a:t>    </a:t>
            </a:r>
            <a:r>
              <a:rPr lang="en" altLang="zh-CN" dirty="0" err="1">
                <a:solidFill>
                  <a:srgbClr val="0000FF"/>
                </a:solidFill>
                <a:latin typeface=" 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shared_ptr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&lt;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BlockingQueue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&lt;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VarHandleBase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*&gt;&gt; 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&amp;</a:t>
            </a:r>
            <a:r>
              <a:rPr lang="en" altLang="zh-CN" dirty="0" err="1">
                <a:solidFill>
                  <a:srgbClr val="001080"/>
                </a:solidFill>
                <a:latin typeface=" Courier" pitchFamily="2" charset="0"/>
              </a:rPr>
              <a:t>ready_var_q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,</a:t>
            </a:r>
          </a:p>
          <a:p>
            <a:r>
              <a:rPr lang="zh-CN" altLang="en-US" dirty="0">
                <a:solidFill>
                  <a:srgbClr val="267F99"/>
                </a:solidFill>
                <a:latin typeface=" Courier" pitchFamily="2" charset="0"/>
              </a:rPr>
              <a:t>    </a:t>
            </a:r>
            <a:r>
              <a:rPr lang="en" altLang="zh-CN" dirty="0">
                <a:solidFill>
                  <a:srgbClr val="267F99"/>
                </a:solidFill>
                <a:latin typeface=" Courier" pitchFamily="2" charset="0"/>
              </a:rPr>
              <a:t>details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OpHandleBase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*</a:t>
            </a:r>
            <a:r>
              <a:rPr lang="en" altLang="zh-CN" dirty="0">
                <a:solidFill>
                  <a:srgbClr val="001080"/>
                </a:solidFill>
                <a:latin typeface=" Courier" pitchFamily="2" charset="0"/>
              </a:rPr>
              <a:t>op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) {</a:t>
            </a:r>
          </a:p>
          <a:p>
            <a:r>
              <a:rPr lang="zh-CN" altLang="en-US" dirty="0">
                <a:solidFill>
                  <a:srgbClr val="0000FF"/>
                </a:solidFill>
                <a:latin typeface=" Courier" pitchFamily="2" charset="0"/>
              </a:rPr>
              <a:t>  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auto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op_run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= [</a:t>
            </a:r>
            <a:r>
              <a:rPr lang="en" altLang="zh-CN" dirty="0" err="1">
                <a:solidFill>
                  <a:srgbClr val="001080"/>
                </a:solidFill>
                <a:latin typeface=" Courier" pitchFamily="2" charset="0"/>
              </a:rPr>
              <a:t>ready_var_q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 Courier" pitchFamily="2" charset="0"/>
              </a:rPr>
              <a:t>op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] {</a:t>
            </a:r>
          </a:p>
          <a:p>
            <a:r>
              <a:rPr lang="zh-CN" altLang="en-US" dirty="0">
                <a:solidFill>
                  <a:srgbClr val="795E26"/>
                </a:solidFill>
                <a:latin typeface=" Courier" pitchFamily="2" charset="0"/>
              </a:rPr>
              <a:t>    </a:t>
            </a:r>
            <a:r>
              <a:rPr lang="en" altLang="zh-CN" b="1" dirty="0" err="1">
                <a:solidFill>
                  <a:srgbClr val="795E26"/>
                </a:solidFill>
                <a:latin typeface="Courier" pitchFamily="2" charset="0"/>
              </a:rPr>
              <a:t>RunOpSync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(op);</a:t>
            </a:r>
            <a:r>
              <a:rPr lang="zh-CN" altLang="en-US" b="1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-US" altLang="zh-CN" b="1" dirty="0">
                <a:solidFill>
                  <a:srgbClr val="000000"/>
                </a:solidFill>
                <a:latin typeface="Courier" pitchFamily="2" charset="0"/>
              </a:rPr>
              <a:t>//</a:t>
            </a:r>
            <a:r>
              <a:rPr lang="zh-CN" altLang="en-US" b="1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urier" pitchFamily="2" charset="0"/>
              </a:rPr>
              <a:t>Run</a:t>
            </a:r>
            <a:r>
              <a:rPr lang="zh-CN" altLang="en-US" b="1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urier" pitchFamily="2" charset="0"/>
              </a:rPr>
              <a:t>Op</a:t>
            </a:r>
            <a:endParaRPr lang="en" altLang="zh-CN" b="1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 Courier" pitchFamily="2" charset="0"/>
              </a:rPr>
              <a:t>ready_var_q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-&gt;</a:t>
            </a:r>
            <a:r>
              <a:rPr lang="en" altLang="zh-CN" dirty="0">
                <a:solidFill>
                  <a:srgbClr val="795E26"/>
                </a:solidFill>
                <a:latin typeface=" Courier" pitchFamily="2" charset="0"/>
              </a:rPr>
              <a:t>Extend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 Courier" pitchFamily="2" charset="0"/>
              </a:rPr>
              <a:t>op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-&gt;</a:t>
            </a:r>
            <a:r>
              <a:rPr lang="en" altLang="zh-CN" dirty="0">
                <a:solidFill>
                  <a:srgbClr val="795E26"/>
                </a:solidFill>
                <a:latin typeface=" Courier" pitchFamily="2" charset="0"/>
              </a:rPr>
              <a:t>Outputs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());</a:t>
            </a:r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 Courier" pitchFamily="2" charset="0"/>
              </a:rPr>
              <a:t>//</a:t>
            </a:r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将</a:t>
            </a:r>
            <a:r>
              <a:rPr lang="en-US" altLang="zh-CN" dirty="0">
                <a:solidFill>
                  <a:srgbClr val="000000"/>
                </a:solidFill>
                <a:latin typeface=" Courier" pitchFamily="2" charset="0"/>
              </a:rPr>
              <a:t>Op</a:t>
            </a:r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输出的</a:t>
            </a:r>
            <a:r>
              <a:rPr lang="en-US" altLang="zh-CN" dirty="0">
                <a:solidFill>
                  <a:srgbClr val="000000"/>
                </a:solidFill>
                <a:latin typeface=" Courier" pitchFamily="2" charset="0"/>
              </a:rPr>
              <a:t>Var</a:t>
            </a:r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添加到</a:t>
            </a:r>
            <a:r>
              <a:rPr lang="en-US" altLang="zh-CN" dirty="0" err="1">
                <a:solidFill>
                  <a:srgbClr val="000000"/>
                </a:solidFill>
                <a:latin typeface=" Courier" pitchFamily="2" charset="0"/>
              </a:rPr>
              <a:t>ready_vars</a:t>
            </a:r>
            <a:endParaRPr lang="en" altLang="zh-CN" dirty="0">
              <a:solidFill>
                <a:srgbClr val="000000"/>
              </a:solidFill>
              <a:latin typeface=" Courier" pitchFamily="2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 Courier" pitchFamily="2" charset="0"/>
              </a:rPr>
              <a:t>};</a:t>
            </a:r>
            <a:endParaRPr lang="en" altLang="zh-CN" dirty="0">
              <a:solidFill>
                <a:srgbClr val="000000"/>
              </a:solidFill>
              <a:latin typeface=" Courier" pitchFamily="2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/>
            </a:r>
            <a:br>
              <a:rPr lang="en" altLang="zh-CN" dirty="0">
                <a:solidFill>
                  <a:srgbClr val="000000"/>
                </a:solidFill>
                <a:latin typeface=" Courier" pitchFamily="2" charset="0"/>
              </a:rPr>
            </a:br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 </a:t>
            </a:r>
            <a:r>
              <a:rPr lang="en" altLang="zh-CN" dirty="0">
                <a:solidFill>
                  <a:srgbClr val="AF00DB"/>
                </a:solidFill>
                <a:latin typeface=" Courier" pitchFamily="2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(pool_) {</a:t>
            </a:r>
          </a:p>
          <a:p>
            <a:r>
              <a:rPr lang="zh-CN" altLang="en-US" dirty="0">
                <a:solidFill>
                  <a:srgbClr val="001080"/>
                </a:solidFill>
                <a:latin typeface=" Courier" pitchFamily="2" charset="0"/>
              </a:rPr>
              <a:t>    </a:t>
            </a:r>
            <a:r>
              <a:rPr lang="en" altLang="zh-CN" b="1" dirty="0">
                <a:solidFill>
                  <a:srgbClr val="001080"/>
                </a:solidFill>
                <a:latin typeface="Courier" pitchFamily="2" charset="0"/>
              </a:rPr>
              <a:t>run_op_futures_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.</a:t>
            </a:r>
            <a:r>
              <a:rPr lang="en" altLang="zh-CN" b="1" dirty="0" err="1">
                <a:solidFill>
                  <a:srgbClr val="795E26"/>
                </a:solidFill>
                <a:latin typeface="Courier" pitchFamily="2" charset="0"/>
              </a:rPr>
              <a:t>emplace_back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" altLang="zh-CN" b="1" dirty="0">
                <a:solidFill>
                  <a:srgbClr val="001080"/>
                </a:solidFill>
                <a:latin typeface="Courier" pitchFamily="2" charset="0"/>
              </a:rPr>
              <a:t>pool_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-&gt;</a:t>
            </a:r>
            <a:r>
              <a:rPr lang="en" altLang="zh-CN" b="1" dirty="0">
                <a:solidFill>
                  <a:srgbClr val="795E26"/>
                </a:solidFill>
                <a:latin typeface="Courier" pitchFamily="2" charset="0"/>
              </a:rPr>
              <a:t>enqueue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" altLang="zh-CN" b="1" dirty="0" err="1">
                <a:solidFill>
                  <a:srgbClr val="000000"/>
                </a:solidFill>
                <a:latin typeface="Courier" pitchFamily="2" charset="0"/>
              </a:rPr>
              <a:t>op_run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));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 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} </a:t>
            </a:r>
            <a:r>
              <a:rPr lang="en" altLang="zh-CN" dirty="0">
                <a:solidFill>
                  <a:srgbClr val="AF00DB"/>
                </a:solidFill>
                <a:latin typeface=" Courier" pitchFamily="2" charset="0"/>
              </a:rPr>
              <a:t>else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{</a:t>
            </a:r>
          </a:p>
          <a:p>
            <a:r>
              <a:rPr lang="zh-CN" altLang="en-US" dirty="0">
                <a:solidFill>
                  <a:srgbClr val="795E26"/>
                </a:solidFill>
                <a:latin typeface=" Courier" pitchFamily="2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 Courier" pitchFamily="2" charset="0"/>
              </a:rPr>
              <a:t>op_run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 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}</a:t>
            </a:r>
          </a:p>
          <a:p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 Courier" pitchFamily="2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5AB8517-2A01-F749-ADF3-D35C18604857}"/>
              </a:ext>
            </a:extLst>
          </p:cNvPr>
          <p:cNvSpPr/>
          <p:nvPr/>
        </p:nvSpPr>
        <p:spPr>
          <a:xfrm>
            <a:off x="822601" y="4863369"/>
            <a:ext cx="100736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ThreadedSSAGraphExecutor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</a:t>
            </a:r>
            <a:r>
              <a:rPr lang="en" altLang="zh-CN" dirty="0" err="1">
                <a:solidFill>
                  <a:srgbClr val="795E26"/>
                </a:solidFill>
                <a:latin typeface=" Courier" pitchFamily="2" charset="0"/>
              </a:rPr>
              <a:t>RunOpSync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OpHandleBase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*</a:t>
            </a:r>
            <a:r>
              <a:rPr lang="en" altLang="zh-CN" dirty="0">
                <a:solidFill>
                  <a:srgbClr val="001080"/>
                </a:solidFill>
                <a:latin typeface=" Courier" pitchFamily="2" charset="0"/>
              </a:rPr>
              <a:t>op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) {</a:t>
            </a:r>
          </a:p>
          <a:p>
            <a:r>
              <a:rPr lang="zh-CN" altLang="en-US" dirty="0">
                <a:solidFill>
                  <a:srgbClr val="001080"/>
                </a:solidFill>
                <a:latin typeface=" Courier" pitchFamily="2" charset="0"/>
              </a:rPr>
              <a:t>  </a:t>
            </a:r>
            <a:r>
              <a:rPr lang="en" altLang="zh-CN" dirty="0">
                <a:solidFill>
                  <a:srgbClr val="001080"/>
                </a:solidFill>
                <a:latin typeface=" Courier" pitchFamily="2" charset="0"/>
              </a:rPr>
              <a:t>op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-&gt;</a:t>
            </a:r>
            <a:r>
              <a:rPr lang="en" altLang="zh-CN" dirty="0">
                <a:solidFill>
                  <a:srgbClr val="795E26"/>
                </a:solidFill>
                <a:latin typeface=" Courier" pitchFamily="2" charset="0"/>
              </a:rPr>
              <a:t>Run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 Courier" pitchFamily="2" charset="0"/>
              </a:rPr>
              <a:t>strategy_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 Courier" pitchFamily="2" charset="0"/>
              </a:rPr>
              <a:t>use_cuda</a:t>
            </a:r>
            <a:r>
              <a:rPr lang="en" altLang="zh-CN" dirty="0">
                <a:solidFill>
                  <a:srgbClr val="001080"/>
                </a:solidFill>
                <a:latin typeface=" Courier" pitchFamily="2" charset="0"/>
              </a:rPr>
              <a:t>_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 Courier" pitchFamily="2" charset="0"/>
            </a:endParaRPr>
          </a:p>
        </p:txBody>
      </p: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B3E66BB6-ADC0-D848-94B5-837048C2E943}"/>
              </a:ext>
            </a:extLst>
          </p:cNvPr>
          <p:cNvCxnSpPr/>
          <p:nvPr/>
        </p:nvCxnSpPr>
        <p:spPr>
          <a:xfrm>
            <a:off x="911225" y="4806785"/>
            <a:ext cx="54800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7A243076-840D-1744-BF58-7DFB1E8F17EA}"/>
              </a:ext>
            </a:extLst>
          </p:cNvPr>
          <p:cNvSpPr/>
          <p:nvPr/>
        </p:nvSpPr>
        <p:spPr>
          <a:xfrm>
            <a:off x="822601" y="5923860"/>
            <a:ext cx="89192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::list&lt;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::future&lt;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&gt;&gt; 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run_op_futures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_;</a:t>
            </a:r>
            <a:endParaRPr lang="en" altLang="zh-CN" b="0" dirty="0">
              <a:solidFill>
                <a:srgbClr val="000000"/>
              </a:solidFill>
              <a:effectLst/>
              <a:latin typeface=" Courier" pitchFamily="2" charset="0"/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5640D311-D23D-1341-8087-95E3A9568A29}"/>
              </a:ext>
            </a:extLst>
          </p:cNvPr>
          <p:cNvCxnSpPr/>
          <p:nvPr/>
        </p:nvCxnSpPr>
        <p:spPr>
          <a:xfrm>
            <a:off x="911225" y="5855279"/>
            <a:ext cx="54800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0E17B5CA-849A-494A-9489-9C96D1F46E70}"/>
              </a:ext>
            </a:extLst>
          </p:cNvPr>
          <p:cNvSpPr txBox="1"/>
          <p:nvPr/>
        </p:nvSpPr>
        <p:spPr>
          <a:xfrm>
            <a:off x="6655870" y="3665229"/>
            <a:ext cx="2876750" cy="408189"/>
          </a:xfrm>
          <a:prstGeom prst="rect">
            <a:avLst/>
          </a:prstGeom>
          <a:noFill/>
          <a:ln>
            <a:solidFill>
              <a:srgbClr val="203BD3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dirty="0">
                <a:latin typeface="Courier" pitchFamily="2" charset="0"/>
              </a:rPr>
              <a:t>将</a:t>
            </a:r>
            <a:r>
              <a:rPr kumimoji="1" lang="en-US" altLang="zh-CN" dirty="0" err="1">
                <a:latin typeface="Courier" pitchFamily="2" charset="0"/>
              </a:rPr>
              <a:t>op_run</a:t>
            </a:r>
            <a:r>
              <a:rPr kumimoji="1" lang="zh-CN" altLang="en-US" dirty="0">
                <a:latin typeface="Courier" pitchFamily="2" charset="0"/>
              </a:rPr>
              <a:t>放入</a:t>
            </a:r>
            <a:r>
              <a:rPr kumimoji="1" lang="en-US" altLang="zh-CN" dirty="0">
                <a:latin typeface="Courier" pitchFamily="2" charset="0"/>
              </a:rPr>
              <a:t>tasks</a:t>
            </a:r>
            <a:r>
              <a:rPr kumimoji="1" lang="zh-CN" altLang="en-US" dirty="0">
                <a:latin typeface="Courier" pitchFamily="2" charset="0"/>
              </a:rPr>
              <a:t>队列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897BD19-2A1D-5749-9A6B-404C78BE86B9}"/>
              </a:ext>
            </a:extLst>
          </p:cNvPr>
          <p:cNvSpPr txBox="1"/>
          <p:nvPr/>
        </p:nvSpPr>
        <p:spPr>
          <a:xfrm>
            <a:off x="6804460" y="5239045"/>
            <a:ext cx="4957010" cy="764825"/>
          </a:xfrm>
          <a:prstGeom prst="rect">
            <a:avLst/>
          </a:prstGeom>
          <a:noFill/>
          <a:ln>
            <a:solidFill>
              <a:srgbClr val="203BD3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" altLang="zh-CN" dirty="0" err="1">
                <a:latin typeface="Courier" pitchFamily="2" charset="0"/>
              </a:rPr>
              <a:t>std</a:t>
            </a:r>
            <a:r>
              <a:rPr lang="en" altLang="zh-CN" dirty="0">
                <a:latin typeface="Courier" pitchFamily="2" charset="0"/>
              </a:rPr>
              <a:t>::future</a:t>
            </a:r>
            <a:r>
              <a:rPr lang="zh-CN" altLang="en-US" dirty="0">
                <a:latin typeface="Courier" pitchFamily="2" charset="0"/>
              </a:rPr>
              <a:t>是一个可以从某个对象或函数中检索值的对象</a:t>
            </a:r>
            <a:r>
              <a:rPr lang="en-US" altLang="zh-CN" dirty="0">
                <a:latin typeface="Courier" pitchFamily="2" charset="0"/>
              </a:rPr>
              <a:t>(</a:t>
            </a:r>
            <a:r>
              <a:rPr lang="zh-CN" altLang="en-US" dirty="0">
                <a:latin typeface="Courier" pitchFamily="2" charset="0"/>
              </a:rPr>
              <a:t>不展开了，有兴趣可以去了解</a:t>
            </a:r>
            <a:r>
              <a:rPr lang="en-US" altLang="zh-CN" dirty="0">
                <a:latin typeface="Courier" pitchFamily="2" charset="0"/>
              </a:rPr>
              <a:t>)</a:t>
            </a:r>
            <a:endParaRPr kumimoji="1" lang="zh-CN" alt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75104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1" y="181250"/>
            <a:ext cx="9201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/>
              <a:t>ParallelExecutor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 err="1">
                <a:solidFill>
                  <a:srgbClr val="2339DA"/>
                </a:solidFill>
              </a:rPr>
              <a:t>ThreadedSSAGraphExecutor.RunImpl</a:t>
            </a:r>
            <a:endParaRPr kumimoji="1" lang="zh-CN" altLang="en-US" sz="2800" b="1" dirty="0">
              <a:solidFill>
                <a:srgbClr val="2339DA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116</a:t>
            </a:fld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F9D773C-3712-9645-887F-8E11EFF15D9F}"/>
              </a:ext>
            </a:extLst>
          </p:cNvPr>
          <p:cNvGrpSpPr/>
          <p:nvPr/>
        </p:nvGrpSpPr>
        <p:grpSpPr>
          <a:xfrm>
            <a:off x="5274765" y="1362273"/>
            <a:ext cx="6229350" cy="2709979"/>
            <a:chOff x="2933383" y="3806507"/>
            <a:chExt cx="6229350" cy="2709979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C384D18-CAB5-ED4F-AE2F-17E22474ACEC}"/>
                </a:ext>
              </a:extLst>
            </p:cNvPr>
            <p:cNvSpPr/>
            <p:nvPr/>
          </p:nvSpPr>
          <p:spPr>
            <a:xfrm>
              <a:off x="2933383" y="3806507"/>
              <a:ext cx="6229350" cy="2709979"/>
            </a:xfrm>
            <a:prstGeom prst="rect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49FB251-94D1-3B48-931F-AB332321C432}"/>
                </a:ext>
              </a:extLst>
            </p:cNvPr>
            <p:cNvSpPr txBox="1"/>
            <p:nvPr/>
          </p:nvSpPr>
          <p:spPr>
            <a:xfrm>
              <a:off x="4722178" y="3906316"/>
              <a:ext cx="2651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 err="1"/>
                <a:t>ThreadPool</a:t>
              </a:r>
              <a:endParaRPr kumimoji="1" lang="zh-CN" altLang="en-US" b="1" dirty="0"/>
            </a:p>
          </p:txBody>
        </p:sp>
        <p:cxnSp>
          <p:nvCxnSpPr>
            <p:cNvPr id="11" name="直线连接符 10">
              <a:extLst>
                <a:ext uri="{FF2B5EF4-FFF2-40B4-BE49-F238E27FC236}">
                  <a16:creationId xmlns:a16="http://schemas.microsoft.com/office/drawing/2014/main" id="{47AD886C-8A6D-5344-95DE-3BA73880A43F}"/>
                </a:ext>
              </a:extLst>
            </p:cNvPr>
            <p:cNvCxnSpPr/>
            <p:nvPr/>
          </p:nvCxnSpPr>
          <p:spPr>
            <a:xfrm>
              <a:off x="3184843" y="4389948"/>
              <a:ext cx="0" cy="194397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11">
              <a:extLst>
                <a:ext uri="{FF2B5EF4-FFF2-40B4-BE49-F238E27FC236}">
                  <a16:creationId xmlns:a16="http://schemas.microsoft.com/office/drawing/2014/main" id="{6F4AC926-E8D6-B04D-9F40-726E7B66E86F}"/>
                </a:ext>
              </a:extLst>
            </p:cNvPr>
            <p:cNvCxnSpPr/>
            <p:nvPr/>
          </p:nvCxnSpPr>
          <p:spPr>
            <a:xfrm>
              <a:off x="4625261" y="4389948"/>
              <a:ext cx="0" cy="194397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ACBBD99F-54FC-D441-B4B7-AE2AF61ED3B0}"/>
                </a:ext>
              </a:extLst>
            </p:cNvPr>
            <p:cNvCxnSpPr/>
            <p:nvPr/>
          </p:nvCxnSpPr>
          <p:spPr>
            <a:xfrm>
              <a:off x="6065679" y="4389948"/>
              <a:ext cx="0" cy="194397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49D4B911-ACB7-7049-9F32-A6A964D83CE2}"/>
                </a:ext>
              </a:extLst>
            </p:cNvPr>
            <p:cNvCxnSpPr/>
            <p:nvPr/>
          </p:nvCxnSpPr>
          <p:spPr>
            <a:xfrm>
              <a:off x="7506097" y="4389948"/>
              <a:ext cx="0" cy="194397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15">
              <a:extLst>
                <a:ext uri="{FF2B5EF4-FFF2-40B4-BE49-F238E27FC236}">
                  <a16:creationId xmlns:a16="http://schemas.microsoft.com/office/drawing/2014/main" id="{CE185B63-EA0E-3544-AE03-698CD15AC72D}"/>
                </a:ext>
              </a:extLst>
            </p:cNvPr>
            <p:cNvCxnSpPr/>
            <p:nvPr/>
          </p:nvCxnSpPr>
          <p:spPr>
            <a:xfrm>
              <a:off x="8946516" y="4389948"/>
              <a:ext cx="0" cy="194397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9E730705-09D6-564D-B738-F5EAB1BE46AE}"/>
                </a:ext>
              </a:extLst>
            </p:cNvPr>
            <p:cNvSpPr txBox="1"/>
            <p:nvPr/>
          </p:nvSpPr>
          <p:spPr>
            <a:xfrm>
              <a:off x="3263326" y="4389948"/>
              <a:ext cx="1283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Thread0</a:t>
              </a:r>
              <a:endParaRPr kumimoji="1" lang="zh-CN" altLang="en-US" b="1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5BEF942-22F1-8746-9893-99AD0CD2F9B2}"/>
                </a:ext>
              </a:extLst>
            </p:cNvPr>
            <p:cNvSpPr txBox="1"/>
            <p:nvPr/>
          </p:nvSpPr>
          <p:spPr>
            <a:xfrm>
              <a:off x="4685410" y="4389948"/>
              <a:ext cx="1283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Thread1</a:t>
              </a:r>
              <a:endParaRPr kumimoji="1" lang="zh-CN" altLang="en-US" b="1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F49856D-52AC-C744-8F51-226B461D043C}"/>
                </a:ext>
              </a:extLst>
            </p:cNvPr>
            <p:cNvSpPr txBox="1"/>
            <p:nvPr/>
          </p:nvSpPr>
          <p:spPr>
            <a:xfrm>
              <a:off x="6144162" y="4389948"/>
              <a:ext cx="1283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Thread2</a:t>
              </a:r>
              <a:endParaRPr kumimoji="1" lang="zh-CN" altLang="en-US" b="1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F374F35-5505-4D49-993C-C4BB37C1C030}"/>
                </a:ext>
              </a:extLst>
            </p:cNvPr>
            <p:cNvSpPr txBox="1"/>
            <p:nvPr/>
          </p:nvSpPr>
          <p:spPr>
            <a:xfrm>
              <a:off x="7584580" y="4389948"/>
              <a:ext cx="1283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Thread3</a:t>
              </a:r>
              <a:endParaRPr kumimoji="1" lang="zh-CN" altLang="en-US" b="1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C13271AF-D9BD-F842-AF34-0057596791BD}"/>
                </a:ext>
              </a:extLst>
            </p:cNvPr>
            <p:cNvSpPr txBox="1"/>
            <p:nvPr/>
          </p:nvSpPr>
          <p:spPr>
            <a:xfrm>
              <a:off x="3585012" y="4761990"/>
              <a:ext cx="640080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wait</a:t>
              </a:r>
              <a:endParaRPr kumimoji="1"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6191EB1-AB57-584B-B7A1-408752EF71CA}"/>
                </a:ext>
              </a:extLst>
            </p:cNvPr>
            <p:cNvSpPr txBox="1"/>
            <p:nvPr/>
          </p:nvSpPr>
          <p:spPr>
            <a:xfrm>
              <a:off x="4984237" y="4761990"/>
              <a:ext cx="640080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wait</a:t>
              </a:r>
              <a:endParaRPr kumimoji="1"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4E97CEB-B437-0548-88C7-15CFD1BA8D88}"/>
                </a:ext>
              </a:extLst>
            </p:cNvPr>
            <p:cNvSpPr txBox="1"/>
            <p:nvPr/>
          </p:nvSpPr>
          <p:spPr>
            <a:xfrm>
              <a:off x="6465848" y="4761990"/>
              <a:ext cx="640080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wait</a:t>
              </a:r>
              <a:endParaRPr kumimoji="1"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2161062D-F473-8D47-B1A8-D15877074604}"/>
                </a:ext>
              </a:extLst>
            </p:cNvPr>
            <p:cNvSpPr txBox="1"/>
            <p:nvPr/>
          </p:nvSpPr>
          <p:spPr>
            <a:xfrm>
              <a:off x="7906266" y="4761990"/>
              <a:ext cx="640080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wait</a:t>
              </a:r>
              <a:endParaRPr kumimoji="1" lang="zh-CN" altLang="en-US" dirty="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B07565C6-301B-F040-92F4-2FBDA0B340B5}"/>
              </a:ext>
            </a:extLst>
          </p:cNvPr>
          <p:cNvGrpSpPr/>
          <p:nvPr/>
        </p:nvGrpSpPr>
        <p:grpSpPr>
          <a:xfrm>
            <a:off x="1132524" y="1719883"/>
            <a:ext cx="640080" cy="556708"/>
            <a:chOff x="2034540" y="1945714"/>
            <a:chExt cx="640080" cy="556708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3D709424-7161-F74D-9388-4EA1F55C0993}"/>
                </a:ext>
              </a:extLst>
            </p:cNvPr>
            <p:cNvSpPr/>
            <p:nvPr/>
          </p:nvSpPr>
          <p:spPr>
            <a:xfrm>
              <a:off x="2076226" y="1945714"/>
              <a:ext cx="556708" cy="556708"/>
            </a:xfrm>
            <a:prstGeom prst="ellipse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41C08CAB-BB62-AD4B-A94C-CC92C3C6BE13}"/>
                </a:ext>
              </a:extLst>
            </p:cNvPr>
            <p:cNvSpPr txBox="1"/>
            <p:nvPr/>
          </p:nvSpPr>
          <p:spPr>
            <a:xfrm>
              <a:off x="2034540" y="2039402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Op4</a:t>
              </a:r>
              <a:endParaRPr kumimoji="1" lang="zh-CN" altLang="en-US" dirty="0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8E9A1FAC-CD8A-E74B-984F-8FCCF3787990}"/>
              </a:ext>
            </a:extLst>
          </p:cNvPr>
          <p:cNvGrpSpPr/>
          <p:nvPr/>
        </p:nvGrpSpPr>
        <p:grpSpPr>
          <a:xfrm>
            <a:off x="1952838" y="1719883"/>
            <a:ext cx="640080" cy="556708"/>
            <a:chOff x="2034540" y="1945714"/>
            <a:chExt cx="640080" cy="556708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4B65D551-784F-9340-870B-EC770768666F}"/>
                </a:ext>
              </a:extLst>
            </p:cNvPr>
            <p:cNvSpPr/>
            <p:nvPr/>
          </p:nvSpPr>
          <p:spPr>
            <a:xfrm>
              <a:off x="2076226" y="1945714"/>
              <a:ext cx="556708" cy="556708"/>
            </a:xfrm>
            <a:prstGeom prst="ellipse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530E0767-4AC7-704E-B1DC-AA261B8EB3AF}"/>
                </a:ext>
              </a:extLst>
            </p:cNvPr>
            <p:cNvSpPr txBox="1"/>
            <p:nvPr/>
          </p:nvSpPr>
          <p:spPr>
            <a:xfrm>
              <a:off x="2034540" y="2039402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Op3</a:t>
              </a:r>
              <a:endParaRPr kumimoji="1" lang="zh-CN" altLang="en-US" dirty="0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DBBCADE2-C6FC-B747-9823-D44B6C4C32C1}"/>
              </a:ext>
            </a:extLst>
          </p:cNvPr>
          <p:cNvGrpSpPr/>
          <p:nvPr/>
        </p:nvGrpSpPr>
        <p:grpSpPr>
          <a:xfrm>
            <a:off x="2773152" y="1719883"/>
            <a:ext cx="640080" cy="556708"/>
            <a:chOff x="2034540" y="1945714"/>
            <a:chExt cx="640080" cy="556708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AB83537A-8E8B-BF4D-9C66-A53B4E3EA956}"/>
                </a:ext>
              </a:extLst>
            </p:cNvPr>
            <p:cNvSpPr/>
            <p:nvPr/>
          </p:nvSpPr>
          <p:spPr>
            <a:xfrm>
              <a:off x="2076226" y="1945714"/>
              <a:ext cx="556708" cy="556708"/>
            </a:xfrm>
            <a:prstGeom prst="ellipse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A4689B5C-1C9C-0949-81FC-5332B1515010}"/>
                </a:ext>
              </a:extLst>
            </p:cNvPr>
            <p:cNvSpPr txBox="1"/>
            <p:nvPr/>
          </p:nvSpPr>
          <p:spPr>
            <a:xfrm>
              <a:off x="2034540" y="2039402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Op2</a:t>
              </a:r>
              <a:endParaRPr kumimoji="1" lang="zh-CN" altLang="en-US" dirty="0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9D999073-7ED5-6B40-B708-FBAE93B5E526}"/>
              </a:ext>
            </a:extLst>
          </p:cNvPr>
          <p:cNvGrpSpPr/>
          <p:nvPr/>
        </p:nvGrpSpPr>
        <p:grpSpPr>
          <a:xfrm>
            <a:off x="3593466" y="1719883"/>
            <a:ext cx="640080" cy="556708"/>
            <a:chOff x="2034540" y="1945714"/>
            <a:chExt cx="640080" cy="556708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CA5418E2-B513-1840-BA6B-67AF4038F12E}"/>
                </a:ext>
              </a:extLst>
            </p:cNvPr>
            <p:cNvSpPr/>
            <p:nvPr/>
          </p:nvSpPr>
          <p:spPr>
            <a:xfrm>
              <a:off x="2076226" y="1945714"/>
              <a:ext cx="556708" cy="556708"/>
            </a:xfrm>
            <a:prstGeom prst="ellipse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9D5F0373-D544-F242-9B64-B300E965C1CD}"/>
                </a:ext>
              </a:extLst>
            </p:cNvPr>
            <p:cNvSpPr txBox="1"/>
            <p:nvPr/>
          </p:nvSpPr>
          <p:spPr>
            <a:xfrm>
              <a:off x="2034540" y="2039402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Op1</a:t>
              </a:r>
              <a:endParaRPr kumimoji="1" lang="zh-CN" altLang="en-US" dirty="0"/>
            </a:p>
          </p:txBody>
        </p:sp>
      </p:grp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D1ED3EC-D110-2C49-B1B6-8D000688F491}"/>
              </a:ext>
            </a:extLst>
          </p:cNvPr>
          <p:cNvCxnSpPr>
            <a:cxnSpLocks/>
          </p:cNvCxnSpPr>
          <p:nvPr/>
        </p:nvCxnSpPr>
        <p:spPr>
          <a:xfrm>
            <a:off x="937260" y="1596035"/>
            <a:ext cx="3486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1355C1A8-F629-A94A-A603-241DD4F2D561}"/>
              </a:ext>
            </a:extLst>
          </p:cNvPr>
          <p:cNvCxnSpPr>
            <a:cxnSpLocks/>
          </p:cNvCxnSpPr>
          <p:nvPr/>
        </p:nvCxnSpPr>
        <p:spPr>
          <a:xfrm>
            <a:off x="937260" y="2414709"/>
            <a:ext cx="3486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A2A2861D-527E-6940-9BD7-25CB2F51F2FB}"/>
              </a:ext>
            </a:extLst>
          </p:cNvPr>
          <p:cNvSpPr txBox="1"/>
          <p:nvPr/>
        </p:nvSpPr>
        <p:spPr>
          <a:xfrm>
            <a:off x="822601" y="1177607"/>
            <a:ext cx="385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 err="1">
                <a:latin typeface="Courier" pitchFamily="2" charset="0"/>
              </a:rPr>
              <a:t>ready_ops</a:t>
            </a:r>
            <a:r>
              <a:rPr kumimoji="1" lang="zh-CN" altLang="en-US" dirty="0">
                <a:latin typeface="Courier" pitchFamily="2" charset="0"/>
              </a:rPr>
              <a:t> </a:t>
            </a:r>
            <a:r>
              <a:rPr kumimoji="1" lang="en-US" altLang="zh-CN" dirty="0">
                <a:latin typeface="Courier" pitchFamily="2" charset="0"/>
              </a:rPr>
              <a:t>(</a:t>
            </a:r>
            <a:r>
              <a:rPr kumimoji="1" lang="en-US" altLang="zh-CN" dirty="0" err="1">
                <a:latin typeface="Courier" pitchFamily="2" charset="0"/>
              </a:rPr>
              <a:t>BlockingQueue</a:t>
            </a:r>
            <a:r>
              <a:rPr kumimoji="1" lang="en-US" altLang="zh-CN" dirty="0">
                <a:latin typeface="Courier" pitchFamily="2" charset="0"/>
              </a:rPr>
              <a:t>)</a:t>
            </a:r>
            <a:endParaRPr kumimoji="1" lang="zh-CN" altLang="en-US" dirty="0">
              <a:latin typeface="Courier" pitchFamily="2" charset="0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ABC411A9-73D0-B84D-BC58-CF4677E61031}"/>
              </a:ext>
            </a:extLst>
          </p:cNvPr>
          <p:cNvGrpSpPr/>
          <p:nvPr/>
        </p:nvGrpSpPr>
        <p:grpSpPr>
          <a:xfrm>
            <a:off x="818356" y="5339548"/>
            <a:ext cx="1077500" cy="399222"/>
            <a:chOff x="1174210" y="1646748"/>
            <a:chExt cx="1077500" cy="399222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69549340-F03A-3340-9DF5-6E44F74BDC1D}"/>
                </a:ext>
              </a:extLst>
            </p:cNvPr>
            <p:cNvSpPr/>
            <p:nvPr/>
          </p:nvSpPr>
          <p:spPr>
            <a:xfrm>
              <a:off x="1314450" y="1646748"/>
              <a:ext cx="788670" cy="399222"/>
            </a:xfrm>
            <a:prstGeom prst="rect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21C2D8DF-6B2C-FF42-B6BF-99AA395EA908}"/>
                </a:ext>
              </a:extLst>
            </p:cNvPr>
            <p:cNvSpPr txBox="1"/>
            <p:nvPr/>
          </p:nvSpPr>
          <p:spPr>
            <a:xfrm>
              <a:off x="1174210" y="1646748"/>
              <a:ext cx="1077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Task4</a:t>
              </a:r>
              <a:endParaRPr kumimoji="1" lang="zh-CN" altLang="en-US" dirty="0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51F166F1-C458-AE4E-B9F8-691E2087B113}"/>
              </a:ext>
            </a:extLst>
          </p:cNvPr>
          <p:cNvGrpSpPr/>
          <p:nvPr/>
        </p:nvGrpSpPr>
        <p:grpSpPr>
          <a:xfrm>
            <a:off x="1866720" y="5339548"/>
            <a:ext cx="1077500" cy="399222"/>
            <a:chOff x="1174210" y="1646748"/>
            <a:chExt cx="1077500" cy="399222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2F41FE7A-89E6-EE4C-BEF7-4230CEC11861}"/>
                </a:ext>
              </a:extLst>
            </p:cNvPr>
            <p:cNvSpPr/>
            <p:nvPr/>
          </p:nvSpPr>
          <p:spPr>
            <a:xfrm>
              <a:off x="1314450" y="1646748"/>
              <a:ext cx="788670" cy="399222"/>
            </a:xfrm>
            <a:prstGeom prst="rect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D3BE953F-9A48-7C44-BFAE-057701F3C561}"/>
                </a:ext>
              </a:extLst>
            </p:cNvPr>
            <p:cNvSpPr txBox="1"/>
            <p:nvPr/>
          </p:nvSpPr>
          <p:spPr>
            <a:xfrm>
              <a:off x="1174210" y="1646748"/>
              <a:ext cx="1077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Task3</a:t>
              </a:r>
              <a:endParaRPr kumimoji="1" lang="zh-CN" altLang="en-US" dirty="0"/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7E059452-AD54-E445-B1CA-C701EB52D66B}"/>
              </a:ext>
            </a:extLst>
          </p:cNvPr>
          <p:cNvGrpSpPr/>
          <p:nvPr/>
        </p:nvGrpSpPr>
        <p:grpSpPr>
          <a:xfrm>
            <a:off x="2915084" y="5339548"/>
            <a:ext cx="1077500" cy="399222"/>
            <a:chOff x="1174210" y="1646748"/>
            <a:chExt cx="1077500" cy="399222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75AF0A03-92CE-E540-8F60-1560E6FE41C4}"/>
                </a:ext>
              </a:extLst>
            </p:cNvPr>
            <p:cNvSpPr/>
            <p:nvPr/>
          </p:nvSpPr>
          <p:spPr>
            <a:xfrm>
              <a:off x="1314450" y="1646748"/>
              <a:ext cx="788670" cy="399222"/>
            </a:xfrm>
            <a:prstGeom prst="rect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3620EAAC-E45F-9544-9557-05D079FB70FB}"/>
                </a:ext>
              </a:extLst>
            </p:cNvPr>
            <p:cNvSpPr txBox="1"/>
            <p:nvPr/>
          </p:nvSpPr>
          <p:spPr>
            <a:xfrm>
              <a:off x="1174210" y="1646748"/>
              <a:ext cx="1077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Task2</a:t>
              </a:r>
              <a:endParaRPr kumimoji="1" lang="zh-CN" altLang="en-US" dirty="0"/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6582A0C3-5300-6943-A78E-2621F83464D7}"/>
              </a:ext>
            </a:extLst>
          </p:cNvPr>
          <p:cNvGrpSpPr/>
          <p:nvPr/>
        </p:nvGrpSpPr>
        <p:grpSpPr>
          <a:xfrm>
            <a:off x="3963449" y="5339548"/>
            <a:ext cx="1077500" cy="399222"/>
            <a:chOff x="1174210" y="1646748"/>
            <a:chExt cx="1077500" cy="399222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00560EA5-276F-3E44-9CCC-A66EBB307375}"/>
                </a:ext>
              </a:extLst>
            </p:cNvPr>
            <p:cNvSpPr/>
            <p:nvPr/>
          </p:nvSpPr>
          <p:spPr>
            <a:xfrm>
              <a:off x="1314450" y="1646748"/>
              <a:ext cx="788670" cy="399222"/>
            </a:xfrm>
            <a:prstGeom prst="rect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90FCD63D-45CC-4A40-9733-F4F01B623749}"/>
                </a:ext>
              </a:extLst>
            </p:cNvPr>
            <p:cNvSpPr txBox="1"/>
            <p:nvPr/>
          </p:nvSpPr>
          <p:spPr>
            <a:xfrm>
              <a:off x="1174210" y="1646748"/>
              <a:ext cx="1077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Task1</a:t>
              </a:r>
              <a:endParaRPr kumimoji="1" lang="zh-CN" altLang="en-US" dirty="0"/>
            </a:p>
          </p:txBody>
        </p:sp>
      </p:grp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F2F1D150-C45F-B84A-9997-8600B2A318B8}"/>
              </a:ext>
            </a:extLst>
          </p:cNvPr>
          <p:cNvCxnSpPr>
            <a:cxnSpLocks/>
          </p:cNvCxnSpPr>
          <p:nvPr/>
        </p:nvCxnSpPr>
        <p:spPr>
          <a:xfrm>
            <a:off x="937260" y="5150765"/>
            <a:ext cx="39550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57EF92A7-F127-7642-AF10-74FD01DA6EF5}"/>
              </a:ext>
            </a:extLst>
          </p:cNvPr>
          <p:cNvCxnSpPr>
            <a:cxnSpLocks/>
          </p:cNvCxnSpPr>
          <p:nvPr/>
        </p:nvCxnSpPr>
        <p:spPr>
          <a:xfrm>
            <a:off x="937260" y="5928005"/>
            <a:ext cx="39550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6DAEBE38-3E6E-D04B-81D0-2970871E8152}"/>
              </a:ext>
            </a:extLst>
          </p:cNvPr>
          <p:cNvSpPr txBox="1"/>
          <p:nvPr/>
        </p:nvSpPr>
        <p:spPr>
          <a:xfrm>
            <a:off x="822601" y="4734292"/>
            <a:ext cx="385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latin typeface="Courier" pitchFamily="2" charset="0"/>
              </a:rPr>
              <a:t>tasks</a:t>
            </a:r>
            <a:r>
              <a:rPr kumimoji="1" lang="zh-CN" altLang="en-US" dirty="0">
                <a:latin typeface="Courier" pitchFamily="2" charset="0"/>
              </a:rPr>
              <a:t> </a:t>
            </a:r>
            <a:r>
              <a:rPr kumimoji="1" lang="en-US" altLang="zh-CN" dirty="0">
                <a:latin typeface="Courier" pitchFamily="2" charset="0"/>
              </a:rPr>
              <a:t>(Queue)</a:t>
            </a:r>
            <a:endParaRPr kumimoji="1" lang="zh-CN" altLang="en-US" dirty="0">
              <a:latin typeface="Courier" pitchFamily="2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9235F94-4181-C945-B9C3-B6D9E325FD20}"/>
              </a:ext>
            </a:extLst>
          </p:cNvPr>
          <p:cNvSpPr txBox="1"/>
          <p:nvPr/>
        </p:nvSpPr>
        <p:spPr>
          <a:xfrm>
            <a:off x="1742546" y="3269287"/>
            <a:ext cx="1946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>
                <a:latin typeface="Courier" pitchFamily="2" charset="0"/>
              </a:rPr>
              <a:t>op_run</a:t>
            </a:r>
            <a:endParaRPr kumimoji="1" lang="en-US" altLang="zh-CN" dirty="0">
              <a:latin typeface="Courier" pitchFamily="2" charset="0"/>
            </a:endParaRPr>
          </a:p>
          <a:p>
            <a:pPr algn="ctr"/>
            <a:r>
              <a:rPr kumimoji="1" lang="en-US" altLang="zh-CN" dirty="0">
                <a:latin typeface="Courier" pitchFamily="2" charset="0"/>
              </a:rPr>
              <a:t>(function)</a:t>
            </a:r>
            <a:endParaRPr kumimoji="1" lang="zh-CN" altLang="en-US" dirty="0">
              <a:latin typeface="Courier" pitchFamily="2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3183712B-563D-CE47-A523-FC970BD33B8E}"/>
              </a:ext>
            </a:extLst>
          </p:cNvPr>
          <p:cNvSpPr/>
          <p:nvPr/>
        </p:nvSpPr>
        <p:spPr>
          <a:xfrm>
            <a:off x="5401793" y="5148816"/>
            <a:ext cx="63438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 Courier" pitchFamily="2" charset="0"/>
              </a:rPr>
              <a:t>for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(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auto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&amp;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run_op_future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: 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run_op_futures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_){</a:t>
            </a:r>
          </a:p>
          <a:p>
            <a:r>
              <a:rPr lang="zh-CN" altLang="en-US" dirty="0">
                <a:solidFill>
                  <a:srgbClr val="001080"/>
                </a:solidFill>
                <a:latin typeface=" Courier" pitchFamily="2" charset="0"/>
              </a:rPr>
              <a:t>  </a:t>
            </a:r>
            <a:r>
              <a:rPr lang="en" altLang="zh-CN" b="1" dirty="0" err="1">
                <a:solidFill>
                  <a:srgbClr val="001080"/>
                </a:solidFill>
                <a:latin typeface="Courier" pitchFamily="2" charset="0"/>
              </a:rPr>
              <a:t>run_op_future</a:t>
            </a:r>
            <a:r>
              <a:rPr lang="en" altLang="zh-CN" b="1" dirty="0" err="1">
                <a:solidFill>
                  <a:srgbClr val="000000"/>
                </a:solidFill>
                <a:latin typeface="Courier" pitchFamily="2" charset="0"/>
              </a:rPr>
              <a:t>.</a:t>
            </a:r>
            <a:r>
              <a:rPr lang="en" altLang="zh-CN" b="1" dirty="0" err="1">
                <a:solidFill>
                  <a:srgbClr val="795E26"/>
                </a:solidFill>
                <a:latin typeface="Courier" pitchFamily="2" charset="0"/>
              </a:rPr>
              <a:t>wait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();</a:t>
            </a:r>
          </a:p>
          <a:p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 Courier" pitchFamily="2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3912FDF-7717-5149-AAC4-6242A72DF0FE}"/>
              </a:ext>
            </a:extLst>
          </p:cNvPr>
          <p:cNvSpPr txBox="1"/>
          <p:nvPr/>
        </p:nvSpPr>
        <p:spPr>
          <a:xfrm>
            <a:off x="5818637" y="5890928"/>
            <a:ext cx="5793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>
                <a:latin typeface="Courier" pitchFamily="2" charset="0"/>
              </a:rPr>
              <a:t>等待这一批</a:t>
            </a:r>
            <a:r>
              <a:rPr kumimoji="1" lang="en-US" altLang="zh-CN" dirty="0" err="1">
                <a:latin typeface="Courier" pitchFamily="2" charset="0"/>
              </a:rPr>
              <a:t>ready_ops</a:t>
            </a:r>
            <a:r>
              <a:rPr kumimoji="1" lang="zh-CN" altLang="en-US" dirty="0">
                <a:latin typeface="Courier" pitchFamily="2" charset="0"/>
              </a:rPr>
              <a:t>的任务执行完，再继续下一轮</a:t>
            </a:r>
          </a:p>
        </p:txBody>
      </p: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9A7194D4-7BE8-9341-9247-1A3EFA6C2D55}"/>
              </a:ext>
            </a:extLst>
          </p:cNvPr>
          <p:cNvCxnSpPr>
            <a:stCxn id="36" idx="4"/>
            <a:endCxn id="63" idx="0"/>
          </p:cNvCxnSpPr>
          <p:nvPr/>
        </p:nvCxnSpPr>
        <p:spPr>
          <a:xfrm flipH="1">
            <a:off x="2715815" y="2276591"/>
            <a:ext cx="1197691" cy="992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B0B34523-1840-DA4F-A8F6-B70198FC6227}"/>
              </a:ext>
            </a:extLst>
          </p:cNvPr>
          <p:cNvCxnSpPr>
            <a:stCxn id="33" idx="4"/>
            <a:endCxn id="63" idx="0"/>
          </p:cNvCxnSpPr>
          <p:nvPr/>
        </p:nvCxnSpPr>
        <p:spPr>
          <a:xfrm flipH="1">
            <a:off x="2715815" y="2276591"/>
            <a:ext cx="377377" cy="992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628D6ED8-72EF-444F-B0C1-B03AB6F72D24}"/>
              </a:ext>
            </a:extLst>
          </p:cNvPr>
          <p:cNvCxnSpPr>
            <a:stCxn id="30" idx="4"/>
            <a:endCxn id="63" idx="0"/>
          </p:cNvCxnSpPr>
          <p:nvPr/>
        </p:nvCxnSpPr>
        <p:spPr>
          <a:xfrm>
            <a:off x="2272878" y="2276591"/>
            <a:ext cx="442937" cy="992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CC818370-F577-744E-902D-0E7CB9986BFE}"/>
              </a:ext>
            </a:extLst>
          </p:cNvPr>
          <p:cNvCxnSpPr>
            <a:stCxn id="25" idx="4"/>
            <a:endCxn id="63" idx="0"/>
          </p:cNvCxnSpPr>
          <p:nvPr/>
        </p:nvCxnSpPr>
        <p:spPr>
          <a:xfrm>
            <a:off x="1452564" y="2276591"/>
            <a:ext cx="1263251" cy="992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D05591BF-E4F7-9D4F-890D-BD6B0512AB0E}"/>
              </a:ext>
            </a:extLst>
          </p:cNvPr>
          <p:cNvCxnSpPr>
            <a:stCxn id="63" idx="2"/>
            <a:endCxn id="58" idx="0"/>
          </p:cNvCxnSpPr>
          <p:nvPr/>
        </p:nvCxnSpPr>
        <p:spPr>
          <a:xfrm>
            <a:off x="2715815" y="3915618"/>
            <a:ext cx="1786384" cy="1423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F6D4EAC1-C56E-5E4E-AB67-C05756461511}"/>
              </a:ext>
            </a:extLst>
          </p:cNvPr>
          <p:cNvCxnSpPr>
            <a:stCxn id="63" idx="2"/>
            <a:endCxn id="55" idx="0"/>
          </p:cNvCxnSpPr>
          <p:nvPr/>
        </p:nvCxnSpPr>
        <p:spPr>
          <a:xfrm>
            <a:off x="2715815" y="3915618"/>
            <a:ext cx="738019" cy="1423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5FD1EE73-20EB-6443-8483-69651636CC81}"/>
              </a:ext>
            </a:extLst>
          </p:cNvPr>
          <p:cNvCxnSpPr>
            <a:stCxn id="63" idx="2"/>
            <a:endCxn id="52" idx="0"/>
          </p:cNvCxnSpPr>
          <p:nvPr/>
        </p:nvCxnSpPr>
        <p:spPr>
          <a:xfrm flipH="1">
            <a:off x="2405470" y="3915618"/>
            <a:ext cx="310345" cy="1423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17E300BC-7C75-FC4C-A7E2-3301250636EC}"/>
              </a:ext>
            </a:extLst>
          </p:cNvPr>
          <p:cNvCxnSpPr>
            <a:stCxn id="63" idx="2"/>
            <a:endCxn id="47" idx="0"/>
          </p:cNvCxnSpPr>
          <p:nvPr/>
        </p:nvCxnSpPr>
        <p:spPr>
          <a:xfrm flipH="1">
            <a:off x="1357106" y="3915618"/>
            <a:ext cx="1358709" cy="1423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52449B08-9B86-3943-903E-89B8FC054EA5}"/>
              </a:ext>
            </a:extLst>
          </p:cNvPr>
          <p:cNvGrpSpPr/>
          <p:nvPr/>
        </p:nvGrpSpPr>
        <p:grpSpPr>
          <a:xfrm>
            <a:off x="5570171" y="2828695"/>
            <a:ext cx="1412848" cy="729908"/>
            <a:chOff x="789666" y="1316062"/>
            <a:chExt cx="1412848" cy="729908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C57B5410-693F-2549-A8C7-D718867DF71A}"/>
                </a:ext>
              </a:extLst>
            </p:cNvPr>
            <p:cNvSpPr/>
            <p:nvPr/>
          </p:nvSpPr>
          <p:spPr>
            <a:xfrm>
              <a:off x="838862" y="1316062"/>
              <a:ext cx="1264258" cy="729908"/>
            </a:xfrm>
            <a:prstGeom prst="rect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9FCBCEF2-6E43-284A-A23A-8FCB5EDDB0D0}"/>
                </a:ext>
              </a:extLst>
            </p:cNvPr>
            <p:cNvSpPr txBox="1"/>
            <p:nvPr/>
          </p:nvSpPr>
          <p:spPr>
            <a:xfrm>
              <a:off x="789666" y="1356368"/>
              <a:ext cx="1412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Task1</a:t>
              </a:r>
            </a:p>
            <a:p>
              <a:pPr algn="ctr"/>
              <a:r>
                <a:rPr kumimoji="1" lang="en-US" altLang="zh-CN" dirty="0"/>
                <a:t>op1-&gt;Run</a:t>
              </a:r>
              <a:endParaRPr kumimoji="1" lang="zh-CN" altLang="en-US" dirty="0"/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ECCE0F95-A7FD-7D4F-A588-2551CFAF808C}"/>
              </a:ext>
            </a:extLst>
          </p:cNvPr>
          <p:cNvGrpSpPr/>
          <p:nvPr/>
        </p:nvGrpSpPr>
        <p:grpSpPr>
          <a:xfrm>
            <a:off x="7002222" y="2828695"/>
            <a:ext cx="1412848" cy="729908"/>
            <a:chOff x="789666" y="1316062"/>
            <a:chExt cx="1412848" cy="729908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F7D5C307-CA45-8A4B-81E8-AC0E4749B5A8}"/>
                </a:ext>
              </a:extLst>
            </p:cNvPr>
            <p:cNvSpPr/>
            <p:nvPr/>
          </p:nvSpPr>
          <p:spPr>
            <a:xfrm>
              <a:off x="838862" y="1316062"/>
              <a:ext cx="1264258" cy="729908"/>
            </a:xfrm>
            <a:prstGeom prst="rect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34F2B7BA-1783-FD41-AC46-2396698BA61A}"/>
                </a:ext>
              </a:extLst>
            </p:cNvPr>
            <p:cNvSpPr txBox="1"/>
            <p:nvPr/>
          </p:nvSpPr>
          <p:spPr>
            <a:xfrm>
              <a:off x="789666" y="1356368"/>
              <a:ext cx="1412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Task2</a:t>
              </a:r>
            </a:p>
            <a:p>
              <a:pPr algn="ctr"/>
              <a:r>
                <a:rPr kumimoji="1" lang="en-US" altLang="zh-CN" dirty="0"/>
                <a:t>op2-&gt;Run</a:t>
              </a:r>
              <a:endParaRPr kumimoji="1" lang="zh-CN" altLang="en-US" dirty="0"/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44D816A9-68EC-164C-88F8-D724EF7BE8C4}"/>
              </a:ext>
            </a:extLst>
          </p:cNvPr>
          <p:cNvGrpSpPr/>
          <p:nvPr/>
        </p:nvGrpSpPr>
        <p:grpSpPr>
          <a:xfrm>
            <a:off x="8469306" y="2828695"/>
            <a:ext cx="1412848" cy="729908"/>
            <a:chOff x="789666" y="1316062"/>
            <a:chExt cx="1412848" cy="729908"/>
          </a:xfrm>
        </p:grpSpPr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FD29C52E-1FA6-7346-81B0-95029D416AF8}"/>
                </a:ext>
              </a:extLst>
            </p:cNvPr>
            <p:cNvSpPr/>
            <p:nvPr/>
          </p:nvSpPr>
          <p:spPr>
            <a:xfrm>
              <a:off x="838862" y="1316062"/>
              <a:ext cx="1264258" cy="729908"/>
            </a:xfrm>
            <a:prstGeom prst="rect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A5A2711D-008D-9A46-A6DB-7F73FB1F6C9B}"/>
                </a:ext>
              </a:extLst>
            </p:cNvPr>
            <p:cNvSpPr txBox="1"/>
            <p:nvPr/>
          </p:nvSpPr>
          <p:spPr>
            <a:xfrm>
              <a:off x="789666" y="1356368"/>
              <a:ext cx="1412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Task3</a:t>
              </a:r>
            </a:p>
            <a:p>
              <a:pPr algn="ctr"/>
              <a:r>
                <a:rPr kumimoji="1" lang="en-US" altLang="zh-CN" dirty="0"/>
                <a:t>op3-&gt;Run</a:t>
              </a:r>
              <a:endParaRPr kumimoji="1" lang="zh-CN" altLang="en-US" dirty="0"/>
            </a:p>
          </p:txBody>
        </p: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61C7F001-3636-2340-BFA7-75D2AB243EBA}"/>
              </a:ext>
            </a:extLst>
          </p:cNvPr>
          <p:cNvGrpSpPr/>
          <p:nvPr/>
        </p:nvGrpSpPr>
        <p:grpSpPr>
          <a:xfrm>
            <a:off x="9913622" y="2828695"/>
            <a:ext cx="1412848" cy="729908"/>
            <a:chOff x="789666" y="1316062"/>
            <a:chExt cx="1412848" cy="729908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919818FF-0DFA-D145-A05C-9DE7EE1A5BDB}"/>
                </a:ext>
              </a:extLst>
            </p:cNvPr>
            <p:cNvSpPr/>
            <p:nvPr/>
          </p:nvSpPr>
          <p:spPr>
            <a:xfrm>
              <a:off x="838862" y="1316062"/>
              <a:ext cx="1264258" cy="729908"/>
            </a:xfrm>
            <a:prstGeom prst="rect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23A6AA07-6AEE-E04C-BFFF-CD0D7829C752}"/>
                </a:ext>
              </a:extLst>
            </p:cNvPr>
            <p:cNvSpPr txBox="1"/>
            <p:nvPr/>
          </p:nvSpPr>
          <p:spPr>
            <a:xfrm>
              <a:off x="789666" y="1356368"/>
              <a:ext cx="1412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Task4</a:t>
              </a:r>
            </a:p>
            <a:p>
              <a:pPr algn="ctr"/>
              <a:r>
                <a:rPr kumimoji="1" lang="en-US" altLang="zh-CN" dirty="0"/>
                <a:t>op3-&gt;Run</a:t>
              </a:r>
              <a:endParaRPr kumimoji="1" lang="zh-CN" altLang="en-US" dirty="0"/>
            </a:p>
          </p:txBody>
        </p:sp>
      </p:grp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7CB3E3C9-5DBA-DE40-9F61-01514ADBE497}"/>
              </a:ext>
            </a:extLst>
          </p:cNvPr>
          <p:cNvCxnSpPr>
            <a:stCxn id="58" idx="0"/>
            <a:endCxn id="83" idx="2"/>
          </p:cNvCxnSpPr>
          <p:nvPr/>
        </p:nvCxnSpPr>
        <p:spPr>
          <a:xfrm flipV="1">
            <a:off x="4502199" y="3558603"/>
            <a:ext cx="1749297" cy="1780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箭头连接符 96">
            <a:extLst>
              <a:ext uri="{FF2B5EF4-FFF2-40B4-BE49-F238E27FC236}">
                <a16:creationId xmlns:a16="http://schemas.microsoft.com/office/drawing/2014/main" id="{C5BDC2BB-8702-8443-BCAF-F49BF6644752}"/>
              </a:ext>
            </a:extLst>
          </p:cNvPr>
          <p:cNvCxnSpPr>
            <a:stCxn id="55" idx="0"/>
            <a:endCxn id="86" idx="2"/>
          </p:cNvCxnSpPr>
          <p:nvPr/>
        </p:nvCxnSpPr>
        <p:spPr>
          <a:xfrm flipV="1">
            <a:off x="3453834" y="3558603"/>
            <a:ext cx="4229713" cy="1780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箭头连接符 98">
            <a:extLst>
              <a:ext uri="{FF2B5EF4-FFF2-40B4-BE49-F238E27FC236}">
                <a16:creationId xmlns:a16="http://schemas.microsoft.com/office/drawing/2014/main" id="{2052A630-28F2-4A49-A40A-6083621C7DEA}"/>
              </a:ext>
            </a:extLst>
          </p:cNvPr>
          <p:cNvCxnSpPr>
            <a:cxnSpLocks/>
            <a:stCxn id="52" idx="0"/>
            <a:endCxn id="89" idx="2"/>
          </p:cNvCxnSpPr>
          <p:nvPr/>
        </p:nvCxnSpPr>
        <p:spPr>
          <a:xfrm flipV="1">
            <a:off x="2405470" y="3558603"/>
            <a:ext cx="6745161" cy="1780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53AD5599-4D6A-3941-87AA-703D080863A5}"/>
              </a:ext>
            </a:extLst>
          </p:cNvPr>
          <p:cNvCxnSpPr>
            <a:stCxn id="47" idx="0"/>
            <a:endCxn id="93" idx="2"/>
          </p:cNvCxnSpPr>
          <p:nvPr/>
        </p:nvCxnSpPr>
        <p:spPr>
          <a:xfrm flipV="1">
            <a:off x="1357106" y="3515332"/>
            <a:ext cx="9262940" cy="182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CCF50424-9D4D-2749-8A64-A7F9B9487D9F}"/>
              </a:ext>
            </a:extLst>
          </p:cNvPr>
          <p:cNvSpPr/>
          <p:nvPr/>
        </p:nvSpPr>
        <p:spPr>
          <a:xfrm>
            <a:off x="4985215" y="4694488"/>
            <a:ext cx="3547766" cy="4705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50000"/>
              </a:lnSpc>
            </a:pPr>
            <a:r>
              <a:rPr kumimoji="1" lang="en-US" altLang="zh-CN" dirty="0">
                <a:latin typeface="Courier" pitchFamily="2" charset="0"/>
              </a:rPr>
              <a:t>②</a:t>
            </a:r>
            <a:r>
              <a:rPr kumimoji="1" lang="zh-CN" altLang="en-US" dirty="0">
                <a:latin typeface="Courier" pitchFamily="2" charset="0"/>
              </a:rPr>
              <a:t> 更新当前的</a:t>
            </a:r>
            <a:r>
              <a:rPr kumimoji="1" lang="en-US" altLang="zh-CN" dirty="0" err="1">
                <a:latin typeface="Courier" pitchFamily="2" charset="0"/>
              </a:rPr>
              <a:t>ready_vars</a:t>
            </a:r>
            <a:endParaRPr kumimoji="1" lang="en-US" altLang="zh-CN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90947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1" y="181250"/>
            <a:ext cx="9201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/>
              <a:t>ParallelExecutor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 err="1">
                <a:solidFill>
                  <a:srgbClr val="2339DA"/>
                </a:solidFill>
              </a:rPr>
              <a:t>ThreadedSSAGraphExecutor</a:t>
            </a:r>
            <a:r>
              <a:rPr kumimoji="1" lang="zh-CN" altLang="en-US" sz="2800" b="1" dirty="0">
                <a:solidFill>
                  <a:srgbClr val="2339DA"/>
                </a:solidFill>
              </a:rPr>
              <a:t>总结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117</a:t>
            </a:fld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B12F3E4-F2EB-F34E-8F8B-A0884B668068}"/>
              </a:ext>
            </a:extLst>
          </p:cNvPr>
          <p:cNvGrpSpPr/>
          <p:nvPr/>
        </p:nvGrpSpPr>
        <p:grpSpPr>
          <a:xfrm>
            <a:off x="1130618" y="3056204"/>
            <a:ext cx="3279161" cy="2912319"/>
            <a:chOff x="6507823" y="2654259"/>
            <a:chExt cx="4267869" cy="3790420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1AB7522-020A-344B-9BA0-8C7F43DC50BD}"/>
                </a:ext>
              </a:extLst>
            </p:cNvPr>
            <p:cNvGrpSpPr/>
            <p:nvPr/>
          </p:nvGrpSpPr>
          <p:grpSpPr>
            <a:xfrm>
              <a:off x="7077354" y="2663650"/>
              <a:ext cx="605481" cy="562862"/>
              <a:chOff x="7840027" y="1959253"/>
              <a:chExt cx="605481" cy="562862"/>
            </a:xfrm>
          </p:grpSpPr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B50E4B8B-E5F3-5C46-B2DD-2BD1A7A9EB3D}"/>
                  </a:ext>
                </a:extLst>
              </p:cNvPr>
              <p:cNvSpPr/>
              <p:nvPr/>
            </p:nvSpPr>
            <p:spPr>
              <a:xfrm>
                <a:off x="7867850" y="1959253"/>
                <a:ext cx="562862" cy="562862"/>
              </a:xfrm>
              <a:prstGeom prst="ellipse">
                <a:avLst/>
              </a:prstGeom>
              <a:solidFill>
                <a:srgbClr val="92D050"/>
              </a:solidFill>
              <a:ln w="28575">
                <a:solidFill>
                  <a:srgbClr val="2339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7C285E46-5757-5944-B9AD-8C38F2F372BC}"/>
                  </a:ext>
                </a:extLst>
              </p:cNvPr>
              <p:cNvSpPr txBox="1"/>
              <p:nvPr/>
            </p:nvSpPr>
            <p:spPr>
              <a:xfrm>
                <a:off x="7840027" y="2006964"/>
                <a:ext cx="605481" cy="40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/>
                  <a:t>X</a:t>
                </a:r>
                <a:endParaRPr kumimoji="1" lang="zh-CN" altLang="en-US" sz="1400" b="1" dirty="0"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9012772-7A24-6C4B-8DF5-71929B3F76ED}"/>
                </a:ext>
              </a:extLst>
            </p:cNvPr>
            <p:cNvGrpSpPr/>
            <p:nvPr/>
          </p:nvGrpSpPr>
          <p:grpSpPr>
            <a:xfrm>
              <a:off x="9335019" y="2654259"/>
              <a:ext cx="1440673" cy="562862"/>
              <a:chOff x="7867850" y="1959253"/>
              <a:chExt cx="1440673" cy="562862"/>
            </a:xfrm>
          </p:grpSpPr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4BD60F44-4C40-A346-8B3D-EC65A1BD27DC}"/>
                  </a:ext>
                </a:extLst>
              </p:cNvPr>
              <p:cNvSpPr/>
              <p:nvPr/>
            </p:nvSpPr>
            <p:spPr>
              <a:xfrm>
                <a:off x="7867850" y="1959253"/>
                <a:ext cx="1440673" cy="562862"/>
              </a:xfrm>
              <a:prstGeom prst="ellipse">
                <a:avLst/>
              </a:prstGeom>
              <a:solidFill>
                <a:srgbClr val="92D050"/>
              </a:solidFill>
              <a:ln w="28575">
                <a:solidFill>
                  <a:srgbClr val="2339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D4D9DC3F-EBCC-044F-916D-68A78583ED62}"/>
                  </a:ext>
                </a:extLst>
              </p:cNvPr>
              <p:cNvSpPr txBox="1"/>
              <p:nvPr/>
            </p:nvSpPr>
            <p:spPr>
              <a:xfrm>
                <a:off x="7977433" y="2005370"/>
                <a:ext cx="1248032" cy="400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/>
                  <a:t>fc_0.w_0</a:t>
                </a:r>
                <a:endParaRPr kumimoji="1" lang="zh-CN" altLang="en-US" sz="1400" b="1" dirty="0"/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27A1B6E7-F8F1-EC4D-A331-FECFA8D874AD}"/>
                </a:ext>
              </a:extLst>
            </p:cNvPr>
            <p:cNvGrpSpPr/>
            <p:nvPr/>
          </p:nvGrpSpPr>
          <p:grpSpPr>
            <a:xfrm>
              <a:off x="8270040" y="3342450"/>
              <a:ext cx="741405" cy="562862"/>
              <a:chOff x="7867849" y="1959253"/>
              <a:chExt cx="741405" cy="562862"/>
            </a:xfrm>
          </p:grpSpPr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4C5A199F-B51D-1B4A-B3F2-7C40E84EC983}"/>
                  </a:ext>
                </a:extLst>
              </p:cNvPr>
              <p:cNvSpPr/>
              <p:nvPr/>
            </p:nvSpPr>
            <p:spPr>
              <a:xfrm>
                <a:off x="7867849" y="1959253"/>
                <a:ext cx="741405" cy="562862"/>
              </a:xfrm>
              <a:prstGeom prst="ellipse">
                <a:avLst/>
              </a:prstGeom>
              <a:solidFill>
                <a:srgbClr val="92D050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ABF9B10E-E5EE-1A42-BC79-0A513219D405}"/>
                  </a:ext>
                </a:extLst>
              </p:cNvPr>
              <p:cNvSpPr txBox="1"/>
              <p:nvPr/>
            </p:nvSpPr>
            <p:spPr>
              <a:xfrm>
                <a:off x="7883005" y="2004207"/>
                <a:ext cx="726008" cy="40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 err="1"/>
                  <a:t>mul</a:t>
                </a:r>
                <a:endParaRPr kumimoji="1" lang="zh-CN" altLang="en-US" sz="1400" b="1" dirty="0"/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A2F4D2F5-DF48-8145-8274-7BEBE470A496}"/>
                </a:ext>
              </a:extLst>
            </p:cNvPr>
            <p:cNvGrpSpPr/>
            <p:nvPr/>
          </p:nvGrpSpPr>
          <p:grpSpPr>
            <a:xfrm>
              <a:off x="6507823" y="4124441"/>
              <a:ext cx="1484527" cy="562862"/>
              <a:chOff x="7823996" y="1959253"/>
              <a:chExt cx="1484527" cy="562862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ED286116-164D-F74A-AF83-CD942497D2D2}"/>
                  </a:ext>
                </a:extLst>
              </p:cNvPr>
              <p:cNvSpPr/>
              <p:nvPr/>
            </p:nvSpPr>
            <p:spPr>
              <a:xfrm>
                <a:off x="7867850" y="1959253"/>
                <a:ext cx="1440673" cy="562862"/>
              </a:xfrm>
              <a:prstGeom prst="ellipse">
                <a:avLst/>
              </a:prstGeom>
              <a:solidFill>
                <a:srgbClr val="92D050"/>
              </a:solidFill>
              <a:ln w="28575">
                <a:solidFill>
                  <a:srgbClr val="2339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0631BD35-933A-FF48-A25C-01069485F35B}"/>
                  </a:ext>
                </a:extLst>
              </p:cNvPr>
              <p:cNvSpPr txBox="1"/>
              <p:nvPr/>
            </p:nvSpPr>
            <p:spPr>
              <a:xfrm>
                <a:off x="7823996" y="2023163"/>
                <a:ext cx="1456676" cy="400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/>
                  <a:t>fc_0.tmp_0</a:t>
                </a:r>
                <a:endParaRPr kumimoji="1" lang="zh-CN" altLang="en-US" sz="1400" b="1" dirty="0"/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688FA36-AF16-CF41-9EF9-7990EC547D3B}"/>
                </a:ext>
              </a:extLst>
            </p:cNvPr>
            <p:cNvGrpSpPr/>
            <p:nvPr/>
          </p:nvGrpSpPr>
          <p:grpSpPr>
            <a:xfrm>
              <a:off x="9288877" y="4124441"/>
              <a:ext cx="1440673" cy="562862"/>
              <a:chOff x="7867850" y="1959253"/>
              <a:chExt cx="1440673" cy="562862"/>
            </a:xfrm>
          </p:grpSpPr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2FC17265-B653-DA45-A57D-88E6421AA2A4}"/>
                  </a:ext>
                </a:extLst>
              </p:cNvPr>
              <p:cNvSpPr/>
              <p:nvPr/>
            </p:nvSpPr>
            <p:spPr>
              <a:xfrm>
                <a:off x="7867850" y="1959253"/>
                <a:ext cx="1440673" cy="562862"/>
              </a:xfrm>
              <a:prstGeom prst="ellipse">
                <a:avLst/>
              </a:prstGeom>
              <a:solidFill>
                <a:srgbClr val="92D050"/>
              </a:solidFill>
              <a:ln w="28575">
                <a:solidFill>
                  <a:srgbClr val="2339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8416372-2125-4D49-B0F4-491C213F86BF}"/>
                  </a:ext>
                </a:extLst>
              </p:cNvPr>
              <p:cNvSpPr txBox="1"/>
              <p:nvPr/>
            </p:nvSpPr>
            <p:spPr>
              <a:xfrm>
                <a:off x="7964170" y="2021662"/>
                <a:ext cx="1248032" cy="400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/>
                  <a:t>fc_0.b_0</a:t>
                </a:r>
                <a:endParaRPr kumimoji="1" lang="zh-CN" altLang="en-US" sz="1400" b="1" dirty="0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562A1F7-D079-BF4F-82AB-72CE04F119C8}"/>
                </a:ext>
              </a:extLst>
            </p:cNvPr>
            <p:cNvGrpSpPr/>
            <p:nvPr/>
          </p:nvGrpSpPr>
          <p:grpSpPr>
            <a:xfrm>
              <a:off x="7516817" y="4954192"/>
              <a:ext cx="2322057" cy="562862"/>
              <a:chOff x="7867849" y="1959253"/>
              <a:chExt cx="2322057" cy="562862"/>
            </a:xfrm>
          </p:grpSpPr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F18207EF-1261-F545-A750-49A4A07D6338}"/>
                  </a:ext>
                </a:extLst>
              </p:cNvPr>
              <p:cNvSpPr/>
              <p:nvPr/>
            </p:nvSpPr>
            <p:spPr>
              <a:xfrm>
                <a:off x="7867849" y="1959253"/>
                <a:ext cx="2322057" cy="562862"/>
              </a:xfrm>
              <a:prstGeom prst="ellipse">
                <a:avLst/>
              </a:prstGeom>
              <a:solidFill>
                <a:srgbClr val="92D050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630CFEF2-582A-7743-8C4F-039DC4C57DAE}"/>
                  </a:ext>
                </a:extLst>
              </p:cNvPr>
              <p:cNvSpPr txBox="1"/>
              <p:nvPr/>
            </p:nvSpPr>
            <p:spPr>
              <a:xfrm>
                <a:off x="7916864" y="2004698"/>
                <a:ext cx="2149817" cy="4005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 err="1"/>
                  <a:t>elementwise_add</a:t>
                </a:r>
                <a:endParaRPr kumimoji="1" lang="zh-CN" altLang="en-US" sz="1400" b="1" dirty="0"/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D397481A-0AF6-F542-B1ED-40484915E665}"/>
                </a:ext>
              </a:extLst>
            </p:cNvPr>
            <p:cNvGrpSpPr/>
            <p:nvPr/>
          </p:nvGrpSpPr>
          <p:grpSpPr>
            <a:xfrm>
              <a:off x="7942211" y="5881817"/>
              <a:ext cx="1562116" cy="562862"/>
              <a:chOff x="7822047" y="1959253"/>
              <a:chExt cx="1562116" cy="562862"/>
            </a:xfrm>
          </p:grpSpPr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D38A5C07-085B-3944-9043-13389B49473A}"/>
                  </a:ext>
                </a:extLst>
              </p:cNvPr>
              <p:cNvSpPr/>
              <p:nvPr/>
            </p:nvSpPr>
            <p:spPr>
              <a:xfrm>
                <a:off x="7867850" y="1959253"/>
                <a:ext cx="1440673" cy="562862"/>
              </a:xfrm>
              <a:prstGeom prst="ellipse">
                <a:avLst/>
              </a:prstGeom>
              <a:noFill/>
              <a:ln w="28575">
                <a:solidFill>
                  <a:srgbClr val="2339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8E4B18E2-10E9-5147-A670-DCEDB1E68888}"/>
                  </a:ext>
                </a:extLst>
              </p:cNvPr>
              <p:cNvSpPr txBox="1"/>
              <p:nvPr/>
            </p:nvSpPr>
            <p:spPr>
              <a:xfrm>
                <a:off x="7822047" y="2022115"/>
                <a:ext cx="1562116" cy="400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/>
                  <a:t>fc_0.tmp_1</a:t>
                </a:r>
                <a:endParaRPr kumimoji="1" lang="zh-CN" altLang="en-US" sz="1400" b="1" dirty="0"/>
              </a:p>
            </p:txBody>
          </p:sp>
        </p:grpSp>
        <p:cxnSp>
          <p:nvCxnSpPr>
            <p:cNvPr id="35" name="直线箭头连接符 34">
              <a:extLst>
                <a:ext uri="{FF2B5EF4-FFF2-40B4-BE49-F238E27FC236}">
                  <a16:creationId xmlns:a16="http://schemas.microsoft.com/office/drawing/2014/main" id="{4785FFB8-BDA8-5B4A-AE9A-CBBEFDF35702}"/>
                </a:ext>
              </a:extLst>
            </p:cNvPr>
            <p:cNvCxnSpPr/>
            <p:nvPr/>
          </p:nvCxnSpPr>
          <p:spPr>
            <a:xfrm>
              <a:off x="7629094" y="3089469"/>
              <a:ext cx="622339" cy="4555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箭头连接符 32">
              <a:extLst>
                <a:ext uri="{FF2B5EF4-FFF2-40B4-BE49-F238E27FC236}">
                  <a16:creationId xmlns:a16="http://schemas.microsoft.com/office/drawing/2014/main" id="{61909A5A-413E-404E-B542-9E4278DA813E}"/>
                </a:ext>
              </a:extLst>
            </p:cNvPr>
            <p:cNvCxnSpPr/>
            <p:nvPr/>
          </p:nvCxnSpPr>
          <p:spPr>
            <a:xfrm rot="6200509">
              <a:off x="8958157" y="3100973"/>
              <a:ext cx="518778" cy="3714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A41542DA-09B2-A74E-BB42-346B5408CC02}"/>
                </a:ext>
              </a:extLst>
            </p:cNvPr>
            <p:cNvCxnSpPr/>
            <p:nvPr/>
          </p:nvCxnSpPr>
          <p:spPr>
            <a:xfrm rot="6200509">
              <a:off x="7799910" y="3791972"/>
              <a:ext cx="518778" cy="3714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箭头连接符 28">
              <a:extLst>
                <a:ext uri="{FF2B5EF4-FFF2-40B4-BE49-F238E27FC236}">
                  <a16:creationId xmlns:a16="http://schemas.microsoft.com/office/drawing/2014/main" id="{20C65BC6-9C49-3F4D-9328-921C0F1E31FB}"/>
                </a:ext>
              </a:extLst>
            </p:cNvPr>
            <p:cNvCxnSpPr/>
            <p:nvPr/>
          </p:nvCxnSpPr>
          <p:spPr>
            <a:xfrm rot="6200509">
              <a:off x="9103962" y="4659503"/>
              <a:ext cx="449548" cy="2765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23F89D4E-6593-2645-94B8-A15572B16821}"/>
                </a:ext>
              </a:extLst>
            </p:cNvPr>
            <p:cNvCxnSpPr/>
            <p:nvPr/>
          </p:nvCxnSpPr>
          <p:spPr>
            <a:xfrm rot="11035100">
              <a:off x="7662870" y="4719917"/>
              <a:ext cx="449548" cy="27657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箭头连接符 25">
              <a:extLst>
                <a:ext uri="{FF2B5EF4-FFF2-40B4-BE49-F238E27FC236}">
                  <a16:creationId xmlns:a16="http://schemas.microsoft.com/office/drawing/2014/main" id="{00BA5BB2-54DB-534B-8191-042EBEE4BCEB}"/>
                </a:ext>
              </a:extLst>
            </p:cNvPr>
            <p:cNvCxnSpPr/>
            <p:nvPr/>
          </p:nvCxnSpPr>
          <p:spPr>
            <a:xfrm rot="14400000">
              <a:off x="8517733" y="5631586"/>
              <a:ext cx="308168" cy="17348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右箭头 62">
            <a:extLst>
              <a:ext uri="{FF2B5EF4-FFF2-40B4-BE49-F238E27FC236}">
                <a16:creationId xmlns:a16="http://schemas.microsoft.com/office/drawing/2014/main" id="{F854A317-45E9-9147-A8FA-870ED10BDC4B}"/>
              </a:ext>
            </a:extLst>
          </p:cNvPr>
          <p:cNvSpPr/>
          <p:nvPr/>
        </p:nvSpPr>
        <p:spPr>
          <a:xfrm>
            <a:off x="4689337" y="4242697"/>
            <a:ext cx="697230" cy="398021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B3706BC7-F1A5-EB4C-BF9A-A8B8FBCED7E8}"/>
              </a:ext>
            </a:extLst>
          </p:cNvPr>
          <p:cNvGrpSpPr/>
          <p:nvPr/>
        </p:nvGrpSpPr>
        <p:grpSpPr>
          <a:xfrm>
            <a:off x="5532120" y="5422214"/>
            <a:ext cx="5669280" cy="751013"/>
            <a:chOff x="5132070" y="5698259"/>
            <a:chExt cx="5669280" cy="751013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0F1336F4-DBD0-B743-A30D-F2E816777FCE}"/>
                </a:ext>
              </a:extLst>
            </p:cNvPr>
            <p:cNvSpPr/>
            <p:nvPr/>
          </p:nvSpPr>
          <p:spPr>
            <a:xfrm>
              <a:off x="5140003" y="5698259"/>
              <a:ext cx="17011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" altLang="zh-CN" b="1" dirty="0" err="1">
                  <a:latin typeface="Courier" pitchFamily="2" charset="0"/>
                </a:rPr>
                <a:t>ready_vars</a:t>
              </a:r>
              <a:r>
                <a:rPr lang="zh-CN" altLang="en-US" b="1" dirty="0">
                  <a:latin typeface="Courier" pitchFamily="2" charset="0"/>
                </a:rPr>
                <a:t> </a:t>
              </a: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6D0EDD24-2B33-1D4B-8691-0241A48A700F}"/>
                </a:ext>
              </a:extLst>
            </p:cNvPr>
            <p:cNvSpPr txBox="1"/>
            <p:nvPr/>
          </p:nvSpPr>
          <p:spPr>
            <a:xfrm>
              <a:off x="5132070" y="6079940"/>
              <a:ext cx="5669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solidFill>
                    <a:srgbClr val="C00000"/>
                  </a:solidFill>
                  <a:latin typeface="Courier" pitchFamily="2" charset="0"/>
                </a:rPr>
                <a:t>[fc_0.tmp_1]</a:t>
              </a:r>
              <a:endParaRPr kumimoji="1" lang="zh-CN" altLang="en-US" dirty="0">
                <a:solidFill>
                  <a:srgbClr val="C00000"/>
                </a:solidFill>
                <a:latin typeface="Courier" pitchFamily="2" charset="0"/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88233B04-8ADD-FC41-B0BC-1C6A322A68EA}"/>
              </a:ext>
            </a:extLst>
          </p:cNvPr>
          <p:cNvGrpSpPr/>
          <p:nvPr/>
        </p:nvGrpSpPr>
        <p:grpSpPr>
          <a:xfrm>
            <a:off x="5532120" y="4602766"/>
            <a:ext cx="5132070" cy="749803"/>
            <a:chOff x="5132070" y="4774829"/>
            <a:chExt cx="6938010" cy="749803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FFDBE520-6EF7-4440-9B66-48B044D6E7B6}"/>
                </a:ext>
              </a:extLst>
            </p:cNvPr>
            <p:cNvSpPr/>
            <p:nvPr/>
          </p:nvSpPr>
          <p:spPr>
            <a:xfrm>
              <a:off x="5140004" y="4774829"/>
              <a:ext cx="21146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" altLang="zh-CN" b="1" dirty="0" err="1">
                  <a:latin typeface="Courier" pitchFamily="2" charset="0"/>
                </a:rPr>
                <a:t>pending_vars</a:t>
              </a:r>
              <a:r>
                <a:rPr lang="en" altLang="zh-CN" b="1" dirty="0">
                  <a:latin typeface="Courier" pitchFamily="2" charset="0"/>
                </a:rPr>
                <a:t>_</a:t>
              </a:r>
              <a:r>
                <a:rPr lang="zh-CN" altLang="en-US" b="1" dirty="0">
                  <a:latin typeface="Courier" pitchFamily="2" charset="0"/>
                </a:rPr>
                <a:t> </a:t>
              </a: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E725A3E3-0D08-7F43-87C5-C0C9C5B67E6A}"/>
                </a:ext>
              </a:extLst>
            </p:cNvPr>
            <p:cNvSpPr txBox="1"/>
            <p:nvPr/>
          </p:nvSpPr>
          <p:spPr>
            <a:xfrm>
              <a:off x="5132070" y="5155300"/>
              <a:ext cx="69380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dirty="0">
                  <a:solidFill>
                    <a:srgbClr val="C00000"/>
                  </a:solidFill>
                  <a:latin typeface="Courier" pitchFamily="2" charset="0"/>
                </a:rPr>
                <a:t>[]</a:t>
              </a:r>
              <a:endParaRPr kumimoji="1" lang="zh-CN" altLang="en-US" dirty="0">
                <a:solidFill>
                  <a:srgbClr val="C00000"/>
                </a:solidFill>
                <a:latin typeface="Courier" pitchFamily="2" charset="0"/>
              </a:endParaRP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BBDE841E-5E2F-0C4D-B03D-7596CDE16CDB}"/>
              </a:ext>
            </a:extLst>
          </p:cNvPr>
          <p:cNvGrpSpPr/>
          <p:nvPr/>
        </p:nvGrpSpPr>
        <p:grpSpPr>
          <a:xfrm>
            <a:off x="5532120" y="3763439"/>
            <a:ext cx="4892040" cy="769683"/>
            <a:chOff x="5132070" y="4023816"/>
            <a:chExt cx="4892040" cy="769683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45762457-8521-5345-BBEF-1D58D88D0F4C}"/>
                </a:ext>
              </a:extLst>
            </p:cNvPr>
            <p:cNvSpPr/>
            <p:nvPr/>
          </p:nvSpPr>
          <p:spPr>
            <a:xfrm>
              <a:off x="5140004" y="4023816"/>
              <a:ext cx="17011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" altLang="zh-CN" b="1" dirty="0" err="1">
                  <a:latin typeface="Courier" pitchFamily="2" charset="0"/>
                </a:rPr>
                <a:t>ready_ops</a:t>
              </a:r>
              <a:r>
                <a:rPr lang="en" altLang="zh-CN" b="1" dirty="0">
                  <a:latin typeface="Courier" pitchFamily="2" charset="0"/>
                </a:rPr>
                <a:t>_</a:t>
              </a:r>
              <a:r>
                <a:rPr lang="zh-CN" altLang="en-US" b="1" dirty="0">
                  <a:latin typeface="Courier" pitchFamily="2" charset="0"/>
                </a:rPr>
                <a:t> </a:t>
              </a: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703B2C6E-AF2C-E949-8BDE-57B51E86C50C}"/>
                </a:ext>
              </a:extLst>
            </p:cNvPr>
            <p:cNvSpPr txBox="1"/>
            <p:nvPr/>
          </p:nvSpPr>
          <p:spPr>
            <a:xfrm>
              <a:off x="5132070" y="4424167"/>
              <a:ext cx="4892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>
                  <a:solidFill>
                    <a:srgbClr val="C00000"/>
                  </a:solidFill>
                  <a:latin typeface="Courier" pitchFamily="2" charset="0"/>
                </a:rPr>
                <a:t>{}</a:t>
              </a:r>
              <a:endParaRPr kumimoji="1" lang="zh-CN" altLang="en-US" b="1" dirty="0">
                <a:solidFill>
                  <a:srgbClr val="C00000"/>
                </a:solidFill>
                <a:latin typeface="Courier" pitchFamily="2" charset="0"/>
              </a:endParaRP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5E20D03F-6225-B945-9232-C61D8E0CE793}"/>
              </a:ext>
            </a:extLst>
          </p:cNvPr>
          <p:cNvGrpSpPr/>
          <p:nvPr/>
        </p:nvGrpSpPr>
        <p:grpSpPr>
          <a:xfrm>
            <a:off x="5532120" y="2955131"/>
            <a:ext cx="4892040" cy="738664"/>
            <a:chOff x="5132070" y="3231176"/>
            <a:chExt cx="4892040" cy="738664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2384B01E-2B04-3A4B-A1CE-66B5ED0FADC0}"/>
                </a:ext>
              </a:extLst>
            </p:cNvPr>
            <p:cNvSpPr/>
            <p:nvPr/>
          </p:nvSpPr>
          <p:spPr>
            <a:xfrm>
              <a:off x="5140005" y="3231176"/>
              <a:ext cx="18389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" altLang="zh-CN" b="1" dirty="0" err="1">
                  <a:latin typeface="Courier" pitchFamily="2" charset="0"/>
                </a:rPr>
                <a:t>pending_ops</a:t>
              </a:r>
              <a:r>
                <a:rPr lang="en" altLang="zh-CN" b="1" dirty="0">
                  <a:latin typeface="Courier" pitchFamily="2" charset="0"/>
                </a:rPr>
                <a:t>_</a:t>
              </a:r>
              <a:endParaRPr lang="zh-CN" altLang="en-US" b="1" dirty="0">
                <a:latin typeface="Courier" pitchFamily="2" charset="0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5097A8E6-C7E8-D44C-9FE7-1FFB92314339}"/>
                </a:ext>
              </a:extLst>
            </p:cNvPr>
            <p:cNvSpPr txBox="1"/>
            <p:nvPr/>
          </p:nvSpPr>
          <p:spPr>
            <a:xfrm>
              <a:off x="5132070" y="3600508"/>
              <a:ext cx="4892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dirty="0">
                  <a:solidFill>
                    <a:srgbClr val="C00000"/>
                  </a:solidFill>
                  <a:latin typeface="Courier" pitchFamily="2" charset="0"/>
                </a:rPr>
                <a:t>{(</a:t>
              </a:r>
              <a:r>
                <a:rPr kumimoji="1" lang="en-US" altLang="zh-CN" dirty="0" err="1">
                  <a:solidFill>
                    <a:srgbClr val="C00000"/>
                  </a:solidFill>
                  <a:latin typeface="Courier" pitchFamily="2" charset="0"/>
                </a:rPr>
                <a:t>mul</a:t>
              </a:r>
              <a:r>
                <a:rPr kumimoji="1" lang="en-US" altLang="zh-CN" dirty="0">
                  <a:solidFill>
                    <a:srgbClr val="C00000"/>
                  </a:solidFill>
                  <a:latin typeface="Courier" pitchFamily="2" charset="0"/>
                </a:rPr>
                <a:t>,</a:t>
              </a:r>
              <a:r>
                <a:rPr kumimoji="1" lang="zh-CN" altLang="en-US" dirty="0">
                  <a:solidFill>
                    <a:srgbClr val="C00000"/>
                  </a:solidFill>
                  <a:latin typeface="Courier" pitchFamily="2" charset="0"/>
                </a:rPr>
                <a:t> </a:t>
              </a:r>
              <a:r>
                <a:rPr kumimoji="1" lang="en-US" altLang="zh-CN" dirty="0">
                  <a:solidFill>
                    <a:srgbClr val="C00000"/>
                  </a:solidFill>
                  <a:latin typeface="Courier" pitchFamily="2" charset="0"/>
                </a:rPr>
                <a:t>0),</a:t>
              </a:r>
              <a:r>
                <a:rPr kumimoji="1" lang="zh-CN" altLang="en-US" dirty="0">
                  <a:solidFill>
                    <a:srgbClr val="C00000"/>
                  </a:solidFill>
                  <a:latin typeface="Courier" pitchFamily="2" charset="0"/>
                </a:rPr>
                <a:t> </a:t>
              </a:r>
              <a:r>
                <a:rPr kumimoji="1" lang="en-US" altLang="zh-CN" dirty="0">
                  <a:solidFill>
                    <a:srgbClr val="C00000"/>
                  </a:solidFill>
                  <a:latin typeface="Courier" pitchFamily="2" charset="0"/>
                </a:rPr>
                <a:t>(</a:t>
              </a:r>
              <a:r>
                <a:rPr kumimoji="1" lang="en-US" altLang="zh-CN" dirty="0" err="1">
                  <a:solidFill>
                    <a:srgbClr val="C00000"/>
                  </a:solidFill>
                  <a:latin typeface="Courier" pitchFamily="2" charset="0"/>
                </a:rPr>
                <a:t>elementwise_add</a:t>
              </a:r>
              <a:r>
                <a:rPr kumimoji="1" lang="en-US" altLang="zh-CN" dirty="0">
                  <a:solidFill>
                    <a:srgbClr val="C00000"/>
                  </a:solidFill>
                  <a:latin typeface="Courier" pitchFamily="2" charset="0"/>
                </a:rPr>
                <a:t>,</a:t>
              </a:r>
              <a:r>
                <a:rPr kumimoji="1" lang="zh-CN" altLang="en-US" dirty="0">
                  <a:solidFill>
                    <a:srgbClr val="C00000"/>
                  </a:solidFill>
                  <a:latin typeface="Courier" pitchFamily="2" charset="0"/>
                </a:rPr>
                <a:t> </a:t>
              </a:r>
              <a:r>
                <a:rPr kumimoji="1" lang="en-US" altLang="zh-CN" dirty="0">
                  <a:solidFill>
                    <a:srgbClr val="C00000"/>
                  </a:solidFill>
                  <a:latin typeface="Courier" pitchFamily="2" charset="0"/>
                </a:rPr>
                <a:t>0)}</a:t>
              </a:r>
              <a:endParaRPr kumimoji="1" lang="zh-CN" altLang="en-US" dirty="0">
                <a:solidFill>
                  <a:srgbClr val="C00000"/>
                </a:solidFill>
                <a:latin typeface="Courier" pitchFamily="2" charset="0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624728EF-88BB-8C45-9633-5ECBD45BD2F0}"/>
              </a:ext>
            </a:extLst>
          </p:cNvPr>
          <p:cNvSpPr txBox="1"/>
          <p:nvPr/>
        </p:nvSpPr>
        <p:spPr>
          <a:xfrm>
            <a:off x="822601" y="810717"/>
            <a:ext cx="9944459" cy="1625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000" b="1" dirty="0">
                <a:latin typeface="Courier" pitchFamily="2" charset="0"/>
              </a:rPr>
              <a:t>构造与执行要点</a:t>
            </a:r>
            <a:endParaRPr kumimoji="1" lang="en-US" altLang="zh-CN" sz="2000" b="1" dirty="0">
              <a:latin typeface="Courier" pitchFamily="2" charset="0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kumimoji="1" lang="zh-CN" altLang="en-US" sz="2000" dirty="0">
                <a:latin typeface="Courier" pitchFamily="2" charset="0"/>
              </a:rPr>
              <a:t>用了</a:t>
            </a:r>
            <a:r>
              <a:rPr kumimoji="1" lang="en-US" altLang="zh-CN" sz="2400" dirty="0">
                <a:latin typeface="Courier" pitchFamily="2" charset="0"/>
              </a:rPr>
              <a:t>4</a:t>
            </a:r>
            <a:r>
              <a:rPr kumimoji="1" lang="zh-CN" altLang="en-US" sz="2000" dirty="0">
                <a:latin typeface="Courier" pitchFamily="2" charset="0"/>
              </a:rPr>
              <a:t>个数据结构来记录图当前执行的状态</a:t>
            </a:r>
            <a:endParaRPr kumimoji="1" lang="en-US" altLang="zh-CN" sz="2000" dirty="0">
              <a:latin typeface="Courier" pitchFamily="2" charset="0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kumimoji="1" lang="zh-CN" altLang="en-US" sz="2000" dirty="0">
                <a:latin typeface="Courier" pitchFamily="2" charset="0"/>
              </a:rPr>
              <a:t>根据</a:t>
            </a:r>
            <a:r>
              <a:rPr kumimoji="1" lang="en-US" altLang="zh-CN" sz="2000" dirty="0">
                <a:latin typeface="Courier" pitchFamily="2" charset="0"/>
              </a:rPr>
              <a:t>Op</a:t>
            </a:r>
            <a:r>
              <a:rPr kumimoji="1" lang="zh-CN" altLang="en-US" sz="2000" dirty="0">
                <a:latin typeface="Courier" pitchFamily="2" charset="0"/>
              </a:rPr>
              <a:t>的输入</a:t>
            </a:r>
            <a:r>
              <a:rPr kumimoji="1" lang="en-US" altLang="zh-CN" sz="2000" dirty="0" err="1">
                <a:latin typeface="Courier" pitchFamily="2" charset="0"/>
              </a:rPr>
              <a:t>var</a:t>
            </a:r>
            <a:r>
              <a:rPr kumimoji="1" lang="zh-CN" altLang="en-US" sz="2000" dirty="0">
                <a:latin typeface="Courier" pitchFamily="2" charset="0"/>
              </a:rPr>
              <a:t>是否</a:t>
            </a:r>
            <a:r>
              <a:rPr kumimoji="1" lang="en-US" altLang="zh-CN" sz="2000" dirty="0">
                <a:latin typeface="Courier" pitchFamily="2" charset="0"/>
              </a:rPr>
              <a:t>ready</a:t>
            </a:r>
            <a:r>
              <a:rPr kumimoji="1" lang="zh-CN" altLang="en-US" sz="2000" dirty="0">
                <a:latin typeface="Courier" pitchFamily="2" charset="0"/>
              </a:rPr>
              <a:t>，决定某个</a:t>
            </a:r>
            <a:r>
              <a:rPr kumimoji="1" lang="en-US" altLang="zh-CN" sz="2000" dirty="0">
                <a:latin typeface="Courier" pitchFamily="2" charset="0"/>
              </a:rPr>
              <a:t>Op</a:t>
            </a:r>
            <a:r>
              <a:rPr kumimoji="1" lang="zh-CN" altLang="en-US" sz="2000" dirty="0">
                <a:latin typeface="Courier" pitchFamily="2" charset="0"/>
              </a:rPr>
              <a:t>当前是否可以执行，不依赖于顺序</a:t>
            </a:r>
            <a:endParaRPr kumimoji="1" lang="en-US" altLang="zh-CN" sz="2000" dirty="0">
              <a:latin typeface="Courier" pitchFamily="2" charset="0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kumimoji="1" lang="zh-CN" altLang="en-US" sz="2000" dirty="0">
                <a:latin typeface="Courier" pitchFamily="2" charset="0"/>
              </a:rPr>
              <a:t>每轮迭代都将可以执行的</a:t>
            </a:r>
            <a:r>
              <a:rPr kumimoji="1" lang="en-US" altLang="zh-CN" sz="2000" dirty="0">
                <a:latin typeface="Courier" pitchFamily="2" charset="0"/>
              </a:rPr>
              <a:t>Op</a:t>
            </a:r>
            <a:r>
              <a:rPr kumimoji="1" lang="zh-CN" altLang="en-US" sz="2000" dirty="0">
                <a:latin typeface="Courier" pitchFamily="2" charset="0"/>
              </a:rPr>
              <a:t>放到</a:t>
            </a:r>
            <a:r>
              <a:rPr kumimoji="1" lang="en-US" altLang="zh-CN" sz="2000" dirty="0" err="1">
                <a:latin typeface="Courier" pitchFamily="2" charset="0"/>
              </a:rPr>
              <a:t>ready_ops</a:t>
            </a:r>
            <a:r>
              <a:rPr kumimoji="1" lang="zh-CN" altLang="en-US" sz="2000" dirty="0">
                <a:latin typeface="Courier" pitchFamily="2" charset="0"/>
              </a:rPr>
              <a:t>集合中，再依次放入</a:t>
            </a:r>
            <a:r>
              <a:rPr kumimoji="1" lang="en-US" altLang="zh-CN" sz="2000" dirty="0" err="1">
                <a:latin typeface="Courier" pitchFamily="2" charset="0"/>
              </a:rPr>
              <a:t>ThreadPool</a:t>
            </a:r>
            <a:r>
              <a:rPr kumimoji="1" lang="zh-CN" altLang="en-US" sz="2000" dirty="0">
                <a:latin typeface="Courier" pitchFamily="2" charset="0"/>
              </a:rPr>
              <a:t>执行</a:t>
            </a:r>
          </a:p>
        </p:txBody>
      </p:sp>
    </p:spTree>
    <p:extLst>
      <p:ext uri="{BB962C8B-B14F-4D97-AF65-F5344CB8AC3E}">
        <p14:creationId xmlns:p14="http://schemas.microsoft.com/office/powerpoint/2010/main" val="280384553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1" y="181250"/>
            <a:ext cx="9201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/>
              <a:t>ParallelExecutor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 err="1">
                <a:solidFill>
                  <a:srgbClr val="2339DA"/>
                </a:solidFill>
              </a:rPr>
              <a:t>FastThreadedSSAGraphExecutor</a:t>
            </a:r>
            <a:r>
              <a:rPr kumimoji="1" lang="zh-CN" altLang="en-US" sz="2800" b="1" dirty="0">
                <a:solidFill>
                  <a:srgbClr val="2339DA"/>
                </a:solidFill>
              </a:rPr>
              <a:t>构造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118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A3EE94B-42DB-694D-A24C-BEEE4463C2F6}"/>
              </a:ext>
            </a:extLst>
          </p:cNvPr>
          <p:cNvSpPr txBox="1"/>
          <p:nvPr/>
        </p:nvSpPr>
        <p:spPr>
          <a:xfrm>
            <a:off x="822601" y="845820"/>
            <a:ext cx="5626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>
                <a:latin typeface="Courier" pitchFamily="2" charset="0"/>
              </a:rPr>
              <a:t>与</a:t>
            </a:r>
            <a:r>
              <a:rPr kumimoji="1" lang="en-US" altLang="zh-CN" dirty="0" err="1">
                <a:latin typeface="Courier" pitchFamily="2" charset="0"/>
              </a:rPr>
              <a:t>ThreadedSSAGraphExecutor</a:t>
            </a:r>
            <a:r>
              <a:rPr kumimoji="1" lang="zh-CN" altLang="en-US" dirty="0">
                <a:latin typeface="Courier" pitchFamily="2" charset="0"/>
              </a:rPr>
              <a:t>对比</a:t>
            </a:r>
            <a:endParaRPr kumimoji="1" lang="en-US" altLang="zh-CN" dirty="0">
              <a:latin typeface="Courier" pitchFamily="2" charset="0"/>
            </a:endParaRPr>
          </a:p>
          <a:p>
            <a:pPr algn="l"/>
            <a:r>
              <a:rPr kumimoji="1" lang="zh-CN" altLang="en-US" dirty="0">
                <a:latin typeface="Courier" pitchFamily="2" charset="0"/>
              </a:rPr>
              <a:t>成员变量的区别：</a:t>
            </a:r>
            <a:endParaRPr kumimoji="1" lang="en-US" altLang="zh-CN" dirty="0">
              <a:latin typeface="Courier" pitchFamily="2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D874232-4B19-214F-88B0-686C65D30AD6}"/>
              </a:ext>
            </a:extLst>
          </p:cNvPr>
          <p:cNvSpPr/>
          <p:nvPr/>
        </p:nvSpPr>
        <p:spPr>
          <a:xfrm>
            <a:off x="822601" y="1633501"/>
            <a:ext cx="73761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67F99"/>
                </a:solidFill>
                <a:latin typeface=" Courier" pitchFamily="2" charset="0"/>
              </a:rPr>
              <a:t>//</a:t>
            </a:r>
            <a:r>
              <a:rPr lang="zh-CN" altLang="en-US" dirty="0">
                <a:solidFill>
                  <a:srgbClr val="267F99"/>
                </a:solidFill>
                <a:latin typeface=" Courier" pitchFamily="2" charset="0"/>
              </a:rPr>
              <a:t> </a:t>
            </a:r>
            <a:r>
              <a:rPr lang="en-US" altLang="zh-CN" dirty="0" err="1">
                <a:solidFill>
                  <a:srgbClr val="267F99"/>
                </a:solidFill>
                <a:latin typeface=" Courier" pitchFamily="2" charset="0"/>
              </a:rPr>
              <a:t>FastThreaded</a:t>
            </a:r>
            <a:endParaRPr lang="en" altLang="zh-CN" dirty="0">
              <a:solidFill>
                <a:srgbClr val="267F99"/>
              </a:solidFill>
              <a:latin typeface=" Courier" pitchFamily="2" charset="0"/>
            </a:endParaRPr>
          </a:p>
          <a:p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unordered_map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&lt;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OpHandleBase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*, </a:t>
            </a:r>
            <a:r>
              <a:rPr lang="en" altLang="zh-CN" dirty="0" err="1">
                <a:solidFill>
                  <a:srgbClr val="0000FF"/>
                </a:solidFill>
                <a:latin typeface=" Courier" pitchFamily="2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&gt; 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op_deps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_;</a:t>
            </a:r>
          </a:p>
          <a:p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::vector&lt;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OpHandleBase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*&gt; 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bootstrap_ops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_;</a:t>
            </a:r>
            <a:endParaRPr lang="en" altLang="zh-CN" b="0" dirty="0">
              <a:solidFill>
                <a:srgbClr val="000000"/>
              </a:solidFill>
              <a:effectLst/>
              <a:latin typeface=" Courier" pitchFamily="2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7D9B8E9-D915-534A-8B35-11369DDF87D7}"/>
              </a:ext>
            </a:extLst>
          </p:cNvPr>
          <p:cNvSpPr/>
          <p:nvPr/>
        </p:nvSpPr>
        <p:spPr>
          <a:xfrm>
            <a:off x="822601" y="2698181"/>
            <a:ext cx="79019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67F99"/>
                </a:solidFill>
                <a:latin typeface=" Courier" pitchFamily="2" charset="0"/>
              </a:rPr>
              <a:t>//</a:t>
            </a:r>
            <a:r>
              <a:rPr lang="zh-CN" altLang="en-US" dirty="0">
                <a:solidFill>
                  <a:srgbClr val="267F99"/>
                </a:solidFill>
                <a:latin typeface=" Courier" pitchFamily="2" charset="0"/>
              </a:rPr>
              <a:t> </a:t>
            </a:r>
            <a:r>
              <a:rPr lang="en-US" altLang="zh-CN" dirty="0">
                <a:solidFill>
                  <a:srgbClr val="267F99"/>
                </a:solidFill>
                <a:latin typeface=" Courier" pitchFamily="2" charset="0"/>
              </a:rPr>
              <a:t>Threaded</a:t>
            </a:r>
            <a:endParaRPr lang="en" altLang="zh-CN" dirty="0">
              <a:solidFill>
                <a:srgbClr val="267F99"/>
              </a:solidFill>
              <a:latin typeface=" Courier" pitchFamily="2" charset="0"/>
            </a:endParaRPr>
          </a:p>
          <a:p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unordered_map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&lt;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OpHandleBase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*, </a:t>
            </a:r>
            <a:r>
              <a:rPr lang="en" altLang="zh-CN" dirty="0" err="1">
                <a:solidFill>
                  <a:srgbClr val="0000FF"/>
                </a:solidFill>
                <a:latin typeface=" Courier" pitchFamily="2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&gt; 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pending_ops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_;</a:t>
            </a:r>
          </a:p>
          <a:p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unordered_set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&lt;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VarHandleBase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*&gt; 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pending_vars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_;</a:t>
            </a:r>
          </a:p>
          <a:p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unordered_set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&lt;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OpHandleBase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*&gt; 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ready_ops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_;</a:t>
            </a:r>
            <a:endParaRPr lang="en" altLang="zh-CN" b="0" dirty="0">
              <a:solidFill>
                <a:srgbClr val="000000"/>
              </a:solidFill>
              <a:effectLst/>
              <a:latin typeface=" Courier" pitchFamily="2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A77FD0-F598-DC43-A739-9A23CF2A9C63}"/>
              </a:ext>
            </a:extLst>
          </p:cNvPr>
          <p:cNvSpPr txBox="1"/>
          <p:nvPr/>
        </p:nvSpPr>
        <p:spPr>
          <a:xfrm>
            <a:off x="7928610" y="2328849"/>
            <a:ext cx="3435943" cy="369332"/>
          </a:xfrm>
          <a:prstGeom prst="rect">
            <a:avLst/>
          </a:prstGeom>
          <a:noFill/>
          <a:ln>
            <a:solidFill>
              <a:srgbClr val="203BD3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b="1" dirty="0"/>
              <a:t>减少了记录执行状态的数据存储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48768ED-033D-5F45-8C23-C09A7F65782E}"/>
              </a:ext>
            </a:extLst>
          </p:cNvPr>
          <p:cNvSpPr/>
          <p:nvPr/>
        </p:nvSpPr>
        <p:spPr>
          <a:xfrm>
            <a:off x="822600" y="4160581"/>
            <a:ext cx="1117889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 Courier" pitchFamily="2" charset="0"/>
              </a:rPr>
              <a:t>for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(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auto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&amp;op : 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ir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</a:t>
            </a:r>
            <a:r>
              <a:rPr lang="en" altLang="zh-CN" dirty="0" err="1">
                <a:solidFill>
                  <a:srgbClr val="795E26"/>
                </a:solidFill>
                <a:latin typeface=" Courier" pitchFamily="2" charset="0"/>
              </a:rPr>
              <a:t>FilterByNodeWrapper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&lt;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OpHandleBase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&gt;(*graph_)) {</a:t>
            </a:r>
          </a:p>
          <a:p>
            <a:r>
              <a:rPr lang="zh-CN" altLang="en-US" dirty="0">
                <a:solidFill>
                  <a:srgbClr val="0000FF"/>
                </a:solidFill>
                <a:latin typeface=" Courier" pitchFamily="2" charset="0"/>
              </a:rPr>
              <a:t>  </a:t>
            </a:r>
            <a:r>
              <a:rPr lang="en" altLang="zh-CN" dirty="0" err="1">
                <a:solidFill>
                  <a:srgbClr val="0000FF"/>
                </a:solidFill>
                <a:latin typeface=" Courier" pitchFamily="2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dep = </a:t>
            </a:r>
            <a:r>
              <a:rPr lang="en" altLang="zh-CN" dirty="0" err="1">
                <a:solidFill>
                  <a:srgbClr val="0000FF"/>
                </a:solidFill>
                <a:latin typeface=" Courier" pitchFamily="2" charset="0"/>
              </a:rPr>
              <a:t>static_cast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&lt;</a:t>
            </a:r>
            <a:r>
              <a:rPr lang="en" altLang="zh-CN" dirty="0" err="1">
                <a:solidFill>
                  <a:srgbClr val="0000FF"/>
                </a:solidFill>
                <a:latin typeface=" Courier" pitchFamily="2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&gt;(</a:t>
            </a:r>
            <a:r>
              <a:rPr lang="en" altLang="zh-CN" dirty="0">
                <a:solidFill>
                  <a:srgbClr val="001080"/>
                </a:solidFill>
                <a:latin typeface=" Courier" pitchFamily="2" charset="0"/>
              </a:rPr>
              <a:t>op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-&gt;</a:t>
            </a:r>
            <a:r>
              <a:rPr lang="en" altLang="zh-CN" dirty="0" err="1">
                <a:solidFill>
                  <a:srgbClr val="795E26"/>
                </a:solidFill>
                <a:latin typeface=" Courier" pitchFamily="2" charset="0"/>
              </a:rPr>
              <a:t>NotReadyInputSize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());</a:t>
            </a:r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 Courier" pitchFamily="2" charset="0"/>
              </a:rPr>
              <a:t>//</a:t>
            </a:r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获得</a:t>
            </a:r>
            <a:r>
              <a:rPr lang="en-US" altLang="zh-CN" dirty="0">
                <a:solidFill>
                  <a:srgbClr val="000000"/>
                </a:solidFill>
                <a:latin typeface=" Courier" pitchFamily="2" charset="0"/>
              </a:rPr>
              <a:t>op</a:t>
            </a:r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未准备好的</a:t>
            </a:r>
            <a:r>
              <a:rPr lang="en-US" altLang="zh-CN" dirty="0" err="1">
                <a:solidFill>
                  <a:srgbClr val="000000"/>
                </a:solidFill>
                <a:latin typeface=" Courier" pitchFamily="2" charset="0"/>
              </a:rPr>
              <a:t>var</a:t>
            </a:r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的个数 </a:t>
            </a:r>
            <a:endParaRPr lang="en" altLang="zh-CN" dirty="0">
              <a:solidFill>
                <a:srgbClr val="000000"/>
              </a:solidFill>
              <a:latin typeface=" Courier" pitchFamily="2" charset="0"/>
            </a:endParaRPr>
          </a:p>
          <a:p>
            <a:r>
              <a:rPr lang="zh-CN" altLang="en-US" dirty="0">
                <a:solidFill>
                  <a:srgbClr val="001080"/>
                </a:solidFill>
                <a:latin typeface=" Courier" pitchFamily="2" charset="0"/>
              </a:rPr>
              <a:t>  </a:t>
            </a:r>
            <a:r>
              <a:rPr lang="en" altLang="zh-CN" dirty="0" err="1">
                <a:solidFill>
                  <a:srgbClr val="001080"/>
                </a:solidFill>
                <a:latin typeface=" Courier" pitchFamily="2" charset="0"/>
              </a:rPr>
              <a:t>op_deps_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.</a:t>
            </a:r>
            <a:r>
              <a:rPr lang="en" altLang="zh-CN" dirty="0" err="1">
                <a:solidFill>
                  <a:srgbClr val="795E26"/>
                </a:solidFill>
                <a:latin typeface=" Courier" pitchFamily="2" charset="0"/>
              </a:rPr>
              <a:t>emplace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(op, dep);</a:t>
            </a:r>
          </a:p>
          <a:p>
            <a:r>
              <a:rPr lang="zh-CN" altLang="en-US" dirty="0">
                <a:solidFill>
                  <a:srgbClr val="AF00DB"/>
                </a:solidFill>
                <a:latin typeface=" Courier" pitchFamily="2" charset="0"/>
              </a:rPr>
              <a:t>  </a:t>
            </a:r>
            <a:r>
              <a:rPr lang="en" altLang="zh-CN" dirty="0">
                <a:solidFill>
                  <a:srgbClr val="AF00DB"/>
                </a:solidFill>
                <a:latin typeface=" Courier" pitchFamily="2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(dep == </a:t>
            </a:r>
            <a:r>
              <a:rPr lang="en" altLang="zh-CN" dirty="0">
                <a:solidFill>
                  <a:srgbClr val="09885A"/>
                </a:solidFill>
                <a:latin typeface=" Courier" pitchFamily="2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) {</a:t>
            </a:r>
          </a:p>
          <a:p>
            <a:r>
              <a:rPr lang="zh-CN" altLang="en-US" dirty="0">
                <a:solidFill>
                  <a:srgbClr val="001080"/>
                </a:solidFill>
                <a:latin typeface=" Courier" pitchFamily="2" charset="0"/>
              </a:rPr>
              <a:t>    </a:t>
            </a:r>
            <a:r>
              <a:rPr lang="en" altLang="zh-CN" dirty="0">
                <a:solidFill>
                  <a:srgbClr val="001080"/>
                </a:solidFill>
                <a:latin typeface=" Courier" pitchFamily="2" charset="0"/>
              </a:rPr>
              <a:t>bootstrap_ops_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.</a:t>
            </a:r>
            <a:r>
              <a:rPr lang="en" altLang="zh-CN" dirty="0" err="1">
                <a:solidFill>
                  <a:srgbClr val="795E26"/>
                </a:solidFill>
                <a:latin typeface=" Courier" pitchFamily="2" charset="0"/>
              </a:rPr>
              <a:t>emplace_back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(op);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 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}</a:t>
            </a:r>
          </a:p>
          <a:p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 Courier" pitchFamily="2" charset="0"/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B83E440A-B5F5-F146-8F18-39F416E6D545}"/>
              </a:ext>
            </a:extLst>
          </p:cNvPr>
          <p:cNvCxnSpPr/>
          <p:nvPr/>
        </p:nvCxnSpPr>
        <p:spPr>
          <a:xfrm>
            <a:off x="911225" y="4029545"/>
            <a:ext cx="54800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4416CA1-8988-4D4A-B297-E6AB0A53D375}"/>
              </a:ext>
            </a:extLst>
          </p:cNvPr>
          <p:cNvSpPr txBox="1"/>
          <p:nvPr/>
        </p:nvSpPr>
        <p:spPr>
          <a:xfrm>
            <a:off x="6391299" y="5115149"/>
            <a:ext cx="5468553" cy="646331"/>
          </a:xfrm>
          <a:prstGeom prst="rect">
            <a:avLst/>
          </a:prstGeom>
          <a:noFill/>
          <a:ln>
            <a:solidFill>
              <a:srgbClr val="203BD3"/>
            </a:solidFill>
          </a:ln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zh-CN" dirty="0" err="1">
                <a:latin typeface="Courier" pitchFamily="2" charset="0"/>
              </a:rPr>
              <a:t>op_deps</a:t>
            </a:r>
            <a:r>
              <a:rPr kumimoji="1" lang="zh-CN" altLang="en-US" dirty="0">
                <a:latin typeface="Courier" pitchFamily="2" charset="0"/>
              </a:rPr>
              <a:t>类似于</a:t>
            </a:r>
            <a:r>
              <a:rPr kumimoji="1" lang="en-US" altLang="zh-CN" dirty="0">
                <a:latin typeface="Courier" pitchFamily="2" charset="0"/>
              </a:rPr>
              <a:t>Threaded</a:t>
            </a:r>
            <a:r>
              <a:rPr kumimoji="1" lang="zh-CN" altLang="en-US" dirty="0">
                <a:latin typeface="Courier" pitchFamily="2" charset="0"/>
              </a:rPr>
              <a:t>中的</a:t>
            </a:r>
            <a:r>
              <a:rPr kumimoji="1" lang="en-US" altLang="zh-CN" dirty="0" err="1">
                <a:latin typeface="Courier" pitchFamily="2" charset="0"/>
              </a:rPr>
              <a:t>pending_ops</a:t>
            </a:r>
            <a:endParaRPr kumimoji="1" lang="en-US" altLang="zh-CN" dirty="0">
              <a:latin typeface="Courier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zh-CN" dirty="0" err="1">
                <a:latin typeface="Courier" pitchFamily="2" charset="0"/>
              </a:rPr>
              <a:t>bootstrap_ops</a:t>
            </a:r>
            <a:r>
              <a:rPr kumimoji="1" lang="zh-CN" altLang="en-US" dirty="0">
                <a:latin typeface="Courier" pitchFamily="2" charset="0"/>
              </a:rPr>
              <a:t>记录启动时便可以执行的</a:t>
            </a:r>
            <a:r>
              <a:rPr kumimoji="1" lang="en-US" altLang="zh-CN" dirty="0">
                <a:latin typeface="Courier" pitchFamily="2" charset="0"/>
              </a:rPr>
              <a:t>Op</a:t>
            </a:r>
            <a:endParaRPr kumimoji="1" lang="zh-CN" alt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30030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1" y="181250"/>
            <a:ext cx="9201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/>
              <a:t>ParallelExecutor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 err="1">
                <a:solidFill>
                  <a:srgbClr val="2339DA"/>
                </a:solidFill>
              </a:rPr>
              <a:t>FastThreadedSSAGraphExecutor</a:t>
            </a:r>
            <a:r>
              <a:rPr kumimoji="1" lang="zh-CN" altLang="en-US" sz="2800" b="1" dirty="0">
                <a:solidFill>
                  <a:srgbClr val="2339DA"/>
                </a:solidFill>
              </a:rPr>
              <a:t>构造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119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4B9A7E8-79B4-194A-929A-1BF5186A0A2D}"/>
              </a:ext>
            </a:extLst>
          </p:cNvPr>
          <p:cNvSpPr/>
          <p:nvPr/>
        </p:nvSpPr>
        <p:spPr>
          <a:xfrm>
            <a:off x="822600" y="830561"/>
            <a:ext cx="1153323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FastThreadedSSAGraphExecutor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</a:t>
            </a:r>
            <a:r>
              <a:rPr lang="en" altLang="zh-CN" dirty="0" err="1">
                <a:solidFill>
                  <a:srgbClr val="795E26"/>
                </a:solidFill>
                <a:latin typeface=" Courier" pitchFamily="2" charset="0"/>
              </a:rPr>
              <a:t>FastThreadedSSAGraphExecutor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  <a:latin typeface=" Courier" pitchFamily="2" charset="0"/>
              </a:rPr>
              <a:t>...)</a:t>
            </a:r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 Courier" pitchFamily="2" charset="0"/>
              </a:rPr>
              <a:t>{</a:t>
            </a:r>
          </a:p>
          <a:p>
            <a:r>
              <a:rPr lang="zh-CN" altLang="en-US" dirty="0">
                <a:solidFill>
                  <a:srgbClr val="AF00DB"/>
                </a:solidFill>
                <a:latin typeface=" Courier" pitchFamily="2" charset="0"/>
              </a:rPr>
              <a:t>  </a:t>
            </a:r>
            <a:r>
              <a:rPr lang="en" altLang="zh-CN" dirty="0">
                <a:solidFill>
                  <a:srgbClr val="AF00DB"/>
                </a:solidFill>
                <a:latin typeface=" Courier" pitchFamily="2" charset="0"/>
              </a:rPr>
              <a:t>for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(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auto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&amp;op : 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ir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</a:t>
            </a:r>
            <a:r>
              <a:rPr lang="en" altLang="zh-CN" dirty="0" err="1">
                <a:solidFill>
                  <a:srgbClr val="795E26"/>
                </a:solidFill>
                <a:latin typeface=" Courier" pitchFamily="2" charset="0"/>
              </a:rPr>
              <a:t>FilterByNodeWrapper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&lt;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OpHandleBase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&gt;(*graph_)) {</a:t>
            </a:r>
          </a:p>
          <a:p>
            <a:r>
              <a:rPr lang="zh-CN" altLang="en-US" dirty="0">
                <a:solidFill>
                  <a:srgbClr val="0000FF"/>
                </a:solidFill>
                <a:latin typeface=" Courier" pitchFamily="2" charset="0"/>
              </a:rPr>
              <a:t>    </a:t>
            </a:r>
            <a:r>
              <a:rPr lang="en" altLang="zh-CN" dirty="0" err="1">
                <a:solidFill>
                  <a:srgbClr val="0000FF"/>
                </a:solidFill>
                <a:latin typeface=" Courier" pitchFamily="2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dep = </a:t>
            </a:r>
            <a:r>
              <a:rPr lang="en" altLang="zh-CN" dirty="0" err="1">
                <a:solidFill>
                  <a:srgbClr val="0000FF"/>
                </a:solidFill>
                <a:latin typeface=" Courier" pitchFamily="2" charset="0"/>
              </a:rPr>
              <a:t>static_cast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&lt;</a:t>
            </a:r>
            <a:r>
              <a:rPr lang="en" altLang="zh-CN" dirty="0" err="1">
                <a:solidFill>
                  <a:srgbClr val="0000FF"/>
                </a:solidFill>
                <a:latin typeface=" Courier" pitchFamily="2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&gt;(</a:t>
            </a:r>
            <a:r>
              <a:rPr lang="en" altLang="zh-CN" dirty="0">
                <a:solidFill>
                  <a:srgbClr val="001080"/>
                </a:solidFill>
                <a:latin typeface=" Courier" pitchFamily="2" charset="0"/>
              </a:rPr>
              <a:t>op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-&gt;</a:t>
            </a:r>
            <a:r>
              <a:rPr lang="en" altLang="zh-CN" dirty="0" err="1">
                <a:solidFill>
                  <a:srgbClr val="795E26"/>
                </a:solidFill>
                <a:latin typeface=" Courier" pitchFamily="2" charset="0"/>
              </a:rPr>
              <a:t>NotReadyInputSize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());</a:t>
            </a:r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 Courier" pitchFamily="2" charset="0"/>
              </a:rPr>
              <a:t>//</a:t>
            </a:r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获得</a:t>
            </a:r>
            <a:r>
              <a:rPr lang="en-US" altLang="zh-CN" dirty="0">
                <a:solidFill>
                  <a:srgbClr val="000000"/>
                </a:solidFill>
                <a:latin typeface=" Courier" pitchFamily="2" charset="0"/>
              </a:rPr>
              <a:t>op</a:t>
            </a:r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未准备好的</a:t>
            </a:r>
            <a:r>
              <a:rPr lang="en-US" altLang="zh-CN" dirty="0" err="1">
                <a:solidFill>
                  <a:srgbClr val="000000"/>
                </a:solidFill>
                <a:latin typeface=" Courier" pitchFamily="2" charset="0"/>
              </a:rPr>
              <a:t>var</a:t>
            </a:r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的个数 </a:t>
            </a:r>
            <a:endParaRPr lang="en" altLang="zh-CN" dirty="0">
              <a:solidFill>
                <a:srgbClr val="000000"/>
              </a:solidFill>
              <a:latin typeface=" Courier" pitchFamily="2" charset="0"/>
            </a:endParaRPr>
          </a:p>
          <a:p>
            <a:r>
              <a:rPr lang="zh-CN" altLang="en-US" dirty="0">
                <a:solidFill>
                  <a:srgbClr val="001080"/>
                </a:solidFill>
                <a:latin typeface=" Courier" pitchFamily="2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 Courier" pitchFamily="2" charset="0"/>
              </a:rPr>
              <a:t>op_deps_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.</a:t>
            </a:r>
            <a:r>
              <a:rPr lang="en" altLang="zh-CN" dirty="0" err="1">
                <a:solidFill>
                  <a:srgbClr val="795E26"/>
                </a:solidFill>
                <a:latin typeface=" Courier" pitchFamily="2" charset="0"/>
              </a:rPr>
              <a:t>emplace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(op, dep);</a:t>
            </a:r>
          </a:p>
          <a:p>
            <a:r>
              <a:rPr lang="zh-CN" altLang="en-US" dirty="0">
                <a:solidFill>
                  <a:srgbClr val="AF00DB"/>
                </a:solidFill>
                <a:latin typeface=" Courier" pitchFamily="2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 Courier" pitchFamily="2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(dep == </a:t>
            </a:r>
            <a:r>
              <a:rPr lang="en" altLang="zh-CN" dirty="0">
                <a:solidFill>
                  <a:srgbClr val="09885A"/>
                </a:solidFill>
                <a:latin typeface=" Courier" pitchFamily="2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) {</a:t>
            </a:r>
          </a:p>
          <a:p>
            <a:r>
              <a:rPr lang="zh-CN" altLang="en-US" dirty="0">
                <a:solidFill>
                  <a:srgbClr val="001080"/>
                </a:solidFill>
                <a:latin typeface=" Courier" pitchFamily="2" charset="0"/>
              </a:rPr>
              <a:t>      </a:t>
            </a:r>
            <a:r>
              <a:rPr lang="en" altLang="zh-CN" dirty="0">
                <a:solidFill>
                  <a:srgbClr val="001080"/>
                </a:solidFill>
                <a:latin typeface=" Courier" pitchFamily="2" charset="0"/>
              </a:rPr>
              <a:t>bootstrap_ops_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.</a:t>
            </a:r>
            <a:r>
              <a:rPr lang="en" altLang="zh-CN" dirty="0" err="1">
                <a:solidFill>
                  <a:srgbClr val="795E26"/>
                </a:solidFill>
                <a:latin typeface=" Courier" pitchFamily="2" charset="0"/>
              </a:rPr>
              <a:t>emplace_back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(op);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   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}</a:t>
            </a:r>
          </a:p>
          <a:p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 Courier" pitchFamily="2" charset="0"/>
              </a:rPr>
              <a:t>PrepareAtomicOpDeps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();</a:t>
            </a:r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 Courier" pitchFamily="2" charset="0"/>
              </a:rPr>
              <a:t>//</a:t>
            </a:r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将</a:t>
            </a:r>
            <a:r>
              <a:rPr lang="en-US" altLang="zh-CN" dirty="0">
                <a:solidFill>
                  <a:srgbClr val="000000"/>
                </a:solidFill>
                <a:latin typeface=" Courier" pitchFamily="2" charset="0"/>
              </a:rPr>
              <a:t>op</a:t>
            </a:r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关联的</a:t>
            </a:r>
            <a:r>
              <a:rPr lang="en-US" altLang="zh-CN" dirty="0" err="1">
                <a:solidFill>
                  <a:srgbClr val="000000"/>
                </a:solidFill>
                <a:latin typeface=" Courier" pitchFamily="2" charset="0"/>
              </a:rPr>
              <a:t>var</a:t>
            </a:r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数目改为</a:t>
            </a:r>
            <a:r>
              <a:rPr lang="en-US" altLang="zh-CN" dirty="0">
                <a:solidFill>
                  <a:srgbClr val="000000"/>
                </a:solidFill>
                <a:latin typeface=" Courier" pitchFamily="2" charset="0"/>
              </a:rPr>
              <a:t>atomic</a:t>
            </a:r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的，避免多线程访问引入数据竞争</a:t>
            </a:r>
            <a:endParaRPr lang="en" altLang="zh-CN" dirty="0">
              <a:solidFill>
                <a:srgbClr val="000000"/>
              </a:solidFill>
              <a:latin typeface=" Courier" pitchFamily="2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 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}</a:t>
            </a:r>
            <a:br>
              <a:rPr lang="en" altLang="zh-CN" dirty="0">
                <a:solidFill>
                  <a:srgbClr val="000000"/>
                </a:solidFill>
                <a:latin typeface=" Courier" pitchFamily="2" charset="0"/>
              </a:rPr>
            </a:br>
            <a:r>
              <a:rPr lang="en-US" altLang="zh-CN" dirty="0">
                <a:solidFill>
                  <a:srgbClr val="000000"/>
                </a:solidFill>
                <a:latin typeface=" Courier" pitchFamily="2" charset="0"/>
              </a:rPr>
              <a:t>}</a:t>
            </a:r>
            <a:endParaRPr lang="en" altLang="zh-CN" dirty="0">
              <a:solidFill>
                <a:srgbClr val="000000"/>
              </a:solidFill>
              <a:latin typeface=" Courier" pitchFamily="2" charset="0"/>
            </a:endParaRPr>
          </a:p>
          <a:p>
            <a:endParaRPr lang="en" altLang="zh-CN" b="0" dirty="0">
              <a:solidFill>
                <a:srgbClr val="000000"/>
              </a:solidFill>
              <a:effectLst/>
              <a:latin typeface=" Courier" pitchFamily="2" charset="0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DEA485E-C51E-C347-B6A1-21ACDF700DE4}"/>
              </a:ext>
            </a:extLst>
          </p:cNvPr>
          <p:cNvGrpSpPr/>
          <p:nvPr/>
        </p:nvGrpSpPr>
        <p:grpSpPr>
          <a:xfrm>
            <a:off x="947738" y="3626824"/>
            <a:ext cx="3279161" cy="2912319"/>
            <a:chOff x="6507823" y="2654259"/>
            <a:chExt cx="4267869" cy="3790420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71F277B4-9D96-1242-93C5-F23983EB34CC}"/>
                </a:ext>
              </a:extLst>
            </p:cNvPr>
            <p:cNvGrpSpPr/>
            <p:nvPr/>
          </p:nvGrpSpPr>
          <p:grpSpPr>
            <a:xfrm>
              <a:off x="7077354" y="2663650"/>
              <a:ext cx="605481" cy="562862"/>
              <a:chOff x="7840027" y="1959253"/>
              <a:chExt cx="605481" cy="562862"/>
            </a:xfrm>
          </p:grpSpPr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EA4D9BFA-1533-7446-B5D2-8B6F9E9E1716}"/>
                  </a:ext>
                </a:extLst>
              </p:cNvPr>
              <p:cNvSpPr/>
              <p:nvPr/>
            </p:nvSpPr>
            <p:spPr>
              <a:xfrm>
                <a:off x="7867850" y="1959253"/>
                <a:ext cx="562862" cy="562862"/>
              </a:xfrm>
              <a:prstGeom prst="ellipse">
                <a:avLst/>
              </a:prstGeom>
              <a:noFill/>
              <a:ln w="28575">
                <a:solidFill>
                  <a:srgbClr val="2339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D23950B8-F065-F341-9DD3-C3D86D4594DF}"/>
                  </a:ext>
                </a:extLst>
              </p:cNvPr>
              <p:cNvSpPr txBox="1"/>
              <p:nvPr/>
            </p:nvSpPr>
            <p:spPr>
              <a:xfrm>
                <a:off x="7840027" y="2006964"/>
                <a:ext cx="605481" cy="40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/>
                  <a:t>X</a:t>
                </a:r>
                <a:endParaRPr kumimoji="1" lang="zh-CN" altLang="en-US" sz="1400" b="1" dirty="0"/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BA11DB68-4B85-5F49-B6D0-0D4B7CF900C7}"/>
                </a:ext>
              </a:extLst>
            </p:cNvPr>
            <p:cNvGrpSpPr/>
            <p:nvPr/>
          </p:nvGrpSpPr>
          <p:grpSpPr>
            <a:xfrm>
              <a:off x="9335019" y="2654259"/>
              <a:ext cx="1440673" cy="562862"/>
              <a:chOff x="7867850" y="1959253"/>
              <a:chExt cx="1440673" cy="562862"/>
            </a:xfrm>
          </p:grpSpPr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418A1D77-F56A-2448-8085-FDF868F848D8}"/>
                  </a:ext>
                </a:extLst>
              </p:cNvPr>
              <p:cNvSpPr/>
              <p:nvPr/>
            </p:nvSpPr>
            <p:spPr>
              <a:xfrm>
                <a:off x="7867850" y="1959253"/>
                <a:ext cx="1440673" cy="562862"/>
              </a:xfrm>
              <a:prstGeom prst="ellipse">
                <a:avLst/>
              </a:prstGeom>
              <a:noFill/>
              <a:ln w="28575">
                <a:solidFill>
                  <a:srgbClr val="2339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8D9337CF-E491-BC49-8C7E-085A05446274}"/>
                  </a:ext>
                </a:extLst>
              </p:cNvPr>
              <p:cNvSpPr txBox="1"/>
              <p:nvPr/>
            </p:nvSpPr>
            <p:spPr>
              <a:xfrm>
                <a:off x="7977433" y="2005370"/>
                <a:ext cx="1248032" cy="400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/>
                  <a:t>fc_0.w_0</a:t>
                </a:r>
                <a:endParaRPr kumimoji="1" lang="zh-CN" altLang="en-US" sz="1400" b="1" dirty="0"/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9C4F87CC-53A5-1E42-9C90-CEA008F3AFBC}"/>
                </a:ext>
              </a:extLst>
            </p:cNvPr>
            <p:cNvGrpSpPr/>
            <p:nvPr/>
          </p:nvGrpSpPr>
          <p:grpSpPr>
            <a:xfrm>
              <a:off x="8270040" y="3342450"/>
              <a:ext cx="741405" cy="562862"/>
              <a:chOff x="7867849" y="1959253"/>
              <a:chExt cx="741405" cy="562862"/>
            </a:xfrm>
          </p:grpSpPr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92947D93-0050-C14B-B107-F096678A9088}"/>
                  </a:ext>
                </a:extLst>
              </p:cNvPr>
              <p:cNvSpPr/>
              <p:nvPr/>
            </p:nvSpPr>
            <p:spPr>
              <a:xfrm>
                <a:off x="7867849" y="1959253"/>
                <a:ext cx="741405" cy="562862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4522AE1-D2D8-9540-83AC-6BAF2CFD6DA9}"/>
                  </a:ext>
                </a:extLst>
              </p:cNvPr>
              <p:cNvSpPr txBox="1"/>
              <p:nvPr/>
            </p:nvSpPr>
            <p:spPr>
              <a:xfrm>
                <a:off x="7883005" y="2004207"/>
                <a:ext cx="726008" cy="40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 err="1"/>
                  <a:t>mul</a:t>
                </a:r>
                <a:endParaRPr kumimoji="1" lang="zh-CN" altLang="en-US" sz="1400" b="1" dirty="0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272F6A91-A1F5-A944-BDF7-3834A6A01D81}"/>
                </a:ext>
              </a:extLst>
            </p:cNvPr>
            <p:cNvGrpSpPr/>
            <p:nvPr/>
          </p:nvGrpSpPr>
          <p:grpSpPr>
            <a:xfrm>
              <a:off x="6507823" y="4124441"/>
              <a:ext cx="1484527" cy="562862"/>
              <a:chOff x="7823996" y="1959253"/>
              <a:chExt cx="1484527" cy="562862"/>
            </a:xfrm>
          </p:grpSpPr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B788154B-87B6-BC42-ADFC-37CDB6D115D0}"/>
                  </a:ext>
                </a:extLst>
              </p:cNvPr>
              <p:cNvSpPr/>
              <p:nvPr/>
            </p:nvSpPr>
            <p:spPr>
              <a:xfrm>
                <a:off x="7867850" y="1959253"/>
                <a:ext cx="1440673" cy="562862"/>
              </a:xfrm>
              <a:prstGeom prst="ellipse">
                <a:avLst/>
              </a:prstGeom>
              <a:noFill/>
              <a:ln w="28575">
                <a:solidFill>
                  <a:srgbClr val="2339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84ADF5A7-3ABB-0A4D-ABDE-D5546A8E824F}"/>
                  </a:ext>
                </a:extLst>
              </p:cNvPr>
              <p:cNvSpPr txBox="1"/>
              <p:nvPr/>
            </p:nvSpPr>
            <p:spPr>
              <a:xfrm>
                <a:off x="7823996" y="2023163"/>
                <a:ext cx="1456676" cy="400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/>
                  <a:t>fc_0.tmp_0</a:t>
                </a:r>
                <a:endParaRPr kumimoji="1" lang="zh-CN" altLang="en-US" sz="1400" b="1" dirty="0"/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56057055-0073-5F48-93E7-673D53EF2630}"/>
                </a:ext>
              </a:extLst>
            </p:cNvPr>
            <p:cNvGrpSpPr/>
            <p:nvPr/>
          </p:nvGrpSpPr>
          <p:grpSpPr>
            <a:xfrm>
              <a:off x="9288877" y="4124441"/>
              <a:ext cx="1440673" cy="562862"/>
              <a:chOff x="7867850" y="1959253"/>
              <a:chExt cx="1440673" cy="562862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4162AC06-6D49-9147-82BC-A2B43E842450}"/>
                  </a:ext>
                </a:extLst>
              </p:cNvPr>
              <p:cNvSpPr/>
              <p:nvPr/>
            </p:nvSpPr>
            <p:spPr>
              <a:xfrm>
                <a:off x="7867850" y="1959253"/>
                <a:ext cx="1440673" cy="562862"/>
              </a:xfrm>
              <a:prstGeom prst="ellipse">
                <a:avLst/>
              </a:prstGeom>
              <a:noFill/>
              <a:ln w="28575">
                <a:solidFill>
                  <a:srgbClr val="2339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1235AC36-F3AD-3848-B319-D4825DCB994D}"/>
                  </a:ext>
                </a:extLst>
              </p:cNvPr>
              <p:cNvSpPr txBox="1"/>
              <p:nvPr/>
            </p:nvSpPr>
            <p:spPr>
              <a:xfrm>
                <a:off x="7964170" y="2021662"/>
                <a:ext cx="1248032" cy="400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/>
                  <a:t>fc_0.b_0</a:t>
                </a:r>
                <a:endParaRPr kumimoji="1" lang="zh-CN" altLang="en-US" sz="1400" b="1" dirty="0"/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A1C496B6-5D74-AB4C-A10F-173080F440C5}"/>
                </a:ext>
              </a:extLst>
            </p:cNvPr>
            <p:cNvGrpSpPr/>
            <p:nvPr/>
          </p:nvGrpSpPr>
          <p:grpSpPr>
            <a:xfrm>
              <a:off x="7516817" y="4954192"/>
              <a:ext cx="2322057" cy="562862"/>
              <a:chOff x="7867849" y="1959253"/>
              <a:chExt cx="2322057" cy="562862"/>
            </a:xfrm>
          </p:grpSpPr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B5407376-0458-3345-A841-AFF8CF65446B}"/>
                  </a:ext>
                </a:extLst>
              </p:cNvPr>
              <p:cNvSpPr/>
              <p:nvPr/>
            </p:nvSpPr>
            <p:spPr>
              <a:xfrm>
                <a:off x="7867849" y="1959253"/>
                <a:ext cx="2322057" cy="562862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7ACA152B-2077-4240-95EB-0B0C5242BE44}"/>
                  </a:ext>
                </a:extLst>
              </p:cNvPr>
              <p:cNvSpPr txBox="1"/>
              <p:nvPr/>
            </p:nvSpPr>
            <p:spPr>
              <a:xfrm>
                <a:off x="7916864" y="2004698"/>
                <a:ext cx="2149817" cy="4005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 err="1"/>
                  <a:t>elementwise_add</a:t>
                </a:r>
                <a:endParaRPr kumimoji="1" lang="zh-CN" altLang="en-US" sz="1400" b="1" dirty="0"/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4D9434B3-5065-CD4A-8E90-905F602F0C7D}"/>
                </a:ext>
              </a:extLst>
            </p:cNvPr>
            <p:cNvGrpSpPr/>
            <p:nvPr/>
          </p:nvGrpSpPr>
          <p:grpSpPr>
            <a:xfrm>
              <a:off x="7942211" y="5881817"/>
              <a:ext cx="1562116" cy="562862"/>
              <a:chOff x="7822047" y="1959253"/>
              <a:chExt cx="1562116" cy="562862"/>
            </a:xfrm>
          </p:grpSpPr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BC54F186-17F1-CD49-AB90-9A6455ADE9A7}"/>
                  </a:ext>
                </a:extLst>
              </p:cNvPr>
              <p:cNvSpPr/>
              <p:nvPr/>
            </p:nvSpPr>
            <p:spPr>
              <a:xfrm>
                <a:off x="7867850" y="1959253"/>
                <a:ext cx="1440673" cy="562862"/>
              </a:xfrm>
              <a:prstGeom prst="ellipse">
                <a:avLst/>
              </a:prstGeom>
              <a:noFill/>
              <a:ln w="28575">
                <a:solidFill>
                  <a:srgbClr val="2339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3A80D935-2264-914E-894E-D8313DBD0A68}"/>
                  </a:ext>
                </a:extLst>
              </p:cNvPr>
              <p:cNvSpPr txBox="1"/>
              <p:nvPr/>
            </p:nvSpPr>
            <p:spPr>
              <a:xfrm>
                <a:off x="7822047" y="2022115"/>
                <a:ext cx="1562116" cy="400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/>
                  <a:t>fc_0.tmp_1</a:t>
                </a:r>
                <a:endParaRPr kumimoji="1" lang="zh-CN" altLang="en-US" sz="1400" b="1" dirty="0"/>
              </a:p>
            </p:txBody>
          </p:sp>
        </p:grpSp>
        <p:cxnSp>
          <p:nvCxnSpPr>
            <p:cNvPr id="37" name="直线箭头连接符 36">
              <a:extLst>
                <a:ext uri="{FF2B5EF4-FFF2-40B4-BE49-F238E27FC236}">
                  <a16:creationId xmlns:a16="http://schemas.microsoft.com/office/drawing/2014/main" id="{EFAF3744-E647-EE4C-81E4-57B7F3AE3E30}"/>
                </a:ext>
              </a:extLst>
            </p:cNvPr>
            <p:cNvCxnSpPr/>
            <p:nvPr/>
          </p:nvCxnSpPr>
          <p:spPr>
            <a:xfrm>
              <a:off x="7629094" y="3089469"/>
              <a:ext cx="622339" cy="4555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箭头连接符 34">
              <a:extLst>
                <a:ext uri="{FF2B5EF4-FFF2-40B4-BE49-F238E27FC236}">
                  <a16:creationId xmlns:a16="http://schemas.microsoft.com/office/drawing/2014/main" id="{04B08965-656C-C044-B4A8-788DB673BF47}"/>
                </a:ext>
              </a:extLst>
            </p:cNvPr>
            <p:cNvCxnSpPr/>
            <p:nvPr/>
          </p:nvCxnSpPr>
          <p:spPr>
            <a:xfrm rot="6200509">
              <a:off x="8958157" y="3100973"/>
              <a:ext cx="518778" cy="3714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箭头连接符 32">
              <a:extLst>
                <a:ext uri="{FF2B5EF4-FFF2-40B4-BE49-F238E27FC236}">
                  <a16:creationId xmlns:a16="http://schemas.microsoft.com/office/drawing/2014/main" id="{B1C06AEC-45C8-8D43-A2BE-520BCFDF2EFB}"/>
                </a:ext>
              </a:extLst>
            </p:cNvPr>
            <p:cNvCxnSpPr/>
            <p:nvPr/>
          </p:nvCxnSpPr>
          <p:spPr>
            <a:xfrm rot="6200509">
              <a:off x="7799910" y="3791972"/>
              <a:ext cx="518778" cy="3714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6169B5E8-1EE4-6949-82FF-C13DE52720ED}"/>
                </a:ext>
              </a:extLst>
            </p:cNvPr>
            <p:cNvCxnSpPr/>
            <p:nvPr/>
          </p:nvCxnSpPr>
          <p:spPr>
            <a:xfrm rot="6200509">
              <a:off x="9103962" y="4659503"/>
              <a:ext cx="449548" cy="2765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箭头连接符 29">
              <a:extLst>
                <a:ext uri="{FF2B5EF4-FFF2-40B4-BE49-F238E27FC236}">
                  <a16:creationId xmlns:a16="http://schemas.microsoft.com/office/drawing/2014/main" id="{58227AD2-3817-7C4E-84DD-4AA69D1208D1}"/>
                </a:ext>
              </a:extLst>
            </p:cNvPr>
            <p:cNvCxnSpPr/>
            <p:nvPr/>
          </p:nvCxnSpPr>
          <p:spPr>
            <a:xfrm rot="11035100">
              <a:off x="7662870" y="4719917"/>
              <a:ext cx="449548" cy="27657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58F75D96-A9AD-EA4C-824D-33D0576221EA}"/>
                </a:ext>
              </a:extLst>
            </p:cNvPr>
            <p:cNvCxnSpPr/>
            <p:nvPr/>
          </p:nvCxnSpPr>
          <p:spPr>
            <a:xfrm rot="14400000">
              <a:off x="8517733" y="5631586"/>
              <a:ext cx="308168" cy="17348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BAF97DF7-E581-5847-936F-5DBC07CB1D12}"/>
              </a:ext>
            </a:extLst>
          </p:cNvPr>
          <p:cNvGrpSpPr/>
          <p:nvPr/>
        </p:nvGrpSpPr>
        <p:grpSpPr>
          <a:xfrm>
            <a:off x="5533905" y="4237308"/>
            <a:ext cx="4892040" cy="769683"/>
            <a:chOff x="5132070" y="4023816"/>
            <a:chExt cx="4892040" cy="769683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080D651C-84C6-C248-B7B3-C45D425C7A9B}"/>
                </a:ext>
              </a:extLst>
            </p:cNvPr>
            <p:cNvSpPr/>
            <p:nvPr/>
          </p:nvSpPr>
          <p:spPr>
            <a:xfrm>
              <a:off x="5140004" y="4023816"/>
              <a:ext cx="22525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000000"/>
                  </a:solidFill>
                  <a:latin typeface="Courier" pitchFamily="2" charset="0"/>
                </a:rPr>
                <a:t>bootstrap</a:t>
              </a:r>
              <a:r>
                <a:rPr lang="en" altLang="zh-CN" b="1" dirty="0">
                  <a:solidFill>
                    <a:srgbClr val="000000"/>
                  </a:solidFill>
                  <a:latin typeface="Courier" pitchFamily="2" charset="0"/>
                </a:rPr>
                <a:t>_ops_</a:t>
              </a:r>
              <a:r>
                <a:rPr lang="zh-CN" altLang="en-US" b="1" dirty="0">
                  <a:solidFill>
                    <a:srgbClr val="000000"/>
                  </a:solidFill>
                  <a:latin typeface="Courier" pitchFamily="2" charset="0"/>
                </a:rPr>
                <a:t> </a:t>
              </a:r>
              <a:endParaRPr lang="zh-CN" altLang="en-US" b="1" dirty="0">
                <a:latin typeface="Courier" pitchFamily="2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1CFCC4CB-D658-CE46-B169-41DF27F60D05}"/>
                </a:ext>
              </a:extLst>
            </p:cNvPr>
            <p:cNvSpPr txBox="1"/>
            <p:nvPr/>
          </p:nvSpPr>
          <p:spPr>
            <a:xfrm>
              <a:off x="5132070" y="4424167"/>
              <a:ext cx="4892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dirty="0">
                  <a:latin typeface="Courier" pitchFamily="2" charset="0"/>
                </a:rPr>
                <a:t>{(</a:t>
              </a:r>
              <a:r>
                <a:rPr kumimoji="1" lang="en-US" altLang="zh-CN" dirty="0" err="1">
                  <a:latin typeface="Courier" pitchFamily="2" charset="0"/>
                </a:rPr>
                <a:t>mul</a:t>
              </a:r>
              <a:r>
                <a:rPr kumimoji="1" lang="en-US" altLang="zh-CN" dirty="0">
                  <a:latin typeface="Courier" pitchFamily="2" charset="0"/>
                </a:rPr>
                <a:t>,</a:t>
              </a:r>
              <a:r>
                <a:rPr kumimoji="1" lang="zh-CN" altLang="en-US" dirty="0">
                  <a:latin typeface="Courier" pitchFamily="2" charset="0"/>
                </a:rPr>
                <a:t> </a:t>
              </a:r>
              <a:r>
                <a:rPr kumimoji="1" lang="en-US" altLang="zh-CN" dirty="0">
                  <a:latin typeface="Courier" pitchFamily="2" charset="0"/>
                </a:rPr>
                <a:t>0)}</a:t>
              </a:r>
              <a:endParaRPr kumimoji="1" lang="zh-CN" altLang="en-US" dirty="0">
                <a:latin typeface="Courier" pitchFamily="2" charset="0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BDC3733C-0BA2-1247-9C2B-C4D8269BCC26}"/>
              </a:ext>
            </a:extLst>
          </p:cNvPr>
          <p:cNvGrpSpPr/>
          <p:nvPr/>
        </p:nvGrpSpPr>
        <p:grpSpPr>
          <a:xfrm>
            <a:off x="5533905" y="3429000"/>
            <a:ext cx="4892040" cy="738664"/>
            <a:chOff x="5132070" y="3231176"/>
            <a:chExt cx="4892040" cy="738664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528AF9E8-C1E8-3947-8705-2D809CCFF343}"/>
                </a:ext>
              </a:extLst>
            </p:cNvPr>
            <p:cNvSpPr/>
            <p:nvPr/>
          </p:nvSpPr>
          <p:spPr>
            <a:xfrm>
              <a:off x="5140005" y="3231176"/>
              <a:ext cx="12875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" altLang="zh-CN" b="1" dirty="0">
                  <a:solidFill>
                    <a:srgbClr val="000000"/>
                  </a:solidFill>
                  <a:latin typeface="Courier" pitchFamily="2" charset="0"/>
                </a:rPr>
                <a:t>op_</a:t>
              </a:r>
              <a:r>
                <a:rPr lang="en-US" altLang="zh-CN" b="1" dirty="0">
                  <a:solidFill>
                    <a:srgbClr val="000000"/>
                  </a:solidFill>
                  <a:latin typeface="Courier" pitchFamily="2" charset="0"/>
                </a:rPr>
                <a:t>deps_</a:t>
              </a:r>
              <a:endParaRPr lang="zh-CN" altLang="en-US" b="1" dirty="0">
                <a:latin typeface="Courier" pitchFamily="2" charset="0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C1E34CC7-18E2-9942-B5B5-6CDB17EEB45A}"/>
                </a:ext>
              </a:extLst>
            </p:cNvPr>
            <p:cNvSpPr txBox="1"/>
            <p:nvPr/>
          </p:nvSpPr>
          <p:spPr>
            <a:xfrm>
              <a:off x="5132070" y="3600508"/>
              <a:ext cx="4892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dirty="0">
                  <a:latin typeface="Courier" pitchFamily="2" charset="0"/>
                </a:rPr>
                <a:t>{(</a:t>
              </a:r>
              <a:r>
                <a:rPr kumimoji="1" lang="en-US" altLang="zh-CN" dirty="0" err="1">
                  <a:latin typeface="Courier" pitchFamily="2" charset="0"/>
                </a:rPr>
                <a:t>mul</a:t>
              </a:r>
              <a:r>
                <a:rPr kumimoji="1" lang="en-US" altLang="zh-CN" dirty="0">
                  <a:latin typeface="Courier" pitchFamily="2" charset="0"/>
                </a:rPr>
                <a:t>,</a:t>
              </a:r>
              <a:r>
                <a:rPr kumimoji="1" lang="zh-CN" altLang="en-US" dirty="0">
                  <a:latin typeface="Courier" pitchFamily="2" charset="0"/>
                </a:rPr>
                <a:t> </a:t>
              </a:r>
              <a:r>
                <a:rPr kumimoji="1" lang="en-US" altLang="zh-CN" dirty="0">
                  <a:latin typeface="Courier" pitchFamily="2" charset="0"/>
                </a:rPr>
                <a:t>0),</a:t>
              </a:r>
              <a:r>
                <a:rPr kumimoji="1" lang="zh-CN" altLang="en-US" dirty="0">
                  <a:latin typeface="Courier" pitchFamily="2" charset="0"/>
                </a:rPr>
                <a:t> </a:t>
              </a:r>
              <a:r>
                <a:rPr kumimoji="1" lang="en-US" altLang="zh-CN" dirty="0">
                  <a:latin typeface="Courier" pitchFamily="2" charset="0"/>
                </a:rPr>
                <a:t>(</a:t>
              </a:r>
              <a:r>
                <a:rPr kumimoji="1" lang="en-US" altLang="zh-CN" dirty="0" err="1">
                  <a:latin typeface="Courier" pitchFamily="2" charset="0"/>
                </a:rPr>
                <a:t>elementwise_add</a:t>
              </a:r>
              <a:r>
                <a:rPr kumimoji="1" lang="en-US" altLang="zh-CN" dirty="0">
                  <a:latin typeface="Courier" pitchFamily="2" charset="0"/>
                </a:rPr>
                <a:t>,</a:t>
              </a:r>
              <a:r>
                <a:rPr kumimoji="1" lang="zh-CN" altLang="en-US" dirty="0">
                  <a:latin typeface="Courier" pitchFamily="2" charset="0"/>
                </a:rPr>
                <a:t> </a:t>
              </a:r>
              <a:r>
                <a:rPr kumimoji="1" lang="en-US" altLang="zh-CN" dirty="0">
                  <a:latin typeface="Courier" pitchFamily="2" charset="0"/>
                </a:rPr>
                <a:t>1)}</a:t>
              </a:r>
              <a:endParaRPr kumimoji="1" lang="zh-CN" altLang="en-US" dirty="0">
                <a:latin typeface="Courier" pitchFamily="2" charset="0"/>
              </a:endParaRPr>
            </a:p>
          </p:txBody>
        </p:sp>
      </p:grpSp>
      <p:sp>
        <p:nvSpPr>
          <p:cNvPr id="59" name="右箭头 58">
            <a:extLst>
              <a:ext uri="{FF2B5EF4-FFF2-40B4-BE49-F238E27FC236}">
                <a16:creationId xmlns:a16="http://schemas.microsoft.com/office/drawing/2014/main" id="{E7CFA929-EB71-9444-8BBB-A592E2D17366}"/>
              </a:ext>
            </a:extLst>
          </p:cNvPr>
          <p:cNvSpPr/>
          <p:nvPr/>
        </p:nvSpPr>
        <p:spPr>
          <a:xfrm>
            <a:off x="4620235" y="4813317"/>
            <a:ext cx="697230" cy="398021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CDD23F74-E5FC-5F40-86D1-A3F2D3573F7B}"/>
              </a:ext>
            </a:extLst>
          </p:cNvPr>
          <p:cNvSpPr/>
          <p:nvPr/>
        </p:nvSpPr>
        <p:spPr>
          <a:xfrm>
            <a:off x="6446520" y="3798332"/>
            <a:ext cx="382852" cy="369332"/>
          </a:xfrm>
          <a:prstGeom prst="ellipse">
            <a:avLst/>
          </a:prstGeom>
          <a:noFill/>
          <a:ln w="28575">
            <a:solidFill>
              <a:srgbClr val="2339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50B02B1A-2AC7-4B4E-AAC5-F5DE4E38579D}"/>
              </a:ext>
            </a:extLst>
          </p:cNvPr>
          <p:cNvCxnSpPr/>
          <p:nvPr/>
        </p:nvCxnSpPr>
        <p:spPr>
          <a:xfrm flipV="1">
            <a:off x="6798702" y="3120390"/>
            <a:ext cx="1533768" cy="704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82BD0A09-FB6E-4F4F-99F5-C99FD1F90B31}"/>
              </a:ext>
            </a:extLst>
          </p:cNvPr>
          <p:cNvSpPr txBox="1"/>
          <p:nvPr/>
        </p:nvSpPr>
        <p:spPr>
          <a:xfrm>
            <a:off x="6829373" y="5413476"/>
            <a:ext cx="4074848" cy="646331"/>
          </a:xfrm>
          <a:prstGeom prst="rect">
            <a:avLst/>
          </a:prstGeom>
          <a:noFill/>
          <a:ln>
            <a:solidFill>
              <a:srgbClr val="203BD3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Courier" pitchFamily="2" charset="0"/>
              </a:rPr>
              <a:t>相比</a:t>
            </a:r>
            <a:r>
              <a:rPr kumimoji="1" lang="en-US" altLang="zh-CN" dirty="0" err="1">
                <a:latin typeface="Courier" pitchFamily="2" charset="0"/>
              </a:rPr>
              <a:t>ThreadedSSAGraphExecutor</a:t>
            </a:r>
            <a:r>
              <a:rPr kumimoji="1" lang="zh-CN" altLang="en-US" dirty="0">
                <a:latin typeface="Courier" pitchFamily="2" charset="0"/>
              </a:rPr>
              <a:t>，</a:t>
            </a:r>
            <a:endParaRPr kumimoji="1" lang="en-US" altLang="zh-CN" dirty="0">
              <a:latin typeface="Courier" pitchFamily="2" charset="0"/>
            </a:endParaRPr>
          </a:p>
          <a:p>
            <a:r>
              <a:rPr kumimoji="1" lang="zh-CN" altLang="en-US" dirty="0">
                <a:latin typeface="Courier" pitchFamily="2" charset="0"/>
              </a:rPr>
              <a:t>简化了构造函数的逻辑</a:t>
            </a:r>
          </a:p>
        </p:txBody>
      </p:sp>
    </p:spTree>
    <p:extLst>
      <p:ext uri="{BB962C8B-B14F-4D97-AF65-F5344CB8AC3E}">
        <p14:creationId xmlns:p14="http://schemas.microsoft.com/office/powerpoint/2010/main" val="2042406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1" y="207987"/>
            <a:ext cx="8469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/>
              <a:t>数据准备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zh-CN" altLang="en-US" sz="2800" b="1" dirty="0">
                <a:solidFill>
                  <a:srgbClr val="2339DA"/>
                </a:solidFill>
              </a:rPr>
              <a:t>网络搭建在存储上是如何变化的？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FEF8998-7E67-7849-8660-E4BD7AAC8488}"/>
              </a:ext>
            </a:extLst>
          </p:cNvPr>
          <p:cNvSpPr txBox="1"/>
          <p:nvPr/>
        </p:nvSpPr>
        <p:spPr>
          <a:xfrm>
            <a:off x="822602" y="794009"/>
            <a:ext cx="47930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data 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latin typeface="Courier" pitchFamily="2" charset="0"/>
                <a:cs typeface="Courier New" panose="02070309020205020404" pitchFamily="49" charset="0"/>
              </a:rPr>
              <a:t>fluid</a:t>
            </a:r>
            <a:r>
              <a:rPr lang="en" altLang="zh-CN" b="1" dirty="0" err="1"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latin typeface="Courier" pitchFamily="2" charset="0"/>
                <a:cs typeface="Courier New" panose="02070309020205020404" pitchFamily="49" charset="0"/>
              </a:rPr>
              <a:t>layers</a:t>
            </a:r>
            <a:r>
              <a:rPr lang="en" altLang="zh-CN" b="1" dirty="0" err="1"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latin typeface="Courier" pitchFamily="2" charset="0"/>
                <a:cs typeface="Courier New" panose="02070309020205020404" pitchFamily="49" charset="0"/>
              </a:rPr>
              <a:t>data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(name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‘X’</a:t>
            </a:r>
          </a:p>
          <a:p>
            <a:r>
              <a:rPr lang="zh-CN" altLang="en-US" dirty="0">
                <a:latin typeface="Courier" pitchFamily="2" charset="0"/>
                <a:cs typeface="Courier New" panose="02070309020205020404" pitchFamily="49" charset="0"/>
              </a:rPr>
              <a:t>    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, shape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[1], </a:t>
            </a:r>
            <a:r>
              <a:rPr lang="en" altLang="zh-CN" dirty="0" err="1">
                <a:latin typeface="Courier" pitchFamily="2" charset="0"/>
                <a:cs typeface="Courier New" panose="02070309020205020404" pitchFamily="49" charset="0"/>
              </a:rPr>
              <a:t>dtype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‘float32</a:t>
            </a:r>
            <a:r>
              <a:rPr lang="en-US" altLang="zh-CN" dirty="0">
                <a:latin typeface="Courier" pitchFamily="2" charset="0"/>
                <a:cs typeface="Courier New" panose="02070309020205020404" pitchFamily="49" charset="0"/>
              </a:rPr>
              <a:t>’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) </a:t>
            </a:r>
          </a:p>
          <a:p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hidden </a:t>
            </a:r>
            <a:r>
              <a:rPr lang="en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fluid</a:t>
            </a:r>
            <a:r>
              <a:rPr lang="en" altLang="zh-CN" b="1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layers</a:t>
            </a:r>
            <a:r>
              <a:rPr lang="en" altLang="zh-CN" b="1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fc</a:t>
            </a:r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(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Courier" pitchFamily="2" charset="0"/>
              <a:cs typeface="Courier New" panose="02070309020205020404" pitchFamily="49" charset="0"/>
            </a:endParaRP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    </a:t>
            </a:r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input</a:t>
            </a:r>
            <a:r>
              <a:rPr lang="en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data, size</a:t>
            </a:r>
            <a:r>
              <a:rPr lang="en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10) </a:t>
            </a:r>
          </a:p>
          <a:p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loss </a:t>
            </a:r>
            <a:r>
              <a:rPr lang="en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fluid</a:t>
            </a:r>
            <a:r>
              <a:rPr lang="en" altLang="zh-CN" b="1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layers</a:t>
            </a:r>
            <a:r>
              <a:rPr lang="en" altLang="zh-CN" b="1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mean</a:t>
            </a:r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(hidden) </a:t>
            </a:r>
          </a:p>
          <a:p>
            <a:r>
              <a:rPr lang="en" altLang="zh-CN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fluid</a:t>
            </a:r>
            <a:r>
              <a:rPr lang="en" altLang="zh-CN" b="1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optimizer</a:t>
            </a:r>
            <a:r>
              <a:rPr lang="en" altLang="zh-CN" b="1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SGD</a:t>
            </a:r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(</a:t>
            </a: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    </a:t>
            </a:r>
            <a:r>
              <a:rPr lang="en" altLang="zh-CN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learning_rate</a:t>
            </a:r>
            <a:r>
              <a:rPr lang="en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0.01)</a:t>
            </a:r>
          </a:p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    </a:t>
            </a:r>
            <a:r>
              <a:rPr lang="en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minimize(loss)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4DBA1D1-7559-C443-AE20-B98BA21E7C98}"/>
              </a:ext>
            </a:extLst>
          </p:cNvPr>
          <p:cNvSpPr/>
          <p:nvPr/>
        </p:nvSpPr>
        <p:spPr>
          <a:xfrm>
            <a:off x="892312" y="3239067"/>
            <a:ext cx="3929736" cy="3342717"/>
          </a:xfrm>
          <a:prstGeom prst="rect">
            <a:avLst/>
          </a:prstGeom>
          <a:noFill/>
          <a:ln w="28575">
            <a:solidFill>
              <a:srgbClr val="2339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F721271-46A9-7748-8431-4C1D05C4F7B0}"/>
              </a:ext>
            </a:extLst>
          </p:cNvPr>
          <p:cNvSpPr/>
          <p:nvPr/>
        </p:nvSpPr>
        <p:spPr>
          <a:xfrm>
            <a:off x="5581268" y="995274"/>
            <a:ext cx="6278585" cy="5233257"/>
          </a:xfrm>
          <a:prstGeom prst="rect">
            <a:avLst/>
          </a:prstGeom>
          <a:noFill/>
          <a:ln w="28575">
            <a:solidFill>
              <a:srgbClr val="2339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C85D06-89E1-5249-82FB-256E001EC8AF}"/>
              </a:ext>
            </a:extLst>
          </p:cNvPr>
          <p:cNvSpPr txBox="1"/>
          <p:nvPr/>
        </p:nvSpPr>
        <p:spPr>
          <a:xfrm>
            <a:off x="1047293" y="3263782"/>
            <a:ext cx="2842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err="1"/>
              <a:t>default_startup_program</a:t>
            </a:r>
            <a:endParaRPr kumimoji="1"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3F02767-D1B6-DC49-B16F-1A6268D191D7}"/>
              </a:ext>
            </a:extLst>
          </p:cNvPr>
          <p:cNvSpPr txBox="1"/>
          <p:nvPr/>
        </p:nvSpPr>
        <p:spPr>
          <a:xfrm>
            <a:off x="5717193" y="1033220"/>
            <a:ext cx="2842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err="1"/>
              <a:t>default_main_program</a:t>
            </a:r>
            <a:endParaRPr kumimoji="1" lang="zh-CN" altLang="en-US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C8C42A0-01EF-144B-88B5-160BBF17234F}"/>
              </a:ext>
            </a:extLst>
          </p:cNvPr>
          <p:cNvSpPr/>
          <p:nvPr/>
        </p:nvSpPr>
        <p:spPr>
          <a:xfrm>
            <a:off x="1108555" y="3689312"/>
            <a:ext cx="3497252" cy="2712213"/>
          </a:xfrm>
          <a:prstGeom prst="rect">
            <a:avLst/>
          </a:prstGeom>
          <a:noFill/>
          <a:ln w="28575">
            <a:solidFill>
              <a:srgbClr val="2339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3BA5681-2001-0A44-8F39-BA8BEA7D69C1}"/>
              </a:ext>
            </a:extLst>
          </p:cNvPr>
          <p:cNvSpPr/>
          <p:nvPr/>
        </p:nvSpPr>
        <p:spPr>
          <a:xfrm>
            <a:off x="5797510" y="1505175"/>
            <a:ext cx="5886490" cy="4543098"/>
          </a:xfrm>
          <a:prstGeom prst="rect">
            <a:avLst/>
          </a:prstGeom>
          <a:noFill/>
          <a:ln w="28575">
            <a:solidFill>
              <a:srgbClr val="2339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16037B4-0899-C648-A2D3-464EABA1C126}"/>
              </a:ext>
            </a:extLst>
          </p:cNvPr>
          <p:cNvSpPr txBox="1"/>
          <p:nvPr/>
        </p:nvSpPr>
        <p:spPr>
          <a:xfrm>
            <a:off x="5896364" y="1596082"/>
            <a:ext cx="1068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block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0</a:t>
            </a:r>
            <a:endParaRPr kumimoji="1" lang="zh-CN" altLang="en-US" b="1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6FBC4B1-F467-EA42-8B29-11F4332E5EC2}"/>
              </a:ext>
            </a:extLst>
          </p:cNvPr>
          <p:cNvSpPr/>
          <p:nvPr/>
        </p:nvSpPr>
        <p:spPr>
          <a:xfrm>
            <a:off x="5964326" y="2056322"/>
            <a:ext cx="1674051" cy="3818956"/>
          </a:xfrm>
          <a:prstGeom prst="rect">
            <a:avLst/>
          </a:prstGeom>
          <a:noFill/>
          <a:ln w="28575">
            <a:solidFill>
              <a:srgbClr val="2339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25CBE3D-5F99-A54D-8704-E34498E402B7}"/>
              </a:ext>
            </a:extLst>
          </p:cNvPr>
          <p:cNvSpPr/>
          <p:nvPr/>
        </p:nvSpPr>
        <p:spPr>
          <a:xfrm>
            <a:off x="7772184" y="2056322"/>
            <a:ext cx="1832040" cy="3818955"/>
          </a:xfrm>
          <a:prstGeom prst="rect">
            <a:avLst/>
          </a:prstGeom>
          <a:noFill/>
          <a:ln w="28575">
            <a:solidFill>
              <a:srgbClr val="2339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E7F4078-589C-964A-BD60-92FD124B36E1}"/>
              </a:ext>
            </a:extLst>
          </p:cNvPr>
          <p:cNvSpPr/>
          <p:nvPr/>
        </p:nvSpPr>
        <p:spPr>
          <a:xfrm>
            <a:off x="9745122" y="2056322"/>
            <a:ext cx="1776686" cy="3818955"/>
          </a:xfrm>
          <a:prstGeom prst="rect">
            <a:avLst/>
          </a:prstGeom>
          <a:noFill/>
          <a:ln w="28575">
            <a:solidFill>
              <a:srgbClr val="2339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CA9DD22-8E6D-8447-BAFD-3CE60CB2C5A7}"/>
              </a:ext>
            </a:extLst>
          </p:cNvPr>
          <p:cNvSpPr txBox="1"/>
          <p:nvPr/>
        </p:nvSpPr>
        <p:spPr>
          <a:xfrm>
            <a:off x="6419010" y="2052837"/>
            <a:ext cx="75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 err="1"/>
              <a:t>vars</a:t>
            </a:r>
            <a:endParaRPr kumimoji="1" lang="zh-CN" altLang="en-US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EF15720-8B8C-704F-BB58-C4C9554813B1}"/>
              </a:ext>
            </a:extLst>
          </p:cNvPr>
          <p:cNvSpPr txBox="1"/>
          <p:nvPr/>
        </p:nvSpPr>
        <p:spPr>
          <a:xfrm>
            <a:off x="8308292" y="2052837"/>
            <a:ext cx="75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/>
              <a:t>ops</a:t>
            </a:r>
            <a:endParaRPr kumimoji="1" lang="zh-CN" altLang="en-US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19C68D2-C16C-804E-91C7-6578FC7C0474}"/>
              </a:ext>
            </a:extLst>
          </p:cNvPr>
          <p:cNvSpPr txBox="1"/>
          <p:nvPr/>
        </p:nvSpPr>
        <p:spPr>
          <a:xfrm>
            <a:off x="9794274" y="2089502"/>
            <a:ext cx="171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 err="1"/>
              <a:t>vars@GRAD</a:t>
            </a:r>
            <a:endParaRPr kumimoji="1" lang="zh-CN" altLang="en-US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19E266B-8E19-1049-8F7A-E6E6E1DEE255}"/>
              </a:ext>
            </a:extLst>
          </p:cNvPr>
          <p:cNvSpPr txBox="1"/>
          <p:nvPr/>
        </p:nvSpPr>
        <p:spPr>
          <a:xfrm>
            <a:off x="6537056" y="2535843"/>
            <a:ext cx="52073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/>
              <a:t>X</a:t>
            </a:r>
            <a:endParaRPr kumimoji="1" lang="zh-CN" altLang="en-US" b="1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61AE196-383D-A64C-8788-B05EA156F877}"/>
              </a:ext>
            </a:extLst>
          </p:cNvPr>
          <p:cNvSpPr txBox="1"/>
          <p:nvPr/>
        </p:nvSpPr>
        <p:spPr>
          <a:xfrm>
            <a:off x="1177691" y="3718535"/>
            <a:ext cx="1068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block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0</a:t>
            </a:r>
            <a:endParaRPr kumimoji="1" lang="zh-CN" altLang="en-US" b="1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6D729CB-B3DD-4C42-8ECC-2B130C69A859}"/>
              </a:ext>
            </a:extLst>
          </p:cNvPr>
          <p:cNvSpPr/>
          <p:nvPr/>
        </p:nvSpPr>
        <p:spPr>
          <a:xfrm>
            <a:off x="1269194" y="4117089"/>
            <a:ext cx="1350231" cy="2111442"/>
          </a:xfrm>
          <a:prstGeom prst="rect">
            <a:avLst/>
          </a:prstGeom>
          <a:noFill/>
          <a:ln w="28575">
            <a:solidFill>
              <a:srgbClr val="2339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BB834A7-3043-9842-B558-D3E40BB412A3}"/>
              </a:ext>
            </a:extLst>
          </p:cNvPr>
          <p:cNvSpPr/>
          <p:nvPr/>
        </p:nvSpPr>
        <p:spPr>
          <a:xfrm>
            <a:off x="2704091" y="4117089"/>
            <a:ext cx="1772203" cy="2111442"/>
          </a:xfrm>
          <a:prstGeom prst="rect">
            <a:avLst/>
          </a:prstGeom>
          <a:noFill/>
          <a:ln w="28575">
            <a:solidFill>
              <a:srgbClr val="2339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5FBE5FA-0835-3F4F-8BFE-737BC67C61DE}"/>
              </a:ext>
            </a:extLst>
          </p:cNvPr>
          <p:cNvSpPr txBox="1"/>
          <p:nvPr/>
        </p:nvSpPr>
        <p:spPr>
          <a:xfrm>
            <a:off x="1538506" y="4117089"/>
            <a:ext cx="75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 err="1"/>
              <a:t>vars</a:t>
            </a:r>
            <a:endParaRPr kumimoji="1" lang="zh-CN" altLang="en-US" b="1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1B86388-66DA-8E40-B524-4B197C229D40}"/>
              </a:ext>
            </a:extLst>
          </p:cNvPr>
          <p:cNvSpPr txBox="1"/>
          <p:nvPr/>
        </p:nvSpPr>
        <p:spPr>
          <a:xfrm>
            <a:off x="3138765" y="4117089"/>
            <a:ext cx="75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/>
              <a:t>ops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96820766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1" y="181250"/>
            <a:ext cx="9201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/>
              <a:t>ParallelExecutor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 err="1">
                <a:solidFill>
                  <a:srgbClr val="2339DA"/>
                </a:solidFill>
              </a:rPr>
              <a:t>FastThreadedSSAGraphExecutor.Run</a:t>
            </a:r>
            <a:endParaRPr kumimoji="1" lang="zh-CN" altLang="en-US" sz="2800" b="1" dirty="0">
              <a:solidFill>
                <a:srgbClr val="2339DA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120</a:t>
            </a:fld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7B4ABDE5-6929-3C4A-A512-882C523C7A0A}"/>
              </a:ext>
            </a:extLst>
          </p:cNvPr>
          <p:cNvSpPr txBox="1"/>
          <p:nvPr/>
        </p:nvSpPr>
        <p:spPr>
          <a:xfrm>
            <a:off x="885169" y="857250"/>
            <a:ext cx="10479384" cy="2732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2000" b="1" dirty="0">
                <a:latin typeface="Courier" pitchFamily="2" charset="0"/>
              </a:rPr>
              <a:t>基本运行流程</a:t>
            </a:r>
            <a:endParaRPr kumimoji="1" lang="en-US" altLang="zh-CN" dirty="0">
              <a:latin typeface="Courier" pitchFamily="2" charset="0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kumimoji="1" lang="zh-CN" altLang="en-US" dirty="0">
                <a:latin typeface="Courier" pitchFamily="2" charset="0"/>
              </a:rPr>
              <a:t>插入</a:t>
            </a:r>
            <a:r>
              <a:rPr kumimoji="1" lang="en-US" altLang="zh-CN" dirty="0">
                <a:latin typeface="Courier" pitchFamily="2" charset="0"/>
              </a:rPr>
              <a:t>Fetch</a:t>
            </a:r>
            <a:r>
              <a:rPr kumimoji="1" lang="zh-CN" altLang="en-US" dirty="0">
                <a:latin typeface="Courier" pitchFamily="2" charset="0"/>
              </a:rPr>
              <a:t> </a:t>
            </a:r>
            <a:r>
              <a:rPr kumimoji="1" lang="en-US" altLang="zh-CN" dirty="0">
                <a:latin typeface="Courier" pitchFamily="2" charset="0"/>
              </a:rPr>
              <a:t>Ops</a:t>
            </a:r>
            <a:r>
              <a:rPr kumimoji="1" lang="zh-CN" altLang="en-US" dirty="0">
                <a:latin typeface="Courier" pitchFamily="2" charset="0"/>
              </a:rPr>
              <a:t>，用于取回用户需要的数据</a:t>
            </a:r>
            <a:endParaRPr kumimoji="1" lang="en-US" altLang="zh-CN" dirty="0">
              <a:latin typeface="Courier" pitchFamily="2" charset="0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kumimoji="1" lang="zh-CN" altLang="en-US" dirty="0">
                <a:latin typeface="Courier" pitchFamily="2" charset="0"/>
              </a:rPr>
              <a:t>执行过程</a:t>
            </a:r>
            <a:endParaRPr kumimoji="1" lang="en-US" altLang="zh-CN" dirty="0">
              <a:latin typeface="Courier" pitchFamily="2" charset="0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b="1" dirty="0">
                <a:latin typeface="Courier" pitchFamily="2" charset="0"/>
              </a:rPr>
              <a:t>执行</a:t>
            </a:r>
            <a:r>
              <a:rPr kumimoji="1" lang="en-US" altLang="zh-CN" b="1" dirty="0" err="1">
                <a:latin typeface="Courier" pitchFamily="2" charset="0"/>
              </a:rPr>
              <a:t>bootstrap_ops</a:t>
            </a:r>
            <a:r>
              <a:rPr kumimoji="1" lang="en-US" altLang="zh-CN" b="1" dirty="0">
                <a:latin typeface="Courier" pitchFamily="2" charset="0"/>
              </a:rPr>
              <a:t>_</a:t>
            </a:r>
            <a:r>
              <a:rPr kumimoji="1" lang="zh-CN" altLang="en-US" b="1" dirty="0">
                <a:latin typeface="Courier" pitchFamily="2" charset="0"/>
              </a:rPr>
              <a:t>，</a:t>
            </a:r>
            <a:r>
              <a:rPr kumimoji="1" lang="zh-CN" altLang="en-US" sz="2000" b="1" dirty="0">
                <a:latin typeface="Courier" pitchFamily="2" charset="0"/>
              </a:rPr>
              <a:t>并行递归执行</a:t>
            </a:r>
            <a:r>
              <a:rPr kumimoji="1" lang="zh-CN" altLang="en-US" b="1" dirty="0">
                <a:latin typeface="Courier" pitchFamily="2" charset="0"/>
              </a:rPr>
              <a:t>剩余</a:t>
            </a:r>
            <a:r>
              <a:rPr kumimoji="1" lang="en-US" altLang="zh-CN" b="1" dirty="0">
                <a:latin typeface="Courier" pitchFamily="2" charset="0"/>
              </a:rPr>
              <a:t>Op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>
                <a:latin typeface="Courier" pitchFamily="2" charset="0"/>
              </a:rPr>
              <a:t>执行</a:t>
            </a:r>
            <a:r>
              <a:rPr kumimoji="1" lang="en-US" altLang="zh-CN" dirty="0" err="1">
                <a:latin typeface="Courier" pitchFamily="2" charset="0"/>
              </a:rPr>
              <a:t>ready_fetch_ops</a:t>
            </a:r>
            <a:r>
              <a:rPr kumimoji="1" lang="zh-CN" altLang="en-US" dirty="0">
                <a:latin typeface="Courier" pitchFamily="2" charset="0"/>
              </a:rPr>
              <a:t>，并行递归执行剩余</a:t>
            </a:r>
            <a:r>
              <a:rPr kumimoji="1" lang="en-US" altLang="zh-CN" dirty="0">
                <a:latin typeface="Courier" pitchFamily="2" charset="0"/>
              </a:rPr>
              <a:t>Op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>
                <a:latin typeface="Courier" pitchFamily="2" charset="0"/>
              </a:rPr>
              <a:t>循环判断直至</a:t>
            </a:r>
            <a:r>
              <a:rPr kumimoji="1" lang="en-US" altLang="zh-CN" dirty="0">
                <a:latin typeface="Courier" pitchFamily="2" charset="0"/>
              </a:rPr>
              <a:t>①</a:t>
            </a:r>
            <a:r>
              <a:rPr kumimoji="1" lang="zh-CN" altLang="en-US" dirty="0">
                <a:latin typeface="Courier" pitchFamily="2" charset="0"/>
              </a:rPr>
              <a:t>和</a:t>
            </a:r>
            <a:r>
              <a:rPr kumimoji="1" lang="en-US" altLang="zh-CN" dirty="0">
                <a:latin typeface="Courier" pitchFamily="2" charset="0"/>
              </a:rPr>
              <a:t>②</a:t>
            </a:r>
            <a:r>
              <a:rPr kumimoji="1" lang="zh-CN" altLang="en-US" dirty="0">
                <a:latin typeface="Courier" pitchFamily="2" charset="0"/>
              </a:rPr>
              <a:t>执行完成</a:t>
            </a:r>
          </a:p>
        </p:txBody>
      </p:sp>
    </p:spTree>
    <p:extLst>
      <p:ext uri="{BB962C8B-B14F-4D97-AF65-F5344CB8AC3E}">
        <p14:creationId xmlns:p14="http://schemas.microsoft.com/office/powerpoint/2010/main" val="122690050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1" y="181250"/>
            <a:ext cx="9201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/>
              <a:t>ParallelExecutor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 err="1">
                <a:solidFill>
                  <a:srgbClr val="2339DA"/>
                </a:solidFill>
              </a:rPr>
              <a:t>ThreadedSSAGraphExecutor.RunImpl</a:t>
            </a:r>
            <a:endParaRPr kumimoji="1" lang="zh-CN" altLang="en-US" sz="2800" b="1" dirty="0">
              <a:solidFill>
                <a:srgbClr val="2339DA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121</a:t>
            </a:fld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B12F3E4-F2EB-F34E-8F8B-A0884B668068}"/>
              </a:ext>
            </a:extLst>
          </p:cNvPr>
          <p:cNvGrpSpPr/>
          <p:nvPr/>
        </p:nvGrpSpPr>
        <p:grpSpPr>
          <a:xfrm>
            <a:off x="1130618" y="2679014"/>
            <a:ext cx="3279161" cy="2912319"/>
            <a:chOff x="6507823" y="2654259"/>
            <a:chExt cx="4267869" cy="3790420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1AB7522-020A-344B-9BA0-8C7F43DC50BD}"/>
                </a:ext>
              </a:extLst>
            </p:cNvPr>
            <p:cNvGrpSpPr/>
            <p:nvPr/>
          </p:nvGrpSpPr>
          <p:grpSpPr>
            <a:xfrm>
              <a:off x="7077354" y="2663650"/>
              <a:ext cx="605481" cy="562862"/>
              <a:chOff x="7840027" y="1959253"/>
              <a:chExt cx="605481" cy="562862"/>
            </a:xfrm>
          </p:grpSpPr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B50E4B8B-E5F3-5C46-B2DD-2BD1A7A9EB3D}"/>
                  </a:ext>
                </a:extLst>
              </p:cNvPr>
              <p:cNvSpPr/>
              <p:nvPr/>
            </p:nvSpPr>
            <p:spPr>
              <a:xfrm>
                <a:off x="7867850" y="1959253"/>
                <a:ext cx="562862" cy="562862"/>
              </a:xfrm>
              <a:prstGeom prst="ellipse">
                <a:avLst/>
              </a:prstGeom>
              <a:solidFill>
                <a:srgbClr val="92D050"/>
              </a:solidFill>
              <a:ln w="28575">
                <a:solidFill>
                  <a:srgbClr val="2339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7C285E46-5757-5944-B9AD-8C38F2F372BC}"/>
                  </a:ext>
                </a:extLst>
              </p:cNvPr>
              <p:cNvSpPr txBox="1"/>
              <p:nvPr/>
            </p:nvSpPr>
            <p:spPr>
              <a:xfrm>
                <a:off x="7840027" y="2006964"/>
                <a:ext cx="605481" cy="40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/>
                  <a:t>X</a:t>
                </a:r>
                <a:endParaRPr kumimoji="1" lang="zh-CN" altLang="en-US" sz="1400" b="1" dirty="0"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9012772-7A24-6C4B-8DF5-71929B3F76ED}"/>
                </a:ext>
              </a:extLst>
            </p:cNvPr>
            <p:cNvGrpSpPr/>
            <p:nvPr/>
          </p:nvGrpSpPr>
          <p:grpSpPr>
            <a:xfrm>
              <a:off x="9335019" y="2654259"/>
              <a:ext cx="1440673" cy="562862"/>
              <a:chOff x="7867850" y="1959253"/>
              <a:chExt cx="1440673" cy="562862"/>
            </a:xfrm>
          </p:grpSpPr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4BD60F44-4C40-A346-8B3D-EC65A1BD27DC}"/>
                  </a:ext>
                </a:extLst>
              </p:cNvPr>
              <p:cNvSpPr/>
              <p:nvPr/>
            </p:nvSpPr>
            <p:spPr>
              <a:xfrm>
                <a:off x="7867850" y="1959253"/>
                <a:ext cx="1440673" cy="562862"/>
              </a:xfrm>
              <a:prstGeom prst="ellipse">
                <a:avLst/>
              </a:prstGeom>
              <a:solidFill>
                <a:srgbClr val="92D050"/>
              </a:solidFill>
              <a:ln w="28575">
                <a:solidFill>
                  <a:srgbClr val="2339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D4D9DC3F-EBCC-044F-916D-68A78583ED62}"/>
                  </a:ext>
                </a:extLst>
              </p:cNvPr>
              <p:cNvSpPr txBox="1"/>
              <p:nvPr/>
            </p:nvSpPr>
            <p:spPr>
              <a:xfrm>
                <a:off x="7977433" y="2005370"/>
                <a:ext cx="1248032" cy="400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/>
                  <a:t>fc_0.w_0</a:t>
                </a:r>
                <a:endParaRPr kumimoji="1" lang="zh-CN" altLang="en-US" sz="1400" b="1" dirty="0"/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27A1B6E7-F8F1-EC4D-A331-FECFA8D874AD}"/>
                </a:ext>
              </a:extLst>
            </p:cNvPr>
            <p:cNvGrpSpPr/>
            <p:nvPr/>
          </p:nvGrpSpPr>
          <p:grpSpPr>
            <a:xfrm>
              <a:off x="8270040" y="3342450"/>
              <a:ext cx="741405" cy="562862"/>
              <a:chOff x="7867849" y="1959253"/>
              <a:chExt cx="741405" cy="562862"/>
            </a:xfrm>
          </p:grpSpPr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4C5A199F-B51D-1B4A-B3F2-7C40E84EC983}"/>
                  </a:ext>
                </a:extLst>
              </p:cNvPr>
              <p:cNvSpPr/>
              <p:nvPr/>
            </p:nvSpPr>
            <p:spPr>
              <a:xfrm>
                <a:off x="7867849" y="1959253"/>
                <a:ext cx="741405" cy="562862"/>
              </a:xfrm>
              <a:prstGeom prst="ellipse">
                <a:avLst/>
              </a:prstGeom>
              <a:solidFill>
                <a:srgbClr val="92D050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ABF9B10E-E5EE-1A42-BC79-0A513219D405}"/>
                  </a:ext>
                </a:extLst>
              </p:cNvPr>
              <p:cNvSpPr txBox="1"/>
              <p:nvPr/>
            </p:nvSpPr>
            <p:spPr>
              <a:xfrm>
                <a:off x="7883005" y="2004207"/>
                <a:ext cx="726008" cy="40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 err="1"/>
                  <a:t>mul</a:t>
                </a:r>
                <a:endParaRPr kumimoji="1" lang="zh-CN" altLang="en-US" sz="1400" b="1" dirty="0"/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A2F4D2F5-DF48-8145-8274-7BEBE470A496}"/>
                </a:ext>
              </a:extLst>
            </p:cNvPr>
            <p:cNvGrpSpPr/>
            <p:nvPr/>
          </p:nvGrpSpPr>
          <p:grpSpPr>
            <a:xfrm>
              <a:off x="6507823" y="4124441"/>
              <a:ext cx="1484527" cy="562862"/>
              <a:chOff x="7823996" y="1959253"/>
              <a:chExt cx="1484527" cy="562862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ED286116-164D-F74A-AF83-CD942497D2D2}"/>
                  </a:ext>
                </a:extLst>
              </p:cNvPr>
              <p:cNvSpPr/>
              <p:nvPr/>
            </p:nvSpPr>
            <p:spPr>
              <a:xfrm>
                <a:off x="7867850" y="1959253"/>
                <a:ext cx="1440673" cy="562862"/>
              </a:xfrm>
              <a:prstGeom prst="ellipse">
                <a:avLst/>
              </a:prstGeom>
              <a:noFill/>
              <a:ln w="28575">
                <a:solidFill>
                  <a:srgbClr val="2339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0631BD35-933A-FF48-A25C-01069485F35B}"/>
                  </a:ext>
                </a:extLst>
              </p:cNvPr>
              <p:cNvSpPr txBox="1"/>
              <p:nvPr/>
            </p:nvSpPr>
            <p:spPr>
              <a:xfrm>
                <a:off x="7823996" y="2023163"/>
                <a:ext cx="1456676" cy="400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/>
                  <a:t>fc_0.tmp_0</a:t>
                </a:r>
                <a:endParaRPr kumimoji="1" lang="zh-CN" altLang="en-US" sz="1400" b="1" dirty="0"/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688FA36-AF16-CF41-9EF9-7990EC547D3B}"/>
                </a:ext>
              </a:extLst>
            </p:cNvPr>
            <p:cNvGrpSpPr/>
            <p:nvPr/>
          </p:nvGrpSpPr>
          <p:grpSpPr>
            <a:xfrm>
              <a:off x="9288877" y="4124441"/>
              <a:ext cx="1440673" cy="562862"/>
              <a:chOff x="7867850" y="1959253"/>
              <a:chExt cx="1440673" cy="562862"/>
            </a:xfrm>
          </p:grpSpPr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2FC17265-B653-DA45-A57D-88E6421AA2A4}"/>
                  </a:ext>
                </a:extLst>
              </p:cNvPr>
              <p:cNvSpPr/>
              <p:nvPr/>
            </p:nvSpPr>
            <p:spPr>
              <a:xfrm>
                <a:off x="7867850" y="1959253"/>
                <a:ext cx="1440673" cy="562862"/>
              </a:xfrm>
              <a:prstGeom prst="ellipse">
                <a:avLst/>
              </a:prstGeom>
              <a:solidFill>
                <a:srgbClr val="92D050"/>
              </a:solidFill>
              <a:ln w="28575">
                <a:solidFill>
                  <a:srgbClr val="2339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8416372-2125-4D49-B0F4-491C213F86BF}"/>
                  </a:ext>
                </a:extLst>
              </p:cNvPr>
              <p:cNvSpPr txBox="1"/>
              <p:nvPr/>
            </p:nvSpPr>
            <p:spPr>
              <a:xfrm>
                <a:off x="7964170" y="2021662"/>
                <a:ext cx="1248032" cy="400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/>
                  <a:t>fc_0.b_0</a:t>
                </a:r>
                <a:endParaRPr kumimoji="1" lang="zh-CN" altLang="en-US" sz="1400" b="1" dirty="0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562A1F7-D079-BF4F-82AB-72CE04F119C8}"/>
                </a:ext>
              </a:extLst>
            </p:cNvPr>
            <p:cNvGrpSpPr/>
            <p:nvPr/>
          </p:nvGrpSpPr>
          <p:grpSpPr>
            <a:xfrm>
              <a:off x="7516817" y="4954192"/>
              <a:ext cx="2322057" cy="562862"/>
              <a:chOff x="7867849" y="1959253"/>
              <a:chExt cx="2322057" cy="562862"/>
            </a:xfrm>
          </p:grpSpPr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F18207EF-1261-F545-A750-49A4A07D6338}"/>
                  </a:ext>
                </a:extLst>
              </p:cNvPr>
              <p:cNvSpPr/>
              <p:nvPr/>
            </p:nvSpPr>
            <p:spPr>
              <a:xfrm>
                <a:off x="7867849" y="1959253"/>
                <a:ext cx="2322057" cy="562862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630CFEF2-582A-7743-8C4F-039DC4C57DAE}"/>
                  </a:ext>
                </a:extLst>
              </p:cNvPr>
              <p:cNvSpPr txBox="1"/>
              <p:nvPr/>
            </p:nvSpPr>
            <p:spPr>
              <a:xfrm>
                <a:off x="7916864" y="2004698"/>
                <a:ext cx="2149817" cy="4005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 err="1"/>
                  <a:t>elementwise_add</a:t>
                </a:r>
                <a:endParaRPr kumimoji="1" lang="zh-CN" altLang="en-US" sz="1400" b="1" dirty="0"/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D397481A-0AF6-F542-B1ED-40484915E665}"/>
                </a:ext>
              </a:extLst>
            </p:cNvPr>
            <p:cNvGrpSpPr/>
            <p:nvPr/>
          </p:nvGrpSpPr>
          <p:grpSpPr>
            <a:xfrm>
              <a:off x="7942211" y="5881817"/>
              <a:ext cx="1562116" cy="562862"/>
              <a:chOff x="7822047" y="1959253"/>
              <a:chExt cx="1562116" cy="562862"/>
            </a:xfrm>
          </p:grpSpPr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D38A5C07-085B-3944-9043-13389B49473A}"/>
                  </a:ext>
                </a:extLst>
              </p:cNvPr>
              <p:cNvSpPr/>
              <p:nvPr/>
            </p:nvSpPr>
            <p:spPr>
              <a:xfrm>
                <a:off x="7867850" y="1959253"/>
                <a:ext cx="1440673" cy="562862"/>
              </a:xfrm>
              <a:prstGeom prst="ellipse">
                <a:avLst/>
              </a:prstGeom>
              <a:noFill/>
              <a:ln w="28575">
                <a:solidFill>
                  <a:srgbClr val="2339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8E4B18E2-10E9-5147-A670-DCEDB1E68888}"/>
                  </a:ext>
                </a:extLst>
              </p:cNvPr>
              <p:cNvSpPr txBox="1"/>
              <p:nvPr/>
            </p:nvSpPr>
            <p:spPr>
              <a:xfrm>
                <a:off x="7822047" y="2022115"/>
                <a:ext cx="1562116" cy="400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/>
                  <a:t>fc_0.tmp_1</a:t>
                </a:r>
                <a:endParaRPr kumimoji="1" lang="zh-CN" altLang="en-US" sz="1400" b="1" dirty="0"/>
              </a:p>
            </p:txBody>
          </p:sp>
        </p:grpSp>
        <p:cxnSp>
          <p:nvCxnSpPr>
            <p:cNvPr id="35" name="直线箭头连接符 34">
              <a:extLst>
                <a:ext uri="{FF2B5EF4-FFF2-40B4-BE49-F238E27FC236}">
                  <a16:creationId xmlns:a16="http://schemas.microsoft.com/office/drawing/2014/main" id="{4785FFB8-BDA8-5B4A-AE9A-CBBEFDF35702}"/>
                </a:ext>
              </a:extLst>
            </p:cNvPr>
            <p:cNvCxnSpPr/>
            <p:nvPr/>
          </p:nvCxnSpPr>
          <p:spPr>
            <a:xfrm>
              <a:off x="7629094" y="3089469"/>
              <a:ext cx="622339" cy="4555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箭头连接符 32">
              <a:extLst>
                <a:ext uri="{FF2B5EF4-FFF2-40B4-BE49-F238E27FC236}">
                  <a16:creationId xmlns:a16="http://schemas.microsoft.com/office/drawing/2014/main" id="{61909A5A-413E-404E-B542-9E4278DA813E}"/>
                </a:ext>
              </a:extLst>
            </p:cNvPr>
            <p:cNvCxnSpPr/>
            <p:nvPr/>
          </p:nvCxnSpPr>
          <p:spPr>
            <a:xfrm rot="6200509">
              <a:off x="8958157" y="3100973"/>
              <a:ext cx="518778" cy="3714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A41542DA-09B2-A74E-BB42-346B5408CC02}"/>
                </a:ext>
              </a:extLst>
            </p:cNvPr>
            <p:cNvCxnSpPr/>
            <p:nvPr/>
          </p:nvCxnSpPr>
          <p:spPr>
            <a:xfrm rot="6200509">
              <a:off x="7799910" y="3791972"/>
              <a:ext cx="518778" cy="3714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箭头连接符 28">
              <a:extLst>
                <a:ext uri="{FF2B5EF4-FFF2-40B4-BE49-F238E27FC236}">
                  <a16:creationId xmlns:a16="http://schemas.microsoft.com/office/drawing/2014/main" id="{20C65BC6-9C49-3F4D-9328-921C0F1E31FB}"/>
                </a:ext>
              </a:extLst>
            </p:cNvPr>
            <p:cNvCxnSpPr/>
            <p:nvPr/>
          </p:nvCxnSpPr>
          <p:spPr>
            <a:xfrm rot="6200509">
              <a:off x="9103962" y="4659503"/>
              <a:ext cx="449548" cy="2765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23F89D4E-6593-2645-94B8-A15572B16821}"/>
                </a:ext>
              </a:extLst>
            </p:cNvPr>
            <p:cNvCxnSpPr/>
            <p:nvPr/>
          </p:nvCxnSpPr>
          <p:spPr>
            <a:xfrm rot="11035100">
              <a:off x="7662870" y="4719917"/>
              <a:ext cx="449548" cy="27657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箭头连接符 25">
              <a:extLst>
                <a:ext uri="{FF2B5EF4-FFF2-40B4-BE49-F238E27FC236}">
                  <a16:creationId xmlns:a16="http://schemas.microsoft.com/office/drawing/2014/main" id="{00BA5BB2-54DB-534B-8191-042EBEE4BCEB}"/>
                </a:ext>
              </a:extLst>
            </p:cNvPr>
            <p:cNvCxnSpPr/>
            <p:nvPr/>
          </p:nvCxnSpPr>
          <p:spPr>
            <a:xfrm rot="14400000">
              <a:off x="8517733" y="5631586"/>
              <a:ext cx="308168" cy="17348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右箭头 62">
            <a:extLst>
              <a:ext uri="{FF2B5EF4-FFF2-40B4-BE49-F238E27FC236}">
                <a16:creationId xmlns:a16="http://schemas.microsoft.com/office/drawing/2014/main" id="{F854A317-45E9-9147-A8FA-870ED10BDC4B}"/>
              </a:ext>
            </a:extLst>
          </p:cNvPr>
          <p:cNvSpPr/>
          <p:nvPr/>
        </p:nvSpPr>
        <p:spPr>
          <a:xfrm>
            <a:off x="5021880" y="3873639"/>
            <a:ext cx="697230" cy="398021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24728EF-88BB-8C45-9633-5ECBD45BD2F0}"/>
              </a:ext>
            </a:extLst>
          </p:cNvPr>
          <p:cNvSpPr txBox="1"/>
          <p:nvPr/>
        </p:nvSpPr>
        <p:spPr>
          <a:xfrm>
            <a:off x="874713" y="834427"/>
            <a:ext cx="8654057" cy="437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sz="2000" b="1" dirty="0"/>
              <a:t>基本执行流程示例</a:t>
            </a:r>
            <a:endParaRPr kumimoji="1" lang="zh-CN" altLang="en-US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0D3E798-F979-B847-8DC4-DA8198120DF0}"/>
              </a:ext>
            </a:extLst>
          </p:cNvPr>
          <p:cNvSpPr txBox="1"/>
          <p:nvPr/>
        </p:nvSpPr>
        <p:spPr>
          <a:xfrm>
            <a:off x="1294229" y="1543946"/>
            <a:ext cx="3006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>
                <a:latin typeface="Courier" pitchFamily="2" charset="0"/>
              </a:rPr>
              <a:t>执行</a:t>
            </a:r>
            <a:r>
              <a:rPr kumimoji="1" lang="en-US" altLang="zh-CN" dirty="0" err="1">
                <a:latin typeface="Courier" pitchFamily="2" charset="0"/>
              </a:rPr>
              <a:t>mul</a:t>
            </a:r>
            <a:r>
              <a:rPr kumimoji="1" lang="zh-CN" altLang="en-US" dirty="0">
                <a:latin typeface="Courier" pitchFamily="2" charset="0"/>
              </a:rPr>
              <a:t> </a:t>
            </a:r>
            <a:r>
              <a:rPr kumimoji="1" lang="en-US" altLang="zh-CN" dirty="0">
                <a:latin typeface="Courier" pitchFamily="2" charset="0"/>
              </a:rPr>
              <a:t>Op</a:t>
            </a:r>
            <a:endParaRPr kumimoji="1" lang="zh-CN" altLang="en-US" dirty="0">
              <a:latin typeface="Courier" pitchFamily="2" charset="0"/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24369738-0A79-F04F-B388-0D22EECB4EA3}"/>
              </a:ext>
            </a:extLst>
          </p:cNvPr>
          <p:cNvGrpSpPr/>
          <p:nvPr/>
        </p:nvGrpSpPr>
        <p:grpSpPr>
          <a:xfrm>
            <a:off x="6665475" y="2352254"/>
            <a:ext cx="4892040" cy="769683"/>
            <a:chOff x="5132070" y="4023816"/>
            <a:chExt cx="4892040" cy="769683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83E7A0AC-D88B-EC43-8BFA-CB7D628E6950}"/>
                </a:ext>
              </a:extLst>
            </p:cNvPr>
            <p:cNvSpPr/>
            <p:nvPr/>
          </p:nvSpPr>
          <p:spPr>
            <a:xfrm>
              <a:off x="5140004" y="4023816"/>
              <a:ext cx="22525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000000"/>
                  </a:solidFill>
                  <a:latin typeface="Courier" pitchFamily="2" charset="0"/>
                </a:rPr>
                <a:t>bootstrap</a:t>
              </a:r>
              <a:r>
                <a:rPr lang="en" altLang="zh-CN" b="1" dirty="0">
                  <a:solidFill>
                    <a:srgbClr val="000000"/>
                  </a:solidFill>
                  <a:latin typeface="Courier" pitchFamily="2" charset="0"/>
                </a:rPr>
                <a:t>_ops_</a:t>
              </a:r>
              <a:r>
                <a:rPr lang="zh-CN" altLang="en-US" b="1" dirty="0">
                  <a:solidFill>
                    <a:srgbClr val="000000"/>
                  </a:solidFill>
                  <a:latin typeface="Courier" pitchFamily="2" charset="0"/>
                </a:rPr>
                <a:t> </a:t>
              </a:r>
              <a:endParaRPr lang="zh-CN" altLang="en-US" b="1" dirty="0">
                <a:latin typeface="Courier" pitchFamily="2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7EA301FC-B8ED-5C44-9F81-6E12C3257362}"/>
                </a:ext>
              </a:extLst>
            </p:cNvPr>
            <p:cNvSpPr txBox="1"/>
            <p:nvPr/>
          </p:nvSpPr>
          <p:spPr>
            <a:xfrm>
              <a:off x="5132070" y="4424167"/>
              <a:ext cx="4892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dirty="0">
                  <a:latin typeface="Courier" pitchFamily="2" charset="0"/>
                </a:rPr>
                <a:t>{(</a:t>
              </a:r>
              <a:r>
                <a:rPr kumimoji="1" lang="en-US" altLang="zh-CN" dirty="0" err="1">
                  <a:latin typeface="Courier" pitchFamily="2" charset="0"/>
                </a:rPr>
                <a:t>mul</a:t>
              </a:r>
              <a:r>
                <a:rPr kumimoji="1" lang="en-US" altLang="zh-CN" dirty="0">
                  <a:latin typeface="Courier" pitchFamily="2" charset="0"/>
                </a:rPr>
                <a:t>,</a:t>
              </a:r>
              <a:r>
                <a:rPr kumimoji="1" lang="zh-CN" altLang="en-US" dirty="0">
                  <a:latin typeface="Courier" pitchFamily="2" charset="0"/>
                </a:rPr>
                <a:t> </a:t>
              </a:r>
              <a:r>
                <a:rPr kumimoji="1" lang="en-US" altLang="zh-CN" dirty="0">
                  <a:latin typeface="Courier" pitchFamily="2" charset="0"/>
                </a:rPr>
                <a:t>0)}</a:t>
              </a:r>
              <a:endParaRPr kumimoji="1" lang="zh-CN" altLang="en-US" dirty="0">
                <a:latin typeface="Courier" pitchFamily="2" charset="0"/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E09DD015-FBDA-BE43-8EBA-AE7E7FFE08FA}"/>
              </a:ext>
            </a:extLst>
          </p:cNvPr>
          <p:cNvGrpSpPr/>
          <p:nvPr/>
        </p:nvGrpSpPr>
        <p:grpSpPr>
          <a:xfrm>
            <a:off x="6665475" y="1543946"/>
            <a:ext cx="4892040" cy="738664"/>
            <a:chOff x="5132070" y="3231176"/>
            <a:chExt cx="4892040" cy="738664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1F176F08-844F-874E-BBE2-1A75DAF9F768}"/>
                </a:ext>
              </a:extLst>
            </p:cNvPr>
            <p:cNvSpPr/>
            <p:nvPr/>
          </p:nvSpPr>
          <p:spPr>
            <a:xfrm>
              <a:off x="5140005" y="3231176"/>
              <a:ext cx="12875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" altLang="zh-CN" b="1" dirty="0">
                  <a:solidFill>
                    <a:srgbClr val="000000"/>
                  </a:solidFill>
                  <a:latin typeface="Courier" pitchFamily="2" charset="0"/>
                </a:rPr>
                <a:t>op_</a:t>
              </a:r>
              <a:r>
                <a:rPr lang="en-US" altLang="zh-CN" b="1" dirty="0">
                  <a:solidFill>
                    <a:srgbClr val="000000"/>
                  </a:solidFill>
                  <a:latin typeface="Courier" pitchFamily="2" charset="0"/>
                </a:rPr>
                <a:t>deps_</a:t>
              </a:r>
              <a:endParaRPr lang="zh-CN" altLang="en-US" b="1" dirty="0">
                <a:latin typeface="Courier" pitchFamily="2" charset="0"/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67A626E2-0D50-AC4A-BEBC-134349775BC4}"/>
                </a:ext>
              </a:extLst>
            </p:cNvPr>
            <p:cNvSpPr txBox="1"/>
            <p:nvPr/>
          </p:nvSpPr>
          <p:spPr>
            <a:xfrm>
              <a:off x="5132070" y="3600508"/>
              <a:ext cx="4892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dirty="0">
                  <a:latin typeface="Courier" pitchFamily="2" charset="0"/>
                </a:rPr>
                <a:t>{(</a:t>
              </a:r>
              <a:r>
                <a:rPr kumimoji="1" lang="en-US" altLang="zh-CN" dirty="0" err="1">
                  <a:latin typeface="Courier" pitchFamily="2" charset="0"/>
                </a:rPr>
                <a:t>mul</a:t>
              </a:r>
              <a:r>
                <a:rPr kumimoji="1" lang="en-US" altLang="zh-CN" dirty="0">
                  <a:latin typeface="Courier" pitchFamily="2" charset="0"/>
                </a:rPr>
                <a:t>,</a:t>
              </a:r>
              <a:r>
                <a:rPr kumimoji="1" lang="zh-CN" altLang="en-US" dirty="0">
                  <a:latin typeface="Courier" pitchFamily="2" charset="0"/>
                </a:rPr>
                <a:t> </a:t>
              </a:r>
              <a:r>
                <a:rPr kumimoji="1" lang="en-US" altLang="zh-CN" dirty="0">
                  <a:latin typeface="Courier" pitchFamily="2" charset="0"/>
                </a:rPr>
                <a:t>0),</a:t>
              </a:r>
              <a:r>
                <a:rPr kumimoji="1" lang="zh-CN" altLang="en-US" dirty="0">
                  <a:latin typeface="Courier" pitchFamily="2" charset="0"/>
                </a:rPr>
                <a:t> </a:t>
              </a:r>
              <a:r>
                <a:rPr kumimoji="1" lang="en-US" altLang="zh-CN" dirty="0">
                  <a:latin typeface="Courier" pitchFamily="2" charset="0"/>
                </a:rPr>
                <a:t>(</a:t>
              </a:r>
              <a:r>
                <a:rPr kumimoji="1" lang="en-US" altLang="zh-CN" dirty="0" err="1">
                  <a:latin typeface="Courier" pitchFamily="2" charset="0"/>
                </a:rPr>
                <a:t>elementwise_add</a:t>
              </a:r>
              <a:r>
                <a:rPr kumimoji="1" lang="en-US" altLang="zh-CN" dirty="0">
                  <a:latin typeface="Courier" pitchFamily="2" charset="0"/>
                </a:rPr>
                <a:t>,</a:t>
              </a:r>
              <a:r>
                <a:rPr kumimoji="1" lang="zh-CN" altLang="en-US" dirty="0">
                  <a:latin typeface="Courier" pitchFamily="2" charset="0"/>
                </a:rPr>
                <a:t> </a:t>
              </a:r>
              <a:r>
                <a:rPr kumimoji="1" lang="en-US" altLang="zh-CN" dirty="0">
                  <a:latin typeface="Courier" pitchFamily="2" charset="0"/>
                </a:rPr>
                <a:t>1)}</a:t>
              </a:r>
              <a:endParaRPr kumimoji="1" lang="zh-CN" altLang="en-US" dirty="0">
                <a:latin typeface="Courier" pitchFamily="2" charset="0"/>
              </a:endParaRPr>
            </a:p>
          </p:txBody>
        </p:sp>
      </p:grp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ADC91E81-4335-D540-B376-8FDFAD30CD0A}"/>
              </a:ext>
            </a:extLst>
          </p:cNvPr>
          <p:cNvCxnSpPr/>
          <p:nvPr/>
        </p:nvCxnSpPr>
        <p:spPr>
          <a:xfrm>
            <a:off x="6726375" y="3715813"/>
            <a:ext cx="0" cy="19439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BF24E50A-4B23-3943-A0FD-7B10B4164333}"/>
              </a:ext>
            </a:extLst>
          </p:cNvPr>
          <p:cNvCxnSpPr/>
          <p:nvPr/>
        </p:nvCxnSpPr>
        <p:spPr>
          <a:xfrm>
            <a:off x="8166793" y="3715813"/>
            <a:ext cx="0" cy="19439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9E0EFB0C-873F-E84D-9F90-0D38FA52A746}"/>
              </a:ext>
            </a:extLst>
          </p:cNvPr>
          <p:cNvSpPr txBox="1"/>
          <p:nvPr/>
        </p:nvSpPr>
        <p:spPr>
          <a:xfrm>
            <a:off x="6804858" y="3715813"/>
            <a:ext cx="128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/>
              <a:t>Thread0</a:t>
            </a:r>
            <a:endParaRPr kumimoji="1"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FCABC7C-27F4-D941-A685-1BB18B11E9B8}"/>
              </a:ext>
            </a:extLst>
          </p:cNvPr>
          <p:cNvSpPr txBox="1"/>
          <p:nvPr/>
        </p:nvSpPr>
        <p:spPr>
          <a:xfrm>
            <a:off x="6968422" y="4182202"/>
            <a:ext cx="85725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>
                <a:latin typeface="Courier" pitchFamily="2" charset="0"/>
              </a:rPr>
              <a:t>mul</a:t>
            </a:r>
            <a:endParaRPr kumimoji="1" lang="zh-CN" altLang="en-US" dirty="0">
              <a:latin typeface="Courier" pitchFamily="2" charset="0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9C537883-75FC-834C-9A7E-D06EAD44195D}"/>
              </a:ext>
            </a:extLst>
          </p:cNvPr>
          <p:cNvCxnSpPr>
            <a:endCxn id="4" idx="0"/>
          </p:cNvCxnSpPr>
          <p:nvPr/>
        </p:nvCxnSpPr>
        <p:spPr>
          <a:xfrm flipH="1">
            <a:off x="7397047" y="3207776"/>
            <a:ext cx="78173" cy="974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57285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1" y="181250"/>
            <a:ext cx="9201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/>
              <a:t>ParallelExecutor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 err="1">
                <a:solidFill>
                  <a:srgbClr val="2339DA"/>
                </a:solidFill>
              </a:rPr>
              <a:t>ThreadedSSAGraphExecutor.RunImpl</a:t>
            </a:r>
            <a:endParaRPr kumimoji="1" lang="zh-CN" altLang="en-US" sz="2800" b="1" dirty="0">
              <a:solidFill>
                <a:srgbClr val="2339DA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122</a:t>
            </a:fld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B12F3E4-F2EB-F34E-8F8B-A0884B668068}"/>
              </a:ext>
            </a:extLst>
          </p:cNvPr>
          <p:cNvGrpSpPr/>
          <p:nvPr/>
        </p:nvGrpSpPr>
        <p:grpSpPr>
          <a:xfrm>
            <a:off x="1130618" y="2679014"/>
            <a:ext cx="3279161" cy="2912319"/>
            <a:chOff x="6507823" y="2654259"/>
            <a:chExt cx="4267869" cy="3790420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1AB7522-020A-344B-9BA0-8C7F43DC50BD}"/>
                </a:ext>
              </a:extLst>
            </p:cNvPr>
            <p:cNvGrpSpPr/>
            <p:nvPr/>
          </p:nvGrpSpPr>
          <p:grpSpPr>
            <a:xfrm>
              <a:off x="7077354" y="2663650"/>
              <a:ext cx="605481" cy="562862"/>
              <a:chOff x="7840027" y="1959253"/>
              <a:chExt cx="605481" cy="562862"/>
            </a:xfrm>
          </p:grpSpPr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B50E4B8B-E5F3-5C46-B2DD-2BD1A7A9EB3D}"/>
                  </a:ext>
                </a:extLst>
              </p:cNvPr>
              <p:cNvSpPr/>
              <p:nvPr/>
            </p:nvSpPr>
            <p:spPr>
              <a:xfrm>
                <a:off x="7867850" y="1959253"/>
                <a:ext cx="562862" cy="562862"/>
              </a:xfrm>
              <a:prstGeom prst="ellipse">
                <a:avLst/>
              </a:prstGeom>
              <a:solidFill>
                <a:srgbClr val="92D050"/>
              </a:solidFill>
              <a:ln w="28575">
                <a:solidFill>
                  <a:srgbClr val="2339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7C285E46-5757-5944-B9AD-8C38F2F372BC}"/>
                  </a:ext>
                </a:extLst>
              </p:cNvPr>
              <p:cNvSpPr txBox="1"/>
              <p:nvPr/>
            </p:nvSpPr>
            <p:spPr>
              <a:xfrm>
                <a:off x="7840027" y="2006964"/>
                <a:ext cx="605481" cy="40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/>
                  <a:t>X</a:t>
                </a:r>
                <a:endParaRPr kumimoji="1" lang="zh-CN" altLang="en-US" sz="1400" b="1" dirty="0"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9012772-7A24-6C4B-8DF5-71929B3F76ED}"/>
                </a:ext>
              </a:extLst>
            </p:cNvPr>
            <p:cNvGrpSpPr/>
            <p:nvPr/>
          </p:nvGrpSpPr>
          <p:grpSpPr>
            <a:xfrm>
              <a:off x="9335019" y="2654259"/>
              <a:ext cx="1440673" cy="562862"/>
              <a:chOff x="7867850" y="1959253"/>
              <a:chExt cx="1440673" cy="562862"/>
            </a:xfrm>
          </p:grpSpPr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4BD60F44-4C40-A346-8B3D-EC65A1BD27DC}"/>
                  </a:ext>
                </a:extLst>
              </p:cNvPr>
              <p:cNvSpPr/>
              <p:nvPr/>
            </p:nvSpPr>
            <p:spPr>
              <a:xfrm>
                <a:off x="7867850" y="1959253"/>
                <a:ext cx="1440673" cy="562862"/>
              </a:xfrm>
              <a:prstGeom prst="ellipse">
                <a:avLst/>
              </a:prstGeom>
              <a:solidFill>
                <a:srgbClr val="92D050"/>
              </a:solidFill>
              <a:ln w="28575">
                <a:solidFill>
                  <a:srgbClr val="2339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D4D9DC3F-EBCC-044F-916D-68A78583ED62}"/>
                  </a:ext>
                </a:extLst>
              </p:cNvPr>
              <p:cNvSpPr txBox="1"/>
              <p:nvPr/>
            </p:nvSpPr>
            <p:spPr>
              <a:xfrm>
                <a:off x="7977433" y="2005370"/>
                <a:ext cx="1248032" cy="400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/>
                  <a:t>fc_0.w_0</a:t>
                </a:r>
                <a:endParaRPr kumimoji="1" lang="zh-CN" altLang="en-US" sz="1400" b="1" dirty="0"/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27A1B6E7-F8F1-EC4D-A331-FECFA8D874AD}"/>
                </a:ext>
              </a:extLst>
            </p:cNvPr>
            <p:cNvGrpSpPr/>
            <p:nvPr/>
          </p:nvGrpSpPr>
          <p:grpSpPr>
            <a:xfrm>
              <a:off x="8270040" y="3342450"/>
              <a:ext cx="741405" cy="562862"/>
              <a:chOff x="7867849" y="1959253"/>
              <a:chExt cx="741405" cy="562862"/>
            </a:xfrm>
          </p:grpSpPr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4C5A199F-B51D-1B4A-B3F2-7C40E84EC983}"/>
                  </a:ext>
                </a:extLst>
              </p:cNvPr>
              <p:cNvSpPr/>
              <p:nvPr/>
            </p:nvSpPr>
            <p:spPr>
              <a:xfrm>
                <a:off x="7867849" y="1959253"/>
                <a:ext cx="741405" cy="562862"/>
              </a:xfrm>
              <a:prstGeom prst="ellipse">
                <a:avLst/>
              </a:prstGeom>
              <a:solidFill>
                <a:srgbClr val="92D050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ABF9B10E-E5EE-1A42-BC79-0A513219D405}"/>
                  </a:ext>
                </a:extLst>
              </p:cNvPr>
              <p:cNvSpPr txBox="1"/>
              <p:nvPr/>
            </p:nvSpPr>
            <p:spPr>
              <a:xfrm>
                <a:off x="7883005" y="2004207"/>
                <a:ext cx="726008" cy="40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 err="1"/>
                  <a:t>mul</a:t>
                </a:r>
                <a:endParaRPr kumimoji="1" lang="zh-CN" altLang="en-US" sz="1400" b="1" dirty="0"/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A2F4D2F5-DF48-8145-8274-7BEBE470A496}"/>
                </a:ext>
              </a:extLst>
            </p:cNvPr>
            <p:cNvGrpSpPr/>
            <p:nvPr/>
          </p:nvGrpSpPr>
          <p:grpSpPr>
            <a:xfrm>
              <a:off x="6507823" y="4124441"/>
              <a:ext cx="1484527" cy="562862"/>
              <a:chOff x="7823996" y="1959253"/>
              <a:chExt cx="1484527" cy="562862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ED286116-164D-F74A-AF83-CD942497D2D2}"/>
                  </a:ext>
                </a:extLst>
              </p:cNvPr>
              <p:cNvSpPr/>
              <p:nvPr/>
            </p:nvSpPr>
            <p:spPr>
              <a:xfrm>
                <a:off x="7867850" y="1959253"/>
                <a:ext cx="1440673" cy="562862"/>
              </a:xfrm>
              <a:prstGeom prst="ellipse">
                <a:avLst/>
              </a:prstGeom>
              <a:solidFill>
                <a:srgbClr val="92D050"/>
              </a:solidFill>
              <a:ln w="28575">
                <a:solidFill>
                  <a:srgbClr val="2339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0631BD35-933A-FF48-A25C-01069485F35B}"/>
                  </a:ext>
                </a:extLst>
              </p:cNvPr>
              <p:cNvSpPr txBox="1"/>
              <p:nvPr/>
            </p:nvSpPr>
            <p:spPr>
              <a:xfrm>
                <a:off x="7823996" y="2023163"/>
                <a:ext cx="1456676" cy="400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/>
                  <a:t>fc_0.tmp_0</a:t>
                </a:r>
                <a:endParaRPr kumimoji="1" lang="zh-CN" altLang="en-US" sz="1400" b="1" dirty="0"/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688FA36-AF16-CF41-9EF9-7990EC547D3B}"/>
                </a:ext>
              </a:extLst>
            </p:cNvPr>
            <p:cNvGrpSpPr/>
            <p:nvPr/>
          </p:nvGrpSpPr>
          <p:grpSpPr>
            <a:xfrm>
              <a:off x="9288877" y="4124441"/>
              <a:ext cx="1440673" cy="562862"/>
              <a:chOff x="7867850" y="1959253"/>
              <a:chExt cx="1440673" cy="562862"/>
            </a:xfrm>
          </p:grpSpPr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2FC17265-B653-DA45-A57D-88E6421AA2A4}"/>
                  </a:ext>
                </a:extLst>
              </p:cNvPr>
              <p:cNvSpPr/>
              <p:nvPr/>
            </p:nvSpPr>
            <p:spPr>
              <a:xfrm>
                <a:off x="7867850" y="1959253"/>
                <a:ext cx="1440673" cy="562862"/>
              </a:xfrm>
              <a:prstGeom prst="ellipse">
                <a:avLst/>
              </a:prstGeom>
              <a:solidFill>
                <a:srgbClr val="92D050"/>
              </a:solidFill>
              <a:ln w="28575">
                <a:solidFill>
                  <a:srgbClr val="2339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8416372-2125-4D49-B0F4-491C213F86BF}"/>
                  </a:ext>
                </a:extLst>
              </p:cNvPr>
              <p:cNvSpPr txBox="1"/>
              <p:nvPr/>
            </p:nvSpPr>
            <p:spPr>
              <a:xfrm>
                <a:off x="7964170" y="2021662"/>
                <a:ext cx="1248032" cy="400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/>
                  <a:t>fc_0.b_0</a:t>
                </a:r>
                <a:endParaRPr kumimoji="1" lang="zh-CN" altLang="en-US" sz="1400" b="1" dirty="0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562A1F7-D079-BF4F-82AB-72CE04F119C8}"/>
                </a:ext>
              </a:extLst>
            </p:cNvPr>
            <p:cNvGrpSpPr/>
            <p:nvPr/>
          </p:nvGrpSpPr>
          <p:grpSpPr>
            <a:xfrm>
              <a:off x="7516817" y="4954192"/>
              <a:ext cx="2322057" cy="562862"/>
              <a:chOff x="7867849" y="1959253"/>
              <a:chExt cx="2322057" cy="562862"/>
            </a:xfrm>
          </p:grpSpPr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F18207EF-1261-F545-A750-49A4A07D6338}"/>
                  </a:ext>
                </a:extLst>
              </p:cNvPr>
              <p:cNvSpPr/>
              <p:nvPr/>
            </p:nvSpPr>
            <p:spPr>
              <a:xfrm>
                <a:off x="7867849" y="1959253"/>
                <a:ext cx="2322057" cy="562862"/>
              </a:xfrm>
              <a:prstGeom prst="ellipse">
                <a:avLst/>
              </a:prstGeom>
              <a:solidFill>
                <a:srgbClr val="92D050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630CFEF2-582A-7743-8C4F-039DC4C57DAE}"/>
                  </a:ext>
                </a:extLst>
              </p:cNvPr>
              <p:cNvSpPr txBox="1"/>
              <p:nvPr/>
            </p:nvSpPr>
            <p:spPr>
              <a:xfrm>
                <a:off x="7916864" y="2004698"/>
                <a:ext cx="2149817" cy="4005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 err="1"/>
                  <a:t>elementwise_add</a:t>
                </a:r>
                <a:endParaRPr kumimoji="1" lang="zh-CN" altLang="en-US" sz="1400" b="1" dirty="0"/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D397481A-0AF6-F542-B1ED-40484915E665}"/>
                </a:ext>
              </a:extLst>
            </p:cNvPr>
            <p:cNvGrpSpPr/>
            <p:nvPr/>
          </p:nvGrpSpPr>
          <p:grpSpPr>
            <a:xfrm>
              <a:off x="7942211" y="5881817"/>
              <a:ext cx="1562116" cy="562862"/>
              <a:chOff x="7822047" y="1959253"/>
              <a:chExt cx="1562116" cy="562862"/>
            </a:xfrm>
          </p:grpSpPr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D38A5C07-085B-3944-9043-13389B49473A}"/>
                  </a:ext>
                </a:extLst>
              </p:cNvPr>
              <p:cNvSpPr/>
              <p:nvPr/>
            </p:nvSpPr>
            <p:spPr>
              <a:xfrm>
                <a:off x="7867850" y="1959253"/>
                <a:ext cx="1440673" cy="562862"/>
              </a:xfrm>
              <a:prstGeom prst="ellipse">
                <a:avLst/>
              </a:prstGeom>
              <a:noFill/>
              <a:ln w="28575">
                <a:solidFill>
                  <a:srgbClr val="2339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8E4B18E2-10E9-5147-A670-DCEDB1E68888}"/>
                  </a:ext>
                </a:extLst>
              </p:cNvPr>
              <p:cNvSpPr txBox="1"/>
              <p:nvPr/>
            </p:nvSpPr>
            <p:spPr>
              <a:xfrm>
                <a:off x="7822047" y="2022115"/>
                <a:ext cx="1562116" cy="400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/>
                  <a:t>fc_0.tmp_1</a:t>
                </a:r>
                <a:endParaRPr kumimoji="1" lang="zh-CN" altLang="en-US" sz="1400" b="1" dirty="0"/>
              </a:p>
            </p:txBody>
          </p:sp>
        </p:grpSp>
        <p:cxnSp>
          <p:nvCxnSpPr>
            <p:cNvPr id="35" name="直线箭头连接符 34">
              <a:extLst>
                <a:ext uri="{FF2B5EF4-FFF2-40B4-BE49-F238E27FC236}">
                  <a16:creationId xmlns:a16="http://schemas.microsoft.com/office/drawing/2014/main" id="{4785FFB8-BDA8-5B4A-AE9A-CBBEFDF35702}"/>
                </a:ext>
              </a:extLst>
            </p:cNvPr>
            <p:cNvCxnSpPr/>
            <p:nvPr/>
          </p:nvCxnSpPr>
          <p:spPr>
            <a:xfrm>
              <a:off x="7629094" y="3089469"/>
              <a:ext cx="622339" cy="4555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箭头连接符 32">
              <a:extLst>
                <a:ext uri="{FF2B5EF4-FFF2-40B4-BE49-F238E27FC236}">
                  <a16:creationId xmlns:a16="http://schemas.microsoft.com/office/drawing/2014/main" id="{61909A5A-413E-404E-B542-9E4278DA813E}"/>
                </a:ext>
              </a:extLst>
            </p:cNvPr>
            <p:cNvCxnSpPr/>
            <p:nvPr/>
          </p:nvCxnSpPr>
          <p:spPr>
            <a:xfrm rot="6200509">
              <a:off x="8958157" y="3100973"/>
              <a:ext cx="518778" cy="3714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A41542DA-09B2-A74E-BB42-346B5408CC02}"/>
                </a:ext>
              </a:extLst>
            </p:cNvPr>
            <p:cNvCxnSpPr/>
            <p:nvPr/>
          </p:nvCxnSpPr>
          <p:spPr>
            <a:xfrm rot="6200509">
              <a:off x="7799910" y="3791972"/>
              <a:ext cx="518778" cy="3714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箭头连接符 28">
              <a:extLst>
                <a:ext uri="{FF2B5EF4-FFF2-40B4-BE49-F238E27FC236}">
                  <a16:creationId xmlns:a16="http://schemas.microsoft.com/office/drawing/2014/main" id="{20C65BC6-9C49-3F4D-9328-921C0F1E31FB}"/>
                </a:ext>
              </a:extLst>
            </p:cNvPr>
            <p:cNvCxnSpPr/>
            <p:nvPr/>
          </p:nvCxnSpPr>
          <p:spPr>
            <a:xfrm rot="6200509">
              <a:off x="9103962" y="4659503"/>
              <a:ext cx="449548" cy="2765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23F89D4E-6593-2645-94B8-A15572B16821}"/>
                </a:ext>
              </a:extLst>
            </p:cNvPr>
            <p:cNvCxnSpPr/>
            <p:nvPr/>
          </p:nvCxnSpPr>
          <p:spPr>
            <a:xfrm rot="11035100">
              <a:off x="7662870" y="4719917"/>
              <a:ext cx="449548" cy="27657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箭头连接符 25">
              <a:extLst>
                <a:ext uri="{FF2B5EF4-FFF2-40B4-BE49-F238E27FC236}">
                  <a16:creationId xmlns:a16="http://schemas.microsoft.com/office/drawing/2014/main" id="{00BA5BB2-54DB-534B-8191-042EBEE4BCEB}"/>
                </a:ext>
              </a:extLst>
            </p:cNvPr>
            <p:cNvCxnSpPr/>
            <p:nvPr/>
          </p:nvCxnSpPr>
          <p:spPr>
            <a:xfrm rot="14400000">
              <a:off x="8517733" y="5631586"/>
              <a:ext cx="308168" cy="17348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右箭头 62">
            <a:extLst>
              <a:ext uri="{FF2B5EF4-FFF2-40B4-BE49-F238E27FC236}">
                <a16:creationId xmlns:a16="http://schemas.microsoft.com/office/drawing/2014/main" id="{F854A317-45E9-9147-A8FA-870ED10BDC4B}"/>
              </a:ext>
            </a:extLst>
          </p:cNvPr>
          <p:cNvSpPr/>
          <p:nvPr/>
        </p:nvSpPr>
        <p:spPr>
          <a:xfrm>
            <a:off x="5021880" y="3873639"/>
            <a:ext cx="697230" cy="398021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0D3E798-F979-B847-8DC4-DA8198120DF0}"/>
              </a:ext>
            </a:extLst>
          </p:cNvPr>
          <p:cNvSpPr txBox="1"/>
          <p:nvPr/>
        </p:nvSpPr>
        <p:spPr>
          <a:xfrm>
            <a:off x="998981" y="1396812"/>
            <a:ext cx="5060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>
                <a:latin typeface="Courier" pitchFamily="2" charset="0"/>
              </a:rPr>
              <a:t>执行</a:t>
            </a:r>
            <a:r>
              <a:rPr kumimoji="1" lang="en-US" altLang="zh-CN" dirty="0" err="1">
                <a:latin typeface="Courier" pitchFamily="2" charset="0"/>
              </a:rPr>
              <a:t>mul</a:t>
            </a:r>
            <a:r>
              <a:rPr kumimoji="1" lang="zh-CN" altLang="en-US" dirty="0">
                <a:latin typeface="Courier" pitchFamily="2" charset="0"/>
              </a:rPr>
              <a:t> </a:t>
            </a:r>
            <a:r>
              <a:rPr kumimoji="1" lang="en-US" altLang="zh-CN" dirty="0">
                <a:latin typeface="Courier" pitchFamily="2" charset="0"/>
              </a:rPr>
              <a:t>Op</a:t>
            </a:r>
            <a:r>
              <a:rPr kumimoji="1" lang="zh-CN" altLang="en-US" dirty="0">
                <a:latin typeface="Courier" pitchFamily="2" charset="0"/>
              </a:rPr>
              <a:t>完成后，马上更新依赖值，并直接将</a:t>
            </a:r>
            <a:r>
              <a:rPr kumimoji="1" lang="en-US" altLang="zh-CN" dirty="0" err="1">
                <a:latin typeface="Courier" pitchFamily="2" charset="0"/>
              </a:rPr>
              <a:t>elementwise_add</a:t>
            </a:r>
            <a:r>
              <a:rPr kumimoji="1" lang="zh-CN" altLang="en-US" dirty="0">
                <a:latin typeface="Courier" pitchFamily="2" charset="0"/>
              </a:rPr>
              <a:t> </a:t>
            </a:r>
            <a:r>
              <a:rPr kumimoji="1" lang="en-US" altLang="zh-CN" dirty="0">
                <a:latin typeface="Courier" pitchFamily="2" charset="0"/>
              </a:rPr>
              <a:t>Op</a:t>
            </a:r>
            <a:r>
              <a:rPr kumimoji="1" lang="zh-CN" altLang="en-US" dirty="0">
                <a:latin typeface="Courier" pitchFamily="2" charset="0"/>
              </a:rPr>
              <a:t>放入当前线程执行，没有切换线程的代价</a:t>
            </a: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24369738-0A79-F04F-B388-0D22EECB4EA3}"/>
              </a:ext>
            </a:extLst>
          </p:cNvPr>
          <p:cNvGrpSpPr/>
          <p:nvPr/>
        </p:nvGrpSpPr>
        <p:grpSpPr>
          <a:xfrm>
            <a:off x="6665475" y="2352254"/>
            <a:ext cx="4892040" cy="769683"/>
            <a:chOff x="5132070" y="4023816"/>
            <a:chExt cx="4892040" cy="769683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83E7A0AC-D88B-EC43-8BFA-CB7D628E6950}"/>
                </a:ext>
              </a:extLst>
            </p:cNvPr>
            <p:cNvSpPr/>
            <p:nvPr/>
          </p:nvSpPr>
          <p:spPr>
            <a:xfrm>
              <a:off x="5140004" y="4023816"/>
              <a:ext cx="22525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000000"/>
                  </a:solidFill>
                  <a:latin typeface="Courier" pitchFamily="2" charset="0"/>
                </a:rPr>
                <a:t>bootstrap</a:t>
              </a:r>
              <a:r>
                <a:rPr lang="en" altLang="zh-CN" b="1" dirty="0">
                  <a:solidFill>
                    <a:srgbClr val="000000"/>
                  </a:solidFill>
                  <a:latin typeface="Courier" pitchFamily="2" charset="0"/>
                </a:rPr>
                <a:t>_ops_</a:t>
              </a:r>
              <a:r>
                <a:rPr lang="zh-CN" altLang="en-US" b="1" dirty="0">
                  <a:solidFill>
                    <a:srgbClr val="000000"/>
                  </a:solidFill>
                  <a:latin typeface="Courier" pitchFamily="2" charset="0"/>
                </a:rPr>
                <a:t> </a:t>
              </a:r>
              <a:endParaRPr lang="zh-CN" altLang="en-US" b="1" dirty="0">
                <a:latin typeface="Courier" pitchFamily="2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7EA301FC-B8ED-5C44-9F81-6E12C3257362}"/>
                </a:ext>
              </a:extLst>
            </p:cNvPr>
            <p:cNvSpPr txBox="1"/>
            <p:nvPr/>
          </p:nvSpPr>
          <p:spPr>
            <a:xfrm>
              <a:off x="5132070" y="4424167"/>
              <a:ext cx="4892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dirty="0">
                  <a:latin typeface="Courier" pitchFamily="2" charset="0"/>
                </a:rPr>
                <a:t>{(</a:t>
              </a:r>
              <a:r>
                <a:rPr kumimoji="1" lang="en-US" altLang="zh-CN" dirty="0" err="1">
                  <a:latin typeface="Courier" pitchFamily="2" charset="0"/>
                </a:rPr>
                <a:t>mul</a:t>
              </a:r>
              <a:r>
                <a:rPr kumimoji="1" lang="en-US" altLang="zh-CN" dirty="0">
                  <a:latin typeface="Courier" pitchFamily="2" charset="0"/>
                </a:rPr>
                <a:t>,</a:t>
              </a:r>
              <a:r>
                <a:rPr kumimoji="1" lang="zh-CN" altLang="en-US" dirty="0">
                  <a:latin typeface="Courier" pitchFamily="2" charset="0"/>
                </a:rPr>
                <a:t> </a:t>
              </a:r>
              <a:r>
                <a:rPr kumimoji="1" lang="en-US" altLang="zh-CN" dirty="0">
                  <a:latin typeface="Courier" pitchFamily="2" charset="0"/>
                </a:rPr>
                <a:t>0)}</a:t>
              </a:r>
              <a:endParaRPr kumimoji="1" lang="zh-CN" altLang="en-US" dirty="0">
                <a:latin typeface="Courier" pitchFamily="2" charset="0"/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E09DD015-FBDA-BE43-8EBA-AE7E7FFE08FA}"/>
              </a:ext>
            </a:extLst>
          </p:cNvPr>
          <p:cNvGrpSpPr/>
          <p:nvPr/>
        </p:nvGrpSpPr>
        <p:grpSpPr>
          <a:xfrm>
            <a:off x="6665475" y="1543946"/>
            <a:ext cx="4892040" cy="738664"/>
            <a:chOff x="5132070" y="3231176"/>
            <a:chExt cx="4892040" cy="738664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1F176F08-844F-874E-BBE2-1A75DAF9F768}"/>
                </a:ext>
              </a:extLst>
            </p:cNvPr>
            <p:cNvSpPr/>
            <p:nvPr/>
          </p:nvSpPr>
          <p:spPr>
            <a:xfrm>
              <a:off x="5140005" y="3231176"/>
              <a:ext cx="12875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" altLang="zh-CN" b="1" dirty="0">
                  <a:solidFill>
                    <a:srgbClr val="000000"/>
                  </a:solidFill>
                  <a:latin typeface="Courier" pitchFamily="2" charset="0"/>
                </a:rPr>
                <a:t>op_</a:t>
              </a:r>
              <a:r>
                <a:rPr lang="en-US" altLang="zh-CN" b="1" dirty="0">
                  <a:solidFill>
                    <a:srgbClr val="000000"/>
                  </a:solidFill>
                  <a:latin typeface="Courier" pitchFamily="2" charset="0"/>
                </a:rPr>
                <a:t>deps_</a:t>
              </a:r>
              <a:endParaRPr lang="zh-CN" altLang="en-US" b="1" dirty="0">
                <a:latin typeface="Courier" pitchFamily="2" charset="0"/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67A626E2-0D50-AC4A-BEBC-134349775BC4}"/>
                </a:ext>
              </a:extLst>
            </p:cNvPr>
            <p:cNvSpPr txBox="1"/>
            <p:nvPr/>
          </p:nvSpPr>
          <p:spPr>
            <a:xfrm>
              <a:off x="5132070" y="3600508"/>
              <a:ext cx="4892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dirty="0">
                  <a:latin typeface="Courier" pitchFamily="2" charset="0"/>
                </a:rPr>
                <a:t>{(</a:t>
              </a:r>
              <a:r>
                <a:rPr kumimoji="1" lang="en-US" altLang="zh-CN" dirty="0" err="1">
                  <a:latin typeface="Courier" pitchFamily="2" charset="0"/>
                </a:rPr>
                <a:t>mul</a:t>
              </a:r>
              <a:r>
                <a:rPr kumimoji="1" lang="en-US" altLang="zh-CN" dirty="0">
                  <a:latin typeface="Courier" pitchFamily="2" charset="0"/>
                </a:rPr>
                <a:t>,</a:t>
              </a:r>
              <a:r>
                <a:rPr kumimoji="1" lang="zh-CN" altLang="en-US" dirty="0">
                  <a:latin typeface="Courier" pitchFamily="2" charset="0"/>
                </a:rPr>
                <a:t> </a:t>
              </a:r>
              <a:r>
                <a:rPr kumimoji="1" lang="en-US" altLang="zh-CN" dirty="0">
                  <a:latin typeface="Courier" pitchFamily="2" charset="0"/>
                </a:rPr>
                <a:t>0),</a:t>
              </a:r>
              <a:r>
                <a:rPr kumimoji="1" lang="zh-CN" altLang="en-US" dirty="0">
                  <a:latin typeface="Courier" pitchFamily="2" charset="0"/>
                </a:rPr>
                <a:t> </a:t>
              </a:r>
              <a:r>
                <a:rPr kumimoji="1" lang="en-US" altLang="zh-CN" b="1" dirty="0">
                  <a:solidFill>
                    <a:srgbClr val="C00000"/>
                  </a:solidFill>
                  <a:latin typeface="Courier" pitchFamily="2" charset="0"/>
                </a:rPr>
                <a:t>(</a:t>
              </a:r>
              <a:r>
                <a:rPr kumimoji="1" lang="en-US" altLang="zh-CN" b="1" dirty="0" err="1">
                  <a:solidFill>
                    <a:srgbClr val="C00000"/>
                  </a:solidFill>
                  <a:latin typeface="Courier" pitchFamily="2" charset="0"/>
                </a:rPr>
                <a:t>elementwise_add</a:t>
              </a:r>
              <a:r>
                <a:rPr kumimoji="1" lang="en-US" altLang="zh-CN" b="1" dirty="0">
                  <a:solidFill>
                    <a:srgbClr val="C00000"/>
                  </a:solidFill>
                  <a:latin typeface="Courier" pitchFamily="2" charset="0"/>
                </a:rPr>
                <a:t>,</a:t>
              </a:r>
              <a:r>
                <a:rPr kumimoji="1" lang="zh-CN" altLang="en-US" b="1" dirty="0">
                  <a:solidFill>
                    <a:srgbClr val="C00000"/>
                  </a:solidFill>
                  <a:latin typeface="Courier" pitchFamily="2" charset="0"/>
                </a:rPr>
                <a:t> </a:t>
              </a:r>
              <a:r>
                <a:rPr kumimoji="1" lang="en-US" altLang="zh-CN" b="1" dirty="0">
                  <a:solidFill>
                    <a:srgbClr val="C00000"/>
                  </a:solidFill>
                  <a:latin typeface="Courier" pitchFamily="2" charset="0"/>
                </a:rPr>
                <a:t>0)</a:t>
              </a:r>
              <a:r>
                <a:rPr kumimoji="1" lang="en-US" altLang="zh-CN" dirty="0">
                  <a:latin typeface="Courier" pitchFamily="2" charset="0"/>
                </a:rPr>
                <a:t>}</a:t>
              </a:r>
              <a:endParaRPr kumimoji="1" lang="zh-CN" altLang="en-US" dirty="0">
                <a:latin typeface="Courier" pitchFamily="2" charset="0"/>
              </a:endParaRPr>
            </a:p>
          </p:txBody>
        </p:sp>
      </p:grp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ADC91E81-4335-D540-B376-8FDFAD30CD0A}"/>
              </a:ext>
            </a:extLst>
          </p:cNvPr>
          <p:cNvCxnSpPr/>
          <p:nvPr/>
        </p:nvCxnSpPr>
        <p:spPr>
          <a:xfrm>
            <a:off x="6726375" y="3715813"/>
            <a:ext cx="0" cy="19439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BF24E50A-4B23-3943-A0FD-7B10B4164333}"/>
              </a:ext>
            </a:extLst>
          </p:cNvPr>
          <p:cNvCxnSpPr/>
          <p:nvPr/>
        </p:nvCxnSpPr>
        <p:spPr>
          <a:xfrm>
            <a:off x="9489055" y="3715813"/>
            <a:ext cx="0" cy="19439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9E0EFB0C-873F-E84D-9F90-0D38FA52A746}"/>
              </a:ext>
            </a:extLst>
          </p:cNvPr>
          <p:cNvSpPr txBox="1"/>
          <p:nvPr/>
        </p:nvSpPr>
        <p:spPr>
          <a:xfrm>
            <a:off x="7410714" y="3715813"/>
            <a:ext cx="128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/>
              <a:t>Thread0</a:t>
            </a:r>
            <a:endParaRPr kumimoji="1"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FCABC7C-27F4-D941-A685-1BB18B11E9B8}"/>
              </a:ext>
            </a:extLst>
          </p:cNvPr>
          <p:cNvSpPr txBox="1"/>
          <p:nvPr/>
        </p:nvSpPr>
        <p:spPr>
          <a:xfrm>
            <a:off x="6859024" y="4182202"/>
            <a:ext cx="251573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>
                <a:latin typeface="Courier" pitchFamily="2" charset="0"/>
              </a:rPr>
              <a:t>elementwise_add</a:t>
            </a:r>
            <a:endParaRPr kumimoji="1" lang="zh-CN" altLang="en-US" dirty="0">
              <a:latin typeface="Courier" pitchFamily="2" charset="0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868630A1-C053-B84B-8BE8-35780470A6BC}"/>
              </a:ext>
            </a:extLst>
          </p:cNvPr>
          <p:cNvCxnSpPr/>
          <p:nvPr/>
        </p:nvCxnSpPr>
        <p:spPr>
          <a:xfrm flipH="1">
            <a:off x="8481060" y="2320142"/>
            <a:ext cx="1154430" cy="1876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DA032C1F-1C42-9042-976B-107463F0CB8A}"/>
              </a:ext>
            </a:extLst>
          </p:cNvPr>
          <p:cNvSpPr txBox="1"/>
          <p:nvPr/>
        </p:nvSpPr>
        <p:spPr>
          <a:xfrm>
            <a:off x="874713" y="834427"/>
            <a:ext cx="8654057" cy="437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sz="2000" b="1" dirty="0"/>
              <a:t>基本执行流程示例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5339049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1" y="181250"/>
            <a:ext cx="9201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/>
              <a:t>ParallelExecutor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 err="1">
                <a:solidFill>
                  <a:srgbClr val="2339DA"/>
                </a:solidFill>
              </a:rPr>
              <a:t>SSAGraphExecutor</a:t>
            </a:r>
            <a:r>
              <a:rPr kumimoji="1" lang="zh-CN" altLang="en-US" sz="2800" b="1" dirty="0">
                <a:solidFill>
                  <a:srgbClr val="2339DA"/>
                </a:solidFill>
              </a:rPr>
              <a:t>并行执行过程对比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123</a:t>
            </a:fld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BFE66E47-7AD8-A340-B3A6-828237DCC809}"/>
              </a:ext>
            </a:extLst>
          </p:cNvPr>
          <p:cNvGrpSpPr/>
          <p:nvPr/>
        </p:nvGrpSpPr>
        <p:grpSpPr>
          <a:xfrm>
            <a:off x="5681730" y="1565453"/>
            <a:ext cx="5549445" cy="2226747"/>
            <a:chOff x="2933383" y="3806507"/>
            <a:chExt cx="5549445" cy="2226747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CB0A8B8-33F6-3446-85C3-A764D6476C59}"/>
                </a:ext>
              </a:extLst>
            </p:cNvPr>
            <p:cNvSpPr/>
            <p:nvPr/>
          </p:nvSpPr>
          <p:spPr>
            <a:xfrm>
              <a:off x="2933383" y="3806507"/>
              <a:ext cx="5549445" cy="2226747"/>
            </a:xfrm>
            <a:prstGeom prst="rect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F2A5228-41FA-4C41-89CE-0445F4F1B65E}"/>
                </a:ext>
              </a:extLst>
            </p:cNvPr>
            <p:cNvSpPr txBox="1"/>
            <p:nvPr/>
          </p:nvSpPr>
          <p:spPr>
            <a:xfrm>
              <a:off x="4380002" y="3906316"/>
              <a:ext cx="2651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 err="1"/>
                <a:t>ThreadPool</a:t>
              </a:r>
              <a:endParaRPr kumimoji="1" lang="zh-CN" altLang="en-US" b="1" dirty="0"/>
            </a:p>
          </p:txBody>
        </p:sp>
        <p:cxnSp>
          <p:nvCxnSpPr>
            <p:cNvPr id="9" name="直线连接符 8">
              <a:extLst>
                <a:ext uri="{FF2B5EF4-FFF2-40B4-BE49-F238E27FC236}">
                  <a16:creationId xmlns:a16="http://schemas.microsoft.com/office/drawing/2014/main" id="{87A8115F-11BD-8342-B578-C38703D39ACB}"/>
                </a:ext>
              </a:extLst>
            </p:cNvPr>
            <p:cNvCxnSpPr>
              <a:cxnSpLocks/>
            </p:cNvCxnSpPr>
            <p:nvPr/>
          </p:nvCxnSpPr>
          <p:spPr>
            <a:xfrm>
              <a:off x="3184843" y="4389948"/>
              <a:ext cx="0" cy="147999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符 9">
              <a:extLst>
                <a:ext uri="{FF2B5EF4-FFF2-40B4-BE49-F238E27FC236}">
                  <a16:creationId xmlns:a16="http://schemas.microsoft.com/office/drawing/2014/main" id="{D22139DC-6718-AC45-B4EC-011899116F81}"/>
                </a:ext>
              </a:extLst>
            </p:cNvPr>
            <p:cNvCxnSpPr>
              <a:cxnSpLocks/>
            </p:cNvCxnSpPr>
            <p:nvPr/>
          </p:nvCxnSpPr>
          <p:spPr>
            <a:xfrm>
              <a:off x="4435974" y="4389948"/>
              <a:ext cx="0" cy="147999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10">
              <a:extLst>
                <a:ext uri="{FF2B5EF4-FFF2-40B4-BE49-F238E27FC236}">
                  <a16:creationId xmlns:a16="http://schemas.microsoft.com/office/drawing/2014/main" id="{C7F4EBF4-3D0D-4641-B1DB-61D22EF0CE8B}"/>
                </a:ext>
              </a:extLst>
            </p:cNvPr>
            <p:cNvCxnSpPr>
              <a:cxnSpLocks/>
            </p:cNvCxnSpPr>
            <p:nvPr/>
          </p:nvCxnSpPr>
          <p:spPr>
            <a:xfrm>
              <a:off x="5711893" y="4389948"/>
              <a:ext cx="0" cy="147999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11">
              <a:extLst>
                <a:ext uri="{FF2B5EF4-FFF2-40B4-BE49-F238E27FC236}">
                  <a16:creationId xmlns:a16="http://schemas.microsoft.com/office/drawing/2014/main" id="{AA4F4E64-97E1-D642-8BA2-BC612B003D0B}"/>
                </a:ext>
              </a:extLst>
            </p:cNvPr>
            <p:cNvCxnSpPr>
              <a:cxnSpLocks/>
            </p:cNvCxnSpPr>
            <p:nvPr/>
          </p:nvCxnSpPr>
          <p:spPr>
            <a:xfrm>
              <a:off x="6989335" y="4389948"/>
              <a:ext cx="0" cy="147999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12">
              <a:extLst>
                <a:ext uri="{FF2B5EF4-FFF2-40B4-BE49-F238E27FC236}">
                  <a16:creationId xmlns:a16="http://schemas.microsoft.com/office/drawing/2014/main" id="{82E63E61-BF01-5F4B-9B8C-125EB876ABF2}"/>
                </a:ext>
              </a:extLst>
            </p:cNvPr>
            <p:cNvCxnSpPr>
              <a:cxnSpLocks/>
            </p:cNvCxnSpPr>
            <p:nvPr/>
          </p:nvCxnSpPr>
          <p:spPr>
            <a:xfrm>
              <a:off x="8291310" y="4389948"/>
              <a:ext cx="0" cy="147999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CF0DE7A-A194-634D-9646-B6E2C4C3BFD1}"/>
                </a:ext>
              </a:extLst>
            </p:cNvPr>
            <p:cNvSpPr txBox="1"/>
            <p:nvPr/>
          </p:nvSpPr>
          <p:spPr>
            <a:xfrm>
              <a:off x="3169608" y="4389948"/>
              <a:ext cx="1283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Thread0</a:t>
              </a:r>
              <a:endParaRPr kumimoji="1" lang="zh-CN" altLang="en-US" b="1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7754AB7-F464-764A-B551-966066B237F8}"/>
                </a:ext>
              </a:extLst>
            </p:cNvPr>
            <p:cNvSpPr txBox="1"/>
            <p:nvPr/>
          </p:nvSpPr>
          <p:spPr>
            <a:xfrm>
              <a:off x="4422429" y="4389948"/>
              <a:ext cx="1283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Thread1</a:t>
              </a:r>
              <a:endParaRPr kumimoji="1" lang="zh-CN" altLang="en-US" b="1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D5E745C-DCE7-ED42-B633-C54B51921F8E}"/>
                </a:ext>
              </a:extLst>
            </p:cNvPr>
            <p:cNvSpPr txBox="1"/>
            <p:nvPr/>
          </p:nvSpPr>
          <p:spPr>
            <a:xfrm>
              <a:off x="5705882" y="4389948"/>
              <a:ext cx="1283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Thread2</a:t>
              </a:r>
              <a:endParaRPr kumimoji="1" lang="zh-CN" altLang="en-US" b="1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C4D45AF-2B21-3C4E-9D16-678616E96DB3}"/>
                </a:ext>
              </a:extLst>
            </p:cNvPr>
            <p:cNvSpPr txBox="1"/>
            <p:nvPr/>
          </p:nvSpPr>
          <p:spPr>
            <a:xfrm>
              <a:off x="6989939" y="4389948"/>
              <a:ext cx="1283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Thread3</a:t>
              </a:r>
              <a:endParaRPr kumimoji="1" lang="zh-CN" altLang="en-US" b="1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D4CF946-E39E-BD48-B1FC-8D5BBD8B7054}"/>
                </a:ext>
              </a:extLst>
            </p:cNvPr>
            <p:cNvSpPr txBox="1"/>
            <p:nvPr/>
          </p:nvSpPr>
          <p:spPr>
            <a:xfrm>
              <a:off x="3491294" y="4761990"/>
              <a:ext cx="640080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wait</a:t>
              </a:r>
              <a:endParaRPr kumimoji="1"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9DBA03A3-C368-FB48-9B28-7BD71A677FED}"/>
                </a:ext>
              </a:extLst>
            </p:cNvPr>
            <p:cNvSpPr txBox="1"/>
            <p:nvPr/>
          </p:nvSpPr>
          <p:spPr>
            <a:xfrm>
              <a:off x="4721256" y="4761990"/>
              <a:ext cx="640080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wait</a:t>
              </a:r>
              <a:endParaRPr kumimoji="1"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B59BB15-AB5F-2245-8C61-5D585F869945}"/>
                </a:ext>
              </a:extLst>
            </p:cNvPr>
            <p:cNvSpPr txBox="1"/>
            <p:nvPr/>
          </p:nvSpPr>
          <p:spPr>
            <a:xfrm>
              <a:off x="6027568" y="4761990"/>
              <a:ext cx="640080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wait</a:t>
              </a:r>
              <a:endParaRPr kumimoji="1"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11DF747E-D8B9-B843-8EBE-E226A47D92C5}"/>
                </a:ext>
              </a:extLst>
            </p:cNvPr>
            <p:cNvSpPr txBox="1"/>
            <p:nvPr/>
          </p:nvSpPr>
          <p:spPr>
            <a:xfrm>
              <a:off x="7311625" y="4761990"/>
              <a:ext cx="640080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wait</a:t>
              </a:r>
              <a:endParaRPr kumimoji="1" lang="zh-CN" altLang="en-US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FACF24B-F575-164A-B61D-5159DF6125EA}"/>
              </a:ext>
            </a:extLst>
          </p:cNvPr>
          <p:cNvGrpSpPr/>
          <p:nvPr/>
        </p:nvGrpSpPr>
        <p:grpSpPr>
          <a:xfrm>
            <a:off x="1917343" y="3040205"/>
            <a:ext cx="640080" cy="556708"/>
            <a:chOff x="2034540" y="1945714"/>
            <a:chExt cx="640080" cy="556708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72AFC83D-40A8-5945-9144-190B08DAA4D3}"/>
                </a:ext>
              </a:extLst>
            </p:cNvPr>
            <p:cNvSpPr/>
            <p:nvPr/>
          </p:nvSpPr>
          <p:spPr>
            <a:xfrm>
              <a:off x="2076226" y="1945714"/>
              <a:ext cx="556708" cy="556708"/>
            </a:xfrm>
            <a:prstGeom prst="ellipse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246A8B8F-5D52-D54E-9B00-BFD8DA2206BE}"/>
                </a:ext>
              </a:extLst>
            </p:cNvPr>
            <p:cNvSpPr txBox="1"/>
            <p:nvPr/>
          </p:nvSpPr>
          <p:spPr>
            <a:xfrm>
              <a:off x="2034540" y="2039402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Op4</a:t>
              </a:r>
              <a:endParaRPr kumimoji="1" lang="zh-CN" altLang="en-US" dirty="0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2AE0F732-E0DF-6741-BA44-EEA944650171}"/>
              </a:ext>
            </a:extLst>
          </p:cNvPr>
          <p:cNvGrpSpPr/>
          <p:nvPr/>
        </p:nvGrpSpPr>
        <p:grpSpPr>
          <a:xfrm>
            <a:off x="850472" y="3040205"/>
            <a:ext cx="640080" cy="556708"/>
            <a:chOff x="2034540" y="1945714"/>
            <a:chExt cx="640080" cy="556708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3F0E2AB5-95D4-C443-A74F-F92AFEA9AEE4}"/>
                </a:ext>
              </a:extLst>
            </p:cNvPr>
            <p:cNvSpPr/>
            <p:nvPr/>
          </p:nvSpPr>
          <p:spPr>
            <a:xfrm>
              <a:off x="2076226" y="1945714"/>
              <a:ext cx="556708" cy="556708"/>
            </a:xfrm>
            <a:prstGeom prst="ellipse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12B22D15-DA6A-D94A-8ABD-BD61D18A229C}"/>
                </a:ext>
              </a:extLst>
            </p:cNvPr>
            <p:cNvSpPr txBox="1"/>
            <p:nvPr/>
          </p:nvSpPr>
          <p:spPr>
            <a:xfrm>
              <a:off x="2034540" y="2039402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Op3</a:t>
              </a:r>
              <a:endParaRPr kumimoji="1" lang="zh-CN" altLang="en-US" dirty="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4063C087-BA10-7844-8698-61A72FD16C2F}"/>
              </a:ext>
            </a:extLst>
          </p:cNvPr>
          <p:cNvGrpSpPr/>
          <p:nvPr/>
        </p:nvGrpSpPr>
        <p:grpSpPr>
          <a:xfrm>
            <a:off x="3510385" y="1842270"/>
            <a:ext cx="640080" cy="556708"/>
            <a:chOff x="2034540" y="1945714"/>
            <a:chExt cx="640080" cy="556708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32014F9C-B6D9-B74D-8643-340949E352CD}"/>
                </a:ext>
              </a:extLst>
            </p:cNvPr>
            <p:cNvSpPr/>
            <p:nvPr/>
          </p:nvSpPr>
          <p:spPr>
            <a:xfrm>
              <a:off x="2076226" y="1945714"/>
              <a:ext cx="556708" cy="556708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FD6E23C7-F807-544D-B92A-7D57C85A3756}"/>
                </a:ext>
              </a:extLst>
            </p:cNvPr>
            <p:cNvSpPr txBox="1"/>
            <p:nvPr/>
          </p:nvSpPr>
          <p:spPr>
            <a:xfrm>
              <a:off x="2034540" y="2039402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Op2</a:t>
              </a:r>
              <a:endParaRPr kumimoji="1" lang="zh-CN" altLang="en-US" dirty="0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CDCFFC2A-C7DB-534C-8F7E-08706FBE8A9D}"/>
              </a:ext>
            </a:extLst>
          </p:cNvPr>
          <p:cNvGrpSpPr/>
          <p:nvPr/>
        </p:nvGrpSpPr>
        <p:grpSpPr>
          <a:xfrm>
            <a:off x="1371463" y="1846670"/>
            <a:ext cx="640080" cy="556708"/>
            <a:chOff x="2034540" y="1945714"/>
            <a:chExt cx="640080" cy="556708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92BCE74E-BCF1-ED4B-B012-9D78366AB4B4}"/>
                </a:ext>
              </a:extLst>
            </p:cNvPr>
            <p:cNvSpPr/>
            <p:nvPr/>
          </p:nvSpPr>
          <p:spPr>
            <a:xfrm>
              <a:off x="2076226" y="1945714"/>
              <a:ext cx="556708" cy="556708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A59415CA-0B44-F84F-BBD2-A868C8FB6ADF}"/>
                </a:ext>
              </a:extLst>
            </p:cNvPr>
            <p:cNvSpPr txBox="1"/>
            <p:nvPr/>
          </p:nvSpPr>
          <p:spPr>
            <a:xfrm>
              <a:off x="2034540" y="2039402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Op1</a:t>
              </a:r>
              <a:endParaRPr kumimoji="1" lang="zh-CN" altLang="en-US" dirty="0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EB729DD7-1E1A-D04E-A2FF-A94832D59578}"/>
              </a:ext>
            </a:extLst>
          </p:cNvPr>
          <p:cNvSpPr/>
          <p:nvPr/>
        </p:nvSpPr>
        <p:spPr>
          <a:xfrm>
            <a:off x="822601" y="833316"/>
            <a:ext cx="38779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 err="1">
                <a:latin typeface="Courier" pitchFamily="2" charset="0"/>
              </a:rPr>
              <a:t>ThreadedSSAGraphExecutor</a:t>
            </a:r>
            <a:endParaRPr lang="zh-CN" altLang="en-US" sz="2000" dirty="0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F2C1D93E-0ABF-624A-965F-2DB2A8B7D2FF}"/>
              </a:ext>
            </a:extLst>
          </p:cNvPr>
          <p:cNvGrpSpPr/>
          <p:nvPr/>
        </p:nvGrpSpPr>
        <p:grpSpPr>
          <a:xfrm>
            <a:off x="4051085" y="3040205"/>
            <a:ext cx="640080" cy="556708"/>
            <a:chOff x="2034540" y="1945714"/>
            <a:chExt cx="640080" cy="556708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383A6850-7D9C-0441-96A9-D851C9203400}"/>
                </a:ext>
              </a:extLst>
            </p:cNvPr>
            <p:cNvSpPr/>
            <p:nvPr/>
          </p:nvSpPr>
          <p:spPr>
            <a:xfrm>
              <a:off x="2076226" y="1945714"/>
              <a:ext cx="556708" cy="556708"/>
            </a:xfrm>
            <a:prstGeom prst="ellipse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8B712631-6B76-F74A-9080-2F14192D44B7}"/>
                </a:ext>
              </a:extLst>
            </p:cNvPr>
            <p:cNvSpPr txBox="1"/>
            <p:nvPr/>
          </p:nvSpPr>
          <p:spPr>
            <a:xfrm>
              <a:off x="2034540" y="2039402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Op6</a:t>
              </a:r>
              <a:endParaRPr kumimoji="1" lang="zh-CN" altLang="en-US" dirty="0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73CBAA20-B814-3648-9E16-366DAED11888}"/>
              </a:ext>
            </a:extLst>
          </p:cNvPr>
          <p:cNvGrpSpPr/>
          <p:nvPr/>
        </p:nvGrpSpPr>
        <p:grpSpPr>
          <a:xfrm>
            <a:off x="2984214" y="3040205"/>
            <a:ext cx="640080" cy="556708"/>
            <a:chOff x="2034540" y="1945714"/>
            <a:chExt cx="640080" cy="556708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7FF47A37-759A-654B-B50F-174825C59481}"/>
                </a:ext>
              </a:extLst>
            </p:cNvPr>
            <p:cNvSpPr/>
            <p:nvPr/>
          </p:nvSpPr>
          <p:spPr>
            <a:xfrm>
              <a:off x="2076226" y="1945714"/>
              <a:ext cx="556708" cy="556708"/>
            </a:xfrm>
            <a:prstGeom prst="ellipse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3F6402F4-4E5E-694C-9D9C-F79B164FE127}"/>
                </a:ext>
              </a:extLst>
            </p:cNvPr>
            <p:cNvSpPr txBox="1"/>
            <p:nvPr/>
          </p:nvSpPr>
          <p:spPr>
            <a:xfrm>
              <a:off x="2034540" y="2039402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Op5</a:t>
              </a:r>
              <a:endParaRPr kumimoji="1" lang="zh-CN" altLang="en-US" dirty="0"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CF443D5F-B81F-5B4E-B030-D45F8F4E8202}"/>
              </a:ext>
            </a:extLst>
          </p:cNvPr>
          <p:cNvSpPr txBox="1"/>
          <p:nvPr/>
        </p:nvSpPr>
        <p:spPr>
          <a:xfrm>
            <a:off x="786624" y="1281448"/>
            <a:ext cx="3752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dirty="0"/>
              <a:t>待执行的</a:t>
            </a:r>
            <a:r>
              <a:rPr kumimoji="1" lang="en-US" altLang="zh-CN" sz="2000" dirty="0"/>
              <a:t>Op</a:t>
            </a:r>
            <a:r>
              <a:rPr kumimoji="1" lang="zh-CN" altLang="en-US" sz="2000" dirty="0"/>
              <a:t>与它们的依赖关系</a:t>
            </a:r>
          </a:p>
        </p:txBody>
      </p: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88C3F55-E044-1447-9499-C12B38773BCE}"/>
              </a:ext>
            </a:extLst>
          </p:cNvPr>
          <p:cNvCxnSpPr>
            <a:stCxn id="32" idx="3"/>
            <a:endCxn id="26" idx="0"/>
          </p:cNvCxnSpPr>
          <p:nvPr/>
        </p:nvCxnSpPr>
        <p:spPr>
          <a:xfrm flipH="1">
            <a:off x="1170512" y="2321850"/>
            <a:ext cx="324165" cy="718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CD005FA6-6B48-EB44-9A64-49D67C318E8E}"/>
              </a:ext>
            </a:extLst>
          </p:cNvPr>
          <p:cNvCxnSpPr>
            <a:stCxn id="32" idx="5"/>
            <a:endCxn id="23" idx="0"/>
          </p:cNvCxnSpPr>
          <p:nvPr/>
        </p:nvCxnSpPr>
        <p:spPr>
          <a:xfrm>
            <a:off x="1888329" y="2321850"/>
            <a:ext cx="349054" cy="718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5AAFCB9E-3A20-CA4A-A329-B5AFD9AAD812}"/>
              </a:ext>
            </a:extLst>
          </p:cNvPr>
          <p:cNvCxnSpPr>
            <a:stCxn id="29" idx="3"/>
            <a:endCxn id="38" idx="0"/>
          </p:cNvCxnSpPr>
          <p:nvPr/>
        </p:nvCxnSpPr>
        <p:spPr>
          <a:xfrm flipH="1">
            <a:off x="3304254" y="2317450"/>
            <a:ext cx="329345" cy="722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F84F0E05-20FC-C044-8389-1D30B5E6351D}"/>
              </a:ext>
            </a:extLst>
          </p:cNvPr>
          <p:cNvCxnSpPr>
            <a:stCxn id="29" idx="5"/>
            <a:endCxn id="35" idx="0"/>
          </p:cNvCxnSpPr>
          <p:nvPr/>
        </p:nvCxnSpPr>
        <p:spPr>
          <a:xfrm>
            <a:off x="4027251" y="2317450"/>
            <a:ext cx="343874" cy="722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A0695FB5-B34D-5D42-B1B9-6952DF57E5E5}"/>
              </a:ext>
            </a:extLst>
          </p:cNvPr>
          <p:cNvGrpSpPr/>
          <p:nvPr/>
        </p:nvGrpSpPr>
        <p:grpSpPr>
          <a:xfrm>
            <a:off x="5679506" y="4295543"/>
            <a:ext cx="5549445" cy="2226747"/>
            <a:chOff x="2933383" y="3806507"/>
            <a:chExt cx="5549445" cy="2226747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E8018DE1-A818-4C4F-BFFC-78616062D591}"/>
                </a:ext>
              </a:extLst>
            </p:cNvPr>
            <p:cNvSpPr/>
            <p:nvPr/>
          </p:nvSpPr>
          <p:spPr>
            <a:xfrm>
              <a:off x="2933383" y="3806507"/>
              <a:ext cx="5549445" cy="2226747"/>
            </a:xfrm>
            <a:prstGeom prst="rect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0534A096-E76F-174B-B096-1C6D18D59E49}"/>
                </a:ext>
              </a:extLst>
            </p:cNvPr>
            <p:cNvSpPr txBox="1"/>
            <p:nvPr/>
          </p:nvSpPr>
          <p:spPr>
            <a:xfrm>
              <a:off x="4380002" y="3906316"/>
              <a:ext cx="2651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 err="1"/>
                <a:t>ThreadPool</a:t>
              </a:r>
              <a:endParaRPr kumimoji="1" lang="zh-CN" altLang="en-US" b="1" dirty="0"/>
            </a:p>
          </p:txBody>
        </p:sp>
        <p:cxnSp>
          <p:nvCxnSpPr>
            <p:cNvPr id="79" name="直线连接符 78">
              <a:extLst>
                <a:ext uri="{FF2B5EF4-FFF2-40B4-BE49-F238E27FC236}">
                  <a16:creationId xmlns:a16="http://schemas.microsoft.com/office/drawing/2014/main" id="{A4974920-3413-5D43-9403-E6357A599F0E}"/>
                </a:ext>
              </a:extLst>
            </p:cNvPr>
            <p:cNvCxnSpPr>
              <a:cxnSpLocks/>
            </p:cNvCxnSpPr>
            <p:nvPr/>
          </p:nvCxnSpPr>
          <p:spPr>
            <a:xfrm>
              <a:off x="3184843" y="4389948"/>
              <a:ext cx="0" cy="147999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线连接符 79">
              <a:extLst>
                <a:ext uri="{FF2B5EF4-FFF2-40B4-BE49-F238E27FC236}">
                  <a16:creationId xmlns:a16="http://schemas.microsoft.com/office/drawing/2014/main" id="{15397867-E94F-DE40-B7F9-59839BFFD30C}"/>
                </a:ext>
              </a:extLst>
            </p:cNvPr>
            <p:cNvCxnSpPr>
              <a:cxnSpLocks/>
            </p:cNvCxnSpPr>
            <p:nvPr/>
          </p:nvCxnSpPr>
          <p:spPr>
            <a:xfrm>
              <a:off x="4435974" y="4389948"/>
              <a:ext cx="0" cy="147999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连接符 80">
              <a:extLst>
                <a:ext uri="{FF2B5EF4-FFF2-40B4-BE49-F238E27FC236}">
                  <a16:creationId xmlns:a16="http://schemas.microsoft.com/office/drawing/2014/main" id="{FB932A10-4FCD-A544-957D-23AD6C162306}"/>
                </a:ext>
              </a:extLst>
            </p:cNvPr>
            <p:cNvCxnSpPr>
              <a:cxnSpLocks/>
            </p:cNvCxnSpPr>
            <p:nvPr/>
          </p:nvCxnSpPr>
          <p:spPr>
            <a:xfrm>
              <a:off x="5711893" y="4389948"/>
              <a:ext cx="0" cy="147999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线连接符 81">
              <a:extLst>
                <a:ext uri="{FF2B5EF4-FFF2-40B4-BE49-F238E27FC236}">
                  <a16:creationId xmlns:a16="http://schemas.microsoft.com/office/drawing/2014/main" id="{064CE370-2458-8343-B8D3-62E2EEEBCE87}"/>
                </a:ext>
              </a:extLst>
            </p:cNvPr>
            <p:cNvCxnSpPr>
              <a:cxnSpLocks/>
            </p:cNvCxnSpPr>
            <p:nvPr/>
          </p:nvCxnSpPr>
          <p:spPr>
            <a:xfrm>
              <a:off x="6989335" y="4389948"/>
              <a:ext cx="0" cy="147999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线连接符 82">
              <a:extLst>
                <a:ext uri="{FF2B5EF4-FFF2-40B4-BE49-F238E27FC236}">
                  <a16:creationId xmlns:a16="http://schemas.microsoft.com/office/drawing/2014/main" id="{812A0166-2442-1B44-A38A-AAEAE3B0D598}"/>
                </a:ext>
              </a:extLst>
            </p:cNvPr>
            <p:cNvCxnSpPr>
              <a:cxnSpLocks/>
            </p:cNvCxnSpPr>
            <p:nvPr/>
          </p:nvCxnSpPr>
          <p:spPr>
            <a:xfrm>
              <a:off x="8291310" y="4389948"/>
              <a:ext cx="0" cy="147999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DFAE346A-CE32-1543-A7A5-21A00B2BF8E2}"/>
                </a:ext>
              </a:extLst>
            </p:cNvPr>
            <p:cNvSpPr txBox="1"/>
            <p:nvPr/>
          </p:nvSpPr>
          <p:spPr>
            <a:xfrm>
              <a:off x="3169608" y="4389948"/>
              <a:ext cx="1283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Thread0</a:t>
              </a:r>
              <a:endParaRPr kumimoji="1" lang="zh-CN" altLang="en-US" b="1" dirty="0"/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615A462C-BE44-9B43-BE7C-0EADBA2069B1}"/>
                </a:ext>
              </a:extLst>
            </p:cNvPr>
            <p:cNvSpPr txBox="1"/>
            <p:nvPr/>
          </p:nvSpPr>
          <p:spPr>
            <a:xfrm>
              <a:off x="4422429" y="4389948"/>
              <a:ext cx="1283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Thread1</a:t>
              </a:r>
              <a:endParaRPr kumimoji="1" lang="zh-CN" altLang="en-US" b="1" dirty="0"/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C07865F6-1F21-1B42-96BA-F9ADA946DEDD}"/>
                </a:ext>
              </a:extLst>
            </p:cNvPr>
            <p:cNvSpPr txBox="1"/>
            <p:nvPr/>
          </p:nvSpPr>
          <p:spPr>
            <a:xfrm>
              <a:off x="5705882" y="4389948"/>
              <a:ext cx="1283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Thread2</a:t>
              </a:r>
              <a:endParaRPr kumimoji="1" lang="zh-CN" altLang="en-US" b="1" dirty="0"/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ECED47F6-099B-AC43-8BFE-F6A1D1A6A6D7}"/>
                </a:ext>
              </a:extLst>
            </p:cNvPr>
            <p:cNvSpPr txBox="1"/>
            <p:nvPr/>
          </p:nvSpPr>
          <p:spPr>
            <a:xfrm>
              <a:off x="6989939" y="4389948"/>
              <a:ext cx="1283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Thread3</a:t>
              </a:r>
              <a:endParaRPr kumimoji="1" lang="zh-CN" altLang="en-US" b="1" dirty="0"/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908D4CF7-82A1-FF4A-8A03-E73B034903C9}"/>
                </a:ext>
              </a:extLst>
            </p:cNvPr>
            <p:cNvSpPr txBox="1"/>
            <p:nvPr/>
          </p:nvSpPr>
          <p:spPr>
            <a:xfrm>
              <a:off x="6027568" y="4761990"/>
              <a:ext cx="640080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wait</a:t>
              </a:r>
              <a:endParaRPr kumimoji="1" lang="zh-CN" altLang="en-US" dirty="0"/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FA554E81-1981-CC4B-BD39-03EB1E998DB1}"/>
                </a:ext>
              </a:extLst>
            </p:cNvPr>
            <p:cNvSpPr txBox="1"/>
            <p:nvPr/>
          </p:nvSpPr>
          <p:spPr>
            <a:xfrm>
              <a:off x="7311625" y="4761990"/>
              <a:ext cx="640080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wait</a:t>
              </a:r>
              <a:endParaRPr kumimoji="1" lang="zh-CN" altLang="en-US" dirty="0"/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227445A1-5650-E341-9168-1E3784A51B97}"/>
              </a:ext>
            </a:extLst>
          </p:cNvPr>
          <p:cNvGrpSpPr/>
          <p:nvPr/>
        </p:nvGrpSpPr>
        <p:grpSpPr>
          <a:xfrm>
            <a:off x="1915119" y="5770295"/>
            <a:ext cx="640080" cy="556708"/>
            <a:chOff x="2034540" y="1945714"/>
            <a:chExt cx="640080" cy="556708"/>
          </a:xfrm>
        </p:grpSpPr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7D54A850-7DB4-854D-A2A4-4C5420F30E6F}"/>
                </a:ext>
              </a:extLst>
            </p:cNvPr>
            <p:cNvSpPr/>
            <p:nvPr/>
          </p:nvSpPr>
          <p:spPr>
            <a:xfrm>
              <a:off x="2076226" y="1945714"/>
              <a:ext cx="556708" cy="556708"/>
            </a:xfrm>
            <a:prstGeom prst="ellipse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3501335C-9AA9-4643-BAF8-EC6EFBC20428}"/>
                </a:ext>
              </a:extLst>
            </p:cNvPr>
            <p:cNvSpPr txBox="1"/>
            <p:nvPr/>
          </p:nvSpPr>
          <p:spPr>
            <a:xfrm>
              <a:off x="2034540" y="2039402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Op4</a:t>
              </a:r>
              <a:endParaRPr kumimoji="1" lang="zh-CN" altLang="en-US" dirty="0"/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B3B92A8-2D36-074B-AB5B-BFD0A3D0E80A}"/>
              </a:ext>
            </a:extLst>
          </p:cNvPr>
          <p:cNvGrpSpPr/>
          <p:nvPr/>
        </p:nvGrpSpPr>
        <p:grpSpPr>
          <a:xfrm>
            <a:off x="848248" y="5770295"/>
            <a:ext cx="640080" cy="556708"/>
            <a:chOff x="2034540" y="1945714"/>
            <a:chExt cx="640080" cy="556708"/>
          </a:xfrm>
        </p:grpSpPr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D85B7F22-0435-FF45-AE3C-716D6ED236A1}"/>
                </a:ext>
              </a:extLst>
            </p:cNvPr>
            <p:cNvSpPr/>
            <p:nvPr/>
          </p:nvSpPr>
          <p:spPr>
            <a:xfrm>
              <a:off x="2076226" y="1945714"/>
              <a:ext cx="556708" cy="556708"/>
            </a:xfrm>
            <a:prstGeom prst="ellipse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0667347B-BA1F-694D-809A-19B605605A02}"/>
                </a:ext>
              </a:extLst>
            </p:cNvPr>
            <p:cNvSpPr txBox="1"/>
            <p:nvPr/>
          </p:nvSpPr>
          <p:spPr>
            <a:xfrm>
              <a:off x="2034540" y="2039402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Op3</a:t>
              </a:r>
              <a:endParaRPr kumimoji="1" lang="zh-CN" altLang="en-US" dirty="0"/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0913C01E-4CB0-6D4F-ABF5-8AA1EB26989C}"/>
              </a:ext>
            </a:extLst>
          </p:cNvPr>
          <p:cNvGrpSpPr/>
          <p:nvPr/>
        </p:nvGrpSpPr>
        <p:grpSpPr>
          <a:xfrm>
            <a:off x="3508161" y="4572360"/>
            <a:ext cx="640080" cy="556708"/>
            <a:chOff x="2034540" y="1945714"/>
            <a:chExt cx="640080" cy="556708"/>
          </a:xfrm>
        </p:grpSpPr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E656FB0F-D094-5D49-8CFE-30902DF830B4}"/>
                </a:ext>
              </a:extLst>
            </p:cNvPr>
            <p:cNvSpPr/>
            <p:nvPr/>
          </p:nvSpPr>
          <p:spPr>
            <a:xfrm>
              <a:off x="2076226" y="1945714"/>
              <a:ext cx="556708" cy="556708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242E8F4D-99AE-1147-B806-ADBDB4BBC950}"/>
                </a:ext>
              </a:extLst>
            </p:cNvPr>
            <p:cNvSpPr txBox="1"/>
            <p:nvPr/>
          </p:nvSpPr>
          <p:spPr>
            <a:xfrm>
              <a:off x="2034540" y="2039402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Op2</a:t>
              </a:r>
              <a:endParaRPr kumimoji="1" lang="zh-CN" altLang="en-US" dirty="0"/>
            </a:p>
          </p:txBody>
        </p: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7CF73E08-CCB4-F648-9EEC-15E5821952C3}"/>
              </a:ext>
            </a:extLst>
          </p:cNvPr>
          <p:cNvGrpSpPr/>
          <p:nvPr/>
        </p:nvGrpSpPr>
        <p:grpSpPr>
          <a:xfrm>
            <a:off x="1369239" y="4576760"/>
            <a:ext cx="640080" cy="556708"/>
            <a:chOff x="2034540" y="1945714"/>
            <a:chExt cx="640080" cy="55670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8B1E3A16-138C-1D47-BB24-D667E4E0E8EC}"/>
                </a:ext>
              </a:extLst>
            </p:cNvPr>
            <p:cNvSpPr/>
            <p:nvPr/>
          </p:nvSpPr>
          <p:spPr>
            <a:xfrm>
              <a:off x="2076226" y="1945714"/>
              <a:ext cx="556708" cy="556708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0ADA4F98-21F6-6B44-B0FD-F2F0A5B091C7}"/>
                </a:ext>
              </a:extLst>
            </p:cNvPr>
            <p:cNvSpPr txBox="1"/>
            <p:nvPr/>
          </p:nvSpPr>
          <p:spPr>
            <a:xfrm>
              <a:off x="2034540" y="2039402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Op1</a:t>
              </a:r>
              <a:endParaRPr kumimoji="1" lang="zh-CN" altLang="en-US" dirty="0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24BB3397-CE45-274C-ACF8-F6BC278D2A98}"/>
              </a:ext>
            </a:extLst>
          </p:cNvPr>
          <p:cNvGrpSpPr/>
          <p:nvPr/>
        </p:nvGrpSpPr>
        <p:grpSpPr>
          <a:xfrm>
            <a:off x="4048861" y="5770295"/>
            <a:ext cx="640080" cy="556708"/>
            <a:chOff x="2034540" y="1945714"/>
            <a:chExt cx="640080" cy="556708"/>
          </a:xfrm>
        </p:grpSpPr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2A680B68-8C34-1240-B45B-876CA7637A8D}"/>
                </a:ext>
              </a:extLst>
            </p:cNvPr>
            <p:cNvSpPr/>
            <p:nvPr/>
          </p:nvSpPr>
          <p:spPr>
            <a:xfrm>
              <a:off x="2076226" y="1945714"/>
              <a:ext cx="556708" cy="556708"/>
            </a:xfrm>
            <a:prstGeom prst="ellipse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D899ED1F-B029-C741-ACC7-FEA66142A162}"/>
                </a:ext>
              </a:extLst>
            </p:cNvPr>
            <p:cNvSpPr txBox="1"/>
            <p:nvPr/>
          </p:nvSpPr>
          <p:spPr>
            <a:xfrm>
              <a:off x="2034540" y="2039402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Op6</a:t>
              </a:r>
              <a:endParaRPr kumimoji="1" lang="zh-CN" altLang="en-US" dirty="0"/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943541CB-E1F1-044A-9251-AF86352D9C00}"/>
              </a:ext>
            </a:extLst>
          </p:cNvPr>
          <p:cNvGrpSpPr/>
          <p:nvPr/>
        </p:nvGrpSpPr>
        <p:grpSpPr>
          <a:xfrm>
            <a:off x="2981990" y="5770295"/>
            <a:ext cx="640080" cy="556708"/>
            <a:chOff x="2034540" y="1945714"/>
            <a:chExt cx="640080" cy="556708"/>
          </a:xfrm>
        </p:grpSpPr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2C6D909-0558-E84C-9A0E-69D17A404591}"/>
                </a:ext>
              </a:extLst>
            </p:cNvPr>
            <p:cNvSpPr/>
            <p:nvPr/>
          </p:nvSpPr>
          <p:spPr>
            <a:xfrm>
              <a:off x="2076226" y="1945714"/>
              <a:ext cx="556708" cy="556708"/>
            </a:xfrm>
            <a:prstGeom prst="ellipse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00D100C6-FE76-8A4B-9FB2-3EEB8C905735}"/>
                </a:ext>
              </a:extLst>
            </p:cNvPr>
            <p:cNvSpPr txBox="1"/>
            <p:nvPr/>
          </p:nvSpPr>
          <p:spPr>
            <a:xfrm>
              <a:off x="2034540" y="2039402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Op5</a:t>
              </a:r>
              <a:endParaRPr kumimoji="1" lang="zh-CN" altLang="en-US" dirty="0"/>
            </a:p>
          </p:txBody>
        </p:sp>
      </p:grpSp>
      <p:cxnSp>
        <p:nvCxnSpPr>
          <p:cNvPr id="110" name="直线箭头连接符 109">
            <a:extLst>
              <a:ext uri="{FF2B5EF4-FFF2-40B4-BE49-F238E27FC236}">
                <a16:creationId xmlns:a16="http://schemas.microsoft.com/office/drawing/2014/main" id="{72BB6907-80B7-1645-83BE-EC522C97C6B2}"/>
              </a:ext>
            </a:extLst>
          </p:cNvPr>
          <p:cNvCxnSpPr>
            <a:stCxn id="102" idx="3"/>
            <a:endCxn id="96" idx="0"/>
          </p:cNvCxnSpPr>
          <p:nvPr/>
        </p:nvCxnSpPr>
        <p:spPr>
          <a:xfrm flipH="1">
            <a:off x="1168288" y="5051940"/>
            <a:ext cx="324165" cy="718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B7E24D32-F7A4-564F-AC75-DC5B43D66875}"/>
              </a:ext>
            </a:extLst>
          </p:cNvPr>
          <p:cNvCxnSpPr>
            <a:stCxn id="102" idx="5"/>
            <a:endCxn id="93" idx="0"/>
          </p:cNvCxnSpPr>
          <p:nvPr/>
        </p:nvCxnSpPr>
        <p:spPr>
          <a:xfrm>
            <a:off x="1886105" y="5051940"/>
            <a:ext cx="349054" cy="718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线箭头连接符 111">
            <a:extLst>
              <a:ext uri="{FF2B5EF4-FFF2-40B4-BE49-F238E27FC236}">
                <a16:creationId xmlns:a16="http://schemas.microsoft.com/office/drawing/2014/main" id="{52F8AB02-E7F0-F845-B57B-4D3FAF73890E}"/>
              </a:ext>
            </a:extLst>
          </p:cNvPr>
          <p:cNvCxnSpPr>
            <a:stCxn id="99" idx="3"/>
            <a:endCxn id="108" idx="0"/>
          </p:cNvCxnSpPr>
          <p:nvPr/>
        </p:nvCxnSpPr>
        <p:spPr>
          <a:xfrm flipH="1">
            <a:off x="3302030" y="5047540"/>
            <a:ext cx="329345" cy="722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线箭头连接符 112">
            <a:extLst>
              <a:ext uri="{FF2B5EF4-FFF2-40B4-BE49-F238E27FC236}">
                <a16:creationId xmlns:a16="http://schemas.microsoft.com/office/drawing/2014/main" id="{6E9D7710-0649-AA47-B579-C872AC5BFB1D}"/>
              </a:ext>
            </a:extLst>
          </p:cNvPr>
          <p:cNvCxnSpPr>
            <a:stCxn id="99" idx="5"/>
            <a:endCxn id="105" idx="0"/>
          </p:cNvCxnSpPr>
          <p:nvPr/>
        </p:nvCxnSpPr>
        <p:spPr>
          <a:xfrm>
            <a:off x="4025027" y="5047540"/>
            <a:ext cx="343874" cy="722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BC239613-7E69-F449-9DA3-23745C1E1FC2}"/>
              </a:ext>
            </a:extLst>
          </p:cNvPr>
          <p:cNvGrpSpPr/>
          <p:nvPr/>
        </p:nvGrpSpPr>
        <p:grpSpPr>
          <a:xfrm>
            <a:off x="6238176" y="5761463"/>
            <a:ext cx="640080" cy="556708"/>
            <a:chOff x="2034540" y="1945714"/>
            <a:chExt cx="640080" cy="556708"/>
          </a:xfrm>
        </p:grpSpPr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6E3AD40A-F163-8F40-9012-B7EF323436DC}"/>
                </a:ext>
              </a:extLst>
            </p:cNvPr>
            <p:cNvSpPr/>
            <p:nvPr/>
          </p:nvSpPr>
          <p:spPr>
            <a:xfrm>
              <a:off x="2076226" y="1945714"/>
              <a:ext cx="556708" cy="556708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BFED71BF-A73A-7646-AA23-FDD4FB04D98A}"/>
                </a:ext>
              </a:extLst>
            </p:cNvPr>
            <p:cNvSpPr txBox="1"/>
            <p:nvPr/>
          </p:nvSpPr>
          <p:spPr>
            <a:xfrm>
              <a:off x="2034540" y="2039402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Op1</a:t>
              </a:r>
              <a:endParaRPr kumimoji="1" lang="zh-CN" altLang="en-US" dirty="0"/>
            </a:p>
          </p:txBody>
        </p:sp>
      </p:grp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7B6A3CFE-40FE-AF48-A09B-EDDF92E101E4}"/>
              </a:ext>
            </a:extLst>
          </p:cNvPr>
          <p:cNvGrpSpPr/>
          <p:nvPr/>
        </p:nvGrpSpPr>
        <p:grpSpPr>
          <a:xfrm>
            <a:off x="7497011" y="5751659"/>
            <a:ext cx="640080" cy="556708"/>
            <a:chOff x="2034540" y="1945714"/>
            <a:chExt cx="640080" cy="556708"/>
          </a:xfrm>
        </p:grpSpPr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A8D13481-7F63-E546-BFCF-9B7CC1ADA683}"/>
                </a:ext>
              </a:extLst>
            </p:cNvPr>
            <p:cNvSpPr/>
            <p:nvPr/>
          </p:nvSpPr>
          <p:spPr>
            <a:xfrm>
              <a:off x="2076226" y="1945714"/>
              <a:ext cx="556708" cy="556708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EA51456D-E489-D443-A03C-25EDC836B736}"/>
                </a:ext>
              </a:extLst>
            </p:cNvPr>
            <p:cNvSpPr txBox="1"/>
            <p:nvPr/>
          </p:nvSpPr>
          <p:spPr>
            <a:xfrm>
              <a:off x="2034540" y="2039402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Op2</a:t>
              </a:r>
              <a:endParaRPr kumimoji="1" lang="zh-CN" altLang="en-US" dirty="0"/>
            </a:p>
          </p:txBody>
        </p:sp>
      </p:grpSp>
      <p:cxnSp>
        <p:nvCxnSpPr>
          <p:cNvPr id="121" name="直线连接符 120">
            <a:extLst>
              <a:ext uri="{FF2B5EF4-FFF2-40B4-BE49-F238E27FC236}">
                <a16:creationId xmlns:a16="http://schemas.microsoft.com/office/drawing/2014/main" id="{78B361EE-88B8-B949-B6B9-B81617CA3C52}"/>
              </a:ext>
            </a:extLst>
          </p:cNvPr>
          <p:cNvCxnSpPr/>
          <p:nvPr/>
        </p:nvCxnSpPr>
        <p:spPr>
          <a:xfrm>
            <a:off x="874713" y="4046220"/>
            <a:ext cx="1048984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线箭头连接符 122">
            <a:extLst>
              <a:ext uri="{FF2B5EF4-FFF2-40B4-BE49-F238E27FC236}">
                <a16:creationId xmlns:a16="http://schemas.microsoft.com/office/drawing/2014/main" id="{E7C223C3-AC72-7541-87AA-F86F194DB600}"/>
              </a:ext>
            </a:extLst>
          </p:cNvPr>
          <p:cNvCxnSpPr>
            <a:stCxn id="103" idx="3"/>
            <a:endCxn id="116" idx="1"/>
          </p:cNvCxnSpPr>
          <p:nvPr/>
        </p:nvCxnSpPr>
        <p:spPr>
          <a:xfrm>
            <a:off x="2009319" y="4855114"/>
            <a:ext cx="4228857" cy="1184703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716A2114-9B80-9843-84B2-FFF2E01090C4}"/>
              </a:ext>
            </a:extLst>
          </p:cNvPr>
          <p:cNvCxnSpPr>
            <a:cxnSpLocks/>
            <a:stCxn id="100" idx="3"/>
            <a:endCxn id="119" idx="1"/>
          </p:cNvCxnSpPr>
          <p:nvPr/>
        </p:nvCxnSpPr>
        <p:spPr>
          <a:xfrm>
            <a:off x="4148241" y="4850714"/>
            <a:ext cx="3348770" cy="1179299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线连接符 88">
            <a:extLst>
              <a:ext uri="{FF2B5EF4-FFF2-40B4-BE49-F238E27FC236}">
                <a16:creationId xmlns:a16="http://schemas.microsoft.com/office/drawing/2014/main" id="{AAE54A45-1D94-984B-AEA6-BBEB290E3AEA}"/>
              </a:ext>
            </a:extLst>
          </p:cNvPr>
          <p:cNvCxnSpPr>
            <a:cxnSpLocks/>
          </p:cNvCxnSpPr>
          <p:nvPr/>
        </p:nvCxnSpPr>
        <p:spPr>
          <a:xfrm>
            <a:off x="911225" y="2518226"/>
            <a:ext cx="392699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线连接符 119">
            <a:extLst>
              <a:ext uri="{FF2B5EF4-FFF2-40B4-BE49-F238E27FC236}">
                <a16:creationId xmlns:a16="http://schemas.microsoft.com/office/drawing/2014/main" id="{637D8676-3B76-2F4F-93E1-025A2928761A}"/>
              </a:ext>
            </a:extLst>
          </p:cNvPr>
          <p:cNvCxnSpPr>
            <a:cxnSpLocks/>
          </p:cNvCxnSpPr>
          <p:nvPr/>
        </p:nvCxnSpPr>
        <p:spPr>
          <a:xfrm>
            <a:off x="911225" y="1688078"/>
            <a:ext cx="392699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4495CF5A-ACC8-2149-B359-29BBB3F59A53}"/>
              </a:ext>
            </a:extLst>
          </p:cNvPr>
          <p:cNvSpPr txBox="1"/>
          <p:nvPr/>
        </p:nvSpPr>
        <p:spPr>
          <a:xfrm>
            <a:off x="2898" y="1687264"/>
            <a:ext cx="1412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 err="1">
                <a:latin typeface="Courier" pitchFamily="2" charset="0"/>
              </a:rPr>
              <a:t>ready_ops</a:t>
            </a:r>
            <a:endParaRPr kumimoji="1" lang="zh-CN" altLang="en-US" dirty="0">
              <a:latin typeface="Courier" pitchFamily="2" charset="0"/>
            </a:endParaRPr>
          </a:p>
        </p:txBody>
      </p: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60AFEC0A-9689-0844-A137-2963C9DD3ABE}"/>
              </a:ext>
            </a:extLst>
          </p:cNvPr>
          <p:cNvCxnSpPr>
            <a:cxnSpLocks/>
          </p:cNvCxnSpPr>
          <p:nvPr/>
        </p:nvCxnSpPr>
        <p:spPr>
          <a:xfrm>
            <a:off x="911225" y="5248316"/>
            <a:ext cx="392699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线连接符 125">
            <a:extLst>
              <a:ext uri="{FF2B5EF4-FFF2-40B4-BE49-F238E27FC236}">
                <a16:creationId xmlns:a16="http://schemas.microsoft.com/office/drawing/2014/main" id="{5CB0F765-95AD-0347-B8D3-7AC8EAF06597}"/>
              </a:ext>
            </a:extLst>
          </p:cNvPr>
          <p:cNvCxnSpPr>
            <a:cxnSpLocks/>
          </p:cNvCxnSpPr>
          <p:nvPr/>
        </p:nvCxnSpPr>
        <p:spPr>
          <a:xfrm>
            <a:off x="911225" y="4418168"/>
            <a:ext cx="392699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>
            <a:extLst>
              <a:ext uri="{FF2B5EF4-FFF2-40B4-BE49-F238E27FC236}">
                <a16:creationId xmlns:a16="http://schemas.microsoft.com/office/drawing/2014/main" id="{9B6A7B2E-F27B-1F42-A265-C4D03DB00FED}"/>
              </a:ext>
            </a:extLst>
          </p:cNvPr>
          <p:cNvSpPr txBox="1"/>
          <p:nvPr/>
        </p:nvSpPr>
        <p:spPr>
          <a:xfrm>
            <a:off x="2898" y="4417354"/>
            <a:ext cx="1412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 err="1">
                <a:latin typeface="Courier" pitchFamily="2" charset="0"/>
              </a:rPr>
              <a:t>ready_ops</a:t>
            </a:r>
            <a:endParaRPr kumimoji="1" lang="zh-CN" alt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478575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1" y="181250"/>
            <a:ext cx="9201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/>
              <a:t>ParallelExecutor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 err="1">
                <a:solidFill>
                  <a:srgbClr val="2339DA"/>
                </a:solidFill>
              </a:rPr>
              <a:t>SSAGraphExecutor</a:t>
            </a:r>
            <a:r>
              <a:rPr kumimoji="1" lang="zh-CN" altLang="en-US" sz="2800" b="1" dirty="0">
                <a:solidFill>
                  <a:srgbClr val="2339DA"/>
                </a:solidFill>
              </a:rPr>
              <a:t>并行执行过程对比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124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B729DD7-1E1A-D04E-A2FF-A94832D59578}"/>
              </a:ext>
            </a:extLst>
          </p:cNvPr>
          <p:cNvSpPr/>
          <p:nvPr/>
        </p:nvSpPr>
        <p:spPr>
          <a:xfrm>
            <a:off x="822601" y="833316"/>
            <a:ext cx="38779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 err="1">
                <a:latin typeface="Courier" pitchFamily="2" charset="0"/>
              </a:rPr>
              <a:t>ThreadedSSAGraphExecutor</a:t>
            </a:r>
            <a:endParaRPr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F443D5F-B81F-5B4E-B030-D45F8F4E8202}"/>
              </a:ext>
            </a:extLst>
          </p:cNvPr>
          <p:cNvSpPr txBox="1"/>
          <p:nvPr/>
        </p:nvSpPr>
        <p:spPr>
          <a:xfrm>
            <a:off x="786624" y="1281448"/>
            <a:ext cx="3752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dirty="0"/>
              <a:t>待执行的</a:t>
            </a:r>
            <a:r>
              <a:rPr kumimoji="1" lang="en-US" altLang="zh-CN" sz="2000" dirty="0"/>
              <a:t>Op</a:t>
            </a:r>
            <a:r>
              <a:rPr kumimoji="1" lang="zh-CN" altLang="en-US" sz="2000" dirty="0"/>
              <a:t>与它们的依赖关系</a:t>
            </a:r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A0695FB5-B34D-5D42-B1B9-6952DF57E5E5}"/>
              </a:ext>
            </a:extLst>
          </p:cNvPr>
          <p:cNvGrpSpPr/>
          <p:nvPr/>
        </p:nvGrpSpPr>
        <p:grpSpPr>
          <a:xfrm>
            <a:off x="5679506" y="1584947"/>
            <a:ext cx="5549445" cy="2226747"/>
            <a:chOff x="2933383" y="3806507"/>
            <a:chExt cx="5549445" cy="2226747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E8018DE1-A818-4C4F-BFFC-78616062D591}"/>
                </a:ext>
              </a:extLst>
            </p:cNvPr>
            <p:cNvSpPr/>
            <p:nvPr/>
          </p:nvSpPr>
          <p:spPr>
            <a:xfrm>
              <a:off x="2933383" y="3806507"/>
              <a:ext cx="5549445" cy="2226747"/>
            </a:xfrm>
            <a:prstGeom prst="rect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0534A096-E76F-174B-B096-1C6D18D59E49}"/>
                </a:ext>
              </a:extLst>
            </p:cNvPr>
            <p:cNvSpPr txBox="1"/>
            <p:nvPr/>
          </p:nvSpPr>
          <p:spPr>
            <a:xfrm>
              <a:off x="4380002" y="3906316"/>
              <a:ext cx="2651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 err="1"/>
                <a:t>ThreadPool</a:t>
              </a:r>
              <a:endParaRPr kumimoji="1" lang="zh-CN" altLang="en-US" b="1" dirty="0"/>
            </a:p>
          </p:txBody>
        </p:sp>
        <p:cxnSp>
          <p:nvCxnSpPr>
            <p:cNvPr id="79" name="直线连接符 78">
              <a:extLst>
                <a:ext uri="{FF2B5EF4-FFF2-40B4-BE49-F238E27FC236}">
                  <a16:creationId xmlns:a16="http://schemas.microsoft.com/office/drawing/2014/main" id="{A4974920-3413-5D43-9403-E6357A599F0E}"/>
                </a:ext>
              </a:extLst>
            </p:cNvPr>
            <p:cNvCxnSpPr>
              <a:cxnSpLocks/>
            </p:cNvCxnSpPr>
            <p:nvPr/>
          </p:nvCxnSpPr>
          <p:spPr>
            <a:xfrm>
              <a:off x="3184843" y="4389948"/>
              <a:ext cx="0" cy="147999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线连接符 79">
              <a:extLst>
                <a:ext uri="{FF2B5EF4-FFF2-40B4-BE49-F238E27FC236}">
                  <a16:creationId xmlns:a16="http://schemas.microsoft.com/office/drawing/2014/main" id="{15397867-E94F-DE40-B7F9-59839BFFD30C}"/>
                </a:ext>
              </a:extLst>
            </p:cNvPr>
            <p:cNvCxnSpPr>
              <a:cxnSpLocks/>
            </p:cNvCxnSpPr>
            <p:nvPr/>
          </p:nvCxnSpPr>
          <p:spPr>
            <a:xfrm>
              <a:off x="4435974" y="4389948"/>
              <a:ext cx="0" cy="147999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连接符 80">
              <a:extLst>
                <a:ext uri="{FF2B5EF4-FFF2-40B4-BE49-F238E27FC236}">
                  <a16:creationId xmlns:a16="http://schemas.microsoft.com/office/drawing/2014/main" id="{FB932A10-4FCD-A544-957D-23AD6C162306}"/>
                </a:ext>
              </a:extLst>
            </p:cNvPr>
            <p:cNvCxnSpPr>
              <a:cxnSpLocks/>
            </p:cNvCxnSpPr>
            <p:nvPr/>
          </p:nvCxnSpPr>
          <p:spPr>
            <a:xfrm>
              <a:off x="5711893" y="4389948"/>
              <a:ext cx="0" cy="147999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线连接符 81">
              <a:extLst>
                <a:ext uri="{FF2B5EF4-FFF2-40B4-BE49-F238E27FC236}">
                  <a16:creationId xmlns:a16="http://schemas.microsoft.com/office/drawing/2014/main" id="{064CE370-2458-8343-B8D3-62E2EEEBCE87}"/>
                </a:ext>
              </a:extLst>
            </p:cNvPr>
            <p:cNvCxnSpPr>
              <a:cxnSpLocks/>
            </p:cNvCxnSpPr>
            <p:nvPr/>
          </p:nvCxnSpPr>
          <p:spPr>
            <a:xfrm>
              <a:off x="6989335" y="4389948"/>
              <a:ext cx="0" cy="147999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线连接符 82">
              <a:extLst>
                <a:ext uri="{FF2B5EF4-FFF2-40B4-BE49-F238E27FC236}">
                  <a16:creationId xmlns:a16="http://schemas.microsoft.com/office/drawing/2014/main" id="{812A0166-2442-1B44-A38A-AAEAE3B0D598}"/>
                </a:ext>
              </a:extLst>
            </p:cNvPr>
            <p:cNvCxnSpPr>
              <a:cxnSpLocks/>
            </p:cNvCxnSpPr>
            <p:nvPr/>
          </p:nvCxnSpPr>
          <p:spPr>
            <a:xfrm>
              <a:off x="8291310" y="4389948"/>
              <a:ext cx="0" cy="147999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DFAE346A-CE32-1543-A7A5-21A00B2BF8E2}"/>
                </a:ext>
              </a:extLst>
            </p:cNvPr>
            <p:cNvSpPr txBox="1"/>
            <p:nvPr/>
          </p:nvSpPr>
          <p:spPr>
            <a:xfrm>
              <a:off x="3169608" y="4389948"/>
              <a:ext cx="1283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Thread0</a:t>
              </a:r>
              <a:endParaRPr kumimoji="1" lang="zh-CN" altLang="en-US" b="1" dirty="0"/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615A462C-BE44-9B43-BE7C-0EADBA2069B1}"/>
                </a:ext>
              </a:extLst>
            </p:cNvPr>
            <p:cNvSpPr txBox="1"/>
            <p:nvPr/>
          </p:nvSpPr>
          <p:spPr>
            <a:xfrm>
              <a:off x="4422429" y="4389948"/>
              <a:ext cx="1283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Thread1</a:t>
              </a:r>
              <a:endParaRPr kumimoji="1" lang="zh-CN" altLang="en-US" b="1" dirty="0"/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C07865F6-1F21-1B42-96BA-F9ADA946DEDD}"/>
                </a:ext>
              </a:extLst>
            </p:cNvPr>
            <p:cNvSpPr txBox="1"/>
            <p:nvPr/>
          </p:nvSpPr>
          <p:spPr>
            <a:xfrm>
              <a:off x="5705882" y="4389948"/>
              <a:ext cx="1283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Thread2</a:t>
              </a:r>
              <a:endParaRPr kumimoji="1" lang="zh-CN" altLang="en-US" b="1" dirty="0"/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ECED47F6-099B-AC43-8BFE-F6A1D1A6A6D7}"/>
                </a:ext>
              </a:extLst>
            </p:cNvPr>
            <p:cNvSpPr txBox="1"/>
            <p:nvPr/>
          </p:nvSpPr>
          <p:spPr>
            <a:xfrm>
              <a:off x="6989939" y="4389948"/>
              <a:ext cx="1283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Thread3</a:t>
              </a:r>
              <a:endParaRPr kumimoji="1" lang="zh-CN" altLang="en-US" b="1" dirty="0"/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7720E9A9-74CB-CF47-9688-D3B0F5400FC1}"/>
                </a:ext>
              </a:extLst>
            </p:cNvPr>
            <p:cNvSpPr txBox="1"/>
            <p:nvPr/>
          </p:nvSpPr>
          <p:spPr>
            <a:xfrm>
              <a:off x="3491294" y="4761990"/>
              <a:ext cx="640080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wait</a:t>
              </a:r>
              <a:endParaRPr kumimoji="1" lang="zh-CN" altLang="en-US" dirty="0"/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9A74473E-78B2-7A41-9C4B-D6BD2E016ACB}"/>
                </a:ext>
              </a:extLst>
            </p:cNvPr>
            <p:cNvSpPr txBox="1"/>
            <p:nvPr/>
          </p:nvSpPr>
          <p:spPr>
            <a:xfrm>
              <a:off x="4721256" y="4761990"/>
              <a:ext cx="640080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wait</a:t>
              </a:r>
              <a:endParaRPr kumimoji="1" lang="zh-CN" altLang="en-US" dirty="0"/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908D4CF7-82A1-FF4A-8A03-E73B034903C9}"/>
                </a:ext>
              </a:extLst>
            </p:cNvPr>
            <p:cNvSpPr txBox="1"/>
            <p:nvPr/>
          </p:nvSpPr>
          <p:spPr>
            <a:xfrm>
              <a:off x="6027568" y="4761990"/>
              <a:ext cx="640080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wait</a:t>
              </a:r>
              <a:endParaRPr kumimoji="1" lang="zh-CN" altLang="en-US" dirty="0"/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FA554E81-1981-CC4B-BD39-03EB1E998DB1}"/>
                </a:ext>
              </a:extLst>
            </p:cNvPr>
            <p:cNvSpPr txBox="1"/>
            <p:nvPr/>
          </p:nvSpPr>
          <p:spPr>
            <a:xfrm>
              <a:off x="7311625" y="4761990"/>
              <a:ext cx="640080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wait</a:t>
              </a:r>
              <a:endParaRPr kumimoji="1" lang="zh-CN" altLang="en-US" dirty="0"/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227445A1-5650-E341-9168-1E3784A51B97}"/>
              </a:ext>
            </a:extLst>
          </p:cNvPr>
          <p:cNvGrpSpPr/>
          <p:nvPr/>
        </p:nvGrpSpPr>
        <p:grpSpPr>
          <a:xfrm>
            <a:off x="1915119" y="3059699"/>
            <a:ext cx="640080" cy="556708"/>
            <a:chOff x="2034540" y="1945714"/>
            <a:chExt cx="640080" cy="556708"/>
          </a:xfrm>
        </p:grpSpPr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7D54A850-7DB4-854D-A2A4-4C5420F30E6F}"/>
                </a:ext>
              </a:extLst>
            </p:cNvPr>
            <p:cNvSpPr/>
            <p:nvPr/>
          </p:nvSpPr>
          <p:spPr>
            <a:xfrm>
              <a:off x="2076226" y="1945714"/>
              <a:ext cx="556708" cy="556708"/>
            </a:xfrm>
            <a:prstGeom prst="ellipse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3501335C-9AA9-4643-BAF8-EC6EFBC20428}"/>
                </a:ext>
              </a:extLst>
            </p:cNvPr>
            <p:cNvSpPr txBox="1"/>
            <p:nvPr/>
          </p:nvSpPr>
          <p:spPr>
            <a:xfrm>
              <a:off x="2034540" y="2039402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Op4</a:t>
              </a:r>
              <a:endParaRPr kumimoji="1" lang="zh-CN" altLang="en-US" dirty="0"/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B3B92A8-2D36-074B-AB5B-BFD0A3D0E80A}"/>
              </a:ext>
            </a:extLst>
          </p:cNvPr>
          <p:cNvGrpSpPr/>
          <p:nvPr/>
        </p:nvGrpSpPr>
        <p:grpSpPr>
          <a:xfrm>
            <a:off x="848248" y="3059699"/>
            <a:ext cx="640080" cy="556708"/>
            <a:chOff x="2034540" y="1945714"/>
            <a:chExt cx="640080" cy="556708"/>
          </a:xfrm>
        </p:grpSpPr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D85B7F22-0435-FF45-AE3C-716D6ED236A1}"/>
                </a:ext>
              </a:extLst>
            </p:cNvPr>
            <p:cNvSpPr/>
            <p:nvPr/>
          </p:nvSpPr>
          <p:spPr>
            <a:xfrm>
              <a:off x="2076226" y="1945714"/>
              <a:ext cx="556708" cy="556708"/>
            </a:xfrm>
            <a:prstGeom prst="ellipse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0667347B-BA1F-694D-809A-19B605605A02}"/>
                </a:ext>
              </a:extLst>
            </p:cNvPr>
            <p:cNvSpPr txBox="1"/>
            <p:nvPr/>
          </p:nvSpPr>
          <p:spPr>
            <a:xfrm>
              <a:off x="2034540" y="2039402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Op3</a:t>
              </a:r>
              <a:endParaRPr kumimoji="1" lang="zh-CN" altLang="en-US" dirty="0"/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0913C01E-4CB0-6D4F-ABF5-8AA1EB26989C}"/>
              </a:ext>
            </a:extLst>
          </p:cNvPr>
          <p:cNvGrpSpPr/>
          <p:nvPr/>
        </p:nvGrpSpPr>
        <p:grpSpPr>
          <a:xfrm>
            <a:off x="3508161" y="1861764"/>
            <a:ext cx="640080" cy="556708"/>
            <a:chOff x="2034540" y="1945714"/>
            <a:chExt cx="640080" cy="556708"/>
          </a:xfrm>
        </p:grpSpPr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E656FB0F-D094-5D49-8CFE-30902DF830B4}"/>
                </a:ext>
              </a:extLst>
            </p:cNvPr>
            <p:cNvSpPr/>
            <p:nvPr/>
          </p:nvSpPr>
          <p:spPr>
            <a:xfrm>
              <a:off x="2076226" y="1945714"/>
              <a:ext cx="556708" cy="55670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242E8F4D-99AE-1147-B806-ADBDB4BBC950}"/>
                </a:ext>
              </a:extLst>
            </p:cNvPr>
            <p:cNvSpPr txBox="1"/>
            <p:nvPr/>
          </p:nvSpPr>
          <p:spPr>
            <a:xfrm>
              <a:off x="2034540" y="2039402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Op2</a:t>
              </a:r>
              <a:endParaRPr kumimoji="1" lang="zh-CN" altLang="en-US" dirty="0"/>
            </a:p>
          </p:txBody>
        </p: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7CF73E08-CCB4-F648-9EEC-15E5821952C3}"/>
              </a:ext>
            </a:extLst>
          </p:cNvPr>
          <p:cNvGrpSpPr/>
          <p:nvPr/>
        </p:nvGrpSpPr>
        <p:grpSpPr>
          <a:xfrm>
            <a:off x="1369239" y="1866164"/>
            <a:ext cx="640080" cy="556708"/>
            <a:chOff x="2034540" y="1945714"/>
            <a:chExt cx="640080" cy="55670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8B1E3A16-138C-1D47-BB24-D667E4E0E8EC}"/>
                </a:ext>
              </a:extLst>
            </p:cNvPr>
            <p:cNvSpPr/>
            <p:nvPr/>
          </p:nvSpPr>
          <p:spPr>
            <a:xfrm>
              <a:off x="2076226" y="1945714"/>
              <a:ext cx="556708" cy="55670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0ADA4F98-21F6-6B44-B0FD-F2F0A5B091C7}"/>
                </a:ext>
              </a:extLst>
            </p:cNvPr>
            <p:cNvSpPr txBox="1"/>
            <p:nvPr/>
          </p:nvSpPr>
          <p:spPr>
            <a:xfrm>
              <a:off x="2034540" y="2039402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Op1</a:t>
              </a:r>
              <a:endParaRPr kumimoji="1" lang="zh-CN" altLang="en-US" dirty="0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24BB3397-CE45-274C-ACF8-F6BC278D2A98}"/>
              </a:ext>
            </a:extLst>
          </p:cNvPr>
          <p:cNvGrpSpPr/>
          <p:nvPr/>
        </p:nvGrpSpPr>
        <p:grpSpPr>
          <a:xfrm>
            <a:off x="4048861" y="3059699"/>
            <a:ext cx="640080" cy="556708"/>
            <a:chOff x="2034540" y="1945714"/>
            <a:chExt cx="640080" cy="556708"/>
          </a:xfrm>
        </p:grpSpPr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2A680B68-8C34-1240-B45B-876CA7637A8D}"/>
                </a:ext>
              </a:extLst>
            </p:cNvPr>
            <p:cNvSpPr/>
            <p:nvPr/>
          </p:nvSpPr>
          <p:spPr>
            <a:xfrm>
              <a:off x="2076226" y="1945714"/>
              <a:ext cx="556708" cy="556708"/>
            </a:xfrm>
            <a:prstGeom prst="ellipse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D899ED1F-B029-C741-ACC7-FEA66142A162}"/>
                </a:ext>
              </a:extLst>
            </p:cNvPr>
            <p:cNvSpPr txBox="1"/>
            <p:nvPr/>
          </p:nvSpPr>
          <p:spPr>
            <a:xfrm>
              <a:off x="2034540" y="2039402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Op6</a:t>
              </a:r>
              <a:endParaRPr kumimoji="1" lang="zh-CN" altLang="en-US" dirty="0"/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943541CB-E1F1-044A-9251-AF86352D9C00}"/>
              </a:ext>
            </a:extLst>
          </p:cNvPr>
          <p:cNvGrpSpPr/>
          <p:nvPr/>
        </p:nvGrpSpPr>
        <p:grpSpPr>
          <a:xfrm>
            <a:off x="2981990" y="3059699"/>
            <a:ext cx="640080" cy="556708"/>
            <a:chOff x="2034540" y="1945714"/>
            <a:chExt cx="640080" cy="556708"/>
          </a:xfrm>
        </p:grpSpPr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2C6D909-0558-E84C-9A0E-69D17A404591}"/>
                </a:ext>
              </a:extLst>
            </p:cNvPr>
            <p:cNvSpPr/>
            <p:nvPr/>
          </p:nvSpPr>
          <p:spPr>
            <a:xfrm>
              <a:off x="2076226" y="1945714"/>
              <a:ext cx="556708" cy="556708"/>
            </a:xfrm>
            <a:prstGeom prst="ellipse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00D100C6-FE76-8A4B-9FB2-3EEB8C905735}"/>
                </a:ext>
              </a:extLst>
            </p:cNvPr>
            <p:cNvSpPr txBox="1"/>
            <p:nvPr/>
          </p:nvSpPr>
          <p:spPr>
            <a:xfrm>
              <a:off x="2034540" y="2039402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Op5</a:t>
              </a:r>
              <a:endParaRPr kumimoji="1" lang="zh-CN" altLang="en-US" dirty="0"/>
            </a:p>
          </p:txBody>
        </p:sp>
      </p:grpSp>
      <p:cxnSp>
        <p:nvCxnSpPr>
          <p:cNvPr id="110" name="直线箭头连接符 109">
            <a:extLst>
              <a:ext uri="{FF2B5EF4-FFF2-40B4-BE49-F238E27FC236}">
                <a16:creationId xmlns:a16="http://schemas.microsoft.com/office/drawing/2014/main" id="{72BB6907-80B7-1645-83BE-EC522C97C6B2}"/>
              </a:ext>
            </a:extLst>
          </p:cNvPr>
          <p:cNvCxnSpPr>
            <a:stCxn id="102" idx="3"/>
            <a:endCxn id="96" idx="0"/>
          </p:cNvCxnSpPr>
          <p:nvPr/>
        </p:nvCxnSpPr>
        <p:spPr>
          <a:xfrm flipH="1">
            <a:off x="1168288" y="2341344"/>
            <a:ext cx="324165" cy="718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B7E24D32-F7A4-564F-AC75-DC5B43D66875}"/>
              </a:ext>
            </a:extLst>
          </p:cNvPr>
          <p:cNvCxnSpPr>
            <a:stCxn id="102" idx="5"/>
            <a:endCxn id="93" idx="0"/>
          </p:cNvCxnSpPr>
          <p:nvPr/>
        </p:nvCxnSpPr>
        <p:spPr>
          <a:xfrm>
            <a:off x="1886105" y="2341344"/>
            <a:ext cx="349054" cy="718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线箭头连接符 111">
            <a:extLst>
              <a:ext uri="{FF2B5EF4-FFF2-40B4-BE49-F238E27FC236}">
                <a16:creationId xmlns:a16="http://schemas.microsoft.com/office/drawing/2014/main" id="{52F8AB02-E7F0-F845-B57B-4D3FAF73890E}"/>
              </a:ext>
            </a:extLst>
          </p:cNvPr>
          <p:cNvCxnSpPr>
            <a:stCxn id="99" idx="3"/>
            <a:endCxn id="108" idx="0"/>
          </p:cNvCxnSpPr>
          <p:nvPr/>
        </p:nvCxnSpPr>
        <p:spPr>
          <a:xfrm flipH="1">
            <a:off x="3302030" y="2336944"/>
            <a:ext cx="329345" cy="722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线箭头连接符 112">
            <a:extLst>
              <a:ext uri="{FF2B5EF4-FFF2-40B4-BE49-F238E27FC236}">
                <a16:creationId xmlns:a16="http://schemas.microsoft.com/office/drawing/2014/main" id="{6E9D7710-0649-AA47-B579-C872AC5BFB1D}"/>
              </a:ext>
            </a:extLst>
          </p:cNvPr>
          <p:cNvCxnSpPr>
            <a:stCxn id="99" idx="5"/>
            <a:endCxn id="105" idx="0"/>
          </p:cNvCxnSpPr>
          <p:nvPr/>
        </p:nvCxnSpPr>
        <p:spPr>
          <a:xfrm>
            <a:off x="4025027" y="2336944"/>
            <a:ext cx="343874" cy="722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线连接符 120">
            <a:extLst>
              <a:ext uri="{FF2B5EF4-FFF2-40B4-BE49-F238E27FC236}">
                <a16:creationId xmlns:a16="http://schemas.microsoft.com/office/drawing/2014/main" id="{78B361EE-88B8-B949-B6B9-B81617CA3C52}"/>
              </a:ext>
            </a:extLst>
          </p:cNvPr>
          <p:cNvCxnSpPr/>
          <p:nvPr/>
        </p:nvCxnSpPr>
        <p:spPr>
          <a:xfrm>
            <a:off x="874713" y="4046220"/>
            <a:ext cx="1048984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CF16A515-0DA1-BC46-8FFD-B2CE858FBCA4}"/>
              </a:ext>
            </a:extLst>
          </p:cNvPr>
          <p:cNvGrpSpPr/>
          <p:nvPr/>
        </p:nvGrpSpPr>
        <p:grpSpPr>
          <a:xfrm>
            <a:off x="5681730" y="4288974"/>
            <a:ext cx="5549445" cy="2226747"/>
            <a:chOff x="2933383" y="3806507"/>
            <a:chExt cx="5549445" cy="2226747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FAC9765C-79D7-A347-8D13-BF3D855C2C0C}"/>
                </a:ext>
              </a:extLst>
            </p:cNvPr>
            <p:cNvSpPr/>
            <p:nvPr/>
          </p:nvSpPr>
          <p:spPr>
            <a:xfrm>
              <a:off x="2933383" y="3806507"/>
              <a:ext cx="5549445" cy="2226747"/>
            </a:xfrm>
            <a:prstGeom prst="rect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74EF2A46-3801-254B-8C17-528F6B8EDAAC}"/>
                </a:ext>
              </a:extLst>
            </p:cNvPr>
            <p:cNvSpPr txBox="1"/>
            <p:nvPr/>
          </p:nvSpPr>
          <p:spPr>
            <a:xfrm>
              <a:off x="4380002" y="3906316"/>
              <a:ext cx="2651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 err="1"/>
                <a:t>ThreadPool</a:t>
              </a:r>
              <a:endParaRPr kumimoji="1" lang="zh-CN" altLang="en-US" b="1" dirty="0"/>
            </a:p>
          </p:txBody>
        </p:sp>
        <p:cxnSp>
          <p:nvCxnSpPr>
            <p:cNvPr id="126" name="直线连接符 125">
              <a:extLst>
                <a:ext uri="{FF2B5EF4-FFF2-40B4-BE49-F238E27FC236}">
                  <a16:creationId xmlns:a16="http://schemas.microsoft.com/office/drawing/2014/main" id="{C61A4ECE-A876-4B4C-9E05-44D3E5A4C6D9}"/>
                </a:ext>
              </a:extLst>
            </p:cNvPr>
            <p:cNvCxnSpPr>
              <a:cxnSpLocks/>
            </p:cNvCxnSpPr>
            <p:nvPr/>
          </p:nvCxnSpPr>
          <p:spPr>
            <a:xfrm>
              <a:off x="3184843" y="4389948"/>
              <a:ext cx="0" cy="147999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线连接符 126">
              <a:extLst>
                <a:ext uri="{FF2B5EF4-FFF2-40B4-BE49-F238E27FC236}">
                  <a16:creationId xmlns:a16="http://schemas.microsoft.com/office/drawing/2014/main" id="{58247BF5-A82D-6B4C-AE14-EFFE4C48D2F4}"/>
                </a:ext>
              </a:extLst>
            </p:cNvPr>
            <p:cNvCxnSpPr>
              <a:cxnSpLocks/>
            </p:cNvCxnSpPr>
            <p:nvPr/>
          </p:nvCxnSpPr>
          <p:spPr>
            <a:xfrm>
              <a:off x="4435974" y="4389948"/>
              <a:ext cx="0" cy="147999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线连接符 127">
              <a:extLst>
                <a:ext uri="{FF2B5EF4-FFF2-40B4-BE49-F238E27FC236}">
                  <a16:creationId xmlns:a16="http://schemas.microsoft.com/office/drawing/2014/main" id="{E5FE0883-64AC-0642-A66A-1588239E6D40}"/>
                </a:ext>
              </a:extLst>
            </p:cNvPr>
            <p:cNvCxnSpPr>
              <a:cxnSpLocks/>
            </p:cNvCxnSpPr>
            <p:nvPr/>
          </p:nvCxnSpPr>
          <p:spPr>
            <a:xfrm>
              <a:off x="5711893" y="4389948"/>
              <a:ext cx="0" cy="147999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线连接符 128">
              <a:extLst>
                <a:ext uri="{FF2B5EF4-FFF2-40B4-BE49-F238E27FC236}">
                  <a16:creationId xmlns:a16="http://schemas.microsoft.com/office/drawing/2014/main" id="{8CC550D2-B537-8543-B096-C118F3064BEF}"/>
                </a:ext>
              </a:extLst>
            </p:cNvPr>
            <p:cNvCxnSpPr>
              <a:cxnSpLocks/>
            </p:cNvCxnSpPr>
            <p:nvPr/>
          </p:nvCxnSpPr>
          <p:spPr>
            <a:xfrm>
              <a:off x="6989335" y="4389948"/>
              <a:ext cx="0" cy="147999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线连接符 129">
              <a:extLst>
                <a:ext uri="{FF2B5EF4-FFF2-40B4-BE49-F238E27FC236}">
                  <a16:creationId xmlns:a16="http://schemas.microsoft.com/office/drawing/2014/main" id="{DE062967-07E3-5940-831A-659199BD5454}"/>
                </a:ext>
              </a:extLst>
            </p:cNvPr>
            <p:cNvCxnSpPr>
              <a:cxnSpLocks/>
            </p:cNvCxnSpPr>
            <p:nvPr/>
          </p:nvCxnSpPr>
          <p:spPr>
            <a:xfrm>
              <a:off x="8291310" y="4389948"/>
              <a:ext cx="0" cy="147999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F019B668-71EA-1044-83E2-998F25FEB67E}"/>
                </a:ext>
              </a:extLst>
            </p:cNvPr>
            <p:cNvSpPr txBox="1"/>
            <p:nvPr/>
          </p:nvSpPr>
          <p:spPr>
            <a:xfrm>
              <a:off x="3169608" y="4389948"/>
              <a:ext cx="1283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Thread0</a:t>
              </a:r>
              <a:endParaRPr kumimoji="1" lang="zh-CN" altLang="en-US" b="1" dirty="0"/>
            </a:p>
          </p:txBody>
        </p: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38D9F35E-1022-724D-A888-31FA8DDDC992}"/>
                </a:ext>
              </a:extLst>
            </p:cNvPr>
            <p:cNvSpPr txBox="1"/>
            <p:nvPr/>
          </p:nvSpPr>
          <p:spPr>
            <a:xfrm>
              <a:off x="4422429" y="4389948"/>
              <a:ext cx="1283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Thread1</a:t>
              </a:r>
              <a:endParaRPr kumimoji="1" lang="zh-CN" altLang="en-US" b="1" dirty="0"/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410C1480-15BF-F245-B431-228767C61A83}"/>
                </a:ext>
              </a:extLst>
            </p:cNvPr>
            <p:cNvSpPr txBox="1"/>
            <p:nvPr/>
          </p:nvSpPr>
          <p:spPr>
            <a:xfrm>
              <a:off x="5705882" y="4389948"/>
              <a:ext cx="1283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Thread2</a:t>
              </a:r>
              <a:endParaRPr kumimoji="1" lang="zh-CN" altLang="en-US" b="1" dirty="0"/>
            </a:p>
          </p:txBody>
        </p: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B850BEC3-708B-1A44-824F-48883D5B415B}"/>
                </a:ext>
              </a:extLst>
            </p:cNvPr>
            <p:cNvSpPr txBox="1"/>
            <p:nvPr/>
          </p:nvSpPr>
          <p:spPr>
            <a:xfrm>
              <a:off x="6989939" y="4389948"/>
              <a:ext cx="1283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Thread3</a:t>
              </a:r>
              <a:endParaRPr kumimoji="1" lang="zh-CN" altLang="en-US" b="1" dirty="0"/>
            </a:p>
          </p:txBody>
        </p:sp>
      </p:grp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5EE63B31-53C5-B749-A255-DB861103B670}"/>
              </a:ext>
            </a:extLst>
          </p:cNvPr>
          <p:cNvGrpSpPr/>
          <p:nvPr/>
        </p:nvGrpSpPr>
        <p:grpSpPr>
          <a:xfrm>
            <a:off x="1917343" y="5763726"/>
            <a:ext cx="640080" cy="556708"/>
            <a:chOff x="2034540" y="1945714"/>
            <a:chExt cx="640080" cy="556708"/>
          </a:xfrm>
        </p:grpSpPr>
        <p:sp>
          <p:nvSpPr>
            <p:cNvPr id="140" name="椭圆 139">
              <a:extLst>
                <a:ext uri="{FF2B5EF4-FFF2-40B4-BE49-F238E27FC236}">
                  <a16:creationId xmlns:a16="http://schemas.microsoft.com/office/drawing/2014/main" id="{73332DD8-9F8C-B34C-93B0-35C35DCCFF41}"/>
                </a:ext>
              </a:extLst>
            </p:cNvPr>
            <p:cNvSpPr/>
            <p:nvPr/>
          </p:nvSpPr>
          <p:spPr>
            <a:xfrm>
              <a:off x="2076226" y="1945714"/>
              <a:ext cx="556708" cy="556708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D7ADA79E-5D41-9346-93C4-F2C45B10A411}"/>
                </a:ext>
              </a:extLst>
            </p:cNvPr>
            <p:cNvSpPr txBox="1"/>
            <p:nvPr/>
          </p:nvSpPr>
          <p:spPr>
            <a:xfrm>
              <a:off x="2034540" y="2039402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Op4</a:t>
              </a:r>
              <a:endParaRPr kumimoji="1" lang="zh-CN" altLang="en-US" dirty="0"/>
            </a:p>
          </p:txBody>
        </p:sp>
      </p:grp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BF278558-84DB-E54A-9FAC-7D8BC7524CB1}"/>
              </a:ext>
            </a:extLst>
          </p:cNvPr>
          <p:cNvGrpSpPr/>
          <p:nvPr/>
        </p:nvGrpSpPr>
        <p:grpSpPr>
          <a:xfrm>
            <a:off x="850472" y="5763726"/>
            <a:ext cx="640080" cy="556708"/>
            <a:chOff x="2034540" y="1945714"/>
            <a:chExt cx="640080" cy="556708"/>
          </a:xfrm>
        </p:grpSpPr>
        <p:sp>
          <p:nvSpPr>
            <p:cNvPr id="143" name="椭圆 142">
              <a:extLst>
                <a:ext uri="{FF2B5EF4-FFF2-40B4-BE49-F238E27FC236}">
                  <a16:creationId xmlns:a16="http://schemas.microsoft.com/office/drawing/2014/main" id="{A4647317-2743-2B45-8704-A132CBAF864B}"/>
                </a:ext>
              </a:extLst>
            </p:cNvPr>
            <p:cNvSpPr/>
            <p:nvPr/>
          </p:nvSpPr>
          <p:spPr>
            <a:xfrm>
              <a:off x="2076226" y="1945714"/>
              <a:ext cx="556708" cy="556708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4E2725C3-E3C7-F14B-A05A-0D640019157C}"/>
                </a:ext>
              </a:extLst>
            </p:cNvPr>
            <p:cNvSpPr txBox="1"/>
            <p:nvPr/>
          </p:nvSpPr>
          <p:spPr>
            <a:xfrm>
              <a:off x="2034540" y="2039402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Op3</a:t>
              </a:r>
              <a:endParaRPr kumimoji="1" lang="zh-CN" altLang="en-US" dirty="0"/>
            </a:p>
          </p:txBody>
        </p:sp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15E5D5D4-C3A3-714C-A2C6-34FB05F03353}"/>
              </a:ext>
            </a:extLst>
          </p:cNvPr>
          <p:cNvGrpSpPr/>
          <p:nvPr/>
        </p:nvGrpSpPr>
        <p:grpSpPr>
          <a:xfrm>
            <a:off x="3510385" y="4565791"/>
            <a:ext cx="640080" cy="556708"/>
            <a:chOff x="2034540" y="1945714"/>
            <a:chExt cx="640080" cy="556708"/>
          </a:xfrm>
        </p:grpSpPr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id="{0DA39E3B-1C23-404C-B27D-8FC80B01B511}"/>
                </a:ext>
              </a:extLst>
            </p:cNvPr>
            <p:cNvSpPr/>
            <p:nvPr/>
          </p:nvSpPr>
          <p:spPr>
            <a:xfrm>
              <a:off x="2076226" y="1945714"/>
              <a:ext cx="556708" cy="55670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A3B29C90-1D21-BC4F-BDD5-D91F1733A0CA}"/>
                </a:ext>
              </a:extLst>
            </p:cNvPr>
            <p:cNvSpPr txBox="1"/>
            <p:nvPr/>
          </p:nvSpPr>
          <p:spPr>
            <a:xfrm>
              <a:off x="2034540" y="2039402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Op2</a:t>
              </a:r>
              <a:endParaRPr kumimoji="1" lang="zh-CN" altLang="en-US" dirty="0"/>
            </a:p>
          </p:txBody>
        </p:sp>
      </p:grp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75FC24B8-3035-894A-99EC-AD54B1620AEB}"/>
              </a:ext>
            </a:extLst>
          </p:cNvPr>
          <p:cNvGrpSpPr/>
          <p:nvPr/>
        </p:nvGrpSpPr>
        <p:grpSpPr>
          <a:xfrm>
            <a:off x="1371463" y="4570191"/>
            <a:ext cx="640080" cy="556708"/>
            <a:chOff x="2034540" y="1945714"/>
            <a:chExt cx="640080" cy="556708"/>
          </a:xfrm>
        </p:grpSpPr>
        <p:sp>
          <p:nvSpPr>
            <p:cNvPr id="149" name="椭圆 148">
              <a:extLst>
                <a:ext uri="{FF2B5EF4-FFF2-40B4-BE49-F238E27FC236}">
                  <a16:creationId xmlns:a16="http://schemas.microsoft.com/office/drawing/2014/main" id="{35E0F9C0-67A9-A94F-8D88-0C94E5A07EFE}"/>
                </a:ext>
              </a:extLst>
            </p:cNvPr>
            <p:cNvSpPr/>
            <p:nvPr/>
          </p:nvSpPr>
          <p:spPr>
            <a:xfrm>
              <a:off x="2076226" y="1945714"/>
              <a:ext cx="556708" cy="55670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45365C00-A7A7-B741-AC96-C59FD9BD9964}"/>
                </a:ext>
              </a:extLst>
            </p:cNvPr>
            <p:cNvSpPr txBox="1"/>
            <p:nvPr/>
          </p:nvSpPr>
          <p:spPr>
            <a:xfrm>
              <a:off x="2034540" y="2039402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Op1</a:t>
              </a:r>
              <a:endParaRPr kumimoji="1" lang="zh-CN" altLang="en-US" dirty="0"/>
            </a:p>
          </p:txBody>
        </p:sp>
      </p:grp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BAC8C6F1-7A81-8F4E-BFA6-B64171382215}"/>
              </a:ext>
            </a:extLst>
          </p:cNvPr>
          <p:cNvGrpSpPr/>
          <p:nvPr/>
        </p:nvGrpSpPr>
        <p:grpSpPr>
          <a:xfrm>
            <a:off x="4051085" y="5763726"/>
            <a:ext cx="640080" cy="556708"/>
            <a:chOff x="2034540" y="1945714"/>
            <a:chExt cx="640080" cy="556708"/>
          </a:xfrm>
        </p:grpSpPr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4E95BF21-2D24-1740-AFF8-BBB291AF81DD}"/>
                </a:ext>
              </a:extLst>
            </p:cNvPr>
            <p:cNvSpPr/>
            <p:nvPr/>
          </p:nvSpPr>
          <p:spPr>
            <a:xfrm>
              <a:off x="2076226" y="1945714"/>
              <a:ext cx="556708" cy="556708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876CEACB-AC8C-724F-9805-A41973B3E7CD}"/>
                </a:ext>
              </a:extLst>
            </p:cNvPr>
            <p:cNvSpPr txBox="1"/>
            <p:nvPr/>
          </p:nvSpPr>
          <p:spPr>
            <a:xfrm>
              <a:off x="2034540" y="2039402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Op6</a:t>
              </a:r>
              <a:endParaRPr kumimoji="1" lang="zh-CN" altLang="en-US" dirty="0"/>
            </a:p>
          </p:txBody>
        </p:sp>
      </p:grpSp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4AB21917-1D5F-E941-BCC9-6FA4709DE8C0}"/>
              </a:ext>
            </a:extLst>
          </p:cNvPr>
          <p:cNvGrpSpPr/>
          <p:nvPr/>
        </p:nvGrpSpPr>
        <p:grpSpPr>
          <a:xfrm>
            <a:off x="2984214" y="5763726"/>
            <a:ext cx="640080" cy="556708"/>
            <a:chOff x="2034540" y="1945714"/>
            <a:chExt cx="640080" cy="556708"/>
          </a:xfrm>
        </p:grpSpPr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id="{62B3C974-CF5B-BD49-AFC5-590F2F35D12F}"/>
                </a:ext>
              </a:extLst>
            </p:cNvPr>
            <p:cNvSpPr/>
            <p:nvPr/>
          </p:nvSpPr>
          <p:spPr>
            <a:xfrm>
              <a:off x="2076226" y="1945714"/>
              <a:ext cx="556708" cy="556708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32C0B5EF-F3D0-1443-A0E8-DD3FC6499319}"/>
                </a:ext>
              </a:extLst>
            </p:cNvPr>
            <p:cNvSpPr txBox="1"/>
            <p:nvPr/>
          </p:nvSpPr>
          <p:spPr>
            <a:xfrm>
              <a:off x="2034540" y="2039402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Op5</a:t>
              </a:r>
              <a:endParaRPr kumimoji="1" lang="zh-CN" altLang="en-US" dirty="0"/>
            </a:p>
          </p:txBody>
        </p:sp>
      </p:grpSp>
      <p:cxnSp>
        <p:nvCxnSpPr>
          <p:cNvPr id="157" name="直线箭头连接符 156">
            <a:extLst>
              <a:ext uri="{FF2B5EF4-FFF2-40B4-BE49-F238E27FC236}">
                <a16:creationId xmlns:a16="http://schemas.microsoft.com/office/drawing/2014/main" id="{C36E0201-B0B5-D542-B107-030D7A881A44}"/>
              </a:ext>
            </a:extLst>
          </p:cNvPr>
          <p:cNvCxnSpPr>
            <a:stCxn id="149" idx="3"/>
            <a:endCxn id="143" idx="0"/>
          </p:cNvCxnSpPr>
          <p:nvPr/>
        </p:nvCxnSpPr>
        <p:spPr>
          <a:xfrm flipH="1">
            <a:off x="1170512" y="5045371"/>
            <a:ext cx="324165" cy="718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线箭头连接符 157">
            <a:extLst>
              <a:ext uri="{FF2B5EF4-FFF2-40B4-BE49-F238E27FC236}">
                <a16:creationId xmlns:a16="http://schemas.microsoft.com/office/drawing/2014/main" id="{61CC5109-4809-9246-BE5D-ACCFB40E7DB5}"/>
              </a:ext>
            </a:extLst>
          </p:cNvPr>
          <p:cNvCxnSpPr>
            <a:stCxn id="149" idx="5"/>
            <a:endCxn id="140" idx="0"/>
          </p:cNvCxnSpPr>
          <p:nvPr/>
        </p:nvCxnSpPr>
        <p:spPr>
          <a:xfrm>
            <a:off x="1888329" y="5045371"/>
            <a:ext cx="349054" cy="718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线箭头连接符 158">
            <a:extLst>
              <a:ext uri="{FF2B5EF4-FFF2-40B4-BE49-F238E27FC236}">
                <a16:creationId xmlns:a16="http://schemas.microsoft.com/office/drawing/2014/main" id="{6199DF80-9BD8-B346-9522-641E8460A098}"/>
              </a:ext>
            </a:extLst>
          </p:cNvPr>
          <p:cNvCxnSpPr>
            <a:stCxn id="146" idx="3"/>
            <a:endCxn id="155" idx="0"/>
          </p:cNvCxnSpPr>
          <p:nvPr/>
        </p:nvCxnSpPr>
        <p:spPr>
          <a:xfrm flipH="1">
            <a:off x="3304254" y="5040971"/>
            <a:ext cx="329345" cy="722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线箭头连接符 159">
            <a:extLst>
              <a:ext uri="{FF2B5EF4-FFF2-40B4-BE49-F238E27FC236}">
                <a16:creationId xmlns:a16="http://schemas.microsoft.com/office/drawing/2014/main" id="{01A8E2F4-2F20-DC44-8B71-81100AF15411}"/>
              </a:ext>
            </a:extLst>
          </p:cNvPr>
          <p:cNvCxnSpPr>
            <a:stCxn id="146" idx="5"/>
            <a:endCxn id="152" idx="0"/>
          </p:cNvCxnSpPr>
          <p:nvPr/>
        </p:nvCxnSpPr>
        <p:spPr>
          <a:xfrm>
            <a:off x="4027251" y="5040971"/>
            <a:ext cx="343874" cy="722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A3A296EE-69D7-344D-8D93-9E67E36D9E97}"/>
              </a:ext>
            </a:extLst>
          </p:cNvPr>
          <p:cNvSpPr txBox="1"/>
          <p:nvPr/>
        </p:nvSpPr>
        <p:spPr>
          <a:xfrm>
            <a:off x="6543485" y="3153553"/>
            <a:ext cx="446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/>
              <a:t>Op1,</a:t>
            </a:r>
            <a:r>
              <a:rPr kumimoji="1" lang="zh-CN" altLang="en-US" dirty="0"/>
              <a:t> </a:t>
            </a:r>
            <a:r>
              <a:rPr kumimoji="1" lang="en-US" altLang="zh-CN" dirty="0"/>
              <a:t>Op2</a:t>
            </a:r>
            <a:r>
              <a:rPr kumimoji="1" lang="zh-CN" altLang="en-US" dirty="0"/>
              <a:t>执行完成后，线程有空窗期</a:t>
            </a: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E2548BBA-628D-4845-BFB6-261F1AE4D5AE}"/>
              </a:ext>
            </a:extLst>
          </p:cNvPr>
          <p:cNvSpPr txBox="1"/>
          <p:nvPr/>
        </p:nvSpPr>
        <p:spPr>
          <a:xfrm>
            <a:off x="848248" y="4125020"/>
            <a:ext cx="446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/>
              <a:t>找到全部的下一轮可执行</a:t>
            </a:r>
            <a:r>
              <a:rPr kumimoji="1" lang="en-US" altLang="zh-CN" dirty="0"/>
              <a:t>Op</a:t>
            </a:r>
            <a:r>
              <a:rPr kumimoji="1" lang="zh-CN" altLang="en-US" dirty="0"/>
              <a:t>，再放入线程</a:t>
            </a:r>
          </a:p>
        </p:txBody>
      </p: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9DF450F3-7D31-9E4F-852A-AC12F6F0FB98}"/>
              </a:ext>
            </a:extLst>
          </p:cNvPr>
          <p:cNvGrpSpPr/>
          <p:nvPr/>
        </p:nvGrpSpPr>
        <p:grpSpPr>
          <a:xfrm>
            <a:off x="6244870" y="5763726"/>
            <a:ext cx="640080" cy="556708"/>
            <a:chOff x="2034540" y="1945714"/>
            <a:chExt cx="640080" cy="556708"/>
          </a:xfrm>
        </p:grpSpPr>
        <p:sp>
          <p:nvSpPr>
            <p:cNvPr id="163" name="椭圆 162">
              <a:extLst>
                <a:ext uri="{FF2B5EF4-FFF2-40B4-BE49-F238E27FC236}">
                  <a16:creationId xmlns:a16="http://schemas.microsoft.com/office/drawing/2014/main" id="{FD696311-CC68-6F4F-BF05-B894CC836A8A}"/>
                </a:ext>
              </a:extLst>
            </p:cNvPr>
            <p:cNvSpPr/>
            <p:nvPr/>
          </p:nvSpPr>
          <p:spPr>
            <a:xfrm>
              <a:off x="2076226" y="1945714"/>
              <a:ext cx="556708" cy="556708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4" name="文本框 163">
              <a:extLst>
                <a:ext uri="{FF2B5EF4-FFF2-40B4-BE49-F238E27FC236}">
                  <a16:creationId xmlns:a16="http://schemas.microsoft.com/office/drawing/2014/main" id="{3E472CBE-F0A8-6440-A826-62428492AF68}"/>
                </a:ext>
              </a:extLst>
            </p:cNvPr>
            <p:cNvSpPr txBox="1"/>
            <p:nvPr/>
          </p:nvSpPr>
          <p:spPr>
            <a:xfrm>
              <a:off x="2034540" y="2039402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Op3</a:t>
              </a:r>
              <a:endParaRPr kumimoji="1" lang="zh-CN" altLang="en-US" dirty="0"/>
            </a:p>
          </p:txBody>
        </p:sp>
      </p:grp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3A1A98CE-710F-A240-A773-7A325F4E5C95}"/>
              </a:ext>
            </a:extLst>
          </p:cNvPr>
          <p:cNvGrpSpPr/>
          <p:nvPr/>
        </p:nvGrpSpPr>
        <p:grpSpPr>
          <a:xfrm>
            <a:off x="7472501" y="5763726"/>
            <a:ext cx="640080" cy="556708"/>
            <a:chOff x="2034540" y="1945714"/>
            <a:chExt cx="640080" cy="556708"/>
          </a:xfrm>
        </p:grpSpPr>
        <p:sp>
          <p:nvSpPr>
            <p:cNvPr id="166" name="椭圆 165">
              <a:extLst>
                <a:ext uri="{FF2B5EF4-FFF2-40B4-BE49-F238E27FC236}">
                  <a16:creationId xmlns:a16="http://schemas.microsoft.com/office/drawing/2014/main" id="{F2BA62AE-9D46-AF44-823B-5739DC689E99}"/>
                </a:ext>
              </a:extLst>
            </p:cNvPr>
            <p:cNvSpPr/>
            <p:nvPr/>
          </p:nvSpPr>
          <p:spPr>
            <a:xfrm>
              <a:off x="2076226" y="1945714"/>
              <a:ext cx="556708" cy="556708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C4EA2B9F-15D8-4A47-8B22-4AF3B34AB2FE}"/>
                </a:ext>
              </a:extLst>
            </p:cNvPr>
            <p:cNvSpPr txBox="1"/>
            <p:nvPr/>
          </p:nvSpPr>
          <p:spPr>
            <a:xfrm>
              <a:off x="2034540" y="2039402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Op4</a:t>
              </a:r>
              <a:endParaRPr kumimoji="1" lang="zh-CN" altLang="en-US" dirty="0"/>
            </a:p>
          </p:txBody>
        </p:sp>
      </p:grp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7932710A-5FF5-4F45-AABE-31EFDD272FD5}"/>
              </a:ext>
            </a:extLst>
          </p:cNvPr>
          <p:cNvGrpSpPr/>
          <p:nvPr/>
        </p:nvGrpSpPr>
        <p:grpSpPr>
          <a:xfrm>
            <a:off x="8767754" y="5763726"/>
            <a:ext cx="640080" cy="556708"/>
            <a:chOff x="2034540" y="1945714"/>
            <a:chExt cx="640080" cy="556708"/>
          </a:xfrm>
        </p:grpSpPr>
        <p:sp>
          <p:nvSpPr>
            <p:cNvPr id="169" name="椭圆 168">
              <a:extLst>
                <a:ext uri="{FF2B5EF4-FFF2-40B4-BE49-F238E27FC236}">
                  <a16:creationId xmlns:a16="http://schemas.microsoft.com/office/drawing/2014/main" id="{8760C33F-AFF2-AC44-838A-D48B6B6BFA35}"/>
                </a:ext>
              </a:extLst>
            </p:cNvPr>
            <p:cNvSpPr/>
            <p:nvPr/>
          </p:nvSpPr>
          <p:spPr>
            <a:xfrm>
              <a:off x="2076226" y="1945714"/>
              <a:ext cx="556708" cy="556708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0" name="文本框 169">
              <a:extLst>
                <a:ext uri="{FF2B5EF4-FFF2-40B4-BE49-F238E27FC236}">
                  <a16:creationId xmlns:a16="http://schemas.microsoft.com/office/drawing/2014/main" id="{B06F078B-2244-324A-A68F-493F80FDCFCF}"/>
                </a:ext>
              </a:extLst>
            </p:cNvPr>
            <p:cNvSpPr txBox="1"/>
            <p:nvPr/>
          </p:nvSpPr>
          <p:spPr>
            <a:xfrm>
              <a:off x="2034540" y="2039402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Op5</a:t>
              </a:r>
              <a:endParaRPr kumimoji="1" lang="zh-CN" altLang="en-US" dirty="0"/>
            </a:p>
          </p:txBody>
        </p:sp>
      </p:grpSp>
      <p:grpSp>
        <p:nvGrpSpPr>
          <p:cNvPr id="171" name="组合 170">
            <a:extLst>
              <a:ext uri="{FF2B5EF4-FFF2-40B4-BE49-F238E27FC236}">
                <a16:creationId xmlns:a16="http://schemas.microsoft.com/office/drawing/2014/main" id="{0A4C71A4-A433-4043-99FB-B79C7E58C489}"/>
              </a:ext>
            </a:extLst>
          </p:cNvPr>
          <p:cNvGrpSpPr/>
          <p:nvPr/>
        </p:nvGrpSpPr>
        <p:grpSpPr>
          <a:xfrm>
            <a:off x="10074427" y="5763726"/>
            <a:ext cx="640080" cy="556708"/>
            <a:chOff x="2034540" y="1945714"/>
            <a:chExt cx="640080" cy="556708"/>
          </a:xfrm>
        </p:grpSpPr>
        <p:sp>
          <p:nvSpPr>
            <p:cNvPr id="172" name="椭圆 171">
              <a:extLst>
                <a:ext uri="{FF2B5EF4-FFF2-40B4-BE49-F238E27FC236}">
                  <a16:creationId xmlns:a16="http://schemas.microsoft.com/office/drawing/2014/main" id="{A8DADE37-8A05-CE4C-8E88-1CBF0B1CD31D}"/>
                </a:ext>
              </a:extLst>
            </p:cNvPr>
            <p:cNvSpPr/>
            <p:nvPr/>
          </p:nvSpPr>
          <p:spPr>
            <a:xfrm>
              <a:off x="2076226" y="1945714"/>
              <a:ext cx="556708" cy="556708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D6D6F6C1-54DB-464E-B1F2-C989B65F153C}"/>
                </a:ext>
              </a:extLst>
            </p:cNvPr>
            <p:cNvSpPr txBox="1"/>
            <p:nvPr/>
          </p:nvSpPr>
          <p:spPr>
            <a:xfrm>
              <a:off x="2034540" y="2039402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Op6</a:t>
              </a:r>
              <a:endParaRPr kumimoji="1" lang="zh-CN" altLang="en-US" dirty="0"/>
            </a:p>
          </p:txBody>
        </p:sp>
      </p:grpSp>
      <p:sp>
        <p:nvSpPr>
          <p:cNvPr id="46" name="弧 45">
            <a:extLst>
              <a:ext uri="{FF2B5EF4-FFF2-40B4-BE49-F238E27FC236}">
                <a16:creationId xmlns:a16="http://schemas.microsoft.com/office/drawing/2014/main" id="{39BB3E51-A2C3-E748-8A72-9E622B08B3CF}"/>
              </a:ext>
            </a:extLst>
          </p:cNvPr>
          <p:cNvSpPr/>
          <p:nvPr/>
        </p:nvSpPr>
        <p:spPr>
          <a:xfrm rot="19639380">
            <a:off x="-989116" y="5446918"/>
            <a:ext cx="9293478" cy="8833541"/>
          </a:xfrm>
          <a:prstGeom prst="arc">
            <a:avLst>
              <a:gd name="adj1" fmla="val 16371101"/>
              <a:gd name="adj2" fmla="val 20254569"/>
            </a:avLst>
          </a:prstGeom>
          <a:ln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5" name="弧 174">
            <a:extLst>
              <a:ext uri="{FF2B5EF4-FFF2-40B4-BE49-F238E27FC236}">
                <a16:creationId xmlns:a16="http://schemas.microsoft.com/office/drawing/2014/main" id="{F21A414E-94DE-894F-89BB-263D5E67A31F}"/>
              </a:ext>
            </a:extLst>
          </p:cNvPr>
          <p:cNvSpPr/>
          <p:nvPr/>
        </p:nvSpPr>
        <p:spPr>
          <a:xfrm rot="19639380">
            <a:off x="110644" y="5446918"/>
            <a:ext cx="9293478" cy="8833541"/>
          </a:xfrm>
          <a:prstGeom prst="arc">
            <a:avLst>
              <a:gd name="adj1" fmla="val 16371101"/>
              <a:gd name="adj2" fmla="val 20384088"/>
            </a:avLst>
          </a:prstGeom>
          <a:ln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6" name="弧 175">
            <a:extLst>
              <a:ext uri="{FF2B5EF4-FFF2-40B4-BE49-F238E27FC236}">
                <a16:creationId xmlns:a16="http://schemas.microsoft.com/office/drawing/2014/main" id="{BFB459AA-C20E-F645-B4EC-6D92B2886F96}"/>
              </a:ext>
            </a:extLst>
          </p:cNvPr>
          <p:cNvSpPr/>
          <p:nvPr/>
        </p:nvSpPr>
        <p:spPr>
          <a:xfrm rot="19639380">
            <a:off x="933022" y="5435188"/>
            <a:ext cx="9965419" cy="9302611"/>
          </a:xfrm>
          <a:prstGeom prst="arc">
            <a:avLst>
              <a:gd name="adj1" fmla="val 16371101"/>
              <a:gd name="adj2" fmla="val 20309196"/>
            </a:avLst>
          </a:prstGeom>
          <a:ln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7" name="弧 176">
            <a:extLst>
              <a:ext uri="{FF2B5EF4-FFF2-40B4-BE49-F238E27FC236}">
                <a16:creationId xmlns:a16="http://schemas.microsoft.com/office/drawing/2014/main" id="{6FCECB26-603F-954F-B84A-80D2F638AFB7}"/>
              </a:ext>
            </a:extLst>
          </p:cNvPr>
          <p:cNvSpPr/>
          <p:nvPr/>
        </p:nvSpPr>
        <p:spPr>
          <a:xfrm rot="19639380">
            <a:off x="1872622" y="5373635"/>
            <a:ext cx="10618950" cy="10145960"/>
          </a:xfrm>
          <a:prstGeom prst="arc">
            <a:avLst>
              <a:gd name="adj1" fmla="val 16371101"/>
              <a:gd name="adj2" fmla="val 20202485"/>
            </a:avLst>
          </a:prstGeom>
          <a:ln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4" name="直线连接符 113">
            <a:extLst>
              <a:ext uri="{FF2B5EF4-FFF2-40B4-BE49-F238E27FC236}">
                <a16:creationId xmlns:a16="http://schemas.microsoft.com/office/drawing/2014/main" id="{3C6961E5-8C9E-5B4D-891C-0D4ECE51174C}"/>
              </a:ext>
            </a:extLst>
          </p:cNvPr>
          <p:cNvCxnSpPr>
            <a:cxnSpLocks/>
          </p:cNvCxnSpPr>
          <p:nvPr/>
        </p:nvCxnSpPr>
        <p:spPr>
          <a:xfrm>
            <a:off x="842839" y="6447725"/>
            <a:ext cx="392699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F3A951C1-0AF0-2A45-B7A7-50D81631279E}"/>
              </a:ext>
            </a:extLst>
          </p:cNvPr>
          <p:cNvCxnSpPr>
            <a:cxnSpLocks/>
          </p:cNvCxnSpPr>
          <p:nvPr/>
        </p:nvCxnSpPr>
        <p:spPr>
          <a:xfrm>
            <a:off x="842839" y="5617577"/>
            <a:ext cx="392699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>
            <a:extLst>
              <a:ext uri="{FF2B5EF4-FFF2-40B4-BE49-F238E27FC236}">
                <a16:creationId xmlns:a16="http://schemas.microsoft.com/office/drawing/2014/main" id="{B7EFFA53-CB28-074B-9D79-5B1829EFA329}"/>
              </a:ext>
            </a:extLst>
          </p:cNvPr>
          <p:cNvSpPr txBox="1"/>
          <p:nvPr/>
        </p:nvSpPr>
        <p:spPr>
          <a:xfrm>
            <a:off x="227624" y="5173415"/>
            <a:ext cx="1412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 err="1">
                <a:latin typeface="Courier" pitchFamily="2" charset="0"/>
              </a:rPr>
              <a:t>ready_ops</a:t>
            </a:r>
            <a:endParaRPr kumimoji="1" lang="zh-CN" alt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32928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1" y="181250"/>
            <a:ext cx="9201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/>
              <a:t>ParallelExecutor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 err="1">
                <a:solidFill>
                  <a:srgbClr val="2339DA"/>
                </a:solidFill>
              </a:rPr>
              <a:t>SSAGraphExecutor</a:t>
            </a:r>
            <a:r>
              <a:rPr kumimoji="1" lang="zh-CN" altLang="en-US" sz="2800" b="1" dirty="0">
                <a:solidFill>
                  <a:srgbClr val="2339DA"/>
                </a:solidFill>
              </a:rPr>
              <a:t>并行执行过程对比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125</a:t>
            </a:fld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BFE66E47-7AD8-A340-B3A6-828237DCC809}"/>
              </a:ext>
            </a:extLst>
          </p:cNvPr>
          <p:cNvGrpSpPr/>
          <p:nvPr/>
        </p:nvGrpSpPr>
        <p:grpSpPr>
          <a:xfrm>
            <a:off x="5681730" y="1565453"/>
            <a:ext cx="5549445" cy="2226747"/>
            <a:chOff x="2933383" y="3806507"/>
            <a:chExt cx="5549445" cy="2226747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CB0A8B8-33F6-3446-85C3-A764D6476C59}"/>
                </a:ext>
              </a:extLst>
            </p:cNvPr>
            <p:cNvSpPr/>
            <p:nvPr/>
          </p:nvSpPr>
          <p:spPr>
            <a:xfrm>
              <a:off x="2933383" y="3806507"/>
              <a:ext cx="5549445" cy="2226747"/>
            </a:xfrm>
            <a:prstGeom prst="rect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F2A5228-41FA-4C41-89CE-0445F4F1B65E}"/>
                </a:ext>
              </a:extLst>
            </p:cNvPr>
            <p:cNvSpPr txBox="1"/>
            <p:nvPr/>
          </p:nvSpPr>
          <p:spPr>
            <a:xfrm>
              <a:off x="4380002" y="3906316"/>
              <a:ext cx="2651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 err="1"/>
                <a:t>ThreadPool</a:t>
              </a:r>
              <a:endParaRPr kumimoji="1" lang="zh-CN" altLang="en-US" b="1" dirty="0"/>
            </a:p>
          </p:txBody>
        </p:sp>
        <p:cxnSp>
          <p:nvCxnSpPr>
            <p:cNvPr id="9" name="直线连接符 8">
              <a:extLst>
                <a:ext uri="{FF2B5EF4-FFF2-40B4-BE49-F238E27FC236}">
                  <a16:creationId xmlns:a16="http://schemas.microsoft.com/office/drawing/2014/main" id="{87A8115F-11BD-8342-B578-C38703D39ACB}"/>
                </a:ext>
              </a:extLst>
            </p:cNvPr>
            <p:cNvCxnSpPr>
              <a:cxnSpLocks/>
            </p:cNvCxnSpPr>
            <p:nvPr/>
          </p:nvCxnSpPr>
          <p:spPr>
            <a:xfrm>
              <a:off x="3184843" y="4389948"/>
              <a:ext cx="0" cy="147999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符 9">
              <a:extLst>
                <a:ext uri="{FF2B5EF4-FFF2-40B4-BE49-F238E27FC236}">
                  <a16:creationId xmlns:a16="http://schemas.microsoft.com/office/drawing/2014/main" id="{D22139DC-6718-AC45-B4EC-011899116F81}"/>
                </a:ext>
              </a:extLst>
            </p:cNvPr>
            <p:cNvCxnSpPr>
              <a:cxnSpLocks/>
            </p:cNvCxnSpPr>
            <p:nvPr/>
          </p:nvCxnSpPr>
          <p:spPr>
            <a:xfrm>
              <a:off x="4435974" y="4389948"/>
              <a:ext cx="0" cy="147999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10">
              <a:extLst>
                <a:ext uri="{FF2B5EF4-FFF2-40B4-BE49-F238E27FC236}">
                  <a16:creationId xmlns:a16="http://schemas.microsoft.com/office/drawing/2014/main" id="{C7F4EBF4-3D0D-4641-B1DB-61D22EF0CE8B}"/>
                </a:ext>
              </a:extLst>
            </p:cNvPr>
            <p:cNvCxnSpPr>
              <a:cxnSpLocks/>
            </p:cNvCxnSpPr>
            <p:nvPr/>
          </p:nvCxnSpPr>
          <p:spPr>
            <a:xfrm>
              <a:off x="5711893" y="4389948"/>
              <a:ext cx="0" cy="147999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11">
              <a:extLst>
                <a:ext uri="{FF2B5EF4-FFF2-40B4-BE49-F238E27FC236}">
                  <a16:creationId xmlns:a16="http://schemas.microsoft.com/office/drawing/2014/main" id="{AA4F4E64-97E1-D642-8BA2-BC612B003D0B}"/>
                </a:ext>
              </a:extLst>
            </p:cNvPr>
            <p:cNvCxnSpPr>
              <a:cxnSpLocks/>
            </p:cNvCxnSpPr>
            <p:nvPr/>
          </p:nvCxnSpPr>
          <p:spPr>
            <a:xfrm>
              <a:off x="6989335" y="4389948"/>
              <a:ext cx="0" cy="147999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12">
              <a:extLst>
                <a:ext uri="{FF2B5EF4-FFF2-40B4-BE49-F238E27FC236}">
                  <a16:creationId xmlns:a16="http://schemas.microsoft.com/office/drawing/2014/main" id="{82E63E61-BF01-5F4B-9B8C-125EB876ABF2}"/>
                </a:ext>
              </a:extLst>
            </p:cNvPr>
            <p:cNvCxnSpPr>
              <a:cxnSpLocks/>
            </p:cNvCxnSpPr>
            <p:nvPr/>
          </p:nvCxnSpPr>
          <p:spPr>
            <a:xfrm>
              <a:off x="8291310" y="4389948"/>
              <a:ext cx="0" cy="147999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CF0DE7A-A194-634D-9646-B6E2C4C3BFD1}"/>
                </a:ext>
              </a:extLst>
            </p:cNvPr>
            <p:cNvSpPr txBox="1"/>
            <p:nvPr/>
          </p:nvSpPr>
          <p:spPr>
            <a:xfrm>
              <a:off x="3169608" y="4389948"/>
              <a:ext cx="1283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Thread0</a:t>
              </a:r>
              <a:endParaRPr kumimoji="1" lang="zh-CN" altLang="en-US" b="1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7754AB7-F464-764A-B551-966066B237F8}"/>
                </a:ext>
              </a:extLst>
            </p:cNvPr>
            <p:cNvSpPr txBox="1"/>
            <p:nvPr/>
          </p:nvSpPr>
          <p:spPr>
            <a:xfrm>
              <a:off x="4422429" y="4389948"/>
              <a:ext cx="1283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Thread1</a:t>
              </a:r>
              <a:endParaRPr kumimoji="1" lang="zh-CN" altLang="en-US" b="1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D5E745C-DCE7-ED42-B633-C54B51921F8E}"/>
                </a:ext>
              </a:extLst>
            </p:cNvPr>
            <p:cNvSpPr txBox="1"/>
            <p:nvPr/>
          </p:nvSpPr>
          <p:spPr>
            <a:xfrm>
              <a:off x="5705882" y="4389948"/>
              <a:ext cx="1283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Thread2</a:t>
              </a:r>
              <a:endParaRPr kumimoji="1" lang="zh-CN" altLang="en-US" b="1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C4D45AF-2B21-3C4E-9D16-678616E96DB3}"/>
                </a:ext>
              </a:extLst>
            </p:cNvPr>
            <p:cNvSpPr txBox="1"/>
            <p:nvPr/>
          </p:nvSpPr>
          <p:spPr>
            <a:xfrm>
              <a:off x="6989939" y="4389948"/>
              <a:ext cx="1283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Thread3</a:t>
              </a:r>
              <a:endParaRPr kumimoji="1" lang="zh-CN" altLang="en-US" b="1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D4CF946-E39E-BD48-B1FC-8D5BBD8B7054}"/>
                </a:ext>
              </a:extLst>
            </p:cNvPr>
            <p:cNvSpPr txBox="1"/>
            <p:nvPr/>
          </p:nvSpPr>
          <p:spPr>
            <a:xfrm>
              <a:off x="3491294" y="4761990"/>
              <a:ext cx="640080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wait</a:t>
              </a:r>
              <a:endParaRPr kumimoji="1"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9DBA03A3-C368-FB48-9B28-7BD71A677FED}"/>
                </a:ext>
              </a:extLst>
            </p:cNvPr>
            <p:cNvSpPr txBox="1"/>
            <p:nvPr/>
          </p:nvSpPr>
          <p:spPr>
            <a:xfrm>
              <a:off x="4721256" y="4761990"/>
              <a:ext cx="640080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wait</a:t>
              </a:r>
              <a:endParaRPr kumimoji="1"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B59BB15-AB5F-2245-8C61-5D585F869945}"/>
                </a:ext>
              </a:extLst>
            </p:cNvPr>
            <p:cNvSpPr txBox="1"/>
            <p:nvPr/>
          </p:nvSpPr>
          <p:spPr>
            <a:xfrm>
              <a:off x="6027568" y="4761990"/>
              <a:ext cx="640080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wait</a:t>
              </a:r>
              <a:endParaRPr kumimoji="1"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11DF747E-D8B9-B843-8EBE-E226A47D92C5}"/>
                </a:ext>
              </a:extLst>
            </p:cNvPr>
            <p:cNvSpPr txBox="1"/>
            <p:nvPr/>
          </p:nvSpPr>
          <p:spPr>
            <a:xfrm>
              <a:off x="7311625" y="4761990"/>
              <a:ext cx="640080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wait</a:t>
              </a:r>
              <a:endParaRPr kumimoji="1" lang="zh-CN" altLang="en-US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FACF24B-F575-164A-B61D-5159DF6125EA}"/>
              </a:ext>
            </a:extLst>
          </p:cNvPr>
          <p:cNvGrpSpPr/>
          <p:nvPr/>
        </p:nvGrpSpPr>
        <p:grpSpPr>
          <a:xfrm>
            <a:off x="1917343" y="3040205"/>
            <a:ext cx="640080" cy="556708"/>
            <a:chOff x="2034540" y="1945714"/>
            <a:chExt cx="640080" cy="556708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72AFC83D-40A8-5945-9144-190B08DAA4D3}"/>
                </a:ext>
              </a:extLst>
            </p:cNvPr>
            <p:cNvSpPr/>
            <p:nvPr/>
          </p:nvSpPr>
          <p:spPr>
            <a:xfrm>
              <a:off x="2076226" y="1945714"/>
              <a:ext cx="556708" cy="556708"/>
            </a:xfrm>
            <a:prstGeom prst="ellipse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246A8B8F-5D52-D54E-9B00-BFD8DA2206BE}"/>
                </a:ext>
              </a:extLst>
            </p:cNvPr>
            <p:cNvSpPr txBox="1"/>
            <p:nvPr/>
          </p:nvSpPr>
          <p:spPr>
            <a:xfrm>
              <a:off x="2034540" y="2039402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Op4</a:t>
              </a:r>
              <a:endParaRPr kumimoji="1" lang="zh-CN" altLang="en-US" dirty="0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2AE0F732-E0DF-6741-BA44-EEA944650171}"/>
              </a:ext>
            </a:extLst>
          </p:cNvPr>
          <p:cNvGrpSpPr/>
          <p:nvPr/>
        </p:nvGrpSpPr>
        <p:grpSpPr>
          <a:xfrm>
            <a:off x="850472" y="3040205"/>
            <a:ext cx="640080" cy="556708"/>
            <a:chOff x="2034540" y="1945714"/>
            <a:chExt cx="640080" cy="556708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3F0E2AB5-95D4-C443-A74F-F92AFEA9AEE4}"/>
                </a:ext>
              </a:extLst>
            </p:cNvPr>
            <p:cNvSpPr/>
            <p:nvPr/>
          </p:nvSpPr>
          <p:spPr>
            <a:xfrm>
              <a:off x="2076226" y="1945714"/>
              <a:ext cx="556708" cy="556708"/>
            </a:xfrm>
            <a:prstGeom prst="ellipse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12B22D15-DA6A-D94A-8ABD-BD61D18A229C}"/>
                </a:ext>
              </a:extLst>
            </p:cNvPr>
            <p:cNvSpPr txBox="1"/>
            <p:nvPr/>
          </p:nvSpPr>
          <p:spPr>
            <a:xfrm>
              <a:off x="2034540" y="2039402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Op3</a:t>
              </a:r>
              <a:endParaRPr kumimoji="1" lang="zh-CN" altLang="en-US" dirty="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4063C087-BA10-7844-8698-61A72FD16C2F}"/>
              </a:ext>
            </a:extLst>
          </p:cNvPr>
          <p:cNvGrpSpPr/>
          <p:nvPr/>
        </p:nvGrpSpPr>
        <p:grpSpPr>
          <a:xfrm>
            <a:off x="3510385" y="1842270"/>
            <a:ext cx="640080" cy="556708"/>
            <a:chOff x="2034540" y="1945714"/>
            <a:chExt cx="640080" cy="556708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32014F9C-B6D9-B74D-8643-340949E352CD}"/>
                </a:ext>
              </a:extLst>
            </p:cNvPr>
            <p:cNvSpPr/>
            <p:nvPr/>
          </p:nvSpPr>
          <p:spPr>
            <a:xfrm>
              <a:off x="2076226" y="1945714"/>
              <a:ext cx="556708" cy="556708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FD6E23C7-F807-544D-B92A-7D57C85A3756}"/>
                </a:ext>
              </a:extLst>
            </p:cNvPr>
            <p:cNvSpPr txBox="1"/>
            <p:nvPr/>
          </p:nvSpPr>
          <p:spPr>
            <a:xfrm>
              <a:off x="2034540" y="2039402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Op2</a:t>
              </a:r>
              <a:endParaRPr kumimoji="1" lang="zh-CN" altLang="en-US" dirty="0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CDCFFC2A-C7DB-534C-8F7E-08706FBE8A9D}"/>
              </a:ext>
            </a:extLst>
          </p:cNvPr>
          <p:cNvGrpSpPr/>
          <p:nvPr/>
        </p:nvGrpSpPr>
        <p:grpSpPr>
          <a:xfrm>
            <a:off x="1371463" y="1846670"/>
            <a:ext cx="640080" cy="556708"/>
            <a:chOff x="2034540" y="1945714"/>
            <a:chExt cx="640080" cy="556708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92BCE74E-BCF1-ED4B-B012-9D78366AB4B4}"/>
                </a:ext>
              </a:extLst>
            </p:cNvPr>
            <p:cNvSpPr/>
            <p:nvPr/>
          </p:nvSpPr>
          <p:spPr>
            <a:xfrm>
              <a:off x="2076226" y="1945714"/>
              <a:ext cx="556708" cy="556708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A59415CA-0B44-F84F-BBD2-A868C8FB6ADF}"/>
                </a:ext>
              </a:extLst>
            </p:cNvPr>
            <p:cNvSpPr txBox="1"/>
            <p:nvPr/>
          </p:nvSpPr>
          <p:spPr>
            <a:xfrm>
              <a:off x="2034540" y="2039402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Op1</a:t>
              </a:r>
              <a:endParaRPr kumimoji="1" lang="zh-CN" altLang="en-US" dirty="0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EB729DD7-1E1A-D04E-A2FF-A94832D59578}"/>
              </a:ext>
            </a:extLst>
          </p:cNvPr>
          <p:cNvSpPr/>
          <p:nvPr/>
        </p:nvSpPr>
        <p:spPr>
          <a:xfrm>
            <a:off x="822601" y="730002"/>
            <a:ext cx="46153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 err="1">
                <a:solidFill>
                  <a:srgbClr val="C00000"/>
                </a:solidFill>
                <a:latin typeface="Courier" pitchFamily="2" charset="0"/>
              </a:rPr>
              <a:t>Fast</a:t>
            </a:r>
            <a:r>
              <a:rPr kumimoji="1" lang="en-US" altLang="zh-CN" sz="2000" dirty="0" err="1">
                <a:latin typeface="Courier" pitchFamily="2" charset="0"/>
              </a:rPr>
              <a:t>ThreadedSSAGraphExecutor</a:t>
            </a:r>
            <a:endParaRPr lang="zh-CN" altLang="en-US" sz="2000" dirty="0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F2C1D93E-0ABF-624A-965F-2DB2A8B7D2FF}"/>
              </a:ext>
            </a:extLst>
          </p:cNvPr>
          <p:cNvGrpSpPr/>
          <p:nvPr/>
        </p:nvGrpSpPr>
        <p:grpSpPr>
          <a:xfrm>
            <a:off x="4051085" y="3040205"/>
            <a:ext cx="640080" cy="556708"/>
            <a:chOff x="2034540" y="1945714"/>
            <a:chExt cx="640080" cy="556708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383A6850-7D9C-0441-96A9-D851C9203400}"/>
                </a:ext>
              </a:extLst>
            </p:cNvPr>
            <p:cNvSpPr/>
            <p:nvPr/>
          </p:nvSpPr>
          <p:spPr>
            <a:xfrm>
              <a:off x="2076226" y="1945714"/>
              <a:ext cx="556708" cy="556708"/>
            </a:xfrm>
            <a:prstGeom prst="ellipse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8B712631-6B76-F74A-9080-2F14192D44B7}"/>
                </a:ext>
              </a:extLst>
            </p:cNvPr>
            <p:cNvSpPr txBox="1"/>
            <p:nvPr/>
          </p:nvSpPr>
          <p:spPr>
            <a:xfrm>
              <a:off x="2034540" y="2039402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Op6</a:t>
              </a:r>
              <a:endParaRPr kumimoji="1" lang="zh-CN" altLang="en-US" dirty="0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73CBAA20-B814-3648-9E16-366DAED11888}"/>
              </a:ext>
            </a:extLst>
          </p:cNvPr>
          <p:cNvGrpSpPr/>
          <p:nvPr/>
        </p:nvGrpSpPr>
        <p:grpSpPr>
          <a:xfrm>
            <a:off x="2984214" y="3040205"/>
            <a:ext cx="640080" cy="556708"/>
            <a:chOff x="2034540" y="1945714"/>
            <a:chExt cx="640080" cy="556708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7FF47A37-759A-654B-B50F-174825C59481}"/>
                </a:ext>
              </a:extLst>
            </p:cNvPr>
            <p:cNvSpPr/>
            <p:nvPr/>
          </p:nvSpPr>
          <p:spPr>
            <a:xfrm>
              <a:off x="2076226" y="1945714"/>
              <a:ext cx="556708" cy="556708"/>
            </a:xfrm>
            <a:prstGeom prst="ellipse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3F6402F4-4E5E-694C-9D9C-F79B164FE127}"/>
                </a:ext>
              </a:extLst>
            </p:cNvPr>
            <p:cNvSpPr txBox="1"/>
            <p:nvPr/>
          </p:nvSpPr>
          <p:spPr>
            <a:xfrm>
              <a:off x="2034540" y="2039402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Op5</a:t>
              </a:r>
              <a:endParaRPr kumimoji="1" lang="zh-CN" altLang="en-US" dirty="0"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CF443D5F-B81F-5B4E-B030-D45F8F4E8202}"/>
              </a:ext>
            </a:extLst>
          </p:cNvPr>
          <p:cNvSpPr txBox="1"/>
          <p:nvPr/>
        </p:nvSpPr>
        <p:spPr>
          <a:xfrm>
            <a:off x="786624" y="1281448"/>
            <a:ext cx="3752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dirty="0"/>
              <a:t>待执行的</a:t>
            </a:r>
            <a:r>
              <a:rPr kumimoji="1" lang="en-US" altLang="zh-CN" sz="2000" dirty="0"/>
              <a:t>Op</a:t>
            </a:r>
            <a:r>
              <a:rPr kumimoji="1" lang="zh-CN" altLang="en-US" sz="2000" dirty="0"/>
              <a:t>与它们的依赖关系</a:t>
            </a:r>
          </a:p>
        </p:txBody>
      </p: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88C3F55-E044-1447-9499-C12B38773BCE}"/>
              </a:ext>
            </a:extLst>
          </p:cNvPr>
          <p:cNvCxnSpPr>
            <a:stCxn id="32" idx="3"/>
            <a:endCxn id="26" idx="0"/>
          </p:cNvCxnSpPr>
          <p:nvPr/>
        </p:nvCxnSpPr>
        <p:spPr>
          <a:xfrm flipH="1">
            <a:off x="1170512" y="2321850"/>
            <a:ext cx="324165" cy="718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CD005FA6-6B48-EB44-9A64-49D67C318E8E}"/>
              </a:ext>
            </a:extLst>
          </p:cNvPr>
          <p:cNvCxnSpPr>
            <a:stCxn id="32" idx="5"/>
            <a:endCxn id="23" idx="0"/>
          </p:cNvCxnSpPr>
          <p:nvPr/>
        </p:nvCxnSpPr>
        <p:spPr>
          <a:xfrm>
            <a:off x="1888329" y="2321850"/>
            <a:ext cx="349054" cy="718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5AAFCB9E-3A20-CA4A-A329-B5AFD9AAD812}"/>
              </a:ext>
            </a:extLst>
          </p:cNvPr>
          <p:cNvCxnSpPr>
            <a:stCxn id="29" idx="3"/>
            <a:endCxn id="38" idx="0"/>
          </p:cNvCxnSpPr>
          <p:nvPr/>
        </p:nvCxnSpPr>
        <p:spPr>
          <a:xfrm flipH="1">
            <a:off x="3304254" y="2317450"/>
            <a:ext cx="329345" cy="722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F84F0E05-20FC-C044-8389-1D30B5E6351D}"/>
              </a:ext>
            </a:extLst>
          </p:cNvPr>
          <p:cNvCxnSpPr>
            <a:stCxn id="29" idx="5"/>
            <a:endCxn id="35" idx="0"/>
          </p:cNvCxnSpPr>
          <p:nvPr/>
        </p:nvCxnSpPr>
        <p:spPr>
          <a:xfrm>
            <a:off x="4027251" y="2317450"/>
            <a:ext cx="343874" cy="722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A0695FB5-B34D-5D42-B1B9-6952DF57E5E5}"/>
              </a:ext>
            </a:extLst>
          </p:cNvPr>
          <p:cNvGrpSpPr/>
          <p:nvPr/>
        </p:nvGrpSpPr>
        <p:grpSpPr>
          <a:xfrm>
            <a:off x="5679506" y="4295543"/>
            <a:ext cx="5549445" cy="2226747"/>
            <a:chOff x="2933383" y="3806507"/>
            <a:chExt cx="5549445" cy="2226747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E8018DE1-A818-4C4F-BFFC-78616062D591}"/>
                </a:ext>
              </a:extLst>
            </p:cNvPr>
            <p:cNvSpPr/>
            <p:nvPr/>
          </p:nvSpPr>
          <p:spPr>
            <a:xfrm>
              <a:off x="2933383" y="3806507"/>
              <a:ext cx="5549445" cy="2226747"/>
            </a:xfrm>
            <a:prstGeom prst="rect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0534A096-E76F-174B-B096-1C6D18D59E49}"/>
                </a:ext>
              </a:extLst>
            </p:cNvPr>
            <p:cNvSpPr txBox="1"/>
            <p:nvPr/>
          </p:nvSpPr>
          <p:spPr>
            <a:xfrm>
              <a:off x="4380002" y="3906316"/>
              <a:ext cx="2651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 err="1"/>
                <a:t>ThreadPool</a:t>
              </a:r>
              <a:endParaRPr kumimoji="1" lang="zh-CN" altLang="en-US" b="1" dirty="0"/>
            </a:p>
          </p:txBody>
        </p:sp>
        <p:cxnSp>
          <p:nvCxnSpPr>
            <p:cNvPr id="79" name="直线连接符 78">
              <a:extLst>
                <a:ext uri="{FF2B5EF4-FFF2-40B4-BE49-F238E27FC236}">
                  <a16:creationId xmlns:a16="http://schemas.microsoft.com/office/drawing/2014/main" id="{A4974920-3413-5D43-9403-E6357A599F0E}"/>
                </a:ext>
              </a:extLst>
            </p:cNvPr>
            <p:cNvCxnSpPr>
              <a:cxnSpLocks/>
            </p:cNvCxnSpPr>
            <p:nvPr/>
          </p:nvCxnSpPr>
          <p:spPr>
            <a:xfrm>
              <a:off x="3184843" y="4389948"/>
              <a:ext cx="0" cy="147999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线连接符 79">
              <a:extLst>
                <a:ext uri="{FF2B5EF4-FFF2-40B4-BE49-F238E27FC236}">
                  <a16:creationId xmlns:a16="http://schemas.microsoft.com/office/drawing/2014/main" id="{15397867-E94F-DE40-B7F9-59839BFFD30C}"/>
                </a:ext>
              </a:extLst>
            </p:cNvPr>
            <p:cNvCxnSpPr>
              <a:cxnSpLocks/>
            </p:cNvCxnSpPr>
            <p:nvPr/>
          </p:nvCxnSpPr>
          <p:spPr>
            <a:xfrm>
              <a:off x="4435974" y="4389948"/>
              <a:ext cx="0" cy="147999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连接符 80">
              <a:extLst>
                <a:ext uri="{FF2B5EF4-FFF2-40B4-BE49-F238E27FC236}">
                  <a16:creationId xmlns:a16="http://schemas.microsoft.com/office/drawing/2014/main" id="{FB932A10-4FCD-A544-957D-23AD6C162306}"/>
                </a:ext>
              </a:extLst>
            </p:cNvPr>
            <p:cNvCxnSpPr>
              <a:cxnSpLocks/>
            </p:cNvCxnSpPr>
            <p:nvPr/>
          </p:nvCxnSpPr>
          <p:spPr>
            <a:xfrm>
              <a:off x="5711893" y="4389948"/>
              <a:ext cx="0" cy="147999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线连接符 81">
              <a:extLst>
                <a:ext uri="{FF2B5EF4-FFF2-40B4-BE49-F238E27FC236}">
                  <a16:creationId xmlns:a16="http://schemas.microsoft.com/office/drawing/2014/main" id="{064CE370-2458-8343-B8D3-62E2EEEBCE87}"/>
                </a:ext>
              </a:extLst>
            </p:cNvPr>
            <p:cNvCxnSpPr>
              <a:cxnSpLocks/>
            </p:cNvCxnSpPr>
            <p:nvPr/>
          </p:nvCxnSpPr>
          <p:spPr>
            <a:xfrm>
              <a:off x="6989335" y="4389948"/>
              <a:ext cx="0" cy="147999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线连接符 82">
              <a:extLst>
                <a:ext uri="{FF2B5EF4-FFF2-40B4-BE49-F238E27FC236}">
                  <a16:creationId xmlns:a16="http://schemas.microsoft.com/office/drawing/2014/main" id="{812A0166-2442-1B44-A38A-AAEAE3B0D598}"/>
                </a:ext>
              </a:extLst>
            </p:cNvPr>
            <p:cNvCxnSpPr>
              <a:cxnSpLocks/>
            </p:cNvCxnSpPr>
            <p:nvPr/>
          </p:nvCxnSpPr>
          <p:spPr>
            <a:xfrm>
              <a:off x="8291310" y="4389948"/>
              <a:ext cx="0" cy="147999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DFAE346A-CE32-1543-A7A5-21A00B2BF8E2}"/>
                </a:ext>
              </a:extLst>
            </p:cNvPr>
            <p:cNvSpPr txBox="1"/>
            <p:nvPr/>
          </p:nvSpPr>
          <p:spPr>
            <a:xfrm>
              <a:off x="3169608" y="4389948"/>
              <a:ext cx="1283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Thread0</a:t>
              </a:r>
              <a:endParaRPr kumimoji="1" lang="zh-CN" altLang="en-US" b="1" dirty="0"/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615A462C-BE44-9B43-BE7C-0EADBA2069B1}"/>
                </a:ext>
              </a:extLst>
            </p:cNvPr>
            <p:cNvSpPr txBox="1"/>
            <p:nvPr/>
          </p:nvSpPr>
          <p:spPr>
            <a:xfrm>
              <a:off x="4422429" y="4389948"/>
              <a:ext cx="1283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Thread1</a:t>
              </a:r>
              <a:endParaRPr kumimoji="1" lang="zh-CN" altLang="en-US" b="1" dirty="0"/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C07865F6-1F21-1B42-96BA-F9ADA946DEDD}"/>
                </a:ext>
              </a:extLst>
            </p:cNvPr>
            <p:cNvSpPr txBox="1"/>
            <p:nvPr/>
          </p:nvSpPr>
          <p:spPr>
            <a:xfrm>
              <a:off x="5705882" y="4389948"/>
              <a:ext cx="1283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Thread2</a:t>
              </a:r>
              <a:endParaRPr kumimoji="1" lang="zh-CN" altLang="en-US" b="1" dirty="0"/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ECED47F6-099B-AC43-8BFE-F6A1D1A6A6D7}"/>
                </a:ext>
              </a:extLst>
            </p:cNvPr>
            <p:cNvSpPr txBox="1"/>
            <p:nvPr/>
          </p:nvSpPr>
          <p:spPr>
            <a:xfrm>
              <a:off x="6989939" y="4389948"/>
              <a:ext cx="1283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Thread3</a:t>
              </a:r>
              <a:endParaRPr kumimoji="1" lang="zh-CN" altLang="en-US" b="1" dirty="0"/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908D4CF7-82A1-FF4A-8A03-E73B034903C9}"/>
                </a:ext>
              </a:extLst>
            </p:cNvPr>
            <p:cNvSpPr txBox="1"/>
            <p:nvPr/>
          </p:nvSpPr>
          <p:spPr>
            <a:xfrm>
              <a:off x="6027568" y="4761990"/>
              <a:ext cx="640080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wait</a:t>
              </a:r>
              <a:endParaRPr kumimoji="1" lang="zh-CN" altLang="en-US" dirty="0"/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FA554E81-1981-CC4B-BD39-03EB1E998DB1}"/>
                </a:ext>
              </a:extLst>
            </p:cNvPr>
            <p:cNvSpPr txBox="1"/>
            <p:nvPr/>
          </p:nvSpPr>
          <p:spPr>
            <a:xfrm>
              <a:off x="7311625" y="4761990"/>
              <a:ext cx="640080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wait</a:t>
              </a:r>
              <a:endParaRPr kumimoji="1" lang="zh-CN" altLang="en-US" dirty="0"/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227445A1-5650-E341-9168-1E3784A51B97}"/>
              </a:ext>
            </a:extLst>
          </p:cNvPr>
          <p:cNvGrpSpPr/>
          <p:nvPr/>
        </p:nvGrpSpPr>
        <p:grpSpPr>
          <a:xfrm>
            <a:off x="1915119" y="5770295"/>
            <a:ext cx="640080" cy="556708"/>
            <a:chOff x="2034540" y="1945714"/>
            <a:chExt cx="640080" cy="556708"/>
          </a:xfrm>
        </p:grpSpPr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7D54A850-7DB4-854D-A2A4-4C5420F30E6F}"/>
                </a:ext>
              </a:extLst>
            </p:cNvPr>
            <p:cNvSpPr/>
            <p:nvPr/>
          </p:nvSpPr>
          <p:spPr>
            <a:xfrm>
              <a:off x="2076226" y="1945714"/>
              <a:ext cx="556708" cy="556708"/>
            </a:xfrm>
            <a:prstGeom prst="ellipse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3501335C-9AA9-4643-BAF8-EC6EFBC20428}"/>
                </a:ext>
              </a:extLst>
            </p:cNvPr>
            <p:cNvSpPr txBox="1"/>
            <p:nvPr/>
          </p:nvSpPr>
          <p:spPr>
            <a:xfrm>
              <a:off x="2034540" y="2039402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Op4</a:t>
              </a:r>
              <a:endParaRPr kumimoji="1" lang="zh-CN" altLang="en-US" dirty="0"/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B3B92A8-2D36-074B-AB5B-BFD0A3D0E80A}"/>
              </a:ext>
            </a:extLst>
          </p:cNvPr>
          <p:cNvGrpSpPr/>
          <p:nvPr/>
        </p:nvGrpSpPr>
        <p:grpSpPr>
          <a:xfrm>
            <a:off x="848248" y="5770295"/>
            <a:ext cx="640080" cy="556708"/>
            <a:chOff x="2034540" y="1945714"/>
            <a:chExt cx="640080" cy="556708"/>
          </a:xfrm>
        </p:grpSpPr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D85B7F22-0435-FF45-AE3C-716D6ED236A1}"/>
                </a:ext>
              </a:extLst>
            </p:cNvPr>
            <p:cNvSpPr/>
            <p:nvPr/>
          </p:nvSpPr>
          <p:spPr>
            <a:xfrm>
              <a:off x="2076226" y="1945714"/>
              <a:ext cx="556708" cy="556708"/>
            </a:xfrm>
            <a:prstGeom prst="ellipse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0667347B-BA1F-694D-809A-19B605605A02}"/>
                </a:ext>
              </a:extLst>
            </p:cNvPr>
            <p:cNvSpPr txBox="1"/>
            <p:nvPr/>
          </p:nvSpPr>
          <p:spPr>
            <a:xfrm>
              <a:off x="2034540" y="2039402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Op3</a:t>
              </a:r>
              <a:endParaRPr kumimoji="1" lang="zh-CN" altLang="en-US" dirty="0"/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0913C01E-4CB0-6D4F-ABF5-8AA1EB26989C}"/>
              </a:ext>
            </a:extLst>
          </p:cNvPr>
          <p:cNvGrpSpPr/>
          <p:nvPr/>
        </p:nvGrpSpPr>
        <p:grpSpPr>
          <a:xfrm>
            <a:off x="3508161" y="4572360"/>
            <a:ext cx="640080" cy="556708"/>
            <a:chOff x="2034540" y="1945714"/>
            <a:chExt cx="640080" cy="556708"/>
          </a:xfrm>
        </p:grpSpPr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E656FB0F-D094-5D49-8CFE-30902DF830B4}"/>
                </a:ext>
              </a:extLst>
            </p:cNvPr>
            <p:cNvSpPr/>
            <p:nvPr/>
          </p:nvSpPr>
          <p:spPr>
            <a:xfrm>
              <a:off x="2076226" y="1945714"/>
              <a:ext cx="556708" cy="556708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242E8F4D-99AE-1147-B806-ADBDB4BBC950}"/>
                </a:ext>
              </a:extLst>
            </p:cNvPr>
            <p:cNvSpPr txBox="1"/>
            <p:nvPr/>
          </p:nvSpPr>
          <p:spPr>
            <a:xfrm>
              <a:off x="2034540" y="2039402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Op2</a:t>
              </a:r>
              <a:endParaRPr kumimoji="1" lang="zh-CN" altLang="en-US" dirty="0"/>
            </a:p>
          </p:txBody>
        </p: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7CF73E08-CCB4-F648-9EEC-15E5821952C3}"/>
              </a:ext>
            </a:extLst>
          </p:cNvPr>
          <p:cNvGrpSpPr/>
          <p:nvPr/>
        </p:nvGrpSpPr>
        <p:grpSpPr>
          <a:xfrm>
            <a:off x="1369239" y="4576760"/>
            <a:ext cx="640080" cy="556708"/>
            <a:chOff x="2034540" y="1945714"/>
            <a:chExt cx="640080" cy="55670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8B1E3A16-138C-1D47-BB24-D667E4E0E8EC}"/>
                </a:ext>
              </a:extLst>
            </p:cNvPr>
            <p:cNvSpPr/>
            <p:nvPr/>
          </p:nvSpPr>
          <p:spPr>
            <a:xfrm>
              <a:off x="2076226" y="1945714"/>
              <a:ext cx="556708" cy="556708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0ADA4F98-21F6-6B44-B0FD-F2F0A5B091C7}"/>
                </a:ext>
              </a:extLst>
            </p:cNvPr>
            <p:cNvSpPr txBox="1"/>
            <p:nvPr/>
          </p:nvSpPr>
          <p:spPr>
            <a:xfrm>
              <a:off x="2034540" y="2039402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Op1</a:t>
              </a:r>
              <a:endParaRPr kumimoji="1" lang="zh-CN" altLang="en-US" dirty="0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24BB3397-CE45-274C-ACF8-F6BC278D2A98}"/>
              </a:ext>
            </a:extLst>
          </p:cNvPr>
          <p:cNvGrpSpPr/>
          <p:nvPr/>
        </p:nvGrpSpPr>
        <p:grpSpPr>
          <a:xfrm>
            <a:off x="4048861" y="5770295"/>
            <a:ext cx="640080" cy="556708"/>
            <a:chOff x="2034540" y="1945714"/>
            <a:chExt cx="640080" cy="556708"/>
          </a:xfrm>
        </p:grpSpPr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2A680B68-8C34-1240-B45B-876CA7637A8D}"/>
                </a:ext>
              </a:extLst>
            </p:cNvPr>
            <p:cNvSpPr/>
            <p:nvPr/>
          </p:nvSpPr>
          <p:spPr>
            <a:xfrm>
              <a:off x="2076226" y="1945714"/>
              <a:ext cx="556708" cy="556708"/>
            </a:xfrm>
            <a:prstGeom prst="ellipse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D899ED1F-B029-C741-ACC7-FEA66142A162}"/>
                </a:ext>
              </a:extLst>
            </p:cNvPr>
            <p:cNvSpPr txBox="1"/>
            <p:nvPr/>
          </p:nvSpPr>
          <p:spPr>
            <a:xfrm>
              <a:off x="2034540" y="2039402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Op6</a:t>
              </a:r>
              <a:endParaRPr kumimoji="1" lang="zh-CN" altLang="en-US" dirty="0"/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943541CB-E1F1-044A-9251-AF86352D9C00}"/>
              </a:ext>
            </a:extLst>
          </p:cNvPr>
          <p:cNvGrpSpPr/>
          <p:nvPr/>
        </p:nvGrpSpPr>
        <p:grpSpPr>
          <a:xfrm>
            <a:off x="2981990" y="5770295"/>
            <a:ext cx="640080" cy="556708"/>
            <a:chOff x="2034540" y="1945714"/>
            <a:chExt cx="640080" cy="556708"/>
          </a:xfrm>
        </p:grpSpPr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2C6D909-0558-E84C-9A0E-69D17A404591}"/>
                </a:ext>
              </a:extLst>
            </p:cNvPr>
            <p:cNvSpPr/>
            <p:nvPr/>
          </p:nvSpPr>
          <p:spPr>
            <a:xfrm>
              <a:off x="2076226" y="1945714"/>
              <a:ext cx="556708" cy="556708"/>
            </a:xfrm>
            <a:prstGeom prst="ellipse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00D100C6-FE76-8A4B-9FB2-3EEB8C905735}"/>
                </a:ext>
              </a:extLst>
            </p:cNvPr>
            <p:cNvSpPr txBox="1"/>
            <p:nvPr/>
          </p:nvSpPr>
          <p:spPr>
            <a:xfrm>
              <a:off x="2034540" y="2039402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Op5</a:t>
              </a:r>
              <a:endParaRPr kumimoji="1" lang="zh-CN" altLang="en-US" dirty="0"/>
            </a:p>
          </p:txBody>
        </p:sp>
      </p:grpSp>
      <p:cxnSp>
        <p:nvCxnSpPr>
          <p:cNvPr id="110" name="直线箭头连接符 109">
            <a:extLst>
              <a:ext uri="{FF2B5EF4-FFF2-40B4-BE49-F238E27FC236}">
                <a16:creationId xmlns:a16="http://schemas.microsoft.com/office/drawing/2014/main" id="{72BB6907-80B7-1645-83BE-EC522C97C6B2}"/>
              </a:ext>
            </a:extLst>
          </p:cNvPr>
          <p:cNvCxnSpPr>
            <a:stCxn id="102" idx="3"/>
            <a:endCxn id="96" idx="0"/>
          </p:cNvCxnSpPr>
          <p:nvPr/>
        </p:nvCxnSpPr>
        <p:spPr>
          <a:xfrm flipH="1">
            <a:off x="1168288" y="5051940"/>
            <a:ext cx="324165" cy="718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B7E24D32-F7A4-564F-AC75-DC5B43D66875}"/>
              </a:ext>
            </a:extLst>
          </p:cNvPr>
          <p:cNvCxnSpPr>
            <a:stCxn id="102" idx="5"/>
            <a:endCxn id="93" idx="0"/>
          </p:cNvCxnSpPr>
          <p:nvPr/>
        </p:nvCxnSpPr>
        <p:spPr>
          <a:xfrm>
            <a:off x="1886105" y="5051940"/>
            <a:ext cx="349054" cy="718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线箭头连接符 111">
            <a:extLst>
              <a:ext uri="{FF2B5EF4-FFF2-40B4-BE49-F238E27FC236}">
                <a16:creationId xmlns:a16="http://schemas.microsoft.com/office/drawing/2014/main" id="{52F8AB02-E7F0-F845-B57B-4D3FAF73890E}"/>
              </a:ext>
            </a:extLst>
          </p:cNvPr>
          <p:cNvCxnSpPr>
            <a:stCxn id="99" idx="3"/>
            <a:endCxn id="108" idx="0"/>
          </p:cNvCxnSpPr>
          <p:nvPr/>
        </p:nvCxnSpPr>
        <p:spPr>
          <a:xfrm flipH="1">
            <a:off x="3302030" y="5047540"/>
            <a:ext cx="329345" cy="722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线箭头连接符 112">
            <a:extLst>
              <a:ext uri="{FF2B5EF4-FFF2-40B4-BE49-F238E27FC236}">
                <a16:creationId xmlns:a16="http://schemas.microsoft.com/office/drawing/2014/main" id="{6E9D7710-0649-AA47-B579-C872AC5BFB1D}"/>
              </a:ext>
            </a:extLst>
          </p:cNvPr>
          <p:cNvCxnSpPr>
            <a:stCxn id="99" idx="5"/>
            <a:endCxn id="105" idx="0"/>
          </p:cNvCxnSpPr>
          <p:nvPr/>
        </p:nvCxnSpPr>
        <p:spPr>
          <a:xfrm>
            <a:off x="4025027" y="5047540"/>
            <a:ext cx="343874" cy="722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BC239613-7E69-F449-9DA3-23745C1E1FC2}"/>
              </a:ext>
            </a:extLst>
          </p:cNvPr>
          <p:cNvGrpSpPr/>
          <p:nvPr/>
        </p:nvGrpSpPr>
        <p:grpSpPr>
          <a:xfrm>
            <a:off x="6238176" y="5761463"/>
            <a:ext cx="640080" cy="556708"/>
            <a:chOff x="2034540" y="1945714"/>
            <a:chExt cx="640080" cy="556708"/>
          </a:xfrm>
        </p:grpSpPr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6E3AD40A-F163-8F40-9012-B7EF323436DC}"/>
                </a:ext>
              </a:extLst>
            </p:cNvPr>
            <p:cNvSpPr/>
            <p:nvPr/>
          </p:nvSpPr>
          <p:spPr>
            <a:xfrm>
              <a:off x="2076226" y="1945714"/>
              <a:ext cx="556708" cy="556708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BFED71BF-A73A-7646-AA23-FDD4FB04D98A}"/>
                </a:ext>
              </a:extLst>
            </p:cNvPr>
            <p:cNvSpPr txBox="1"/>
            <p:nvPr/>
          </p:nvSpPr>
          <p:spPr>
            <a:xfrm>
              <a:off x="2034540" y="2039402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Op1</a:t>
              </a:r>
              <a:endParaRPr kumimoji="1" lang="zh-CN" altLang="en-US" dirty="0"/>
            </a:p>
          </p:txBody>
        </p:sp>
      </p:grp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7B6A3CFE-40FE-AF48-A09B-EDDF92E101E4}"/>
              </a:ext>
            </a:extLst>
          </p:cNvPr>
          <p:cNvGrpSpPr/>
          <p:nvPr/>
        </p:nvGrpSpPr>
        <p:grpSpPr>
          <a:xfrm>
            <a:off x="7497011" y="5751659"/>
            <a:ext cx="640080" cy="556708"/>
            <a:chOff x="2034540" y="1945714"/>
            <a:chExt cx="640080" cy="556708"/>
          </a:xfrm>
        </p:grpSpPr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A8D13481-7F63-E546-BFCF-9B7CC1ADA683}"/>
                </a:ext>
              </a:extLst>
            </p:cNvPr>
            <p:cNvSpPr/>
            <p:nvPr/>
          </p:nvSpPr>
          <p:spPr>
            <a:xfrm>
              <a:off x="2076226" y="1945714"/>
              <a:ext cx="556708" cy="556708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EA51456D-E489-D443-A03C-25EDC836B736}"/>
                </a:ext>
              </a:extLst>
            </p:cNvPr>
            <p:cNvSpPr txBox="1"/>
            <p:nvPr/>
          </p:nvSpPr>
          <p:spPr>
            <a:xfrm>
              <a:off x="2034540" y="2039402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Op2</a:t>
              </a:r>
              <a:endParaRPr kumimoji="1" lang="zh-CN" altLang="en-US" dirty="0"/>
            </a:p>
          </p:txBody>
        </p:sp>
      </p:grpSp>
      <p:cxnSp>
        <p:nvCxnSpPr>
          <p:cNvPr id="121" name="直线连接符 120">
            <a:extLst>
              <a:ext uri="{FF2B5EF4-FFF2-40B4-BE49-F238E27FC236}">
                <a16:creationId xmlns:a16="http://schemas.microsoft.com/office/drawing/2014/main" id="{78B361EE-88B8-B949-B6B9-B81617CA3C52}"/>
              </a:ext>
            </a:extLst>
          </p:cNvPr>
          <p:cNvCxnSpPr/>
          <p:nvPr/>
        </p:nvCxnSpPr>
        <p:spPr>
          <a:xfrm>
            <a:off x="874713" y="4046220"/>
            <a:ext cx="1048984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线箭头连接符 122">
            <a:extLst>
              <a:ext uri="{FF2B5EF4-FFF2-40B4-BE49-F238E27FC236}">
                <a16:creationId xmlns:a16="http://schemas.microsoft.com/office/drawing/2014/main" id="{E7C223C3-AC72-7541-87AA-F86F194DB600}"/>
              </a:ext>
            </a:extLst>
          </p:cNvPr>
          <p:cNvCxnSpPr>
            <a:stCxn id="103" idx="3"/>
            <a:endCxn id="116" idx="1"/>
          </p:cNvCxnSpPr>
          <p:nvPr/>
        </p:nvCxnSpPr>
        <p:spPr>
          <a:xfrm>
            <a:off x="2009319" y="4855114"/>
            <a:ext cx="4228857" cy="1184703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716A2114-9B80-9843-84B2-FFF2E01090C4}"/>
              </a:ext>
            </a:extLst>
          </p:cNvPr>
          <p:cNvCxnSpPr>
            <a:cxnSpLocks/>
            <a:stCxn id="100" idx="3"/>
            <a:endCxn id="119" idx="1"/>
          </p:cNvCxnSpPr>
          <p:nvPr/>
        </p:nvCxnSpPr>
        <p:spPr>
          <a:xfrm>
            <a:off x="4148241" y="4850714"/>
            <a:ext cx="3348770" cy="1179299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29144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1" y="181250"/>
            <a:ext cx="9201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/>
              <a:t>ParallelExecutor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 err="1">
                <a:solidFill>
                  <a:srgbClr val="2339DA"/>
                </a:solidFill>
              </a:rPr>
              <a:t>SSAGraphExecutor</a:t>
            </a:r>
            <a:r>
              <a:rPr kumimoji="1" lang="zh-CN" altLang="en-US" sz="2800" b="1" dirty="0">
                <a:solidFill>
                  <a:srgbClr val="2339DA"/>
                </a:solidFill>
              </a:rPr>
              <a:t>并行执行过程对比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126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B729DD7-1E1A-D04E-A2FF-A94832D59578}"/>
              </a:ext>
            </a:extLst>
          </p:cNvPr>
          <p:cNvSpPr/>
          <p:nvPr/>
        </p:nvSpPr>
        <p:spPr>
          <a:xfrm>
            <a:off x="822601" y="730002"/>
            <a:ext cx="46153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 err="1">
                <a:solidFill>
                  <a:srgbClr val="C00000"/>
                </a:solidFill>
                <a:latin typeface="Courier" pitchFamily="2" charset="0"/>
              </a:rPr>
              <a:t>Fast</a:t>
            </a:r>
            <a:r>
              <a:rPr kumimoji="1" lang="en-US" altLang="zh-CN" sz="2000" dirty="0" err="1">
                <a:latin typeface="Courier" pitchFamily="2" charset="0"/>
              </a:rPr>
              <a:t>ThreadedSSAGraphExecutor</a:t>
            </a:r>
            <a:endParaRPr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F443D5F-B81F-5B4E-B030-D45F8F4E8202}"/>
              </a:ext>
            </a:extLst>
          </p:cNvPr>
          <p:cNvSpPr txBox="1"/>
          <p:nvPr/>
        </p:nvSpPr>
        <p:spPr>
          <a:xfrm>
            <a:off x="786624" y="1281448"/>
            <a:ext cx="3752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dirty="0"/>
              <a:t>待执行的</a:t>
            </a:r>
            <a:r>
              <a:rPr kumimoji="1" lang="en-US" altLang="zh-CN" sz="2000" dirty="0"/>
              <a:t>Op</a:t>
            </a:r>
            <a:r>
              <a:rPr kumimoji="1" lang="zh-CN" altLang="en-US" sz="2000" dirty="0"/>
              <a:t>与它们的依赖关系</a:t>
            </a:r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A0695FB5-B34D-5D42-B1B9-6952DF57E5E5}"/>
              </a:ext>
            </a:extLst>
          </p:cNvPr>
          <p:cNvGrpSpPr/>
          <p:nvPr/>
        </p:nvGrpSpPr>
        <p:grpSpPr>
          <a:xfrm>
            <a:off x="5679506" y="1585580"/>
            <a:ext cx="5549445" cy="2226747"/>
            <a:chOff x="2933383" y="3806507"/>
            <a:chExt cx="5549445" cy="2226747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E8018DE1-A818-4C4F-BFFC-78616062D591}"/>
                </a:ext>
              </a:extLst>
            </p:cNvPr>
            <p:cNvSpPr/>
            <p:nvPr/>
          </p:nvSpPr>
          <p:spPr>
            <a:xfrm>
              <a:off x="2933383" y="3806507"/>
              <a:ext cx="5549445" cy="2226747"/>
            </a:xfrm>
            <a:prstGeom prst="rect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0534A096-E76F-174B-B096-1C6D18D59E49}"/>
                </a:ext>
              </a:extLst>
            </p:cNvPr>
            <p:cNvSpPr txBox="1"/>
            <p:nvPr/>
          </p:nvSpPr>
          <p:spPr>
            <a:xfrm>
              <a:off x="4380002" y="3906316"/>
              <a:ext cx="2651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 err="1"/>
                <a:t>ThreadPool</a:t>
              </a:r>
              <a:endParaRPr kumimoji="1" lang="zh-CN" altLang="en-US" b="1" dirty="0"/>
            </a:p>
          </p:txBody>
        </p:sp>
        <p:cxnSp>
          <p:nvCxnSpPr>
            <p:cNvPr id="79" name="直线连接符 78">
              <a:extLst>
                <a:ext uri="{FF2B5EF4-FFF2-40B4-BE49-F238E27FC236}">
                  <a16:creationId xmlns:a16="http://schemas.microsoft.com/office/drawing/2014/main" id="{A4974920-3413-5D43-9403-E6357A599F0E}"/>
                </a:ext>
              </a:extLst>
            </p:cNvPr>
            <p:cNvCxnSpPr>
              <a:cxnSpLocks/>
            </p:cNvCxnSpPr>
            <p:nvPr/>
          </p:nvCxnSpPr>
          <p:spPr>
            <a:xfrm>
              <a:off x="3184843" y="4389948"/>
              <a:ext cx="0" cy="147999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线连接符 79">
              <a:extLst>
                <a:ext uri="{FF2B5EF4-FFF2-40B4-BE49-F238E27FC236}">
                  <a16:creationId xmlns:a16="http://schemas.microsoft.com/office/drawing/2014/main" id="{15397867-E94F-DE40-B7F9-59839BFFD30C}"/>
                </a:ext>
              </a:extLst>
            </p:cNvPr>
            <p:cNvCxnSpPr>
              <a:cxnSpLocks/>
            </p:cNvCxnSpPr>
            <p:nvPr/>
          </p:nvCxnSpPr>
          <p:spPr>
            <a:xfrm>
              <a:off x="4435974" y="4389948"/>
              <a:ext cx="0" cy="147999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连接符 80">
              <a:extLst>
                <a:ext uri="{FF2B5EF4-FFF2-40B4-BE49-F238E27FC236}">
                  <a16:creationId xmlns:a16="http://schemas.microsoft.com/office/drawing/2014/main" id="{FB932A10-4FCD-A544-957D-23AD6C162306}"/>
                </a:ext>
              </a:extLst>
            </p:cNvPr>
            <p:cNvCxnSpPr>
              <a:cxnSpLocks/>
            </p:cNvCxnSpPr>
            <p:nvPr/>
          </p:nvCxnSpPr>
          <p:spPr>
            <a:xfrm>
              <a:off x="5711893" y="4389948"/>
              <a:ext cx="0" cy="147999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线连接符 81">
              <a:extLst>
                <a:ext uri="{FF2B5EF4-FFF2-40B4-BE49-F238E27FC236}">
                  <a16:creationId xmlns:a16="http://schemas.microsoft.com/office/drawing/2014/main" id="{064CE370-2458-8343-B8D3-62E2EEEBCE87}"/>
                </a:ext>
              </a:extLst>
            </p:cNvPr>
            <p:cNvCxnSpPr>
              <a:cxnSpLocks/>
            </p:cNvCxnSpPr>
            <p:nvPr/>
          </p:nvCxnSpPr>
          <p:spPr>
            <a:xfrm>
              <a:off x="6989335" y="4389948"/>
              <a:ext cx="0" cy="147999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线连接符 82">
              <a:extLst>
                <a:ext uri="{FF2B5EF4-FFF2-40B4-BE49-F238E27FC236}">
                  <a16:creationId xmlns:a16="http://schemas.microsoft.com/office/drawing/2014/main" id="{812A0166-2442-1B44-A38A-AAEAE3B0D598}"/>
                </a:ext>
              </a:extLst>
            </p:cNvPr>
            <p:cNvCxnSpPr>
              <a:cxnSpLocks/>
            </p:cNvCxnSpPr>
            <p:nvPr/>
          </p:nvCxnSpPr>
          <p:spPr>
            <a:xfrm>
              <a:off x="8291310" y="4389948"/>
              <a:ext cx="0" cy="147999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DFAE346A-CE32-1543-A7A5-21A00B2BF8E2}"/>
                </a:ext>
              </a:extLst>
            </p:cNvPr>
            <p:cNvSpPr txBox="1"/>
            <p:nvPr/>
          </p:nvSpPr>
          <p:spPr>
            <a:xfrm>
              <a:off x="3169608" y="4389948"/>
              <a:ext cx="1283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Thread0</a:t>
              </a:r>
              <a:endParaRPr kumimoji="1" lang="zh-CN" altLang="en-US" b="1" dirty="0"/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615A462C-BE44-9B43-BE7C-0EADBA2069B1}"/>
                </a:ext>
              </a:extLst>
            </p:cNvPr>
            <p:cNvSpPr txBox="1"/>
            <p:nvPr/>
          </p:nvSpPr>
          <p:spPr>
            <a:xfrm>
              <a:off x="4422429" y="4389948"/>
              <a:ext cx="1283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Thread1</a:t>
              </a:r>
              <a:endParaRPr kumimoji="1" lang="zh-CN" altLang="en-US" b="1" dirty="0"/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C07865F6-1F21-1B42-96BA-F9ADA946DEDD}"/>
                </a:ext>
              </a:extLst>
            </p:cNvPr>
            <p:cNvSpPr txBox="1"/>
            <p:nvPr/>
          </p:nvSpPr>
          <p:spPr>
            <a:xfrm>
              <a:off x="5705882" y="4389948"/>
              <a:ext cx="1283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Thread2</a:t>
              </a:r>
              <a:endParaRPr kumimoji="1" lang="zh-CN" altLang="en-US" b="1" dirty="0"/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ECED47F6-099B-AC43-8BFE-F6A1D1A6A6D7}"/>
                </a:ext>
              </a:extLst>
            </p:cNvPr>
            <p:cNvSpPr txBox="1"/>
            <p:nvPr/>
          </p:nvSpPr>
          <p:spPr>
            <a:xfrm>
              <a:off x="6989939" y="4389948"/>
              <a:ext cx="1283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Thread3</a:t>
              </a:r>
              <a:endParaRPr kumimoji="1" lang="zh-CN" altLang="en-US" b="1" dirty="0"/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908D4CF7-82A1-FF4A-8A03-E73B034903C9}"/>
                </a:ext>
              </a:extLst>
            </p:cNvPr>
            <p:cNvSpPr txBox="1"/>
            <p:nvPr/>
          </p:nvSpPr>
          <p:spPr>
            <a:xfrm>
              <a:off x="6027568" y="4761990"/>
              <a:ext cx="640080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wait</a:t>
              </a:r>
              <a:endParaRPr kumimoji="1" lang="zh-CN" altLang="en-US" dirty="0"/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FA554E81-1981-CC4B-BD39-03EB1E998DB1}"/>
                </a:ext>
              </a:extLst>
            </p:cNvPr>
            <p:cNvSpPr txBox="1"/>
            <p:nvPr/>
          </p:nvSpPr>
          <p:spPr>
            <a:xfrm>
              <a:off x="7311625" y="4761990"/>
              <a:ext cx="640080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wait</a:t>
              </a:r>
              <a:endParaRPr kumimoji="1" lang="zh-CN" altLang="en-US" dirty="0"/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227445A1-5650-E341-9168-1E3784A51B97}"/>
              </a:ext>
            </a:extLst>
          </p:cNvPr>
          <p:cNvGrpSpPr/>
          <p:nvPr/>
        </p:nvGrpSpPr>
        <p:grpSpPr>
          <a:xfrm>
            <a:off x="1915119" y="3060332"/>
            <a:ext cx="640080" cy="556708"/>
            <a:chOff x="2034540" y="1945714"/>
            <a:chExt cx="640080" cy="556708"/>
          </a:xfrm>
        </p:grpSpPr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7D54A850-7DB4-854D-A2A4-4C5420F30E6F}"/>
                </a:ext>
              </a:extLst>
            </p:cNvPr>
            <p:cNvSpPr/>
            <p:nvPr/>
          </p:nvSpPr>
          <p:spPr>
            <a:xfrm>
              <a:off x="2076226" y="1945714"/>
              <a:ext cx="556708" cy="556708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3501335C-9AA9-4643-BAF8-EC6EFBC20428}"/>
                </a:ext>
              </a:extLst>
            </p:cNvPr>
            <p:cNvSpPr txBox="1"/>
            <p:nvPr/>
          </p:nvSpPr>
          <p:spPr>
            <a:xfrm>
              <a:off x="2034540" y="2039402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Op4</a:t>
              </a:r>
              <a:endParaRPr kumimoji="1" lang="zh-CN" altLang="en-US" dirty="0"/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B3B92A8-2D36-074B-AB5B-BFD0A3D0E80A}"/>
              </a:ext>
            </a:extLst>
          </p:cNvPr>
          <p:cNvGrpSpPr/>
          <p:nvPr/>
        </p:nvGrpSpPr>
        <p:grpSpPr>
          <a:xfrm>
            <a:off x="848248" y="3060332"/>
            <a:ext cx="640080" cy="556708"/>
            <a:chOff x="2034540" y="1945714"/>
            <a:chExt cx="640080" cy="556708"/>
          </a:xfrm>
        </p:grpSpPr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D85B7F22-0435-FF45-AE3C-716D6ED236A1}"/>
                </a:ext>
              </a:extLst>
            </p:cNvPr>
            <p:cNvSpPr/>
            <p:nvPr/>
          </p:nvSpPr>
          <p:spPr>
            <a:xfrm>
              <a:off x="2076226" y="1945714"/>
              <a:ext cx="556708" cy="556708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0667347B-BA1F-694D-809A-19B605605A02}"/>
                </a:ext>
              </a:extLst>
            </p:cNvPr>
            <p:cNvSpPr txBox="1"/>
            <p:nvPr/>
          </p:nvSpPr>
          <p:spPr>
            <a:xfrm>
              <a:off x="2034540" y="2039402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Op3</a:t>
              </a:r>
              <a:endParaRPr kumimoji="1" lang="zh-CN" altLang="en-US" dirty="0"/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0913C01E-4CB0-6D4F-ABF5-8AA1EB26989C}"/>
              </a:ext>
            </a:extLst>
          </p:cNvPr>
          <p:cNvGrpSpPr/>
          <p:nvPr/>
        </p:nvGrpSpPr>
        <p:grpSpPr>
          <a:xfrm>
            <a:off x="3508161" y="1862397"/>
            <a:ext cx="640080" cy="556708"/>
            <a:chOff x="2034540" y="1945714"/>
            <a:chExt cx="640080" cy="556708"/>
          </a:xfrm>
        </p:grpSpPr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E656FB0F-D094-5D49-8CFE-30902DF830B4}"/>
                </a:ext>
              </a:extLst>
            </p:cNvPr>
            <p:cNvSpPr/>
            <p:nvPr/>
          </p:nvSpPr>
          <p:spPr>
            <a:xfrm>
              <a:off x="2076226" y="1945714"/>
              <a:ext cx="556708" cy="556708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242E8F4D-99AE-1147-B806-ADBDB4BBC950}"/>
                </a:ext>
              </a:extLst>
            </p:cNvPr>
            <p:cNvSpPr txBox="1"/>
            <p:nvPr/>
          </p:nvSpPr>
          <p:spPr>
            <a:xfrm>
              <a:off x="2034540" y="2039402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Op2</a:t>
              </a:r>
              <a:endParaRPr kumimoji="1" lang="zh-CN" altLang="en-US" dirty="0"/>
            </a:p>
          </p:txBody>
        </p: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7CF73E08-CCB4-F648-9EEC-15E5821952C3}"/>
              </a:ext>
            </a:extLst>
          </p:cNvPr>
          <p:cNvGrpSpPr/>
          <p:nvPr/>
        </p:nvGrpSpPr>
        <p:grpSpPr>
          <a:xfrm>
            <a:off x="1369239" y="1866797"/>
            <a:ext cx="640080" cy="556708"/>
            <a:chOff x="2034540" y="1945714"/>
            <a:chExt cx="640080" cy="55670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8B1E3A16-138C-1D47-BB24-D667E4E0E8EC}"/>
                </a:ext>
              </a:extLst>
            </p:cNvPr>
            <p:cNvSpPr/>
            <p:nvPr/>
          </p:nvSpPr>
          <p:spPr>
            <a:xfrm>
              <a:off x="2076226" y="1945714"/>
              <a:ext cx="556708" cy="55670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0ADA4F98-21F6-6B44-B0FD-F2F0A5B091C7}"/>
                </a:ext>
              </a:extLst>
            </p:cNvPr>
            <p:cNvSpPr txBox="1"/>
            <p:nvPr/>
          </p:nvSpPr>
          <p:spPr>
            <a:xfrm>
              <a:off x="2034540" y="2039402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Op1</a:t>
              </a:r>
              <a:endParaRPr kumimoji="1" lang="zh-CN" altLang="en-US" dirty="0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24BB3397-CE45-274C-ACF8-F6BC278D2A98}"/>
              </a:ext>
            </a:extLst>
          </p:cNvPr>
          <p:cNvGrpSpPr/>
          <p:nvPr/>
        </p:nvGrpSpPr>
        <p:grpSpPr>
          <a:xfrm>
            <a:off x="4048861" y="3060332"/>
            <a:ext cx="640080" cy="556708"/>
            <a:chOff x="2034540" y="1945714"/>
            <a:chExt cx="640080" cy="556708"/>
          </a:xfrm>
        </p:grpSpPr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2A680B68-8C34-1240-B45B-876CA7637A8D}"/>
                </a:ext>
              </a:extLst>
            </p:cNvPr>
            <p:cNvSpPr/>
            <p:nvPr/>
          </p:nvSpPr>
          <p:spPr>
            <a:xfrm>
              <a:off x="2076226" y="1945714"/>
              <a:ext cx="556708" cy="556708"/>
            </a:xfrm>
            <a:prstGeom prst="ellipse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D899ED1F-B029-C741-ACC7-FEA66142A162}"/>
                </a:ext>
              </a:extLst>
            </p:cNvPr>
            <p:cNvSpPr txBox="1"/>
            <p:nvPr/>
          </p:nvSpPr>
          <p:spPr>
            <a:xfrm>
              <a:off x="2034540" y="2039402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Op6</a:t>
              </a:r>
              <a:endParaRPr kumimoji="1" lang="zh-CN" altLang="en-US" dirty="0"/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943541CB-E1F1-044A-9251-AF86352D9C00}"/>
              </a:ext>
            </a:extLst>
          </p:cNvPr>
          <p:cNvGrpSpPr/>
          <p:nvPr/>
        </p:nvGrpSpPr>
        <p:grpSpPr>
          <a:xfrm>
            <a:off x="2981990" y="3060332"/>
            <a:ext cx="640080" cy="556708"/>
            <a:chOff x="2034540" y="1945714"/>
            <a:chExt cx="640080" cy="556708"/>
          </a:xfrm>
        </p:grpSpPr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2C6D909-0558-E84C-9A0E-69D17A404591}"/>
                </a:ext>
              </a:extLst>
            </p:cNvPr>
            <p:cNvSpPr/>
            <p:nvPr/>
          </p:nvSpPr>
          <p:spPr>
            <a:xfrm>
              <a:off x="2076226" y="1945714"/>
              <a:ext cx="556708" cy="556708"/>
            </a:xfrm>
            <a:prstGeom prst="ellipse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00D100C6-FE76-8A4B-9FB2-3EEB8C905735}"/>
                </a:ext>
              </a:extLst>
            </p:cNvPr>
            <p:cNvSpPr txBox="1"/>
            <p:nvPr/>
          </p:nvSpPr>
          <p:spPr>
            <a:xfrm>
              <a:off x="2034540" y="2039402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Op5</a:t>
              </a:r>
              <a:endParaRPr kumimoji="1" lang="zh-CN" altLang="en-US" dirty="0"/>
            </a:p>
          </p:txBody>
        </p:sp>
      </p:grpSp>
      <p:cxnSp>
        <p:nvCxnSpPr>
          <p:cNvPr id="110" name="直线箭头连接符 109">
            <a:extLst>
              <a:ext uri="{FF2B5EF4-FFF2-40B4-BE49-F238E27FC236}">
                <a16:creationId xmlns:a16="http://schemas.microsoft.com/office/drawing/2014/main" id="{72BB6907-80B7-1645-83BE-EC522C97C6B2}"/>
              </a:ext>
            </a:extLst>
          </p:cNvPr>
          <p:cNvCxnSpPr>
            <a:stCxn id="102" idx="3"/>
            <a:endCxn id="96" idx="0"/>
          </p:cNvCxnSpPr>
          <p:nvPr/>
        </p:nvCxnSpPr>
        <p:spPr>
          <a:xfrm flipH="1">
            <a:off x="1168288" y="2341977"/>
            <a:ext cx="324165" cy="718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B7E24D32-F7A4-564F-AC75-DC5B43D66875}"/>
              </a:ext>
            </a:extLst>
          </p:cNvPr>
          <p:cNvCxnSpPr>
            <a:stCxn id="102" idx="5"/>
            <a:endCxn id="93" idx="0"/>
          </p:cNvCxnSpPr>
          <p:nvPr/>
        </p:nvCxnSpPr>
        <p:spPr>
          <a:xfrm>
            <a:off x="1886105" y="2341977"/>
            <a:ext cx="349054" cy="718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线箭头连接符 111">
            <a:extLst>
              <a:ext uri="{FF2B5EF4-FFF2-40B4-BE49-F238E27FC236}">
                <a16:creationId xmlns:a16="http://schemas.microsoft.com/office/drawing/2014/main" id="{52F8AB02-E7F0-F845-B57B-4D3FAF73890E}"/>
              </a:ext>
            </a:extLst>
          </p:cNvPr>
          <p:cNvCxnSpPr>
            <a:stCxn id="99" idx="3"/>
            <a:endCxn id="108" idx="0"/>
          </p:cNvCxnSpPr>
          <p:nvPr/>
        </p:nvCxnSpPr>
        <p:spPr>
          <a:xfrm flipH="1">
            <a:off x="3302030" y="2337577"/>
            <a:ext cx="329345" cy="722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线箭头连接符 112">
            <a:extLst>
              <a:ext uri="{FF2B5EF4-FFF2-40B4-BE49-F238E27FC236}">
                <a16:creationId xmlns:a16="http://schemas.microsoft.com/office/drawing/2014/main" id="{6E9D7710-0649-AA47-B579-C872AC5BFB1D}"/>
              </a:ext>
            </a:extLst>
          </p:cNvPr>
          <p:cNvCxnSpPr>
            <a:stCxn id="99" idx="5"/>
            <a:endCxn id="105" idx="0"/>
          </p:cNvCxnSpPr>
          <p:nvPr/>
        </p:nvCxnSpPr>
        <p:spPr>
          <a:xfrm>
            <a:off x="4025027" y="2337577"/>
            <a:ext cx="343874" cy="722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BC239613-7E69-F449-9DA3-23745C1E1FC2}"/>
              </a:ext>
            </a:extLst>
          </p:cNvPr>
          <p:cNvGrpSpPr/>
          <p:nvPr/>
        </p:nvGrpSpPr>
        <p:grpSpPr>
          <a:xfrm>
            <a:off x="6238176" y="3051500"/>
            <a:ext cx="640080" cy="556708"/>
            <a:chOff x="2034540" y="1945714"/>
            <a:chExt cx="640080" cy="556708"/>
          </a:xfrm>
        </p:grpSpPr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6E3AD40A-F163-8F40-9012-B7EF323436DC}"/>
                </a:ext>
              </a:extLst>
            </p:cNvPr>
            <p:cNvSpPr/>
            <p:nvPr/>
          </p:nvSpPr>
          <p:spPr>
            <a:xfrm>
              <a:off x="2076226" y="1945714"/>
              <a:ext cx="556708" cy="55670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BFED71BF-A73A-7646-AA23-FDD4FB04D98A}"/>
                </a:ext>
              </a:extLst>
            </p:cNvPr>
            <p:cNvSpPr txBox="1"/>
            <p:nvPr/>
          </p:nvSpPr>
          <p:spPr>
            <a:xfrm>
              <a:off x="2034540" y="2039402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Op1</a:t>
              </a:r>
              <a:endParaRPr kumimoji="1" lang="zh-CN" altLang="en-US" dirty="0"/>
            </a:p>
          </p:txBody>
        </p:sp>
      </p:grp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7B6A3CFE-40FE-AF48-A09B-EDDF92E101E4}"/>
              </a:ext>
            </a:extLst>
          </p:cNvPr>
          <p:cNvGrpSpPr/>
          <p:nvPr/>
        </p:nvGrpSpPr>
        <p:grpSpPr>
          <a:xfrm>
            <a:off x="7497011" y="3041696"/>
            <a:ext cx="640080" cy="556708"/>
            <a:chOff x="2034540" y="1945714"/>
            <a:chExt cx="640080" cy="556708"/>
          </a:xfrm>
        </p:grpSpPr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A8D13481-7F63-E546-BFCF-9B7CC1ADA683}"/>
                </a:ext>
              </a:extLst>
            </p:cNvPr>
            <p:cNvSpPr/>
            <p:nvPr/>
          </p:nvSpPr>
          <p:spPr>
            <a:xfrm>
              <a:off x="2076226" y="1945714"/>
              <a:ext cx="556708" cy="556708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EA51456D-E489-D443-A03C-25EDC836B736}"/>
                </a:ext>
              </a:extLst>
            </p:cNvPr>
            <p:cNvSpPr txBox="1"/>
            <p:nvPr/>
          </p:nvSpPr>
          <p:spPr>
            <a:xfrm>
              <a:off x="2034540" y="2039402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Op2</a:t>
              </a:r>
              <a:endParaRPr kumimoji="1" lang="zh-CN" altLang="en-US" dirty="0"/>
            </a:p>
          </p:txBody>
        </p:sp>
      </p:grpSp>
      <p:cxnSp>
        <p:nvCxnSpPr>
          <p:cNvPr id="121" name="直线连接符 120">
            <a:extLst>
              <a:ext uri="{FF2B5EF4-FFF2-40B4-BE49-F238E27FC236}">
                <a16:creationId xmlns:a16="http://schemas.microsoft.com/office/drawing/2014/main" id="{78B361EE-88B8-B949-B6B9-B81617CA3C52}"/>
              </a:ext>
            </a:extLst>
          </p:cNvPr>
          <p:cNvCxnSpPr/>
          <p:nvPr/>
        </p:nvCxnSpPr>
        <p:spPr>
          <a:xfrm>
            <a:off x="874713" y="4046220"/>
            <a:ext cx="1048984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716A2114-9B80-9843-84B2-FFF2E01090C4}"/>
              </a:ext>
            </a:extLst>
          </p:cNvPr>
          <p:cNvCxnSpPr>
            <a:cxnSpLocks/>
            <a:stCxn id="100" idx="3"/>
            <a:endCxn id="119" idx="1"/>
          </p:cNvCxnSpPr>
          <p:nvPr/>
        </p:nvCxnSpPr>
        <p:spPr>
          <a:xfrm>
            <a:off x="4148241" y="2140751"/>
            <a:ext cx="3348770" cy="1179299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7C17BEAE-4252-6B4D-A26D-13DFE461B24A}"/>
              </a:ext>
            </a:extLst>
          </p:cNvPr>
          <p:cNvGrpSpPr/>
          <p:nvPr/>
        </p:nvGrpSpPr>
        <p:grpSpPr>
          <a:xfrm>
            <a:off x="5679506" y="4317350"/>
            <a:ext cx="5549445" cy="2226747"/>
            <a:chOff x="2933383" y="3806507"/>
            <a:chExt cx="5549445" cy="2226747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8EB57FA8-4C03-0347-ACC6-D3990900181E}"/>
                </a:ext>
              </a:extLst>
            </p:cNvPr>
            <p:cNvSpPr/>
            <p:nvPr/>
          </p:nvSpPr>
          <p:spPr>
            <a:xfrm>
              <a:off x="2933383" y="3806507"/>
              <a:ext cx="5549445" cy="2226747"/>
            </a:xfrm>
            <a:prstGeom prst="rect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27F4AD4E-0D91-B642-8699-41865C40A1F3}"/>
                </a:ext>
              </a:extLst>
            </p:cNvPr>
            <p:cNvSpPr txBox="1"/>
            <p:nvPr/>
          </p:nvSpPr>
          <p:spPr>
            <a:xfrm>
              <a:off x="4380002" y="3906316"/>
              <a:ext cx="2651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 err="1"/>
                <a:t>ThreadPool</a:t>
              </a:r>
              <a:endParaRPr kumimoji="1" lang="zh-CN" altLang="en-US" b="1" dirty="0"/>
            </a:p>
          </p:txBody>
        </p:sp>
        <p:cxnSp>
          <p:nvCxnSpPr>
            <p:cNvPr id="126" name="直线连接符 125">
              <a:extLst>
                <a:ext uri="{FF2B5EF4-FFF2-40B4-BE49-F238E27FC236}">
                  <a16:creationId xmlns:a16="http://schemas.microsoft.com/office/drawing/2014/main" id="{03089317-87CB-1641-9047-C41B4A822F30}"/>
                </a:ext>
              </a:extLst>
            </p:cNvPr>
            <p:cNvCxnSpPr>
              <a:cxnSpLocks/>
            </p:cNvCxnSpPr>
            <p:nvPr/>
          </p:nvCxnSpPr>
          <p:spPr>
            <a:xfrm>
              <a:off x="3184843" y="4389948"/>
              <a:ext cx="0" cy="147999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线连接符 126">
              <a:extLst>
                <a:ext uri="{FF2B5EF4-FFF2-40B4-BE49-F238E27FC236}">
                  <a16:creationId xmlns:a16="http://schemas.microsoft.com/office/drawing/2014/main" id="{9DD661E0-1B28-E94B-9098-B2A9C86BB0D9}"/>
                </a:ext>
              </a:extLst>
            </p:cNvPr>
            <p:cNvCxnSpPr>
              <a:cxnSpLocks/>
            </p:cNvCxnSpPr>
            <p:nvPr/>
          </p:nvCxnSpPr>
          <p:spPr>
            <a:xfrm>
              <a:off x="4435974" y="4389948"/>
              <a:ext cx="0" cy="147999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线连接符 127">
              <a:extLst>
                <a:ext uri="{FF2B5EF4-FFF2-40B4-BE49-F238E27FC236}">
                  <a16:creationId xmlns:a16="http://schemas.microsoft.com/office/drawing/2014/main" id="{8C90D8E0-073D-1C4F-91D9-F36C57520CAE}"/>
                </a:ext>
              </a:extLst>
            </p:cNvPr>
            <p:cNvCxnSpPr>
              <a:cxnSpLocks/>
            </p:cNvCxnSpPr>
            <p:nvPr/>
          </p:nvCxnSpPr>
          <p:spPr>
            <a:xfrm>
              <a:off x="5711893" y="4389948"/>
              <a:ext cx="0" cy="147999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线连接符 128">
              <a:extLst>
                <a:ext uri="{FF2B5EF4-FFF2-40B4-BE49-F238E27FC236}">
                  <a16:creationId xmlns:a16="http://schemas.microsoft.com/office/drawing/2014/main" id="{4FF3CB8B-AC97-AB44-AA21-99892019B8C6}"/>
                </a:ext>
              </a:extLst>
            </p:cNvPr>
            <p:cNvCxnSpPr>
              <a:cxnSpLocks/>
            </p:cNvCxnSpPr>
            <p:nvPr/>
          </p:nvCxnSpPr>
          <p:spPr>
            <a:xfrm>
              <a:off x="6989335" y="4389948"/>
              <a:ext cx="0" cy="147999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线连接符 129">
              <a:extLst>
                <a:ext uri="{FF2B5EF4-FFF2-40B4-BE49-F238E27FC236}">
                  <a16:creationId xmlns:a16="http://schemas.microsoft.com/office/drawing/2014/main" id="{24BE85E8-B92B-B74B-A22E-3915A4322E6A}"/>
                </a:ext>
              </a:extLst>
            </p:cNvPr>
            <p:cNvCxnSpPr>
              <a:cxnSpLocks/>
            </p:cNvCxnSpPr>
            <p:nvPr/>
          </p:nvCxnSpPr>
          <p:spPr>
            <a:xfrm>
              <a:off x="8291310" y="4389948"/>
              <a:ext cx="0" cy="147999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C8F1EC22-8F75-4049-983D-27744AC073F1}"/>
                </a:ext>
              </a:extLst>
            </p:cNvPr>
            <p:cNvSpPr txBox="1"/>
            <p:nvPr/>
          </p:nvSpPr>
          <p:spPr>
            <a:xfrm>
              <a:off x="3169608" y="4389948"/>
              <a:ext cx="1283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Thread0</a:t>
              </a:r>
              <a:endParaRPr kumimoji="1" lang="zh-CN" altLang="en-US" b="1" dirty="0"/>
            </a:p>
          </p:txBody>
        </p: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B2026339-9D3C-4643-93F1-C82E3C278FC7}"/>
                </a:ext>
              </a:extLst>
            </p:cNvPr>
            <p:cNvSpPr txBox="1"/>
            <p:nvPr/>
          </p:nvSpPr>
          <p:spPr>
            <a:xfrm>
              <a:off x="4422429" y="4389948"/>
              <a:ext cx="1283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Thread1</a:t>
              </a:r>
              <a:endParaRPr kumimoji="1" lang="zh-CN" altLang="en-US" b="1" dirty="0"/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A5458F31-552C-A249-85EE-11FD51ABC2BA}"/>
                </a:ext>
              </a:extLst>
            </p:cNvPr>
            <p:cNvSpPr txBox="1"/>
            <p:nvPr/>
          </p:nvSpPr>
          <p:spPr>
            <a:xfrm>
              <a:off x="5705882" y="4389948"/>
              <a:ext cx="1283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Thread2</a:t>
              </a:r>
              <a:endParaRPr kumimoji="1" lang="zh-CN" altLang="en-US" b="1" dirty="0"/>
            </a:p>
          </p:txBody>
        </p: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355E85E5-EC92-8048-A378-3702AF2ADDD6}"/>
                </a:ext>
              </a:extLst>
            </p:cNvPr>
            <p:cNvSpPr txBox="1"/>
            <p:nvPr/>
          </p:nvSpPr>
          <p:spPr>
            <a:xfrm>
              <a:off x="6989939" y="4389948"/>
              <a:ext cx="1283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Thread3</a:t>
              </a:r>
              <a:endParaRPr kumimoji="1" lang="zh-CN" altLang="en-US" b="1" dirty="0"/>
            </a:p>
          </p:txBody>
        </p: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D2F50E03-E3B9-DD4E-9A8E-A095C42B05DC}"/>
                </a:ext>
              </a:extLst>
            </p:cNvPr>
            <p:cNvSpPr txBox="1"/>
            <p:nvPr/>
          </p:nvSpPr>
          <p:spPr>
            <a:xfrm>
              <a:off x="7311625" y="4761990"/>
              <a:ext cx="640080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wait</a:t>
              </a:r>
              <a:endParaRPr kumimoji="1" lang="zh-CN" altLang="en-US" dirty="0"/>
            </a:p>
          </p:txBody>
        </p:sp>
      </p:grp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911FAD67-4699-CC4A-9342-B1A8C4CAE0DC}"/>
              </a:ext>
            </a:extLst>
          </p:cNvPr>
          <p:cNvGrpSpPr/>
          <p:nvPr/>
        </p:nvGrpSpPr>
        <p:grpSpPr>
          <a:xfrm>
            <a:off x="1915119" y="5792102"/>
            <a:ext cx="640080" cy="556708"/>
            <a:chOff x="2034540" y="1945714"/>
            <a:chExt cx="640080" cy="556708"/>
          </a:xfrm>
        </p:grpSpPr>
        <p:sp>
          <p:nvSpPr>
            <p:cNvPr id="140" name="椭圆 139">
              <a:extLst>
                <a:ext uri="{FF2B5EF4-FFF2-40B4-BE49-F238E27FC236}">
                  <a16:creationId xmlns:a16="http://schemas.microsoft.com/office/drawing/2014/main" id="{C61B2A45-B708-704F-BA50-86D12442CCF3}"/>
                </a:ext>
              </a:extLst>
            </p:cNvPr>
            <p:cNvSpPr/>
            <p:nvPr/>
          </p:nvSpPr>
          <p:spPr>
            <a:xfrm>
              <a:off x="2076226" y="1945714"/>
              <a:ext cx="556708" cy="556708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4528EF4E-720B-4544-BA6D-05665C5E390A}"/>
                </a:ext>
              </a:extLst>
            </p:cNvPr>
            <p:cNvSpPr txBox="1"/>
            <p:nvPr/>
          </p:nvSpPr>
          <p:spPr>
            <a:xfrm>
              <a:off x="2034540" y="2039402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Op4</a:t>
              </a:r>
              <a:endParaRPr kumimoji="1" lang="zh-CN" altLang="en-US" dirty="0"/>
            </a:p>
          </p:txBody>
        </p:sp>
      </p:grp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9CA617F7-5B23-2542-8B1D-79E8DB78DA5D}"/>
              </a:ext>
            </a:extLst>
          </p:cNvPr>
          <p:cNvGrpSpPr/>
          <p:nvPr/>
        </p:nvGrpSpPr>
        <p:grpSpPr>
          <a:xfrm>
            <a:off x="848248" y="5792102"/>
            <a:ext cx="640080" cy="556708"/>
            <a:chOff x="2034540" y="1945714"/>
            <a:chExt cx="640080" cy="556708"/>
          </a:xfrm>
        </p:grpSpPr>
        <p:sp>
          <p:nvSpPr>
            <p:cNvPr id="143" name="椭圆 142">
              <a:extLst>
                <a:ext uri="{FF2B5EF4-FFF2-40B4-BE49-F238E27FC236}">
                  <a16:creationId xmlns:a16="http://schemas.microsoft.com/office/drawing/2014/main" id="{5886255B-4356-B948-8FA5-804BFB91A78B}"/>
                </a:ext>
              </a:extLst>
            </p:cNvPr>
            <p:cNvSpPr/>
            <p:nvPr/>
          </p:nvSpPr>
          <p:spPr>
            <a:xfrm>
              <a:off x="2076226" y="1945714"/>
              <a:ext cx="556708" cy="556708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68666465-FC04-CE4D-B644-3A207E565957}"/>
                </a:ext>
              </a:extLst>
            </p:cNvPr>
            <p:cNvSpPr txBox="1"/>
            <p:nvPr/>
          </p:nvSpPr>
          <p:spPr>
            <a:xfrm>
              <a:off x="2034540" y="2039402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Op3</a:t>
              </a:r>
              <a:endParaRPr kumimoji="1" lang="zh-CN" altLang="en-US" dirty="0"/>
            </a:p>
          </p:txBody>
        </p:sp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9DE072E5-CB25-484A-AF46-E60811B6366C}"/>
              </a:ext>
            </a:extLst>
          </p:cNvPr>
          <p:cNvGrpSpPr/>
          <p:nvPr/>
        </p:nvGrpSpPr>
        <p:grpSpPr>
          <a:xfrm>
            <a:off x="3508161" y="4594167"/>
            <a:ext cx="640080" cy="556708"/>
            <a:chOff x="2034540" y="1945714"/>
            <a:chExt cx="640080" cy="556708"/>
          </a:xfrm>
        </p:grpSpPr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id="{82E22D88-5251-6A48-8C74-B8E894E96DA5}"/>
                </a:ext>
              </a:extLst>
            </p:cNvPr>
            <p:cNvSpPr/>
            <p:nvPr/>
          </p:nvSpPr>
          <p:spPr>
            <a:xfrm>
              <a:off x="2076226" y="1945714"/>
              <a:ext cx="556708" cy="55670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4089DFB1-A3CE-D744-95A1-F2B28E93C2D4}"/>
                </a:ext>
              </a:extLst>
            </p:cNvPr>
            <p:cNvSpPr txBox="1"/>
            <p:nvPr/>
          </p:nvSpPr>
          <p:spPr>
            <a:xfrm>
              <a:off x="2034540" y="2039402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Op2</a:t>
              </a:r>
              <a:endParaRPr kumimoji="1" lang="zh-CN" altLang="en-US" dirty="0"/>
            </a:p>
          </p:txBody>
        </p:sp>
      </p:grp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FD272DD0-7703-2D4D-A4B7-146A4BB9E5C2}"/>
              </a:ext>
            </a:extLst>
          </p:cNvPr>
          <p:cNvGrpSpPr/>
          <p:nvPr/>
        </p:nvGrpSpPr>
        <p:grpSpPr>
          <a:xfrm>
            <a:off x="1369239" y="4598567"/>
            <a:ext cx="640080" cy="556708"/>
            <a:chOff x="2034540" y="1945714"/>
            <a:chExt cx="640080" cy="556708"/>
          </a:xfrm>
        </p:grpSpPr>
        <p:sp>
          <p:nvSpPr>
            <p:cNvPr id="149" name="椭圆 148">
              <a:extLst>
                <a:ext uri="{FF2B5EF4-FFF2-40B4-BE49-F238E27FC236}">
                  <a16:creationId xmlns:a16="http://schemas.microsoft.com/office/drawing/2014/main" id="{49DD94A5-EE19-A44B-A08D-70AE168DFAE1}"/>
                </a:ext>
              </a:extLst>
            </p:cNvPr>
            <p:cNvSpPr/>
            <p:nvPr/>
          </p:nvSpPr>
          <p:spPr>
            <a:xfrm>
              <a:off x="2076226" y="1945714"/>
              <a:ext cx="556708" cy="55670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E630FAB6-AF9F-CB42-90F9-142EA4618236}"/>
                </a:ext>
              </a:extLst>
            </p:cNvPr>
            <p:cNvSpPr txBox="1"/>
            <p:nvPr/>
          </p:nvSpPr>
          <p:spPr>
            <a:xfrm>
              <a:off x="2034540" y="2039402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Op1</a:t>
              </a:r>
              <a:endParaRPr kumimoji="1" lang="zh-CN" altLang="en-US" dirty="0"/>
            </a:p>
          </p:txBody>
        </p:sp>
      </p:grp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77471E79-D9DC-4F41-B4A8-235A3AEF5F30}"/>
              </a:ext>
            </a:extLst>
          </p:cNvPr>
          <p:cNvGrpSpPr/>
          <p:nvPr/>
        </p:nvGrpSpPr>
        <p:grpSpPr>
          <a:xfrm>
            <a:off x="4048861" y="5792102"/>
            <a:ext cx="640080" cy="556708"/>
            <a:chOff x="2034540" y="1945714"/>
            <a:chExt cx="640080" cy="556708"/>
          </a:xfrm>
        </p:grpSpPr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C625A33A-6D29-BC47-A29A-3D93960D51B9}"/>
                </a:ext>
              </a:extLst>
            </p:cNvPr>
            <p:cNvSpPr/>
            <p:nvPr/>
          </p:nvSpPr>
          <p:spPr>
            <a:xfrm>
              <a:off x="2076226" y="1945714"/>
              <a:ext cx="556708" cy="556708"/>
            </a:xfrm>
            <a:prstGeom prst="ellipse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86ABB0A4-3816-224C-B53E-8FA2A8F40751}"/>
                </a:ext>
              </a:extLst>
            </p:cNvPr>
            <p:cNvSpPr txBox="1"/>
            <p:nvPr/>
          </p:nvSpPr>
          <p:spPr>
            <a:xfrm>
              <a:off x="2034540" y="2039402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Op6</a:t>
              </a:r>
              <a:endParaRPr kumimoji="1" lang="zh-CN" altLang="en-US" dirty="0"/>
            </a:p>
          </p:txBody>
        </p:sp>
      </p:grpSp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4BCC0A77-E66B-3849-A871-72197D941521}"/>
              </a:ext>
            </a:extLst>
          </p:cNvPr>
          <p:cNvGrpSpPr/>
          <p:nvPr/>
        </p:nvGrpSpPr>
        <p:grpSpPr>
          <a:xfrm>
            <a:off x="2981990" y="5792102"/>
            <a:ext cx="640080" cy="556708"/>
            <a:chOff x="2034540" y="1945714"/>
            <a:chExt cx="640080" cy="556708"/>
          </a:xfrm>
        </p:grpSpPr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id="{E65571B9-E466-8341-9947-872749451644}"/>
                </a:ext>
              </a:extLst>
            </p:cNvPr>
            <p:cNvSpPr/>
            <p:nvPr/>
          </p:nvSpPr>
          <p:spPr>
            <a:xfrm>
              <a:off x="2076226" y="1945714"/>
              <a:ext cx="556708" cy="556708"/>
            </a:xfrm>
            <a:prstGeom prst="ellipse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E7EE13AC-BE65-2246-A808-23E3227CFAB9}"/>
                </a:ext>
              </a:extLst>
            </p:cNvPr>
            <p:cNvSpPr txBox="1"/>
            <p:nvPr/>
          </p:nvSpPr>
          <p:spPr>
            <a:xfrm>
              <a:off x="2034540" y="2039402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Op5</a:t>
              </a:r>
              <a:endParaRPr kumimoji="1" lang="zh-CN" altLang="en-US" dirty="0"/>
            </a:p>
          </p:txBody>
        </p:sp>
      </p:grpSp>
      <p:cxnSp>
        <p:nvCxnSpPr>
          <p:cNvPr id="157" name="直线箭头连接符 156">
            <a:extLst>
              <a:ext uri="{FF2B5EF4-FFF2-40B4-BE49-F238E27FC236}">
                <a16:creationId xmlns:a16="http://schemas.microsoft.com/office/drawing/2014/main" id="{AB982EBB-7FA9-2E4F-9BF1-20363042C61D}"/>
              </a:ext>
            </a:extLst>
          </p:cNvPr>
          <p:cNvCxnSpPr>
            <a:stCxn id="149" idx="3"/>
            <a:endCxn id="143" idx="0"/>
          </p:cNvCxnSpPr>
          <p:nvPr/>
        </p:nvCxnSpPr>
        <p:spPr>
          <a:xfrm flipH="1">
            <a:off x="1168288" y="5073747"/>
            <a:ext cx="324165" cy="718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线箭头连接符 157">
            <a:extLst>
              <a:ext uri="{FF2B5EF4-FFF2-40B4-BE49-F238E27FC236}">
                <a16:creationId xmlns:a16="http://schemas.microsoft.com/office/drawing/2014/main" id="{8E13BD5C-FA3D-774C-BC1F-4291D27CF9B8}"/>
              </a:ext>
            </a:extLst>
          </p:cNvPr>
          <p:cNvCxnSpPr>
            <a:stCxn id="149" idx="5"/>
            <a:endCxn id="140" idx="0"/>
          </p:cNvCxnSpPr>
          <p:nvPr/>
        </p:nvCxnSpPr>
        <p:spPr>
          <a:xfrm>
            <a:off x="1886105" y="5073747"/>
            <a:ext cx="349054" cy="718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线箭头连接符 158">
            <a:extLst>
              <a:ext uri="{FF2B5EF4-FFF2-40B4-BE49-F238E27FC236}">
                <a16:creationId xmlns:a16="http://schemas.microsoft.com/office/drawing/2014/main" id="{B54994AB-4BBC-CE4D-95A2-66BE56BF92B0}"/>
              </a:ext>
            </a:extLst>
          </p:cNvPr>
          <p:cNvCxnSpPr>
            <a:stCxn id="146" idx="3"/>
            <a:endCxn id="155" idx="0"/>
          </p:cNvCxnSpPr>
          <p:nvPr/>
        </p:nvCxnSpPr>
        <p:spPr>
          <a:xfrm flipH="1">
            <a:off x="3302030" y="5069347"/>
            <a:ext cx="329345" cy="722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线箭头连接符 159">
            <a:extLst>
              <a:ext uri="{FF2B5EF4-FFF2-40B4-BE49-F238E27FC236}">
                <a16:creationId xmlns:a16="http://schemas.microsoft.com/office/drawing/2014/main" id="{0F5F6E5D-6627-AD46-A8B3-39F4EADB2C42}"/>
              </a:ext>
            </a:extLst>
          </p:cNvPr>
          <p:cNvCxnSpPr>
            <a:stCxn id="146" idx="5"/>
            <a:endCxn id="152" idx="0"/>
          </p:cNvCxnSpPr>
          <p:nvPr/>
        </p:nvCxnSpPr>
        <p:spPr>
          <a:xfrm>
            <a:off x="4025027" y="5069347"/>
            <a:ext cx="343874" cy="722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组合 163">
            <a:extLst>
              <a:ext uri="{FF2B5EF4-FFF2-40B4-BE49-F238E27FC236}">
                <a16:creationId xmlns:a16="http://schemas.microsoft.com/office/drawing/2014/main" id="{E5D36635-ACE8-4142-833F-873EAB5C1EB1}"/>
              </a:ext>
            </a:extLst>
          </p:cNvPr>
          <p:cNvGrpSpPr/>
          <p:nvPr/>
        </p:nvGrpSpPr>
        <p:grpSpPr>
          <a:xfrm>
            <a:off x="7497011" y="5773466"/>
            <a:ext cx="640080" cy="556708"/>
            <a:chOff x="2034540" y="1945714"/>
            <a:chExt cx="640080" cy="556708"/>
          </a:xfrm>
        </p:grpSpPr>
        <p:sp>
          <p:nvSpPr>
            <p:cNvPr id="165" name="椭圆 164">
              <a:extLst>
                <a:ext uri="{FF2B5EF4-FFF2-40B4-BE49-F238E27FC236}">
                  <a16:creationId xmlns:a16="http://schemas.microsoft.com/office/drawing/2014/main" id="{5BD811C2-F63E-7248-9959-3DBD1B799BA3}"/>
                </a:ext>
              </a:extLst>
            </p:cNvPr>
            <p:cNvSpPr/>
            <p:nvPr/>
          </p:nvSpPr>
          <p:spPr>
            <a:xfrm>
              <a:off x="2076226" y="1945714"/>
              <a:ext cx="556708" cy="55670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6" name="文本框 165">
              <a:extLst>
                <a:ext uri="{FF2B5EF4-FFF2-40B4-BE49-F238E27FC236}">
                  <a16:creationId xmlns:a16="http://schemas.microsoft.com/office/drawing/2014/main" id="{EE672586-9EE3-8644-9360-88984D471E2E}"/>
                </a:ext>
              </a:extLst>
            </p:cNvPr>
            <p:cNvSpPr txBox="1"/>
            <p:nvPr/>
          </p:nvSpPr>
          <p:spPr>
            <a:xfrm>
              <a:off x="2034540" y="2039402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Op2</a:t>
              </a:r>
              <a:endParaRPr kumimoji="1" lang="zh-CN" altLang="en-US" dirty="0"/>
            </a:p>
          </p:txBody>
        </p:sp>
      </p:grp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2BA78F8F-1C70-5548-AEA7-A8B3BB83476E}"/>
              </a:ext>
            </a:extLst>
          </p:cNvPr>
          <p:cNvGrpSpPr/>
          <p:nvPr/>
        </p:nvGrpSpPr>
        <p:grpSpPr>
          <a:xfrm>
            <a:off x="6233309" y="5792102"/>
            <a:ext cx="640080" cy="556708"/>
            <a:chOff x="2034540" y="1945714"/>
            <a:chExt cx="640080" cy="556708"/>
          </a:xfrm>
        </p:grpSpPr>
        <p:sp>
          <p:nvSpPr>
            <p:cNvPr id="170" name="椭圆 169">
              <a:extLst>
                <a:ext uri="{FF2B5EF4-FFF2-40B4-BE49-F238E27FC236}">
                  <a16:creationId xmlns:a16="http://schemas.microsoft.com/office/drawing/2014/main" id="{8E8059DE-9F97-314A-95EE-38E9D9CB9A98}"/>
                </a:ext>
              </a:extLst>
            </p:cNvPr>
            <p:cNvSpPr/>
            <p:nvPr/>
          </p:nvSpPr>
          <p:spPr>
            <a:xfrm>
              <a:off x="2076226" y="1945714"/>
              <a:ext cx="556708" cy="556708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1" name="文本框 170">
              <a:extLst>
                <a:ext uri="{FF2B5EF4-FFF2-40B4-BE49-F238E27FC236}">
                  <a16:creationId xmlns:a16="http://schemas.microsoft.com/office/drawing/2014/main" id="{38732F83-5EA5-A64C-B793-ED5841CD2499}"/>
                </a:ext>
              </a:extLst>
            </p:cNvPr>
            <p:cNvSpPr txBox="1"/>
            <p:nvPr/>
          </p:nvSpPr>
          <p:spPr>
            <a:xfrm>
              <a:off x="2034540" y="2039402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Op3</a:t>
              </a:r>
              <a:endParaRPr kumimoji="1" lang="zh-CN" altLang="en-US" dirty="0"/>
            </a:p>
          </p:txBody>
        </p:sp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78904A43-D5B3-5644-9ED4-D3252F29362A}"/>
              </a:ext>
            </a:extLst>
          </p:cNvPr>
          <p:cNvGrpSpPr/>
          <p:nvPr/>
        </p:nvGrpSpPr>
        <p:grpSpPr>
          <a:xfrm>
            <a:off x="8749986" y="5792102"/>
            <a:ext cx="640080" cy="556708"/>
            <a:chOff x="2034540" y="1945714"/>
            <a:chExt cx="640080" cy="556708"/>
          </a:xfrm>
        </p:grpSpPr>
        <p:sp>
          <p:nvSpPr>
            <p:cNvPr id="173" name="椭圆 172">
              <a:extLst>
                <a:ext uri="{FF2B5EF4-FFF2-40B4-BE49-F238E27FC236}">
                  <a16:creationId xmlns:a16="http://schemas.microsoft.com/office/drawing/2014/main" id="{EF771DCD-2285-AC40-AD73-E282AC20498C}"/>
                </a:ext>
              </a:extLst>
            </p:cNvPr>
            <p:cNvSpPr/>
            <p:nvPr/>
          </p:nvSpPr>
          <p:spPr>
            <a:xfrm>
              <a:off x="2076226" y="1945714"/>
              <a:ext cx="556708" cy="556708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4" name="文本框 173">
              <a:extLst>
                <a:ext uri="{FF2B5EF4-FFF2-40B4-BE49-F238E27FC236}">
                  <a16:creationId xmlns:a16="http://schemas.microsoft.com/office/drawing/2014/main" id="{55610384-7DE5-D642-A7F9-8D483FA7668E}"/>
                </a:ext>
              </a:extLst>
            </p:cNvPr>
            <p:cNvSpPr txBox="1"/>
            <p:nvPr/>
          </p:nvSpPr>
          <p:spPr>
            <a:xfrm>
              <a:off x="2034540" y="2039402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Op4</a:t>
              </a:r>
              <a:endParaRPr kumimoji="1" lang="zh-CN" altLang="en-US" dirty="0"/>
            </a:p>
          </p:txBody>
        </p:sp>
      </p:grpSp>
      <p:sp>
        <p:nvSpPr>
          <p:cNvPr id="175" name="弧 174">
            <a:extLst>
              <a:ext uri="{FF2B5EF4-FFF2-40B4-BE49-F238E27FC236}">
                <a16:creationId xmlns:a16="http://schemas.microsoft.com/office/drawing/2014/main" id="{2FCF01D9-C6AE-6A43-B08E-C8D9BC5D8AAD}"/>
              </a:ext>
            </a:extLst>
          </p:cNvPr>
          <p:cNvSpPr/>
          <p:nvPr/>
        </p:nvSpPr>
        <p:spPr>
          <a:xfrm rot="19639380">
            <a:off x="-989116" y="5446918"/>
            <a:ext cx="9293478" cy="8833541"/>
          </a:xfrm>
          <a:prstGeom prst="arc">
            <a:avLst>
              <a:gd name="adj1" fmla="val 16371101"/>
              <a:gd name="adj2" fmla="val 20254569"/>
            </a:avLst>
          </a:prstGeom>
          <a:ln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7" name="弧 176">
            <a:extLst>
              <a:ext uri="{FF2B5EF4-FFF2-40B4-BE49-F238E27FC236}">
                <a16:creationId xmlns:a16="http://schemas.microsoft.com/office/drawing/2014/main" id="{9B9A4DBA-91E4-F346-AA17-DD383CA59CB0}"/>
              </a:ext>
            </a:extLst>
          </p:cNvPr>
          <p:cNvSpPr/>
          <p:nvPr/>
        </p:nvSpPr>
        <p:spPr>
          <a:xfrm rot="19639380">
            <a:off x="-749556" y="5226140"/>
            <a:ext cx="12078159" cy="11274831"/>
          </a:xfrm>
          <a:prstGeom prst="arc">
            <a:avLst>
              <a:gd name="adj1" fmla="val 16371101"/>
              <a:gd name="adj2" fmla="val 20309196"/>
            </a:avLst>
          </a:prstGeom>
          <a:ln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06A4598B-43D7-B943-BEFE-3D132C5B5244}"/>
              </a:ext>
            </a:extLst>
          </p:cNvPr>
          <p:cNvSpPr txBox="1"/>
          <p:nvPr/>
        </p:nvSpPr>
        <p:spPr>
          <a:xfrm>
            <a:off x="786623" y="3874325"/>
            <a:ext cx="10250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/>
              <a:t>Op1</a:t>
            </a:r>
            <a:r>
              <a:rPr kumimoji="1" lang="zh-CN" altLang="en-US" dirty="0"/>
              <a:t>执行完，马上更新依赖，把能够执行的</a:t>
            </a:r>
            <a:r>
              <a:rPr kumimoji="1" lang="en-US" altLang="zh-CN" dirty="0"/>
              <a:t>Op3</a:t>
            </a:r>
            <a:r>
              <a:rPr kumimoji="1" lang="zh-CN" altLang="en-US" dirty="0"/>
              <a:t>放入当前线程继续执行，</a:t>
            </a:r>
            <a:r>
              <a:rPr kumimoji="1" lang="en-US" altLang="zh-CN" dirty="0"/>
              <a:t>Op4</a:t>
            </a:r>
            <a:r>
              <a:rPr kumimoji="1" lang="zh-CN" altLang="en-US" dirty="0"/>
              <a:t>放入另一个线程执行</a:t>
            </a:r>
          </a:p>
        </p:txBody>
      </p:sp>
    </p:spTree>
    <p:extLst>
      <p:ext uri="{BB962C8B-B14F-4D97-AF65-F5344CB8AC3E}">
        <p14:creationId xmlns:p14="http://schemas.microsoft.com/office/powerpoint/2010/main" val="83055992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1" y="181250"/>
            <a:ext cx="9201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/>
              <a:t>ParallelExecutor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 err="1">
                <a:solidFill>
                  <a:srgbClr val="2339DA"/>
                </a:solidFill>
              </a:rPr>
              <a:t>SSAGraphExecutor</a:t>
            </a:r>
            <a:r>
              <a:rPr kumimoji="1" lang="zh-CN" altLang="en-US" sz="2800" b="1" dirty="0">
                <a:solidFill>
                  <a:srgbClr val="2339DA"/>
                </a:solidFill>
              </a:rPr>
              <a:t>并行执行过程对比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127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B729DD7-1E1A-D04E-A2FF-A94832D59578}"/>
              </a:ext>
            </a:extLst>
          </p:cNvPr>
          <p:cNvSpPr/>
          <p:nvPr/>
        </p:nvSpPr>
        <p:spPr>
          <a:xfrm>
            <a:off x="822601" y="730002"/>
            <a:ext cx="46153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 err="1">
                <a:solidFill>
                  <a:srgbClr val="C00000"/>
                </a:solidFill>
                <a:latin typeface="Courier" pitchFamily="2" charset="0"/>
              </a:rPr>
              <a:t>Fast</a:t>
            </a:r>
            <a:r>
              <a:rPr kumimoji="1" lang="en-US" altLang="zh-CN" sz="2000" dirty="0" err="1">
                <a:latin typeface="Courier" pitchFamily="2" charset="0"/>
              </a:rPr>
              <a:t>ThreadedSSAGraphExecutor</a:t>
            </a:r>
            <a:endParaRPr lang="zh-CN" altLang="en-US" sz="2000" dirty="0"/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A0695FB5-B34D-5D42-B1B9-6952DF57E5E5}"/>
              </a:ext>
            </a:extLst>
          </p:cNvPr>
          <p:cNvGrpSpPr/>
          <p:nvPr/>
        </p:nvGrpSpPr>
        <p:grpSpPr>
          <a:xfrm>
            <a:off x="5679506" y="1585580"/>
            <a:ext cx="5549445" cy="2226747"/>
            <a:chOff x="2933383" y="3806507"/>
            <a:chExt cx="5549445" cy="2226747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E8018DE1-A818-4C4F-BFFC-78616062D591}"/>
                </a:ext>
              </a:extLst>
            </p:cNvPr>
            <p:cNvSpPr/>
            <p:nvPr/>
          </p:nvSpPr>
          <p:spPr>
            <a:xfrm>
              <a:off x="2933383" y="3806507"/>
              <a:ext cx="5549445" cy="2226747"/>
            </a:xfrm>
            <a:prstGeom prst="rect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0534A096-E76F-174B-B096-1C6D18D59E49}"/>
                </a:ext>
              </a:extLst>
            </p:cNvPr>
            <p:cNvSpPr txBox="1"/>
            <p:nvPr/>
          </p:nvSpPr>
          <p:spPr>
            <a:xfrm>
              <a:off x="4380002" y="3906316"/>
              <a:ext cx="2651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 err="1"/>
                <a:t>ThreadPool</a:t>
              </a:r>
              <a:endParaRPr kumimoji="1" lang="zh-CN" altLang="en-US" b="1" dirty="0"/>
            </a:p>
          </p:txBody>
        </p:sp>
        <p:cxnSp>
          <p:nvCxnSpPr>
            <p:cNvPr id="79" name="直线连接符 78">
              <a:extLst>
                <a:ext uri="{FF2B5EF4-FFF2-40B4-BE49-F238E27FC236}">
                  <a16:creationId xmlns:a16="http://schemas.microsoft.com/office/drawing/2014/main" id="{A4974920-3413-5D43-9403-E6357A599F0E}"/>
                </a:ext>
              </a:extLst>
            </p:cNvPr>
            <p:cNvCxnSpPr>
              <a:cxnSpLocks/>
            </p:cNvCxnSpPr>
            <p:nvPr/>
          </p:nvCxnSpPr>
          <p:spPr>
            <a:xfrm>
              <a:off x="3184843" y="4389948"/>
              <a:ext cx="0" cy="147999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线连接符 79">
              <a:extLst>
                <a:ext uri="{FF2B5EF4-FFF2-40B4-BE49-F238E27FC236}">
                  <a16:creationId xmlns:a16="http://schemas.microsoft.com/office/drawing/2014/main" id="{15397867-E94F-DE40-B7F9-59839BFFD30C}"/>
                </a:ext>
              </a:extLst>
            </p:cNvPr>
            <p:cNvCxnSpPr>
              <a:cxnSpLocks/>
            </p:cNvCxnSpPr>
            <p:nvPr/>
          </p:nvCxnSpPr>
          <p:spPr>
            <a:xfrm>
              <a:off x="4435974" y="4389948"/>
              <a:ext cx="0" cy="147999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连接符 80">
              <a:extLst>
                <a:ext uri="{FF2B5EF4-FFF2-40B4-BE49-F238E27FC236}">
                  <a16:creationId xmlns:a16="http://schemas.microsoft.com/office/drawing/2014/main" id="{FB932A10-4FCD-A544-957D-23AD6C162306}"/>
                </a:ext>
              </a:extLst>
            </p:cNvPr>
            <p:cNvCxnSpPr>
              <a:cxnSpLocks/>
            </p:cNvCxnSpPr>
            <p:nvPr/>
          </p:nvCxnSpPr>
          <p:spPr>
            <a:xfrm>
              <a:off x="5711893" y="4389948"/>
              <a:ext cx="0" cy="147999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线连接符 81">
              <a:extLst>
                <a:ext uri="{FF2B5EF4-FFF2-40B4-BE49-F238E27FC236}">
                  <a16:creationId xmlns:a16="http://schemas.microsoft.com/office/drawing/2014/main" id="{064CE370-2458-8343-B8D3-62E2EEEBCE87}"/>
                </a:ext>
              </a:extLst>
            </p:cNvPr>
            <p:cNvCxnSpPr>
              <a:cxnSpLocks/>
            </p:cNvCxnSpPr>
            <p:nvPr/>
          </p:nvCxnSpPr>
          <p:spPr>
            <a:xfrm>
              <a:off x="6989335" y="4389948"/>
              <a:ext cx="0" cy="147999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线连接符 82">
              <a:extLst>
                <a:ext uri="{FF2B5EF4-FFF2-40B4-BE49-F238E27FC236}">
                  <a16:creationId xmlns:a16="http://schemas.microsoft.com/office/drawing/2014/main" id="{812A0166-2442-1B44-A38A-AAEAE3B0D598}"/>
                </a:ext>
              </a:extLst>
            </p:cNvPr>
            <p:cNvCxnSpPr>
              <a:cxnSpLocks/>
            </p:cNvCxnSpPr>
            <p:nvPr/>
          </p:nvCxnSpPr>
          <p:spPr>
            <a:xfrm>
              <a:off x="8291310" y="4389948"/>
              <a:ext cx="0" cy="147999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DFAE346A-CE32-1543-A7A5-21A00B2BF8E2}"/>
                </a:ext>
              </a:extLst>
            </p:cNvPr>
            <p:cNvSpPr txBox="1"/>
            <p:nvPr/>
          </p:nvSpPr>
          <p:spPr>
            <a:xfrm>
              <a:off x="3169608" y="4389948"/>
              <a:ext cx="1283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Thread0</a:t>
              </a:r>
              <a:endParaRPr kumimoji="1" lang="zh-CN" altLang="en-US" b="1" dirty="0"/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615A462C-BE44-9B43-BE7C-0EADBA2069B1}"/>
                </a:ext>
              </a:extLst>
            </p:cNvPr>
            <p:cNvSpPr txBox="1"/>
            <p:nvPr/>
          </p:nvSpPr>
          <p:spPr>
            <a:xfrm>
              <a:off x="4422429" y="4389948"/>
              <a:ext cx="1283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Thread1</a:t>
              </a:r>
              <a:endParaRPr kumimoji="1" lang="zh-CN" altLang="en-US" b="1" dirty="0"/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C07865F6-1F21-1B42-96BA-F9ADA946DEDD}"/>
                </a:ext>
              </a:extLst>
            </p:cNvPr>
            <p:cNvSpPr txBox="1"/>
            <p:nvPr/>
          </p:nvSpPr>
          <p:spPr>
            <a:xfrm>
              <a:off x="5705882" y="4389948"/>
              <a:ext cx="1283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Thread2</a:t>
              </a:r>
              <a:endParaRPr kumimoji="1" lang="zh-CN" altLang="en-US" b="1" dirty="0"/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ECED47F6-099B-AC43-8BFE-F6A1D1A6A6D7}"/>
                </a:ext>
              </a:extLst>
            </p:cNvPr>
            <p:cNvSpPr txBox="1"/>
            <p:nvPr/>
          </p:nvSpPr>
          <p:spPr>
            <a:xfrm>
              <a:off x="6989939" y="4389948"/>
              <a:ext cx="1283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Thread3</a:t>
              </a:r>
              <a:endParaRPr kumimoji="1" lang="zh-CN" altLang="en-US" b="1" dirty="0"/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908D4CF7-82A1-FF4A-8A03-E73B034903C9}"/>
                </a:ext>
              </a:extLst>
            </p:cNvPr>
            <p:cNvSpPr txBox="1"/>
            <p:nvPr/>
          </p:nvSpPr>
          <p:spPr>
            <a:xfrm>
              <a:off x="6027568" y="4761990"/>
              <a:ext cx="640080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wait</a:t>
              </a:r>
              <a:endParaRPr kumimoji="1" lang="zh-CN" altLang="en-US" dirty="0"/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FA554E81-1981-CC4B-BD39-03EB1E998DB1}"/>
                </a:ext>
              </a:extLst>
            </p:cNvPr>
            <p:cNvSpPr txBox="1"/>
            <p:nvPr/>
          </p:nvSpPr>
          <p:spPr>
            <a:xfrm>
              <a:off x="7311625" y="4761990"/>
              <a:ext cx="640080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wait</a:t>
              </a:r>
              <a:endParaRPr kumimoji="1" lang="zh-CN" altLang="en-US" dirty="0"/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227445A1-5650-E341-9168-1E3784A51B97}"/>
              </a:ext>
            </a:extLst>
          </p:cNvPr>
          <p:cNvGrpSpPr/>
          <p:nvPr/>
        </p:nvGrpSpPr>
        <p:grpSpPr>
          <a:xfrm>
            <a:off x="1915119" y="3060332"/>
            <a:ext cx="640080" cy="556708"/>
            <a:chOff x="2034540" y="1945714"/>
            <a:chExt cx="640080" cy="556708"/>
          </a:xfrm>
        </p:grpSpPr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7D54A850-7DB4-854D-A2A4-4C5420F30E6F}"/>
                </a:ext>
              </a:extLst>
            </p:cNvPr>
            <p:cNvSpPr/>
            <p:nvPr/>
          </p:nvSpPr>
          <p:spPr>
            <a:xfrm>
              <a:off x="2076226" y="1945714"/>
              <a:ext cx="556708" cy="55670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3501335C-9AA9-4643-BAF8-EC6EFBC20428}"/>
                </a:ext>
              </a:extLst>
            </p:cNvPr>
            <p:cNvSpPr txBox="1"/>
            <p:nvPr/>
          </p:nvSpPr>
          <p:spPr>
            <a:xfrm>
              <a:off x="2034540" y="2039402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smtClean="0"/>
                <a:t>Op3</a:t>
              </a:r>
              <a:endParaRPr kumimoji="1" lang="zh-CN" altLang="en-US" dirty="0"/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B3B92A8-2D36-074B-AB5B-BFD0A3D0E80A}"/>
              </a:ext>
            </a:extLst>
          </p:cNvPr>
          <p:cNvGrpSpPr/>
          <p:nvPr/>
        </p:nvGrpSpPr>
        <p:grpSpPr>
          <a:xfrm>
            <a:off x="848248" y="3060332"/>
            <a:ext cx="640080" cy="556708"/>
            <a:chOff x="2034540" y="1945714"/>
            <a:chExt cx="640080" cy="556708"/>
          </a:xfrm>
        </p:grpSpPr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D85B7F22-0435-FF45-AE3C-716D6ED236A1}"/>
                </a:ext>
              </a:extLst>
            </p:cNvPr>
            <p:cNvSpPr/>
            <p:nvPr/>
          </p:nvSpPr>
          <p:spPr>
            <a:xfrm>
              <a:off x="2076226" y="1945714"/>
              <a:ext cx="556708" cy="55670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0667347B-BA1F-694D-809A-19B605605A02}"/>
                </a:ext>
              </a:extLst>
            </p:cNvPr>
            <p:cNvSpPr txBox="1"/>
            <p:nvPr/>
          </p:nvSpPr>
          <p:spPr>
            <a:xfrm>
              <a:off x="2034540" y="2039402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smtClean="0"/>
                <a:t>Op2</a:t>
              </a:r>
              <a:endParaRPr kumimoji="1" lang="zh-CN" altLang="en-US" dirty="0"/>
            </a:p>
          </p:txBody>
        </p: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7CF73E08-CCB4-F648-9EEC-15E5821952C3}"/>
              </a:ext>
            </a:extLst>
          </p:cNvPr>
          <p:cNvGrpSpPr/>
          <p:nvPr/>
        </p:nvGrpSpPr>
        <p:grpSpPr>
          <a:xfrm>
            <a:off x="1897946" y="1835930"/>
            <a:ext cx="640080" cy="556708"/>
            <a:chOff x="2034540" y="1945714"/>
            <a:chExt cx="640080" cy="55670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8B1E3A16-138C-1D47-BB24-D667E4E0E8EC}"/>
                </a:ext>
              </a:extLst>
            </p:cNvPr>
            <p:cNvSpPr/>
            <p:nvPr/>
          </p:nvSpPr>
          <p:spPr>
            <a:xfrm>
              <a:off x="2076226" y="1945714"/>
              <a:ext cx="556708" cy="556708"/>
            </a:xfrm>
            <a:prstGeom prst="ellipse">
              <a:avLst/>
            </a:prstGeom>
            <a:solidFill>
              <a:schemeClr val="accent6"/>
            </a:solidFill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0ADA4F98-21F6-6B44-B0FD-F2F0A5B091C7}"/>
                </a:ext>
              </a:extLst>
            </p:cNvPr>
            <p:cNvSpPr txBox="1"/>
            <p:nvPr/>
          </p:nvSpPr>
          <p:spPr>
            <a:xfrm>
              <a:off x="2034540" y="2039402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Op1</a:t>
              </a:r>
              <a:endParaRPr kumimoji="1" lang="zh-CN" altLang="en-US" dirty="0"/>
            </a:p>
          </p:txBody>
        </p:sp>
      </p:grpSp>
      <p:cxnSp>
        <p:nvCxnSpPr>
          <p:cNvPr id="110" name="直线箭头连接符 109">
            <a:extLst>
              <a:ext uri="{FF2B5EF4-FFF2-40B4-BE49-F238E27FC236}">
                <a16:creationId xmlns:a16="http://schemas.microsoft.com/office/drawing/2014/main" id="{72BB6907-80B7-1645-83BE-EC522C97C6B2}"/>
              </a:ext>
            </a:extLst>
          </p:cNvPr>
          <p:cNvCxnSpPr>
            <a:stCxn id="102" idx="3"/>
            <a:endCxn id="96" idx="0"/>
          </p:cNvCxnSpPr>
          <p:nvPr/>
        </p:nvCxnSpPr>
        <p:spPr>
          <a:xfrm flipH="1">
            <a:off x="1168288" y="2311110"/>
            <a:ext cx="852872" cy="749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B7E24D32-F7A4-564F-AC75-DC5B43D66875}"/>
              </a:ext>
            </a:extLst>
          </p:cNvPr>
          <p:cNvCxnSpPr>
            <a:stCxn id="102" idx="4"/>
            <a:endCxn id="93" idx="0"/>
          </p:cNvCxnSpPr>
          <p:nvPr/>
        </p:nvCxnSpPr>
        <p:spPr>
          <a:xfrm>
            <a:off x="2217986" y="2392638"/>
            <a:ext cx="17173" cy="667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BC239613-7E69-F449-9DA3-23745C1E1FC2}"/>
              </a:ext>
            </a:extLst>
          </p:cNvPr>
          <p:cNvGrpSpPr/>
          <p:nvPr/>
        </p:nvGrpSpPr>
        <p:grpSpPr>
          <a:xfrm>
            <a:off x="6238176" y="3051500"/>
            <a:ext cx="640080" cy="556708"/>
            <a:chOff x="2034540" y="1945714"/>
            <a:chExt cx="640080" cy="556708"/>
          </a:xfrm>
        </p:grpSpPr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6E3AD40A-F163-8F40-9012-B7EF323436DC}"/>
                </a:ext>
              </a:extLst>
            </p:cNvPr>
            <p:cNvSpPr/>
            <p:nvPr/>
          </p:nvSpPr>
          <p:spPr>
            <a:xfrm>
              <a:off x="2076226" y="1945714"/>
              <a:ext cx="556708" cy="556708"/>
            </a:xfrm>
            <a:prstGeom prst="ellipse">
              <a:avLst/>
            </a:prstGeom>
            <a:solidFill>
              <a:schemeClr val="accent6"/>
            </a:solidFill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BFED71BF-A73A-7646-AA23-FDD4FB04D98A}"/>
                </a:ext>
              </a:extLst>
            </p:cNvPr>
            <p:cNvSpPr txBox="1"/>
            <p:nvPr/>
          </p:nvSpPr>
          <p:spPr>
            <a:xfrm>
              <a:off x="2034540" y="2039402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Op1</a:t>
              </a:r>
              <a:endParaRPr kumimoji="1" lang="zh-CN" altLang="en-US" dirty="0"/>
            </a:p>
          </p:txBody>
        </p:sp>
      </p:grpSp>
      <p:cxnSp>
        <p:nvCxnSpPr>
          <p:cNvPr id="121" name="直线连接符 120">
            <a:extLst>
              <a:ext uri="{FF2B5EF4-FFF2-40B4-BE49-F238E27FC236}">
                <a16:creationId xmlns:a16="http://schemas.microsoft.com/office/drawing/2014/main" id="{78B361EE-88B8-B949-B6B9-B81617CA3C52}"/>
              </a:ext>
            </a:extLst>
          </p:cNvPr>
          <p:cNvCxnSpPr/>
          <p:nvPr/>
        </p:nvCxnSpPr>
        <p:spPr>
          <a:xfrm>
            <a:off x="874713" y="4046220"/>
            <a:ext cx="1048984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7C17BEAE-4252-6B4D-A26D-13DFE461B24A}"/>
              </a:ext>
            </a:extLst>
          </p:cNvPr>
          <p:cNvGrpSpPr/>
          <p:nvPr/>
        </p:nvGrpSpPr>
        <p:grpSpPr>
          <a:xfrm>
            <a:off x="5679506" y="4317350"/>
            <a:ext cx="5549445" cy="2226747"/>
            <a:chOff x="2933383" y="3806507"/>
            <a:chExt cx="5549445" cy="2226747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8EB57FA8-4C03-0347-ACC6-D3990900181E}"/>
                </a:ext>
              </a:extLst>
            </p:cNvPr>
            <p:cNvSpPr/>
            <p:nvPr/>
          </p:nvSpPr>
          <p:spPr>
            <a:xfrm>
              <a:off x="2933383" y="3806507"/>
              <a:ext cx="5549445" cy="2226747"/>
            </a:xfrm>
            <a:prstGeom prst="rect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27F4AD4E-0D91-B642-8699-41865C40A1F3}"/>
                </a:ext>
              </a:extLst>
            </p:cNvPr>
            <p:cNvSpPr txBox="1"/>
            <p:nvPr/>
          </p:nvSpPr>
          <p:spPr>
            <a:xfrm>
              <a:off x="4380002" y="3906316"/>
              <a:ext cx="2651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 err="1"/>
                <a:t>ThreadPool</a:t>
              </a:r>
              <a:endParaRPr kumimoji="1" lang="zh-CN" altLang="en-US" b="1" dirty="0"/>
            </a:p>
          </p:txBody>
        </p:sp>
        <p:cxnSp>
          <p:nvCxnSpPr>
            <p:cNvPr id="126" name="直线连接符 125">
              <a:extLst>
                <a:ext uri="{FF2B5EF4-FFF2-40B4-BE49-F238E27FC236}">
                  <a16:creationId xmlns:a16="http://schemas.microsoft.com/office/drawing/2014/main" id="{03089317-87CB-1641-9047-C41B4A822F30}"/>
                </a:ext>
              </a:extLst>
            </p:cNvPr>
            <p:cNvCxnSpPr>
              <a:cxnSpLocks/>
            </p:cNvCxnSpPr>
            <p:nvPr/>
          </p:nvCxnSpPr>
          <p:spPr>
            <a:xfrm>
              <a:off x="3184843" y="4389948"/>
              <a:ext cx="0" cy="147999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线连接符 126">
              <a:extLst>
                <a:ext uri="{FF2B5EF4-FFF2-40B4-BE49-F238E27FC236}">
                  <a16:creationId xmlns:a16="http://schemas.microsoft.com/office/drawing/2014/main" id="{9DD661E0-1B28-E94B-9098-B2A9C86BB0D9}"/>
                </a:ext>
              </a:extLst>
            </p:cNvPr>
            <p:cNvCxnSpPr>
              <a:cxnSpLocks/>
            </p:cNvCxnSpPr>
            <p:nvPr/>
          </p:nvCxnSpPr>
          <p:spPr>
            <a:xfrm>
              <a:off x="4435974" y="4389948"/>
              <a:ext cx="0" cy="147999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线连接符 127">
              <a:extLst>
                <a:ext uri="{FF2B5EF4-FFF2-40B4-BE49-F238E27FC236}">
                  <a16:creationId xmlns:a16="http://schemas.microsoft.com/office/drawing/2014/main" id="{8C90D8E0-073D-1C4F-91D9-F36C57520CAE}"/>
                </a:ext>
              </a:extLst>
            </p:cNvPr>
            <p:cNvCxnSpPr>
              <a:cxnSpLocks/>
            </p:cNvCxnSpPr>
            <p:nvPr/>
          </p:nvCxnSpPr>
          <p:spPr>
            <a:xfrm>
              <a:off x="5711893" y="4389948"/>
              <a:ext cx="0" cy="147999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线连接符 128">
              <a:extLst>
                <a:ext uri="{FF2B5EF4-FFF2-40B4-BE49-F238E27FC236}">
                  <a16:creationId xmlns:a16="http://schemas.microsoft.com/office/drawing/2014/main" id="{4FF3CB8B-AC97-AB44-AA21-99892019B8C6}"/>
                </a:ext>
              </a:extLst>
            </p:cNvPr>
            <p:cNvCxnSpPr>
              <a:cxnSpLocks/>
            </p:cNvCxnSpPr>
            <p:nvPr/>
          </p:nvCxnSpPr>
          <p:spPr>
            <a:xfrm>
              <a:off x="6989335" y="4389948"/>
              <a:ext cx="0" cy="147999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线连接符 129">
              <a:extLst>
                <a:ext uri="{FF2B5EF4-FFF2-40B4-BE49-F238E27FC236}">
                  <a16:creationId xmlns:a16="http://schemas.microsoft.com/office/drawing/2014/main" id="{24BE85E8-B92B-B74B-A22E-3915A4322E6A}"/>
                </a:ext>
              </a:extLst>
            </p:cNvPr>
            <p:cNvCxnSpPr>
              <a:cxnSpLocks/>
            </p:cNvCxnSpPr>
            <p:nvPr/>
          </p:nvCxnSpPr>
          <p:spPr>
            <a:xfrm>
              <a:off x="8291310" y="4389948"/>
              <a:ext cx="0" cy="147999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C8F1EC22-8F75-4049-983D-27744AC073F1}"/>
                </a:ext>
              </a:extLst>
            </p:cNvPr>
            <p:cNvSpPr txBox="1"/>
            <p:nvPr/>
          </p:nvSpPr>
          <p:spPr>
            <a:xfrm>
              <a:off x="3169608" y="4389948"/>
              <a:ext cx="1283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Thread0</a:t>
              </a:r>
              <a:endParaRPr kumimoji="1" lang="zh-CN" altLang="en-US" b="1" dirty="0"/>
            </a:p>
          </p:txBody>
        </p: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B2026339-9D3C-4643-93F1-C82E3C278FC7}"/>
                </a:ext>
              </a:extLst>
            </p:cNvPr>
            <p:cNvSpPr txBox="1"/>
            <p:nvPr/>
          </p:nvSpPr>
          <p:spPr>
            <a:xfrm>
              <a:off x="4422429" y="4389948"/>
              <a:ext cx="1283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Thread1</a:t>
              </a:r>
              <a:endParaRPr kumimoji="1" lang="zh-CN" altLang="en-US" b="1" dirty="0"/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A5458F31-552C-A249-85EE-11FD51ABC2BA}"/>
                </a:ext>
              </a:extLst>
            </p:cNvPr>
            <p:cNvSpPr txBox="1"/>
            <p:nvPr/>
          </p:nvSpPr>
          <p:spPr>
            <a:xfrm>
              <a:off x="5705882" y="4389948"/>
              <a:ext cx="1283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Thread2</a:t>
              </a:r>
              <a:endParaRPr kumimoji="1" lang="zh-CN" altLang="en-US" b="1" dirty="0"/>
            </a:p>
          </p:txBody>
        </p: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355E85E5-EC92-8048-A378-3702AF2ADDD6}"/>
                </a:ext>
              </a:extLst>
            </p:cNvPr>
            <p:cNvSpPr txBox="1"/>
            <p:nvPr/>
          </p:nvSpPr>
          <p:spPr>
            <a:xfrm>
              <a:off x="6989939" y="4389948"/>
              <a:ext cx="1283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Thread3</a:t>
              </a:r>
              <a:endParaRPr kumimoji="1" lang="zh-CN" altLang="en-US" b="1" dirty="0"/>
            </a:p>
          </p:txBody>
        </p: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D2F50E03-E3B9-DD4E-9A8E-A095C42B05DC}"/>
                </a:ext>
              </a:extLst>
            </p:cNvPr>
            <p:cNvSpPr txBox="1"/>
            <p:nvPr/>
          </p:nvSpPr>
          <p:spPr>
            <a:xfrm>
              <a:off x="7311625" y="4761990"/>
              <a:ext cx="640080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wait</a:t>
              </a:r>
              <a:endParaRPr kumimoji="1" lang="zh-CN" altLang="en-US" dirty="0"/>
            </a:p>
          </p:txBody>
        </p:sp>
      </p:grpSp>
      <p:grpSp>
        <p:nvGrpSpPr>
          <p:cNvPr id="164" name="组合 163">
            <a:extLst>
              <a:ext uri="{FF2B5EF4-FFF2-40B4-BE49-F238E27FC236}">
                <a16:creationId xmlns:a16="http://schemas.microsoft.com/office/drawing/2014/main" id="{E5D36635-ACE8-4142-833F-873EAB5C1EB1}"/>
              </a:ext>
            </a:extLst>
          </p:cNvPr>
          <p:cNvGrpSpPr/>
          <p:nvPr/>
        </p:nvGrpSpPr>
        <p:grpSpPr>
          <a:xfrm>
            <a:off x="7497011" y="5773466"/>
            <a:ext cx="640080" cy="556708"/>
            <a:chOff x="2034540" y="1945714"/>
            <a:chExt cx="640080" cy="556708"/>
          </a:xfrm>
        </p:grpSpPr>
        <p:sp>
          <p:nvSpPr>
            <p:cNvPr id="165" name="椭圆 164">
              <a:extLst>
                <a:ext uri="{FF2B5EF4-FFF2-40B4-BE49-F238E27FC236}">
                  <a16:creationId xmlns:a16="http://schemas.microsoft.com/office/drawing/2014/main" id="{5BD811C2-F63E-7248-9959-3DBD1B799BA3}"/>
                </a:ext>
              </a:extLst>
            </p:cNvPr>
            <p:cNvSpPr/>
            <p:nvPr/>
          </p:nvSpPr>
          <p:spPr>
            <a:xfrm>
              <a:off x="2076226" y="1945714"/>
              <a:ext cx="556708" cy="556708"/>
            </a:xfrm>
            <a:prstGeom prst="ellipse">
              <a:avLst/>
            </a:prstGeom>
            <a:solidFill>
              <a:schemeClr val="accent6"/>
            </a:solidFill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6" name="文本框 165">
              <a:extLst>
                <a:ext uri="{FF2B5EF4-FFF2-40B4-BE49-F238E27FC236}">
                  <a16:creationId xmlns:a16="http://schemas.microsoft.com/office/drawing/2014/main" id="{EE672586-9EE3-8644-9360-88984D471E2E}"/>
                </a:ext>
              </a:extLst>
            </p:cNvPr>
            <p:cNvSpPr txBox="1"/>
            <p:nvPr/>
          </p:nvSpPr>
          <p:spPr>
            <a:xfrm>
              <a:off x="2034540" y="2039402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smtClean="0"/>
                <a:t>Op3</a:t>
              </a:r>
              <a:endParaRPr kumimoji="1" lang="zh-CN" altLang="en-US" dirty="0"/>
            </a:p>
          </p:txBody>
        </p:sp>
      </p:grp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2BA78F8F-1C70-5548-AEA7-A8B3BB83476E}"/>
              </a:ext>
            </a:extLst>
          </p:cNvPr>
          <p:cNvGrpSpPr/>
          <p:nvPr/>
        </p:nvGrpSpPr>
        <p:grpSpPr>
          <a:xfrm>
            <a:off x="6233309" y="5792102"/>
            <a:ext cx="640080" cy="556708"/>
            <a:chOff x="2034540" y="1945714"/>
            <a:chExt cx="640080" cy="556708"/>
          </a:xfrm>
        </p:grpSpPr>
        <p:sp>
          <p:nvSpPr>
            <p:cNvPr id="170" name="椭圆 169">
              <a:extLst>
                <a:ext uri="{FF2B5EF4-FFF2-40B4-BE49-F238E27FC236}">
                  <a16:creationId xmlns:a16="http://schemas.microsoft.com/office/drawing/2014/main" id="{8E8059DE-9F97-314A-95EE-38E9D9CB9A98}"/>
                </a:ext>
              </a:extLst>
            </p:cNvPr>
            <p:cNvSpPr/>
            <p:nvPr/>
          </p:nvSpPr>
          <p:spPr>
            <a:xfrm>
              <a:off x="2076226" y="1945714"/>
              <a:ext cx="556708" cy="556708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1" name="文本框 170">
              <a:extLst>
                <a:ext uri="{FF2B5EF4-FFF2-40B4-BE49-F238E27FC236}">
                  <a16:creationId xmlns:a16="http://schemas.microsoft.com/office/drawing/2014/main" id="{38732F83-5EA5-A64C-B793-ED5841CD2499}"/>
                </a:ext>
              </a:extLst>
            </p:cNvPr>
            <p:cNvSpPr txBox="1"/>
            <p:nvPr/>
          </p:nvSpPr>
          <p:spPr>
            <a:xfrm>
              <a:off x="2034540" y="2039402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smtClean="0"/>
                <a:t>Op2</a:t>
              </a:r>
              <a:endParaRPr kumimoji="1" lang="zh-CN" altLang="en-US" dirty="0"/>
            </a:p>
          </p:txBody>
        </p:sp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78904A43-D5B3-5644-9ED4-D3252F29362A}"/>
              </a:ext>
            </a:extLst>
          </p:cNvPr>
          <p:cNvGrpSpPr/>
          <p:nvPr/>
        </p:nvGrpSpPr>
        <p:grpSpPr>
          <a:xfrm>
            <a:off x="8749986" y="5792102"/>
            <a:ext cx="640080" cy="556708"/>
            <a:chOff x="2034540" y="1945714"/>
            <a:chExt cx="640080" cy="556708"/>
          </a:xfrm>
        </p:grpSpPr>
        <p:sp>
          <p:nvSpPr>
            <p:cNvPr id="173" name="椭圆 172">
              <a:extLst>
                <a:ext uri="{FF2B5EF4-FFF2-40B4-BE49-F238E27FC236}">
                  <a16:creationId xmlns:a16="http://schemas.microsoft.com/office/drawing/2014/main" id="{EF771DCD-2285-AC40-AD73-E282AC20498C}"/>
                </a:ext>
              </a:extLst>
            </p:cNvPr>
            <p:cNvSpPr/>
            <p:nvPr/>
          </p:nvSpPr>
          <p:spPr>
            <a:xfrm>
              <a:off x="2076226" y="1945714"/>
              <a:ext cx="556708" cy="556708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4" name="文本框 173">
              <a:extLst>
                <a:ext uri="{FF2B5EF4-FFF2-40B4-BE49-F238E27FC236}">
                  <a16:creationId xmlns:a16="http://schemas.microsoft.com/office/drawing/2014/main" id="{55610384-7DE5-D642-A7F9-8D483FA7668E}"/>
                </a:ext>
              </a:extLst>
            </p:cNvPr>
            <p:cNvSpPr txBox="1"/>
            <p:nvPr/>
          </p:nvSpPr>
          <p:spPr>
            <a:xfrm>
              <a:off x="2034540" y="2039402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Op4</a:t>
              </a:r>
              <a:endParaRPr kumimoji="1" lang="zh-CN" altLang="en-US" dirty="0"/>
            </a:p>
          </p:txBody>
        </p:sp>
      </p:grpSp>
      <p:sp>
        <p:nvSpPr>
          <p:cNvPr id="175" name="弧 174">
            <a:extLst>
              <a:ext uri="{FF2B5EF4-FFF2-40B4-BE49-F238E27FC236}">
                <a16:creationId xmlns:a16="http://schemas.microsoft.com/office/drawing/2014/main" id="{2FCF01D9-C6AE-6A43-B08E-C8D9BC5D8AAD}"/>
              </a:ext>
            </a:extLst>
          </p:cNvPr>
          <p:cNvSpPr/>
          <p:nvPr/>
        </p:nvSpPr>
        <p:spPr>
          <a:xfrm rot="19639380">
            <a:off x="-1052020" y="5232340"/>
            <a:ext cx="9431839" cy="9026000"/>
          </a:xfrm>
          <a:prstGeom prst="arc">
            <a:avLst>
              <a:gd name="adj1" fmla="val 16371101"/>
              <a:gd name="adj2" fmla="val 20256753"/>
            </a:avLst>
          </a:prstGeom>
          <a:ln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7" name="弧 176">
            <a:extLst>
              <a:ext uri="{FF2B5EF4-FFF2-40B4-BE49-F238E27FC236}">
                <a16:creationId xmlns:a16="http://schemas.microsoft.com/office/drawing/2014/main" id="{9B9A4DBA-91E4-F346-AA17-DD383CA59CB0}"/>
              </a:ext>
            </a:extLst>
          </p:cNvPr>
          <p:cNvSpPr/>
          <p:nvPr/>
        </p:nvSpPr>
        <p:spPr>
          <a:xfrm rot="19639380">
            <a:off x="-749556" y="5226140"/>
            <a:ext cx="12078159" cy="11274831"/>
          </a:xfrm>
          <a:prstGeom prst="arc">
            <a:avLst>
              <a:gd name="adj1" fmla="val 16371101"/>
              <a:gd name="adj2" fmla="val 20309196"/>
            </a:avLst>
          </a:prstGeom>
          <a:ln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7CF73E08-CCB4-F648-9EEC-15E5821952C3}"/>
              </a:ext>
            </a:extLst>
          </p:cNvPr>
          <p:cNvGrpSpPr/>
          <p:nvPr/>
        </p:nvGrpSpPr>
        <p:grpSpPr>
          <a:xfrm>
            <a:off x="2981990" y="3083677"/>
            <a:ext cx="640080" cy="556708"/>
            <a:chOff x="2034540" y="1945714"/>
            <a:chExt cx="640080" cy="556708"/>
          </a:xfrm>
        </p:grpSpPr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8B1E3A16-138C-1D47-BB24-D667E4E0E8EC}"/>
                </a:ext>
              </a:extLst>
            </p:cNvPr>
            <p:cNvSpPr/>
            <p:nvPr/>
          </p:nvSpPr>
          <p:spPr>
            <a:xfrm>
              <a:off x="2076226" y="1945714"/>
              <a:ext cx="556708" cy="55670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0ADA4F98-21F6-6B44-B0FD-F2F0A5B091C7}"/>
                </a:ext>
              </a:extLst>
            </p:cNvPr>
            <p:cNvSpPr txBox="1"/>
            <p:nvPr/>
          </p:nvSpPr>
          <p:spPr>
            <a:xfrm>
              <a:off x="2034540" y="2039402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smtClean="0"/>
                <a:t>Op4</a:t>
              </a:r>
              <a:endParaRPr kumimoji="1" lang="zh-CN" altLang="en-US" dirty="0"/>
            </a:p>
          </p:txBody>
        </p:sp>
      </p:grpSp>
      <p:cxnSp>
        <p:nvCxnSpPr>
          <p:cNvPr id="137" name="直线箭头连接符 110">
            <a:extLst>
              <a:ext uri="{FF2B5EF4-FFF2-40B4-BE49-F238E27FC236}">
                <a16:creationId xmlns:a16="http://schemas.microsoft.com/office/drawing/2014/main" id="{B7E24D32-F7A4-564F-AC75-DC5B43D66875}"/>
              </a:ext>
            </a:extLst>
          </p:cNvPr>
          <p:cNvCxnSpPr>
            <a:stCxn id="102" idx="5"/>
            <a:endCxn id="135" idx="0"/>
          </p:cNvCxnSpPr>
          <p:nvPr/>
        </p:nvCxnSpPr>
        <p:spPr>
          <a:xfrm>
            <a:off x="2414812" y="2311110"/>
            <a:ext cx="887218" cy="772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227445A1-5650-E341-9168-1E3784A51B97}"/>
              </a:ext>
            </a:extLst>
          </p:cNvPr>
          <p:cNvGrpSpPr/>
          <p:nvPr/>
        </p:nvGrpSpPr>
        <p:grpSpPr>
          <a:xfrm>
            <a:off x="1976803" y="5709436"/>
            <a:ext cx="640080" cy="556708"/>
            <a:chOff x="2034540" y="1945714"/>
            <a:chExt cx="640080" cy="556708"/>
          </a:xfrm>
        </p:grpSpPr>
        <p:sp>
          <p:nvSpPr>
            <p:cNvPr id="162" name="椭圆 161">
              <a:extLst>
                <a:ext uri="{FF2B5EF4-FFF2-40B4-BE49-F238E27FC236}">
                  <a16:creationId xmlns:a16="http://schemas.microsoft.com/office/drawing/2014/main" id="{7D54A850-7DB4-854D-A2A4-4C5420F30E6F}"/>
                </a:ext>
              </a:extLst>
            </p:cNvPr>
            <p:cNvSpPr/>
            <p:nvPr/>
          </p:nvSpPr>
          <p:spPr>
            <a:xfrm>
              <a:off x="2076226" y="1945714"/>
              <a:ext cx="556708" cy="556708"/>
            </a:xfrm>
            <a:prstGeom prst="ellipse">
              <a:avLst/>
            </a:prstGeom>
            <a:solidFill>
              <a:schemeClr val="accent6"/>
            </a:solidFill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3501335C-9AA9-4643-BAF8-EC6EFBC20428}"/>
                </a:ext>
              </a:extLst>
            </p:cNvPr>
            <p:cNvSpPr txBox="1"/>
            <p:nvPr/>
          </p:nvSpPr>
          <p:spPr>
            <a:xfrm>
              <a:off x="2034540" y="2039402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smtClean="0"/>
                <a:t>Op3</a:t>
              </a:r>
              <a:endParaRPr kumimoji="1" lang="zh-CN" altLang="en-US" dirty="0"/>
            </a:p>
          </p:txBody>
        </p:sp>
      </p:grp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CB3B92A8-2D36-074B-AB5B-BFD0A3D0E80A}"/>
              </a:ext>
            </a:extLst>
          </p:cNvPr>
          <p:cNvGrpSpPr/>
          <p:nvPr/>
        </p:nvGrpSpPr>
        <p:grpSpPr>
          <a:xfrm>
            <a:off x="909932" y="5709436"/>
            <a:ext cx="640080" cy="556708"/>
            <a:chOff x="2034540" y="1945714"/>
            <a:chExt cx="640080" cy="556708"/>
          </a:xfrm>
        </p:grpSpPr>
        <p:sp>
          <p:nvSpPr>
            <p:cNvPr id="168" name="椭圆 167">
              <a:extLst>
                <a:ext uri="{FF2B5EF4-FFF2-40B4-BE49-F238E27FC236}">
                  <a16:creationId xmlns:a16="http://schemas.microsoft.com/office/drawing/2014/main" id="{D85B7F22-0435-FF45-AE3C-716D6ED236A1}"/>
                </a:ext>
              </a:extLst>
            </p:cNvPr>
            <p:cNvSpPr/>
            <p:nvPr/>
          </p:nvSpPr>
          <p:spPr>
            <a:xfrm>
              <a:off x="2076226" y="1945714"/>
              <a:ext cx="556708" cy="556708"/>
            </a:xfrm>
            <a:prstGeom prst="ellipse">
              <a:avLst/>
            </a:prstGeom>
            <a:solidFill>
              <a:schemeClr val="accent6"/>
            </a:solidFill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6" name="文本框 175">
              <a:extLst>
                <a:ext uri="{FF2B5EF4-FFF2-40B4-BE49-F238E27FC236}">
                  <a16:creationId xmlns:a16="http://schemas.microsoft.com/office/drawing/2014/main" id="{0667347B-BA1F-694D-809A-19B605605A02}"/>
                </a:ext>
              </a:extLst>
            </p:cNvPr>
            <p:cNvSpPr txBox="1"/>
            <p:nvPr/>
          </p:nvSpPr>
          <p:spPr>
            <a:xfrm>
              <a:off x="2034540" y="2039402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smtClean="0"/>
                <a:t>Op2</a:t>
              </a:r>
              <a:endParaRPr kumimoji="1" lang="zh-CN" altLang="en-US" dirty="0"/>
            </a:p>
          </p:txBody>
        </p:sp>
      </p:grpSp>
      <p:grpSp>
        <p:nvGrpSpPr>
          <p:cNvPr id="179" name="组合 178">
            <a:extLst>
              <a:ext uri="{FF2B5EF4-FFF2-40B4-BE49-F238E27FC236}">
                <a16:creationId xmlns:a16="http://schemas.microsoft.com/office/drawing/2014/main" id="{7CF73E08-CCB4-F648-9EEC-15E5821952C3}"/>
              </a:ext>
            </a:extLst>
          </p:cNvPr>
          <p:cNvGrpSpPr/>
          <p:nvPr/>
        </p:nvGrpSpPr>
        <p:grpSpPr>
          <a:xfrm>
            <a:off x="1959630" y="4485034"/>
            <a:ext cx="640080" cy="556708"/>
            <a:chOff x="2034540" y="1945714"/>
            <a:chExt cx="640080" cy="556708"/>
          </a:xfrm>
        </p:grpSpPr>
        <p:sp>
          <p:nvSpPr>
            <p:cNvPr id="180" name="椭圆 179">
              <a:extLst>
                <a:ext uri="{FF2B5EF4-FFF2-40B4-BE49-F238E27FC236}">
                  <a16:creationId xmlns:a16="http://schemas.microsoft.com/office/drawing/2014/main" id="{8B1E3A16-138C-1D47-BB24-D667E4E0E8EC}"/>
                </a:ext>
              </a:extLst>
            </p:cNvPr>
            <p:cNvSpPr/>
            <p:nvPr/>
          </p:nvSpPr>
          <p:spPr>
            <a:xfrm>
              <a:off x="2076226" y="1945714"/>
              <a:ext cx="556708" cy="55670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1" name="文本框 180">
              <a:extLst>
                <a:ext uri="{FF2B5EF4-FFF2-40B4-BE49-F238E27FC236}">
                  <a16:creationId xmlns:a16="http://schemas.microsoft.com/office/drawing/2014/main" id="{0ADA4F98-21F6-6B44-B0FD-F2F0A5B091C7}"/>
                </a:ext>
              </a:extLst>
            </p:cNvPr>
            <p:cNvSpPr txBox="1"/>
            <p:nvPr/>
          </p:nvSpPr>
          <p:spPr>
            <a:xfrm>
              <a:off x="2034540" y="2039402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Op1</a:t>
              </a:r>
              <a:endParaRPr kumimoji="1" lang="zh-CN" altLang="en-US" dirty="0"/>
            </a:p>
          </p:txBody>
        </p:sp>
      </p:grpSp>
      <p:cxnSp>
        <p:nvCxnSpPr>
          <p:cNvPr id="182" name="直线箭头连接符 109">
            <a:extLst>
              <a:ext uri="{FF2B5EF4-FFF2-40B4-BE49-F238E27FC236}">
                <a16:creationId xmlns:a16="http://schemas.microsoft.com/office/drawing/2014/main" id="{72BB6907-80B7-1645-83BE-EC522C97C6B2}"/>
              </a:ext>
            </a:extLst>
          </p:cNvPr>
          <p:cNvCxnSpPr>
            <a:stCxn id="180" idx="3"/>
            <a:endCxn id="168" idx="0"/>
          </p:cNvCxnSpPr>
          <p:nvPr/>
        </p:nvCxnSpPr>
        <p:spPr>
          <a:xfrm flipH="1">
            <a:off x="1229972" y="4960214"/>
            <a:ext cx="852872" cy="749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线箭头连接符 110">
            <a:extLst>
              <a:ext uri="{FF2B5EF4-FFF2-40B4-BE49-F238E27FC236}">
                <a16:creationId xmlns:a16="http://schemas.microsoft.com/office/drawing/2014/main" id="{B7E24D32-F7A4-564F-AC75-DC5B43D66875}"/>
              </a:ext>
            </a:extLst>
          </p:cNvPr>
          <p:cNvCxnSpPr>
            <a:stCxn id="180" idx="4"/>
            <a:endCxn id="162" idx="0"/>
          </p:cNvCxnSpPr>
          <p:nvPr/>
        </p:nvCxnSpPr>
        <p:spPr>
          <a:xfrm>
            <a:off x="2279670" y="5041742"/>
            <a:ext cx="17173" cy="667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组合 183">
            <a:extLst>
              <a:ext uri="{FF2B5EF4-FFF2-40B4-BE49-F238E27FC236}">
                <a16:creationId xmlns:a16="http://schemas.microsoft.com/office/drawing/2014/main" id="{7CF73E08-CCB4-F648-9EEC-15E5821952C3}"/>
              </a:ext>
            </a:extLst>
          </p:cNvPr>
          <p:cNvGrpSpPr/>
          <p:nvPr/>
        </p:nvGrpSpPr>
        <p:grpSpPr>
          <a:xfrm>
            <a:off x="3043674" y="5732781"/>
            <a:ext cx="640080" cy="556708"/>
            <a:chOff x="2034540" y="1945714"/>
            <a:chExt cx="640080" cy="556708"/>
          </a:xfrm>
        </p:grpSpPr>
        <p:sp>
          <p:nvSpPr>
            <p:cNvPr id="185" name="椭圆 184">
              <a:extLst>
                <a:ext uri="{FF2B5EF4-FFF2-40B4-BE49-F238E27FC236}">
                  <a16:creationId xmlns:a16="http://schemas.microsoft.com/office/drawing/2014/main" id="{8B1E3A16-138C-1D47-BB24-D667E4E0E8EC}"/>
                </a:ext>
              </a:extLst>
            </p:cNvPr>
            <p:cNvSpPr/>
            <p:nvPr/>
          </p:nvSpPr>
          <p:spPr>
            <a:xfrm>
              <a:off x="2076226" y="1945714"/>
              <a:ext cx="556708" cy="556708"/>
            </a:xfrm>
            <a:prstGeom prst="ellipse">
              <a:avLst/>
            </a:prstGeom>
            <a:solidFill>
              <a:schemeClr val="accent6"/>
            </a:solidFill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6" name="文本框 185">
              <a:extLst>
                <a:ext uri="{FF2B5EF4-FFF2-40B4-BE49-F238E27FC236}">
                  <a16:creationId xmlns:a16="http://schemas.microsoft.com/office/drawing/2014/main" id="{0ADA4F98-21F6-6B44-B0FD-F2F0A5B091C7}"/>
                </a:ext>
              </a:extLst>
            </p:cNvPr>
            <p:cNvSpPr txBox="1"/>
            <p:nvPr/>
          </p:nvSpPr>
          <p:spPr>
            <a:xfrm>
              <a:off x="2034540" y="2039402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smtClean="0"/>
                <a:t>Op4</a:t>
              </a:r>
              <a:endParaRPr kumimoji="1" lang="zh-CN" altLang="en-US" dirty="0"/>
            </a:p>
          </p:txBody>
        </p:sp>
      </p:grpSp>
      <p:cxnSp>
        <p:nvCxnSpPr>
          <p:cNvPr id="187" name="直线箭头连接符 110">
            <a:extLst>
              <a:ext uri="{FF2B5EF4-FFF2-40B4-BE49-F238E27FC236}">
                <a16:creationId xmlns:a16="http://schemas.microsoft.com/office/drawing/2014/main" id="{B7E24D32-F7A4-564F-AC75-DC5B43D66875}"/>
              </a:ext>
            </a:extLst>
          </p:cNvPr>
          <p:cNvCxnSpPr>
            <a:stCxn id="180" idx="5"/>
            <a:endCxn id="185" idx="0"/>
          </p:cNvCxnSpPr>
          <p:nvPr/>
        </p:nvCxnSpPr>
        <p:spPr>
          <a:xfrm>
            <a:off x="2476496" y="4960214"/>
            <a:ext cx="887218" cy="772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11647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1" y="181250"/>
            <a:ext cx="9201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/>
              <a:t>ParallelExecutor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 err="1">
                <a:solidFill>
                  <a:srgbClr val="2339DA"/>
                </a:solidFill>
              </a:rPr>
              <a:t>SSAGraphExecutor</a:t>
            </a:r>
            <a:r>
              <a:rPr kumimoji="1" lang="zh-CN" altLang="en-US" sz="2800" b="1" dirty="0">
                <a:solidFill>
                  <a:srgbClr val="2339DA"/>
                </a:solidFill>
              </a:rPr>
              <a:t>并行执行过程对比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128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B729DD7-1E1A-D04E-A2FF-A94832D59578}"/>
              </a:ext>
            </a:extLst>
          </p:cNvPr>
          <p:cNvSpPr/>
          <p:nvPr/>
        </p:nvSpPr>
        <p:spPr>
          <a:xfrm>
            <a:off x="822601" y="730002"/>
            <a:ext cx="46153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 err="1">
                <a:solidFill>
                  <a:srgbClr val="C00000"/>
                </a:solidFill>
                <a:latin typeface="Courier" pitchFamily="2" charset="0"/>
              </a:rPr>
              <a:t>Fast</a:t>
            </a:r>
            <a:r>
              <a:rPr kumimoji="1" lang="en-US" altLang="zh-CN" sz="2000" dirty="0" err="1">
                <a:latin typeface="Courier" pitchFamily="2" charset="0"/>
              </a:rPr>
              <a:t>ThreadedSSAGraphExecutor</a:t>
            </a:r>
            <a:endParaRPr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F443D5F-B81F-5B4E-B030-D45F8F4E8202}"/>
              </a:ext>
            </a:extLst>
          </p:cNvPr>
          <p:cNvSpPr txBox="1"/>
          <p:nvPr/>
        </p:nvSpPr>
        <p:spPr>
          <a:xfrm>
            <a:off x="786624" y="1281448"/>
            <a:ext cx="3752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dirty="0"/>
              <a:t>待执行的</a:t>
            </a:r>
            <a:r>
              <a:rPr kumimoji="1" lang="en-US" altLang="zh-CN" sz="2000" dirty="0"/>
              <a:t>Op</a:t>
            </a:r>
            <a:r>
              <a:rPr kumimoji="1" lang="zh-CN" altLang="en-US" sz="2000" dirty="0"/>
              <a:t>与它们的依赖关系</a:t>
            </a:r>
          </a:p>
        </p:txBody>
      </p:sp>
      <p:cxnSp>
        <p:nvCxnSpPr>
          <p:cNvPr id="121" name="直线连接符 120">
            <a:extLst>
              <a:ext uri="{FF2B5EF4-FFF2-40B4-BE49-F238E27FC236}">
                <a16:creationId xmlns:a16="http://schemas.microsoft.com/office/drawing/2014/main" id="{78B361EE-88B8-B949-B6B9-B81617CA3C52}"/>
              </a:ext>
            </a:extLst>
          </p:cNvPr>
          <p:cNvCxnSpPr/>
          <p:nvPr/>
        </p:nvCxnSpPr>
        <p:spPr>
          <a:xfrm>
            <a:off x="874713" y="4046220"/>
            <a:ext cx="1048984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7C17BEAE-4252-6B4D-A26D-13DFE461B24A}"/>
              </a:ext>
            </a:extLst>
          </p:cNvPr>
          <p:cNvGrpSpPr/>
          <p:nvPr/>
        </p:nvGrpSpPr>
        <p:grpSpPr>
          <a:xfrm>
            <a:off x="5679506" y="1600702"/>
            <a:ext cx="5549445" cy="2226747"/>
            <a:chOff x="2933383" y="3806507"/>
            <a:chExt cx="5549445" cy="2226747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8EB57FA8-4C03-0347-ACC6-D3990900181E}"/>
                </a:ext>
              </a:extLst>
            </p:cNvPr>
            <p:cNvSpPr/>
            <p:nvPr/>
          </p:nvSpPr>
          <p:spPr>
            <a:xfrm>
              <a:off x="2933383" y="3806507"/>
              <a:ext cx="5549445" cy="2226747"/>
            </a:xfrm>
            <a:prstGeom prst="rect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27F4AD4E-0D91-B642-8699-41865C40A1F3}"/>
                </a:ext>
              </a:extLst>
            </p:cNvPr>
            <p:cNvSpPr txBox="1"/>
            <p:nvPr/>
          </p:nvSpPr>
          <p:spPr>
            <a:xfrm>
              <a:off x="4380002" y="3906316"/>
              <a:ext cx="2651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 err="1"/>
                <a:t>ThreadPool</a:t>
              </a:r>
              <a:endParaRPr kumimoji="1" lang="zh-CN" altLang="en-US" b="1" dirty="0"/>
            </a:p>
          </p:txBody>
        </p:sp>
        <p:cxnSp>
          <p:nvCxnSpPr>
            <p:cNvPr id="126" name="直线连接符 125">
              <a:extLst>
                <a:ext uri="{FF2B5EF4-FFF2-40B4-BE49-F238E27FC236}">
                  <a16:creationId xmlns:a16="http://schemas.microsoft.com/office/drawing/2014/main" id="{03089317-87CB-1641-9047-C41B4A822F30}"/>
                </a:ext>
              </a:extLst>
            </p:cNvPr>
            <p:cNvCxnSpPr>
              <a:cxnSpLocks/>
            </p:cNvCxnSpPr>
            <p:nvPr/>
          </p:nvCxnSpPr>
          <p:spPr>
            <a:xfrm>
              <a:off x="3184843" y="4389948"/>
              <a:ext cx="0" cy="147999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线连接符 126">
              <a:extLst>
                <a:ext uri="{FF2B5EF4-FFF2-40B4-BE49-F238E27FC236}">
                  <a16:creationId xmlns:a16="http://schemas.microsoft.com/office/drawing/2014/main" id="{9DD661E0-1B28-E94B-9098-B2A9C86BB0D9}"/>
                </a:ext>
              </a:extLst>
            </p:cNvPr>
            <p:cNvCxnSpPr>
              <a:cxnSpLocks/>
            </p:cNvCxnSpPr>
            <p:nvPr/>
          </p:nvCxnSpPr>
          <p:spPr>
            <a:xfrm>
              <a:off x="4435974" y="4389948"/>
              <a:ext cx="0" cy="147999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线连接符 127">
              <a:extLst>
                <a:ext uri="{FF2B5EF4-FFF2-40B4-BE49-F238E27FC236}">
                  <a16:creationId xmlns:a16="http://schemas.microsoft.com/office/drawing/2014/main" id="{8C90D8E0-073D-1C4F-91D9-F36C57520CAE}"/>
                </a:ext>
              </a:extLst>
            </p:cNvPr>
            <p:cNvCxnSpPr>
              <a:cxnSpLocks/>
            </p:cNvCxnSpPr>
            <p:nvPr/>
          </p:nvCxnSpPr>
          <p:spPr>
            <a:xfrm>
              <a:off x="5711893" y="4389948"/>
              <a:ext cx="0" cy="147999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线连接符 128">
              <a:extLst>
                <a:ext uri="{FF2B5EF4-FFF2-40B4-BE49-F238E27FC236}">
                  <a16:creationId xmlns:a16="http://schemas.microsoft.com/office/drawing/2014/main" id="{4FF3CB8B-AC97-AB44-AA21-99892019B8C6}"/>
                </a:ext>
              </a:extLst>
            </p:cNvPr>
            <p:cNvCxnSpPr>
              <a:cxnSpLocks/>
            </p:cNvCxnSpPr>
            <p:nvPr/>
          </p:nvCxnSpPr>
          <p:spPr>
            <a:xfrm>
              <a:off x="6989335" y="4389948"/>
              <a:ext cx="0" cy="147999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线连接符 129">
              <a:extLst>
                <a:ext uri="{FF2B5EF4-FFF2-40B4-BE49-F238E27FC236}">
                  <a16:creationId xmlns:a16="http://schemas.microsoft.com/office/drawing/2014/main" id="{24BE85E8-B92B-B74B-A22E-3915A4322E6A}"/>
                </a:ext>
              </a:extLst>
            </p:cNvPr>
            <p:cNvCxnSpPr>
              <a:cxnSpLocks/>
            </p:cNvCxnSpPr>
            <p:nvPr/>
          </p:nvCxnSpPr>
          <p:spPr>
            <a:xfrm>
              <a:off x="8291310" y="4389948"/>
              <a:ext cx="0" cy="147999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C8F1EC22-8F75-4049-983D-27744AC073F1}"/>
                </a:ext>
              </a:extLst>
            </p:cNvPr>
            <p:cNvSpPr txBox="1"/>
            <p:nvPr/>
          </p:nvSpPr>
          <p:spPr>
            <a:xfrm>
              <a:off x="3169608" y="4389948"/>
              <a:ext cx="1283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Thread0</a:t>
              </a:r>
              <a:endParaRPr kumimoji="1" lang="zh-CN" altLang="en-US" b="1" dirty="0"/>
            </a:p>
          </p:txBody>
        </p: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B2026339-9D3C-4643-93F1-C82E3C278FC7}"/>
                </a:ext>
              </a:extLst>
            </p:cNvPr>
            <p:cNvSpPr txBox="1"/>
            <p:nvPr/>
          </p:nvSpPr>
          <p:spPr>
            <a:xfrm>
              <a:off x="4422429" y="4389948"/>
              <a:ext cx="1283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Thread1</a:t>
              </a:r>
              <a:endParaRPr kumimoji="1" lang="zh-CN" altLang="en-US" b="1" dirty="0"/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A5458F31-552C-A249-85EE-11FD51ABC2BA}"/>
                </a:ext>
              </a:extLst>
            </p:cNvPr>
            <p:cNvSpPr txBox="1"/>
            <p:nvPr/>
          </p:nvSpPr>
          <p:spPr>
            <a:xfrm>
              <a:off x="5705882" y="4389948"/>
              <a:ext cx="1283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Thread2</a:t>
              </a:r>
              <a:endParaRPr kumimoji="1" lang="zh-CN" altLang="en-US" b="1" dirty="0"/>
            </a:p>
          </p:txBody>
        </p: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355E85E5-EC92-8048-A378-3702AF2ADDD6}"/>
                </a:ext>
              </a:extLst>
            </p:cNvPr>
            <p:cNvSpPr txBox="1"/>
            <p:nvPr/>
          </p:nvSpPr>
          <p:spPr>
            <a:xfrm>
              <a:off x="6989939" y="4389948"/>
              <a:ext cx="1283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Thread3</a:t>
              </a:r>
              <a:endParaRPr kumimoji="1" lang="zh-CN" altLang="en-US" b="1" dirty="0"/>
            </a:p>
          </p:txBody>
        </p:sp>
      </p:grp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911FAD67-4699-CC4A-9342-B1A8C4CAE0DC}"/>
              </a:ext>
            </a:extLst>
          </p:cNvPr>
          <p:cNvGrpSpPr/>
          <p:nvPr/>
        </p:nvGrpSpPr>
        <p:grpSpPr>
          <a:xfrm>
            <a:off x="1915119" y="3075454"/>
            <a:ext cx="640080" cy="556708"/>
            <a:chOff x="2034540" y="1945714"/>
            <a:chExt cx="640080" cy="556708"/>
          </a:xfrm>
        </p:grpSpPr>
        <p:sp>
          <p:nvSpPr>
            <p:cNvPr id="140" name="椭圆 139">
              <a:extLst>
                <a:ext uri="{FF2B5EF4-FFF2-40B4-BE49-F238E27FC236}">
                  <a16:creationId xmlns:a16="http://schemas.microsoft.com/office/drawing/2014/main" id="{C61B2A45-B708-704F-BA50-86D12442CCF3}"/>
                </a:ext>
              </a:extLst>
            </p:cNvPr>
            <p:cNvSpPr/>
            <p:nvPr/>
          </p:nvSpPr>
          <p:spPr>
            <a:xfrm>
              <a:off x="2076226" y="1945714"/>
              <a:ext cx="556708" cy="556708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4528EF4E-720B-4544-BA6D-05665C5E390A}"/>
                </a:ext>
              </a:extLst>
            </p:cNvPr>
            <p:cNvSpPr txBox="1"/>
            <p:nvPr/>
          </p:nvSpPr>
          <p:spPr>
            <a:xfrm>
              <a:off x="2034540" y="2039402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Op4</a:t>
              </a:r>
              <a:endParaRPr kumimoji="1" lang="zh-CN" altLang="en-US" dirty="0"/>
            </a:p>
          </p:txBody>
        </p:sp>
      </p:grp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9CA617F7-5B23-2542-8B1D-79E8DB78DA5D}"/>
              </a:ext>
            </a:extLst>
          </p:cNvPr>
          <p:cNvGrpSpPr/>
          <p:nvPr/>
        </p:nvGrpSpPr>
        <p:grpSpPr>
          <a:xfrm>
            <a:off x="848248" y="3075454"/>
            <a:ext cx="640080" cy="556708"/>
            <a:chOff x="2034540" y="1945714"/>
            <a:chExt cx="640080" cy="556708"/>
          </a:xfrm>
        </p:grpSpPr>
        <p:sp>
          <p:nvSpPr>
            <p:cNvPr id="143" name="椭圆 142">
              <a:extLst>
                <a:ext uri="{FF2B5EF4-FFF2-40B4-BE49-F238E27FC236}">
                  <a16:creationId xmlns:a16="http://schemas.microsoft.com/office/drawing/2014/main" id="{5886255B-4356-B948-8FA5-804BFB91A78B}"/>
                </a:ext>
              </a:extLst>
            </p:cNvPr>
            <p:cNvSpPr/>
            <p:nvPr/>
          </p:nvSpPr>
          <p:spPr>
            <a:xfrm>
              <a:off x="2076226" y="1945714"/>
              <a:ext cx="556708" cy="556708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68666465-FC04-CE4D-B644-3A207E565957}"/>
                </a:ext>
              </a:extLst>
            </p:cNvPr>
            <p:cNvSpPr txBox="1"/>
            <p:nvPr/>
          </p:nvSpPr>
          <p:spPr>
            <a:xfrm>
              <a:off x="2034540" y="2039402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Op3</a:t>
              </a:r>
              <a:endParaRPr kumimoji="1" lang="zh-CN" altLang="en-US" dirty="0"/>
            </a:p>
          </p:txBody>
        </p:sp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9DE072E5-CB25-484A-AF46-E60811B6366C}"/>
              </a:ext>
            </a:extLst>
          </p:cNvPr>
          <p:cNvGrpSpPr/>
          <p:nvPr/>
        </p:nvGrpSpPr>
        <p:grpSpPr>
          <a:xfrm>
            <a:off x="3508161" y="1877519"/>
            <a:ext cx="640080" cy="556708"/>
            <a:chOff x="2034540" y="1945714"/>
            <a:chExt cx="640080" cy="556708"/>
          </a:xfrm>
        </p:grpSpPr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id="{82E22D88-5251-6A48-8C74-B8E894E96DA5}"/>
                </a:ext>
              </a:extLst>
            </p:cNvPr>
            <p:cNvSpPr/>
            <p:nvPr/>
          </p:nvSpPr>
          <p:spPr>
            <a:xfrm>
              <a:off x="2076226" y="1945714"/>
              <a:ext cx="556708" cy="55670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4089DFB1-A3CE-D744-95A1-F2B28E93C2D4}"/>
                </a:ext>
              </a:extLst>
            </p:cNvPr>
            <p:cNvSpPr txBox="1"/>
            <p:nvPr/>
          </p:nvSpPr>
          <p:spPr>
            <a:xfrm>
              <a:off x="2034540" y="2039402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Op2</a:t>
              </a:r>
              <a:endParaRPr kumimoji="1" lang="zh-CN" altLang="en-US" dirty="0"/>
            </a:p>
          </p:txBody>
        </p:sp>
      </p:grp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FD272DD0-7703-2D4D-A4B7-146A4BB9E5C2}"/>
              </a:ext>
            </a:extLst>
          </p:cNvPr>
          <p:cNvGrpSpPr/>
          <p:nvPr/>
        </p:nvGrpSpPr>
        <p:grpSpPr>
          <a:xfrm>
            <a:off x="1369239" y="1881919"/>
            <a:ext cx="640080" cy="556708"/>
            <a:chOff x="2034540" y="1945714"/>
            <a:chExt cx="640080" cy="556708"/>
          </a:xfrm>
        </p:grpSpPr>
        <p:sp>
          <p:nvSpPr>
            <p:cNvPr id="149" name="椭圆 148">
              <a:extLst>
                <a:ext uri="{FF2B5EF4-FFF2-40B4-BE49-F238E27FC236}">
                  <a16:creationId xmlns:a16="http://schemas.microsoft.com/office/drawing/2014/main" id="{49DD94A5-EE19-A44B-A08D-70AE168DFAE1}"/>
                </a:ext>
              </a:extLst>
            </p:cNvPr>
            <p:cNvSpPr/>
            <p:nvPr/>
          </p:nvSpPr>
          <p:spPr>
            <a:xfrm>
              <a:off x="2076226" y="1945714"/>
              <a:ext cx="556708" cy="55670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E630FAB6-AF9F-CB42-90F9-142EA4618236}"/>
                </a:ext>
              </a:extLst>
            </p:cNvPr>
            <p:cNvSpPr txBox="1"/>
            <p:nvPr/>
          </p:nvSpPr>
          <p:spPr>
            <a:xfrm>
              <a:off x="2034540" y="2039402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Op1</a:t>
              </a:r>
              <a:endParaRPr kumimoji="1" lang="zh-CN" altLang="en-US" dirty="0"/>
            </a:p>
          </p:txBody>
        </p:sp>
      </p:grp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77471E79-D9DC-4F41-B4A8-235A3AEF5F30}"/>
              </a:ext>
            </a:extLst>
          </p:cNvPr>
          <p:cNvGrpSpPr/>
          <p:nvPr/>
        </p:nvGrpSpPr>
        <p:grpSpPr>
          <a:xfrm>
            <a:off x="4048861" y="3075454"/>
            <a:ext cx="640080" cy="556708"/>
            <a:chOff x="2034540" y="1945714"/>
            <a:chExt cx="640080" cy="556708"/>
          </a:xfrm>
        </p:grpSpPr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C625A33A-6D29-BC47-A29A-3D93960D51B9}"/>
                </a:ext>
              </a:extLst>
            </p:cNvPr>
            <p:cNvSpPr/>
            <p:nvPr/>
          </p:nvSpPr>
          <p:spPr>
            <a:xfrm>
              <a:off x="2076226" y="1945714"/>
              <a:ext cx="556708" cy="556708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86ABB0A4-3816-224C-B53E-8FA2A8F40751}"/>
                </a:ext>
              </a:extLst>
            </p:cNvPr>
            <p:cNvSpPr txBox="1"/>
            <p:nvPr/>
          </p:nvSpPr>
          <p:spPr>
            <a:xfrm>
              <a:off x="2034540" y="2039402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Op6</a:t>
              </a:r>
              <a:endParaRPr kumimoji="1" lang="zh-CN" altLang="en-US" dirty="0"/>
            </a:p>
          </p:txBody>
        </p:sp>
      </p:grpSp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4BCC0A77-E66B-3849-A871-72197D941521}"/>
              </a:ext>
            </a:extLst>
          </p:cNvPr>
          <p:cNvGrpSpPr/>
          <p:nvPr/>
        </p:nvGrpSpPr>
        <p:grpSpPr>
          <a:xfrm>
            <a:off x="2981990" y="3075454"/>
            <a:ext cx="640080" cy="556708"/>
            <a:chOff x="2034540" y="1945714"/>
            <a:chExt cx="640080" cy="556708"/>
          </a:xfrm>
        </p:grpSpPr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id="{E65571B9-E466-8341-9947-872749451644}"/>
                </a:ext>
              </a:extLst>
            </p:cNvPr>
            <p:cNvSpPr/>
            <p:nvPr/>
          </p:nvSpPr>
          <p:spPr>
            <a:xfrm>
              <a:off x="2076226" y="1945714"/>
              <a:ext cx="556708" cy="556708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E7EE13AC-BE65-2246-A808-23E3227CFAB9}"/>
                </a:ext>
              </a:extLst>
            </p:cNvPr>
            <p:cNvSpPr txBox="1"/>
            <p:nvPr/>
          </p:nvSpPr>
          <p:spPr>
            <a:xfrm>
              <a:off x="2034540" y="2039402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Op5</a:t>
              </a:r>
              <a:endParaRPr kumimoji="1" lang="zh-CN" altLang="en-US" dirty="0"/>
            </a:p>
          </p:txBody>
        </p:sp>
      </p:grpSp>
      <p:cxnSp>
        <p:nvCxnSpPr>
          <p:cNvPr id="157" name="直线箭头连接符 156">
            <a:extLst>
              <a:ext uri="{FF2B5EF4-FFF2-40B4-BE49-F238E27FC236}">
                <a16:creationId xmlns:a16="http://schemas.microsoft.com/office/drawing/2014/main" id="{AB982EBB-7FA9-2E4F-9BF1-20363042C61D}"/>
              </a:ext>
            </a:extLst>
          </p:cNvPr>
          <p:cNvCxnSpPr>
            <a:stCxn id="149" idx="3"/>
            <a:endCxn id="143" idx="0"/>
          </p:cNvCxnSpPr>
          <p:nvPr/>
        </p:nvCxnSpPr>
        <p:spPr>
          <a:xfrm flipH="1">
            <a:off x="1168288" y="2357099"/>
            <a:ext cx="324165" cy="718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线箭头连接符 157">
            <a:extLst>
              <a:ext uri="{FF2B5EF4-FFF2-40B4-BE49-F238E27FC236}">
                <a16:creationId xmlns:a16="http://schemas.microsoft.com/office/drawing/2014/main" id="{8E13BD5C-FA3D-774C-BC1F-4291D27CF9B8}"/>
              </a:ext>
            </a:extLst>
          </p:cNvPr>
          <p:cNvCxnSpPr>
            <a:stCxn id="149" idx="5"/>
            <a:endCxn id="140" idx="0"/>
          </p:cNvCxnSpPr>
          <p:nvPr/>
        </p:nvCxnSpPr>
        <p:spPr>
          <a:xfrm>
            <a:off x="1886105" y="2357099"/>
            <a:ext cx="349054" cy="718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线箭头连接符 158">
            <a:extLst>
              <a:ext uri="{FF2B5EF4-FFF2-40B4-BE49-F238E27FC236}">
                <a16:creationId xmlns:a16="http://schemas.microsoft.com/office/drawing/2014/main" id="{B54994AB-4BBC-CE4D-95A2-66BE56BF92B0}"/>
              </a:ext>
            </a:extLst>
          </p:cNvPr>
          <p:cNvCxnSpPr>
            <a:stCxn id="146" idx="3"/>
            <a:endCxn id="155" idx="0"/>
          </p:cNvCxnSpPr>
          <p:nvPr/>
        </p:nvCxnSpPr>
        <p:spPr>
          <a:xfrm flipH="1">
            <a:off x="3302030" y="2352699"/>
            <a:ext cx="329345" cy="722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线箭头连接符 159">
            <a:extLst>
              <a:ext uri="{FF2B5EF4-FFF2-40B4-BE49-F238E27FC236}">
                <a16:creationId xmlns:a16="http://schemas.microsoft.com/office/drawing/2014/main" id="{0F5F6E5D-6627-AD46-A8B3-39F4EADB2C42}"/>
              </a:ext>
            </a:extLst>
          </p:cNvPr>
          <p:cNvCxnSpPr>
            <a:stCxn id="146" idx="5"/>
            <a:endCxn id="152" idx="0"/>
          </p:cNvCxnSpPr>
          <p:nvPr/>
        </p:nvCxnSpPr>
        <p:spPr>
          <a:xfrm>
            <a:off x="4025027" y="2352699"/>
            <a:ext cx="343874" cy="722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2BA78F8F-1C70-5548-AEA7-A8B3BB83476E}"/>
              </a:ext>
            </a:extLst>
          </p:cNvPr>
          <p:cNvGrpSpPr/>
          <p:nvPr/>
        </p:nvGrpSpPr>
        <p:grpSpPr>
          <a:xfrm>
            <a:off x="6233309" y="3075454"/>
            <a:ext cx="640080" cy="556708"/>
            <a:chOff x="2034540" y="1945714"/>
            <a:chExt cx="640080" cy="556708"/>
          </a:xfrm>
        </p:grpSpPr>
        <p:sp>
          <p:nvSpPr>
            <p:cNvPr id="170" name="椭圆 169">
              <a:extLst>
                <a:ext uri="{FF2B5EF4-FFF2-40B4-BE49-F238E27FC236}">
                  <a16:creationId xmlns:a16="http://schemas.microsoft.com/office/drawing/2014/main" id="{8E8059DE-9F97-314A-95EE-38E9D9CB9A98}"/>
                </a:ext>
              </a:extLst>
            </p:cNvPr>
            <p:cNvSpPr/>
            <p:nvPr/>
          </p:nvSpPr>
          <p:spPr>
            <a:xfrm>
              <a:off x="2076226" y="1945714"/>
              <a:ext cx="556708" cy="556708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1" name="文本框 170">
              <a:extLst>
                <a:ext uri="{FF2B5EF4-FFF2-40B4-BE49-F238E27FC236}">
                  <a16:creationId xmlns:a16="http://schemas.microsoft.com/office/drawing/2014/main" id="{38732F83-5EA5-A64C-B793-ED5841CD2499}"/>
                </a:ext>
              </a:extLst>
            </p:cNvPr>
            <p:cNvSpPr txBox="1"/>
            <p:nvPr/>
          </p:nvSpPr>
          <p:spPr>
            <a:xfrm>
              <a:off x="2034540" y="2039402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Op3</a:t>
              </a:r>
              <a:endParaRPr kumimoji="1" lang="zh-CN" altLang="en-US" dirty="0"/>
            </a:p>
          </p:txBody>
        </p:sp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78904A43-D5B3-5644-9ED4-D3252F29362A}"/>
              </a:ext>
            </a:extLst>
          </p:cNvPr>
          <p:cNvGrpSpPr/>
          <p:nvPr/>
        </p:nvGrpSpPr>
        <p:grpSpPr>
          <a:xfrm>
            <a:off x="8749986" y="3075454"/>
            <a:ext cx="640080" cy="556708"/>
            <a:chOff x="2034540" y="1945714"/>
            <a:chExt cx="640080" cy="556708"/>
          </a:xfrm>
        </p:grpSpPr>
        <p:sp>
          <p:nvSpPr>
            <p:cNvPr id="173" name="椭圆 172">
              <a:extLst>
                <a:ext uri="{FF2B5EF4-FFF2-40B4-BE49-F238E27FC236}">
                  <a16:creationId xmlns:a16="http://schemas.microsoft.com/office/drawing/2014/main" id="{EF771DCD-2285-AC40-AD73-E282AC20498C}"/>
                </a:ext>
              </a:extLst>
            </p:cNvPr>
            <p:cNvSpPr/>
            <p:nvPr/>
          </p:nvSpPr>
          <p:spPr>
            <a:xfrm>
              <a:off x="2076226" y="1945714"/>
              <a:ext cx="556708" cy="556708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4" name="文本框 173">
              <a:extLst>
                <a:ext uri="{FF2B5EF4-FFF2-40B4-BE49-F238E27FC236}">
                  <a16:creationId xmlns:a16="http://schemas.microsoft.com/office/drawing/2014/main" id="{55610384-7DE5-D642-A7F9-8D483FA7668E}"/>
                </a:ext>
              </a:extLst>
            </p:cNvPr>
            <p:cNvSpPr txBox="1"/>
            <p:nvPr/>
          </p:nvSpPr>
          <p:spPr>
            <a:xfrm>
              <a:off x="2034540" y="2039402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Op4</a:t>
              </a:r>
              <a:endParaRPr kumimoji="1" lang="zh-CN" altLang="en-US" dirty="0"/>
            </a:p>
          </p:txBody>
        </p:sp>
      </p:grpSp>
      <p:sp>
        <p:nvSpPr>
          <p:cNvPr id="175" name="弧 174">
            <a:extLst>
              <a:ext uri="{FF2B5EF4-FFF2-40B4-BE49-F238E27FC236}">
                <a16:creationId xmlns:a16="http://schemas.microsoft.com/office/drawing/2014/main" id="{2FCF01D9-C6AE-6A43-B08E-C8D9BC5D8AAD}"/>
              </a:ext>
            </a:extLst>
          </p:cNvPr>
          <p:cNvSpPr/>
          <p:nvPr/>
        </p:nvSpPr>
        <p:spPr>
          <a:xfrm rot="19639380">
            <a:off x="-989116" y="2695736"/>
            <a:ext cx="9293478" cy="8833541"/>
          </a:xfrm>
          <a:prstGeom prst="arc">
            <a:avLst>
              <a:gd name="adj1" fmla="val 16371101"/>
              <a:gd name="adj2" fmla="val 20254569"/>
            </a:avLst>
          </a:prstGeom>
          <a:ln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3" name="弧 122">
            <a:extLst>
              <a:ext uri="{FF2B5EF4-FFF2-40B4-BE49-F238E27FC236}">
                <a16:creationId xmlns:a16="http://schemas.microsoft.com/office/drawing/2014/main" id="{C6EC774E-3A53-6F47-894F-6196FECF9A72}"/>
              </a:ext>
            </a:extLst>
          </p:cNvPr>
          <p:cNvSpPr/>
          <p:nvPr/>
        </p:nvSpPr>
        <p:spPr>
          <a:xfrm rot="19639380">
            <a:off x="-749557" y="2549517"/>
            <a:ext cx="12078159" cy="11274831"/>
          </a:xfrm>
          <a:prstGeom prst="arc">
            <a:avLst>
              <a:gd name="adj1" fmla="val 16371101"/>
              <a:gd name="adj2" fmla="val 20309196"/>
            </a:avLst>
          </a:prstGeom>
          <a:ln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0F873187-79FE-3545-A08E-09F089907A1B}"/>
              </a:ext>
            </a:extLst>
          </p:cNvPr>
          <p:cNvGrpSpPr/>
          <p:nvPr/>
        </p:nvGrpSpPr>
        <p:grpSpPr>
          <a:xfrm>
            <a:off x="7485565" y="3075454"/>
            <a:ext cx="640080" cy="556708"/>
            <a:chOff x="2034540" y="1945714"/>
            <a:chExt cx="640080" cy="556708"/>
          </a:xfrm>
        </p:grpSpPr>
        <p:sp>
          <p:nvSpPr>
            <p:cNvPr id="136" name="椭圆 135">
              <a:extLst>
                <a:ext uri="{FF2B5EF4-FFF2-40B4-BE49-F238E27FC236}">
                  <a16:creationId xmlns:a16="http://schemas.microsoft.com/office/drawing/2014/main" id="{49B6B97D-736E-0B4E-AADC-9EB6332AD6CB}"/>
                </a:ext>
              </a:extLst>
            </p:cNvPr>
            <p:cNvSpPr/>
            <p:nvPr/>
          </p:nvSpPr>
          <p:spPr>
            <a:xfrm>
              <a:off x="2076226" y="1945714"/>
              <a:ext cx="556708" cy="556708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27A9D71E-701B-8C4C-9BC6-E64EE242D2F5}"/>
                </a:ext>
              </a:extLst>
            </p:cNvPr>
            <p:cNvSpPr txBox="1"/>
            <p:nvPr/>
          </p:nvSpPr>
          <p:spPr>
            <a:xfrm>
              <a:off x="2034540" y="2039402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Op5</a:t>
              </a:r>
              <a:endParaRPr kumimoji="1" lang="zh-CN" altLang="en-US" dirty="0"/>
            </a:p>
          </p:txBody>
        </p:sp>
      </p:grp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8A997905-1DFE-CE45-BD67-A88E2FDD6F20}"/>
              </a:ext>
            </a:extLst>
          </p:cNvPr>
          <p:cNvGrpSpPr/>
          <p:nvPr/>
        </p:nvGrpSpPr>
        <p:grpSpPr>
          <a:xfrm>
            <a:off x="10059508" y="3075454"/>
            <a:ext cx="640080" cy="556708"/>
            <a:chOff x="2034540" y="1945714"/>
            <a:chExt cx="640080" cy="556708"/>
          </a:xfrm>
        </p:grpSpPr>
        <p:sp>
          <p:nvSpPr>
            <p:cNvPr id="162" name="椭圆 161">
              <a:extLst>
                <a:ext uri="{FF2B5EF4-FFF2-40B4-BE49-F238E27FC236}">
                  <a16:creationId xmlns:a16="http://schemas.microsoft.com/office/drawing/2014/main" id="{2CE371DE-6A45-7949-8A30-B8EFB5E440AC}"/>
                </a:ext>
              </a:extLst>
            </p:cNvPr>
            <p:cNvSpPr/>
            <p:nvPr/>
          </p:nvSpPr>
          <p:spPr>
            <a:xfrm>
              <a:off x="2076226" y="1945714"/>
              <a:ext cx="556708" cy="556708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913D663F-205A-F14C-957A-38C048B76BE3}"/>
                </a:ext>
              </a:extLst>
            </p:cNvPr>
            <p:cNvSpPr txBox="1"/>
            <p:nvPr/>
          </p:nvSpPr>
          <p:spPr>
            <a:xfrm>
              <a:off x="2034540" y="2039402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Op6</a:t>
              </a:r>
              <a:endParaRPr kumimoji="1" lang="zh-CN" altLang="en-US" dirty="0"/>
            </a:p>
          </p:txBody>
        </p:sp>
      </p:grpSp>
      <p:sp>
        <p:nvSpPr>
          <p:cNvPr id="167" name="弧 166">
            <a:extLst>
              <a:ext uri="{FF2B5EF4-FFF2-40B4-BE49-F238E27FC236}">
                <a16:creationId xmlns:a16="http://schemas.microsoft.com/office/drawing/2014/main" id="{4E316629-E33E-CB42-904D-F150A248DFCA}"/>
              </a:ext>
            </a:extLst>
          </p:cNvPr>
          <p:cNvSpPr/>
          <p:nvPr/>
        </p:nvSpPr>
        <p:spPr>
          <a:xfrm rot="19639380">
            <a:off x="1386946" y="2694058"/>
            <a:ext cx="8168975" cy="7644855"/>
          </a:xfrm>
          <a:prstGeom prst="arc">
            <a:avLst>
              <a:gd name="adj1" fmla="val 16371101"/>
              <a:gd name="adj2" fmla="val 20155094"/>
            </a:avLst>
          </a:prstGeom>
          <a:ln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8" name="弧 167">
            <a:extLst>
              <a:ext uri="{FF2B5EF4-FFF2-40B4-BE49-F238E27FC236}">
                <a16:creationId xmlns:a16="http://schemas.microsoft.com/office/drawing/2014/main" id="{79A60180-86CB-2A45-8C6C-C891306BD180}"/>
              </a:ext>
            </a:extLst>
          </p:cNvPr>
          <p:cNvSpPr/>
          <p:nvPr/>
        </p:nvSpPr>
        <p:spPr>
          <a:xfrm rot="19639380">
            <a:off x="1872621" y="2596145"/>
            <a:ext cx="10618950" cy="10145960"/>
          </a:xfrm>
          <a:prstGeom prst="arc">
            <a:avLst>
              <a:gd name="adj1" fmla="val 16371101"/>
              <a:gd name="adj2" fmla="val 20202485"/>
            </a:avLst>
          </a:prstGeom>
          <a:ln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F4F03985-9999-6B45-9A05-E1AD8E545D63}"/>
              </a:ext>
            </a:extLst>
          </p:cNvPr>
          <p:cNvSpPr txBox="1"/>
          <p:nvPr/>
        </p:nvSpPr>
        <p:spPr>
          <a:xfrm>
            <a:off x="786623" y="4149668"/>
            <a:ext cx="10250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/>
              <a:t>Op2</a:t>
            </a:r>
            <a:r>
              <a:rPr kumimoji="1" lang="zh-CN" altLang="en-US" dirty="0"/>
              <a:t>执行完，马上更新依赖，把能够执行的</a:t>
            </a:r>
            <a:r>
              <a:rPr kumimoji="1" lang="en-US" altLang="zh-CN" dirty="0"/>
              <a:t>Op5</a:t>
            </a:r>
            <a:r>
              <a:rPr kumimoji="1" lang="zh-CN" altLang="en-US" dirty="0"/>
              <a:t>放入当前线程继续执行，</a:t>
            </a:r>
            <a:r>
              <a:rPr kumimoji="1" lang="en-US" altLang="zh-CN" dirty="0"/>
              <a:t>Op6</a:t>
            </a:r>
            <a:r>
              <a:rPr kumimoji="1" lang="zh-CN" altLang="en-US" dirty="0"/>
              <a:t>放入另一个线程执行</a:t>
            </a:r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B96A8F4A-E714-5046-BE7C-8DFB12EA739A}"/>
              </a:ext>
            </a:extLst>
          </p:cNvPr>
          <p:cNvSpPr txBox="1"/>
          <p:nvPr/>
        </p:nvSpPr>
        <p:spPr>
          <a:xfrm>
            <a:off x="786623" y="4847724"/>
            <a:ext cx="10787024" cy="784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latin typeface="Courier" pitchFamily="2" charset="0"/>
              </a:rPr>
              <a:t>FastThreadedSSAGraphExecutor</a:t>
            </a:r>
            <a:r>
              <a:rPr kumimoji="1" lang="zh-CN" altLang="en-US" dirty="0">
                <a:latin typeface="Courier" pitchFamily="2" charset="0"/>
              </a:rPr>
              <a:t>相比</a:t>
            </a:r>
            <a:r>
              <a:rPr kumimoji="1" lang="en-US" altLang="zh-CN" dirty="0" err="1">
                <a:latin typeface="Courier" pitchFamily="2" charset="0"/>
              </a:rPr>
              <a:t>ThreadedSSAGraphExecutor</a:t>
            </a:r>
            <a:endParaRPr kumimoji="1" lang="en-US" altLang="zh-CN" dirty="0"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b="1" dirty="0">
                <a:solidFill>
                  <a:srgbClr val="C00000"/>
                </a:solidFill>
                <a:latin typeface="Courier" pitchFamily="2" charset="0"/>
              </a:rPr>
              <a:t>减少了线程的切换，提升了约</a:t>
            </a:r>
            <a:r>
              <a:rPr kumimoji="1" lang="en-US" altLang="zh-CN" sz="2000" b="1" dirty="0">
                <a:solidFill>
                  <a:srgbClr val="C00000"/>
                </a:solidFill>
                <a:latin typeface="Courier" pitchFamily="2" charset="0"/>
              </a:rPr>
              <a:t>5%</a:t>
            </a:r>
            <a:r>
              <a:rPr kumimoji="1" lang="zh-CN" altLang="en-US" sz="2000" b="1" dirty="0">
                <a:solidFill>
                  <a:srgbClr val="C00000"/>
                </a:solidFill>
                <a:latin typeface="Courier" pitchFamily="2" charset="0"/>
              </a:rPr>
              <a:t>的速度</a:t>
            </a:r>
          </a:p>
        </p:txBody>
      </p:sp>
    </p:spTree>
    <p:extLst>
      <p:ext uri="{BB962C8B-B14F-4D97-AF65-F5344CB8AC3E}">
        <p14:creationId xmlns:p14="http://schemas.microsoft.com/office/powerpoint/2010/main" val="2859606103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1" y="181250"/>
            <a:ext cx="9201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/>
              <a:t>ParallelExecutor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zh-CN" altLang="en-US" sz="2800" b="1" dirty="0">
                <a:solidFill>
                  <a:srgbClr val="2339DA"/>
                </a:solidFill>
              </a:rPr>
              <a:t>其他</a:t>
            </a:r>
            <a:r>
              <a:rPr kumimoji="1" lang="en-US" altLang="zh-CN" sz="2800" b="1" dirty="0" err="1">
                <a:solidFill>
                  <a:srgbClr val="2339DA"/>
                </a:solidFill>
              </a:rPr>
              <a:t>SSAGraphExecutor</a:t>
            </a:r>
            <a:r>
              <a:rPr kumimoji="1" lang="zh-CN" altLang="en-US" sz="2800" b="1" dirty="0">
                <a:solidFill>
                  <a:srgbClr val="2339DA"/>
                </a:solidFill>
              </a:rPr>
              <a:t>概述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129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3877851-488C-2D45-BCF6-C1C333595884}"/>
              </a:ext>
            </a:extLst>
          </p:cNvPr>
          <p:cNvSpPr txBox="1"/>
          <p:nvPr/>
        </p:nvSpPr>
        <p:spPr>
          <a:xfrm>
            <a:off x="822601" y="845820"/>
            <a:ext cx="5903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400" dirty="0" err="1">
                <a:latin typeface="Courier" pitchFamily="2" charset="0"/>
              </a:rPr>
              <a:t>ParallelSSAGraphExecutor</a:t>
            </a:r>
            <a:endParaRPr kumimoji="1" lang="zh-CN" altLang="en-US" sz="2400" dirty="0">
              <a:latin typeface="Courier" pitchFamily="2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5EFC56-5DAF-DB49-BAAC-5E3C155E926E}"/>
              </a:ext>
            </a:extLst>
          </p:cNvPr>
          <p:cNvSpPr txBox="1"/>
          <p:nvPr/>
        </p:nvSpPr>
        <p:spPr>
          <a:xfrm>
            <a:off x="874713" y="1307485"/>
            <a:ext cx="8097837" cy="1435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latin typeface="Courier" pitchFamily="2" charset="0"/>
              </a:rPr>
              <a:t>将</a:t>
            </a:r>
            <a:r>
              <a:rPr kumimoji="1" lang="en-US" altLang="zh-CN" sz="2000" b="1" dirty="0">
                <a:latin typeface="Courier" pitchFamily="2" charset="0"/>
              </a:rPr>
              <a:t>Graph</a:t>
            </a:r>
            <a:r>
              <a:rPr kumimoji="1" lang="zh-CN" altLang="en-US" sz="2000" b="1" dirty="0">
                <a:latin typeface="Courier" pitchFamily="2" charset="0"/>
              </a:rPr>
              <a:t>分别在不同的</a:t>
            </a:r>
            <a:r>
              <a:rPr kumimoji="1" lang="en-US" altLang="zh-CN" sz="2000" b="1" dirty="0">
                <a:latin typeface="Courier" pitchFamily="2" charset="0"/>
              </a:rPr>
              <a:t>GPU</a:t>
            </a:r>
            <a:r>
              <a:rPr kumimoji="1" lang="zh-CN" altLang="en-US" sz="2000" b="1" dirty="0">
                <a:latin typeface="Courier" pitchFamily="2" charset="0"/>
              </a:rPr>
              <a:t>卡上运行</a:t>
            </a:r>
            <a:r>
              <a:rPr kumimoji="1" lang="zh-CN" altLang="en-US" sz="2000" dirty="0">
                <a:latin typeface="Courier" pitchFamily="2" charset="0"/>
              </a:rPr>
              <a:t>，各自卡上的</a:t>
            </a:r>
            <a:r>
              <a:rPr kumimoji="1" lang="en-US" altLang="zh-CN" sz="2000" dirty="0">
                <a:latin typeface="Courier" pitchFamily="2" charset="0"/>
              </a:rPr>
              <a:t>Graph</a:t>
            </a:r>
            <a:r>
              <a:rPr kumimoji="1" lang="zh-CN" altLang="en-US" sz="2000" dirty="0">
                <a:latin typeface="Courier" pitchFamily="2" charset="0"/>
              </a:rPr>
              <a:t>相互独立</a:t>
            </a:r>
            <a:endParaRPr kumimoji="1" lang="en-US" altLang="zh-CN" sz="2000" dirty="0">
              <a:latin typeface="Courier" pitchFamily="2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Courier" pitchFamily="2" charset="0"/>
              </a:rPr>
              <a:t>每张卡分别使用各自的执行调度器完成模型训练</a:t>
            </a:r>
            <a:endParaRPr kumimoji="1" lang="en-US" altLang="zh-CN" sz="2000" dirty="0">
              <a:latin typeface="Courier" pitchFamily="2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Courier" pitchFamily="2" charset="0"/>
              </a:rPr>
              <a:t>GPU</a:t>
            </a:r>
            <a:r>
              <a:rPr kumimoji="1" lang="zh-CN" altLang="en-US" sz="2000" dirty="0">
                <a:latin typeface="Courier" pitchFamily="2" charset="0"/>
              </a:rPr>
              <a:t>卡之间的通讯通过调用</a:t>
            </a:r>
            <a:r>
              <a:rPr kumimoji="1" lang="en-US" altLang="zh-CN" sz="2000" dirty="0">
                <a:latin typeface="Courier" pitchFamily="2" charset="0"/>
              </a:rPr>
              <a:t>NCCL</a:t>
            </a:r>
            <a:r>
              <a:rPr kumimoji="1" lang="zh-CN" altLang="en-US" sz="2000" dirty="0">
                <a:latin typeface="Courier" pitchFamily="2" charset="0"/>
              </a:rPr>
              <a:t> </a:t>
            </a:r>
            <a:r>
              <a:rPr kumimoji="1" lang="en-US" altLang="zh-CN" sz="2000" dirty="0" err="1">
                <a:latin typeface="Courier" pitchFamily="2" charset="0"/>
              </a:rPr>
              <a:t>AllReduce</a:t>
            </a:r>
            <a:r>
              <a:rPr kumimoji="1" lang="zh-CN" altLang="en-US" sz="2000" dirty="0">
                <a:latin typeface="Courier" pitchFamily="2" charset="0"/>
              </a:rPr>
              <a:t>完成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20DDC9E-E31D-6249-938A-3A31008CED14}"/>
              </a:ext>
            </a:extLst>
          </p:cNvPr>
          <p:cNvSpPr txBox="1"/>
          <p:nvPr/>
        </p:nvSpPr>
        <p:spPr>
          <a:xfrm>
            <a:off x="822601" y="2884741"/>
            <a:ext cx="5903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400" dirty="0" err="1">
                <a:latin typeface="Courier" pitchFamily="2" charset="0"/>
              </a:rPr>
              <a:t>ScopeSSAGraphExecutor</a:t>
            </a:r>
            <a:endParaRPr kumimoji="1" lang="zh-CN" altLang="en-US" sz="2400" dirty="0">
              <a:latin typeface="Courier" pitchFamily="2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DE9C98A9-559E-1149-B77B-CA5830902DDD}"/>
              </a:ext>
            </a:extLst>
          </p:cNvPr>
          <p:cNvSpPr txBox="1"/>
          <p:nvPr/>
        </p:nvSpPr>
        <p:spPr>
          <a:xfrm>
            <a:off x="874713" y="3346406"/>
            <a:ext cx="10406697" cy="974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Courier" pitchFamily="2" charset="0"/>
              </a:rPr>
              <a:t>网络运行过程中会产生大量中间变量，如果不能及时清理，可能会导致显存不足</a:t>
            </a:r>
            <a:endParaRPr kumimoji="1" lang="en-US" altLang="zh-CN" sz="2000" dirty="0">
              <a:latin typeface="Courier" pitchFamily="2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latin typeface="Courier" pitchFamily="2" charset="0"/>
              </a:rPr>
              <a:t>用于在每次迭代时创建和删除</a:t>
            </a:r>
            <a:r>
              <a:rPr kumimoji="1" lang="en-US" altLang="zh-CN" sz="2000" b="1" dirty="0">
                <a:latin typeface="Courier" pitchFamily="2" charset="0"/>
              </a:rPr>
              <a:t>Local</a:t>
            </a:r>
            <a:r>
              <a:rPr kumimoji="1" lang="zh-CN" altLang="en-US" sz="2000" b="1" dirty="0">
                <a:latin typeface="Courier" pitchFamily="2" charset="0"/>
              </a:rPr>
              <a:t> </a:t>
            </a:r>
            <a:r>
              <a:rPr kumimoji="1" lang="en-US" altLang="zh-CN" sz="2000" b="1" dirty="0">
                <a:latin typeface="Courier" pitchFamily="2" charset="0"/>
              </a:rPr>
              <a:t>Scope</a:t>
            </a:r>
            <a:endParaRPr kumimoji="1" lang="zh-CN" altLang="en-US" sz="2000" b="1" dirty="0">
              <a:latin typeface="Courier" pitchFamily="2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80F01F09-A846-CE45-B455-6FF1C3FBF718}"/>
              </a:ext>
            </a:extLst>
          </p:cNvPr>
          <p:cNvSpPr txBox="1"/>
          <p:nvPr/>
        </p:nvSpPr>
        <p:spPr>
          <a:xfrm>
            <a:off x="822601" y="4490835"/>
            <a:ext cx="5903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400" dirty="0" err="1">
                <a:latin typeface="Courier" pitchFamily="2" charset="0"/>
              </a:rPr>
              <a:t>AsyncSSAGraphExecutor</a:t>
            </a:r>
            <a:endParaRPr kumimoji="1" lang="zh-CN" altLang="en-US" sz="2400" dirty="0">
              <a:latin typeface="Courier" pitchFamily="2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21844ECB-234D-304C-98D9-A48F7FF246EA}"/>
              </a:ext>
            </a:extLst>
          </p:cNvPr>
          <p:cNvSpPr txBox="1"/>
          <p:nvPr/>
        </p:nvSpPr>
        <p:spPr>
          <a:xfrm>
            <a:off x="874713" y="4952500"/>
            <a:ext cx="10985140" cy="1435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b="1" dirty="0">
                <a:latin typeface="Courier" pitchFamily="2" charset="0"/>
              </a:rPr>
              <a:t>用于</a:t>
            </a:r>
            <a:r>
              <a:rPr kumimoji="1" lang="en-US" altLang="zh-CN" sz="2000" b="1" dirty="0">
                <a:latin typeface="Courier" pitchFamily="2" charset="0"/>
              </a:rPr>
              <a:t>CPU</a:t>
            </a:r>
            <a:r>
              <a:rPr kumimoji="1" lang="zh-CN" altLang="en-US" sz="2000" b="1" dirty="0">
                <a:latin typeface="Courier" pitchFamily="2" charset="0"/>
              </a:rPr>
              <a:t>异步训练</a:t>
            </a:r>
            <a:endParaRPr kumimoji="1" lang="en-US" altLang="zh-CN" sz="2000" b="1" dirty="0">
              <a:latin typeface="Courier" pitchFamily="2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Courier" pitchFamily="2" charset="0"/>
              </a:rPr>
              <a:t>CPU</a:t>
            </a:r>
            <a:r>
              <a:rPr kumimoji="1" lang="zh-CN" altLang="en-US" sz="2000" dirty="0">
                <a:latin typeface="Courier" pitchFamily="2" charset="0"/>
              </a:rPr>
              <a:t>场景下大量的任务都是高维稀疏类型的，异步模式能够更好地发挥</a:t>
            </a:r>
            <a:r>
              <a:rPr kumimoji="1" lang="en-US" altLang="zh-CN" sz="2000" dirty="0">
                <a:latin typeface="Courier" pitchFamily="2" charset="0"/>
              </a:rPr>
              <a:t>CPU</a:t>
            </a:r>
            <a:r>
              <a:rPr kumimoji="1" lang="zh-CN" altLang="en-US" sz="2000" dirty="0">
                <a:latin typeface="Courier" pitchFamily="2" charset="0"/>
              </a:rPr>
              <a:t>的算例</a:t>
            </a:r>
            <a:endParaRPr kumimoji="1" lang="en-US" altLang="zh-CN" sz="2000" dirty="0">
              <a:latin typeface="Courier" pitchFamily="2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Courier" pitchFamily="2" charset="0"/>
              </a:rPr>
              <a:t>单机内同步模式导致多个</a:t>
            </a:r>
            <a:r>
              <a:rPr kumimoji="1" lang="en-US" altLang="zh-CN" sz="2000" dirty="0">
                <a:latin typeface="Courier" pitchFamily="2" charset="0"/>
              </a:rPr>
              <a:t>CPU</a:t>
            </a:r>
            <a:r>
              <a:rPr kumimoji="1" lang="zh-CN" altLang="en-US" sz="2000" dirty="0">
                <a:latin typeface="Courier" pitchFamily="2" charset="0"/>
              </a:rPr>
              <a:t>计算任务之间有依赖，会彼此等待，无法充分利用</a:t>
            </a:r>
            <a:r>
              <a:rPr kumimoji="1" lang="en-US" altLang="zh-CN" sz="2000" dirty="0">
                <a:latin typeface="Courier" pitchFamily="2" charset="0"/>
              </a:rPr>
              <a:t>CPU</a:t>
            </a:r>
            <a:r>
              <a:rPr kumimoji="1" lang="zh-CN" altLang="en-US" sz="2000" dirty="0">
                <a:latin typeface="Courier" pitchFamily="2" charset="0"/>
              </a:rPr>
              <a:t>资源</a:t>
            </a:r>
            <a:endParaRPr kumimoji="1" lang="en-US" altLang="zh-CN" sz="2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228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FEF8998-7E67-7849-8660-E4BD7AAC8488}"/>
              </a:ext>
            </a:extLst>
          </p:cNvPr>
          <p:cNvSpPr txBox="1"/>
          <p:nvPr/>
        </p:nvSpPr>
        <p:spPr>
          <a:xfrm>
            <a:off x="822602" y="794009"/>
            <a:ext cx="47930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data 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latin typeface="Courier" pitchFamily="2" charset="0"/>
                <a:cs typeface="Courier New" panose="02070309020205020404" pitchFamily="49" charset="0"/>
              </a:rPr>
              <a:t>fluid</a:t>
            </a:r>
            <a:r>
              <a:rPr lang="en" altLang="zh-CN" b="1" dirty="0" err="1"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latin typeface="Courier" pitchFamily="2" charset="0"/>
                <a:cs typeface="Courier New" panose="02070309020205020404" pitchFamily="49" charset="0"/>
              </a:rPr>
              <a:t>layers</a:t>
            </a:r>
            <a:r>
              <a:rPr lang="en" altLang="zh-CN" b="1" dirty="0" err="1"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latin typeface="Courier" pitchFamily="2" charset="0"/>
                <a:cs typeface="Courier New" panose="02070309020205020404" pitchFamily="49" charset="0"/>
              </a:rPr>
              <a:t>data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(name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‘X’</a:t>
            </a:r>
          </a:p>
          <a:p>
            <a:r>
              <a:rPr lang="zh-CN" altLang="en-US" dirty="0">
                <a:latin typeface="Courier" pitchFamily="2" charset="0"/>
                <a:cs typeface="Courier New" panose="02070309020205020404" pitchFamily="49" charset="0"/>
              </a:rPr>
              <a:t>    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, shape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[1], </a:t>
            </a:r>
            <a:r>
              <a:rPr lang="en" altLang="zh-CN" dirty="0" err="1">
                <a:latin typeface="Courier" pitchFamily="2" charset="0"/>
                <a:cs typeface="Courier New" panose="02070309020205020404" pitchFamily="49" charset="0"/>
              </a:rPr>
              <a:t>dtype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‘float32</a:t>
            </a:r>
            <a:r>
              <a:rPr lang="en-US" altLang="zh-CN" dirty="0">
                <a:latin typeface="Courier" pitchFamily="2" charset="0"/>
                <a:cs typeface="Courier New" panose="02070309020205020404" pitchFamily="49" charset="0"/>
              </a:rPr>
              <a:t>’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) </a:t>
            </a:r>
          </a:p>
          <a:p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hidden 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latin typeface="Courier" pitchFamily="2" charset="0"/>
                <a:cs typeface="Courier New" panose="02070309020205020404" pitchFamily="49" charset="0"/>
              </a:rPr>
              <a:t>fluid</a:t>
            </a:r>
            <a:r>
              <a:rPr lang="en" altLang="zh-CN" b="1" dirty="0" err="1"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latin typeface="Courier" pitchFamily="2" charset="0"/>
                <a:cs typeface="Courier New" panose="02070309020205020404" pitchFamily="49" charset="0"/>
              </a:rPr>
              <a:t>layers</a:t>
            </a:r>
            <a:r>
              <a:rPr lang="en" altLang="zh-CN" b="1" dirty="0" err="1"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latin typeface="Courier" pitchFamily="2" charset="0"/>
                <a:cs typeface="Courier New" panose="02070309020205020404" pitchFamily="49" charset="0"/>
              </a:rPr>
              <a:t>fc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(</a:t>
            </a:r>
            <a:endParaRPr lang="en-US" altLang="zh-CN" dirty="0">
              <a:latin typeface="Courier" pitchFamily="2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" pitchFamily="2" charset="0"/>
                <a:cs typeface="Courier New" panose="02070309020205020404" pitchFamily="49" charset="0"/>
              </a:rPr>
              <a:t>    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input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data, size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10) </a:t>
            </a:r>
          </a:p>
          <a:p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loss </a:t>
            </a:r>
            <a:r>
              <a:rPr lang="en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fluid</a:t>
            </a:r>
            <a:r>
              <a:rPr lang="en" altLang="zh-CN" b="1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layers</a:t>
            </a:r>
            <a:r>
              <a:rPr lang="en" altLang="zh-CN" b="1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mean</a:t>
            </a:r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(hidden) </a:t>
            </a:r>
          </a:p>
          <a:p>
            <a:r>
              <a:rPr lang="en" altLang="zh-CN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fluid</a:t>
            </a:r>
            <a:r>
              <a:rPr lang="en" altLang="zh-CN" b="1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optimizer</a:t>
            </a:r>
            <a:r>
              <a:rPr lang="en" altLang="zh-CN" b="1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SGD</a:t>
            </a:r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(</a:t>
            </a: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    </a:t>
            </a:r>
            <a:r>
              <a:rPr lang="en" altLang="zh-CN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learning_rate</a:t>
            </a:r>
            <a:r>
              <a:rPr lang="en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0.01)</a:t>
            </a:r>
          </a:p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    </a:t>
            </a:r>
            <a:r>
              <a:rPr lang="en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minimize(loss)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4DBA1D1-7559-C443-AE20-B98BA21E7C98}"/>
              </a:ext>
            </a:extLst>
          </p:cNvPr>
          <p:cNvSpPr/>
          <p:nvPr/>
        </p:nvSpPr>
        <p:spPr>
          <a:xfrm>
            <a:off x="892312" y="3239067"/>
            <a:ext cx="3929736" cy="3342717"/>
          </a:xfrm>
          <a:prstGeom prst="rect">
            <a:avLst/>
          </a:prstGeom>
          <a:noFill/>
          <a:ln w="28575">
            <a:solidFill>
              <a:srgbClr val="2339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F721271-46A9-7748-8431-4C1D05C4F7B0}"/>
              </a:ext>
            </a:extLst>
          </p:cNvPr>
          <p:cNvSpPr/>
          <p:nvPr/>
        </p:nvSpPr>
        <p:spPr>
          <a:xfrm>
            <a:off x="5581268" y="995274"/>
            <a:ext cx="6278585" cy="5233257"/>
          </a:xfrm>
          <a:prstGeom prst="rect">
            <a:avLst/>
          </a:prstGeom>
          <a:noFill/>
          <a:ln w="28575">
            <a:solidFill>
              <a:srgbClr val="2339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C85D06-89E1-5249-82FB-256E001EC8AF}"/>
              </a:ext>
            </a:extLst>
          </p:cNvPr>
          <p:cNvSpPr txBox="1"/>
          <p:nvPr/>
        </p:nvSpPr>
        <p:spPr>
          <a:xfrm>
            <a:off x="1047293" y="3263782"/>
            <a:ext cx="2842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err="1"/>
              <a:t>default_startup_program</a:t>
            </a:r>
            <a:endParaRPr kumimoji="1"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3F02767-D1B6-DC49-B16F-1A6268D191D7}"/>
              </a:ext>
            </a:extLst>
          </p:cNvPr>
          <p:cNvSpPr txBox="1"/>
          <p:nvPr/>
        </p:nvSpPr>
        <p:spPr>
          <a:xfrm>
            <a:off x="5717193" y="1033220"/>
            <a:ext cx="2842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err="1"/>
              <a:t>default_main_program</a:t>
            </a:r>
            <a:endParaRPr kumimoji="1" lang="zh-CN" altLang="en-US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C8C42A0-01EF-144B-88B5-160BBF17234F}"/>
              </a:ext>
            </a:extLst>
          </p:cNvPr>
          <p:cNvSpPr/>
          <p:nvPr/>
        </p:nvSpPr>
        <p:spPr>
          <a:xfrm>
            <a:off x="1108555" y="3689312"/>
            <a:ext cx="3497252" cy="2712213"/>
          </a:xfrm>
          <a:prstGeom prst="rect">
            <a:avLst/>
          </a:prstGeom>
          <a:noFill/>
          <a:ln w="28575">
            <a:solidFill>
              <a:srgbClr val="2339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3BA5681-2001-0A44-8F39-BA8BEA7D69C1}"/>
              </a:ext>
            </a:extLst>
          </p:cNvPr>
          <p:cNvSpPr/>
          <p:nvPr/>
        </p:nvSpPr>
        <p:spPr>
          <a:xfrm>
            <a:off x="5797510" y="1505175"/>
            <a:ext cx="5886490" cy="4543098"/>
          </a:xfrm>
          <a:prstGeom prst="rect">
            <a:avLst/>
          </a:prstGeom>
          <a:noFill/>
          <a:ln w="28575">
            <a:solidFill>
              <a:srgbClr val="2339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16037B4-0899-C648-A2D3-464EABA1C126}"/>
              </a:ext>
            </a:extLst>
          </p:cNvPr>
          <p:cNvSpPr txBox="1"/>
          <p:nvPr/>
        </p:nvSpPr>
        <p:spPr>
          <a:xfrm>
            <a:off x="5896364" y="1596082"/>
            <a:ext cx="1068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block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0</a:t>
            </a:r>
            <a:endParaRPr kumimoji="1" lang="zh-CN" altLang="en-US" b="1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6FBC4B1-F467-EA42-8B29-11F4332E5EC2}"/>
              </a:ext>
            </a:extLst>
          </p:cNvPr>
          <p:cNvSpPr/>
          <p:nvPr/>
        </p:nvSpPr>
        <p:spPr>
          <a:xfrm>
            <a:off x="5964326" y="2056322"/>
            <a:ext cx="1674051" cy="3818956"/>
          </a:xfrm>
          <a:prstGeom prst="rect">
            <a:avLst/>
          </a:prstGeom>
          <a:noFill/>
          <a:ln w="28575">
            <a:solidFill>
              <a:srgbClr val="2339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25CBE3D-5F99-A54D-8704-E34498E402B7}"/>
              </a:ext>
            </a:extLst>
          </p:cNvPr>
          <p:cNvSpPr/>
          <p:nvPr/>
        </p:nvSpPr>
        <p:spPr>
          <a:xfrm>
            <a:off x="7772184" y="2056322"/>
            <a:ext cx="1832040" cy="3818955"/>
          </a:xfrm>
          <a:prstGeom prst="rect">
            <a:avLst/>
          </a:prstGeom>
          <a:noFill/>
          <a:ln w="28575">
            <a:solidFill>
              <a:srgbClr val="2339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E7F4078-589C-964A-BD60-92FD124B36E1}"/>
              </a:ext>
            </a:extLst>
          </p:cNvPr>
          <p:cNvSpPr/>
          <p:nvPr/>
        </p:nvSpPr>
        <p:spPr>
          <a:xfrm>
            <a:off x="9745122" y="2056322"/>
            <a:ext cx="1776686" cy="3818955"/>
          </a:xfrm>
          <a:prstGeom prst="rect">
            <a:avLst/>
          </a:prstGeom>
          <a:noFill/>
          <a:ln w="28575">
            <a:solidFill>
              <a:srgbClr val="2339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CA9DD22-8E6D-8447-BAFD-3CE60CB2C5A7}"/>
              </a:ext>
            </a:extLst>
          </p:cNvPr>
          <p:cNvSpPr txBox="1"/>
          <p:nvPr/>
        </p:nvSpPr>
        <p:spPr>
          <a:xfrm>
            <a:off x="6419010" y="2052837"/>
            <a:ext cx="75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 err="1"/>
              <a:t>vars</a:t>
            </a:r>
            <a:endParaRPr kumimoji="1" lang="zh-CN" altLang="en-US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EF15720-8B8C-704F-BB58-C4C9554813B1}"/>
              </a:ext>
            </a:extLst>
          </p:cNvPr>
          <p:cNvSpPr txBox="1"/>
          <p:nvPr/>
        </p:nvSpPr>
        <p:spPr>
          <a:xfrm>
            <a:off x="8308292" y="2052837"/>
            <a:ext cx="75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/>
              <a:t>ops</a:t>
            </a:r>
            <a:endParaRPr kumimoji="1" lang="zh-CN" altLang="en-US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19C68D2-C16C-804E-91C7-6578FC7C0474}"/>
              </a:ext>
            </a:extLst>
          </p:cNvPr>
          <p:cNvSpPr txBox="1"/>
          <p:nvPr/>
        </p:nvSpPr>
        <p:spPr>
          <a:xfrm>
            <a:off x="9794274" y="2089502"/>
            <a:ext cx="171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 err="1"/>
              <a:t>vars@GRAD</a:t>
            </a:r>
            <a:endParaRPr kumimoji="1" lang="zh-CN" altLang="en-US" b="1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61AE196-383D-A64C-8788-B05EA156F877}"/>
              </a:ext>
            </a:extLst>
          </p:cNvPr>
          <p:cNvSpPr txBox="1"/>
          <p:nvPr/>
        </p:nvSpPr>
        <p:spPr>
          <a:xfrm>
            <a:off x="1177691" y="3718535"/>
            <a:ext cx="1068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block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0</a:t>
            </a:r>
            <a:endParaRPr kumimoji="1" lang="zh-CN" altLang="en-US" b="1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6D729CB-B3DD-4C42-8ECC-2B130C69A859}"/>
              </a:ext>
            </a:extLst>
          </p:cNvPr>
          <p:cNvSpPr/>
          <p:nvPr/>
        </p:nvSpPr>
        <p:spPr>
          <a:xfrm>
            <a:off x="1269194" y="4117089"/>
            <a:ext cx="1350231" cy="2111442"/>
          </a:xfrm>
          <a:prstGeom prst="rect">
            <a:avLst/>
          </a:prstGeom>
          <a:noFill/>
          <a:ln w="28575">
            <a:solidFill>
              <a:srgbClr val="2339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BB834A7-3043-9842-B558-D3E40BB412A3}"/>
              </a:ext>
            </a:extLst>
          </p:cNvPr>
          <p:cNvSpPr/>
          <p:nvPr/>
        </p:nvSpPr>
        <p:spPr>
          <a:xfrm>
            <a:off x="2704091" y="4117089"/>
            <a:ext cx="1772203" cy="2111442"/>
          </a:xfrm>
          <a:prstGeom prst="rect">
            <a:avLst/>
          </a:prstGeom>
          <a:noFill/>
          <a:ln w="28575">
            <a:solidFill>
              <a:srgbClr val="2339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5FBE5FA-0835-3F4F-8BFE-737BC67C61DE}"/>
              </a:ext>
            </a:extLst>
          </p:cNvPr>
          <p:cNvSpPr txBox="1"/>
          <p:nvPr/>
        </p:nvSpPr>
        <p:spPr>
          <a:xfrm>
            <a:off x="1538506" y="4117089"/>
            <a:ext cx="75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 err="1"/>
              <a:t>vars</a:t>
            </a:r>
            <a:endParaRPr kumimoji="1" lang="zh-CN" altLang="en-US" b="1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1B86388-66DA-8E40-B524-4B197C229D40}"/>
              </a:ext>
            </a:extLst>
          </p:cNvPr>
          <p:cNvSpPr txBox="1"/>
          <p:nvPr/>
        </p:nvSpPr>
        <p:spPr>
          <a:xfrm>
            <a:off x="3138765" y="4117089"/>
            <a:ext cx="75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/>
              <a:t>ops</a:t>
            </a:r>
            <a:endParaRPr kumimoji="1" lang="zh-CN" altLang="en-US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C0DACB0-8299-C540-BD54-D64633910886}"/>
              </a:ext>
            </a:extLst>
          </p:cNvPr>
          <p:cNvSpPr txBox="1"/>
          <p:nvPr/>
        </p:nvSpPr>
        <p:spPr>
          <a:xfrm>
            <a:off x="1416250" y="4544866"/>
            <a:ext cx="105207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/>
              <a:t>fc_0.b_0</a:t>
            </a:r>
            <a:endParaRPr kumimoji="1" lang="zh-CN" altLang="en-US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735DC98-1477-104D-B6A1-EF7C52B42CF8}"/>
              </a:ext>
            </a:extLst>
          </p:cNvPr>
          <p:cNvSpPr txBox="1"/>
          <p:nvPr/>
        </p:nvSpPr>
        <p:spPr>
          <a:xfrm>
            <a:off x="1416250" y="4999091"/>
            <a:ext cx="105207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/>
              <a:t>fc_0.w_0</a:t>
            </a:r>
            <a:endParaRPr kumimoji="1" lang="zh-CN" alt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9F6FA92-BD32-D943-8D3A-DA032BACF267}"/>
              </a:ext>
            </a:extLst>
          </p:cNvPr>
          <p:cNvSpPr txBox="1"/>
          <p:nvPr/>
        </p:nvSpPr>
        <p:spPr>
          <a:xfrm>
            <a:off x="2788091" y="4544866"/>
            <a:ext cx="160268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 err="1"/>
              <a:t>fill_constant</a:t>
            </a:r>
            <a:endParaRPr kumimoji="1" lang="zh-CN" altLang="en-US" b="1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B3A7E18-444A-B742-A045-42028BCE98D4}"/>
              </a:ext>
            </a:extLst>
          </p:cNvPr>
          <p:cNvSpPr txBox="1"/>
          <p:nvPr/>
        </p:nvSpPr>
        <p:spPr>
          <a:xfrm>
            <a:off x="2916807" y="5000866"/>
            <a:ext cx="134525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/>
              <a:t>uniform_</a:t>
            </a:r>
          </a:p>
          <a:p>
            <a:pPr algn="ctr"/>
            <a:r>
              <a:rPr kumimoji="1" lang="en-US" altLang="zh-CN" b="1" dirty="0"/>
              <a:t>random</a:t>
            </a:r>
            <a:endParaRPr kumimoji="1" lang="zh-CN" altLang="en-US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FEEC85C-A2D0-074C-805E-F2A66CAD9F37}"/>
              </a:ext>
            </a:extLst>
          </p:cNvPr>
          <p:cNvSpPr txBox="1"/>
          <p:nvPr/>
        </p:nvSpPr>
        <p:spPr>
          <a:xfrm>
            <a:off x="8185407" y="2458834"/>
            <a:ext cx="1038866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 err="1"/>
              <a:t>mul</a:t>
            </a:r>
            <a:endParaRPr kumimoji="1" lang="zh-CN" altLang="en-US" sz="1600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5A7062E-9B64-CE43-BF3D-E1E3642F904B}"/>
              </a:ext>
            </a:extLst>
          </p:cNvPr>
          <p:cNvSpPr txBox="1"/>
          <p:nvPr/>
        </p:nvSpPr>
        <p:spPr>
          <a:xfrm>
            <a:off x="7772184" y="2846526"/>
            <a:ext cx="1798115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CN" sz="1600" b="1" dirty="0" err="1"/>
              <a:t>elementwise_add</a:t>
            </a:r>
            <a:endParaRPr kumimoji="1" lang="zh-CN" altLang="en-US" sz="1600" b="1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0DE508C-5333-7347-A84B-0B8D3F1FF354}"/>
              </a:ext>
            </a:extLst>
          </p:cNvPr>
          <p:cNvSpPr txBox="1"/>
          <p:nvPr/>
        </p:nvSpPr>
        <p:spPr>
          <a:xfrm>
            <a:off x="822601" y="181250"/>
            <a:ext cx="8469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/>
              <a:t>数据准备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zh-CN" altLang="en-US" sz="2800" b="1" dirty="0">
                <a:solidFill>
                  <a:srgbClr val="2339DA"/>
                </a:solidFill>
              </a:rPr>
              <a:t>网络搭建在存储上是如何变化的？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05ED051-B385-0245-A5A3-3D751294B3D5}"/>
              </a:ext>
            </a:extLst>
          </p:cNvPr>
          <p:cNvSpPr txBox="1"/>
          <p:nvPr/>
        </p:nvSpPr>
        <p:spPr>
          <a:xfrm>
            <a:off x="6537056" y="2535843"/>
            <a:ext cx="520730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/>
              <a:t>X</a:t>
            </a:r>
            <a:endParaRPr kumimoji="1" lang="zh-CN" altLang="en-US" sz="1600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D89417E-E259-FD42-81D6-7A0DF7E23E75}"/>
              </a:ext>
            </a:extLst>
          </p:cNvPr>
          <p:cNvSpPr txBox="1"/>
          <p:nvPr/>
        </p:nvSpPr>
        <p:spPr>
          <a:xfrm>
            <a:off x="6100036" y="3422717"/>
            <a:ext cx="1394769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/>
              <a:t>fc_0.tmp_0</a:t>
            </a:r>
            <a:endParaRPr kumimoji="1" lang="zh-CN" altLang="en-US" sz="1600" b="1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3F032E8-FB81-134B-9561-2A12714DABCF}"/>
              </a:ext>
            </a:extLst>
          </p:cNvPr>
          <p:cNvSpPr txBox="1"/>
          <p:nvPr/>
        </p:nvSpPr>
        <p:spPr>
          <a:xfrm>
            <a:off x="6113861" y="4309591"/>
            <a:ext cx="1394769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/>
              <a:t>fc_0.tmp_1</a:t>
            </a:r>
            <a:endParaRPr kumimoji="1" lang="zh-CN" altLang="en-US" sz="1600" b="1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06847E2-BDA0-2742-BF31-9679A601995D}"/>
              </a:ext>
            </a:extLst>
          </p:cNvPr>
          <p:cNvSpPr txBox="1"/>
          <p:nvPr/>
        </p:nvSpPr>
        <p:spPr>
          <a:xfrm>
            <a:off x="6271386" y="3866154"/>
            <a:ext cx="1052070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/>
              <a:t>fc_0.b_0</a:t>
            </a:r>
            <a:endParaRPr kumimoji="1" lang="zh-CN" altLang="en-US" sz="1600" b="1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9906C04-235F-7A4C-9A85-2B93B7763B53}"/>
              </a:ext>
            </a:extLst>
          </p:cNvPr>
          <p:cNvSpPr txBox="1"/>
          <p:nvPr/>
        </p:nvSpPr>
        <p:spPr>
          <a:xfrm>
            <a:off x="6271386" y="2979280"/>
            <a:ext cx="1052070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/>
              <a:t>fc_0.w_0</a:t>
            </a:r>
            <a:endParaRPr kumimoji="1"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74234163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1" y="181250"/>
            <a:ext cx="9201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/>
              <a:t>ParallelExecutor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 err="1">
                <a:solidFill>
                  <a:srgbClr val="2339DA"/>
                </a:solidFill>
              </a:rPr>
              <a:t>ParallelExecutor</a:t>
            </a:r>
            <a:r>
              <a:rPr kumimoji="1" lang="zh-CN" altLang="en-US" sz="2800" b="1" dirty="0">
                <a:solidFill>
                  <a:srgbClr val="2339DA"/>
                </a:solidFill>
              </a:rPr>
              <a:t>总结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130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3877851-488C-2D45-BCF6-C1C333595884}"/>
              </a:ext>
            </a:extLst>
          </p:cNvPr>
          <p:cNvSpPr txBox="1"/>
          <p:nvPr/>
        </p:nvSpPr>
        <p:spPr>
          <a:xfrm>
            <a:off x="822601" y="845820"/>
            <a:ext cx="5903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400" b="1" dirty="0">
                <a:latin typeface="Courier" pitchFamily="2" charset="0"/>
              </a:rPr>
              <a:t>1.</a:t>
            </a:r>
            <a:r>
              <a:rPr kumimoji="1" lang="zh-CN" altLang="en-US" sz="2400" b="1" dirty="0">
                <a:latin typeface="Courier" pitchFamily="2" charset="0"/>
              </a:rPr>
              <a:t> </a:t>
            </a:r>
            <a:r>
              <a:rPr kumimoji="1" lang="en-US" altLang="zh-CN" sz="2400" b="1" dirty="0" err="1">
                <a:latin typeface="Courier" pitchFamily="2" charset="0"/>
              </a:rPr>
              <a:t>ParallelExecutor</a:t>
            </a:r>
            <a:r>
              <a:rPr kumimoji="1" lang="zh-CN" altLang="en-US" sz="2400" b="1" dirty="0">
                <a:latin typeface="Courier" pitchFamily="2" charset="0"/>
              </a:rPr>
              <a:t>构造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5EFC56-5DAF-DB49-BAAC-5E3C155E926E}"/>
              </a:ext>
            </a:extLst>
          </p:cNvPr>
          <p:cNvSpPr txBox="1"/>
          <p:nvPr/>
        </p:nvSpPr>
        <p:spPr>
          <a:xfrm>
            <a:off x="874713" y="1307485"/>
            <a:ext cx="9033216" cy="1437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Courier" pitchFamily="2" charset="0"/>
              </a:rPr>
              <a:t>参数准备与分发</a:t>
            </a:r>
            <a:endParaRPr kumimoji="1" lang="en-US" altLang="zh-CN" sz="2000" dirty="0">
              <a:latin typeface="Courier" pitchFamily="2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Courier" pitchFamily="2" charset="0"/>
              </a:rPr>
              <a:t>根据</a:t>
            </a:r>
            <a:r>
              <a:rPr kumimoji="1" lang="en-US" altLang="zh-CN" sz="2000" dirty="0" err="1">
                <a:latin typeface="Courier" pitchFamily="2" charset="0"/>
              </a:rPr>
              <a:t>BuildStrategy</a:t>
            </a:r>
            <a:r>
              <a:rPr kumimoji="1" lang="zh-CN" altLang="en-US" sz="2000" dirty="0">
                <a:latin typeface="Courier" pitchFamily="2" charset="0"/>
              </a:rPr>
              <a:t>对</a:t>
            </a:r>
            <a:r>
              <a:rPr kumimoji="1" lang="en-US" altLang="zh-CN" sz="2000" dirty="0">
                <a:latin typeface="Courier" pitchFamily="2" charset="0"/>
              </a:rPr>
              <a:t>Graph</a:t>
            </a:r>
            <a:r>
              <a:rPr kumimoji="1" lang="zh-CN" altLang="en-US" sz="2000" dirty="0">
                <a:latin typeface="Courier" pitchFamily="2" charset="0"/>
              </a:rPr>
              <a:t>结构进行优化</a:t>
            </a:r>
            <a:endParaRPr kumimoji="1" lang="en-US" altLang="zh-CN" sz="2000" dirty="0">
              <a:latin typeface="Courier" pitchFamily="2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Courier" pitchFamily="2" charset="0"/>
              </a:rPr>
              <a:t>根据</a:t>
            </a:r>
            <a:r>
              <a:rPr kumimoji="1" lang="en-US" altLang="zh-CN" sz="2000" dirty="0" err="1">
                <a:latin typeface="Courier" pitchFamily="2" charset="0"/>
              </a:rPr>
              <a:t>ExecutionStrategy</a:t>
            </a:r>
            <a:r>
              <a:rPr kumimoji="1" lang="zh-CN" altLang="en-US" sz="2000" dirty="0">
                <a:latin typeface="Courier" pitchFamily="2" charset="0"/>
              </a:rPr>
              <a:t>选择并构造</a:t>
            </a:r>
            <a:r>
              <a:rPr kumimoji="1" lang="en-US" altLang="zh-CN" sz="2000" dirty="0" err="1">
                <a:latin typeface="Courier" pitchFamily="2" charset="0"/>
              </a:rPr>
              <a:t>SSAGraphExecutor</a:t>
            </a:r>
            <a:endParaRPr kumimoji="1" lang="zh-CN" altLang="en-US" sz="2000" dirty="0">
              <a:latin typeface="Courier" pitchFamily="2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20DDC9E-E31D-6249-938A-3A31008CED14}"/>
              </a:ext>
            </a:extLst>
          </p:cNvPr>
          <p:cNvSpPr txBox="1"/>
          <p:nvPr/>
        </p:nvSpPr>
        <p:spPr>
          <a:xfrm>
            <a:off x="822601" y="2884741"/>
            <a:ext cx="5903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400" b="1" dirty="0">
                <a:latin typeface="Courier" pitchFamily="2" charset="0"/>
              </a:rPr>
              <a:t>2.</a:t>
            </a:r>
            <a:r>
              <a:rPr kumimoji="1" lang="zh-CN" altLang="en-US" sz="2400" b="1" dirty="0">
                <a:latin typeface="Courier" pitchFamily="2" charset="0"/>
              </a:rPr>
              <a:t> </a:t>
            </a:r>
            <a:r>
              <a:rPr kumimoji="1" lang="en-US" altLang="zh-CN" sz="2400" b="1" dirty="0" err="1">
                <a:latin typeface="Courier" pitchFamily="2" charset="0"/>
              </a:rPr>
              <a:t>SSAGraphExecutor</a:t>
            </a:r>
            <a:r>
              <a:rPr kumimoji="1" lang="zh-CN" altLang="en-US" sz="2400" b="1" dirty="0">
                <a:latin typeface="Courier" pitchFamily="2" charset="0"/>
              </a:rPr>
              <a:t>的构造和</a:t>
            </a:r>
            <a:r>
              <a:rPr kumimoji="1" lang="en-US" altLang="zh-CN" sz="2400" b="1" dirty="0">
                <a:latin typeface="Courier" pitchFamily="2" charset="0"/>
              </a:rPr>
              <a:t>Run</a:t>
            </a:r>
            <a:endParaRPr kumimoji="1" lang="zh-CN" altLang="en-US" sz="2400" b="1" dirty="0">
              <a:latin typeface="Courier" pitchFamily="2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DE9C98A9-559E-1149-B77B-CA5830902DDD}"/>
              </a:ext>
            </a:extLst>
          </p:cNvPr>
          <p:cNvSpPr txBox="1"/>
          <p:nvPr/>
        </p:nvSpPr>
        <p:spPr>
          <a:xfrm>
            <a:off x="874713" y="3346406"/>
            <a:ext cx="11209257" cy="2822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Courier" pitchFamily="2" charset="0"/>
              </a:rPr>
              <a:t>根据</a:t>
            </a:r>
            <a:r>
              <a:rPr kumimoji="1" lang="en-US" altLang="zh-CN" sz="2000" dirty="0">
                <a:latin typeface="Courier" pitchFamily="2" charset="0"/>
              </a:rPr>
              <a:t>Op</a:t>
            </a:r>
            <a:r>
              <a:rPr kumimoji="1" lang="zh-CN" altLang="en-US" sz="2000" dirty="0">
                <a:latin typeface="Courier" pitchFamily="2" charset="0"/>
              </a:rPr>
              <a:t>的输入</a:t>
            </a:r>
            <a:r>
              <a:rPr kumimoji="1" lang="en-US" altLang="zh-CN" sz="2000" dirty="0">
                <a:latin typeface="Courier" pitchFamily="2" charset="0"/>
              </a:rPr>
              <a:t>Var</a:t>
            </a:r>
            <a:r>
              <a:rPr kumimoji="1" lang="zh-CN" altLang="en-US" sz="2000" dirty="0">
                <a:latin typeface="Courier" pitchFamily="2" charset="0"/>
              </a:rPr>
              <a:t>是否</a:t>
            </a:r>
            <a:r>
              <a:rPr kumimoji="1" lang="en-US" altLang="zh-CN" sz="2000" dirty="0">
                <a:latin typeface="Courier" pitchFamily="2" charset="0"/>
              </a:rPr>
              <a:t>Ready</a:t>
            </a:r>
            <a:r>
              <a:rPr kumimoji="1" lang="zh-CN" altLang="en-US" sz="2000" dirty="0">
                <a:latin typeface="Courier" pitchFamily="2" charset="0"/>
              </a:rPr>
              <a:t>来决定</a:t>
            </a:r>
            <a:r>
              <a:rPr kumimoji="1" lang="en-US" altLang="zh-CN" sz="2000" dirty="0">
                <a:latin typeface="Courier" pitchFamily="2" charset="0"/>
              </a:rPr>
              <a:t>Op</a:t>
            </a:r>
            <a:r>
              <a:rPr kumimoji="1" lang="zh-CN" altLang="en-US" sz="2000" dirty="0">
                <a:latin typeface="Courier" pitchFamily="2" charset="0"/>
              </a:rPr>
              <a:t>是否能被执行，没有顺序约束</a:t>
            </a:r>
            <a:endParaRPr kumimoji="1" lang="en-US" altLang="zh-CN" sz="2000" dirty="0">
              <a:latin typeface="Courier" pitchFamily="2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 err="1">
                <a:latin typeface="Courier" pitchFamily="2" charset="0"/>
              </a:rPr>
              <a:t>ThreadedSSAGraphExecutor</a:t>
            </a:r>
            <a:endParaRPr kumimoji="1" lang="en-US" altLang="zh-CN" sz="2000" dirty="0">
              <a:latin typeface="Courier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Courier" pitchFamily="2" charset="0"/>
              </a:rPr>
              <a:t>依次执行当前所有的</a:t>
            </a:r>
            <a:r>
              <a:rPr kumimoji="1" lang="en-US" altLang="zh-CN" sz="2000" dirty="0">
                <a:latin typeface="Courier" pitchFamily="2" charset="0"/>
              </a:rPr>
              <a:t>ready</a:t>
            </a:r>
            <a:r>
              <a:rPr kumimoji="1" lang="zh-CN" altLang="en-US" sz="2000" dirty="0">
                <a:latin typeface="Courier" pitchFamily="2" charset="0"/>
              </a:rPr>
              <a:t> </a:t>
            </a:r>
            <a:r>
              <a:rPr kumimoji="1" lang="en-US" altLang="zh-CN" sz="2000" dirty="0">
                <a:latin typeface="Courier" pitchFamily="2" charset="0"/>
              </a:rPr>
              <a:t>op</a:t>
            </a:r>
            <a:r>
              <a:rPr kumimoji="1" lang="zh-CN" altLang="en-US" sz="2000" dirty="0">
                <a:latin typeface="Courier" pitchFamily="2" charset="0"/>
              </a:rPr>
              <a:t>，随后更新</a:t>
            </a:r>
            <a:r>
              <a:rPr kumimoji="1" lang="en-US" altLang="zh-CN" sz="2000" dirty="0">
                <a:latin typeface="Courier" pitchFamily="2" charset="0"/>
              </a:rPr>
              <a:t>Graph</a:t>
            </a:r>
            <a:r>
              <a:rPr kumimoji="1" lang="zh-CN" altLang="en-US" sz="2000" dirty="0">
                <a:latin typeface="Courier" pitchFamily="2" charset="0"/>
              </a:rPr>
              <a:t>状态，获取新的</a:t>
            </a:r>
            <a:r>
              <a:rPr kumimoji="1" lang="en-US" altLang="zh-CN" sz="2000" dirty="0">
                <a:latin typeface="Courier" pitchFamily="2" charset="0"/>
              </a:rPr>
              <a:t>ready</a:t>
            </a:r>
            <a:r>
              <a:rPr kumimoji="1" lang="zh-CN" altLang="en-US" sz="2000" dirty="0">
                <a:latin typeface="Courier" pitchFamily="2" charset="0"/>
              </a:rPr>
              <a:t> </a:t>
            </a:r>
            <a:r>
              <a:rPr kumimoji="1" lang="en-US" altLang="zh-CN" sz="2000" dirty="0">
                <a:latin typeface="Courier" pitchFamily="2" charset="0"/>
              </a:rPr>
              <a:t>op</a:t>
            </a:r>
            <a:r>
              <a:rPr kumimoji="1" lang="zh-CN" altLang="en-US" sz="2000" dirty="0">
                <a:latin typeface="Courier" pitchFamily="2" charset="0"/>
              </a:rPr>
              <a:t>集合继续执行</a:t>
            </a:r>
            <a:endParaRPr kumimoji="1" lang="en-US" altLang="zh-CN" sz="2000" dirty="0">
              <a:latin typeface="Courier" pitchFamily="2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 err="1">
                <a:latin typeface="Courier" pitchFamily="2" charset="0"/>
              </a:rPr>
              <a:t>Fast</a:t>
            </a:r>
            <a:r>
              <a:rPr kumimoji="1" lang="en-US" altLang="zh-CN" sz="2000" dirty="0" err="1">
                <a:latin typeface="Courier" pitchFamily="2" charset="0"/>
              </a:rPr>
              <a:t>ThreadedSSAGraphExecutor</a:t>
            </a:r>
            <a:endParaRPr kumimoji="1" lang="en-US" altLang="zh-CN" sz="2000" dirty="0">
              <a:latin typeface="Courier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Courier" pitchFamily="2" charset="0"/>
              </a:rPr>
              <a:t>Op</a:t>
            </a:r>
            <a:r>
              <a:rPr kumimoji="1" lang="zh-CN" altLang="en-US" sz="2000" dirty="0">
                <a:latin typeface="Courier" pitchFamily="2" charset="0"/>
              </a:rPr>
              <a:t>在线程中执行完成后，立即更新相关依赖，将新的能够执行的</a:t>
            </a:r>
            <a:r>
              <a:rPr kumimoji="1" lang="en-US" altLang="zh-CN" sz="2000" dirty="0">
                <a:latin typeface="Courier" pitchFamily="2" charset="0"/>
              </a:rPr>
              <a:t>Op</a:t>
            </a:r>
            <a:r>
              <a:rPr kumimoji="1" lang="zh-CN" altLang="en-US" sz="2000" dirty="0">
                <a:latin typeface="Courier" pitchFamily="2" charset="0"/>
              </a:rPr>
              <a:t>放入当前线程执行</a:t>
            </a:r>
            <a:endParaRPr kumimoji="1" lang="en-US" altLang="zh-CN" sz="2000" dirty="0">
              <a:latin typeface="Courier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Courier" pitchFamily="2" charset="0"/>
              </a:rPr>
              <a:t>减少了线程的切换，提高了执行速度</a:t>
            </a:r>
          </a:p>
        </p:txBody>
      </p:sp>
    </p:spTree>
    <p:extLst>
      <p:ext uri="{BB962C8B-B14F-4D97-AF65-F5344CB8AC3E}">
        <p14:creationId xmlns:p14="http://schemas.microsoft.com/office/powerpoint/2010/main" val="1685658494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D328BBF-A8CC-FA49-8F17-C8C2741A87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7318" b="29133"/>
          <a:stretch/>
        </p:blipFill>
        <p:spPr>
          <a:xfrm>
            <a:off x="4811326" y="2310092"/>
            <a:ext cx="2569349" cy="111890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CD13175-71F8-A54C-8E03-198317FD2D3F}"/>
              </a:ext>
            </a:extLst>
          </p:cNvPr>
          <p:cNvSpPr txBox="1"/>
          <p:nvPr/>
        </p:nvSpPr>
        <p:spPr>
          <a:xfrm>
            <a:off x="3053256" y="3594593"/>
            <a:ext cx="60854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b="1" dirty="0"/>
              <a:t>谢  谢</a:t>
            </a:r>
          </a:p>
        </p:txBody>
      </p:sp>
    </p:spTree>
    <p:extLst>
      <p:ext uri="{BB962C8B-B14F-4D97-AF65-F5344CB8AC3E}">
        <p14:creationId xmlns:p14="http://schemas.microsoft.com/office/powerpoint/2010/main" val="1425763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FEF8998-7E67-7849-8660-E4BD7AAC8488}"/>
              </a:ext>
            </a:extLst>
          </p:cNvPr>
          <p:cNvSpPr txBox="1"/>
          <p:nvPr/>
        </p:nvSpPr>
        <p:spPr>
          <a:xfrm>
            <a:off x="822602" y="794009"/>
            <a:ext cx="47930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data 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latin typeface="Courier" pitchFamily="2" charset="0"/>
                <a:cs typeface="Courier New" panose="02070309020205020404" pitchFamily="49" charset="0"/>
              </a:rPr>
              <a:t>fluid</a:t>
            </a:r>
            <a:r>
              <a:rPr lang="en" altLang="zh-CN" b="1" dirty="0" err="1"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latin typeface="Courier" pitchFamily="2" charset="0"/>
                <a:cs typeface="Courier New" panose="02070309020205020404" pitchFamily="49" charset="0"/>
              </a:rPr>
              <a:t>layers</a:t>
            </a:r>
            <a:r>
              <a:rPr lang="en" altLang="zh-CN" b="1" dirty="0" err="1"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latin typeface="Courier" pitchFamily="2" charset="0"/>
                <a:cs typeface="Courier New" panose="02070309020205020404" pitchFamily="49" charset="0"/>
              </a:rPr>
              <a:t>data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(name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‘X’</a:t>
            </a:r>
          </a:p>
          <a:p>
            <a:r>
              <a:rPr lang="zh-CN" altLang="en-US" dirty="0">
                <a:latin typeface="Courier" pitchFamily="2" charset="0"/>
                <a:cs typeface="Courier New" panose="02070309020205020404" pitchFamily="49" charset="0"/>
              </a:rPr>
              <a:t>    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, shape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[1], </a:t>
            </a:r>
            <a:r>
              <a:rPr lang="en" altLang="zh-CN" dirty="0" err="1">
                <a:latin typeface="Courier" pitchFamily="2" charset="0"/>
                <a:cs typeface="Courier New" panose="02070309020205020404" pitchFamily="49" charset="0"/>
              </a:rPr>
              <a:t>dtype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‘float32</a:t>
            </a:r>
            <a:r>
              <a:rPr lang="en-US" altLang="zh-CN" dirty="0">
                <a:latin typeface="Courier" pitchFamily="2" charset="0"/>
                <a:cs typeface="Courier New" panose="02070309020205020404" pitchFamily="49" charset="0"/>
              </a:rPr>
              <a:t>’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) </a:t>
            </a:r>
          </a:p>
          <a:p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hidden 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latin typeface="Courier" pitchFamily="2" charset="0"/>
                <a:cs typeface="Courier New" panose="02070309020205020404" pitchFamily="49" charset="0"/>
              </a:rPr>
              <a:t>fluid</a:t>
            </a:r>
            <a:r>
              <a:rPr lang="en" altLang="zh-CN" b="1" dirty="0" err="1"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latin typeface="Courier" pitchFamily="2" charset="0"/>
                <a:cs typeface="Courier New" panose="02070309020205020404" pitchFamily="49" charset="0"/>
              </a:rPr>
              <a:t>layers</a:t>
            </a:r>
            <a:r>
              <a:rPr lang="en" altLang="zh-CN" b="1" dirty="0" err="1"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latin typeface="Courier" pitchFamily="2" charset="0"/>
                <a:cs typeface="Courier New" panose="02070309020205020404" pitchFamily="49" charset="0"/>
              </a:rPr>
              <a:t>fc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(</a:t>
            </a:r>
            <a:endParaRPr lang="en-US" altLang="zh-CN" dirty="0">
              <a:latin typeface="Courier" pitchFamily="2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" pitchFamily="2" charset="0"/>
                <a:cs typeface="Courier New" panose="02070309020205020404" pitchFamily="49" charset="0"/>
              </a:rPr>
              <a:t>    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input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data, size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10) </a:t>
            </a:r>
          </a:p>
          <a:p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loss 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latin typeface="Courier" pitchFamily="2" charset="0"/>
                <a:cs typeface="Courier New" panose="02070309020205020404" pitchFamily="49" charset="0"/>
              </a:rPr>
              <a:t>fluid</a:t>
            </a:r>
            <a:r>
              <a:rPr lang="en" altLang="zh-CN" b="1" dirty="0" err="1"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latin typeface="Courier" pitchFamily="2" charset="0"/>
                <a:cs typeface="Courier New" panose="02070309020205020404" pitchFamily="49" charset="0"/>
              </a:rPr>
              <a:t>layers</a:t>
            </a:r>
            <a:r>
              <a:rPr lang="en" altLang="zh-CN" b="1" dirty="0" err="1"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latin typeface="Courier" pitchFamily="2" charset="0"/>
                <a:cs typeface="Courier New" panose="02070309020205020404" pitchFamily="49" charset="0"/>
              </a:rPr>
              <a:t>mean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(hidden) </a:t>
            </a:r>
          </a:p>
          <a:p>
            <a:r>
              <a:rPr lang="en" altLang="zh-CN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fluid</a:t>
            </a:r>
            <a:r>
              <a:rPr lang="en" altLang="zh-CN" b="1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optimizer</a:t>
            </a:r>
            <a:r>
              <a:rPr lang="en" altLang="zh-CN" b="1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SGD</a:t>
            </a:r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(</a:t>
            </a: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    </a:t>
            </a:r>
            <a:r>
              <a:rPr lang="en" altLang="zh-CN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learning_rate</a:t>
            </a:r>
            <a:r>
              <a:rPr lang="en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0.01)</a:t>
            </a:r>
          </a:p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    </a:t>
            </a:r>
            <a:r>
              <a:rPr lang="en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minimize(loss)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4DBA1D1-7559-C443-AE20-B98BA21E7C98}"/>
              </a:ext>
            </a:extLst>
          </p:cNvPr>
          <p:cNvSpPr/>
          <p:nvPr/>
        </p:nvSpPr>
        <p:spPr>
          <a:xfrm>
            <a:off x="892312" y="3239067"/>
            <a:ext cx="3929736" cy="3342717"/>
          </a:xfrm>
          <a:prstGeom prst="rect">
            <a:avLst/>
          </a:prstGeom>
          <a:noFill/>
          <a:ln w="28575">
            <a:solidFill>
              <a:srgbClr val="2339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F721271-46A9-7748-8431-4C1D05C4F7B0}"/>
              </a:ext>
            </a:extLst>
          </p:cNvPr>
          <p:cNvSpPr/>
          <p:nvPr/>
        </p:nvSpPr>
        <p:spPr>
          <a:xfrm>
            <a:off x="5581268" y="995274"/>
            <a:ext cx="6278585" cy="5233257"/>
          </a:xfrm>
          <a:prstGeom prst="rect">
            <a:avLst/>
          </a:prstGeom>
          <a:noFill/>
          <a:ln w="28575">
            <a:solidFill>
              <a:srgbClr val="2339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C85D06-89E1-5249-82FB-256E001EC8AF}"/>
              </a:ext>
            </a:extLst>
          </p:cNvPr>
          <p:cNvSpPr txBox="1"/>
          <p:nvPr/>
        </p:nvSpPr>
        <p:spPr>
          <a:xfrm>
            <a:off x="1047293" y="3263782"/>
            <a:ext cx="2842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err="1"/>
              <a:t>default_startup_program</a:t>
            </a:r>
            <a:endParaRPr kumimoji="1"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3F02767-D1B6-DC49-B16F-1A6268D191D7}"/>
              </a:ext>
            </a:extLst>
          </p:cNvPr>
          <p:cNvSpPr txBox="1"/>
          <p:nvPr/>
        </p:nvSpPr>
        <p:spPr>
          <a:xfrm>
            <a:off x="5717193" y="1033220"/>
            <a:ext cx="2842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err="1"/>
              <a:t>default_main_program</a:t>
            </a:r>
            <a:endParaRPr kumimoji="1" lang="zh-CN" altLang="en-US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C8C42A0-01EF-144B-88B5-160BBF17234F}"/>
              </a:ext>
            </a:extLst>
          </p:cNvPr>
          <p:cNvSpPr/>
          <p:nvPr/>
        </p:nvSpPr>
        <p:spPr>
          <a:xfrm>
            <a:off x="1108555" y="3689312"/>
            <a:ext cx="3497252" cy="2712213"/>
          </a:xfrm>
          <a:prstGeom prst="rect">
            <a:avLst/>
          </a:prstGeom>
          <a:noFill/>
          <a:ln w="28575">
            <a:solidFill>
              <a:srgbClr val="2339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3BA5681-2001-0A44-8F39-BA8BEA7D69C1}"/>
              </a:ext>
            </a:extLst>
          </p:cNvPr>
          <p:cNvSpPr/>
          <p:nvPr/>
        </p:nvSpPr>
        <p:spPr>
          <a:xfrm>
            <a:off x="5797510" y="1505175"/>
            <a:ext cx="5886490" cy="4543098"/>
          </a:xfrm>
          <a:prstGeom prst="rect">
            <a:avLst/>
          </a:prstGeom>
          <a:noFill/>
          <a:ln w="28575">
            <a:solidFill>
              <a:srgbClr val="2339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16037B4-0899-C648-A2D3-464EABA1C126}"/>
              </a:ext>
            </a:extLst>
          </p:cNvPr>
          <p:cNvSpPr txBox="1"/>
          <p:nvPr/>
        </p:nvSpPr>
        <p:spPr>
          <a:xfrm>
            <a:off x="5896364" y="1596082"/>
            <a:ext cx="1068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block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0</a:t>
            </a:r>
            <a:endParaRPr kumimoji="1" lang="zh-CN" altLang="en-US" b="1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6FBC4B1-F467-EA42-8B29-11F4332E5EC2}"/>
              </a:ext>
            </a:extLst>
          </p:cNvPr>
          <p:cNvSpPr/>
          <p:nvPr/>
        </p:nvSpPr>
        <p:spPr>
          <a:xfrm>
            <a:off x="5964326" y="2056322"/>
            <a:ext cx="1674051" cy="3818956"/>
          </a:xfrm>
          <a:prstGeom prst="rect">
            <a:avLst/>
          </a:prstGeom>
          <a:noFill/>
          <a:ln w="28575">
            <a:solidFill>
              <a:srgbClr val="2339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25CBE3D-5F99-A54D-8704-E34498E402B7}"/>
              </a:ext>
            </a:extLst>
          </p:cNvPr>
          <p:cNvSpPr/>
          <p:nvPr/>
        </p:nvSpPr>
        <p:spPr>
          <a:xfrm>
            <a:off x="7772184" y="2056322"/>
            <a:ext cx="1832040" cy="3818955"/>
          </a:xfrm>
          <a:prstGeom prst="rect">
            <a:avLst/>
          </a:prstGeom>
          <a:noFill/>
          <a:ln w="28575">
            <a:solidFill>
              <a:srgbClr val="2339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E7F4078-589C-964A-BD60-92FD124B36E1}"/>
              </a:ext>
            </a:extLst>
          </p:cNvPr>
          <p:cNvSpPr/>
          <p:nvPr/>
        </p:nvSpPr>
        <p:spPr>
          <a:xfrm>
            <a:off x="9745122" y="2056322"/>
            <a:ext cx="1776686" cy="3818955"/>
          </a:xfrm>
          <a:prstGeom prst="rect">
            <a:avLst/>
          </a:prstGeom>
          <a:noFill/>
          <a:ln w="28575">
            <a:solidFill>
              <a:srgbClr val="2339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CA9DD22-8E6D-8447-BAFD-3CE60CB2C5A7}"/>
              </a:ext>
            </a:extLst>
          </p:cNvPr>
          <p:cNvSpPr txBox="1"/>
          <p:nvPr/>
        </p:nvSpPr>
        <p:spPr>
          <a:xfrm>
            <a:off x="6419010" y="2052837"/>
            <a:ext cx="75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 err="1"/>
              <a:t>vars</a:t>
            </a:r>
            <a:endParaRPr kumimoji="1" lang="zh-CN" altLang="en-US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EF15720-8B8C-704F-BB58-C4C9554813B1}"/>
              </a:ext>
            </a:extLst>
          </p:cNvPr>
          <p:cNvSpPr txBox="1"/>
          <p:nvPr/>
        </p:nvSpPr>
        <p:spPr>
          <a:xfrm>
            <a:off x="8308292" y="2052837"/>
            <a:ext cx="75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/>
              <a:t>ops</a:t>
            </a:r>
            <a:endParaRPr kumimoji="1" lang="zh-CN" altLang="en-US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19C68D2-C16C-804E-91C7-6578FC7C0474}"/>
              </a:ext>
            </a:extLst>
          </p:cNvPr>
          <p:cNvSpPr txBox="1"/>
          <p:nvPr/>
        </p:nvSpPr>
        <p:spPr>
          <a:xfrm>
            <a:off x="9794274" y="2089502"/>
            <a:ext cx="171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 err="1"/>
              <a:t>vars@GRAD</a:t>
            </a:r>
            <a:endParaRPr kumimoji="1" lang="zh-CN" altLang="en-US" b="1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61AE196-383D-A64C-8788-B05EA156F877}"/>
              </a:ext>
            </a:extLst>
          </p:cNvPr>
          <p:cNvSpPr txBox="1"/>
          <p:nvPr/>
        </p:nvSpPr>
        <p:spPr>
          <a:xfrm>
            <a:off x="1177691" y="3718535"/>
            <a:ext cx="1068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block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0</a:t>
            </a:r>
            <a:endParaRPr kumimoji="1" lang="zh-CN" altLang="en-US" b="1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6D729CB-B3DD-4C42-8ECC-2B130C69A859}"/>
              </a:ext>
            </a:extLst>
          </p:cNvPr>
          <p:cNvSpPr/>
          <p:nvPr/>
        </p:nvSpPr>
        <p:spPr>
          <a:xfrm>
            <a:off x="1269194" y="4117089"/>
            <a:ext cx="1350231" cy="2111442"/>
          </a:xfrm>
          <a:prstGeom prst="rect">
            <a:avLst/>
          </a:prstGeom>
          <a:noFill/>
          <a:ln w="28575">
            <a:solidFill>
              <a:srgbClr val="2339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BB834A7-3043-9842-B558-D3E40BB412A3}"/>
              </a:ext>
            </a:extLst>
          </p:cNvPr>
          <p:cNvSpPr/>
          <p:nvPr/>
        </p:nvSpPr>
        <p:spPr>
          <a:xfrm>
            <a:off x="2704091" y="4117089"/>
            <a:ext cx="1772203" cy="2111442"/>
          </a:xfrm>
          <a:prstGeom prst="rect">
            <a:avLst/>
          </a:prstGeom>
          <a:noFill/>
          <a:ln w="28575">
            <a:solidFill>
              <a:srgbClr val="2339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5FBE5FA-0835-3F4F-8BFE-737BC67C61DE}"/>
              </a:ext>
            </a:extLst>
          </p:cNvPr>
          <p:cNvSpPr txBox="1"/>
          <p:nvPr/>
        </p:nvSpPr>
        <p:spPr>
          <a:xfrm>
            <a:off x="1538506" y="4117089"/>
            <a:ext cx="75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 err="1"/>
              <a:t>vars</a:t>
            </a:r>
            <a:endParaRPr kumimoji="1" lang="zh-CN" altLang="en-US" b="1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1B86388-66DA-8E40-B524-4B197C229D40}"/>
              </a:ext>
            </a:extLst>
          </p:cNvPr>
          <p:cNvSpPr txBox="1"/>
          <p:nvPr/>
        </p:nvSpPr>
        <p:spPr>
          <a:xfrm>
            <a:off x="3138765" y="4117089"/>
            <a:ext cx="75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/>
              <a:t>ops</a:t>
            </a:r>
            <a:endParaRPr kumimoji="1" lang="zh-CN" altLang="en-US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C0DACB0-8299-C540-BD54-D64633910886}"/>
              </a:ext>
            </a:extLst>
          </p:cNvPr>
          <p:cNvSpPr txBox="1"/>
          <p:nvPr/>
        </p:nvSpPr>
        <p:spPr>
          <a:xfrm>
            <a:off x="1416250" y="4544866"/>
            <a:ext cx="105207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/>
              <a:t>fc_0.b_0</a:t>
            </a:r>
            <a:endParaRPr kumimoji="1" lang="zh-CN" altLang="en-US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735DC98-1477-104D-B6A1-EF7C52B42CF8}"/>
              </a:ext>
            </a:extLst>
          </p:cNvPr>
          <p:cNvSpPr txBox="1"/>
          <p:nvPr/>
        </p:nvSpPr>
        <p:spPr>
          <a:xfrm>
            <a:off x="1416250" y="4999091"/>
            <a:ext cx="105207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/>
              <a:t>fc_0.w_0</a:t>
            </a:r>
            <a:endParaRPr kumimoji="1" lang="zh-CN" alt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9F6FA92-BD32-D943-8D3A-DA032BACF267}"/>
              </a:ext>
            </a:extLst>
          </p:cNvPr>
          <p:cNvSpPr txBox="1"/>
          <p:nvPr/>
        </p:nvSpPr>
        <p:spPr>
          <a:xfrm>
            <a:off x="2788091" y="4544866"/>
            <a:ext cx="160268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 err="1"/>
              <a:t>fill_constant</a:t>
            </a:r>
            <a:endParaRPr kumimoji="1" lang="zh-CN" altLang="en-US" b="1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B3A7E18-444A-B742-A045-42028BCE98D4}"/>
              </a:ext>
            </a:extLst>
          </p:cNvPr>
          <p:cNvSpPr txBox="1"/>
          <p:nvPr/>
        </p:nvSpPr>
        <p:spPr>
          <a:xfrm>
            <a:off x="2916807" y="5000866"/>
            <a:ext cx="134525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/>
              <a:t>uniform_</a:t>
            </a:r>
          </a:p>
          <a:p>
            <a:pPr algn="ctr"/>
            <a:r>
              <a:rPr kumimoji="1" lang="en-US" altLang="zh-CN" b="1" dirty="0"/>
              <a:t>random</a:t>
            </a:r>
            <a:endParaRPr kumimoji="1" lang="zh-CN" altLang="en-US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FEEC85C-A2D0-074C-805E-F2A66CAD9F37}"/>
              </a:ext>
            </a:extLst>
          </p:cNvPr>
          <p:cNvSpPr txBox="1"/>
          <p:nvPr/>
        </p:nvSpPr>
        <p:spPr>
          <a:xfrm>
            <a:off x="8185407" y="2458834"/>
            <a:ext cx="1038866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 err="1"/>
              <a:t>mul</a:t>
            </a:r>
            <a:endParaRPr kumimoji="1" lang="zh-CN" altLang="en-US" sz="1600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5A7062E-9B64-CE43-BF3D-E1E3642F904B}"/>
              </a:ext>
            </a:extLst>
          </p:cNvPr>
          <p:cNvSpPr txBox="1"/>
          <p:nvPr/>
        </p:nvSpPr>
        <p:spPr>
          <a:xfrm>
            <a:off x="7772184" y="2846526"/>
            <a:ext cx="1798115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CN" sz="1600" b="1" dirty="0" err="1"/>
              <a:t>elementwise_add</a:t>
            </a:r>
            <a:endParaRPr kumimoji="1" lang="zh-CN" altLang="en-US" sz="1600" b="1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4CF71EA-22F5-A843-A71D-DE1F61289A3C}"/>
              </a:ext>
            </a:extLst>
          </p:cNvPr>
          <p:cNvSpPr txBox="1"/>
          <p:nvPr/>
        </p:nvSpPr>
        <p:spPr>
          <a:xfrm>
            <a:off x="8185407" y="3234218"/>
            <a:ext cx="1038866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/>
              <a:t>mean</a:t>
            </a:r>
            <a:endParaRPr kumimoji="1" lang="zh-CN" altLang="en-US" sz="1600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6279184-7DE0-9040-984D-4DB2C77DAB8E}"/>
              </a:ext>
            </a:extLst>
          </p:cNvPr>
          <p:cNvSpPr txBox="1"/>
          <p:nvPr/>
        </p:nvSpPr>
        <p:spPr>
          <a:xfrm>
            <a:off x="822601" y="181250"/>
            <a:ext cx="8469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/>
              <a:t>数据准备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zh-CN" altLang="en-US" sz="2800" b="1" dirty="0">
                <a:solidFill>
                  <a:srgbClr val="2339DA"/>
                </a:solidFill>
              </a:rPr>
              <a:t>网络搭建在存储上是如何变化的？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61BB7C8-3186-0749-BC4B-252504FD6943}"/>
              </a:ext>
            </a:extLst>
          </p:cNvPr>
          <p:cNvSpPr txBox="1"/>
          <p:nvPr/>
        </p:nvSpPr>
        <p:spPr>
          <a:xfrm>
            <a:off x="6537056" y="2535843"/>
            <a:ext cx="520730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/>
              <a:t>X</a:t>
            </a:r>
            <a:endParaRPr kumimoji="1" lang="zh-CN" altLang="en-US" sz="1600" b="1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E526DFA-C320-FF4D-8814-2CE087A90563}"/>
              </a:ext>
            </a:extLst>
          </p:cNvPr>
          <p:cNvSpPr txBox="1"/>
          <p:nvPr/>
        </p:nvSpPr>
        <p:spPr>
          <a:xfrm>
            <a:off x="6100036" y="3422717"/>
            <a:ext cx="1394769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/>
              <a:t>fc_0.tmp_0</a:t>
            </a:r>
            <a:endParaRPr kumimoji="1" lang="zh-CN" altLang="en-US" sz="1600" b="1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F145035-5F4E-4E44-A7DF-37C6546785D3}"/>
              </a:ext>
            </a:extLst>
          </p:cNvPr>
          <p:cNvSpPr txBox="1"/>
          <p:nvPr/>
        </p:nvSpPr>
        <p:spPr>
          <a:xfrm>
            <a:off x="6113861" y="4309591"/>
            <a:ext cx="1394769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/>
              <a:t>fc_0.tmp_1</a:t>
            </a:r>
            <a:endParaRPr kumimoji="1" lang="zh-CN" altLang="en-US" sz="1600" b="1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C9FF9C4-4A23-2049-AE7A-538C33764468}"/>
              </a:ext>
            </a:extLst>
          </p:cNvPr>
          <p:cNvSpPr txBox="1"/>
          <p:nvPr/>
        </p:nvSpPr>
        <p:spPr>
          <a:xfrm>
            <a:off x="6271386" y="3866154"/>
            <a:ext cx="1052070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/>
              <a:t>fc_0.b_0</a:t>
            </a:r>
            <a:endParaRPr kumimoji="1" lang="zh-CN" altLang="en-US" sz="1600" b="1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AD62884-FF69-5246-87D7-02D05D10D158}"/>
              </a:ext>
            </a:extLst>
          </p:cNvPr>
          <p:cNvSpPr txBox="1"/>
          <p:nvPr/>
        </p:nvSpPr>
        <p:spPr>
          <a:xfrm>
            <a:off x="6271386" y="2979280"/>
            <a:ext cx="1052070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/>
              <a:t>fc_0.w_0</a:t>
            </a:r>
            <a:endParaRPr kumimoji="1" lang="zh-CN" altLang="en-US" sz="1600" b="1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80D34F2-6217-F04D-AD0E-EDF210517B5B}"/>
              </a:ext>
            </a:extLst>
          </p:cNvPr>
          <p:cNvSpPr txBox="1"/>
          <p:nvPr/>
        </p:nvSpPr>
        <p:spPr>
          <a:xfrm>
            <a:off x="6145100" y="4753028"/>
            <a:ext cx="128388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/>
              <a:t>mean_0.</a:t>
            </a:r>
          </a:p>
          <a:p>
            <a:pPr algn="ctr"/>
            <a:r>
              <a:rPr kumimoji="1" lang="en-US" altLang="zh-CN" sz="1600" b="1" dirty="0"/>
              <a:t>tmp_0</a:t>
            </a:r>
            <a:endParaRPr kumimoji="1"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90176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2" y="181250"/>
            <a:ext cx="2217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/>
              <a:t>数据准备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FEF8998-7E67-7849-8660-E4BD7AAC8488}"/>
              </a:ext>
            </a:extLst>
          </p:cNvPr>
          <p:cNvSpPr txBox="1"/>
          <p:nvPr/>
        </p:nvSpPr>
        <p:spPr>
          <a:xfrm>
            <a:off x="140160" y="2355525"/>
            <a:ext cx="4793047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data 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latin typeface="Courier" pitchFamily="2" charset="0"/>
                <a:cs typeface="Courier New" panose="02070309020205020404" pitchFamily="49" charset="0"/>
              </a:rPr>
              <a:t>fluid</a:t>
            </a:r>
            <a:r>
              <a:rPr lang="en" altLang="zh-CN" b="1" dirty="0" err="1"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latin typeface="Courier" pitchFamily="2" charset="0"/>
                <a:cs typeface="Courier New" panose="02070309020205020404" pitchFamily="49" charset="0"/>
              </a:rPr>
              <a:t>layers</a:t>
            </a:r>
            <a:r>
              <a:rPr lang="en" altLang="zh-CN" b="1" dirty="0" err="1"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latin typeface="Courier" pitchFamily="2" charset="0"/>
                <a:cs typeface="Courier New" panose="02070309020205020404" pitchFamily="49" charset="0"/>
              </a:rPr>
              <a:t>data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(name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‘X’</a:t>
            </a:r>
          </a:p>
          <a:p>
            <a:r>
              <a:rPr lang="zh-CN" altLang="en-US" dirty="0">
                <a:latin typeface="Courier" pitchFamily="2" charset="0"/>
                <a:cs typeface="Courier New" panose="02070309020205020404" pitchFamily="49" charset="0"/>
              </a:rPr>
              <a:t>    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, shape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[1], </a:t>
            </a:r>
            <a:r>
              <a:rPr lang="en" altLang="zh-CN" dirty="0" err="1">
                <a:latin typeface="Courier" pitchFamily="2" charset="0"/>
                <a:cs typeface="Courier New" panose="02070309020205020404" pitchFamily="49" charset="0"/>
              </a:rPr>
              <a:t>dtype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‘float32</a:t>
            </a:r>
            <a:r>
              <a:rPr lang="en-US" altLang="zh-CN" dirty="0">
                <a:latin typeface="Courier" pitchFamily="2" charset="0"/>
                <a:cs typeface="Courier New" panose="02070309020205020404" pitchFamily="49" charset="0"/>
              </a:rPr>
              <a:t>’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) </a:t>
            </a:r>
          </a:p>
          <a:p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hidden 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latin typeface="Courier" pitchFamily="2" charset="0"/>
                <a:cs typeface="Courier New" panose="02070309020205020404" pitchFamily="49" charset="0"/>
              </a:rPr>
              <a:t>fluid</a:t>
            </a:r>
            <a:r>
              <a:rPr lang="en" altLang="zh-CN" b="1" dirty="0" err="1"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latin typeface="Courier" pitchFamily="2" charset="0"/>
                <a:cs typeface="Courier New" panose="02070309020205020404" pitchFamily="49" charset="0"/>
              </a:rPr>
              <a:t>layers</a:t>
            </a:r>
            <a:r>
              <a:rPr lang="en" altLang="zh-CN" b="1" dirty="0" err="1"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latin typeface="Courier" pitchFamily="2" charset="0"/>
                <a:cs typeface="Courier New" panose="02070309020205020404" pitchFamily="49" charset="0"/>
              </a:rPr>
              <a:t>fc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(</a:t>
            </a:r>
            <a:endParaRPr lang="en-US" altLang="zh-CN" dirty="0">
              <a:latin typeface="Courier" pitchFamily="2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" pitchFamily="2" charset="0"/>
                <a:cs typeface="Courier New" panose="02070309020205020404" pitchFamily="49" charset="0"/>
              </a:rPr>
              <a:t>    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input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data, size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10) </a:t>
            </a:r>
          </a:p>
          <a:p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loss 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latin typeface="Courier" pitchFamily="2" charset="0"/>
                <a:cs typeface="Courier New" panose="02070309020205020404" pitchFamily="49" charset="0"/>
              </a:rPr>
              <a:t>fluid</a:t>
            </a:r>
            <a:r>
              <a:rPr lang="en" altLang="zh-CN" b="1" dirty="0" err="1"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latin typeface="Courier" pitchFamily="2" charset="0"/>
                <a:cs typeface="Courier New" panose="02070309020205020404" pitchFamily="49" charset="0"/>
              </a:rPr>
              <a:t>layers</a:t>
            </a:r>
            <a:r>
              <a:rPr lang="en" altLang="zh-CN" b="1" dirty="0" err="1"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latin typeface="Courier" pitchFamily="2" charset="0"/>
                <a:cs typeface="Courier New" panose="02070309020205020404" pitchFamily="49" charset="0"/>
              </a:rPr>
              <a:t>mean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(hidden) </a:t>
            </a:r>
          </a:p>
          <a:p>
            <a:r>
              <a:rPr lang="en" altLang="zh-CN" dirty="0" err="1">
                <a:latin typeface="Courier" pitchFamily="2" charset="0"/>
                <a:cs typeface="Courier New" panose="02070309020205020404" pitchFamily="49" charset="0"/>
              </a:rPr>
              <a:t>fluid</a:t>
            </a:r>
            <a:r>
              <a:rPr lang="en" altLang="zh-CN" b="1" dirty="0" err="1"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latin typeface="Courier" pitchFamily="2" charset="0"/>
                <a:cs typeface="Courier New" panose="02070309020205020404" pitchFamily="49" charset="0"/>
              </a:rPr>
              <a:t>optimizer</a:t>
            </a:r>
            <a:r>
              <a:rPr lang="en" altLang="zh-CN" b="1" dirty="0" err="1"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latin typeface="Courier" pitchFamily="2" charset="0"/>
                <a:cs typeface="Courier New" panose="02070309020205020404" pitchFamily="49" charset="0"/>
              </a:rPr>
              <a:t>SGD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(</a:t>
            </a:r>
          </a:p>
          <a:p>
            <a:r>
              <a:rPr lang="zh-CN" altLang="en-US" dirty="0">
                <a:latin typeface="Courier" pitchFamily="2" charset="0"/>
                <a:cs typeface="Courier New" panose="02070309020205020404" pitchFamily="49" charset="0"/>
              </a:rPr>
              <a:t>    </a:t>
            </a:r>
            <a:r>
              <a:rPr lang="en" altLang="zh-CN" dirty="0" err="1">
                <a:latin typeface="Courier" pitchFamily="2" charset="0"/>
                <a:cs typeface="Courier New" panose="02070309020205020404" pitchFamily="49" charset="0"/>
              </a:rPr>
              <a:t>learning_rate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0.01)</a:t>
            </a:r>
          </a:p>
          <a:p>
            <a:r>
              <a:rPr lang="zh-CN" altLang="en-US" b="1" dirty="0">
                <a:latin typeface="Courier" pitchFamily="2" charset="0"/>
                <a:cs typeface="Courier New" panose="02070309020205020404" pitchFamily="49" charset="0"/>
              </a:rPr>
              <a:t>    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minimize(loss)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F721271-46A9-7748-8431-4C1D05C4F7B0}"/>
              </a:ext>
            </a:extLst>
          </p:cNvPr>
          <p:cNvSpPr/>
          <p:nvPr/>
        </p:nvSpPr>
        <p:spPr>
          <a:xfrm>
            <a:off x="5572998" y="1050334"/>
            <a:ext cx="6278585" cy="5233257"/>
          </a:xfrm>
          <a:prstGeom prst="rect">
            <a:avLst/>
          </a:prstGeom>
          <a:noFill/>
          <a:ln w="28575">
            <a:solidFill>
              <a:srgbClr val="2339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3F02767-D1B6-DC49-B16F-1A6268D191D7}"/>
              </a:ext>
            </a:extLst>
          </p:cNvPr>
          <p:cNvSpPr txBox="1"/>
          <p:nvPr/>
        </p:nvSpPr>
        <p:spPr>
          <a:xfrm>
            <a:off x="5708923" y="1088280"/>
            <a:ext cx="2842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err="1"/>
              <a:t>default_main_program</a:t>
            </a:r>
            <a:endParaRPr kumimoji="1" lang="zh-CN" altLang="en-US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3BA5681-2001-0A44-8F39-BA8BEA7D69C1}"/>
              </a:ext>
            </a:extLst>
          </p:cNvPr>
          <p:cNvSpPr/>
          <p:nvPr/>
        </p:nvSpPr>
        <p:spPr>
          <a:xfrm>
            <a:off x="5789240" y="1560235"/>
            <a:ext cx="5886490" cy="4543098"/>
          </a:xfrm>
          <a:prstGeom prst="rect">
            <a:avLst/>
          </a:prstGeom>
          <a:noFill/>
          <a:ln w="28575">
            <a:solidFill>
              <a:srgbClr val="2339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16037B4-0899-C648-A2D3-464EABA1C126}"/>
              </a:ext>
            </a:extLst>
          </p:cNvPr>
          <p:cNvSpPr txBox="1"/>
          <p:nvPr/>
        </p:nvSpPr>
        <p:spPr>
          <a:xfrm>
            <a:off x="5888094" y="1651142"/>
            <a:ext cx="1068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block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0</a:t>
            </a:r>
            <a:endParaRPr kumimoji="1" lang="zh-CN" altLang="en-US" b="1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6FBC4B1-F467-EA42-8B29-11F4332E5EC2}"/>
              </a:ext>
            </a:extLst>
          </p:cNvPr>
          <p:cNvSpPr/>
          <p:nvPr/>
        </p:nvSpPr>
        <p:spPr>
          <a:xfrm>
            <a:off x="5956056" y="2111382"/>
            <a:ext cx="1674051" cy="3818956"/>
          </a:xfrm>
          <a:prstGeom prst="rect">
            <a:avLst/>
          </a:prstGeom>
          <a:noFill/>
          <a:ln w="28575">
            <a:solidFill>
              <a:srgbClr val="2339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25CBE3D-5F99-A54D-8704-E34498E402B7}"/>
              </a:ext>
            </a:extLst>
          </p:cNvPr>
          <p:cNvSpPr/>
          <p:nvPr/>
        </p:nvSpPr>
        <p:spPr>
          <a:xfrm>
            <a:off x="7763914" y="2111382"/>
            <a:ext cx="1832040" cy="3818955"/>
          </a:xfrm>
          <a:prstGeom prst="rect">
            <a:avLst/>
          </a:prstGeom>
          <a:noFill/>
          <a:ln w="28575">
            <a:solidFill>
              <a:srgbClr val="2339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E7F4078-589C-964A-BD60-92FD124B36E1}"/>
              </a:ext>
            </a:extLst>
          </p:cNvPr>
          <p:cNvSpPr/>
          <p:nvPr/>
        </p:nvSpPr>
        <p:spPr>
          <a:xfrm>
            <a:off x="9736852" y="2111382"/>
            <a:ext cx="1776686" cy="3818955"/>
          </a:xfrm>
          <a:prstGeom prst="rect">
            <a:avLst/>
          </a:prstGeom>
          <a:noFill/>
          <a:ln w="28575">
            <a:solidFill>
              <a:srgbClr val="2339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CA9DD22-8E6D-8447-BAFD-3CE60CB2C5A7}"/>
              </a:ext>
            </a:extLst>
          </p:cNvPr>
          <p:cNvSpPr txBox="1"/>
          <p:nvPr/>
        </p:nvSpPr>
        <p:spPr>
          <a:xfrm>
            <a:off x="6410740" y="2107897"/>
            <a:ext cx="75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 err="1"/>
              <a:t>vars</a:t>
            </a:r>
            <a:endParaRPr kumimoji="1" lang="zh-CN" altLang="en-US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EF15720-8B8C-704F-BB58-C4C9554813B1}"/>
              </a:ext>
            </a:extLst>
          </p:cNvPr>
          <p:cNvSpPr txBox="1"/>
          <p:nvPr/>
        </p:nvSpPr>
        <p:spPr>
          <a:xfrm>
            <a:off x="8300022" y="2107897"/>
            <a:ext cx="75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/>
              <a:t>ops</a:t>
            </a:r>
            <a:endParaRPr kumimoji="1" lang="zh-CN" altLang="en-US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19C68D2-C16C-804E-91C7-6578FC7C0474}"/>
              </a:ext>
            </a:extLst>
          </p:cNvPr>
          <p:cNvSpPr txBox="1"/>
          <p:nvPr/>
        </p:nvSpPr>
        <p:spPr>
          <a:xfrm>
            <a:off x="9786004" y="2144562"/>
            <a:ext cx="171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 err="1"/>
              <a:t>vars@GRAD</a:t>
            </a:r>
            <a:endParaRPr kumimoji="1" lang="zh-CN" altLang="en-US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19E266B-8E19-1049-8F7A-E6E6E1DEE255}"/>
              </a:ext>
            </a:extLst>
          </p:cNvPr>
          <p:cNvSpPr txBox="1"/>
          <p:nvPr/>
        </p:nvSpPr>
        <p:spPr>
          <a:xfrm>
            <a:off x="6528786" y="2590903"/>
            <a:ext cx="520730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/>
              <a:t>X</a:t>
            </a:r>
            <a:endParaRPr kumimoji="1" lang="zh-CN" altLang="en-US" sz="1600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44775F9-6A62-F44E-ADC9-F9F32B3E2F49}"/>
              </a:ext>
            </a:extLst>
          </p:cNvPr>
          <p:cNvSpPr txBox="1"/>
          <p:nvPr/>
        </p:nvSpPr>
        <p:spPr>
          <a:xfrm>
            <a:off x="6091766" y="3477777"/>
            <a:ext cx="1394769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/>
              <a:t>fc_0.tmp_0</a:t>
            </a:r>
            <a:endParaRPr kumimoji="1" lang="zh-CN" altLang="en-US" sz="1600" b="1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DFC6E24-0A61-AD4D-9E95-97F8D14532E3}"/>
              </a:ext>
            </a:extLst>
          </p:cNvPr>
          <p:cNvSpPr txBox="1"/>
          <p:nvPr/>
        </p:nvSpPr>
        <p:spPr>
          <a:xfrm>
            <a:off x="6105591" y="4364651"/>
            <a:ext cx="1394769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/>
              <a:t>fc_0.tmp_1</a:t>
            </a:r>
            <a:endParaRPr kumimoji="1" lang="zh-CN" altLang="en-US" sz="1600" b="1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C26F3AF-2B8A-0542-A8E2-7F52D9564915}"/>
              </a:ext>
            </a:extLst>
          </p:cNvPr>
          <p:cNvSpPr txBox="1"/>
          <p:nvPr/>
        </p:nvSpPr>
        <p:spPr>
          <a:xfrm>
            <a:off x="6263116" y="3921214"/>
            <a:ext cx="1052070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/>
              <a:t>fc_0.b_0</a:t>
            </a:r>
            <a:endParaRPr kumimoji="1" lang="zh-CN" altLang="en-US" sz="1600" b="1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B17C6AD-D49D-8940-AAE1-695D740DA8C0}"/>
              </a:ext>
            </a:extLst>
          </p:cNvPr>
          <p:cNvSpPr txBox="1"/>
          <p:nvPr/>
        </p:nvSpPr>
        <p:spPr>
          <a:xfrm>
            <a:off x="6263116" y="3034340"/>
            <a:ext cx="1052070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/>
              <a:t>fc_0.w_0</a:t>
            </a:r>
            <a:endParaRPr kumimoji="1" lang="zh-CN" altLang="en-US" sz="1600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FEEC85C-A2D0-074C-805E-F2A66CAD9F37}"/>
              </a:ext>
            </a:extLst>
          </p:cNvPr>
          <p:cNvSpPr txBox="1"/>
          <p:nvPr/>
        </p:nvSpPr>
        <p:spPr>
          <a:xfrm>
            <a:off x="8177137" y="2513894"/>
            <a:ext cx="1038866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 err="1"/>
              <a:t>mul</a:t>
            </a:r>
            <a:endParaRPr kumimoji="1" lang="zh-CN" altLang="en-US" sz="1600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5A7062E-9B64-CE43-BF3D-E1E3642F904B}"/>
              </a:ext>
            </a:extLst>
          </p:cNvPr>
          <p:cNvSpPr txBox="1"/>
          <p:nvPr/>
        </p:nvSpPr>
        <p:spPr>
          <a:xfrm>
            <a:off x="7763914" y="2901586"/>
            <a:ext cx="1798115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CN" sz="1600" b="1" dirty="0" err="1"/>
              <a:t>elementwise_add</a:t>
            </a:r>
            <a:endParaRPr kumimoji="1" lang="zh-CN" altLang="en-US" sz="1600" b="1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0F92EB8-CB75-BD47-B398-FADB6C13EEF9}"/>
              </a:ext>
            </a:extLst>
          </p:cNvPr>
          <p:cNvSpPr txBox="1"/>
          <p:nvPr/>
        </p:nvSpPr>
        <p:spPr>
          <a:xfrm>
            <a:off x="6136830" y="4808088"/>
            <a:ext cx="128388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/>
              <a:t>mean_0.</a:t>
            </a:r>
          </a:p>
          <a:p>
            <a:pPr algn="ctr"/>
            <a:r>
              <a:rPr kumimoji="1" lang="en-US" altLang="zh-CN" sz="1600" b="1" dirty="0"/>
              <a:t>tmp_0</a:t>
            </a:r>
            <a:endParaRPr kumimoji="1" lang="zh-CN" altLang="en-US" sz="1600" b="1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4CF71EA-22F5-A843-A71D-DE1F61289A3C}"/>
              </a:ext>
            </a:extLst>
          </p:cNvPr>
          <p:cNvSpPr txBox="1"/>
          <p:nvPr/>
        </p:nvSpPr>
        <p:spPr>
          <a:xfrm>
            <a:off x="8177137" y="3289278"/>
            <a:ext cx="1038866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/>
              <a:t>mean</a:t>
            </a:r>
            <a:endParaRPr kumimoji="1" lang="zh-CN" altLang="en-US" sz="1600" b="1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8926184-4CFA-3043-B668-1B515F6DF3E9}"/>
              </a:ext>
            </a:extLst>
          </p:cNvPr>
          <p:cNvSpPr txBox="1"/>
          <p:nvPr/>
        </p:nvSpPr>
        <p:spPr>
          <a:xfrm>
            <a:off x="9723920" y="5444029"/>
            <a:ext cx="1791851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/>
              <a:t>fc_0.w_0@GRAD</a:t>
            </a:r>
            <a:endParaRPr kumimoji="1" lang="zh-CN" altLang="en-US" sz="1600" b="1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ED56BFD-5AE0-D94A-AAE2-0E364F4D7CEA}"/>
              </a:ext>
            </a:extLst>
          </p:cNvPr>
          <p:cNvSpPr txBox="1"/>
          <p:nvPr/>
        </p:nvSpPr>
        <p:spPr>
          <a:xfrm>
            <a:off x="9804523" y="4152264"/>
            <a:ext cx="1704809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/>
              <a:t>fc_0.b_0@GRAD</a:t>
            </a:r>
            <a:endParaRPr kumimoji="1" lang="zh-CN" altLang="en-US" sz="1600" b="1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8ED615B-622A-A947-A9C5-EC3089623139}"/>
              </a:ext>
            </a:extLst>
          </p:cNvPr>
          <p:cNvSpPr txBox="1"/>
          <p:nvPr/>
        </p:nvSpPr>
        <p:spPr>
          <a:xfrm>
            <a:off x="9802455" y="2623825"/>
            <a:ext cx="1667575" cy="58477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/>
              <a:t>mean_0.tmp_0</a:t>
            </a:r>
          </a:p>
          <a:p>
            <a:pPr algn="ctr"/>
            <a:r>
              <a:rPr kumimoji="1" lang="en-US" altLang="zh-CN" sz="1600" b="1" dirty="0"/>
              <a:t>@GRAD</a:t>
            </a:r>
            <a:endParaRPr kumimoji="1" lang="zh-CN" altLang="en-US" sz="1600" b="1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CF0B6FB-7872-1B46-AE4A-61449249673E}"/>
              </a:ext>
            </a:extLst>
          </p:cNvPr>
          <p:cNvSpPr txBox="1"/>
          <p:nvPr/>
        </p:nvSpPr>
        <p:spPr>
          <a:xfrm>
            <a:off x="9976262" y="4681259"/>
            <a:ext cx="1391477" cy="58477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/>
              <a:t>fc_0.tmp_0</a:t>
            </a:r>
          </a:p>
          <a:p>
            <a:pPr algn="ctr"/>
            <a:r>
              <a:rPr kumimoji="1" lang="en-US" altLang="zh-CN" sz="1600" b="1" dirty="0"/>
              <a:t>@GRAD</a:t>
            </a:r>
            <a:endParaRPr kumimoji="1" lang="zh-CN" altLang="en-US" sz="1600" b="1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DFE2796-9358-AF48-84CA-07915798F17B}"/>
              </a:ext>
            </a:extLst>
          </p:cNvPr>
          <p:cNvSpPr txBox="1"/>
          <p:nvPr/>
        </p:nvSpPr>
        <p:spPr>
          <a:xfrm>
            <a:off x="10018417" y="3389494"/>
            <a:ext cx="1314567" cy="58477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/>
              <a:t>fc_0.tmp_1</a:t>
            </a:r>
          </a:p>
          <a:p>
            <a:pPr algn="ctr"/>
            <a:r>
              <a:rPr kumimoji="1" lang="en-US" altLang="zh-CN" sz="1600" b="1" dirty="0"/>
              <a:t>@GRAD</a:t>
            </a:r>
            <a:endParaRPr kumimoji="1" lang="zh-CN" altLang="en-US" sz="1600" b="1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F0D2CB2-D2E4-F241-B371-24C95C37F809}"/>
              </a:ext>
            </a:extLst>
          </p:cNvPr>
          <p:cNvSpPr txBox="1"/>
          <p:nvPr/>
        </p:nvSpPr>
        <p:spPr>
          <a:xfrm>
            <a:off x="7925805" y="3676970"/>
            <a:ext cx="1541530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 err="1"/>
              <a:t>fill_constant</a:t>
            </a:r>
            <a:endParaRPr kumimoji="1" lang="zh-CN" altLang="en-US" sz="1600" b="1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1886393-9FDA-E643-929A-FE6547A3A03A}"/>
              </a:ext>
            </a:extLst>
          </p:cNvPr>
          <p:cNvSpPr txBox="1"/>
          <p:nvPr/>
        </p:nvSpPr>
        <p:spPr>
          <a:xfrm>
            <a:off x="7925805" y="4064662"/>
            <a:ext cx="1541530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 err="1"/>
              <a:t>mean_grad</a:t>
            </a:r>
            <a:endParaRPr kumimoji="1" lang="zh-CN" altLang="en-US" sz="1600" b="1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919B9CB-2BE4-564F-8992-6F9B92505F93}"/>
              </a:ext>
            </a:extLst>
          </p:cNvPr>
          <p:cNvSpPr txBox="1"/>
          <p:nvPr/>
        </p:nvSpPr>
        <p:spPr>
          <a:xfrm>
            <a:off x="7954320" y="4452354"/>
            <a:ext cx="1499401" cy="58477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/>
              <a:t>elementwise</a:t>
            </a:r>
          </a:p>
          <a:p>
            <a:pPr algn="ctr"/>
            <a:r>
              <a:rPr kumimoji="1" lang="en-US" altLang="zh-CN" sz="1600" b="1" dirty="0"/>
              <a:t>_</a:t>
            </a:r>
            <a:r>
              <a:rPr kumimoji="1" lang="en-US" altLang="zh-CN" sz="1600" b="1" dirty="0" err="1"/>
              <a:t>add_grad</a:t>
            </a:r>
            <a:endParaRPr kumimoji="1" lang="zh-CN" altLang="en-US" sz="1600" b="1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BA101A3-2973-374E-90A8-1F18184E0E7C}"/>
              </a:ext>
            </a:extLst>
          </p:cNvPr>
          <p:cNvSpPr txBox="1"/>
          <p:nvPr/>
        </p:nvSpPr>
        <p:spPr>
          <a:xfrm>
            <a:off x="7925805" y="5086267"/>
            <a:ext cx="1541530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 err="1"/>
              <a:t>mul_grad</a:t>
            </a:r>
            <a:endParaRPr kumimoji="1" lang="zh-CN" altLang="en-US" sz="1600" b="1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3E6CFB9F-3873-F341-98E3-28716AA35E04}"/>
              </a:ext>
            </a:extLst>
          </p:cNvPr>
          <p:cNvSpPr txBox="1"/>
          <p:nvPr/>
        </p:nvSpPr>
        <p:spPr>
          <a:xfrm>
            <a:off x="7943402" y="5473960"/>
            <a:ext cx="689910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 err="1"/>
              <a:t>sgd</a:t>
            </a:r>
            <a:endParaRPr kumimoji="1" lang="zh-CN" altLang="en-US" sz="1600" b="1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6D163B7-B444-AF47-9216-559F4A3D69B5}"/>
              </a:ext>
            </a:extLst>
          </p:cNvPr>
          <p:cNvSpPr txBox="1"/>
          <p:nvPr/>
        </p:nvSpPr>
        <p:spPr>
          <a:xfrm>
            <a:off x="8704021" y="5473960"/>
            <a:ext cx="689910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 err="1"/>
              <a:t>sgd</a:t>
            </a:r>
            <a:endParaRPr kumimoji="1" lang="zh-CN" altLang="en-US" sz="1600" b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C46182B0-FCF8-2A4E-B685-3C539F8FA1B3}"/>
              </a:ext>
            </a:extLst>
          </p:cNvPr>
          <p:cNvSpPr txBox="1"/>
          <p:nvPr/>
        </p:nvSpPr>
        <p:spPr>
          <a:xfrm>
            <a:off x="822601" y="181250"/>
            <a:ext cx="8469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/>
              <a:t>数据准备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zh-CN" altLang="en-US" sz="2800" b="1" dirty="0">
                <a:solidFill>
                  <a:srgbClr val="2339DA"/>
                </a:solidFill>
              </a:rPr>
              <a:t>网络搭建在存储上是如何变化的？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3EA3EA7-FE9B-0741-B186-DCFC1BB9DA72}"/>
              </a:ext>
            </a:extLst>
          </p:cNvPr>
          <p:cNvSpPr txBox="1"/>
          <p:nvPr/>
        </p:nvSpPr>
        <p:spPr>
          <a:xfrm>
            <a:off x="5952865" y="5497746"/>
            <a:ext cx="1675619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/>
              <a:t>learning_rate_0</a:t>
            </a:r>
            <a:endParaRPr kumimoji="1" lang="zh-CN" altLang="en-US" sz="1600" b="1" dirty="0"/>
          </a:p>
        </p:txBody>
      </p:sp>
      <p:sp>
        <p:nvSpPr>
          <p:cNvPr id="24" name="右箭头 23"/>
          <p:cNvSpPr/>
          <p:nvPr/>
        </p:nvSpPr>
        <p:spPr>
          <a:xfrm>
            <a:off x="4933207" y="3289278"/>
            <a:ext cx="399189" cy="387692"/>
          </a:xfrm>
          <a:prstGeom prst="rightArrow">
            <a:avLst/>
          </a:prstGeom>
          <a:noFill/>
          <a:ln w="28575">
            <a:solidFill>
              <a:srgbClr val="2339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175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9CEF21C-6E94-2B48-91DC-A45DD2A003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7318" b="29133"/>
          <a:stretch/>
        </p:blipFill>
        <p:spPr>
          <a:xfrm>
            <a:off x="4811326" y="2139777"/>
            <a:ext cx="2569349" cy="111890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4D8F157-BD08-F441-9A60-B5728E39C8FD}"/>
              </a:ext>
            </a:extLst>
          </p:cNvPr>
          <p:cNvSpPr txBox="1"/>
          <p:nvPr/>
        </p:nvSpPr>
        <p:spPr>
          <a:xfrm>
            <a:off x="2809671" y="3424279"/>
            <a:ext cx="6572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dirty="0"/>
              <a:t>Executor</a:t>
            </a:r>
            <a:r>
              <a:rPr kumimoji="1" lang="zh-CN" altLang="en-US" sz="3600" b="1" dirty="0"/>
              <a:t>实现与执行</a:t>
            </a:r>
          </a:p>
        </p:txBody>
      </p:sp>
    </p:spTree>
    <p:extLst>
      <p:ext uri="{BB962C8B-B14F-4D97-AF65-F5344CB8AC3E}">
        <p14:creationId xmlns:p14="http://schemas.microsoft.com/office/powerpoint/2010/main" val="306771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36890" y="181250"/>
            <a:ext cx="2217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/>
              <a:t>简单示例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7A1EE1E-35BE-C048-83B5-DB63ACF7311A}"/>
              </a:ext>
            </a:extLst>
          </p:cNvPr>
          <p:cNvSpPr txBox="1"/>
          <p:nvPr/>
        </p:nvSpPr>
        <p:spPr>
          <a:xfrm>
            <a:off x="836889" y="872359"/>
            <a:ext cx="767632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ZH-CN" altLang="EN-US" sz="2400"/>
              <a:t>结合代码示例剖析 </a:t>
            </a:r>
            <a:r>
              <a:rPr kumimoji="1" lang="EN-US" altLang="ZH-CN" sz="2400" dirty="0"/>
              <a:t>Executor/</a:t>
            </a:r>
            <a:r>
              <a:rPr kumimoji="1" lang="EN-US" altLang="ZH-CN" sz="2400" dirty="0" err="1"/>
              <a:t>ParallelExecutor</a:t>
            </a:r>
            <a:r>
              <a:rPr kumimoji="1" lang="ZH-CN" altLang="EN-US" sz="2400" dirty="0"/>
              <a:t> 执行逻辑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17A0B8-7D2B-EC4F-9D53-0279B9DF609B}"/>
              </a:ext>
            </a:extLst>
          </p:cNvPr>
          <p:cNvSpPr txBox="1"/>
          <p:nvPr/>
        </p:nvSpPr>
        <p:spPr>
          <a:xfrm>
            <a:off x="836889" y="1532611"/>
            <a:ext cx="8874508" cy="4524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data </a:t>
            </a:r>
            <a:r>
              <a:rPr lang="EN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 fluid</a:t>
            </a:r>
            <a:r>
              <a:rPr lang="EN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layers</a:t>
            </a:r>
            <a:r>
              <a:rPr lang="EN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data(name</a:t>
            </a:r>
            <a:r>
              <a:rPr lang="EN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‘X’, shape</a:t>
            </a:r>
            <a:r>
              <a:rPr lang="EN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[1], </a:t>
            </a:r>
            <a:r>
              <a:rPr lang="EN" altLang="ZH-CN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dtype</a:t>
            </a:r>
            <a:r>
              <a:rPr lang="EN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‘float32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’</a:t>
            </a:r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) 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urier" pitchFamily="2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hidden </a:t>
            </a:r>
            <a:r>
              <a:rPr lang="EN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 fluid</a:t>
            </a:r>
            <a:r>
              <a:rPr lang="EN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layers</a:t>
            </a:r>
            <a:r>
              <a:rPr lang="EN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fc(input</a:t>
            </a:r>
            <a:r>
              <a:rPr lang="EN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data, size</a:t>
            </a:r>
            <a:r>
              <a:rPr lang="EN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10) </a:t>
            </a:r>
          </a:p>
          <a:p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loss </a:t>
            </a:r>
            <a:r>
              <a:rPr lang="EN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 fluid</a:t>
            </a:r>
            <a:r>
              <a:rPr lang="EN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layers</a:t>
            </a:r>
            <a:r>
              <a:rPr lang="EN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mean(hidden) fluid</a:t>
            </a:r>
            <a:r>
              <a:rPr lang="EN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optimizer</a:t>
            </a:r>
            <a:r>
              <a:rPr lang="EN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SGD(</a:t>
            </a:r>
            <a:r>
              <a:rPr lang="EN" altLang="ZH-CN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learning_rate</a:t>
            </a:r>
            <a:r>
              <a:rPr lang="EN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0.01)</a:t>
            </a:r>
            <a:r>
              <a:rPr lang="EN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minimize(loss)</a:t>
            </a:r>
          </a:p>
          <a:p>
            <a:endParaRPr lang="en" altLang="zh-CN" dirty="0">
              <a:latin typeface="Courier" pitchFamily="2" charset="0"/>
              <a:cs typeface="Courier New" panose="02070309020205020404" pitchFamily="49" charset="0"/>
            </a:endParaRPr>
          </a:p>
          <a:p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place 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latin typeface="Courier" pitchFamily="2" charset="0"/>
                <a:cs typeface="Courier New" panose="02070309020205020404" pitchFamily="49" charset="0"/>
              </a:rPr>
              <a:t>fluid</a:t>
            </a:r>
            <a:r>
              <a:rPr lang="EN" altLang="zh-CN" b="1" dirty="0" err="1"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latin typeface="Courier" pitchFamily="2" charset="0"/>
                <a:cs typeface="Courier New" panose="02070309020205020404" pitchFamily="49" charset="0"/>
              </a:rPr>
              <a:t>CUDAPlace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(0) </a:t>
            </a:r>
            <a:r>
              <a:rPr lang="EN" altLang="zh-CN" i="1" dirty="0">
                <a:latin typeface="Courier" pitchFamily="2" charset="0"/>
                <a:cs typeface="Courier New" panose="02070309020205020404" pitchFamily="49" charset="0"/>
              </a:rPr>
              <a:t># </a:t>
            </a:r>
            <a:r>
              <a:rPr lang="EN" altLang="zh-CN" i="1" dirty="0" err="1">
                <a:latin typeface="Courier" pitchFamily="2" charset="0"/>
                <a:cs typeface="Courier New" panose="02070309020205020404" pitchFamily="49" charset="0"/>
              </a:rPr>
              <a:t>fluid.CPUPlace</a:t>
            </a:r>
            <a:r>
              <a:rPr lang="EN" altLang="zh-CN" i="1" dirty="0">
                <a:latin typeface="Courier" pitchFamily="2" charset="0"/>
                <a:cs typeface="Courier New" panose="02070309020205020404" pitchFamily="49" charset="0"/>
              </a:rPr>
              <a:t>()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 </a:t>
            </a:r>
          </a:p>
          <a:p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exe = </a:t>
            </a:r>
            <a:r>
              <a:rPr lang="EN" altLang="zh-CN" b="1" dirty="0" err="1">
                <a:latin typeface="Courier" pitchFamily="2" charset="0"/>
                <a:cs typeface="Courier New" panose="02070309020205020404" pitchFamily="49" charset="0"/>
              </a:rPr>
              <a:t>fluid.Executor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(place) </a:t>
            </a:r>
            <a:endParaRPr lang="en" altLang="zh-CN" dirty="0">
              <a:latin typeface="Courier" pitchFamily="2" charset="0"/>
              <a:cs typeface="Courier New" panose="02070309020205020404" pitchFamily="49" charset="0"/>
            </a:endParaRPr>
          </a:p>
          <a:p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exe.run(</a:t>
            </a:r>
            <a:r>
              <a:rPr lang="EN" altLang="ZH-CN" b="1" dirty="0" err="1">
                <a:latin typeface="Courier" pitchFamily="2" charset="0"/>
                <a:cs typeface="Courier New" panose="02070309020205020404" pitchFamily="49" charset="0"/>
              </a:rPr>
              <a:t>fluid.default_startup_program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()) </a:t>
            </a:r>
          </a:p>
          <a:p>
            <a:endParaRPr lang="en" altLang="zh-CN" dirty="0">
              <a:solidFill>
                <a:schemeClr val="bg1">
                  <a:lumMod val="75000"/>
                </a:schemeClr>
              </a:solidFill>
              <a:latin typeface="Courier" pitchFamily="2" charset="0"/>
              <a:cs typeface="Courier New" panose="02070309020205020404" pitchFamily="49" charset="0"/>
            </a:endParaRPr>
          </a:p>
          <a:p>
            <a:r>
              <a:rPr lang="EN" altLang="zh-CN" b="1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compiled_prog</a:t>
            </a:r>
            <a:r>
              <a:rPr lang="EN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 =</a:t>
            </a: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     </a:t>
            </a:r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	</a:t>
            </a:r>
            <a:r>
              <a:rPr lang="EN" altLang="zh-CN" b="1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compiler.CompiledProgram</a:t>
            </a:r>
            <a:r>
              <a:rPr lang="EN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EN" altLang="zh-CN" b="1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fluid.default_main_program</a:t>
            </a:r>
            <a:r>
              <a:rPr lang="EN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())</a:t>
            </a:r>
          </a:p>
          <a:p>
            <a:r>
              <a:rPr lang="EN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	</a:t>
            </a:r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-US" altLang="ZH-CN" b="1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with_data_parallel</a:t>
            </a:r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EN-US" altLang="ZH-CN" b="1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loss_name</a:t>
            </a:r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=loss.name)</a:t>
            </a:r>
            <a:r>
              <a:rPr lang="EN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endParaRPr lang="en" altLang="zh-CN" dirty="0">
              <a:solidFill>
                <a:schemeClr val="bg1">
                  <a:lumMod val="75000"/>
                </a:schemeClr>
              </a:solidFill>
              <a:latin typeface="Courier" pitchFamily="2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x </a:t>
            </a:r>
            <a:r>
              <a:rPr lang="EN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 numpy</a:t>
            </a:r>
            <a:r>
              <a:rPr lang="EN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random</a:t>
            </a:r>
            <a:r>
              <a:rPr lang="EN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random(size</a:t>
            </a:r>
            <a:r>
              <a:rPr lang="EN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(10, 1))</a:t>
            </a:r>
            <a:r>
              <a:rPr lang="EN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astype</a:t>
            </a:r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('float32’) </a:t>
            </a:r>
          </a:p>
          <a:p>
            <a:r>
              <a:rPr lang="EN" altLang="ZH-CN" b="1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loss_data</a:t>
            </a:r>
            <a:r>
              <a:rPr lang="EN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, = exe.run(</a:t>
            </a:r>
            <a:r>
              <a:rPr lang="EN" altLang="ZH-CN" b="1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compiled_prog</a:t>
            </a:r>
            <a:r>
              <a:rPr lang="EN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, feed={"X": x}, 	</a:t>
            </a:r>
            <a:r>
              <a:rPr lang="EN" altLang="ZH-CN" b="1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fetch_list</a:t>
            </a:r>
            <a:r>
              <a:rPr lang="EN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=[loss.name])</a:t>
            </a:r>
            <a:endParaRPr kumimoji="1" lang="zh-CN" altLang="ZH-CN" b="1" dirty="0">
              <a:solidFill>
                <a:schemeClr val="bg1">
                  <a:lumMod val="75000"/>
                </a:schemeClr>
              </a:solidFill>
              <a:latin typeface="等线"/>
              <a:cs typeface="Courier New" panose="020703090202050204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A33EF79-8B6F-F14B-AD25-B2C5D8EA05E3}"/>
              </a:ext>
            </a:extLst>
          </p:cNvPr>
          <p:cNvSpPr txBox="1"/>
          <p:nvPr/>
        </p:nvSpPr>
        <p:spPr>
          <a:xfrm>
            <a:off x="12370676" y="24489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67F8860-6461-B240-AEF9-5507421A67A1}"/>
              </a:ext>
            </a:extLst>
          </p:cNvPr>
          <p:cNvSpPr/>
          <p:nvPr/>
        </p:nvSpPr>
        <p:spPr>
          <a:xfrm>
            <a:off x="716692" y="2868042"/>
            <a:ext cx="9082216" cy="1061407"/>
          </a:xfrm>
          <a:prstGeom prst="rect">
            <a:avLst/>
          </a:prstGeom>
          <a:noFill/>
          <a:ln w="28575">
            <a:solidFill>
              <a:srgbClr val="2339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1375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2" y="181250"/>
            <a:ext cx="7023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/>
              <a:t>Executor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>
                <a:solidFill>
                  <a:srgbClr val="2339DA"/>
                </a:solidFill>
              </a:rPr>
              <a:t>Executor</a:t>
            </a:r>
            <a:r>
              <a:rPr kumimoji="1" lang="zh-CN" altLang="en-US" sz="2800" b="1" dirty="0">
                <a:solidFill>
                  <a:srgbClr val="2339DA"/>
                </a:solidFill>
              </a:rPr>
              <a:t>对象实例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6C6113E-17F8-0843-A578-5707CCAA7185}"/>
              </a:ext>
            </a:extLst>
          </p:cNvPr>
          <p:cNvSpPr txBox="1"/>
          <p:nvPr/>
        </p:nvSpPr>
        <p:spPr>
          <a:xfrm>
            <a:off x="822602" y="704470"/>
            <a:ext cx="8874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place 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latin typeface="Courier" pitchFamily="2" charset="0"/>
                <a:cs typeface="Courier New" panose="02070309020205020404" pitchFamily="49" charset="0"/>
              </a:rPr>
              <a:t>fluid</a:t>
            </a:r>
            <a:r>
              <a:rPr lang="en" altLang="zh-CN" b="1" dirty="0" err="1"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latin typeface="Courier" pitchFamily="2" charset="0"/>
                <a:cs typeface="Courier New" panose="02070309020205020404" pitchFamily="49" charset="0"/>
              </a:rPr>
              <a:t>CUDAPlace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(0) </a:t>
            </a:r>
            <a:r>
              <a:rPr lang="en" altLang="zh-CN" i="1" dirty="0">
                <a:latin typeface="Courier" pitchFamily="2" charset="0"/>
                <a:cs typeface="Courier New" panose="02070309020205020404" pitchFamily="49" charset="0"/>
              </a:rPr>
              <a:t># </a:t>
            </a:r>
            <a:r>
              <a:rPr lang="en" altLang="zh-CN" i="1" dirty="0" err="1">
                <a:latin typeface="Courier" pitchFamily="2" charset="0"/>
                <a:cs typeface="Courier New" panose="02070309020205020404" pitchFamily="49" charset="0"/>
              </a:rPr>
              <a:t>fluid.CPUPlace</a:t>
            </a:r>
            <a:r>
              <a:rPr lang="en" altLang="zh-CN" i="1" dirty="0">
                <a:latin typeface="Courier" pitchFamily="2" charset="0"/>
                <a:cs typeface="Courier New" panose="02070309020205020404" pitchFamily="49" charset="0"/>
              </a:rPr>
              <a:t>()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 </a:t>
            </a:r>
          </a:p>
          <a:p>
            <a:r>
              <a:rPr lang="en" altLang="zh-CN" b="1" dirty="0">
                <a:solidFill>
                  <a:srgbClr val="C00000"/>
                </a:solidFill>
                <a:latin typeface="Courier" pitchFamily="2" charset="0"/>
                <a:cs typeface="Courier New" panose="02070309020205020404" pitchFamily="49" charset="0"/>
              </a:rPr>
              <a:t>exe = 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  <a:cs typeface="Courier New" panose="02070309020205020404" pitchFamily="49" charset="0"/>
              </a:rPr>
              <a:t>fluid.Executor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  <a:cs typeface="Courier New" panose="02070309020205020404" pitchFamily="49" charset="0"/>
              </a:rPr>
              <a:t>(place) 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904DABA-1F10-C546-8ED0-FC2296C80F85}"/>
              </a:ext>
            </a:extLst>
          </p:cNvPr>
          <p:cNvCxnSpPr>
            <a:cxnSpLocks/>
          </p:cNvCxnSpPr>
          <p:nvPr/>
        </p:nvCxnSpPr>
        <p:spPr>
          <a:xfrm>
            <a:off x="2780270" y="1350801"/>
            <a:ext cx="0" cy="514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08686F38-CB67-B84F-B6B8-23CC2FC2E493}"/>
              </a:ext>
            </a:extLst>
          </p:cNvPr>
          <p:cNvCxnSpPr/>
          <p:nvPr/>
        </p:nvCxnSpPr>
        <p:spPr>
          <a:xfrm flipH="1">
            <a:off x="2113005" y="3027405"/>
            <a:ext cx="790833" cy="1303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7C7864E2-4C19-B145-837E-F523E7528BFB}"/>
              </a:ext>
            </a:extLst>
          </p:cNvPr>
          <p:cNvCxnSpPr>
            <a:cxnSpLocks/>
          </p:cNvCxnSpPr>
          <p:nvPr/>
        </p:nvCxnSpPr>
        <p:spPr>
          <a:xfrm>
            <a:off x="6870357" y="3645243"/>
            <a:ext cx="1454949" cy="1776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8A490E92-9CCB-D44D-AA4E-D2C89A7EDD20}"/>
              </a:ext>
            </a:extLst>
          </p:cNvPr>
          <p:cNvSpPr/>
          <p:nvPr/>
        </p:nvSpPr>
        <p:spPr>
          <a:xfrm>
            <a:off x="822602" y="1865497"/>
            <a:ext cx="82033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" pitchFamily="2" charset="0"/>
              </a:rPr>
              <a:t>Executor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Courier" pitchFamily="2" charset="0"/>
              </a:rPr>
              <a:t>object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):</a:t>
            </a:r>
            <a:br>
              <a:rPr lang="en" altLang="zh-CN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def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" pitchFamily="2" charset="0"/>
              </a:rPr>
              <a:t>__</a:t>
            </a:r>
            <a:r>
              <a:rPr lang="en" altLang="zh-CN" dirty="0" err="1">
                <a:solidFill>
                  <a:srgbClr val="795E26"/>
                </a:solidFill>
                <a:latin typeface="Courier" pitchFamily="2" charset="0"/>
              </a:rPr>
              <a:t>init</a:t>
            </a:r>
            <a:r>
              <a:rPr lang="en" altLang="zh-CN" dirty="0">
                <a:solidFill>
                  <a:srgbClr val="795E26"/>
                </a:solidFill>
                <a:latin typeface="Courier" pitchFamily="2" charset="0"/>
              </a:rPr>
              <a:t>__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self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place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):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      </a:t>
            </a:r>
            <a:r>
              <a:rPr lang="en-US" altLang="zh-CN" dirty="0">
                <a:solidFill>
                  <a:srgbClr val="000000"/>
                </a:solidFill>
                <a:latin typeface="Courier" pitchFamily="2" charset="0"/>
              </a:rPr>
              <a:t>…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      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p = </a:t>
            </a:r>
            <a:r>
              <a:rPr lang="en" altLang="zh-CN" b="1" dirty="0" err="1">
                <a:solidFill>
                  <a:srgbClr val="000000"/>
                </a:solidFill>
                <a:latin typeface="Courier" pitchFamily="2" charset="0"/>
              </a:rPr>
              <a:t>core.Place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()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      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p.set_place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self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.place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</a:t>
            </a:r>
          </a:p>
          <a:p>
            <a:r>
              <a:rPr lang="zh-CN" altLang="en-US" dirty="0">
                <a:solidFill>
                  <a:srgbClr val="0000FF"/>
                </a:solidFill>
                <a:latin typeface="Courier" pitchFamily="2" charset="0"/>
              </a:rPr>
              <a:t>        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self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._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default_executor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= </a:t>
            </a:r>
            <a:r>
              <a:rPr lang="en" altLang="zh-CN" b="1" dirty="0" err="1">
                <a:solidFill>
                  <a:srgbClr val="000000"/>
                </a:solidFill>
                <a:latin typeface="Courier" pitchFamily="2" charset="0"/>
              </a:rPr>
              <a:t>core.Executor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(p)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      </a:t>
            </a:r>
            <a:r>
              <a:rPr lang="en-US" altLang="zh-CN" dirty="0">
                <a:solidFill>
                  <a:srgbClr val="000000"/>
                </a:solidFill>
                <a:latin typeface="Courier" pitchFamily="2" charset="0"/>
              </a:rPr>
              <a:t>…</a:t>
            </a:r>
            <a:endParaRPr lang="en" altLang="zh-CN" dirty="0">
              <a:solidFill>
                <a:srgbClr val="000000"/>
              </a:solidFill>
              <a:latin typeface="Courier" pitchFamily="2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C0E736-C3B4-9343-B76C-F4CA74CE4994}"/>
              </a:ext>
            </a:extLst>
          </p:cNvPr>
          <p:cNvSpPr/>
          <p:nvPr/>
        </p:nvSpPr>
        <p:spPr>
          <a:xfrm>
            <a:off x="774357" y="441151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py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::class_&lt;</a:t>
            </a:r>
            <a:r>
              <a:rPr lang="en" altLang="zh-CN" dirty="0">
                <a:solidFill>
                  <a:srgbClr val="267F99"/>
                </a:solidFill>
                <a:latin typeface="Courier" pitchFamily="2" charset="0"/>
              </a:rPr>
              <a:t>platform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::Place&gt;(m, </a:t>
            </a:r>
            <a:r>
              <a:rPr lang="en" altLang="zh-CN" dirty="0">
                <a:solidFill>
                  <a:srgbClr val="A31515"/>
                </a:solidFill>
                <a:latin typeface="Courier" pitchFamily="2" charset="0"/>
              </a:rPr>
              <a:t>"Place"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.</a:t>
            </a:r>
            <a:r>
              <a:rPr lang="en" altLang="zh-CN" dirty="0">
                <a:solidFill>
                  <a:srgbClr val="795E26"/>
                </a:solidFill>
                <a:latin typeface="Courier" pitchFamily="2" charset="0"/>
              </a:rPr>
              <a:t>def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py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init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&lt;&gt;())</a:t>
            </a:r>
            <a:endParaRPr lang="en" altLang="zh-CN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DD5050D-1A87-2E40-94B3-9FAE9A4F167F}"/>
              </a:ext>
            </a:extLst>
          </p:cNvPr>
          <p:cNvSpPr/>
          <p:nvPr/>
        </p:nvSpPr>
        <p:spPr>
          <a:xfrm>
            <a:off x="5114199" y="5572545"/>
            <a:ext cx="70778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py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::class_&lt;</a:t>
            </a:r>
            <a:r>
              <a:rPr lang="en" altLang="zh-CN" dirty="0">
                <a:solidFill>
                  <a:srgbClr val="267F99"/>
                </a:solidFill>
                <a:latin typeface="Courier" pitchFamily="2" charset="0"/>
              </a:rPr>
              <a:t>framework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::Executor&gt;(m, </a:t>
            </a:r>
            <a:r>
              <a:rPr lang="en" altLang="zh-CN" dirty="0">
                <a:solidFill>
                  <a:srgbClr val="A31515"/>
                </a:solidFill>
                <a:latin typeface="Courier" pitchFamily="2" charset="0"/>
              </a:rPr>
              <a:t>"Executor"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.</a:t>
            </a:r>
            <a:r>
              <a:rPr lang="en" altLang="zh-CN" dirty="0">
                <a:solidFill>
                  <a:srgbClr val="795E26"/>
                </a:solidFill>
                <a:latin typeface="Courier" pitchFamily="2" charset="0"/>
              </a:rPr>
              <a:t>def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py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init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&lt;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" pitchFamily="2" charset="0"/>
              </a:rPr>
              <a:t>platform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::Place &amp;&gt;())</a:t>
            </a:r>
            <a:endParaRPr lang="en" altLang="zh-CN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91EE0E-B467-D548-9748-794781495F0C}"/>
              </a:ext>
            </a:extLst>
          </p:cNvPr>
          <p:cNvSpPr txBox="1"/>
          <p:nvPr/>
        </p:nvSpPr>
        <p:spPr>
          <a:xfrm>
            <a:off x="6059488" y="2266950"/>
            <a:ext cx="4926330" cy="764825"/>
          </a:xfrm>
          <a:prstGeom prst="rect">
            <a:avLst/>
          </a:prstGeom>
          <a:noFill/>
          <a:ln>
            <a:solidFill>
              <a:srgbClr val="203BD3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dirty="0">
                <a:latin typeface="Courier" pitchFamily="2" charset="0"/>
              </a:rPr>
              <a:t>通过</a:t>
            </a:r>
            <a:r>
              <a:rPr kumimoji="1" lang="en-US" altLang="zh-CN" dirty="0" err="1">
                <a:latin typeface="Courier" pitchFamily="2" charset="0"/>
              </a:rPr>
              <a:t>pybind</a:t>
            </a:r>
            <a:r>
              <a:rPr kumimoji="1" lang="zh-CN" altLang="en-US" dirty="0">
                <a:latin typeface="Courier" pitchFamily="2" charset="0"/>
              </a:rPr>
              <a:t>接口调用</a:t>
            </a:r>
            <a:r>
              <a:rPr kumimoji="1" lang="en-US" altLang="zh-CN" dirty="0">
                <a:latin typeface="Courier" pitchFamily="2" charset="0"/>
              </a:rPr>
              <a:t>C++</a:t>
            </a:r>
            <a:r>
              <a:rPr kumimoji="1" lang="zh-CN" altLang="en-US" dirty="0">
                <a:latin typeface="Courier" pitchFamily="2" charset="0"/>
              </a:rPr>
              <a:t>端相应类的构造函数</a:t>
            </a:r>
            <a:endParaRPr kumimoji="1" lang="en-US" altLang="zh-CN" dirty="0">
              <a:latin typeface="Courier" pitchFamily="2" charset="0"/>
            </a:endParaRPr>
          </a:p>
          <a:p>
            <a:pPr algn="l">
              <a:lnSpc>
                <a:spcPct val="125000"/>
              </a:lnSpc>
            </a:pPr>
            <a:r>
              <a:rPr kumimoji="1" lang="zh-CN" altLang="en-US" dirty="0">
                <a:latin typeface="Courier" pitchFamily="2" charset="0"/>
              </a:rPr>
              <a:t>构造</a:t>
            </a:r>
            <a:r>
              <a:rPr kumimoji="1" lang="en-US" altLang="zh-CN" dirty="0">
                <a:latin typeface="Courier" pitchFamily="2" charset="0"/>
              </a:rPr>
              <a:t>C++</a:t>
            </a:r>
            <a:r>
              <a:rPr kumimoji="1" lang="zh-CN" altLang="en-US" dirty="0">
                <a:latin typeface="Courier" pitchFamily="2" charset="0"/>
              </a:rPr>
              <a:t>端的</a:t>
            </a:r>
            <a:r>
              <a:rPr kumimoji="1" lang="en-US" altLang="zh-CN" dirty="0">
                <a:latin typeface="Courier" pitchFamily="2" charset="0"/>
              </a:rPr>
              <a:t>Place</a:t>
            </a:r>
            <a:r>
              <a:rPr kumimoji="1" lang="zh-CN" altLang="en-US" dirty="0">
                <a:latin typeface="Courier" pitchFamily="2" charset="0"/>
              </a:rPr>
              <a:t>和</a:t>
            </a:r>
            <a:r>
              <a:rPr kumimoji="1" lang="en-US" altLang="zh-CN" dirty="0">
                <a:latin typeface="Courier" pitchFamily="2" charset="0"/>
              </a:rPr>
              <a:t>Executor</a:t>
            </a:r>
            <a:r>
              <a:rPr kumimoji="1" lang="zh-CN" altLang="en-US" dirty="0">
                <a:latin typeface="Courier" pitchFamily="2" charset="0"/>
              </a:rPr>
              <a:t>类的实例</a:t>
            </a:r>
          </a:p>
        </p:txBody>
      </p:sp>
    </p:spTree>
    <p:extLst>
      <p:ext uri="{BB962C8B-B14F-4D97-AF65-F5344CB8AC3E}">
        <p14:creationId xmlns:p14="http://schemas.microsoft.com/office/powerpoint/2010/main" val="4100349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2" y="181250"/>
            <a:ext cx="8000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/>
              <a:t>Executor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>
                <a:solidFill>
                  <a:srgbClr val="2339DA"/>
                </a:solidFill>
              </a:rPr>
              <a:t>Place</a:t>
            </a:r>
            <a:r>
              <a:rPr kumimoji="1" lang="zh-CN" altLang="en-US" sz="2800" b="1" dirty="0">
                <a:solidFill>
                  <a:srgbClr val="2339DA"/>
                </a:solidFill>
              </a:rPr>
              <a:t>的定义 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02F82E90-3A1B-BE47-8B4B-B45AC6743C9F}"/>
              </a:ext>
            </a:extLst>
          </p:cNvPr>
          <p:cNvCxnSpPr>
            <a:cxnSpLocks/>
          </p:cNvCxnSpPr>
          <p:nvPr/>
        </p:nvCxnSpPr>
        <p:spPr>
          <a:xfrm flipH="1">
            <a:off x="3262184" y="2194712"/>
            <a:ext cx="315975" cy="1821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1C9CDDD4-B915-8144-AADA-D9D851107C5B}"/>
              </a:ext>
            </a:extLst>
          </p:cNvPr>
          <p:cNvSpPr txBox="1"/>
          <p:nvPr/>
        </p:nvSpPr>
        <p:spPr>
          <a:xfrm>
            <a:off x="854085" y="5004853"/>
            <a:ext cx="5937471" cy="923330"/>
          </a:xfrm>
          <a:prstGeom prst="rect">
            <a:avLst/>
          </a:prstGeom>
          <a:noFill/>
          <a:ln>
            <a:solidFill>
              <a:srgbClr val="2339DA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" pitchFamily="2" charset="0"/>
              </a:rPr>
              <a:t>boost::variant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–</a:t>
            </a:r>
            <a:r>
              <a:rPr lang="zh-CN" altLang="en-US" dirty="0">
                <a:latin typeface="Courier" pitchFamily="2" charset="0"/>
              </a:rPr>
              <a:t> 模板类</a:t>
            </a:r>
            <a:endParaRPr lang="en" altLang="zh-CN" dirty="0">
              <a:latin typeface="Courier" pitchFamily="2" charset="0"/>
            </a:endParaRPr>
          </a:p>
          <a:p>
            <a:r>
              <a:rPr lang="en" altLang="zh-CN" dirty="0" err="1">
                <a:latin typeface="Courier" pitchFamily="2" charset="0"/>
              </a:rPr>
              <a:t>std</a:t>
            </a:r>
            <a:r>
              <a:rPr lang="en" altLang="zh-CN" dirty="0">
                <a:latin typeface="Courier" pitchFamily="2" charset="0"/>
              </a:rPr>
              <a:t>::vector </a:t>
            </a:r>
            <a:r>
              <a:rPr lang="en-US" altLang="zh-CN" dirty="0">
                <a:latin typeface="Courier" pitchFamily="2" charset="0"/>
              </a:rPr>
              <a:t>: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" altLang="zh-CN" dirty="0">
                <a:latin typeface="Courier" pitchFamily="2" charset="0"/>
              </a:rPr>
              <a:t>"</a:t>
            </a:r>
            <a:r>
              <a:rPr lang="en" altLang="zh-CN" b="1" dirty="0">
                <a:latin typeface="Courier" pitchFamily="2" charset="0"/>
              </a:rPr>
              <a:t>multi-value, single type</a:t>
            </a:r>
            <a:r>
              <a:rPr lang="en" altLang="zh-CN" dirty="0">
                <a:latin typeface="Courier" pitchFamily="2" charset="0"/>
              </a:rPr>
              <a:t>," </a:t>
            </a:r>
          </a:p>
          <a:p>
            <a:r>
              <a:rPr lang="en" altLang="zh-CN" dirty="0">
                <a:latin typeface="Courier" pitchFamily="2" charset="0"/>
              </a:rPr>
              <a:t>variant </a:t>
            </a:r>
            <a:r>
              <a:rPr lang="en-US" altLang="zh-CN" dirty="0">
                <a:latin typeface="Courier" pitchFamily="2" charset="0"/>
              </a:rPr>
              <a:t>: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" altLang="zh-CN" dirty="0">
                <a:latin typeface="Courier" pitchFamily="2" charset="0"/>
              </a:rPr>
              <a:t>"</a:t>
            </a:r>
            <a:r>
              <a:rPr lang="en" altLang="zh-CN" b="1" dirty="0">
                <a:latin typeface="Courier" pitchFamily="2" charset="0"/>
              </a:rPr>
              <a:t>multi-type, single value</a:t>
            </a:r>
            <a:r>
              <a:rPr lang="en" altLang="zh-CN" dirty="0">
                <a:latin typeface="Courier" pitchFamily="2" charset="0"/>
              </a:rPr>
              <a:t>."</a:t>
            </a:r>
            <a:endParaRPr kumimoji="1" lang="zh-CN" altLang="en-US" dirty="0">
              <a:latin typeface="Courier" pitchFamily="2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03D645E-A6DD-1B44-A72F-9E0BEB827ACC}"/>
              </a:ext>
            </a:extLst>
          </p:cNvPr>
          <p:cNvSpPr/>
          <p:nvPr/>
        </p:nvSpPr>
        <p:spPr>
          <a:xfrm>
            <a:off x="854085" y="75288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latin typeface="Courier" pitchFamily="2" charset="0"/>
              </a:rPr>
              <a:t>p = </a:t>
            </a:r>
            <a:r>
              <a:rPr lang="en" altLang="zh-CN" dirty="0" err="1">
                <a:latin typeface="Courier" pitchFamily="2" charset="0"/>
              </a:rPr>
              <a:t>core.Place</a:t>
            </a:r>
            <a:r>
              <a:rPr lang="en" altLang="zh-CN" dirty="0">
                <a:latin typeface="Courier" pitchFamily="2" charset="0"/>
              </a:rPr>
              <a:t>()</a:t>
            </a:r>
          </a:p>
          <a:p>
            <a:r>
              <a:rPr lang="en" altLang="zh-CN" dirty="0" err="1">
                <a:latin typeface="Courier" pitchFamily="2" charset="0"/>
              </a:rPr>
              <a:t>p.set_place</a:t>
            </a:r>
            <a:r>
              <a:rPr lang="en" altLang="zh-CN" dirty="0">
                <a:latin typeface="Courier" pitchFamily="2" charset="0"/>
              </a:rPr>
              <a:t>(</a:t>
            </a:r>
            <a:r>
              <a:rPr lang="en" altLang="zh-CN" dirty="0" err="1">
                <a:latin typeface="Courier" pitchFamily="2" charset="0"/>
              </a:rPr>
              <a:t>self.place</a:t>
            </a:r>
            <a:r>
              <a:rPr lang="en" altLang="zh-CN" dirty="0">
                <a:latin typeface="Courier" pitchFamily="2" charset="0"/>
              </a:rPr>
              <a:t>)</a:t>
            </a:r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A3705039-6DEA-8C4F-98CF-FF62C277A550}"/>
              </a:ext>
            </a:extLst>
          </p:cNvPr>
          <p:cNvCxnSpPr/>
          <p:nvPr/>
        </p:nvCxnSpPr>
        <p:spPr>
          <a:xfrm>
            <a:off x="2607276" y="1050324"/>
            <a:ext cx="531340" cy="790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902B5342-CDA2-364A-8D1F-5724CA8E4E8A}"/>
              </a:ext>
            </a:extLst>
          </p:cNvPr>
          <p:cNvSpPr/>
          <p:nvPr/>
        </p:nvSpPr>
        <p:spPr>
          <a:xfrm>
            <a:off x="854085" y="1841157"/>
            <a:ext cx="1040107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py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::class_&lt;</a:t>
            </a:r>
            <a:r>
              <a:rPr lang="en" altLang="zh-CN" dirty="0">
                <a:solidFill>
                  <a:srgbClr val="267F99"/>
                </a:solidFill>
                <a:latin typeface="Courier" pitchFamily="2" charset="0"/>
              </a:rPr>
              <a:t>platform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::Place&gt;(m, </a:t>
            </a:r>
            <a:r>
              <a:rPr lang="en" altLang="zh-CN" dirty="0">
                <a:solidFill>
                  <a:srgbClr val="A31515"/>
                </a:solidFill>
                <a:latin typeface="Courier" pitchFamily="2" charset="0"/>
              </a:rPr>
              <a:t>"Place"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.</a:t>
            </a:r>
            <a:r>
              <a:rPr lang="en" altLang="zh-CN" dirty="0">
                <a:solidFill>
                  <a:srgbClr val="795E26"/>
                </a:solidFill>
                <a:latin typeface="Courier" pitchFamily="2" charset="0"/>
              </a:rPr>
              <a:t>def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py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init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&lt;&gt;())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.</a:t>
            </a:r>
            <a:r>
              <a:rPr lang="en" altLang="zh-CN" dirty="0">
                <a:solidFill>
                  <a:srgbClr val="795E26"/>
                </a:solidFill>
                <a:latin typeface="Courier" pitchFamily="2" charset="0"/>
              </a:rPr>
              <a:t>def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Courier" pitchFamily="2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Courier" pitchFamily="2" charset="0"/>
              </a:rPr>
              <a:t>set_place</a:t>
            </a:r>
            <a:r>
              <a:rPr lang="en" altLang="zh-CN" dirty="0">
                <a:solidFill>
                  <a:srgbClr val="A31515"/>
                </a:solidFill>
                <a:latin typeface="Courier" pitchFamily="2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,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      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[](</a:t>
            </a:r>
            <a:r>
              <a:rPr lang="en" altLang="zh-CN" dirty="0">
                <a:solidFill>
                  <a:srgbClr val="267F99"/>
                </a:solidFill>
                <a:latin typeface="Courier" pitchFamily="2" charset="0"/>
              </a:rPr>
              <a:t>platform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::Place &amp;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self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" pitchFamily="2" charset="0"/>
              </a:rPr>
              <a:t>platform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CPUPlace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&amp;</a:t>
            </a:r>
            <a:r>
              <a:rPr lang="en" altLang="zh-CN" dirty="0" err="1">
                <a:solidFill>
                  <a:srgbClr val="001080"/>
                </a:solidFill>
                <a:latin typeface="Courier" pitchFamily="2" charset="0"/>
              </a:rPr>
              <a:t>cpu_place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 {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        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self = 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cpu_place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      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})</a:t>
            </a:r>
            <a:endParaRPr lang="en" altLang="zh-CN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31F54EA-D82A-6B4B-92E3-657D9E54CF4E}"/>
              </a:ext>
            </a:extLst>
          </p:cNvPr>
          <p:cNvSpPr/>
          <p:nvPr/>
        </p:nvSpPr>
        <p:spPr>
          <a:xfrm>
            <a:off x="854085" y="4037421"/>
            <a:ext cx="95873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typedef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" pitchFamily="2" charset="0"/>
              </a:rPr>
              <a:t>boost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::variant&lt;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CUDAPlace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CPUPlace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CUDAPinnedPlace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&gt; Place;</a:t>
            </a:r>
            <a:endParaRPr lang="en" altLang="zh-CN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9A002F2-DFDD-1F44-A7AA-1A12BDA92AE2}"/>
              </a:ext>
            </a:extLst>
          </p:cNvPr>
          <p:cNvSpPr txBox="1"/>
          <p:nvPr/>
        </p:nvSpPr>
        <p:spPr>
          <a:xfrm>
            <a:off x="7402901" y="4848691"/>
            <a:ext cx="4335032" cy="764825"/>
          </a:xfrm>
          <a:prstGeom prst="rect">
            <a:avLst/>
          </a:prstGeom>
          <a:noFill/>
          <a:ln>
            <a:solidFill>
              <a:srgbClr val="203BD3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en-US" altLang="zh-CN" dirty="0">
                <a:latin typeface="Courier" pitchFamily="2" charset="0"/>
              </a:rPr>
              <a:t>C++</a:t>
            </a:r>
            <a:r>
              <a:rPr kumimoji="1" lang="zh-CN" altLang="en-US" dirty="0">
                <a:latin typeface="Courier" pitchFamily="2" charset="0"/>
              </a:rPr>
              <a:t>端的</a:t>
            </a:r>
            <a:r>
              <a:rPr kumimoji="1" lang="en-US" altLang="zh-CN" dirty="0">
                <a:latin typeface="Courier" pitchFamily="2" charset="0"/>
              </a:rPr>
              <a:t>Place</a:t>
            </a:r>
            <a:r>
              <a:rPr kumimoji="1" lang="zh-CN" altLang="en-US" dirty="0">
                <a:latin typeface="Courier" pitchFamily="2" charset="0"/>
              </a:rPr>
              <a:t>是一个</a:t>
            </a:r>
            <a:r>
              <a:rPr kumimoji="1" lang="en-US" altLang="zh-CN" dirty="0">
                <a:latin typeface="Courier" pitchFamily="2" charset="0"/>
              </a:rPr>
              <a:t>typedef</a:t>
            </a:r>
            <a:r>
              <a:rPr kumimoji="1" lang="zh-CN" altLang="en-US" dirty="0">
                <a:latin typeface="Courier" pitchFamily="2" charset="0"/>
              </a:rPr>
              <a:t>类型定义</a:t>
            </a:r>
            <a:endParaRPr kumimoji="1" lang="en-US" altLang="zh-CN" dirty="0">
              <a:latin typeface="Courier" pitchFamily="2" charset="0"/>
            </a:endParaRPr>
          </a:p>
          <a:p>
            <a:pPr algn="l">
              <a:lnSpc>
                <a:spcPct val="125000"/>
              </a:lnSpc>
            </a:pPr>
            <a:r>
              <a:rPr kumimoji="1" lang="zh-CN" altLang="en-US" dirty="0">
                <a:latin typeface="Courier" pitchFamily="2" charset="0"/>
              </a:rPr>
              <a:t>实际上是一个多类型单值的变量</a:t>
            </a:r>
            <a:endParaRPr kumimoji="1" lang="en-US" altLang="zh-CN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005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">
            <a:extLst>
              <a:ext uri="{FF2B5EF4-FFF2-40B4-BE49-F238E27FC236}">
                <a16:creationId xmlns:a16="http://schemas.microsoft.com/office/drawing/2014/main" id="{BD3BA080-971E-5D4B-A3C4-BD6A02C751C5}"/>
              </a:ext>
            </a:extLst>
          </p:cNvPr>
          <p:cNvSpPr txBox="1"/>
          <p:nvPr/>
        </p:nvSpPr>
        <p:spPr>
          <a:xfrm>
            <a:off x="2172543" y="578579"/>
            <a:ext cx="3126650" cy="69102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896678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4000" b="1" dirty="0">
                <a:solidFill>
                  <a:srgbClr val="2339DA"/>
                </a:solidFill>
                <a:latin typeface="+mj-lt"/>
                <a:ea typeface="inpin heiti" panose="00000500000000000000" pitchFamily="2" charset="-122"/>
                <a:sym typeface="inpin heiti" panose="00000500000000000000" pitchFamily="2" charset="-122"/>
              </a:rPr>
              <a:t>CONTENTS</a:t>
            </a:r>
            <a:endParaRPr lang="en-US" sz="4000" b="1" dirty="0">
              <a:solidFill>
                <a:srgbClr val="2339DA"/>
              </a:solidFill>
              <a:latin typeface="+mj-lt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" name="TextBox 13">
            <a:extLst>
              <a:ext uri="{FF2B5EF4-FFF2-40B4-BE49-F238E27FC236}">
                <a16:creationId xmlns:a16="http://schemas.microsoft.com/office/drawing/2014/main" id="{13A8B547-FF78-3547-8FD7-1A05F5D0045A}"/>
              </a:ext>
            </a:extLst>
          </p:cNvPr>
          <p:cNvSpPr txBox="1"/>
          <p:nvPr/>
        </p:nvSpPr>
        <p:spPr>
          <a:xfrm>
            <a:off x="382506" y="610822"/>
            <a:ext cx="1799794" cy="60843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896678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3600" b="1" dirty="0">
                <a:solidFill>
                  <a:srgbClr val="2339D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npin heiti" panose="00000500000000000000" pitchFamily="2" charset="-122"/>
              </a:rPr>
              <a:t>目 录</a:t>
            </a:r>
            <a:endParaRPr lang="en-US" sz="3600" b="1" dirty="0">
              <a:solidFill>
                <a:srgbClr val="2339D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inpin heiti" panose="00000500000000000000" pitchFamily="2" charset="-122"/>
            </a:endParaRPr>
          </a:p>
        </p:txBody>
      </p:sp>
      <p:cxnSp>
        <p:nvCxnSpPr>
          <p:cNvPr id="4" name="直接连接符 52">
            <a:extLst>
              <a:ext uri="{FF2B5EF4-FFF2-40B4-BE49-F238E27FC236}">
                <a16:creationId xmlns:a16="http://schemas.microsoft.com/office/drawing/2014/main" id="{9CE74A29-DCB9-9E44-82DB-F860B623EBEF}"/>
              </a:ext>
            </a:extLst>
          </p:cNvPr>
          <p:cNvCxnSpPr>
            <a:cxnSpLocks/>
          </p:cNvCxnSpPr>
          <p:nvPr/>
        </p:nvCxnSpPr>
        <p:spPr>
          <a:xfrm flipV="1">
            <a:off x="2168455" y="773584"/>
            <a:ext cx="0" cy="36385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5D771BB-BC1D-9549-B968-12D61E8469CB}"/>
              </a:ext>
            </a:extLst>
          </p:cNvPr>
          <p:cNvGrpSpPr/>
          <p:nvPr/>
        </p:nvGrpSpPr>
        <p:grpSpPr>
          <a:xfrm>
            <a:off x="449446" y="1611871"/>
            <a:ext cx="3998151" cy="723900"/>
            <a:chOff x="-131320" y="1547173"/>
            <a:chExt cx="3998151" cy="723900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1D26D678-7D9D-5043-9F08-C35717816A45}"/>
                </a:ext>
              </a:extLst>
            </p:cNvPr>
            <p:cNvGrpSpPr/>
            <p:nvPr/>
          </p:nvGrpSpPr>
          <p:grpSpPr>
            <a:xfrm>
              <a:off x="-131320" y="1569636"/>
              <a:ext cx="2304256" cy="552780"/>
              <a:chOff x="4897880" y="2236901"/>
              <a:chExt cx="2304256" cy="552780"/>
            </a:xfrm>
          </p:grpSpPr>
          <p:sp>
            <p:nvSpPr>
              <p:cNvPr id="6" name="TextBox 13">
                <a:extLst>
                  <a:ext uri="{FF2B5EF4-FFF2-40B4-BE49-F238E27FC236}">
                    <a16:creationId xmlns:a16="http://schemas.microsoft.com/office/drawing/2014/main" id="{2774CAF9-529E-D445-B8BA-C19F57C55D9A}"/>
                  </a:ext>
                </a:extLst>
              </p:cNvPr>
              <p:cNvSpPr txBox="1"/>
              <p:nvPr userDrawn="1"/>
            </p:nvSpPr>
            <p:spPr>
              <a:xfrm>
                <a:off x="4897880" y="2236901"/>
                <a:ext cx="2304256" cy="55278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 defTabSz="896678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en-US" altLang="zh-CN" sz="3200" dirty="0">
                    <a:solidFill>
                      <a:srgbClr val="2339DA"/>
                    </a:solidFill>
                    <a:latin typeface="+mj-lt"/>
                    <a:ea typeface="+mj-ea"/>
                    <a:sym typeface="inpin heiti" panose="00000500000000000000" pitchFamily="2" charset="-122"/>
                  </a:rPr>
                  <a:t>01</a:t>
                </a:r>
                <a:endParaRPr lang="en-US" sz="3200" dirty="0">
                  <a:solidFill>
                    <a:srgbClr val="2339DA"/>
                  </a:solidFill>
                  <a:latin typeface="+mj-lt"/>
                  <a:ea typeface="+mj-ea"/>
                  <a:sym typeface="inpin heiti" panose="00000500000000000000" pitchFamily="2" charset="-122"/>
                </a:endParaRPr>
              </a:p>
            </p:txBody>
          </p:sp>
          <p:cxnSp>
            <p:nvCxnSpPr>
              <p:cNvPr id="7" name="直接连接符 64">
                <a:extLst>
                  <a:ext uri="{FF2B5EF4-FFF2-40B4-BE49-F238E27FC236}">
                    <a16:creationId xmlns:a16="http://schemas.microsoft.com/office/drawing/2014/main" id="{B5A835A1-397F-8D40-A5A8-BFA3F3FA7ED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627363" y="2369410"/>
                <a:ext cx="0" cy="293295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内容占位符 21">
              <a:extLst>
                <a:ext uri="{FF2B5EF4-FFF2-40B4-BE49-F238E27FC236}">
                  <a16:creationId xmlns:a16="http://schemas.microsoft.com/office/drawing/2014/main" id="{F2095135-ECAC-C243-85C5-FB5676DC97F6}"/>
                </a:ext>
              </a:extLst>
            </p:cNvPr>
            <p:cNvSpPr txBox="1">
              <a:spLocks/>
            </p:cNvSpPr>
            <p:nvPr/>
          </p:nvSpPr>
          <p:spPr>
            <a:xfrm>
              <a:off x="1891338" y="1547173"/>
              <a:ext cx="1975493" cy="723900"/>
            </a:xfrm>
            <a:prstGeom prst="rect">
              <a:avLst/>
            </a:prstGeom>
          </p:spPr>
          <p:txBody>
            <a:bodyPr wrap="none" anchor="ctr" anchorCtr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zh-CN" altLang="en-US" sz="3200" b="1" kern="1200" dirty="0" smtClean="0">
                  <a:solidFill>
                    <a:srgbClr val="842E8C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b="0" dirty="0">
                  <a:solidFill>
                    <a:srgbClr val="2339DA"/>
                  </a:solidFill>
                </a:rPr>
                <a:t>Fluid</a:t>
              </a:r>
              <a:r>
                <a:rPr lang="zh-CN" altLang="en-US" b="0" dirty="0">
                  <a:solidFill>
                    <a:srgbClr val="2339DA"/>
                  </a:solidFill>
                </a:rPr>
                <a:t>网络存储结构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9D3FC6D-08CB-464A-8579-40BC58B728E4}"/>
              </a:ext>
            </a:extLst>
          </p:cNvPr>
          <p:cNvGrpSpPr/>
          <p:nvPr/>
        </p:nvGrpSpPr>
        <p:grpSpPr>
          <a:xfrm>
            <a:off x="449446" y="2409821"/>
            <a:ext cx="4002683" cy="723900"/>
            <a:chOff x="5455641" y="2961126"/>
            <a:chExt cx="4002683" cy="723900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709469E-92D1-8F45-BFC6-7E121A82D9F5}"/>
                </a:ext>
              </a:extLst>
            </p:cNvPr>
            <p:cNvGrpSpPr/>
            <p:nvPr/>
          </p:nvGrpSpPr>
          <p:grpSpPr>
            <a:xfrm>
              <a:off x="5455641" y="2990338"/>
              <a:ext cx="2304256" cy="552780"/>
              <a:chOff x="5174446" y="2787033"/>
              <a:chExt cx="2304256" cy="552780"/>
            </a:xfrm>
          </p:grpSpPr>
          <p:sp>
            <p:nvSpPr>
              <p:cNvPr id="9" name="TextBox 13">
                <a:extLst>
                  <a:ext uri="{FF2B5EF4-FFF2-40B4-BE49-F238E27FC236}">
                    <a16:creationId xmlns:a16="http://schemas.microsoft.com/office/drawing/2014/main" id="{E60BFEA9-2C4B-CC4D-A0F2-428C7F72E53A}"/>
                  </a:ext>
                </a:extLst>
              </p:cNvPr>
              <p:cNvSpPr txBox="1"/>
              <p:nvPr userDrawn="1"/>
            </p:nvSpPr>
            <p:spPr>
              <a:xfrm>
                <a:off x="5174446" y="2787033"/>
                <a:ext cx="2304256" cy="55278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 defTabSz="896678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en-US" altLang="zh-CN" sz="3200" dirty="0">
                    <a:solidFill>
                      <a:srgbClr val="2339DA"/>
                    </a:solidFill>
                    <a:latin typeface="+mj-lt"/>
                    <a:ea typeface="+mj-ea"/>
                    <a:sym typeface="inpin heiti" panose="00000500000000000000" pitchFamily="2" charset="-122"/>
                  </a:rPr>
                  <a:t>02</a:t>
                </a:r>
                <a:endParaRPr lang="en-US" sz="3200" dirty="0">
                  <a:solidFill>
                    <a:srgbClr val="2339DA"/>
                  </a:solidFill>
                  <a:latin typeface="+mj-lt"/>
                  <a:ea typeface="+mj-ea"/>
                  <a:sym typeface="inpin heiti" panose="00000500000000000000" pitchFamily="2" charset="-122"/>
                </a:endParaRPr>
              </a:p>
            </p:txBody>
          </p:sp>
          <p:cxnSp>
            <p:nvCxnSpPr>
              <p:cNvPr id="10" name="直接连接符 65">
                <a:extLst>
                  <a:ext uri="{FF2B5EF4-FFF2-40B4-BE49-F238E27FC236}">
                    <a16:creationId xmlns:a16="http://schemas.microsoft.com/office/drawing/2014/main" id="{DEE51BE9-0A42-CE4C-B49F-2DC4D7BB9A9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920538" y="2924175"/>
                <a:ext cx="0" cy="288032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内容占位符 21">
              <a:extLst>
                <a:ext uri="{FF2B5EF4-FFF2-40B4-BE49-F238E27FC236}">
                  <a16:creationId xmlns:a16="http://schemas.microsoft.com/office/drawing/2014/main" id="{3BA3F471-0039-1244-9BBB-B89B2AA766E0}"/>
                </a:ext>
              </a:extLst>
            </p:cNvPr>
            <p:cNvSpPr txBox="1">
              <a:spLocks/>
            </p:cNvSpPr>
            <p:nvPr/>
          </p:nvSpPr>
          <p:spPr>
            <a:xfrm>
              <a:off x="7482831" y="2961126"/>
              <a:ext cx="1975493" cy="723900"/>
            </a:xfrm>
            <a:prstGeom prst="rect">
              <a:avLst/>
            </a:prstGeom>
          </p:spPr>
          <p:txBody>
            <a:bodyPr wrap="none" anchor="ctr" anchorCtr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zh-CN" altLang="en-US" sz="3200" b="1" kern="1200" dirty="0" smtClean="0">
                  <a:solidFill>
                    <a:srgbClr val="842E8C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b="0" dirty="0">
                  <a:solidFill>
                    <a:srgbClr val="2339DA"/>
                  </a:solidFill>
                </a:rPr>
                <a:t>Fluid</a:t>
              </a:r>
              <a:r>
                <a:rPr lang="zh-CN" altLang="en-US" b="0" dirty="0">
                  <a:solidFill>
                    <a:srgbClr val="2339DA"/>
                  </a:solidFill>
                </a:rPr>
                <a:t>网络数据结构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E49D1485-54FB-3847-8B3F-D0B17ADDB7E6}"/>
              </a:ext>
            </a:extLst>
          </p:cNvPr>
          <p:cNvGrpSpPr/>
          <p:nvPr/>
        </p:nvGrpSpPr>
        <p:grpSpPr>
          <a:xfrm>
            <a:off x="449446" y="3207771"/>
            <a:ext cx="3989931" cy="723900"/>
            <a:chOff x="6004303" y="3707814"/>
            <a:chExt cx="3989931" cy="723900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DDAB39F0-7B1E-2241-A84C-2DB77CD96B64}"/>
                </a:ext>
              </a:extLst>
            </p:cNvPr>
            <p:cNvGrpSpPr/>
            <p:nvPr/>
          </p:nvGrpSpPr>
          <p:grpSpPr>
            <a:xfrm>
              <a:off x="6004303" y="3734983"/>
              <a:ext cx="2304256" cy="552780"/>
              <a:chOff x="5610564" y="3425638"/>
              <a:chExt cx="2304256" cy="552780"/>
            </a:xfrm>
          </p:grpSpPr>
          <p:sp>
            <p:nvSpPr>
              <p:cNvPr id="12" name="TextBox 13">
                <a:extLst>
                  <a:ext uri="{FF2B5EF4-FFF2-40B4-BE49-F238E27FC236}">
                    <a16:creationId xmlns:a16="http://schemas.microsoft.com/office/drawing/2014/main" id="{82DE7DEC-12A9-4A48-AFF5-8A1FB884EB03}"/>
                  </a:ext>
                </a:extLst>
              </p:cNvPr>
              <p:cNvSpPr txBox="1"/>
              <p:nvPr userDrawn="1"/>
            </p:nvSpPr>
            <p:spPr>
              <a:xfrm>
                <a:off x="5610564" y="3425638"/>
                <a:ext cx="2304256" cy="55278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 defTabSz="896678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en-US" altLang="zh-CN" sz="3200" dirty="0">
                    <a:solidFill>
                      <a:srgbClr val="2339DA"/>
                    </a:solidFill>
                    <a:latin typeface="+mj-lt"/>
                    <a:ea typeface="+mj-ea"/>
                    <a:sym typeface="inpin heiti" panose="00000500000000000000" pitchFamily="2" charset="-122"/>
                  </a:rPr>
                  <a:t>03</a:t>
                </a:r>
                <a:endParaRPr lang="en-US" sz="3200" dirty="0">
                  <a:solidFill>
                    <a:srgbClr val="2339DA"/>
                  </a:solidFill>
                  <a:latin typeface="+mj-lt"/>
                  <a:ea typeface="+mj-ea"/>
                  <a:sym typeface="inpin heiti" panose="00000500000000000000" pitchFamily="2" charset="-122"/>
                </a:endParaRPr>
              </a:p>
            </p:txBody>
          </p:sp>
          <p:cxnSp>
            <p:nvCxnSpPr>
              <p:cNvPr id="13" name="直接连接符 66">
                <a:extLst>
                  <a:ext uri="{FF2B5EF4-FFF2-40B4-BE49-F238E27FC236}">
                    <a16:creationId xmlns:a16="http://schemas.microsoft.com/office/drawing/2014/main" id="{7D32E94A-FC77-CB44-8C7E-66CEDF3E35A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7339097" y="3573463"/>
                <a:ext cx="0" cy="288032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内容占位符 21">
              <a:extLst>
                <a:ext uri="{FF2B5EF4-FFF2-40B4-BE49-F238E27FC236}">
                  <a16:creationId xmlns:a16="http://schemas.microsoft.com/office/drawing/2014/main" id="{4A597F0F-F03B-5845-AAA5-6877561F4E2E}"/>
                </a:ext>
              </a:extLst>
            </p:cNvPr>
            <p:cNvSpPr txBox="1">
              <a:spLocks/>
            </p:cNvSpPr>
            <p:nvPr/>
          </p:nvSpPr>
          <p:spPr>
            <a:xfrm>
              <a:off x="8018741" y="3707814"/>
              <a:ext cx="1975493" cy="723900"/>
            </a:xfrm>
            <a:prstGeom prst="rect">
              <a:avLst/>
            </a:prstGeom>
          </p:spPr>
          <p:txBody>
            <a:bodyPr wrap="none" anchor="ctr" anchorCtr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zh-CN" altLang="en-US" sz="3200" b="1" kern="1200" dirty="0" smtClean="0">
                  <a:solidFill>
                    <a:srgbClr val="842E8C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b="0" dirty="0">
                  <a:solidFill>
                    <a:srgbClr val="2339DA"/>
                  </a:solidFill>
                </a:rPr>
                <a:t>Executor</a:t>
              </a:r>
              <a:r>
                <a:rPr lang="zh-CN" altLang="en-US" b="0" dirty="0">
                  <a:solidFill>
                    <a:srgbClr val="2339DA"/>
                  </a:solidFill>
                </a:rPr>
                <a:t>实现与执行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C41E57B1-F3B6-5F4A-BE0C-346AE643FFE8}"/>
              </a:ext>
            </a:extLst>
          </p:cNvPr>
          <p:cNvGrpSpPr/>
          <p:nvPr/>
        </p:nvGrpSpPr>
        <p:grpSpPr>
          <a:xfrm>
            <a:off x="449446" y="4005721"/>
            <a:ext cx="3984731" cy="723900"/>
            <a:chOff x="6559511" y="4454502"/>
            <a:chExt cx="3984731" cy="723900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E8B0BB51-CDFF-4E4A-A521-8B8BB41F3CB7}"/>
                </a:ext>
              </a:extLst>
            </p:cNvPr>
            <p:cNvGrpSpPr/>
            <p:nvPr/>
          </p:nvGrpSpPr>
          <p:grpSpPr>
            <a:xfrm>
              <a:off x="6559511" y="4479628"/>
              <a:ext cx="2304256" cy="552780"/>
              <a:chOff x="6046682" y="4064243"/>
              <a:chExt cx="2304256" cy="552780"/>
            </a:xfrm>
          </p:grpSpPr>
          <p:sp>
            <p:nvSpPr>
              <p:cNvPr id="15" name="TextBox 13">
                <a:extLst>
                  <a:ext uri="{FF2B5EF4-FFF2-40B4-BE49-F238E27FC236}">
                    <a16:creationId xmlns:a16="http://schemas.microsoft.com/office/drawing/2014/main" id="{AF8DBAF8-0BD8-4745-9E01-0868BCF2ACB2}"/>
                  </a:ext>
                </a:extLst>
              </p:cNvPr>
              <p:cNvSpPr txBox="1"/>
              <p:nvPr userDrawn="1"/>
            </p:nvSpPr>
            <p:spPr>
              <a:xfrm>
                <a:off x="6046682" y="4064243"/>
                <a:ext cx="2304256" cy="55278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 defTabSz="896678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en-US" altLang="zh-CN" sz="3200" dirty="0">
                    <a:solidFill>
                      <a:srgbClr val="2339DA"/>
                    </a:solidFill>
                    <a:latin typeface="+mj-lt"/>
                    <a:ea typeface="+mj-ea"/>
                    <a:sym typeface="inpin heiti" panose="00000500000000000000" pitchFamily="2" charset="-122"/>
                  </a:rPr>
                  <a:t>04</a:t>
                </a:r>
                <a:endParaRPr lang="en-US" sz="3200" dirty="0">
                  <a:solidFill>
                    <a:srgbClr val="2339DA"/>
                  </a:solidFill>
                  <a:latin typeface="+mj-lt"/>
                  <a:ea typeface="+mj-ea"/>
                  <a:sym typeface="inpin heiti" panose="00000500000000000000" pitchFamily="2" charset="-122"/>
                </a:endParaRPr>
              </a:p>
            </p:txBody>
          </p:sp>
          <p:cxnSp>
            <p:nvCxnSpPr>
              <p:cNvPr id="16" name="直接连接符 67">
                <a:extLst>
                  <a:ext uri="{FF2B5EF4-FFF2-40B4-BE49-F238E27FC236}">
                    <a16:creationId xmlns:a16="http://schemas.microsoft.com/office/drawing/2014/main" id="{218B4845-7840-CE4D-9729-8BC18ED9CAD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7767097" y="4184650"/>
                <a:ext cx="0" cy="288032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内容占位符 21">
              <a:extLst>
                <a:ext uri="{FF2B5EF4-FFF2-40B4-BE49-F238E27FC236}">
                  <a16:creationId xmlns:a16="http://schemas.microsoft.com/office/drawing/2014/main" id="{80E05D25-E173-8446-876D-7CB7DBC29CE2}"/>
                </a:ext>
              </a:extLst>
            </p:cNvPr>
            <p:cNvSpPr txBox="1">
              <a:spLocks/>
            </p:cNvSpPr>
            <p:nvPr/>
          </p:nvSpPr>
          <p:spPr>
            <a:xfrm>
              <a:off x="8568749" y="4454502"/>
              <a:ext cx="1975493" cy="723900"/>
            </a:xfrm>
            <a:prstGeom prst="rect">
              <a:avLst/>
            </a:prstGeom>
          </p:spPr>
          <p:txBody>
            <a:bodyPr wrap="none" anchor="ctr" anchorCtr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zh-CN" altLang="en-US" sz="3200" b="1" kern="1200" dirty="0" smtClean="0">
                  <a:solidFill>
                    <a:srgbClr val="842E8C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b="0" dirty="0">
                  <a:solidFill>
                    <a:srgbClr val="2339DA"/>
                  </a:solidFill>
                </a:rPr>
                <a:t>Operator</a:t>
              </a:r>
              <a:r>
                <a:rPr lang="zh-CN" altLang="en-US" b="0" dirty="0">
                  <a:solidFill>
                    <a:srgbClr val="2339DA"/>
                  </a:solidFill>
                </a:rPr>
                <a:t>注册与执行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7590FB5-0F40-9D46-9FEA-68900256A910}"/>
              </a:ext>
            </a:extLst>
          </p:cNvPr>
          <p:cNvGrpSpPr/>
          <p:nvPr/>
        </p:nvGrpSpPr>
        <p:grpSpPr>
          <a:xfrm>
            <a:off x="449446" y="4803671"/>
            <a:ext cx="4021889" cy="723900"/>
            <a:chOff x="7110708" y="5201188"/>
            <a:chExt cx="4021889" cy="723900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AB7CDC8C-D4D7-9E44-8DC6-B798A08960E1}"/>
                </a:ext>
              </a:extLst>
            </p:cNvPr>
            <p:cNvGrpSpPr/>
            <p:nvPr/>
          </p:nvGrpSpPr>
          <p:grpSpPr>
            <a:xfrm>
              <a:off x="7110708" y="5224274"/>
              <a:ext cx="2304256" cy="552780"/>
              <a:chOff x="7110708" y="5224274"/>
              <a:chExt cx="2304256" cy="552780"/>
            </a:xfrm>
          </p:grpSpPr>
          <p:sp>
            <p:nvSpPr>
              <p:cNvPr id="18" name="TextBox 13">
                <a:extLst>
                  <a:ext uri="{FF2B5EF4-FFF2-40B4-BE49-F238E27FC236}">
                    <a16:creationId xmlns:a16="http://schemas.microsoft.com/office/drawing/2014/main" id="{50FB72DE-CB41-1442-83E4-D2A7369481D9}"/>
                  </a:ext>
                </a:extLst>
              </p:cNvPr>
              <p:cNvSpPr txBox="1"/>
              <p:nvPr userDrawn="1"/>
            </p:nvSpPr>
            <p:spPr>
              <a:xfrm>
                <a:off x="7110708" y="5224274"/>
                <a:ext cx="2304256" cy="55278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 defTabSz="896678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en-US" altLang="zh-CN" sz="3200" b="1" dirty="0">
                    <a:solidFill>
                      <a:srgbClr val="2339DA"/>
                    </a:solidFill>
                    <a:latin typeface="+mj-lt"/>
                    <a:ea typeface="+mj-ea"/>
                    <a:sym typeface="inpin heiti" panose="00000500000000000000" pitchFamily="2" charset="-122"/>
                  </a:rPr>
                  <a:t>05</a:t>
                </a:r>
                <a:endParaRPr lang="en-US" sz="3200" b="1" dirty="0">
                  <a:solidFill>
                    <a:srgbClr val="2339DA"/>
                  </a:solidFill>
                  <a:latin typeface="+mj-lt"/>
                  <a:ea typeface="+mj-ea"/>
                  <a:sym typeface="inpin heiti" panose="00000500000000000000" pitchFamily="2" charset="-122"/>
                </a:endParaRPr>
              </a:p>
            </p:txBody>
          </p:sp>
          <p:cxnSp>
            <p:nvCxnSpPr>
              <p:cNvPr id="19" name="直接连接符 68">
                <a:extLst>
                  <a:ext uri="{FF2B5EF4-FFF2-40B4-BE49-F238E27FC236}">
                    <a16:creationId xmlns:a16="http://schemas.microsoft.com/office/drawing/2014/main" id="{4EB06463-5C86-1B49-AD79-9BCDABDA882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8863337" y="5359266"/>
                <a:ext cx="0" cy="288032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内容占位符 21">
              <a:extLst>
                <a:ext uri="{FF2B5EF4-FFF2-40B4-BE49-F238E27FC236}">
                  <a16:creationId xmlns:a16="http://schemas.microsoft.com/office/drawing/2014/main" id="{1889754F-FC3D-4D47-BFB5-A5D707DA14BD}"/>
                </a:ext>
              </a:extLst>
            </p:cNvPr>
            <p:cNvSpPr txBox="1">
              <a:spLocks/>
            </p:cNvSpPr>
            <p:nvPr/>
          </p:nvSpPr>
          <p:spPr>
            <a:xfrm>
              <a:off x="9157104" y="5201188"/>
              <a:ext cx="1975493" cy="723900"/>
            </a:xfrm>
            <a:prstGeom prst="rect">
              <a:avLst/>
            </a:prstGeom>
          </p:spPr>
          <p:txBody>
            <a:bodyPr wrap="none" anchor="ctr" anchorCtr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zh-CN" altLang="en-US" sz="3200" b="1" kern="1200" dirty="0" smtClean="0">
                  <a:solidFill>
                    <a:srgbClr val="842E8C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 err="1">
                  <a:solidFill>
                    <a:srgbClr val="2339DA"/>
                  </a:solidFill>
                </a:rPr>
                <a:t>CompiledProgram</a:t>
              </a:r>
              <a:r>
                <a:rPr lang="zh-CN" altLang="en-US" dirty="0">
                  <a:solidFill>
                    <a:srgbClr val="2339DA"/>
                  </a:solidFill>
                </a:rPr>
                <a:t>与</a:t>
              </a:r>
              <a:r>
                <a:rPr lang="en-US" altLang="zh-CN" dirty="0">
                  <a:solidFill>
                    <a:srgbClr val="2339DA"/>
                  </a:solidFill>
                </a:rPr>
                <a:t>Graph</a:t>
              </a:r>
              <a:r>
                <a:rPr lang="zh-CN" altLang="en-US" dirty="0">
                  <a:solidFill>
                    <a:srgbClr val="2339DA"/>
                  </a:solidFill>
                </a:rPr>
                <a:t>构造</a:t>
              </a:r>
            </a:p>
          </p:txBody>
        </p:sp>
      </p:grpSp>
      <p:pic>
        <p:nvPicPr>
          <p:cNvPr id="31" name="图片 30">
            <a:extLst>
              <a:ext uri="{FF2B5EF4-FFF2-40B4-BE49-F238E27FC236}">
                <a16:creationId xmlns:a16="http://schemas.microsoft.com/office/drawing/2014/main" id="{EBD5C2B0-74AB-594D-944C-9D72241FE3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7318" b="29133"/>
          <a:stretch/>
        </p:blipFill>
        <p:spPr>
          <a:xfrm>
            <a:off x="7263956" y="2186096"/>
            <a:ext cx="4178401" cy="1819625"/>
          </a:xfrm>
          <a:prstGeom prst="rect">
            <a:avLst/>
          </a:prstGeom>
        </p:spPr>
      </p:pic>
      <p:grpSp>
        <p:nvGrpSpPr>
          <p:cNvPr id="33" name="组合 32">
            <a:extLst>
              <a:ext uri="{FF2B5EF4-FFF2-40B4-BE49-F238E27FC236}">
                <a16:creationId xmlns:a16="http://schemas.microsoft.com/office/drawing/2014/main" id="{79DDFF36-AB05-A848-B4E0-33C8B5DCDBBE}"/>
              </a:ext>
            </a:extLst>
          </p:cNvPr>
          <p:cNvGrpSpPr/>
          <p:nvPr/>
        </p:nvGrpSpPr>
        <p:grpSpPr>
          <a:xfrm>
            <a:off x="449446" y="5601622"/>
            <a:ext cx="4021889" cy="723900"/>
            <a:chOff x="7110708" y="5201188"/>
            <a:chExt cx="4021889" cy="723900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5D58FE6C-D977-2E40-85C2-D42E6CB14E15}"/>
                </a:ext>
              </a:extLst>
            </p:cNvPr>
            <p:cNvGrpSpPr/>
            <p:nvPr/>
          </p:nvGrpSpPr>
          <p:grpSpPr>
            <a:xfrm>
              <a:off x="7110708" y="5224274"/>
              <a:ext cx="2304256" cy="552780"/>
              <a:chOff x="7110708" y="5224274"/>
              <a:chExt cx="2304256" cy="552780"/>
            </a:xfrm>
          </p:grpSpPr>
          <p:sp>
            <p:nvSpPr>
              <p:cNvPr id="36" name="TextBox 13">
                <a:extLst>
                  <a:ext uri="{FF2B5EF4-FFF2-40B4-BE49-F238E27FC236}">
                    <a16:creationId xmlns:a16="http://schemas.microsoft.com/office/drawing/2014/main" id="{E5584CB5-105D-E140-9DF7-8702699F448E}"/>
                  </a:ext>
                </a:extLst>
              </p:cNvPr>
              <p:cNvSpPr txBox="1"/>
              <p:nvPr userDrawn="1"/>
            </p:nvSpPr>
            <p:spPr>
              <a:xfrm>
                <a:off x="7110708" y="5224274"/>
                <a:ext cx="2304256" cy="55278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 defTabSz="896678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en-US" altLang="zh-CN" sz="3200" b="1" dirty="0">
                    <a:solidFill>
                      <a:srgbClr val="2339DA"/>
                    </a:solidFill>
                    <a:latin typeface="+mj-lt"/>
                    <a:ea typeface="+mj-ea"/>
                    <a:sym typeface="inpin heiti" panose="00000500000000000000" pitchFamily="2" charset="-122"/>
                  </a:rPr>
                  <a:t>06</a:t>
                </a:r>
                <a:endParaRPr lang="en-US" sz="3200" b="1" dirty="0">
                  <a:solidFill>
                    <a:srgbClr val="2339DA"/>
                  </a:solidFill>
                  <a:latin typeface="+mj-lt"/>
                  <a:ea typeface="+mj-ea"/>
                  <a:sym typeface="inpin heiti" panose="00000500000000000000" pitchFamily="2" charset="-122"/>
                </a:endParaRPr>
              </a:p>
            </p:txBody>
          </p:sp>
          <p:cxnSp>
            <p:nvCxnSpPr>
              <p:cNvPr id="37" name="直接连接符 68">
                <a:extLst>
                  <a:ext uri="{FF2B5EF4-FFF2-40B4-BE49-F238E27FC236}">
                    <a16:creationId xmlns:a16="http://schemas.microsoft.com/office/drawing/2014/main" id="{9822F1C5-2C53-5E45-B251-EE27EEBBBC7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8863337" y="5359266"/>
                <a:ext cx="0" cy="288032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内容占位符 21">
              <a:extLst>
                <a:ext uri="{FF2B5EF4-FFF2-40B4-BE49-F238E27FC236}">
                  <a16:creationId xmlns:a16="http://schemas.microsoft.com/office/drawing/2014/main" id="{1281D63A-9262-0245-B8C1-86A8FF89D23B}"/>
                </a:ext>
              </a:extLst>
            </p:cNvPr>
            <p:cNvSpPr txBox="1">
              <a:spLocks/>
            </p:cNvSpPr>
            <p:nvPr/>
          </p:nvSpPr>
          <p:spPr>
            <a:xfrm>
              <a:off x="9157104" y="5201188"/>
              <a:ext cx="1975493" cy="723900"/>
            </a:xfrm>
            <a:prstGeom prst="rect">
              <a:avLst/>
            </a:prstGeom>
          </p:spPr>
          <p:txBody>
            <a:bodyPr wrap="none" anchor="ctr" anchorCtr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zh-CN" altLang="en-US" sz="3200" b="1" kern="1200" dirty="0" smtClean="0">
                  <a:solidFill>
                    <a:srgbClr val="842E8C"/>
                  </a:solidFill>
                  <a:latin typeface="方正风雅宋简体" panose="02000000000000000000" pitchFamily="2" charset="-122"/>
                  <a:ea typeface="方正风雅宋简体" panose="02000000000000000000" pitchFamily="2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 err="1">
                  <a:solidFill>
                    <a:srgbClr val="2339DA"/>
                  </a:solidFill>
                </a:rPr>
                <a:t>ParallelExecutor</a:t>
              </a:r>
              <a:r>
                <a:rPr lang="zh-CN" altLang="en-US" dirty="0">
                  <a:solidFill>
                    <a:srgbClr val="2339DA"/>
                  </a:solidFill>
                </a:rPr>
                <a:t>实现与执行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2935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2" y="181250"/>
            <a:ext cx="6739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/>
              <a:t>Executor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>
                <a:solidFill>
                  <a:srgbClr val="2339DA"/>
                </a:solidFill>
              </a:rPr>
              <a:t>Executor</a:t>
            </a:r>
            <a:r>
              <a:rPr kumimoji="1" lang="zh-CN" altLang="en-US" sz="2800" b="1" dirty="0">
                <a:solidFill>
                  <a:srgbClr val="2339DA"/>
                </a:solidFill>
              </a:rPr>
              <a:t>的构造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E2233E9-5315-FD49-9087-2E9A931CEBA0}"/>
              </a:ext>
            </a:extLst>
          </p:cNvPr>
          <p:cNvSpPr txBox="1"/>
          <p:nvPr/>
        </p:nvSpPr>
        <p:spPr>
          <a:xfrm>
            <a:off x="822602" y="842969"/>
            <a:ext cx="8000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self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._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default_executor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= 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core.Executor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(p)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904DABA-1F10-C546-8ED0-FC2296C80F85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3830595" y="1212301"/>
            <a:ext cx="992068" cy="653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248D878D-395C-FB43-9F74-A77914CC5D41}"/>
              </a:ext>
            </a:extLst>
          </p:cNvPr>
          <p:cNvCxnSpPr/>
          <p:nvPr/>
        </p:nvCxnSpPr>
        <p:spPr>
          <a:xfrm>
            <a:off x="3744097" y="2533135"/>
            <a:ext cx="0" cy="506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FAA5BCF9-482A-534E-A25A-EC2579B73848}"/>
              </a:ext>
            </a:extLst>
          </p:cNvPr>
          <p:cNvSpPr txBox="1"/>
          <p:nvPr/>
        </p:nvSpPr>
        <p:spPr>
          <a:xfrm>
            <a:off x="782595" y="3956718"/>
            <a:ext cx="732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>
                <a:latin typeface="Courier" pitchFamily="2" charset="0"/>
              </a:rPr>
              <a:t>Executor</a:t>
            </a:r>
            <a:r>
              <a:rPr lang="zh-CN" altLang="en" dirty="0">
                <a:latin typeface="Courier" pitchFamily="2" charset="0"/>
              </a:rPr>
              <a:t>成员</a:t>
            </a:r>
            <a:r>
              <a:rPr lang="zh-CN" altLang="en-US" dirty="0">
                <a:latin typeface="Courier" pitchFamily="2" charset="0"/>
              </a:rPr>
              <a:t>变量：</a:t>
            </a:r>
            <a:endParaRPr lang="en-US" altLang="zh-CN" dirty="0">
              <a:latin typeface="Courier" pitchFamily="2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6678F05-390C-D84E-9D84-9FBFF33BF8F9}"/>
              </a:ext>
            </a:extLst>
          </p:cNvPr>
          <p:cNvSpPr/>
          <p:nvPr/>
        </p:nvSpPr>
        <p:spPr>
          <a:xfrm>
            <a:off x="822602" y="1845845"/>
            <a:ext cx="70778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py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::class_&lt;</a:t>
            </a:r>
            <a:r>
              <a:rPr lang="en" altLang="zh-CN" dirty="0">
                <a:solidFill>
                  <a:srgbClr val="267F99"/>
                </a:solidFill>
                <a:latin typeface="Courier" pitchFamily="2" charset="0"/>
              </a:rPr>
              <a:t>framework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::Executor&gt;(m, </a:t>
            </a:r>
            <a:r>
              <a:rPr lang="en" altLang="zh-CN" dirty="0">
                <a:solidFill>
                  <a:srgbClr val="A31515"/>
                </a:solidFill>
                <a:latin typeface="Courier" pitchFamily="2" charset="0"/>
              </a:rPr>
              <a:t>"Executor"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.</a:t>
            </a:r>
            <a:r>
              <a:rPr lang="en" altLang="zh-CN" dirty="0">
                <a:solidFill>
                  <a:srgbClr val="795E26"/>
                </a:solidFill>
                <a:latin typeface="Courier" pitchFamily="2" charset="0"/>
              </a:rPr>
              <a:t>def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py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init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&lt;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" pitchFamily="2" charset="0"/>
              </a:rPr>
              <a:t>platform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::Place &amp;&gt;())</a:t>
            </a:r>
            <a:endParaRPr lang="en" altLang="zh-CN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9BC4A5F-FC8D-5D4E-8621-3348870B5BE9}"/>
              </a:ext>
            </a:extLst>
          </p:cNvPr>
          <p:cNvSpPr/>
          <p:nvPr/>
        </p:nvSpPr>
        <p:spPr>
          <a:xfrm>
            <a:off x="782595" y="3080721"/>
            <a:ext cx="102939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Courier" pitchFamily="2" charset="0"/>
              </a:rPr>
              <a:t>Executor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dirty="0">
                <a:solidFill>
                  <a:srgbClr val="795E26"/>
                </a:solidFill>
                <a:latin typeface="Courier" pitchFamily="2" charset="0"/>
              </a:rPr>
              <a:t>Executor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" pitchFamily="2" charset="0"/>
              </a:rPr>
              <a:t>platform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::Place&amp;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 place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 : </a:t>
            </a:r>
            <a:r>
              <a:rPr lang="en" altLang="zh-CN" dirty="0">
                <a:solidFill>
                  <a:srgbClr val="795E26"/>
                </a:solidFill>
                <a:latin typeface="Courier" pitchFamily="2" charset="0"/>
              </a:rPr>
              <a:t>place_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(place) {}</a:t>
            </a:r>
            <a:endParaRPr lang="en" altLang="zh-CN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9A1D705-BDB9-BF47-BBB8-993D385BB177}"/>
              </a:ext>
            </a:extLst>
          </p:cNvPr>
          <p:cNvSpPr/>
          <p:nvPr/>
        </p:nvSpPr>
        <p:spPr>
          <a:xfrm>
            <a:off x="782595" y="458501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private:</a:t>
            </a:r>
            <a:endParaRPr lang="en" altLang="zh-CN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zh-CN" altLang="en-US" dirty="0">
                <a:solidFill>
                  <a:srgbClr val="0000FF"/>
                </a:solidFill>
                <a:latin typeface="Courier" pitchFamily="2" charset="0"/>
              </a:rPr>
              <a:t>  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" pitchFamily="2" charset="0"/>
              </a:rPr>
              <a:t>platform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::Place place_;</a:t>
            </a:r>
            <a:endParaRPr lang="en" altLang="zh-CN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7BC8A35-E19B-7049-A9AD-7DAF011BFF95}"/>
              </a:ext>
            </a:extLst>
          </p:cNvPr>
          <p:cNvSpPr txBox="1"/>
          <p:nvPr/>
        </p:nvSpPr>
        <p:spPr>
          <a:xfrm>
            <a:off x="5268552" y="3942868"/>
            <a:ext cx="6591301" cy="766364"/>
          </a:xfrm>
          <a:prstGeom prst="rect">
            <a:avLst/>
          </a:prstGeom>
          <a:noFill/>
          <a:ln>
            <a:solidFill>
              <a:srgbClr val="203BD3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en-US" altLang="zh-CN" dirty="0">
                <a:latin typeface="Courier" pitchFamily="2" charset="0"/>
              </a:rPr>
              <a:t>C++</a:t>
            </a:r>
            <a:r>
              <a:rPr kumimoji="1" lang="zh-CN" altLang="en-US" dirty="0">
                <a:latin typeface="Courier" pitchFamily="2" charset="0"/>
              </a:rPr>
              <a:t>端</a:t>
            </a:r>
            <a:r>
              <a:rPr kumimoji="1" lang="en-US" altLang="zh-CN" dirty="0">
                <a:latin typeface="Courier" pitchFamily="2" charset="0"/>
              </a:rPr>
              <a:t>Executor</a:t>
            </a:r>
            <a:r>
              <a:rPr kumimoji="1" lang="zh-CN" altLang="en-US" dirty="0">
                <a:latin typeface="Courier" pitchFamily="2" charset="0"/>
              </a:rPr>
              <a:t>的构造函数逻辑简单，仅指定了执行的</a:t>
            </a:r>
            <a:r>
              <a:rPr kumimoji="1" lang="en-US" altLang="zh-CN" dirty="0">
                <a:latin typeface="Courier" pitchFamily="2" charset="0"/>
              </a:rPr>
              <a:t>Place</a:t>
            </a:r>
          </a:p>
          <a:p>
            <a:pPr algn="l">
              <a:lnSpc>
                <a:spcPct val="125000"/>
              </a:lnSpc>
            </a:pPr>
            <a:r>
              <a:rPr kumimoji="1" lang="zh-CN" altLang="en-US" dirty="0">
                <a:latin typeface="Courier" pitchFamily="2" charset="0"/>
              </a:rPr>
              <a:t>具体的执行逻辑在</a:t>
            </a:r>
            <a:r>
              <a:rPr kumimoji="1" lang="en-US" altLang="zh-CN" dirty="0">
                <a:latin typeface="Courier" pitchFamily="2" charset="0"/>
              </a:rPr>
              <a:t>Executor::Run</a:t>
            </a:r>
            <a:r>
              <a:rPr kumimoji="1" lang="zh-CN" altLang="en-US" dirty="0">
                <a:latin typeface="Courier" pitchFamily="2" charset="0"/>
              </a:rPr>
              <a:t>中实现</a:t>
            </a:r>
          </a:p>
        </p:txBody>
      </p:sp>
    </p:spTree>
    <p:extLst>
      <p:ext uri="{BB962C8B-B14F-4D97-AF65-F5344CB8AC3E}">
        <p14:creationId xmlns:p14="http://schemas.microsoft.com/office/powerpoint/2010/main" val="2698716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2" y="181250"/>
            <a:ext cx="6805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/>
              <a:t>Executor.run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>
                <a:solidFill>
                  <a:srgbClr val="2339DA"/>
                </a:solidFill>
              </a:rPr>
              <a:t>Startup</a:t>
            </a:r>
            <a:r>
              <a:rPr kumimoji="1" lang="zh-CN" altLang="en-US" sz="2800" b="1" dirty="0">
                <a:solidFill>
                  <a:srgbClr val="2339DA"/>
                </a:solidFill>
              </a:rPr>
              <a:t> </a:t>
            </a:r>
            <a:r>
              <a:rPr kumimoji="1" lang="en-US" altLang="zh-CN" sz="2800" b="1" dirty="0">
                <a:solidFill>
                  <a:srgbClr val="2339DA"/>
                </a:solidFill>
              </a:rPr>
              <a:t>Program</a:t>
            </a:r>
            <a:r>
              <a:rPr kumimoji="1" lang="zh-CN" altLang="en-US" sz="2800" b="1" dirty="0">
                <a:solidFill>
                  <a:srgbClr val="2339DA"/>
                </a:solidFill>
              </a:rPr>
              <a:t>的实例</a:t>
            </a:r>
            <a:endParaRPr kumimoji="1" lang="en-US" altLang="zh-CN" sz="2800" b="1" dirty="0">
              <a:solidFill>
                <a:srgbClr val="2339DA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59AA16C-9566-6941-9A37-A5C977F4AF94}"/>
              </a:ext>
            </a:extLst>
          </p:cNvPr>
          <p:cNvSpPr/>
          <p:nvPr/>
        </p:nvSpPr>
        <p:spPr>
          <a:xfrm>
            <a:off x="822602" y="856905"/>
            <a:ext cx="69362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  <a:cs typeface="Courier New" panose="02070309020205020404" pitchFamily="49" charset="0"/>
              </a:rPr>
              <a:t>exe.run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  <a:cs typeface="Courier New" panose="02070309020205020404" pitchFamily="49" charset="0"/>
              </a:rPr>
              <a:t>fluid.default_startup_program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  <a:cs typeface="Courier New" panose="02070309020205020404" pitchFamily="49" charset="0"/>
              </a:rPr>
              <a:t>())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DFFA474-4EFC-ED48-8E99-1C0EE30F24A4}"/>
              </a:ext>
            </a:extLst>
          </p:cNvPr>
          <p:cNvSpPr txBox="1"/>
          <p:nvPr/>
        </p:nvSpPr>
        <p:spPr>
          <a:xfrm>
            <a:off x="822601" y="1396312"/>
            <a:ext cx="5375189" cy="974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dirty="0" err="1">
                <a:latin typeface="Courier" pitchFamily="2" charset="0"/>
              </a:rPr>
              <a:t>startup_program</a:t>
            </a:r>
            <a:endParaRPr kumimoji="1" lang="en-US" altLang="zh-CN" sz="2000" dirty="0"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latin typeface="Courier" pitchFamily="2" charset="0"/>
              </a:rPr>
              <a:t>创建，初始化模型参数等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806F0DF-C366-1C4C-B8DE-2FD34449C69E}"/>
              </a:ext>
            </a:extLst>
          </p:cNvPr>
          <p:cNvGrpSpPr/>
          <p:nvPr/>
        </p:nvGrpSpPr>
        <p:grpSpPr>
          <a:xfrm>
            <a:off x="7342539" y="2009535"/>
            <a:ext cx="3929736" cy="3342717"/>
            <a:chOff x="892312" y="3239067"/>
            <a:chExt cx="3929736" cy="3342717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CD9FA9F-E3BC-DF4B-89A3-2AFFA909C2BF}"/>
                </a:ext>
              </a:extLst>
            </p:cNvPr>
            <p:cNvSpPr/>
            <p:nvPr/>
          </p:nvSpPr>
          <p:spPr>
            <a:xfrm>
              <a:off x="892312" y="3239067"/>
              <a:ext cx="3929736" cy="3342717"/>
            </a:xfrm>
            <a:prstGeom prst="rect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DE6DDA3-CE7E-844D-9E1A-611B6C3A569B}"/>
                </a:ext>
              </a:extLst>
            </p:cNvPr>
            <p:cNvSpPr txBox="1"/>
            <p:nvPr/>
          </p:nvSpPr>
          <p:spPr>
            <a:xfrm>
              <a:off x="1047293" y="3263782"/>
              <a:ext cx="284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 err="1"/>
                <a:t>default_startup_program</a:t>
              </a:r>
              <a:endParaRPr kumimoji="1" lang="zh-CN" altLang="en-US" b="1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1218E9D-B728-BE4F-8EC3-36CF0C988BD2}"/>
                </a:ext>
              </a:extLst>
            </p:cNvPr>
            <p:cNvSpPr/>
            <p:nvPr/>
          </p:nvSpPr>
          <p:spPr>
            <a:xfrm>
              <a:off x="1108555" y="3689312"/>
              <a:ext cx="3497252" cy="2712213"/>
            </a:xfrm>
            <a:prstGeom prst="rect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2A8A5C1-AA0C-0945-99ED-A01ED1729E21}"/>
                </a:ext>
              </a:extLst>
            </p:cNvPr>
            <p:cNvSpPr txBox="1"/>
            <p:nvPr/>
          </p:nvSpPr>
          <p:spPr>
            <a:xfrm>
              <a:off x="1177691" y="3718535"/>
              <a:ext cx="1068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/>
                <a:t>block</a:t>
              </a:r>
              <a:r>
                <a:rPr kumimoji="1" lang="zh-CN" altLang="en-US" b="1" dirty="0"/>
                <a:t> </a:t>
              </a:r>
              <a:r>
                <a:rPr kumimoji="1" lang="en-US" altLang="zh-CN" b="1" dirty="0"/>
                <a:t>0</a:t>
              </a:r>
              <a:endParaRPr kumimoji="1" lang="zh-CN" altLang="en-US" b="1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5AFB8E3-95F5-FC45-A4F8-9FB13656735F}"/>
                </a:ext>
              </a:extLst>
            </p:cNvPr>
            <p:cNvSpPr/>
            <p:nvPr/>
          </p:nvSpPr>
          <p:spPr>
            <a:xfrm>
              <a:off x="1269194" y="4117089"/>
              <a:ext cx="1350231" cy="2111442"/>
            </a:xfrm>
            <a:prstGeom prst="rect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973FB45-4850-DB40-897E-7283334E3849}"/>
                </a:ext>
              </a:extLst>
            </p:cNvPr>
            <p:cNvSpPr/>
            <p:nvPr/>
          </p:nvSpPr>
          <p:spPr>
            <a:xfrm>
              <a:off x="2704091" y="4117089"/>
              <a:ext cx="1772203" cy="2111442"/>
            </a:xfrm>
            <a:prstGeom prst="rect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EFCB341-BB82-CC4C-9F20-E9544E529BA1}"/>
                </a:ext>
              </a:extLst>
            </p:cNvPr>
            <p:cNvSpPr txBox="1"/>
            <p:nvPr/>
          </p:nvSpPr>
          <p:spPr>
            <a:xfrm>
              <a:off x="1538506" y="4117089"/>
              <a:ext cx="757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 err="1"/>
                <a:t>vars</a:t>
              </a:r>
              <a:endParaRPr kumimoji="1" lang="zh-CN" altLang="en-US" b="1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DF033FE-5CC9-CC4A-B831-8B55B2B68435}"/>
                </a:ext>
              </a:extLst>
            </p:cNvPr>
            <p:cNvSpPr txBox="1"/>
            <p:nvPr/>
          </p:nvSpPr>
          <p:spPr>
            <a:xfrm>
              <a:off x="3138765" y="4117089"/>
              <a:ext cx="757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ops</a:t>
              </a:r>
              <a:endParaRPr kumimoji="1" lang="zh-CN" altLang="en-US" b="1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DB58F09-2CD0-C042-8CB4-91F6156D06BC}"/>
                </a:ext>
              </a:extLst>
            </p:cNvPr>
            <p:cNvSpPr txBox="1"/>
            <p:nvPr/>
          </p:nvSpPr>
          <p:spPr>
            <a:xfrm>
              <a:off x="1416250" y="4544866"/>
              <a:ext cx="1052070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fc_0.b_0</a:t>
              </a:r>
              <a:endParaRPr kumimoji="1" lang="zh-CN" altLang="en-US" b="1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66D30AB-89D5-EF48-A91D-4E9472F6CEBA}"/>
                </a:ext>
              </a:extLst>
            </p:cNvPr>
            <p:cNvSpPr txBox="1"/>
            <p:nvPr/>
          </p:nvSpPr>
          <p:spPr>
            <a:xfrm>
              <a:off x="1416250" y="4999091"/>
              <a:ext cx="1052070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fc_0.w_0</a:t>
              </a:r>
              <a:endParaRPr kumimoji="1" lang="zh-CN" altLang="en-US" b="1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AF9DB90-3E06-9F41-979F-F033568A2B2C}"/>
                </a:ext>
              </a:extLst>
            </p:cNvPr>
            <p:cNvSpPr txBox="1"/>
            <p:nvPr/>
          </p:nvSpPr>
          <p:spPr>
            <a:xfrm>
              <a:off x="2788091" y="4544866"/>
              <a:ext cx="1602686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 err="1"/>
                <a:t>fill_constant</a:t>
              </a:r>
              <a:endParaRPr kumimoji="1" lang="zh-CN" altLang="en-US" b="1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2592C75-1E33-9F45-B06C-625D50AF0348}"/>
                </a:ext>
              </a:extLst>
            </p:cNvPr>
            <p:cNvSpPr txBox="1"/>
            <p:nvPr/>
          </p:nvSpPr>
          <p:spPr>
            <a:xfrm>
              <a:off x="2916807" y="5000866"/>
              <a:ext cx="1345255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uniform_</a:t>
              </a:r>
            </a:p>
            <a:p>
              <a:pPr algn="ctr"/>
              <a:r>
                <a:rPr kumimoji="1" lang="en-US" altLang="zh-CN" b="1" dirty="0"/>
                <a:t>random</a:t>
              </a:r>
              <a:endParaRPr kumimoji="1" lang="zh-CN" altLang="en-US" b="1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DFC8B0D-ABE7-C846-8614-E51CD8B2134B}"/>
                </a:ext>
              </a:extLst>
            </p:cNvPr>
            <p:cNvSpPr txBox="1"/>
            <p:nvPr/>
          </p:nvSpPr>
          <p:spPr>
            <a:xfrm>
              <a:off x="1416250" y="5458075"/>
              <a:ext cx="1052070" cy="646331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learning_rate_0</a:t>
              </a:r>
              <a:endParaRPr kumimoji="1" lang="zh-CN" altLang="en-US" b="1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1778CE6B-5E0B-5540-9F22-F44154FC038B}"/>
                </a:ext>
              </a:extLst>
            </p:cNvPr>
            <p:cNvSpPr txBox="1"/>
            <p:nvPr/>
          </p:nvSpPr>
          <p:spPr>
            <a:xfrm>
              <a:off x="2813755" y="5733866"/>
              <a:ext cx="1551359" cy="369332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 err="1"/>
                <a:t>fill_constant</a:t>
              </a:r>
              <a:endParaRPr kumimoji="1" lang="zh-CN" altLang="en-US" b="1" dirty="0"/>
            </a:p>
          </p:txBody>
        </p:sp>
      </p:grp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D98D268A-3567-6243-B1C5-071552C129F2}"/>
              </a:ext>
            </a:extLst>
          </p:cNvPr>
          <p:cNvCxnSpPr>
            <a:stCxn id="22" idx="1"/>
            <a:endCxn id="20" idx="3"/>
          </p:cNvCxnSpPr>
          <p:nvPr/>
        </p:nvCxnSpPr>
        <p:spPr>
          <a:xfrm flipH="1">
            <a:off x="8918547" y="3500000"/>
            <a:ext cx="319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2A148EE1-863C-5C4D-9807-B638FAA8A47D}"/>
              </a:ext>
            </a:extLst>
          </p:cNvPr>
          <p:cNvCxnSpPr>
            <a:stCxn id="23" idx="1"/>
            <a:endCxn id="21" idx="3"/>
          </p:cNvCxnSpPr>
          <p:nvPr/>
        </p:nvCxnSpPr>
        <p:spPr>
          <a:xfrm flipH="1" flipV="1">
            <a:off x="8918547" y="3954225"/>
            <a:ext cx="448487" cy="140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AFE6E132-BF21-114C-8643-42A1268EE07D}"/>
              </a:ext>
            </a:extLst>
          </p:cNvPr>
          <p:cNvCxnSpPr>
            <a:stCxn id="25" idx="1"/>
            <a:endCxn id="24" idx="3"/>
          </p:cNvCxnSpPr>
          <p:nvPr/>
        </p:nvCxnSpPr>
        <p:spPr>
          <a:xfrm flipH="1" flipV="1">
            <a:off x="8918547" y="4551709"/>
            <a:ext cx="345435" cy="137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2CACCCD8-1BCD-BA41-B4CE-3D8AEA5E09EA}"/>
              </a:ext>
            </a:extLst>
          </p:cNvPr>
          <p:cNvSpPr/>
          <p:nvPr/>
        </p:nvSpPr>
        <p:spPr>
          <a:xfrm>
            <a:off x="822601" y="261055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8000"/>
                </a:solidFill>
                <a:latin typeface="Courier" pitchFamily="2" charset="0"/>
              </a:rPr>
              <a:t># program is a global instance.</a:t>
            </a:r>
            <a:endParaRPr lang="en" altLang="zh-CN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_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main_program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_ = Program()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_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startup_program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_ = Program()</a:t>
            </a:r>
            <a:endParaRPr lang="en" altLang="zh-CN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6EFFA87-4230-7B41-8662-097C144D514B}"/>
              </a:ext>
            </a:extLst>
          </p:cNvPr>
          <p:cNvSpPr/>
          <p:nvPr/>
        </p:nvSpPr>
        <p:spPr>
          <a:xfrm>
            <a:off x="822601" y="377389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def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" pitchFamily="2" charset="0"/>
              </a:rPr>
              <a:t>default_startup_program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():</a:t>
            </a:r>
          </a:p>
          <a:p>
            <a:r>
              <a:rPr lang="zh-CN" altLang="en-US" dirty="0">
                <a:solidFill>
                  <a:srgbClr val="AF00DB"/>
                </a:solidFill>
                <a:latin typeface="Courier" pitchFamily="2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Courier" pitchFamily="2" charset="0"/>
              </a:rPr>
              <a:t>return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_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startup_program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_</a:t>
            </a:r>
            <a:endParaRPr lang="en" altLang="zh-CN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606BC7D-E274-8D46-A494-3F8FF618478E}"/>
              </a:ext>
            </a:extLst>
          </p:cNvPr>
          <p:cNvSpPr txBox="1"/>
          <p:nvPr/>
        </p:nvSpPr>
        <p:spPr>
          <a:xfrm>
            <a:off x="874713" y="4689000"/>
            <a:ext cx="5878518" cy="1908215"/>
          </a:xfrm>
          <a:prstGeom prst="rect">
            <a:avLst/>
          </a:prstGeom>
          <a:noFill/>
          <a:ln>
            <a:solidFill>
              <a:srgbClr val="203BD3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Courier" pitchFamily="2" charset="0"/>
              </a:rPr>
              <a:t>频繁使用的</a:t>
            </a:r>
            <a:r>
              <a:rPr lang="en-US" altLang="zh-CN" dirty="0">
                <a:latin typeface="Courier" pitchFamily="2" charset="0"/>
              </a:rPr>
              <a:t>_</a:t>
            </a:r>
            <a:r>
              <a:rPr lang="en-US" altLang="zh-CN" dirty="0" err="1">
                <a:latin typeface="Courier" pitchFamily="2" charset="0"/>
              </a:rPr>
              <a:t>main_program</a:t>
            </a:r>
            <a:r>
              <a:rPr lang="en-US" altLang="zh-CN" dirty="0">
                <a:latin typeface="Courier" pitchFamily="2" charset="0"/>
              </a:rPr>
              <a:t>_</a:t>
            </a:r>
            <a:r>
              <a:rPr lang="zh-CN" altLang="en-US" dirty="0">
                <a:latin typeface="Courier" pitchFamily="2" charset="0"/>
              </a:rPr>
              <a:t>和</a:t>
            </a:r>
            <a:r>
              <a:rPr lang="en-US" altLang="zh-CN" dirty="0">
                <a:latin typeface="Courier" pitchFamily="2" charset="0"/>
              </a:rPr>
              <a:t>_</a:t>
            </a:r>
            <a:r>
              <a:rPr lang="en-US" altLang="zh-CN" dirty="0" err="1">
                <a:latin typeface="Courier" pitchFamily="2" charset="0"/>
              </a:rPr>
              <a:t>startup_program</a:t>
            </a:r>
            <a:r>
              <a:rPr lang="en-US" altLang="zh-CN" dirty="0">
                <a:latin typeface="Courier" pitchFamily="2" charset="0"/>
              </a:rPr>
              <a:t>_</a:t>
            </a:r>
            <a:r>
              <a:rPr lang="zh-CN" altLang="en-US" dirty="0">
                <a:latin typeface="Courier" pitchFamily="2" charset="0"/>
              </a:rPr>
              <a:t>是</a:t>
            </a:r>
            <a:r>
              <a:rPr lang="en-US" altLang="zh-CN" dirty="0">
                <a:latin typeface="Courier" pitchFamily="2" charset="0"/>
              </a:rPr>
              <a:t>Python</a:t>
            </a:r>
            <a:r>
              <a:rPr lang="zh-CN" altLang="en-US" dirty="0">
                <a:latin typeface="Courier" pitchFamily="2" charset="0"/>
              </a:rPr>
              <a:t>端两个全局的</a:t>
            </a:r>
            <a:r>
              <a:rPr lang="en-US" altLang="zh-CN" dirty="0">
                <a:latin typeface="Courier" pitchFamily="2" charset="0"/>
              </a:rPr>
              <a:t>Program</a:t>
            </a:r>
            <a:r>
              <a:rPr lang="zh-CN" altLang="en-US" dirty="0">
                <a:latin typeface="Courier" pitchFamily="2" charset="0"/>
              </a:rPr>
              <a:t>实例</a:t>
            </a:r>
            <a:endParaRPr lang="en-US" altLang="zh-CN" dirty="0">
              <a:latin typeface="Courier" pitchFamily="2" charset="0"/>
            </a:endParaRPr>
          </a:p>
          <a:p>
            <a:endParaRPr lang="en" altLang="zh-CN" dirty="0">
              <a:latin typeface="Courier" pitchFamily="2" charset="0"/>
            </a:endParaRPr>
          </a:p>
          <a:p>
            <a:r>
              <a:rPr lang="en" altLang="zh-CN" sz="1600" dirty="0">
                <a:latin typeface="Courier" pitchFamily="2" charset="0"/>
              </a:rPr>
              <a:t>class Program(object):</a:t>
            </a:r>
          </a:p>
          <a:p>
            <a:r>
              <a:rPr lang="zh-CN" altLang="en-US" sz="1600" dirty="0">
                <a:latin typeface="Courier" pitchFamily="2" charset="0"/>
              </a:rPr>
              <a:t>    </a:t>
            </a:r>
            <a:r>
              <a:rPr lang="en" altLang="zh-CN" sz="1600" dirty="0">
                <a:latin typeface="Courier" pitchFamily="2" charset="0"/>
              </a:rPr>
              <a:t>def __</a:t>
            </a:r>
            <a:r>
              <a:rPr lang="en" altLang="zh-CN" sz="1600" dirty="0" err="1">
                <a:latin typeface="Courier" pitchFamily="2" charset="0"/>
              </a:rPr>
              <a:t>init</a:t>
            </a:r>
            <a:r>
              <a:rPr lang="en" altLang="zh-CN" sz="1600" dirty="0">
                <a:latin typeface="Courier" pitchFamily="2" charset="0"/>
              </a:rPr>
              <a:t>__(self):</a:t>
            </a:r>
          </a:p>
          <a:p>
            <a:r>
              <a:rPr lang="zh-CN" altLang="en-US" sz="1600" dirty="0">
                <a:latin typeface="Courier" pitchFamily="2" charset="0"/>
              </a:rPr>
              <a:t>        </a:t>
            </a:r>
            <a:r>
              <a:rPr lang="en" altLang="zh-CN" sz="1600" b="1" dirty="0" err="1">
                <a:latin typeface="Courier" pitchFamily="2" charset="0"/>
              </a:rPr>
              <a:t>self.desc</a:t>
            </a:r>
            <a:r>
              <a:rPr lang="en" altLang="zh-CN" sz="1600" b="1" dirty="0">
                <a:latin typeface="Courier" pitchFamily="2" charset="0"/>
              </a:rPr>
              <a:t> = </a:t>
            </a:r>
            <a:r>
              <a:rPr lang="en" altLang="zh-CN" sz="1600" b="1" dirty="0" err="1">
                <a:latin typeface="Courier" pitchFamily="2" charset="0"/>
              </a:rPr>
              <a:t>core.ProgramDesc</a:t>
            </a:r>
            <a:r>
              <a:rPr lang="en" altLang="zh-CN" sz="1600" b="1" dirty="0">
                <a:latin typeface="Courier" pitchFamily="2" charset="0"/>
              </a:rPr>
              <a:t>()</a:t>
            </a:r>
          </a:p>
          <a:p>
            <a:r>
              <a:rPr lang="zh-CN" altLang="en-US" sz="1600" dirty="0">
                <a:latin typeface="Courier" pitchFamily="2" charset="0"/>
              </a:rPr>
              <a:t>        </a:t>
            </a:r>
            <a:r>
              <a:rPr lang="en" altLang="zh-CN" sz="1600" dirty="0" err="1">
                <a:latin typeface="Courier" pitchFamily="2" charset="0"/>
              </a:rPr>
              <a:t>self.blocks</a:t>
            </a:r>
            <a:r>
              <a:rPr lang="en" altLang="zh-CN" sz="1600" dirty="0">
                <a:latin typeface="Courier" pitchFamily="2" charset="0"/>
              </a:rPr>
              <a:t> = [Block(self, 0)]</a:t>
            </a:r>
          </a:p>
        </p:txBody>
      </p:sp>
    </p:spTree>
    <p:extLst>
      <p:ext uri="{BB962C8B-B14F-4D97-AF65-F5344CB8AC3E}">
        <p14:creationId xmlns:p14="http://schemas.microsoft.com/office/powerpoint/2010/main" val="2510521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1" y="181250"/>
            <a:ext cx="9285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/>
              <a:t>Executor.run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 err="1">
                <a:solidFill>
                  <a:srgbClr val="2339DA"/>
                </a:solidFill>
              </a:rPr>
              <a:t>exe.run</a:t>
            </a:r>
            <a:r>
              <a:rPr kumimoji="1" lang="zh-CN" altLang="en-US" sz="2800" b="1" dirty="0">
                <a:solidFill>
                  <a:srgbClr val="2339DA"/>
                </a:solidFill>
              </a:rPr>
              <a:t>的函数调用路径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78B1363-31B9-8A4F-8FAC-13544C445088}"/>
              </a:ext>
            </a:extLst>
          </p:cNvPr>
          <p:cNvSpPr/>
          <p:nvPr/>
        </p:nvSpPr>
        <p:spPr>
          <a:xfrm>
            <a:off x="822602" y="844549"/>
            <a:ext cx="72785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  <a:cs typeface="Courier New" panose="02070309020205020404" pitchFamily="49" charset="0"/>
              </a:rPr>
              <a:t>exe.run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  <a:cs typeface="Courier New" panose="02070309020205020404" pitchFamily="49" charset="0"/>
              </a:rPr>
              <a:t>fluid.default_startup_program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  <a:cs typeface="Courier New" panose="02070309020205020404" pitchFamily="49" charset="0"/>
              </a:rPr>
              <a:t>())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3CBE61-C433-7C4D-A1AB-380DD56E587C}"/>
              </a:ext>
            </a:extLst>
          </p:cNvPr>
          <p:cNvSpPr txBox="1"/>
          <p:nvPr/>
        </p:nvSpPr>
        <p:spPr>
          <a:xfrm>
            <a:off x="1464492" y="3133907"/>
            <a:ext cx="116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Courier" pitchFamily="2" charset="0"/>
              </a:rPr>
              <a:t>run</a:t>
            </a:r>
            <a:endParaRPr kumimoji="1" lang="zh-CN" altLang="en-US" dirty="0">
              <a:latin typeface="Courier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35FDE2-EA2E-544C-8ABB-21DD939939BA}"/>
              </a:ext>
            </a:extLst>
          </p:cNvPr>
          <p:cNvSpPr txBox="1"/>
          <p:nvPr/>
        </p:nvSpPr>
        <p:spPr>
          <a:xfrm>
            <a:off x="1326581" y="3772683"/>
            <a:ext cx="144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Courier" pitchFamily="2" charset="0"/>
              </a:rPr>
              <a:t>_</a:t>
            </a:r>
            <a:r>
              <a:rPr kumimoji="1" lang="en-US" altLang="zh-CN" dirty="0" err="1">
                <a:latin typeface="Courier" pitchFamily="2" charset="0"/>
              </a:rPr>
              <a:t>run_impl</a:t>
            </a:r>
            <a:endParaRPr kumimoji="1" lang="zh-CN" altLang="en-US" dirty="0">
              <a:latin typeface="Courier" pitchFamily="2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FC931DC-EE37-AF4B-A325-583FB0A31EBA}"/>
              </a:ext>
            </a:extLst>
          </p:cNvPr>
          <p:cNvSpPr txBox="1"/>
          <p:nvPr/>
        </p:nvSpPr>
        <p:spPr>
          <a:xfrm>
            <a:off x="801937" y="1421191"/>
            <a:ext cx="1915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/>
              <a:t>函数调用栈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97BFE4B-A88A-0F41-8A63-656360BF1671}"/>
              </a:ext>
            </a:extLst>
          </p:cNvPr>
          <p:cNvSpPr txBox="1"/>
          <p:nvPr/>
        </p:nvSpPr>
        <p:spPr>
          <a:xfrm>
            <a:off x="1128427" y="450073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altLang="zh-CN" dirty="0">
                <a:latin typeface="Courier" pitchFamily="2" charset="0"/>
              </a:rPr>
              <a:t>_</a:t>
            </a:r>
            <a:r>
              <a:rPr lang="en" altLang="zh-CN" dirty="0" err="1">
                <a:latin typeface="Courier" pitchFamily="2" charset="0"/>
              </a:rPr>
              <a:t>run_program</a:t>
            </a:r>
            <a:endParaRPr lang="en" altLang="zh-CN" dirty="0">
              <a:latin typeface="Courier" pitchFamily="2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2746B02-F678-1D4D-9138-39E03AA5BAA8}"/>
              </a:ext>
            </a:extLst>
          </p:cNvPr>
          <p:cNvSpPr txBox="1"/>
          <p:nvPr/>
        </p:nvSpPr>
        <p:spPr>
          <a:xfrm>
            <a:off x="4456360" y="3153911"/>
            <a:ext cx="2820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>
                <a:latin typeface="Courier" pitchFamily="2" charset="0"/>
              </a:rPr>
              <a:t>.def("run", [](</a:t>
            </a:r>
            <a:r>
              <a:rPr lang="en-US" altLang="zh-CN" dirty="0">
                <a:latin typeface="Courier" pitchFamily="2" charset="0"/>
              </a:rPr>
              <a:t>…</a:t>
            </a:r>
            <a:r>
              <a:rPr lang="en" altLang="zh-CN" dirty="0">
                <a:latin typeface="Courier" pitchFamily="2" charset="0"/>
              </a:rPr>
              <a:t>)</a:t>
            </a:r>
            <a:r>
              <a:rPr lang="en-US" altLang="zh-CN" dirty="0">
                <a:latin typeface="Courier" pitchFamily="2" charset="0"/>
              </a:rPr>
              <a:t>{</a:t>
            </a:r>
          </a:p>
          <a:p>
            <a:r>
              <a:rPr lang="zh-CN" altLang="en-US" dirty="0">
                <a:latin typeface="Courier" pitchFamily="2" charset="0"/>
              </a:rPr>
              <a:t>   </a:t>
            </a:r>
            <a:r>
              <a:rPr lang="en" altLang="zh-CN" dirty="0" err="1">
                <a:latin typeface="Courier" pitchFamily="2" charset="0"/>
              </a:rPr>
              <a:t>self.Run</a:t>
            </a:r>
            <a:r>
              <a:rPr lang="en-US" altLang="zh-CN" dirty="0">
                <a:latin typeface="Courier" pitchFamily="2" charset="0"/>
              </a:rPr>
              <a:t>(…)</a:t>
            </a:r>
          </a:p>
          <a:p>
            <a:r>
              <a:rPr lang="en-US" altLang="zh-CN" dirty="0">
                <a:latin typeface="Courier" pitchFamily="2" charset="0"/>
              </a:rPr>
              <a:t>})</a:t>
            </a:r>
            <a:r>
              <a:rPr lang="en" altLang="zh-CN" dirty="0">
                <a:latin typeface="Courier" pitchFamily="2" charset="0"/>
              </a:rPr>
              <a:t> 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43278E1-11A3-E449-850B-543E2F4577A5}"/>
              </a:ext>
            </a:extLst>
          </p:cNvPr>
          <p:cNvSpPr/>
          <p:nvPr/>
        </p:nvSpPr>
        <p:spPr>
          <a:xfrm>
            <a:off x="8552341" y="3156849"/>
            <a:ext cx="363965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b="1" dirty="0">
                <a:latin typeface="Courier" pitchFamily="2" charset="0"/>
              </a:rPr>
              <a:t>void Run(</a:t>
            </a:r>
            <a:r>
              <a:rPr lang="en-US" altLang="zh-CN" b="1" dirty="0">
                <a:latin typeface="Courier" pitchFamily="2" charset="0"/>
              </a:rPr>
              <a:t>…</a:t>
            </a:r>
            <a:r>
              <a:rPr lang="en" altLang="zh-CN" b="1" dirty="0">
                <a:latin typeface="Courier" pitchFamily="2" charset="0"/>
              </a:rPr>
              <a:t>)</a:t>
            </a:r>
            <a:r>
              <a:rPr lang="en-US" altLang="zh-CN" b="1" dirty="0">
                <a:latin typeface="Courier" pitchFamily="2" charset="0"/>
              </a:rPr>
              <a:t>{</a:t>
            </a:r>
          </a:p>
          <a:p>
            <a:r>
              <a:rPr lang="zh-CN" altLang="en-US" b="1" dirty="0">
                <a:latin typeface="Courier" pitchFamily="2" charset="0"/>
              </a:rPr>
              <a:t>  </a:t>
            </a:r>
            <a:r>
              <a:rPr lang="en-US" altLang="zh-CN" b="1" dirty="0">
                <a:latin typeface="Courier" pitchFamily="2" charset="0"/>
              </a:rPr>
              <a:t>…</a:t>
            </a:r>
          </a:p>
          <a:p>
            <a:r>
              <a:rPr lang="zh-CN" altLang="en-US" dirty="0"/>
              <a:t>    </a:t>
            </a:r>
            <a:r>
              <a:rPr lang="en" altLang="zh-CN" b="1" dirty="0">
                <a:solidFill>
                  <a:srgbClr val="2339DA"/>
                </a:solidFill>
                <a:latin typeface="Courier" pitchFamily="2" charset="0"/>
              </a:rPr>
              <a:t>auto </a:t>
            </a:r>
            <a:r>
              <a:rPr lang="en" altLang="zh-CN" b="1" dirty="0" err="1">
                <a:solidFill>
                  <a:srgbClr val="2339DA"/>
                </a:solidFill>
                <a:latin typeface="Courier" pitchFamily="2" charset="0"/>
              </a:rPr>
              <a:t>ctx</a:t>
            </a:r>
            <a:r>
              <a:rPr lang="en" altLang="zh-CN" b="1" dirty="0">
                <a:solidFill>
                  <a:srgbClr val="2339DA"/>
                </a:solidFill>
                <a:latin typeface="Courier" pitchFamily="2" charset="0"/>
              </a:rPr>
              <a:t> = Prepare</a:t>
            </a:r>
            <a:r>
              <a:rPr lang="en-US" altLang="zh-CN" b="1" dirty="0">
                <a:solidFill>
                  <a:srgbClr val="2339DA"/>
                </a:solidFill>
                <a:latin typeface="Courier" pitchFamily="2" charset="0"/>
              </a:rPr>
              <a:t>(…)</a:t>
            </a:r>
            <a:endParaRPr lang="en" altLang="zh-CN" b="1" dirty="0">
              <a:solidFill>
                <a:srgbClr val="2339DA"/>
              </a:solidFill>
              <a:latin typeface="Courier" pitchFamily="2" charset="0"/>
            </a:endParaRPr>
          </a:p>
          <a:p>
            <a:r>
              <a:rPr lang="zh-CN" altLang="en-US" b="1" dirty="0">
                <a:latin typeface="Courier" pitchFamily="2" charset="0"/>
              </a:rPr>
              <a:t>  </a:t>
            </a:r>
            <a:r>
              <a:rPr lang="en" altLang="zh-CN" b="1" dirty="0" err="1">
                <a:solidFill>
                  <a:srgbClr val="2339DA"/>
                </a:solidFill>
                <a:latin typeface="Courier" pitchFamily="2" charset="0"/>
              </a:rPr>
              <a:t>RunPreparedContext</a:t>
            </a:r>
            <a:r>
              <a:rPr lang="en-US" altLang="zh-CN" b="1" dirty="0">
                <a:solidFill>
                  <a:srgbClr val="2339DA"/>
                </a:solidFill>
                <a:latin typeface="Courier" pitchFamily="2" charset="0"/>
              </a:rPr>
              <a:t>(…)</a:t>
            </a:r>
          </a:p>
          <a:p>
            <a:r>
              <a:rPr lang="en-US" altLang="zh-CN" b="1" dirty="0">
                <a:latin typeface="Courier" pitchFamily="2" charset="0"/>
              </a:rPr>
              <a:t>}</a:t>
            </a:r>
            <a:endParaRPr lang="en" altLang="zh-CN" b="1" dirty="0">
              <a:effectLst/>
              <a:latin typeface="Courier" pitchFamily="2" charset="0"/>
            </a:endParaRPr>
          </a:p>
        </p:txBody>
      </p: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24CFF18C-0394-8B41-ACDA-102DC3743086}"/>
              </a:ext>
            </a:extLst>
          </p:cNvPr>
          <p:cNvCxnSpPr/>
          <p:nvPr/>
        </p:nvCxnSpPr>
        <p:spPr>
          <a:xfrm>
            <a:off x="3892378" y="2161297"/>
            <a:ext cx="0" cy="375758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40853F04-BB83-334F-A052-1D35044341FA}"/>
              </a:ext>
            </a:extLst>
          </p:cNvPr>
          <p:cNvCxnSpPr/>
          <p:nvPr/>
        </p:nvCxnSpPr>
        <p:spPr>
          <a:xfrm>
            <a:off x="8125901" y="2161297"/>
            <a:ext cx="0" cy="375758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63D26928-7CEC-8244-BE7C-7908B67A1A99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047910" y="3503239"/>
            <a:ext cx="0" cy="269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E1A1704F-F8CA-5A42-80FB-26C05450A8E4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2047910" y="4142015"/>
            <a:ext cx="0" cy="358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709C8780-7E2A-6241-862F-36446AC895E0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2967392" y="3615576"/>
            <a:ext cx="1488968" cy="1069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ED070E3A-DB3B-6241-A4A7-97238297AE15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>
            <a:off x="7277344" y="3615576"/>
            <a:ext cx="1274997" cy="279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DD61A28E-2117-4440-8120-81FAA9D5222B}"/>
              </a:ext>
            </a:extLst>
          </p:cNvPr>
          <p:cNvSpPr/>
          <p:nvPr/>
        </p:nvSpPr>
        <p:spPr>
          <a:xfrm>
            <a:off x="1071450" y="2032452"/>
            <a:ext cx="24749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" pitchFamily="2" charset="0"/>
              </a:rPr>
              <a:t>Executor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Courier" pitchFamily="2" charset="0"/>
              </a:rPr>
              <a:t>object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):</a:t>
            </a:r>
            <a:endParaRPr lang="en" altLang="zh-CN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9F4E61-73E2-D544-AC20-1B753700750C}"/>
              </a:ext>
            </a:extLst>
          </p:cNvPr>
          <p:cNvSpPr/>
          <p:nvPr/>
        </p:nvSpPr>
        <p:spPr>
          <a:xfrm>
            <a:off x="4359475" y="2032451"/>
            <a:ext cx="35862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py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::class_&lt;</a:t>
            </a:r>
            <a:r>
              <a:rPr lang="en" altLang="zh-CN" dirty="0">
                <a:solidFill>
                  <a:srgbClr val="267F99"/>
                </a:solidFill>
                <a:latin typeface="Courier" pitchFamily="2" charset="0"/>
              </a:rPr>
              <a:t>framework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Executor&gt;(m, </a:t>
            </a:r>
            <a:r>
              <a:rPr lang="en" altLang="zh-CN" dirty="0">
                <a:solidFill>
                  <a:srgbClr val="A31515"/>
                </a:solidFill>
                <a:latin typeface="Courier" pitchFamily="2" charset="0"/>
              </a:rPr>
              <a:t>"Executor"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</a:t>
            </a:r>
            <a:endParaRPr lang="en" altLang="zh-CN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A901152-6675-9849-8FA9-8E8F8111B0BA}"/>
              </a:ext>
            </a:extLst>
          </p:cNvPr>
          <p:cNvSpPr/>
          <p:nvPr/>
        </p:nvSpPr>
        <p:spPr>
          <a:xfrm>
            <a:off x="8552341" y="2158749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" pitchFamily="2" charset="0"/>
              </a:rPr>
              <a:t>Executor</a:t>
            </a:r>
            <a:endParaRPr lang="en" altLang="zh-CN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6582FF5-728E-F740-87F4-A1882FF6FD78}"/>
              </a:ext>
            </a:extLst>
          </p:cNvPr>
          <p:cNvSpPr txBox="1"/>
          <p:nvPr/>
        </p:nvSpPr>
        <p:spPr>
          <a:xfrm>
            <a:off x="1884610" y="5448149"/>
            <a:ext cx="5512967" cy="418576"/>
          </a:xfrm>
          <a:prstGeom prst="rect">
            <a:avLst/>
          </a:prstGeom>
          <a:noFill/>
          <a:ln>
            <a:solidFill>
              <a:srgbClr val="203BD3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en-US" altLang="zh-CN" dirty="0" err="1">
                <a:latin typeface="Courier" pitchFamily="2" charset="0"/>
              </a:rPr>
              <a:t>exe.run</a:t>
            </a:r>
            <a:r>
              <a:rPr kumimoji="1" lang="zh-CN" altLang="en-US" dirty="0">
                <a:latin typeface="Courier" pitchFamily="2" charset="0"/>
              </a:rPr>
              <a:t>从</a:t>
            </a:r>
            <a:r>
              <a:rPr kumimoji="1" lang="en-US" altLang="zh-CN" dirty="0">
                <a:latin typeface="Courier" pitchFamily="2" charset="0"/>
              </a:rPr>
              <a:t>Python</a:t>
            </a:r>
            <a:r>
              <a:rPr kumimoji="1" lang="zh-CN" altLang="en-US" dirty="0">
                <a:latin typeface="Courier" pitchFamily="2" charset="0"/>
              </a:rPr>
              <a:t>到</a:t>
            </a:r>
            <a:r>
              <a:rPr kumimoji="1" lang="en-US" altLang="zh-CN" dirty="0" err="1">
                <a:latin typeface="Courier" pitchFamily="2" charset="0"/>
              </a:rPr>
              <a:t>pybind</a:t>
            </a:r>
            <a:r>
              <a:rPr kumimoji="1" lang="zh-CN" altLang="en-US" dirty="0">
                <a:latin typeface="Courier" pitchFamily="2" charset="0"/>
              </a:rPr>
              <a:t>到</a:t>
            </a:r>
            <a:r>
              <a:rPr kumimoji="1" lang="en-US" altLang="zh-CN" dirty="0">
                <a:latin typeface="Courier" pitchFamily="2" charset="0"/>
              </a:rPr>
              <a:t>C++</a:t>
            </a:r>
            <a:r>
              <a:rPr kumimoji="1" lang="zh-CN" altLang="en-US" dirty="0">
                <a:latin typeface="Courier" pitchFamily="2" charset="0"/>
              </a:rPr>
              <a:t>的函数调用路径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A8E57DA-A956-BC4C-B419-FC10C798EDD4}"/>
              </a:ext>
            </a:extLst>
          </p:cNvPr>
          <p:cNvSpPr txBox="1"/>
          <p:nvPr/>
        </p:nvSpPr>
        <p:spPr>
          <a:xfrm>
            <a:off x="8552341" y="4928100"/>
            <a:ext cx="3200760" cy="764825"/>
          </a:xfrm>
          <a:prstGeom prst="rect">
            <a:avLst/>
          </a:prstGeom>
          <a:noFill/>
          <a:ln>
            <a:solidFill>
              <a:srgbClr val="203BD3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en-US" altLang="zh-CN" dirty="0">
                <a:latin typeface="Courier" pitchFamily="2" charset="0"/>
              </a:rPr>
              <a:t>Run</a:t>
            </a:r>
            <a:r>
              <a:rPr kumimoji="1" lang="zh-CN" altLang="en-US" dirty="0">
                <a:latin typeface="Courier" pitchFamily="2" charset="0"/>
              </a:rPr>
              <a:t>主要包括准备</a:t>
            </a:r>
            <a:r>
              <a:rPr kumimoji="1" lang="en-US" altLang="zh-CN" dirty="0">
                <a:latin typeface="Courier" pitchFamily="2" charset="0"/>
              </a:rPr>
              <a:t>Run</a:t>
            </a:r>
            <a:r>
              <a:rPr kumimoji="1" lang="zh-CN" altLang="en-US" dirty="0">
                <a:latin typeface="Courier" pitchFamily="2" charset="0"/>
              </a:rPr>
              <a:t>的环境以及执行</a:t>
            </a:r>
            <a:r>
              <a:rPr kumimoji="1" lang="en-US" altLang="zh-CN" dirty="0">
                <a:latin typeface="Courier" pitchFamily="2" charset="0"/>
              </a:rPr>
              <a:t>Run</a:t>
            </a:r>
            <a:r>
              <a:rPr kumimoji="1" lang="zh-CN" altLang="en-US" dirty="0">
                <a:latin typeface="Courier" pitchFamily="2" charset="0"/>
              </a:rPr>
              <a:t>的过程两部分</a:t>
            </a:r>
          </a:p>
        </p:txBody>
      </p:sp>
    </p:spTree>
    <p:extLst>
      <p:ext uri="{BB962C8B-B14F-4D97-AF65-F5344CB8AC3E}">
        <p14:creationId xmlns:p14="http://schemas.microsoft.com/office/powerpoint/2010/main" val="3817084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1" y="181250"/>
            <a:ext cx="7295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/>
              <a:t>Executor.run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>
                <a:solidFill>
                  <a:srgbClr val="2339DA"/>
                </a:solidFill>
              </a:rPr>
              <a:t>Run</a:t>
            </a:r>
            <a:r>
              <a:rPr kumimoji="1" lang="zh-CN" altLang="en-US" sz="2800" b="1" dirty="0">
                <a:solidFill>
                  <a:srgbClr val="2339DA"/>
                </a:solidFill>
              </a:rPr>
              <a:t>的准备过程 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755B8EE-425C-4144-BDA6-B1425A005156}"/>
              </a:ext>
            </a:extLst>
          </p:cNvPr>
          <p:cNvSpPr/>
          <p:nvPr/>
        </p:nvSpPr>
        <p:spPr>
          <a:xfrm>
            <a:off x="822236" y="957346"/>
            <a:ext cx="363965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b="1" dirty="0">
                <a:latin typeface="Courier" pitchFamily="2" charset="0"/>
              </a:rPr>
              <a:t>void Run(</a:t>
            </a:r>
            <a:r>
              <a:rPr lang="en-US" altLang="zh-CN" b="1" dirty="0">
                <a:latin typeface="Courier" pitchFamily="2" charset="0"/>
              </a:rPr>
              <a:t>…</a:t>
            </a:r>
            <a:r>
              <a:rPr lang="en" altLang="zh-CN" b="1" dirty="0">
                <a:latin typeface="Courier" pitchFamily="2" charset="0"/>
              </a:rPr>
              <a:t>)</a:t>
            </a:r>
            <a:r>
              <a:rPr lang="en-US" altLang="zh-CN" b="1" dirty="0">
                <a:latin typeface="Courier" pitchFamily="2" charset="0"/>
              </a:rPr>
              <a:t>{</a:t>
            </a:r>
          </a:p>
          <a:p>
            <a:r>
              <a:rPr lang="zh-CN" altLang="en-US" b="1" dirty="0">
                <a:latin typeface="Courier" pitchFamily="2" charset="0"/>
              </a:rPr>
              <a:t>  </a:t>
            </a:r>
            <a:r>
              <a:rPr lang="en-US" altLang="zh-CN" b="1" dirty="0">
                <a:latin typeface="Courier" pitchFamily="2" charset="0"/>
              </a:rPr>
              <a:t>…</a:t>
            </a:r>
          </a:p>
          <a:p>
            <a:r>
              <a:rPr lang="zh-CN" altLang="en-US" dirty="0"/>
              <a:t>    </a:t>
            </a:r>
            <a:r>
              <a:rPr lang="en" altLang="zh-CN" b="1" dirty="0">
                <a:solidFill>
                  <a:srgbClr val="2339DA"/>
                </a:solidFill>
                <a:latin typeface="Courier" pitchFamily="2" charset="0"/>
              </a:rPr>
              <a:t>auto </a:t>
            </a:r>
            <a:r>
              <a:rPr lang="en" altLang="zh-CN" b="1" dirty="0" err="1">
                <a:solidFill>
                  <a:srgbClr val="2339DA"/>
                </a:solidFill>
                <a:latin typeface="Courier" pitchFamily="2" charset="0"/>
              </a:rPr>
              <a:t>ctx</a:t>
            </a:r>
            <a:r>
              <a:rPr lang="en" altLang="zh-CN" b="1" dirty="0">
                <a:solidFill>
                  <a:srgbClr val="2339DA"/>
                </a:solidFill>
                <a:latin typeface="Courier" pitchFamily="2" charset="0"/>
              </a:rPr>
              <a:t> = Prepare</a:t>
            </a:r>
            <a:r>
              <a:rPr lang="en-US" altLang="zh-CN" b="1" dirty="0">
                <a:solidFill>
                  <a:srgbClr val="2339DA"/>
                </a:solidFill>
                <a:latin typeface="Courier" pitchFamily="2" charset="0"/>
              </a:rPr>
              <a:t>(…)</a:t>
            </a:r>
            <a:endParaRPr lang="en" altLang="zh-CN" b="1" dirty="0">
              <a:solidFill>
                <a:srgbClr val="2339DA"/>
              </a:solidFill>
              <a:latin typeface="Courier" pitchFamily="2" charset="0"/>
            </a:endParaRPr>
          </a:p>
          <a:p>
            <a:r>
              <a:rPr lang="zh-CN" altLang="en-US" b="1" dirty="0">
                <a:latin typeface="Courier" pitchFamily="2" charset="0"/>
              </a:rPr>
              <a:t>  </a:t>
            </a:r>
            <a:r>
              <a:rPr lang="en-US" altLang="zh-CN" b="1" dirty="0">
                <a:solidFill>
                  <a:srgbClr val="2339DA"/>
                </a:solidFill>
                <a:latin typeface="Courier" pitchFamily="2" charset="0"/>
              </a:rPr>
              <a:t>…</a:t>
            </a:r>
            <a:endParaRPr lang="en-US" altLang="zh-CN" dirty="0">
              <a:solidFill>
                <a:srgbClr val="2339DA"/>
              </a:solidFill>
              <a:latin typeface="Courier" pitchFamily="2" charset="0"/>
            </a:endParaRPr>
          </a:p>
          <a:p>
            <a:r>
              <a:rPr lang="en-US" altLang="zh-CN" b="1" dirty="0">
                <a:latin typeface="Courier" pitchFamily="2" charset="0"/>
              </a:rPr>
              <a:t>}</a:t>
            </a:r>
            <a:endParaRPr lang="en" altLang="zh-CN" b="1" dirty="0">
              <a:effectLst/>
              <a:latin typeface="Courier" pitchFamily="2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2338166-BA65-5B45-AA0B-CA7C28A1F088}"/>
              </a:ext>
            </a:extLst>
          </p:cNvPr>
          <p:cNvSpPr txBox="1"/>
          <p:nvPr/>
        </p:nvSpPr>
        <p:spPr>
          <a:xfrm>
            <a:off x="4967416" y="936131"/>
            <a:ext cx="6691184" cy="2127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b="1" dirty="0">
                <a:latin typeface="Courier" pitchFamily="2" charset="0"/>
              </a:rPr>
              <a:t>准备</a:t>
            </a:r>
            <a:r>
              <a:rPr kumimoji="1" lang="en-US" altLang="zh-CN" b="1" dirty="0">
                <a:latin typeface="Courier" pitchFamily="2" charset="0"/>
              </a:rPr>
              <a:t>Run</a:t>
            </a:r>
            <a:r>
              <a:rPr kumimoji="1" lang="zh-CN" altLang="en-US" b="1" dirty="0">
                <a:latin typeface="Courier" pitchFamily="2" charset="0"/>
              </a:rPr>
              <a:t>的内容：</a:t>
            </a:r>
            <a:endParaRPr kumimoji="1" lang="en-US" altLang="zh-CN" b="1" dirty="0">
              <a:latin typeface="Courier" pitchFamily="2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CN" altLang="en-US" dirty="0">
                <a:latin typeface="Courier" pitchFamily="2" charset="0"/>
              </a:rPr>
              <a:t>创建</a:t>
            </a:r>
            <a:r>
              <a:rPr kumimoji="1" lang="en-US" altLang="zh-CN" dirty="0">
                <a:latin typeface="Courier" pitchFamily="2" charset="0"/>
              </a:rPr>
              <a:t>context</a:t>
            </a:r>
            <a:r>
              <a:rPr kumimoji="1" lang="zh-CN" altLang="en-US" dirty="0">
                <a:latin typeface="Courier" pitchFamily="2" charset="0"/>
              </a:rPr>
              <a:t>，包括</a:t>
            </a:r>
            <a:r>
              <a:rPr kumimoji="1" lang="en-US" altLang="zh-CN" dirty="0" err="1">
                <a:latin typeface="Courier" pitchFamily="2" charset="0"/>
              </a:rPr>
              <a:t>ProgramDesc</a:t>
            </a:r>
            <a:r>
              <a:rPr kumimoji="1" lang="zh-CN" altLang="en-US" dirty="0">
                <a:latin typeface="Courier" pitchFamily="2" charset="0"/>
              </a:rPr>
              <a:t>和存放</a:t>
            </a:r>
            <a:r>
              <a:rPr kumimoji="1" lang="en-US" altLang="zh-CN" dirty="0">
                <a:latin typeface="Courier" pitchFamily="2" charset="0"/>
              </a:rPr>
              <a:t>op</a:t>
            </a:r>
            <a:r>
              <a:rPr kumimoji="1" lang="zh-CN" altLang="en-US" dirty="0">
                <a:latin typeface="Courier" pitchFamily="2" charset="0"/>
              </a:rPr>
              <a:t>的</a:t>
            </a:r>
            <a:r>
              <a:rPr kumimoji="1" lang="en-US" altLang="zh-CN" dirty="0">
                <a:latin typeface="Courier" pitchFamily="2" charset="0"/>
              </a:rPr>
              <a:t>vector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CN" altLang="en-US" b="1" dirty="0">
                <a:latin typeface="Courier" pitchFamily="2" charset="0"/>
              </a:rPr>
              <a:t>创建</a:t>
            </a:r>
            <a:r>
              <a:rPr kumimoji="1" lang="en-US" altLang="zh-CN" b="1" dirty="0">
                <a:latin typeface="Courier" pitchFamily="2" charset="0"/>
              </a:rPr>
              <a:t>Op</a:t>
            </a:r>
            <a:r>
              <a:rPr kumimoji="1" lang="zh-CN" altLang="en-US" b="1" dirty="0">
                <a:latin typeface="Courier" pitchFamily="2" charset="0"/>
              </a:rPr>
              <a:t>，放到</a:t>
            </a:r>
            <a:r>
              <a:rPr kumimoji="1" lang="en-US" altLang="zh-CN" b="1" dirty="0">
                <a:latin typeface="Courier" pitchFamily="2" charset="0"/>
              </a:rPr>
              <a:t>context</a:t>
            </a:r>
            <a:r>
              <a:rPr kumimoji="1" lang="zh-CN" altLang="en-US" b="1" dirty="0">
                <a:latin typeface="Courier" pitchFamily="2" charset="0"/>
              </a:rPr>
              <a:t>的</a:t>
            </a:r>
            <a:r>
              <a:rPr kumimoji="1" lang="en-US" altLang="zh-CN" b="1" dirty="0">
                <a:latin typeface="Courier" pitchFamily="2" charset="0"/>
              </a:rPr>
              <a:t>op</a:t>
            </a:r>
            <a:r>
              <a:rPr kumimoji="1" lang="zh-CN" altLang="en-US" b="1" dirty="0">
                <a:latin typeface="Courier" pitchFamily="2" charset="0"/>
              </a:rPr>
              <a:t> </a:t>
            </a:r>
            <a:r>
              <a:rPr kumimoji="1" lang="en-US" altLang="zh-CN" b="1" dirty="0">
                <a:latin typeface="Courier" pitchFamily="2" charset="0"/>
              </a:rPr>
              <a:t>vector</a:t>
            </a:r>
            <a:r>
              <a:rPr kumimoji="1" lang="zh-CN" altLang="en-US" b="1" dirty="0">
                <a:latin typeface="Courier" pitchFamily="2" charset="0"/>
              </a:rPr>
              <a:t>中</a:t>
            </a:r>
            <a:endParaRPr kumimoji="1" lang="en-US" altLang="zh-CN" b="1" dirty="0">
              <a:latin typeface="Courier" pitchFamily="2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CN" altLang="en-US" dirty="0">
                <a:latin typeface="Courier" pitchFamily="2" charset="0"/>
              </a:rPr>
              <a:t>优化考虑，将能删除的变量以（</a:t>
            </a:r>
            <a:r>
              <a:rPr kumimoji="1" lang="en-US" altLang="zh-CN" dirty="0">
                <a:latin typeface="Courier" pitchFamily="2" charset="0"/>
              </a:rPr>
              <a:t>Op</a:t>
            </a:r>
            <a:r>
              <a:rPr kumimoji="1" lang="zh-CN" altLang="en-US" dirty="0">
                <a:latin typeface="Courier" pitchFamily="2" charset="0"/>
              </a:rPr>
              <a:t>：变量</a:t>
            </a:r>
            <a:r>
              <a:rPr kumimoji="1" lang="en-US" altLang="zh-CN" dirty="0">
                <a:latin typeface="Courier" pitchFamily="2" charset="0"/>
              </a:rPr>
              <a:t>vector</a:t>
            </a:r>
            <a:r>
              <a:rPr kumimoji="1" lang="zh-CN" altLang="en-US" dirty="0">
                <a:latin typeface="Courier" pitchFamily="2" charset="0"/>
              </a:rPr>
              <a:t>）的键值对存储到</a:t>
            </a:r>
            <a:r>
              <a:rPr kumimoji="1" lang="en-US" altLang="zh-CN" dirty="0">
                <a:latin typeface="Courier" pitchFamily="2" charset="0"/>
              </a:rPr>
              <a:t>map</a:t>
            </a:r>
            <a:r>
              <a:rPr kumimoji="1" lang="zh-CN" altLang="en-US" dirty="0">
                <a:latin typeface="Courier" pitchFamily="2" charset="0"/>
              </a:rPr>
              <a:t>中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2C94C13-40C0-8D48-9D02-EDB90E35104A}"/>
              </a:ext>
            </a:extLst>
          </p:cNvPr>
          <p:cNvSpPr/>
          <p:nvPr/>
        </p:nvSpPr>
        <p:spPr>
          <a:xfrm>
            <a:off x="822236" y="3438071"/>
            <a:ext cx="1122218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unique_ptr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&lt;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ExecutorPrepareContext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&gt; </a:t>
            </a:r>
            <a:r>
              <a:rPr lang="en" altLang="zh-CN" dirty="0">
                <a:solidFill>
                  <a:srgbClr val="267F99"/>
                </a:solidFill>
                <a:latin typeface="Courier" pitchFamily="2" charset="0"/>
              </a:rPr>
              <a:t>Executor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dirty="0">
                <a:solidFill>
                  <a:srgbClr val="795E26"/>
                </a:solidFill>
                <a:latin typeface="Courier" pitchFamily="2" charset="0"/>
              </a:rPr>
              <a:t>Prepare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</a:p>
          <a:p>
            <a:r>
              <a:rPr lang="zh-CN" altLang="en-US" dirty="0">
                <a:solidFill>
                  <a:srgbClr val="0000FF"/>
                </a:solidFill>
                <a:latin typeface="Courier" pitchFamily="2" charset="0"/>
              </a:rPr>
              <a:t>    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ProgramDesc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&amp;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 program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" pitchFamily="2" charset="0"/>
              </a:rPr>
              <a:t>block_id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urier" pitchFamily="2" charset="0"/>
              </a:rPr>
              <a:t>…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 {</a:t>
            </a:r>
          </a:p>
          <a:p>
            <a:r>
              <a:rPr lang="zh-CN" altLang="en-US" dirty="0">
                <a:solidFill>
                  <a:srgbClr val="0000FF"/>
                </a:solidFill>
                <a:latin typeface="Courier" pitchFamily="2" charset="0"/>
              </a:rPr>
              <a:t>  </a:t>
            </a:r>
            <a:r>
              <a:rPr lang="en-US" altLang="zh-CN" dirty="0">
                <a:solidFill>
                  <a:srgbClr val="0000FF"/>
                </a:solidFill>
                <a:latin typeface="Courier" pitchFamily="2" charset="0"/>
              </a:rPr>
              <a:t>…</a:t>
            </a:r>
          </a:p>
          <a:p>
            <a:r>
              <a:rPr lang="zh-CN" altLang="en-US" dirty="0">
                <a:solidFill>
                  <a:srgbClr val="0000FF"/>
                </a:solidFill>
                <a:latin typeface="Courier" pitchFamily="2" charset="0"/>
              </a:rPr>
              <a:t>  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auto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&amp; block = </a:t>
            </a:r>
            <a:r>
              <a:rPr lang="en" altLang="zh-CN" dirty="0" err="1">
                <a:solidFill>
                  <a:srgbClr val="001080"/>
                </a:solidFill>
                <a:latin typeface="Courier" pitchFamily="2" charset="0"/>
              </a:rPr>
              <a:t>program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.</a:t>
            </a:r>
            <a:r>
              <a:rPr lang="en" altLang="zh-CN" dirty="0" err="1">
                <a:solidFill>
                  <a:srgbClr val="795E26"/>
                </a:solidFill>
                <a:latin typeface="Courier" pitchFamily="2" charset="0"/>
              </a:rPr>
              <a:t>Block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block_id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);</a:t>
            </a:r>
          </a:p>
          <a:p>
            <a:r>
              <a:rPr lang="zh-CN" altLang="en-US" dirty="0">
                <a:solidFill>
                  <a:srgbClr val="AF00DB"/>
                </a:solidFill>
                <a:latin typeface="Courier" pitchFamily="2" charset="0"/>
              </a:rPr>
              <a:t>  </a:t>
            </a:r>
            <a:r>
              <a:rPr lang="en" altLang="zh-CN" dirty="0">
                <a:solidFill>
                  <a:srgbClr val="AF00DB"/>
                </a:solidFill>
                <a:latin typeface="Courier" pitchFamily="2" charset="0"/>
              </a:rPr>
              <a:t>for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auto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&amp; 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op_desc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: </a:t>
            </a:r>
            <a:r>
              <a:rPr lang="en" altLang="zh-CN" dirty="0" err="1">
                <a:solidFill>
                  <a:srgbClr val="001080"/>
                </a:solidFill>
                <a:latin typeface="Courier" pitchFamily="2" charset="0"/>
              </a:rPr>
              <a:t>block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.</a:t>
            </a:r>
            <a:r>
              <a:rPr lang="en" altLang="zh-CN" dirty="0" err="1">
                <a:solidFill>
                  <a:srgbClr val="795E26"/>
                </a:solidFill>
                <a:latin typeface="Courier" pitchFamily="2" charset="0"/>
              </a:rPr>
              <a:t>AllOps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()) {</a:t>
            </a:r>
          </a:p>
          <a:p>
            <a:r>
              <a:rPr lang="zh-CN" altLang="en-US" dirty="0">
                <a:solidFill>
                  <a:srgbClr val="001080"/>
                </a:solidFill>
                <a:latin typeface="Courier" pitchFamily="2" charset="0"/>
              </a:rPr>
              <a:t>    </a:t>
            </a:r>
            <a:r>
              <a:rPr lang="en" altLang="zh-CN" b="1" dirty="0" err="1">
                <a:solidFill>
                  <a:srgbClr val="001080"/>
                </a:solidFill>
                <a:latin typeface="Courier" pitchFamily="2" charset="0"/>
              </a:rPr>
              <a:t>ctx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-&gt;</a:t>
            </a:r>
            <a:r>
              <a:rPr lang="en" altLang="zh-CN" b="1" dirty="0">
                <a:solidFill>
                  <a:srgbClr val="001080"/>
                </a:solidFill>
                <a:latin typeface="Courier" pitchFamily="2" charset="0"/>
              </a:rPr>
              <a:t>ops_.</a:t>
            </a:r>
            <a:r>
              <a:rPr lang="en" altLang="zh-CN" b="1" dirty="0" err="1">
                <a:solidFill>
                  <a:srgbClr val="795E26"/>
                </a:solidFill>
                <a:latin typeface="Courier" pitchFamily="2" charset="0"/>
              </a:rPr>
              <a:t>push_back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OpRegistry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::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CreateOp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(*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op_desc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));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}</a:t>
            </a:r>
          </a:p>
          <a:p>
            <a:r>
              <a:rPr lang="zh-CN" altLang="en-US" dirty="0">
                <a:solidFill>
                  <a:srgbClr val="001080"/>
                </a:solidFill>
                <a:latin typeface="Courier" pitchFamily="2" charset="0"/>
              </a:rPr>
              <a:t>  </a:t>
            </a:r>
            <a:r>
              <a:rPr lang="en" altLang="zh-CN" dirty="0" err="1">
                <a:solidFill>
                  <a:srgbClr val="001080"/>
                </a:solidFill>
                <a:latin typeface="Courier" pitchFamily="2" charset="0"/>
              </a:rPr>
              <a:t>ctx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-&gt;</a:t>
            </a:r>
            <a:r>
              <a:rPr lang="en" altLang="zh-CN" dirty="0" err="1">
                <a:solidFill>
                  <a:srgbClr val="795E26"/>
                </a:solidFill>
                <a:latin typeface="Courier" pitchFamily="2" charset="0"/>
              </a:rPr>
              <a:t>PrepareUnusedVars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skip_ref_cnt_vars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force_disable_gc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urier" pitchFamily="2" charset="0"/>
              </a:rPr>
              <a:t>…</a:t>
            </a:r>
            <a:endParaRPr lang="en" altLang="zh-CN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}</a:t>
            </a:r>
            <a:endParaRPr lang="en" altLang="zh-CN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878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1" y="181250"/>
            <a:ext cx="7122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/>
              <a:t>Executor.run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>
                <a:solidFill>
                  <a:srgbClr val="2339DA"/>
                </a:solidFill>
              </a:rPr>
              <a:t>Run</a:t>
            </a:r>
            <a:r>
              <a:rPr kumimoji="1" lang="zh-CN" altLang="en-US" sz="2800" b="1" dirty="0">
                <a:solidFill>
                  <a:srgbClr val="2339DA"/>
                </a:solidFill>
              </a:rPr>
              <a:t>的执行过程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755B8EE-425C-4144-BDA6-B1425A005156}"/>
              </a:ext>
            </a:extLst>
          </p:cNvPr>
          <p:cNvSpPr/>
          <p:nvPr/>
        </p:nvSpPr>
        <p:spPr>
          <a:xfrm>
            <a:off x="822236" y="958240"/>
            <a:ext cx="36396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b="1" dirty="0">
                <a:latin typeface="Courier" pitchFamily="2" charset="0"/>
              </a:rPr>
              <a:t>void Run(</a:t>
            </a:r>
            <a:r>
              <a:rPr lang="en-US" altLang="zh-CN" b="1" dirty="0">
                <a:latin typeface="Courier" pitchFamily="2" charset="0"/>
              </a:rPr>
              <a:t>…</a:t>
            </a:r>
            <a:r>
              <a:rPr lang="en" altLang="zh-CN" b="1" dirty="0">
                <a:latin typeface="Courier" pitchFamily="2" charset="0"/>
              </a:rPr>
              <a:t>)</a:t>
            </a:r>
            <a:r>
              <a:rPr lang="en-US" altLang="zh-CN" b="1" dirty="0">
                <a:latin typeface="Courier" pitchFamily="2" charset="0"/>
              </a:rPr>
              <a:t>{</a:t>
            </a:r>
          </a:p>
          <a:p>
            <a:r>
              <a:rPr lang="zh-CN" altLang="en-US" b="1" dirty="0">
                <a:latin typeface="Courier" pitchFamily="2" charset="0"/>
              </a:rPr>
              <a:t>  </a:t>
            </a:r>
            <a:r>
              <a:rPr lang="en-US" altLang="zh-CN" b="1" dirty="0">
                <a:latin typeface="Courier" pitchFamily="2" charset="0"/>
              </a:rPr>
              <a:t>…</a:t>
            </a:r>
          </a:p>
          <a:p>
            <a:r>
              <a:rPr lang="zh-CN" altLang="en-US" b="1" dirty="0">
                <a:solidFill>
                  <a:srgbClr val="2339DA"/>
                </a:solidFill>
                <a:latin typeface="Courier" pitchFamily="2" charset="0"/>
              </a:rPr>
              <a:t>  </a:t>
            </a:r>
            <a:r>
              <a:rPr lang="en" altLang="zh-CN" b="1" dirty="0" err="1">
                <a:solidFill>
                  <a:srgbClr val="2339DA"/>
                </a:solidFill>
                <a:latin typeface="Courier" pitchFamily="2" charset="0"/>
              </a:rPr>
              <a:t>RunPreparedContext</a:t>
            </a:r>
            <a:r>
              <a:rPr lang="en-US" altLang="zh-CN" b="1" dirty="0">
                <a:solidFill>
                  <a:srgbClr val="2339DA"/>
                </a:solidFill>
                <a:latin typeface="Courier" pitchFamily="2" charset="0"/>
              </a:rPr>
              <a:t>(…)</a:t>
            </a:r>
          </a:p>
          <a:p>
            <a:r>
              <a:rPr lang="en-US" altLang="zh-CN" b="1" dirty="0">
                <a:latin typeface="Courier" pitchFamily="2" charset="0"/>
              </a:rPr>
              <a:t>}</a:t>
            </a:r>
            <a:endParaRPr lang="en" altLang="zh-CN" b="1" dirty="0">
              <a:effectLst/>
              <a:latin typeface="Courier" pitchFamily="2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2338166-BA65-5B45-AA0B-CA7C28A1F088}"/>
              </a:ext>
            </a:extLst>
          </p:cNvPr>
          <p:cNvSpPr txBox="1"/>
          <p:nvPr/>
        </p:nvSpPr>
        <p:spPr>
          <a:xfrm>
            <a:off x="4967416" y="1014973"/>
            <a:ext cx="6892437" cy="1717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b="1" dirty="0">
                <a:latin typeface="Courier" pitchFamily="2" charset="0"/>
              </a:rPr>
              <a:t>Run</a:t>
            </a:r>
            <a:r>
              <a:rPr kumimoji="1" lang="zh-CN" altLang="en-US" b="1" dirty="0">
                <a:latin typeface="Courier" pitchFamily="2" charset="0"/>
              </a:rPr>
              <a:t>准备好的内容：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CN" altLang="en-US" dirty="0">
                <a:latin typeface="Courier" pitchFamily="2" charset="0"/>
              </a:rPr>
              <a:t>首先处理是否创建</a:t>
            </a:r>
            <a:r>
              <a:rPr kumimoji="1" lang="en-US" altLang="zh-CN" dirty="0">
                <a:latin typeface="Courier" pitchFamily="2" charset="0"/>
              </a:rPr>
              <a:t>local</a:t>
            </a:r>
            <a:r>
              <a:rPr kumimoji="1" lang="zh-CN" altLang="en-US" dirty="0">
                <a:latin typeface="Courier" pitchFamily="2" charset="0"/>
              </a:rPr>
              <a:t> </a:t>
            </a:r>
            <a:r>
              <a:rPr kumimoji="1" lang="en-US" altLang="zh-CN" dirty="0">
                <a:latin typeface="Courier" pitchFamily="2" charset="0"/>
              </a:rPr>
              <a:t>scope</a:t>
            </a:r>
            <a:r>
              <a:rPr kumimoji="1" lang="zh-CN" altLang="en-US" dirty="0">
                <a:latin typeface="Courier" pitchFamily="2" charset="0"/>
              </a:rPr>
              <a:t>和</a:t>
            </a:r>
            <a:r>
              <a:rPr kumimoji="1" lang="en-US" altLang="zh-CN" dirty="0" err="1">
                <a:latin typeface="Courier" pitchFamily="2" charset="0"/>
              </a:rPr>
              <a:t>vars</a:t>
            </a:r>
            <a:endParaRPr kumimoji="1" lang="en-US" altLang="zh-CN" dirty="0">
              <a:latin typeface="Courier" pitchFamily="2" charset="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kumimoji="1" lang="zh-CN" altLang="en-US" dirty="0">
                <a:latin typeface="Courier" pitchFamily="2" charset="0"/>
              </a:rPr>
              <a:t>然后是</a:t>
            </a:r>
            <a:r>
              <a:rPr kumimoji="1" lang="en-US" altLang="zh-CN" dirty="0" err="1">
                <a:latin typeface="Courier" pitchFamily="2" charset="0"/>
              </a:rPr>
              <a:t>gc</a:t>
            </a:r>
            <a:r>
              <a:rPr kumimoji="1" lang="zh-CN" altLang="en-US" dirty="0">
                <a:latin typeface="Courier" pitchFamily="2" charset="0"/>
              </a:rPr>
              <a:t>（</a:t>
            </a:r>
            <a:r>
              <a:rPr lang="en" altLang="zh-CN" dirty="0" err="1">
                <a:latin typeface="Courier" pitchFamily="2" charset="0"/>
              </a:rPr>
              <a:t>GarbageCollector</a:t>
            </a:r>
            <a:r>
              <a:rPr kumimoji="1" lang="zh-CN" altLang="en-US" dirty="0">
                <a:latin typeface="Courier" pitchFamily="2" charset="0"/>
              </a:rPr>
              <a:t>）策略的一些配置</a:t>
            </a:r>
            <a:endParaRPr kumimoji="1" lang="en-US" altLang="zh-CN" dirty="0">
              <a:latin typeface="Courier" pitchFamily="2" charset="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kumimoji="1" lang="zh-CN" altLang="en-US" b="1" dirty="0">
                <a:latin typeface="Courier" pitchFamily="2" charset="0"/>
              </a:rPr>
              <a:t>最后依次</a:t>
            </a:r>
            <a:r>
              <a:rPr kumimoji="1" lang="en-US" altLang="zh-CN" b="1" dirty="0">
                <a:latin typeface="Courier" pitchFamily="2" charset="0"/>
              </a:rPr>
              <a:t>Run</a:t>
            </a:r>
            <a:r>
              <a:rPr kumimoji="1" lang="zh-CN" altLang="en-US" b="1" dirty="0">
                <a:latin typeface="Courier" pitchFamily="2" charset="0"/>
              </a:rPr>
              <a:t>前面</a:t>
            </a:r>
            <a:r>
              <a:rPr kumimoji="1" lang="en-US" altLang="zh-CN" b="1" dirty="0">
                <a:latin typeface="Courier" pitchFamily="2" charset="0"/>
              </a:rPr>
              <a:t>Op</a:t>
            </a:r>
            <a:r>
              <a:rPr kumimoji="1" lang="zh-CN" altLang="en-US" b="1" dirty="0">
                <a:latin typeface="Courier" pitchFamily="2" charset="0"/>
              </a:rPr>
              <a:t> </a:t>
            </a:r>
            <a:r>
              <a:rPr kumimoji="1" lang="en-US" altLang="zh-CN" b="1" dirty="0">
                <a:latin typeface="Courier" pitchFamily="2" charset="0"/>
              </a:rPr>
              <a:t>vector</a:t>
            </a:r>
            <a:r>
              <a:rPr kumimoji="1" lang="zh-CN" altLang="en-US" b="1" dirty="0">
                <a:latin typeface="Courier" pitchFamily="2" charset="0"/>
              </a:rPr>
              <a:t>中的</a:t>
            </a:r>
            <a:r>
              <a:rPr kumimoji="1" lang="en-US" altLang="zh-CN" b="1" dirty="0">
                <a:latin typeface="Courier" pitchFamily="2" charset="0"/>
              </a:rPr>
              <a:t>op</a:t>
            </a:r>
            <a:r>
              <a:rPr kumimoji="1" lang="zh-CN" altLang="en-US" dirty="0">
                <a:latin typeface="Courier" pitchFamily="2" charset="0"/>
              </a:rPr>
              <a:t>，并且删除无用的变量</a:t>
            </a:r>
            <a:endParaRPr kumimoji="1" lang="en-US" altLang="zh-CN" dirty="0">
              <a:latin typeface="Courier" pitchFamily="2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028ED01-E0BB-3748-A3BA-88536D6AB3A6}"/>
              </a:ext>
            </a:extLst>
          </p:cNvPr>
          <p:cNvSpPr/>
          <p:nvPr/>
        </p:nvSpPr>
        <p:spPr>
          <a:xfrm>
            <a:off x="822236" y="3305392"/>
            <a:ext cx="1185949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" pitchFamily="2" charset="0"/>
              </a:rPr>
              <a:t>Executor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dirty="0" err="1">
                <a:solidFill>
                  <a:srgbClr val="795E26"/>
                </a:solidFill>
                <a:latin typeface="Courier" pitchFamily="2" charset="0"/>
              </a:rPr>
              <a:t>RunPreparedContext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ExecutorPrepareContext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*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" pitchFamily="2" charset="0"/>
              </a:rPr>
              <a:t>ctx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, Scope*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 scope</a:t>
            </a:r>
            <a:r>
              <a:rPr lang="en-US" altLang="zh-CN" dirty="0">
                <a:solidFill>
                  <a:srgbClr val="000000"/>
                </a:solidFill>
                <a:latin typeface="Courier" pitchFamily="2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urier" pitchFamily="2" charset="0"/>
              </a:rPr>
              <a:t>…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 {</a:t>
            </a:r>
            <a:br>
              <a:rPr lang="en" altLang="zh-CN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urier" pitchFamily="2" charset="0"/>
              </a:rPr>
              <a:t>…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" altLang="zh-CN" dirty="0">
                <a:solidFill>
                  <a:srgbClr val="AF00DB"/>
                </a:solidFill>
                <a:latin typeface="Courier" pitchFamily="2" charset="0"/>
              </a:rPr>
              <a:t>for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auto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&amp; op : </a:t>
            </a:r>
            <a:r>
              <a:rPr lang="en" altLang="zh-CN" dirty="0" err="1">
                <a:solidFill>
                  <a:srgbClr val="001080"/>
                </a:solidFill>
                <a:latin typeface="Courier" pitchFamily="2" charset="0"/>
              </a:rPr>
              <a:t>ctx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ops_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 {</a:t>
            </a:r>
          </a:p>
          <a:p>
            <a:r>
              <a:rPr lang="zh-CN" altLang="en-US" dirty="0">
                <a:solidFill>
                  <a:srgbClr val="001080"/>
                </a:solidFill>
                <a:latin typeface="Courier" pitchFamily="2" charset="0"/>
              </a:rPr>
              <a:t>    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op-&gt;Run(*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local_scope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, place_);</a:t>
            </a:r>
          </a:p>
          <a:p>
            <a:r>
              <a:rPr lang="zh-CN" altLang="en-US" dirty="0">
                <a:solidFill>
                  <a:srgbClr val="AF00DB"/>
                </a:solidFill>
                <a:latin typeface="Courier" pitchFamily="2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Courier" pitchFamily="2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gc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 {</a:t>
            </a:r>
          </a:p>
          <a:p>
            <a:r>
              <a:rPr lang="zh-CN" altLang="en-US" dirty="0">
                <a:solidFill>
                  <a:srgbClr val="795E26"/>
                </a:solidFill>
                <a:latin typeface="Courier" pitchFamily="2" charset="0"/>
              </a:rPr>
              <a:t>      </a:t>
            </a:r>
            <a:r>
              <a:rPr lang="en" altLang="zh-CN" dirty="0" err="1">
                <a:solidFill>
                  <a:srgbClr val="795E26"/>
                </a:solidFill>
                <a:latin typeface="Courier" pitchFamily="2" charset="0"/>
              </a:rPr>
              <a:t>DeleteUnusedTensors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(*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local_scope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" altLang="zh-CN" dirty="0" err="1">
                <a:solidFill>
                  <a:srgbClr val="001080"/>
                </a:solidFill>
                <a:latin typeface="Courier" pitchFamily="2" charset="0"/>
              </a:rPr>
              <a:t>op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.</a:t>
            </a:r>
            <a:r>
              <a:rPr lang="en" altLang="zh-CN" dirty="0" err="1">
                <a:solidFill>
                  <a:srgbClr val="795E26"/>
                </a:solidFill>
                <a:latin typeface="Courier" pitchFamily="2" charset="0"/>
              </a:rPr>
              <a:t>get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(), </a:t>
            </a:r>
            <a:r>
              <a:rPr lang="en" altLang="zh-CN" dirty="0" err="1">
                <a:solidFill>
                  <a:srgbClr val="001080"/>
                </a:solidFill>
                <a:latin typeface="Courier" pitchFamily="2" charset="0"/>
              </a:rPr>
              <a:t>ctx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-&gt;</a:t>
            </a:r>
            <a:r>
              <a:rPr lang="en" altLang="zh-CN" dirty="0" err="1">
                <a:solidFill>
                  <a:srgbClr val="001080"/>
                </a:solidFill>
                <a:latin typeface="Courier" pitchFamily="2" charset="0"/>
              </a:rPr>
              <a:t>unused_vars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_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" altLang="zh-CN" dirty="0" err="1">
                <a:solidFill>
                  <a:srgbClr val="001080"/>
                </a:solidFill>
                <a:latin typeface="Courier" pitchFamily="2" charset="0"/>
              </a:rPr>
              <a:t>gc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.</a:t>
            </a:r>
            <a:r>
              <a:rPr lang="en" altLang="zh-CN" dirty="0" err="1">
                <a:solidFill>
                  <a:srgbClr val="795E26"/>
                </a:solidFill>
                <a:latin typeface="Courier" pitchFamily="2" charset="0"/>
              </a:rPr>
              <a:t>get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());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}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}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urier" pitchFamily="2" charset="0"/>
              </a:rPr>
              <a:t>…</a:t>
            </a:r>
            <a:endParaRPr lang="en" altLang="zh-CN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latin typeface="Courier" pitchFamily="2" charset="0"/>
              </a:rPr>
              <a:t>}</a:t>
            </a:r>
            <a:endParaRPr lang="en" altLang="zh-CN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9712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9CEF21C-6E94-2B48-91DC-A45DD2A003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7318" b="29133"/>
          <a:stretch/>
        </p:blipFill>
        <p:spPr>
          <a:xfrm>
            <a:off x="4811326" y="2139777"/>
            <a:ext cx="2569349" cy="111890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4D8F157-BD08-F441-9A60-B5728E39C8FD}"/>
              </a:ext>
            </a:extLst>
          </p:cNvPr>
          <p:cNvSpPr txBox="1"/>
          <p:nvPr/>
        </p:nvSpPr>
        <p:spPr>
          <a:xfrm>
            <a:off x="2809671" y="3424279"/>
            <a:ext cx="6572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dirty="0"/>
              <a:t>Operator</a:t>
            </a:r>
            <a:r>
              <a:rPr kumimoji="1" lang="zh-CN" altLang="en-US" sz="3600" b="1" dirty="0"/>
              <a:t>注册与执行</a:t>
            </a:r>
          </a:p>
        </p:txBody>
      </p:sp>
    </p:spTree>
    <p:extLst>
      <p:ext uri="{BB962C8B-B14F-4D97-AF65-F5344CB8AC3E}">
        <p14:creationId xmlns:p14="http://schemas.microsoft.com/office/powerpoint/2010/main" val="36317217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1" y="181250"/>
            <a:ext cx="7122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/>
              <a:t>Op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>
                <a:solidFill>
                  <a:srgbClr val="2339DA"/>
                </a:solidFill>
              </a:rPr>
              <a:t>Executor::Run</a:t>
            </a:r>
            <a:r>
              <a:rPr kumimoji="1" lang="zh-CN" altLang="en-US" sz="2800" b="1" dirty="0">
                <a:solidFill>
                  <a:srgbClr val="2339DA"/>
                </a:solidFill>
              </a:rPr>
              <a:t>过程的疑问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7A8B5DC-F4B4-394A-899F-1E9CE9516C82}"/>
              </a:ext>
            </a:extLst>
          </p:cNvPr>
          <p:cNvSpPr/>
          <p:nvPr/>
        </p:nvSpPr>
        <p:spPr>
          <a:xfrm>
            <a:off x="822601" y="940827"/>
            <a:ext cx="9569431" cy="3328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b="1" dirty="0" err="1">
                <a:solidFill>
                  <a:srgbClr val="001080"/>
                </a:solidFill>
                <a:latin typeface="Courier" pitchFamily="2" charset="0"/>
              </a:rPr>
              <a:t>ctx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-&gt;</a:t>
            </a:r>
            <a:r>
              <a:rPr lang="en" altLang="zh-CN" b="1" dirty="0">
                <a:solidFill>
                  <a:srgbClr val="001080"/>
                </a:solidFill>
                <a:latin typeface="Courier" pitchFamily="2" charset="0"/>
              </a:rPr>
              <a:t>ops_.</a:t>
            </a:r>
            <a:r>
              <a:rPr lang="en" altLang="zh-CN" b="1" dirty="0" err="1">
                <a:solidFill>
                  <a:srgbClr val="795E26"/>
                </a:solidFill>
                <a:latin typeface="Courier" pitchFamily="2" charset="0"/>
              </a:rPr>
              <a:t>push_back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" altLang="zh-CN" b="1" dirty="0" err="1">
                <a:solidFill>
                  <a:srgbClr val="267F99"/>
                </a:solidFill>
                <a:latin typeface="Courier" pitchFamily="2" charset="0"/>
              </a:rPr>
              <a:t>OpRegistry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b="1" dirty="0" err="1">
                <a:solidFill>
                  <a:srgbClr val="795E26"/>
                </a:solidFill>
                <a:latin typeface="Courier" pitchFamily="2" charset="0"/>
              </a:rPr>
              <a:t>CreateOp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(*</a:t>
            </a:r>
            <a:r>
              <a:rPr lang="en" altLang="zh-CN" b="1" dirty="0" err="1">
                <a:solidFill>
                  <a:srgbClr val="000000"/>
                </a:solidFill>
                <a:latin typeface="Courier" pitchFamily="2" charset="0"/>
              </a:rPr>
              <a:t>op_desc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));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Courier" pitchFamily="2" charset="0"/>
              </a:rPr>
              <a:t>疑问：</a:t>
            </a:r>
            <a:endParaRPr lang="en-US" altLang="zh-CN" sz="2000" b="1" dirty="0"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ourier" pitchFamily="2" charset="0"/>
              </a:rPr>
              <a:t>-</a:t>
            </a:r>
            <a:r>
              <a:rPr lang="zh-CN" altLang="en-US" sz="2000" dirty="0">
                <a:latin typeface="Courier" pitchFamily="2" charset="0"/>
              </a:rPr>
              <a:t> 这里</a:t>
            </a:r>
            <a:r>
              <a:rPr lang="en-US" altLang="zh-CN" sz="2000" dirty="0">
                <a:latin typeface="Courier" pitchFamily="2" charset="0"/>
              </a:rPr>
              <a:t>push</a:t>
            </a:r>
            <a:r>
              <a:rPr lang="zh-CN" altLang="en-US" sz="2000" dirty="0">
                <a:latin typeface="Courier" pitchFamily="2" charset="0"/>
              </a:rPr>
              <a:t>的具体是什么东西？</a:t>
            </a:r>
            <a:endParaRPr lang="en-US" altLang="zh-CN" sz="2000" dirty="0"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ourier" pitchFamily="2" charset="0"/>
              </a:rPr>
              <a:t>-</a:t>
            </a:r>
            <a:r>
              <a:rPr lang="zh-CN" altLang="en-US" sz="2000" dirty="0">
                <a:latin typeface="Courier" pitchFamily="2" charset="0"/>
              </a:rPr>
              <a:t> </a:t>
            </a:r>
            <a:r>
              <a:rPr lang="en-US" altLang="zh-CN" sz="2000" dirty="0" err="1">
                <a:latin typeface="Courier" pitchFamily="2" charset="0"/>
              </a:rPr>
              <a:t>op_desc</a:t>
            </a:r>
            <a:r>
              <a:rPr lang="zh-CN" altLang="en-US" sz="2000" dirty="0">
                <a:latin typeface="Courier" pitchFamily="2" charset="0"/>
              </a:rPr>
              <a:t>前面了解了，但是经过</a:t>
            </a:r>
            <a:r>
              <a:rPr lang="en-US" altLang="zh-CN" sz="2000" dirty="0">
                <a:latin typeface="Courier" pitchFamily="2" charset="0"/>
              </a:rPr>
              <a:t>Create</a:t>
            </a:r>
            <a:r>
              <a:rPr lang="zh-CN" altLang="en-US" sz="2000" dirty="0">
                <a:latin typeface="Courier" pitchFamily="2" charset="0"/>
              </a:rPr>
              <a:t>之后变成什么了？</a:t>
            </a:r>
            <a:endParaRPr lang="en-US" altLang="zh-CN" sz="2000" dirty="0"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endParaRPr lang="en" altLang="zh-CN" b="1" dirty="0">
              <a:latin typeface="Courier" pitchFamily="2" charset="0"/>
            </a:endParaRPr>
          </a:p>
          <a:p>
            <a:r>
              <a:rPr lang="en" altLang="zh-CN" b="1" dirty="0">
                <a:solidFill>
                  <a:srgbClr val="001080"/>
                </a:solidFill>
                <a:latin typeface="Courier" pitchFamily="2" charset="0"/>
              </a:rPr>
              <a:t>op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-&gt;</a:t>
            </a:r>
            <a:r>
              <a:rPr lang="en" altLang="zh-CN" b="1" dirty="0">
                <a:solidFill>
                  <a:srgbClr val="795E26"/>
                </a:solidFill>
                <a:latin typeface="Courier" pitchFamily="2" charset="0"/>
              </a:rPr>
              <a:t>Run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(*</a:t>
            </a:r>
            <a:r>
              <a:rPr lang="en" altLang="zh-CN" b="1" dirty="0" err="1">
                <a:solidFill>
                  <a:srgbClr val="000000"/>
                </a:solidFill>
                <a:latin typeface="Courier" pitchFamily="2" charset="0"/>
              </a:rPr>
              <a:t>local_scope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, place_);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Courier" pitchFamily="2" charset="0"/>
              </a:rPr>
              <a:t>疑问：</a:t>
            </a:r>
            <a:endParaRPr lang="en" altLang="zh-CN" sz="2000" b="1" dirty="0"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ourier" pitchFamily="2" charset="0"/>
              </a:rPr>
              <a:t>-</a:t>
            </a:r>
            <a:r>
              <a:rPr lang="zh-CN" altLang="en-US" sz="2000" dirty="0">
                <a:latin typeface="Courier" pitchFamily="2" charset="0"/>
              </a:rPr>
              <a:t> </a:t>
            </a:r>
            <a:r>
              <a:rPr lang="en" altLang="zh-CN" sz="2000" dirty="0">
                <a:latin typeface="Courier" pitchFamily="2" charset="0"/>
              </a:rPr>
              <a:t>Run</a:t>
            </a:r>
            <a:r>
              <a:rPr lang="en-US" altLang="zh-CN" sz="2000" dirty="0">
                <a:latin typeface="Courier" pitchFamily="2" charset="0"/>
              </a:rPr>
              <a:t>?</a:t>
            </a:r>
            <a:r>
              <a:rPr lang="zh-CN" altLang="en-US" sz="2000" dirty="0">
                <a:latin typeface="Courier" pitchFamily="2" charset="0"/>
              </a:rPr>
              <a:t>具体怎么</a:t>
            </a:r>
            <a:r>
              <a:rPr lang="en-US" altLang="zh-CN" sz="2000" dirty="0">
                <a:latin typeface="Courier" pitchFamily="2" charset="0"/>
              </a:rPr>
              <a:t>Run</a:t>
            </a:r>
            <a:r>
              <a:rPr lang="zh-CN" altLang="en-US" sz="2000" dirty="0">
                <a:latin typeface="Courier" pitchFamily="2" charset="0"/>
              </a:rPr>
              <a:t>的？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82720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1" y="181250"/>
            <a:ext cx="7122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/>
              <a:t>CreateOp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>
                <a:solidFill>
                  <a:srgbClr val="2339DA"/>
                </a:solidFill>
              </a:rPr>
              <a:t>Op</a:t>
            </a:r>
            <a:r>
              <a:rPr kumimoji="1" lang="zh-CN" altLang="en-US" sz="2800" b="1" dirty="0">
                <a:solidFill>
                  <a:srgbClr val="2339DA"/>
                </a:solidFill>
              </a:rPr>
              <a:t>的创建过程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7A8B5DC-F4B4-394A-899F-1E9CE9516C82}"/>
              </a:ext>
            </a:extLst>
          </p:cNvPr>
          <p:cNvSpPr/>
          <p:nvPr/>
        </p:nvSpPr>
        <p:spPr>
          <a:xfrm>
            <a:off x="822601" y="804902"/>
            <a:ext cx="95694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001080"/>
                </a:solidFill>
                <a:latin typeface="Courier" pitchFamily="2" charset="0"/>
              </a:rPr>
              <a:t>ctx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ops_.</a:t>
            </a:r>
            <a:r>
              <a:rPr lang="en" altLang="zh-CN" dirty="0" err="1">
                <a:solidFill>
                  <a:srgbClr val="795E26"/>
                </a:solidFill>
                <a:latin typeface="Courier" pitchFamily="2" charset="0"/>
              </a:rPr>
              <a:t>push_back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OpRegistry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dirty="0" err="1">
                <a:solidFill>
                  <a:srgbClr val="795E26"/>
                </a:solidFill>
                <a:latin typeface="Courier" pitchFamily="2" charset="0"/>
              </a:rPr>
              <a:t>CreateOp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(*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op_desc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));</a:t>
            </a: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88D11216-B7E6-7D42-AA6D-015D6F3F1E0A}"/>
              </a:ext>
            </a:extLst>
          </p:cNvPr>
          <p:cNvCxnSpPr/>
          <p:nvPr/>
        </p:nvCxnSpPr>
        <p:spPr>
          <a:xfrm>
            <a:off x="5202195" y="1277019"/>
            <a:ext cx="1408670" cy="411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E39503B7-D435-D14A-939A-62DBF06DDCF6}"/>
              </a:ext>
            </a:extLst>
          </p:cNvPr>
          <p:cNvCxnSpPr/>
          <p:nvPr/>
        </p:nvCxnSpPr>
        <p:spPr>
          <a:xfrm>
            <a:off x="6524368" y="2058174"/>
            <a:ext cx="0" cy="411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89107A02-4873-234E-9447-5CEE1DD4420A}"/>
              </a:ext>
            </a:extLst>
          </p:cNvPr>
          <p:cNvCxnSpPr/>
          <p:nvPr/>
        </p:nvCxnSpPr>
        <p:spPr>
          <a:xfrm flipH="1" flipV="1">
            <a:off x="2298357" y="3632886"/>
            <a:ext cx="518984" cy="729049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BE001D0-4AC6-9A4E-8C8A-6DAF3E8611EC}"/>
              </a:ext>
            </a:extLst>
          </p:cNvPr>
          <p:cNvSpPr txBox="1"/>
          <p:nvPr/>
        </p:nvSpPr>
        <p:spPr>
          <a:xfrm>
            <a:off x="8082554" y="5133595"/>
            <a:ext cx="3981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2339DA"/>
                </a:solidFill>
                <a:latin typeface="Courier" pitchFamily="2" charset="0"/>
              </a:rPr>
              <a:t>疑问：</a:t>
            </a:r>
            <a:endParaRPr kumimoji="1" lang="en-US" altLang="zh-CN" dirty="0">
              <a:solidFill>
                <a:srgbClr val="2339DA"/>
              </a:solidFill>
              <a:latin typeface="Courier" pitchFamily="2" charset="0"/>
            </a:endParaRPr>
          </a:p>
          <a:p>
            <a:r>
              <a:rPr kumimoji="1" lang="en-US" altLang="zh-CN" dirty="0" err="1">
                <a:solidFill>
                  <a:srgbClr val="2339DA"/>
                </a:solidFill>
                <a:latin typeface="Courier" pitchFamily="2" charset="0"/>
              </a:rPr>
              <a:t>OpInfoMap</a:t>
            </a:r>
            <a:r>
              <a:rPr kumimoji="1" lang="zh-CN" altLang="en-US" dirty="0">
                <a:solidFill>
                  <a:srgbClr val="2339DA"/>
                </a:solidFill>
                <a:latin typeface="Courier" pitchFamily="2" charset="0"/>
              </a:rPr>
              <a:t>是什么？</a:t>
            </a:r>
            <a:endParaRPr kumimoji="1" lang="en-US" altLang="zh-CN" dirty="0">
              <a:solidFill>
                <a:srgbClr val="2339DA"/>
              </a:solidFill>
              <a:latin typeface="Courier" pitchFamily="2" charset="0"/>
            </a:endParaRPr>
          </a:p>
          <a:p>
            <a:r>
              <a:rPr kumimoji="1" lang="en-US" altLang="zh-CN" dirty="0">
                <a:solidFill>
                  <a:srgbClr val="2339DA"/>
                </a:solidFill>
                <a:latin typeface="Courier" pitchFamily="2" charset="0"/>
              </a:rPr>
              <a:t>info</a:t>
            </a:r>
            <a:r>
              <a:rPr kumimoji="1" lang="zh-CN" altLang="en-US" dirty="0">
                <a:solidFill>
                  <a:srgbClr val="2339DA"/>
                </a:solidFill>
                <a:latin typeface="Courier" pitchFamily="2" charset="0"/>
              </a:rPr>
              <a:t>为什么可以调用</a:t>
            </a:r>
            <a:r>
              <a:rPr kumimoji="1" lang="en-US" altLang="zh-CN" dirty="0">
                <a:solidFill>
                  <a:srgbClr val="2339DA"/>
                </a:solidFill>
                <a:latin typeface="Courier" pitchFamily="2" charset="0"/>
              </a:rPr>
              <a:t>Creator</a:t>
            </a:r>
            <a:r>
              <a:rPr kumimoji="1" lang="zh-CN" altLang="en-US" dirty="0">
                <a:solidFill>
                  <a:srgbClr val="2339DA"/>
                </a:solidFill>
                <a:latin typeface="Courier" pitchFamily="2" charset="0"/>
              </a:rPr>
              <a:t>？</a:t>
            </a:r>
            <a:endParaRPr kumimoji="1" lang="en-US" altLang="zh-CN" dirty="0">
              <a:solidFill>
                <a:srgbClr val="2339DA"/>
              </a:solidFill>
              <a:latin typeface="Courier" pitchFamily="2" charset="0"/>
            </a:endParaRPr>
          </a:p>
          <a:p>
            <a:r>
              <a:rPr kumimoji="1" lang="en-US" altLang="zh-CN" dirty="0" err="1">
                <a:solidFill>
                  <a:srgbClr val="2339DA"/>
                </a:solidFill>
                <a:latin typeface="Courier" pitchFamily="2" charset="0"/>
              </a:rPr>
              <a:t>info.Creator</a:t>
            </a:r>
            <a:r>
              <a:rPr kumimoji="1" lang="zh-CN" altLang="en-US" dirty="0">
                <a:solidFill>
                  <a:srgbClr val="2339DA"/>
                </a:solidFill>
                <a:latin typeface="Courier" pitchFamily="2" charset="0"/>
              </a:rPr>
              <a:t>如何</a:t>
            </a:r>
            <a:r>
              <a:rPr kumimoji="1" lang="en-US" altLang="zh-CN" dirty="0">
                <a:solidFill>
                  <a:srgbClr val="2339DA"/>
                </a:solidFill>
                <a:latin typeface="Courier" pitchFamily="2" charset="0"/>
              </a:rPr>
              <a:t>Create</a:t>
            </a:r>
            <a:r>
              <a:rPr kumimoji="1" lang="zh-CN" altLang="en-US" dirty="0">
                <a:solidFill>
                  <a:srgbClr val="2339DA"/>
                </a:solidFill>
                <a:latin typeface="Courier" pitchFamily="2" charset="0"/>
              </a:rPr>
              <a:t>？</a:t>
            </a:r>
            <a:endParaRPr kumimoji="1" lang="en-US" altLang="zh-CN" dirty="0">
              <a:solidFill>
                <a:srgbClr val="2339DA"/>
              </a:solidFill>
              <a:latin typeface="Courier" pitchFamily="2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ECF202F-E73B-394F-9BFF-8AD63B760A95}"/>
              </a:ext>
            </a:extLst>
          </p:cNvPr>
          <p:cNvSpPr/>
          <p:nvPr/>
        </p:nvSpPr>
        <p:spPr>
          <a:xfrm>
            <a:off x="822601" y="1688842"/>
            <a:ext cx="1083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unique_ptr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&lt;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OperatorBase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&gt; 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OpRegistry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dirty="0" err="1">
                <a:solidFill>
                  <a:srgbClr val="795E26"/>
                </a:solidFill>
                <a:latin typeface="Courier" pitchFamily="2" charset="0"/>
              </a:rPr>
              <a:t>CreateOp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OpDesc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&amp;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" pitchFamily="2" charset="0"/>
              </a:rPr>
              <a:t>op_desc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" pitchFamily="2" charset="0"/>
              </a:rPr>
              <a:t>{…}</a:t>
            </a:r>
            <a:endParaRPr lang="en" altLang="zh-CN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4CE582A-DE5F-0341-90AB-710D38EE290C}"/>
              </a:ext>
            </a:extLst>
          </p:cNvPr>
          <p:cNvSpPr/>
          <p:nvPr/>
        </p:nvSpPr>
        <p:spPr>
          <a:xfrm>
            <a:off x="822601" y="2498937"/>
            <a:ext cx="1039958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unique_ptr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&lt;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OperatorBase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&gt; 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OpRegistry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dirty="0" err="1">
                <a:solidFill>
                  <a:srgbClr val="795E26"/>
                </a:solidFill>
                <a:latin typeface="Courier" pitchFamily="2" charset="0"/>
              </a:rPr>
              <a:t>CreateOp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</a:p>
          <a:p>
            <a:r>
              <a:rPr lang="zh-CN" altLang="en-US" dirty="0">
                <a:solidFill>
                  <a:srgbClr val="0000FF"/>
                </a:solidFill>
                <a:latin typeface="Courier" pitchFamily="2" charset="0"/>
              </a:rPr>
              <a:t>    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::string&amp;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 type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VariableNameMap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&amp;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 inputs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,</a:t>
            </a:r>
          </a:p>
          <a:p>
            <a:r>
              <a:rPr lang="zh-CN" altLang="en-US" dirty="0">
                <a:solidFill>
                  <a:srgbClr val="0000FF"/>
                </a:solidFill>
                <a:latin typeface="Courier" pitchFamily="2" charset="0"/>
              </a:rPr>
              <a:t>    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VariableNameMap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&amp;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 outputs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AttributeMap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" pitchFamily="2" charset="0"/>
              </a:rPr>
              <a:t>attrs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 {</a:t>
            </a:r>
          </a:p>
          <a:p>
            <a:r>
              <a:rPr lang="zh-CN" altLang="en-US" dirty="0">
                <a:solidFill>
                  <a:srgbClr val="0000FF"/>
                </a:solidFill>
                <a:latin typeface="Courier" pitchFamily="2" charset="0"/>
              </a:rPr>
              <a:t>  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auto&amp; info = 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OpInfoMap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::Instance().Get(type);</a:t>
            </a:r>
          </a:p>
          <a:p>
            <a:r>
              <a:rPr lang="zh-CN" altLang="en-US" dirty="0">
                <a:solidFill>
                  <a:srgbClr val="AF00DB"/>
                </a:solidFill>
                <a:latin typeface="Courier" pitchFamily="2" charset="0"/>
              </a:rPr>
              <a:t>  </a:t>
            </a:r>
            <a:r>
              <a:rPr lang="en" altLang="zh-CN" dirty="0">
                <a:solidFill>
                  <a:srgbClr val="AF00DB"/>
                </a:solidFill>
                <a:latin typeface="Courier" pitchFamily="2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" altLang="zh-CN" dirty="0" err="1">
                <a:solidFill>
                  <a:srgbClr val="001080"/>
                </a:solidFill>
                <a:latin typeface="Courier" pitchFamily="2" charset="0"/>
              </a:rPr>
              <a:t>info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.</a:t>
            </a:r>
            <a:r>
              <a:rPr lang="en" altLang="zh-CN" dirty="0" err="1">
                <a:solidFill>
                  <a:srgbClr val="795E26"/>
                </a:solidFill>
                <a:latin typeface="Courier" pitchFamily="2" charset="0"/>
              </a:rPr>
              <a:t>Checker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() != 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nullptr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 {</a:t>
            </a:r>
          </a:p>
          <a:p>
            <a:r>
              <a:rPr lang="zh-CN" altLang="en-US" dirty="0">
                <a:solidFill>
                  <a:srgbClr val="001080"/>
                </a:solidFill>
                <a:latin typeface="Courier" pitchFamily="2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Courier" pitchFamily="2" charset="0"/>
              </a:rPr>
              <a:t>info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.</a:t>
            </a:r>
            <a:r>
              <a:rPr lang="en" altLang="zh-CN" dirty="0" err="1">
                <a:solidFill>
                  <a:srgbClr val="795E26"/>
                </a:solidFill>
                <a:latin typeface="Courier" pitchFamily="2" charset="0"/>
              </a:rPr>
              <a:t>Checker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()-&gt;</a:t>
            </a:r>
            <a:r>
              <a:rPr lang="en" altLang="zh-CN" dirty="0">
                <a:solidFill>
                  <a:srgbClr val="795E26"/>
                </a:solidFill>
                <a:latin typeface="Courier" pitchFamily="2" charset="0"/>
              </a:rPr>
              <a:t>Check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(&amp;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attrs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}</a:t>
            </a:r>
          </a:p>
          <a:p>
            <a:r>
              <a:rPr lang="zh-CN" altLang="en-US" dirty="0">
                <a:solidFill>
                  <a:srgbClr val="0000FF"/>
                </a:solidFill>
                <a:latin typeface="Courier" pitchFamily="2" charset="0"/>
              </a:rPr>
              <a:t>  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auto op = 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info.Creator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()(type, inputs, outputs, 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attrs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);</a:t>
            </a:r>
          </a:p>
          <a:p>
            <a:r>
              <a:rPr lang="zh-CN" altLang="en-US" dirty="0">
                <a:solidFill>
                  <a:srgbClr val="AF00DB"/>
                </a:solidFill>
                <a:latin typeface="Courier" pitchFamily="2" charset="0"/>
              </a:rPr>
              <a:t>  </a:t>
            </a:r>
            <a:r>
              <a:rPr lang="en" altLang="zh-CN" dirty="0">
                <a:solidFill>
                  <a:srgbClr val="AF00DB"/>
                </a:solidFill>
                <a:latin typeface="Courier" pitchFamily="2" charset="0"/>
              </a:rPr>
              <a:t>return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dirty="0" err="1">
                <a:solidFill>
                  <a:srgbClr val="795E26"/>
                </a:solidFill>
                <a:latin typeface="Courier" pitchFamily="2" charset="0"/>
              </a:rPr>
              <a:t>unique_ptr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&lt;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OperatorBase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&gt;(op);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}</a:t>
            </a:r>
            <a:endParaRPr lang="en" altLang="zh-CN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F1CC392-33C9-CA4A-AC5A-DB9B67932FC8}"/>
              </a:ext>
            </a:extLst>
          </p:cNvPr>
          <p:cNvSpPr txBox="1"/>
          <p:nvPr/>
        </p:nvSpPr>
        <p:spPr>
          <a:xfrm>
            <a:off x="874713" y="5569099"/>
            <a:ext cx="6711571" cy="764825"/>
          </a:xfrm>
          <a:prstGeom prst="rect">
            <a:avLst/>
          </a:prstGeom>
          <a:noFill/>
          <a:ln>
            <a:solidFill>
              <a:srgbClr val="203BD3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dirty="0">
                <a:latin typeface="Courier" pitchFamily="2" charset="0"/>
              </a:rPr>
              <a:t>首先到全局的</a:t>
            </a:r>
            <a:r>
              <a:rPr kumimoji="1" lang="en-US" altLang="zh-CN" dirty="0" err="1">
                <a:latin typeface="Courier" pitchFamily="2" charset="0"/>
              </a:rPr>
              <a:t>OpInfoMap</a:t>
            </a:r>
            <a:r>
              <a:rPr kumimoji="1" lang="zh-CN" altLang="en-US" dirty="0">
                <a:latin typeface="Courier" pitchFamily="2" charset="0"/>
              </a:rPr>
              <a:t>中找到要创建</a:t>
            </a:r>
            <a:r>
              <a:rPr kumimoji="1" lang="en-US" altLang="zh-CN" dirty="0">
                <a:latin typeface="Courier" pitchFamily="2" charset="0"/>
              </a:rPr>
              <a:t>Op</a:t>
            </a:r>
            <a:r>
              <a:rPr kumimoji="1" lang="zh-CN" altLang="en-US" dirty="0">
                <a:latin typeface="Courier" pitchFamily="2" charset="0"/>
              </a:rPr>
              <a:t>的信息和工具集</a:t>
            </a:r>
            <a:endParaRPr kumimoji="1" lang="en-US" altLang="zh-CN" dirty="0">
              <a:latin typeface="Courier" pitchFamily="2" charset="0"/>
            </a:endParaRPr>
          </a:p>
          <a:p>
            <a:pPr algn="l">
              <a:lnSpc>
                <a:spcPct val="125000"/>
              </a:lnSpc>
            </a:pPr>
            <a:r>
              <a:rPr kumimoji="1" lang="zh-CN" altLang="en-US" dirty="0">
                <a:latin typeface="Courier" pitchFamily="2" charset="0"/>
              </a:rPr>
              <a:t>然后调用</a:t>
            </a:r>
            <a:r>
              <a:rPr kumimoji="1" lang="en-US" altLang="zh-CN" dirty="0">
                <a:latin typeface="Courier" pitchFamily="2" charset="0"/>
              </a:rPr>
              <a:t>Creator</a:t>
            </a:r>
            <a:r>
              <a:rPr kumimoji="1" lang="zh-CN" altLang="en-US" dirty="0">
                <a:latin typeface="Courier" pitchFamily="2" charset="0"/>
              </a:rPr>
              <a:t>，依据参数创建</a:t>
            </a:r>
            <a:r>
              <a:rPr kumimoji="1" lang="en-US" altLang="zh-CN" dirty="0" err="1">
                <a:latin typeface="Courier" pitchFamily="2" charset="0"/>
              </a:rPr>
              <a:t>OperatorBase</a:t>
            </a:r>
            <a:r>
              <a:rPr kumimoji="1" lang="zh-CN" altLang="en-US" dirty="0">
                <a:latin typeface="Courier" pitchFamily="2" charset="0"/>
              </a:rPr>
              <a:t>类的对象实例</a:t>
            </a: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A6D07F30-F9E0-3947-8909-42B77B7602CA}"/>
              </a:ext>
            </a:extLst>
          </p:cNvPr>
          <p:cNvCxnSpPr/>
          <p:nvPr/>
        </p:nvCxnSpPr>
        <p:spPr>
          <a:xfrm>
            <a:off x="942109" y="1469492"/>
            <a:ext cx="54800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1B7C4FF3-548A-A74D-8408-1CC88F192A14}"/>
              </a:ext>
            </a:extLst>
          </p:cNvPr>
          <p:cNvCxnSpPr/>
          <p:nvPr/>
        </p:nvCxnSpPr>
        <p:spPr>
          <a:xfrm>
            <a:off x="942109" y="2271497"/>
            <a:ext cx="54800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2230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1" y="181250"/>
            <a:ext cx="7122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/>
              <a:t>CreateOp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>
                <a:solidFill>
                  <a:srgbClr val="2339DA"/>
                </a:solidFill>
              </a:rPr>
              <a:t>Op</a:t>
            </a:r>
            <a:r>
              <a:rPr kumimoji="1" lang="zh-CN" altLang="en-US" sz="2800" b="1" dirty="0">
                <a:solidFill>
                  <a:srgbClr val="2339DA"/>
                </a:solidFill>
              </a:rPr>
              <a:t>的创建过程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7A8B5DC-F4B4-394A-899F-1E9CE9516C82}"/>
              </a:ext>
            </a:extLst>
          </p:cNvPr>
          <p:cNvSpPr/>
          <p:nvPr/>
        </p:nvSpPr>
        <p:spPr>
          <a:xfrm>
            <a:off x="822601" y="804902"/>
            <a:ext cx="95694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auto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&amp; info = </a:t>
            </a:r>
            <a:r>
              <a:rPr lang="en" altLang="zh-CN" b="1" dirty="0" err="1">
                <a:solidFill>
                  <a:srgbClr val="267F99"/>
                </a:solidFill>
                <a:latin typeface="Courier" pitchFamily="2" charset="0"/>
              </a:rPr>
              <a:t>OpInfoMap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b="1" dirty="0">
                <a:solidFill>
                  <a:srgbClr val="795E26"/>
                </a:solidFill>
                <a:latin typeface="Courier" pitchFamily="2" charset="0"/>
              </a:rPr>
              <a:t>Instance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().</a:t>
            </a:r>
            <a:r>
              <a:rPr lang="en" altLang="zh-CN" b="1" dirty="0">
                <a:solidFill>
                  <a:srgbClr val="795E26"/>
                </a:solidFill>
                <a:latin typeface="Courier" pitchFamily="2" charset="0"/>
              </a:rPr>
              <a:t>Get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(type);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auto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op = </a:t>
            </a:r>
            <a:r>
              <a:rPr lang="en" altLang="zh-CN" dirty="0" err="1">
                <a:solidFill>
                  <a:srgbClr val="001080"/>
                </a:solidFill>
                <a:latin typeface="Courier" pitchFamily="2" charset="0"/>
              </a:rPr>
              <a:t>info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.</a:t>
            </a:r>
            <a:r>
              <a:rPr lang="en" altLang="zh-CN" dirty="0" err="1">
                <a:solidFill>
                  <a:srgbClr val="795E26"/>
                </a:solidFill>
                <a:latin typeface="Courier" pitchFamily="2" charset="0"/>
              </a:rPr>
              <a:t>Creator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()(type, inputs, outputs, 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attrs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);</a:t>
            </a: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458B41FE-4020-014A-9D27-5FD5C01E6732}"/>
              </a:ext>
            </a:extLst>
          </p:cNvPr>
          <p:cNvCxnSpPr/>
          <p:nvPr/>
        </p:nvCxnSpPr>
        <p:spPr>
          <a:xfrm flipH="1">
            <a:off x="2421924" y="1128067"/>
            <a:ext cx="722421" cy="510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AF53F6A9-1678-8948-9D48-F358B1746311}"/>
              </a:ext>
            </a:extLst>
          </p:cNvPr>
          <p:cNvCxnSpPr/>
          <p:nvPr/>
        </p:nvCxnSpPr>
        <p:spPr>
          <a:xfrm flipH="1">
            <a:off x="2273643" y="3101546"/>
            <a:ext cx="3904735" cy="478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980C70D6-D3BD-5C48-AC3A-B769B285FF3D}"/>
              </a:ext>
            </a:extLst>
          </p:cNvPr>
          <p:cNvCxnSpPr/>
          <p:nvPr/>
        </p:nvCxnSpPr>
        <p:spPr>
          <a:xfrm>
            <a:off x="1779373" y="4217733"/>
            <a:ext cx="1016402" cy="1116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08DF5D2B-0FBA-E147-8FDC-719497B511DF}"/>
              </a:ext>
            </a:extLst>
          </p:cNvPr>
          <p:cNvCxnSpPr/>
          <p:nvPr/>
        </p:nvCxnSpPr>
        <p:spPr>
          <a:xfrm flipV="1">
            <a:off x="5466090" y="2090774"/>
            <a:ext cx="2108602" cy="27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F12AC85A-0095-F041-95D4-F718314DDFAC}"/>
              </a:ext>
            </a:extLst>
          </p:cNvPr>
          <p:cNvSpPr/>
          <p:nvPr/>
        </p:nvSpPr>
        <p:spPr>
          <a:xfrm>
            <a:off x="822601" y="1612225"/>
            <a:ext cx="937465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OpInfoMap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{</a:t>
            </a:r>
          </a:p>
          <a:p>
            <a:r>
              <a:rPr lang="zh-CN" altLang="en-US" dirty="0">
                <a:solidFill>
                  <a:srgbClr val="0000FF"/>
                </a:solidFill>
                <a:latin typeface="Courier" pitchFamily="2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public:</a:t>
            </a:r>
            <a:endParaRPr lang="en" altLang="zh-CN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zh-CN" altLang="en-US" dirty="0">
                <a:solidFill>
                  <a:srgbClr val="0000FF"/>
                </a:solidFill>
                <a:latin typeface="Courier" pitchFamily="2" charset="0"/>
              </a:rPr>
              <a:t>  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static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OpInfoMap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&amp; </a:t>
            </a:r>
            <a:r>
              <a:rPr lang="en" altLang="zh-CN" dirty="0">
                <a:solidFill>
                  <a:srgbClr val="C00000"/>
                </a:solidFill>
                <a:latin typeface="Courier" pitchFamily="2" charset="0"/>
              </a:rPr>
              <a:t>Instance();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/>
            </a:r>
            <a:br>
              <a:rPr lang="en" altLang="zh-CN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private:</a:t>
            </a:r>
            <a:endParaRPr lang="en" altLang="zh-CN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zh-CN" altLang="en-US" dirty="0">
                <a:solidFill>
                  <a:srgbClr val="267F99"/>
                </a:solidFill>
                <a:latin typeface="Courier" pitchFamily="2" charset="0"/>
              </a:rPr>
              <a:t>  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unordered_map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&lt;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::string, </a:t>
            </a:r>
            <a:r>
              <a:rPr lang="en" altLang="zh-CN" dirty="0" err="1">
                <a:solidFill>
                  <a:srgbClr val="C00000"/>
                </a:solidFill>
                <a:latin typeface="Courier" pitchFamily="2" charset="0"/>
              </a:rPr>
              <a:t>OpInfo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&gt; map_;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};</a:t>
            </a:r>
            <a:endParaRPr lang="en" altLang="zh-CN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49D51A4-0DFC-634F-8C4B-D4B826DABEE1}"/>
              </a:ext>
            </a:extLst>
          </p:cNvPr>
          <p:cNvSpPr/>
          <p:nvPr/>
        </p:nvSpPr>
        <p:spPr>
          <a:xfrm>
            <a:off x="823722" y="359284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OpInfo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{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OpCreator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creator_;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InferShapeFN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infer_shape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_;</a:t>
            </a:r>
          </a:p>
          <a:p>
            <a:r>
              <a:rPr lang="zh-CN" altLang="en-US" dirty="0">
                <a:solidFill>
                  <a:srgbClr val="000000"/>
                </a:solidFill>
                <a:effectLst/>
                <a:latin typeface="Courier" pitchFamily="2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effectLst/>
                <a:latin typeface="Courier" pitchFamily="2" charset="0"/>
              </a:rPr>
              <a:t>…</a:t>
            </a:r>
          </a:p>
          <a:p>
            <a:r>
              <a:rPr lang="en-US" altLang="zh-CN" dirty="0">
                <a:solidFill>
                  <a:srgbClr val="000000"/>
                </a:solidFill>
                <a:effectLst/>
                <a:latin typeface="Courier" pitchFamily="2" charset="0"/>
              </a:rPr>
              <a:t>};</a:t>
            </a:r>
            <a:endParaRPr lang="en" altLang="zh-CN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63465E6-9452-DD48-93FC-F5D8F5DBC849}"/>
              </a:ext>
            </a:extLst>
          </p:cNvPr>
          <p:cNvSpPr/>
          <p:nvPr/>
        </p:nvSpPr>
        <p:spPr>
          <a:xfrm>
            <a:off x="822601" y="5351465"/>
            <a:ext cx="96427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Courier" pitchFamily="2" charset="0"/>
              </a:rPr>
              <a:t>using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OpCreator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= 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::function&lt;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OperatorBase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*(</a:t>
            </a:r>
          </a:p>
          <a:p>
            <a:r>
              <a:rPr lang="zh-CN" altLang="en-US" dirty="0">
                <a:solidFill>
                  <a:srgbClr val="0000FF"/>
                </a:solidFill>
                <a:latin typeface="Courier" pitchFamily="2" charset="0"/>
              </a:rPr>
              <a:t>  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::string&amp; </a:t>
            </a:r>
            <a:r>
              <a:rPr lang="en" altLang="zh-CN" dirty="0">
                <a:solidFill>
                  <a:srgbClr val="008000"/>
                </a:solidFill>
                <a:latin typeface="Courier" pitchFamily="2" charset="0"/>
              </a:rPr>
              <a:t>/*type*/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VariableNameMap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&amp; </a:t>
            </a:r>
            <a:r>
              <a:rPr lang="en" altLang="zh-CN" dirty="0">
                <a:solidFill>
                  <a:srgbClr val="008000"/>
                </a:solidFill>
                <a:latin typeface="Courier" pitchFamily="2" charset="0"/>
              </a:rPr>
              <a:t>/*inputs*/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,</a:t>
            </a:r>
          </a:p>
          <a:p>
            <a:r>
              <a:rPr lang="zh-CN" altLang="en-US" dirty="0">
                <a:solidFill>
                  <a:srgbClr val="0000FF"/>
                </a:solidFill>
                <a:latin typeface="Courier" pitchFamily="2" charset="0"/>
              </a:rPr>
              <a:t>  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VariableNameMap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&amp; </a:t>
            </a:r>
            <a:r>
              <a:rPr lang="en" altLang="zh-CN" dirty="0">
                <a:solidFill>
                  <a:srgbClr val="008000"/>
                </a:solidFill>
                <a:latin typeface="Courier" pitchFamily="2" charset="0"/>
              </a:rPr>
              <a:t>/*outputs*/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AttributeMap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&amp; </a:t>
            </a:r>
            <a:r>
              <a:rPr lang="en" altLang="zh-CN" dirty="0">
                <a:solidFill>
                  <a:srgbClr val="008000"/>
                </a:solidFill>
                <a:latin typeface="Courier" pitchFamily="2" charset="0"/>
              </a:rPr>
              <a:t>/*</a:t>
            </a:r>
            <a:r>
              <a:rPr lang="en" altLang="zh-CN" dirty="0" err="1">
                <a:solidFill>
                  <a:srgbClr val="008000"/>
                </a:solidFill>
                <a:latin typeface="Courier" pitchFamily="2" charset="0"/>
              </a:rPr>
              <a:t>attrs</a:t>
            </a:r>
            <a:r>
              <a:rPr lang="en" altLang="zh-CN" dirty="0">
                <a:solidFill>
                  <a:srgbClr val="008000"/>
                </a:solidFill>
                <a:latin typeface="Courier" pitchFamily="2" charset="0"/>
              </a:rPr>
              <a:t>*/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)&gt;;</a:t>
            </a:r>
            <a:endParaRPr lang="en" altLang="zh-CN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5976EDB-2551-1443-95C2-0644A3563928}"/>
              </a:ext>
            </a:extLst>
          </p:cNvPr>
          <p:cNvSpPr/>
          <p:nvPr/>
        </p:nvSpPr>
        <p:spPr>
          <a:xfrm>
            <a:off x="7574692" y="1615639"/>
            <a:ext cx="4371528" cy="1077218"/>
          </a:xfrm>
          <a:prstGeom prst="rect">
            <a:avLst/>
          </a:prstGeom>
          <a:ln>
            <a:solidFill>
              <a:srgbClr val="2339DA"/>
            </a:solidFill>
          </a:ln>
        </p:spPr>
        <p:txBody>
          <a:bodyPr wrap="square">
            <a:spAutoFit/>
          </a:bodyPr>
          <a:lstStyle/>
          <a:p>
            <a:r>
              <a:rPr lang="en" altLang="zh-CN" sz="1600" dirty="0" err="1">
                <a:solidFill>
                  <a:srgbClr val="000000"/>
                </a:solidFill>
                <a:latin typeface="Courier" pitchFamily="2" charset="0"/>
              </a:rPr>
              <a:t>OpInfoMap</a:t>
            </a:r>
            <a:r>
              <a:rPr lang="en" altLang="zh-CN" sz="1600" dirty="0">
                <a:solidFill>
                  <a:srgbClr val="000000"/>
                </a:solidFill>
                <a:latin typeface="Courier" pitchFamily="2" charset="0"/>
              </a:rPr>
              <a:t>&amp; </a:t>
            </a:r>
            <a:r>
              <a:rPr lang="en" altLang="zh-CN" sz="1600" dirty="0" err="1">
                <a:solidFill>
                  <a:srgbClr val="267F99"/>
                </a:solidFill>
                <a:latin typeface="Courier" pitchFamily="2" charset="0"/>
              </a:rPr>
              <a:t>OpInfoMap</a:t>
            </a:r>
            <a:r>
              <a:rPr lang="en" altLang="zh-CN" sz="1600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sz="1600" dirty="0">
                <a:solidFill>
                  <a:srgbClr val="795E26"/>
                </a:solidFill>
                <a:latin typeface="Courier" pitchFamily="2" charset="0"/>
              </a:rPr>
              <a:t>Instance</a:t>
            </a:r>
            <a:r>
              <a:rPr lang="en" altLang="zh-CN" sz="1600" dirty="0">
                <a:solidFill>
                  <a:srgbClr val="000000"/>
                </a:solidFill>
                <a:latin typeface="Courier" pitchFamily="2" charset="0"/>
              </a:rPr>
              <a:t>() {</a:t>
            </a:r>
          </a:p>
          <a:p>
            <a:r>
              <a:rPr lang="zh-CN" altLang="en-US" sz="1600" dirty="0">
                <a:solidFill>
                  <a:srgbClr val="0000FF"/>
                </a:solidFill>
                <a:latin typeface="Courier" pitchFamily="2" charset="0"/>
              </a:rPr>
              <a:t>  </a:t>
            </a:r>
            <a:r>
              <a:rPr lang="en" altLang="zh-CN" sz="1600" dirty="0">
                <a:solidFill>
                  <a:srgbClr val="0000FF"/>
                </a:solidFill>
                <a:latin typeface="Courier" pitchFamily="2" charset="0"/>
              </a:rPr>
              <a:t>static</a:t>
            </a:r>
            <a:r>
              <a:rPr lang="en" altLang="zh-CN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sz="1600" dirty="0" err="1">
                <a:solidFill>
                  <a:srgbClr val="000000"/>
                </a:solidFill>
                <a:latin typeface="Courier" pitchFamily="2" charset="0"/>
              </a:rPr>
              <a:t>OpInfoMap</a:t>
            </a:r>
            <a:r>
              <a:rPr lang="en" altLang="zh-CN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sz="1600" dirty="0" err="1">
                <a:solidFill>
                  <a:srgbClr val="000000"/>
                </a:solidFill>
                <a:latin typeface="Courier" pitchFamily="2" charset="0"/>
              </a:rPr>
              <a:t>g_op_info_map</a:t>
            </a:r>
            <a:r>
              <a:rPr lang="en" altLang="zh-CN" sz="1600" dirty="0">
                <a:solidFill>
                  <a:srgbClr val="000000"/>
                </a:solidFill>
                <a:latin typeface="Courier" pitchFamily="2" charset="0"/>
              </a:rPr>
              <a:t>;</a:t>
            </a:r>
          </a:p>
          <a:p>
            <a:r>
              <a:rPr lang="zh-CN" altLang="en-US" sz="1600" dirty="0">
                <a:solidFill>
                  <a:srgbClr val="AF00DB"/>
                </a:solidFill>
                <a:latin typeface="Courier" pitchFamily="2" charset="0"/>
              </a:rPr>
              <a:t>  </a:t>
            </a:r>
            <a:r>
              <a:rPr lang="en" altLang="zh-CN" sz="1600" dirty="0">
                <a:solidFill>
                  <a:srgbClr val="AF00DB"/>
                </a:solidFill>
                <a:latin typeface="Courier" pitchFamily="2" charset="0"/>
              </a:rPr>
              <a:t>return</a:t>
            </a:r>
            <a:r>
              <a:rPr lang="en" altLang="zh-CN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sz="1600" dirty="0" err="1">
                <a:solidFill>
                  <a:srgbClr val="000000"/>
                </a:solidFill>
                <a:latin typeface="Courier" pitchFamily="2" charset="0"/>
              </a:rPr>
              <a:t>g_op_info_map</a:t>
            </a:r>
            <a:r>
              <a:rPr lang="en" altLang="zh-CN" sz="1600" dirty="0">
                <a:solidFill>
                  <a:srgbClr val="000000"/>
                </a:solidFill>
                <a:latin typeface="Courier" pitchFamily="2" charset="0"/>
              </a:rPr>
              <a:t>;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Courier" pitchFamily="2" charset="0"/>
              </a:rPr>
              <a:t>}</a:t>
            </a:r>
            <a:endParaRPr lang="en" altLang="zh-CN" sz="1600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5BBA8CBE-7E16-DC44-8D5E-3C7FFFCC48C6}"/>
              </a:ext>
            </a:extLst>
          </p:cNvPr>
          <p:cNvCxnSpPr/>
          <p:nvPr/>
        </p:nvCxnSpPr>
        <p:spPr>
          <a:xfrm>
            <a:off x="942109" y="1566505"/>
            <a:ext cx="54800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A314C9A9-09A1-5644-AD5F-EF9EE71841CF}"/>
              </a:ext>
            </a:extLst>
          </p:cNvPr>
          <p:cNvCxnSpPr/>
          <p:nvPr/>
        </p:nvCxnSpPr>
        <p:spPr>
          <a:xfrm>
            <a:off x="942109" y="3463290"/>
            <a:ext cx="54800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E771D72A-655D-0F4B-AC32-3BBFF1020E68}"/>
              </a:ext>
            </a:extLst>
          </p:cNvPr>
          <p:cNvCxnSpPr/>
          <p:nvPr/>
        </p:nvCxnSpPr>
        <p:spPr>
          <a:xfrm>
            <a:off x="942109" y="5201861"/>
            <a:ext cx="54800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3162C7A2-4561-B946-80E8-98CFC761FC5D}"/>
              </a:ext>
            </a:extLst>
          </p:cNvPr>
          <p:cNvSpPr txBox="1"/>
          <p:nvPr/>
        </p:nvSpPr>
        <p:spPr>
          <a:xfrm>
            <a:off x="6919722" y="3156562"/>
            <a:ext cx="5016324" cy="2149819"/>
          </a:xfrm>
          <a:prstGeom prst="rect">
            <a:avLst/>
          </a:prstGeom>
          <a:noFill/>
          <a:ln>
            <a:solidFill>
              <a:srgbClr val="203BD3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en-US" altLang="zh-CN" dirty="0" err="1">
                <a:latin typeface="Courier" pitchFamily="2" charset="0"/>
              </a:rPr>
              <a:t>OpInfoMap</a:t>
            </a:r>
            <a:r>
              <a:rPr kumimoji="1" lang="zh-CN" altLang="en-US" dirty="0">
                <a:latin typeface="Courier" pitchFamily="2" charset="0"/>
              </a:rPr>
              <a:t>是单例实现，包含一个全局的以</a:t>
            </a:r>
            <a:r>
              <a:rPr kumimoji="1" lang="en-US" altLang="zh-CN" dirty="0" err="1">
                <a:latin typeface="Courier" pitchFamily="2" charset="0"/>
              </a:rPr>
              <a:t>OpType</a:t>
            </a:r>
            <a:r>
              <a:rPr kumimoji="1" lang="en-US" altLang="zh-CN" dirty="0">
                <a:latin typeface="Courier" pitchFamily="2" charset="0"/>
              </a:rPr>
              <a:t>-&gt;</a:t>
            </a:r>
            <a:r>
              <a:rPr kumimoji="1" lang="en-US" altLang="zh-CN" dirty="0" err="1">
                <a:latin typeface="Courier" pitchFamily="2" charset="0"/>
              </a:rPr>
              <a:t>OpInfo</a:t>
            </a:r>
            <a:r>
              <a:rPr kumimoji="1" lang="zh-CN" altLang="en-US" dirty="0">
                <a:latin typeface="Courier" pitchFamily="2" charset="0"/>
              </a:rPr>
              <a:t>为键值对的</a:t>
            </a:r>
            <a:r>
              <a:rPr kumimoji="1" lang="en-US" altLang="zh-CN" dirty="0">
                <a:latin typeface="Courier" pitchFamily="2" charset="0"/>
              </a:rPr>
              <a:t>map</a:t>
            </a:r>
            <a:r>
              <a:rPr kumimoji="1" lang="zh-CN" altLang="en-US" dirty="0">
                <a:latin typeface="Courier" pitchFamily="2" charset="0"/>
              </a:rPr>
              <a:t>，</a:t>
            </a:r>
            <a:endParaRPr kumimoji="1" lang="en-US" altLang="zh-CN" dirty="0">
              <a:latin typeface="Courier" pitchFamily="2" charset="0"/>
            </a:endParaRPr>
          </a:p>
          <a:p>
            <a:pPr algn="l">
              <a:lnSpc>
                <a:spcPct val="125000"/>
              </a:lnSpc>
            </a:pPr>
            <a:r>
              <a:rPr kumimoji="1" lang="zh-CN" altLang="en-US" dirty="0">
                <a:latin typeface="Courier" pitchFamily="2" charset="0"/>
              </a:rPr>
              <a:t>而</a:t>
            </a:r>
            <a:r>
              <a:rPr kumimoji="1" lang="en-US" altLang="zh-CN" dirty="0" err="1">
                <a:latin typeface="Courier" pitchFamily="2" charset="0"/>
              </a:rPr>
              <a:t>OpInfo</a:t>
            </a:r>
            <a:r>
              <a:rPr kumimoji="1" lang="zh-CN" altLang="en-US" dirty="0">
                <a:latin typeface="Courier" pitchFamily="2" charset="0"/>
              </a:rPr>
              <a:t>是一系列操作</a:t>
            </a:r>
            <a:r>
              <a:rPr kumimoji="1" lang="en-US" altLang="zh-CN" dirty="0">
                <a:latin typeface="Courier" pitchFamily="2" charset="0"/>
              </a:rPr>
              <a:t>Op</a:t>
            </a:r>
            <a:r>
              <a:rPr kumimoji="1" lang="zh-CN" altLang="en-US" dirty="0">
                <a:latin typeface="Courier" pitchFamily="2" charset="0"/>
              </a:rPr>
              <a:t>的可调用对象的集合</a:t>
            </a:r>
            <a:endParaRPr kumimoji="1" lang="en-US" altLang="zh-CN" dirty="0">
              <a:latin typeface="Courier" pitchFamily="2" charset="0"/>
            </a:endParaRPr>
          </a:p>
          <a:p>
            <a:pPr algn="l">
              <a:lnSpc>
                <a:spcPct val="125000"/>
              </a:lnSpc>
            </a:pPr>
            <a:r>
              <a:rPr kumimoji="1" lang="zh-CN" altLang="en-US" dirty="0">
                <a:latin typeface="Courier" pitchFamily="2" charset="0"/>
              </a:rPr>
              <a:t>例如，</a:t>
            </a:r>
            <a:r>
              <a:rPr kumimoji="1" lang="en-US" altLang="zh-CN" dirty="0" err="1">
                <a:latin typeface="Courier" pitchFamily="2" charset="0"/>
              </a:rPr>
              <a:t>OpCreator</a:t>
            </a:r>
            <a:r>
              <a:rPr kumimoji="1" lang="zh-CN" altLang="en-US" dirty="0">
                <a:latin typeface="Courier" pitchFamily="2" charset="0"/>
              </a:rPr>
              <a:t>就是一个参数为</a:t>
            </a:r>
            <a:r>
              <a:rPr kumimoji="1" lang="en-US" altLang="zh-CN" dirty="0">
                <a:latin typeface="Courier" pitchFamily="2" charset="0"/>
              </a:rPr>
              <a:t>type,</a:t>
            </a:r>
            <a:r>
              <a:rPr kumimoji="1" lang="zh-CN" altLang="en-US" dirty="0">
                <a:latin typeface="Courier" pitchFamily="2" charset="0"/>
              </a:rPr>
              <a:t> </a:t>
            </a:r>
            <a:r>
              <a:rPr kumimoji="1" lang="en-US" altLang="zh-CN" dirty="0">
                <a:latin typeface="Courier" pitchFamily="2" charset="0"/>
              </a:rPr>
              <a:t>inputs,</a:t>
            </a:r>
            <a:r>
              <a:rPr kumimoji="1" lang="zh-CN" altLang="en-US" dirty="0">
                <a:latin typeface="Courier" pitchFamily="2" charset="0"/>
              </a:rPr>
              <a:t> </a:t>
            </a:r>
            <a:r>
              <a:rPr kumimoji="1" lang="en-US" altLang="zh-CN" dirty="0">
                <a:latin typeface="Courier" pitchFamily="2" charset="0"/>
              </a:rPr>
              <a:t>outputs,</a:t>
            </a:r>
            <a:r>
              <a:rPr kumimoji="1" lang="zh-CN" altLang="en-US" dirty="0">
                <a:latin typeface="Courier" pitchFamily="2" charset="0"/>
              </a:rPr>
              <a:t> </a:t>
            </a:r>
            <a:r>
              <a:rPr kumimoji="1" lang="en-US" altLang="zh-CN" dirty="0" err="1">
                <a:latin typeface="Courier" pitchFamily="2" charset="0"/>
              </a:rPr>
              <a:t>attrs</a:t>
            </a:r>
            <a:r>
              <a:rPr kumimoji="1" lang="zh-CN" altLang="en-US" dirty="0">
                <a:latin typeface="Courier" pitchFamily="2" charset="0"/>
              </a:rPr>
              <a:t>，返回</a:t>
            </a:r>
            <a:r>
              <a:rPr kumimoji="1" lang="en-US" altLang="zh-CN" dirty="0" err="1">
                <a:latin typeface="Courier" pitchFamily="2" charset="0"/>
              </a:rPr>
              <a:t>OperatorBase</a:t>
            </a:r>
            <a:r>
              <a:rPr kumimoji="1" lang="zh-CN" altLang="en-US" dirty="0">
                <a:latin typeface="Courier" pitchFamily="2" charset="0"/>
              </a:rPr>
              <a:t>指针的</a:t>
            </a:r>
            <a:r>
              <a:rPr kumimoji="1" lang="en-US" altLang="zh-CN" dirty="0">
                <a:latin typeface="Courier" pitchFamily="2" charset="0"/>
              </a:rPr>
              <a:t>function</a:t>
            </a:r>
            <a:endParaRPr kumimoji="1" lang="zh-CN" altLang="en-US" dirty="0">
              <a:latin typeface="Courier" pitchFamily="2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8C085AD-E9BD-EB41-B2F5-125DB294B9A2}"/>
              </a:ext>
            </a:extLst>
          </p:cNvPr>
          <p:cNvSpPr txBox="1"/>
          <p:nvPr/>
        </p:nvSpPr>
        <p:spPr>
          <a:xfrm>
            <a:off x="2142627" y="3091438"/>
            <a:ext cx="427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2339DA"/>
                </a:solidFill>
                <a:latin typeface="Courier" pitchFamily="2" charset="0"/>
              </a:rPr>
              <a:t>疑问：这个</a:t>
            </a:r>
            <a:r>
              <a:rPr kumimoji="1" lang="en-US" altLang="zh-CN" dirty="0">
                <a:solidFill>
                  <a:srgbClr val="2339DA"/>
                </a:solidFill>
                <a:latin typeface="Courier" pitchFamily="2" charset="0"/>
              </a:rPr>
              <a:t>map_</a:t>
            </a:r>
            <a:r>
              <a:rPr kumimoji="1" lang="zh-CN" altLang="en-US" dirty="0">
                <a:solidFill>
                  <a:srgbClr val="2339DA"/>
                </a:solidFill>
                <a:latin typeface="Courier" pitchFamily="2" charset="0"/>
              </a:rPr>
              <a:t>什么时候插入成员的？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01C1308-C518-BF42-8BD0-311B2C713C50}"/>
              </a:ext>
            </a:extLst>
          </p:cNvPr>
          <p:cNvSpPr txBox="1"/>
          <p:nvPr/>
        </p:nvSpPr>
        <p:spPr>
          <a:xfrm>
            <a:off x="2587389" y="6333924"/>
            <a:ext cx="766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2339DA"/>
                </a:solidFill>
                <a:latin typeface="Courier" pitchFamily="2" charset="0"/>
              </a:rPr>
              <a:t>疑问：这只是一个声明，</a:t>
            </a:r>
            <a:r>
              <a:rPr kumimoji="1" lang="en-US" altLang="zh-CN" dirty="0">
                <a:solidFill>
                  <a:srgbClr val="2339DA"/>
                </a:solidFill>
                <a:latin typeface="Courier" pitchFamily="2" charset="0"/>
              </a:rPr>
              <a:t>creator_</a:t>
            </a:r>
            <a:r>
              <a:rPr kumimoji="1" lang="zh-CN" altLang="en-US" dirty="0">
                <a:solidFill>
                  <a:srgbClr val="2339DA"/>
                </a:solidFill>
                <a:latin typeface="Courier" pitchFamily="2" charset="0"/>
              </a:rPr>
              <a:t>什么时候关联了</a:t>
            </a:r>
            <a:r>
              <a:rPr kumimoji="1" lang="en-US" altLang="zh-CN" dirty="0">
                <a:solidFill>
                  <a:srgbClr val="2339DA"/>
                </a:solidFill>
                <a:latin typeface="Courier" pitchFamily="2" charset="0"/>
              </a:rPr>
              <a:t>function</a:t>
            </a:r>
            <a:r>
              <a:rPr kumimoji="1" lang="zh-CN" altLang="en-US" dirty="0">
                <a:solidFill>
                  <a:srgbClr val="2339DA"/>
                </a:solidFill>
                <a:latin typeface="Courier" pitchFamily="2" charset="0"/>
              </a:rPr>
              <a:t>的实体？</a:t>
            </a:r>
          </a:p>
        </p:txBody>
      </p:sp>
    </p:spTree>
    <p:extLst>
      <p:ext uri="{BB962C8B-B14F-4D97-AF65-F5344CB8AC3E}">
        <p14:creationId xmlns:p14="http://schemas.microsoft.com/office/powerpoint/2010/main" val="23203062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1" y="181250"/>
            <a:ext cx="7122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/>
              <a:t>CreateOp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>
                <a:solidFill>
                  <a:srgbClr val="2339DA"/>
                </a:solidFill>
              </a:rPr>
              <a:t>Op</a:t>
            </a:r>
            <a:r>
              <a:rPr kumimoji="1" lang="zh-CN" altLang="en-US" sz="2800" b="1" dirty="0">
                <a:solidFill>
                  <a:srgbClr val="2339DA"/>
                </a:solidFill>
              </a:rPr>
              <a:t>的注册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FFAF66C-839D-3248-AE08-D6EC817170F3}"/>
              </a:ext>
            </a:extLst>
          </p:cNvPr>
          <p:cNvSpPr/>
          <p:nvPr/>
        </p:nvSpPr>
        <p:spPr>
          <a:xfrm>
            <a:off x="832477" y="792980"/>
            <a:ext cx="93746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OpInfoMap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{</a:t>
            </a:r>
          </a:p>
          <a:p>
            <a:r>
              <a:rPr lang="zh-CN" altLang="en-US" dirty="0">
                <a:solidFill>
                  <a:srgbClr val="267F99"/>
                </a:solidFill>
                <a:latin typeface="Courier" pitchFamily="2" charset="0"/>
              </a:rPr>
              <a:t>  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unordered_map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&lt;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::string, 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OpInfo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&gt; map_;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};</a:t>
            </a:r>
            <a:endParaRPr lang="en" altLang="zh-CN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2A38E90-F03B-8440-A69B-BCE17CCFBAEC}"/>
              </a:ext>
            </a:extLst>
          </p:cNvPr>
          <p:cNvSpPr/>
          <p:nvPr/>
        </p:nvSpPr>
        <p:spPr>
          <a:xfrm>
            <a:off x="832477" y="1907136"/>
            <a:ext cx="1117941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&lt;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typename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... </a:t>
            </a:r>
            <a:r>
              <a:rPr lang="en" altLang="zh-CN" dirty="0">
                <a:solidFill>
                  <a:srgbClr val="267F99"/>
                </a:solidFill>
                <a:latin typeface="Courier" pitchFamily="2" charset="0"/>
              </a:rPr>
              <a:t>ARGS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&gt;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OperatorRegistrar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: 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public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" pitchFamily="2" charset="0"/>
              </a:rPr>
              <a:t>Registrar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{</a:t>
            </a:r>
          </a:p>
          <a:p>
            <a:r>
              <a:rPr lang="zh-CN" altLang="en-US" dirty="0">
                <a:solidFill>
                  <a:srgbClr val="0000FF"/>
                </a:solidFill>
                <a:latin typeface="Courier" pitchFamily="2" charset="0"/>
              </a:rPr>
              <a:t>  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explicit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" pitchFamily="2" charset="0"/>
              </a:rPr>
              <a:t>OperatorRegistrar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*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" pitchFamily="2" charset="0"/>
              </a:rPr>
              <a:t>op_type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 {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urier" pitchFamily="2" charset="0"/>
              </a:rPr>
              <a:t>…</a:t>
            </a:r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</a:t>
            </a:r>
            <a:endParaRPr lang="en-US" altLang="zh-CN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OpInfo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info;</a:t>
            </a:r>
          </a:p>
          <a:p>
            <a:r>
              <a:rPr lang="zh-CN" altLang="en-US" dirty="0">
                <a:solidFill>
                  <a:srgbClr val="267F99"/>
                </a:solidFill>
                <a:latin typeface="Courier" pitchFamily="2" charset="0"/>
              </a:rPr>
              <a:t>    </a:t>
            </a:r>
            <a:r>
              <a:rPr lang="en" altLang="zh-CN" dirty="0">
                <a:solidFill>
                  <a:srgbClr val="267F99"/>
                </a:solidFill>
                <a:latin typeface="Courier" pitchFamily="2" charset="0"/>
              </a:rPr>
              <a:t>details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OperatorRegistrarRecursive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&lt;</a:t>
            </a:r>
            <a:r>
              <a:rPr lang="en" altLang="zh-CN" dirty="0">
                <a:solidFill>
                  <a:srgbClr val="09885A"/>
                </a:solidFill>
                <a:latin typeface="Courier" pitchFamily="2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false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, ARGS...&gt;(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op_type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, &amp;info);</a:t>
            </a:r>
          </a:p>
          <a:p>
            <a:r>
              <a:rPr lang="zh-CN" altLang="en-US" dirty="0">
                <a:solidFill>
                  <a:srgbClr val="267F99"/>
                </a:solidFill>
                <a:latin typeface="Courier" pitchFamily="2" charset="0"/>
              </a:rPr>
              <a:t>    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OpInfoMap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::Instance().Insert(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op_type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, info);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}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};</a:t>
            </a:r>
            <a:endParaRPr lang="en" altLang="zh-CN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C3A6EBD-264E-8A41-8E92-E88F5C503E91}"/>
              </a:ext>
            </a:extLst>
          </p:cNvPr>
          <p:cNvSpPr/>
          <p:nvPr/>
        </p:nvSpPr>
        <p:spPr>
          <a:xfrm>
            <a:off x="822601" y="4727137"/>
            <a:ext cx="106402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Courier" pitchFamily="2" charset="0"/>
              </a:rPr>
              <a:t>#define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" pitchFamily="2" charset="0"/>
              </a:rPr>
              <a:t>REGISTER_OPERATOR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(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op_type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, 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op_class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, ...) </a:t>
            </a:r>
            <a:r>
              <a:rPr lang="en" altLang="zh-CN" dirty="0">
                <a:solidFill>
                  <a:srgbClr val="FF0000"/>
                </a:solidFill>
                <a:latin typeface="Courier" pitchFamily="2" charset="0"/>
              </a:rPr>
              <a:t>\</a:t>
            </a:r>
            <a:endParaRPr lang="en" altLang="zh-CN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zh-CN" altLang="en-US" dirty="0">
                <a:solidFill>
                  <a:srgbClr val="267F99"/>
                </a:solidFill>
                <a:latin typeface="Courier" pitchFamily="2" charset="0"/>
              </a:rPr>
              <a:t>  </a:t>
            </a:r>
            <a:r>
              <a:rPr lang="en" altLang="zh-CN" dirty="0">
                <a:solidFill>
                  <a:srgbClr val="267F99"/>
                </a:solidFill>
                <a:latin typeface="Courier" pitchFamily="2" charset="0"/>
              </a:rPr>
              <a:t>static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 ::</a:t>
            </a:r>
            <a:r>
              <a:rPr lang="en" altLang="zh-CN" dirty="0">
                <a:solidFill>
                  <a:srgbClr val="267F99"/>
                </a:solidFill>
                <a:latin typeface="Courier" pitchFamily="2" charset="0"/>
              </a:rPr>
              <a:t>paddle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Courier" pitchFamily="2" charset="0"/>
              </a:rPr>
              <a:t>framework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::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OperatorRegistrar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&lt;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op_class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##__VA_ARGS__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&gt;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 </a:t>
            </a:r>
            <a:r>
              <a:rPr lang="en" altLang="zh-CN" dirty="0">
                <a:solidFill>
                  <a:srgbClr val="FF0000"/>
                </a:solidFill>
                <a:latin typeface="Courier" pitchFamily="2" charset="0"/>
              </a:rPr>
              <a:t>\</a:t>
            </a:r>
            <a:endParaRPr lang="en" altLang="zh-CN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zh-CN" altLang="en-US" dirty="0">
                <a:solidFill>
                  <a:srgbClr val="0000FF"/>
                </a:solidFill>
                <a:latin typeface="Courier" pitchFamily="2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__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op_registrar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_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##</a:t>
            </a:r>
            <a:r>
              <a:rPr lang="en" altLang="zh-CN" dirty="0" err="1">
                <a:solidFill>
                  <a:srgbClr val="001080"/>
                </a:solidFill>
                <a:latin typeface="Courier" pitchFamily="2" charset="0"/>
              </a:rPr>
              <a:t>op_type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##__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#</a:t>
            </a:r>
            <a:r>
              <a:rPr lang="en" altLang="zh-CN" dirty="0" err="1">
                <a:solidFill>
                  <a:srgbClr val="001080"/>
                </a:solidFill>
                <a:latin typeface="Courier" pitchFamily="2" charset="0"/>
              </a:rPr>
              <a:t>op_type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); </a:t>
            </a:r>
            <a:r>
              <a:rPr lang="en" altLang="zh-CN" dirty="0">
                <a:solidFill>
                  <a:srgbClr val="FF0000"/>
                </a:solidFill>
                <a:latin typeface="Courier" pitchFamily="2" charset="0"/>
              </a:rPr>
              <a:t>\</a:t>
            </a:r>
            <a:endParaRPr lang="en" altLang="zh-CN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}</a:t>
            </a:r>
            <a:endParaRPr lang="en" altLang="zh-CN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824390A-A681-5C48-8839-33DB3D67A60F}"/>
              </a:ext>
            </a:extLst>
          </p:cNvPr>
          <p:cNvSpPr/>
          <p:nvPr/>
        </p:nvSpPr>
        <p:spPr>
          <a:xfrm>
            <a:off x="822601" y="6010758"/>
            <a:ext cx="104463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795E26"/>
                </a:solidFill>
                <a:latin typeface="Courier" pitchFamily="2" charset="0"/>
              </a:rPr>
              <a:t>REGISTER_OPERATOR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mul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" altLang="zh-CN" dirty="0">
                <a:solidFill>
                  <a:srgbClr val="C00000"/>
                </a:solidFill>
                <a:latin typeface="Courier" pitchFamily="2" charset="0"/>
              </a:rPr>
              <a:t>ops::</a:t>
            </a:r>
            <a:r>
              <a:rPr lang="en" altLang="zh-CN" dirty="0" err="1">
                <a:solidFill>
                  <a:srgbClr val="C00000"/>
                </a:solidFill>
                <a:latin typeface="Courier" pitchFamily="2" charset="0"/>
              </a:rPr>
              <a:t>MulOp</a:t>
            </a:r>
            <a:r>
              <a:rPr lang="en" altLang="zh-CN" dirty="0">
                <a:solidFill>
                  <a:srgbClr val="C00000"/>
                </a:solidFill>
                <a:latin typeface="Courier" pitchFamily="2" charset="0"/>
              </a:rPr>
              <a:t>, ops::</a:t>
            </a:r>
            <a:r>
              <a:rPr lang="en" altLang="zh-CN" dirty="0" err="1">
                <a:solidFill>
                  <a:srgbClr val="C00000"/>
                </a:solidFill>
                <a:latin typeface="Courier" pitchFamily="2" charset="0"/>
              </a:rPr>
              <a:t>MulOpMaker</a:t>
            </a:r>
            <a:r>
              <a:rPr lang="en" altLang="zh-CN" dirty="0">
                <a:solidFill>
                  <a:srgbClr val="C00000"/>
                </a:solidFill>
                <a:latin typeface="Courier" pitchFamily="2" charset="0"/>
              </a:rPr>
              <a:t>, ops::</a:t>
            </a:r>
            <a:r>
              <a:rPr lang="en" altLang="zh-CN" dirty="0" err="1">
                <a:solidFill>
                  <a:srgbClr val="C00000"/>
                </a:solidFill>
                <a:latin typeface="Courier" pitchFamily="2" charset="0"/>
              </a:rPr>
              <a:t>MulOpInferVarType</a:t>
            </a:r>
            <a:r>
              <a:rPr lang="en" altLang="zh-CN" dirty="0">
                <a:solidFill>
                  <a:srgbClr val="C00000"/>
                </a:solidFill>
                <a:latin typeface="Courier" pitchFamily="2" charset="0"/>
              </a:rPr>
              <a:t>,</a:t>
            </a:r>
          </a:p>
          <a:p>
            <a:r>
              <a:rPr lang="zh-CN" altLang="en-US" dirty="0">
                <a:solidFill>
                  <a:srgbClr val="C00000"/>
                </a:solidFill>
                <a:latin typeface="Courier" pitchFamily="2" charset="0"/>
              </a:rPr>
              <a:t>                  </a:t>
            </a:r>
            <a:r>
              <a:rPr lang="en" altLang="zh-CN" dirty="0">
                <a:solidFill>
                  <a:srgbClr val="C00000"/>
                </a:solidFill>
                <a:latin typeface="Courier" pitchFamily="2" charset="0"/>
              </a:rPr>
              <a:t>ops::</a:t>
            </a:r>
            <a:r>
              <a:rPr lang="en" altLang="zh-CN" dirty="0" err="1">
                <a:solidFill>
                  <a:srgbClr val="C00000"/>
                </a:solidFill>
                <a:latin typeface="Courier" pitchFamily="2" charset="0"/>
              </a:rPr>
              <a:t>MulOpGradMaker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);</a:t>
            </a:r>
            <a:endParaRPr lang="en" altLang="zh-CN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426C195C-5B02-3647-89E2-C68E29B8199B}"/>
              </a:ext>
            </a:extLst>
          </p:cNvPr>
          <p:cNvCxnSpPr/>
          <p:nvPr/>
        </p:nvCxnSpPr>
        <p:spPr>
          <a:xfrm>
            <a:off x="942109" y="1858112"/>
            <a:ext cx="54800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489C8DF8-1EEF-524B-BC08-B6BDEF3CEAAA}"/>
              </a:ext>
            </a:extLst>
          </p:cNvPr>
          <p:cNvCxnSpPr/>
          <p:nvPr/>
        </p:nvCxnSpPr>
        <p:spPr>
          <a:xfrm>
            <a:off x="942109" y="4563336"/>
            <a:ext cx="54800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B9D18117-206C-FE47-BC8A-D84AE84AA786}"/>
              </a:ext>
            </a:extLst>
          </p:cNvPr>
          <p:cNvCxnSpPr/>
          <p:nvPr/>
        </p:nvCxnSpPr>
        <p:spPr>
          <a:xfrm>
            <a:off x="942109" y="5984651"/>
            <a:ext cx="54800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C05980B4-661F-D742-B2D0-207D47428AF9}"/>
              </a:ext>
            </a:extLst>
          </p:cNvPr>
          <p:cNvCxnSpPr/>
          <p:nvPr/>
        </p:nvCxnSpPr>
        <p:spPr>
          <a:xfrm>
            <a:off x="5652655" y="2784764"/>
            <a:ext cx="2292739" cy="2313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D678CEE8-F3D0-6E45-8730-0311E6F6EC36}"/>
              </a:ext>
            </a:extLst>
          </p:cNvPr>
          <p:cNvCxnSpPr/>
          <p:nvPr/>
        </p:nvCxnSpPr>
        <p:spPr>
          <a:xfrm>
            <a:off x="4558145" y="1438768"/>
            <a:ext cx="1147535" cy="2118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859A1E99-A11D-104D-9A82-549EEAE07984}"/>
              </a:ext>
            </a:extLst>
          </p:cNvPr>
          <p:cNvCxnSpPr/>
          <p:nvPr/>
        </p:nvCxnSpPr>
        <p:spPr>
          <a:xfrm>
            <a:off x="6045764" y="1446456"/>
            <a:ext cx="909218" cy="2208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71EE0CF4-69FB-8643-9400-5C452222766F}"/>
              </a:ext>
            </a:extLst>
          </p:cNvPr>
          <p:cNvCxnSpPr>
            <a:cxnSpLocks/>
          </p:cNvCxnSpPr>
          <p:nvPr/>
        </p:nvCxnSpPr>
        <p:spPr>
          <a:xfrm flipH="1">
            <a:off x="3782292" y="5098473"/>
            <a:ext cx="1108363" cy="992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A8AC7850-5005-4D45-BF49-C865FC22D602}"/>
              </a:ext>
            </a:extLst>
          </p:cNvPr>
          <p:cNvSpPr txBox="1"/>
          <p:nvPr/>
        </p:nvSpPr>
        <p:spPr>
          <a:xfrm>
            <a:off x="7907154" y="1047858"/>
            <a:ext cx="4140182" cy="2149819"/>
          </a:xfrm>
          <a:prstGeom prst="rect">
            <a:avLst/>
          </a:prstGeom>
          <a:noFill/>
          <a:ln>
            <a:solidFill>
              <a:srgbClr val="203BD3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dirty="0">
                <a:latin typeface="Courier" pitchFamily="2" charset="0"/>
              </a:rPr>
              <a:t>每个</a:t>
            </a:r>
            <a:r>
              <a:rPr kumimoji="1" lang="en-US" altLang="zh-CN" dirty="0">
                <a:latin typeface="Courier" pitchFamily="2" charset="0"/>
              </a:rPr>
              <a:t>Op</a:t>
            </a:r>
            <a:r>
              <a:rPr kumimoji="1" lang="zh-CN" altLang="en-US" dirty="0">
                <a:latin typeface="Courier" pitchFamily="2" charset="0"/>
              </a:rPr>
              <a:t>的实现最后都会调用</a:t>
            </a:r>
            <a:r>
              <a:rPr kumimoji="1" lang="en-US" altLang="zh-CN" dirty="0">
                <a:latin typeface="Courier" pitchFamily="2" charset="0"/>
              </a:rPr>
              <a:t>REGISTER_OPERATOR</a:t>
            </a:r>
            <a:r>
              <a:rPr kumimoji="1" lang="zh-CN" altLang="en-US" dirty="0">
                <a:latin typeface="Courier" pitchFamily="2" charset="0"/>
              </a:rPr>
              <a:t>宏，它为相应的</a:t>
            </a:r>
            <a:r>
              <a:rPr kumimoji="1" lang="en-US" altLang="zh-CN" dirty="0">
                <a:latin typeface="Courier" pitchFamily="2" charset="0"/>
              </a:rPr>
              <a:t>Op</a:t>
            </a:r>
            <a:r>
              <a:rPr kumimoji="1" lang="zh-CN" altLang="en-US" dirty="0">
                <a:latin typeface="Courier" pitchFamily="2" charset="0"/>
              </a:rPr>
              <a:t>创建</a:t>
            </a:r>
            <a:r>
              <a:rPr kumimoji="1" lang="en-US" altLang="zh-CN" dirty="0" err="1">
                <a:latin typeface="Courier" pitchFamily="2" charset="0"/>
              </a:rPr>
              <a:t>OperatorRegistrar</a:t>
            </a:r>
            <a:r>
              <a:rPr kumimoji="1" lang="zh-CN" altLang="en-US" dirty="0">
                <a:latin typeface="Courier" pitchFamily="2" charset="0"/>
              </a:rPr>
              <a:t>的实例，在这个实例构造时，会将相应的</a:t>
            </a:r>
            <a:r>
              <a:rPr kumimoji="1" lang="en-US" altLang="zh-CN" dirty="0" err="1">
                <a:latin typeface="Courier" pitchFamily="2" charset="0"/>
              </a:rPr>
              <a:t>OpType</a:t>
            </a:r>
            <a:r>
              <a:rPr kumimoji="1" lang="en-US" altLang="zh-CN" dirty="0">
                <a:latin typeface="Courier" pitchFamily="2" charset="0"/>
              </a:rPr>
              <a:t>-&gt;</a:t>
            </a:r>
            <a:r>
              <a:rPr kumimoji="1" lang="en-US" altLang="zh-CN" dirty="0" err="1">
                <a:latin typeface="Courier" pitchFamily="2" charset="0"/>
              </a:rPr>
              <a:t>OpInfo</a:t>
            </a:r>
            <a:r>
              <a:rPr kumimoji="1" lang="zh-CN" altLang="en-US" dirty="0">
                <a:latin typeface="Courier" pitchFamily="2" charset="0"/>
              </a:rPr>
              <a:t>键值对插入到</a:t>
            </a:r>
            <a:r>
              <a:rPr kumimoji="1" lang="en-US" altLang="zh-CN" dirty="0" err="1">
                <a:latin typeface="Courier" pitchFamily="2" charset="0"/>
              </a:rPr>
              <a:t>OpInfoMap</a:t>
            </a:r>
            <a:r>
              <a:rPr kumimoji="1" lang="zh-CN" altLang="en-US" dirty="0">
                <a:latin typeface="Courier" pitchFamily="2" charset="0"/>
              </a:rPr>
              <a:t>中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55BA19E-CE3C-8449-ACA8-4B35B56AD272}"/>
              </a:ext>
            </a:extLst>
          </p:cNvPr>
          <p:cNvSpPr txBox="1"/>
          <p:nvPr/>
        </p:nvSpPr>
        <p:spPr>
          <a:xfrm>
            <a:off x="7986279" y="3765142"/>
            <a:ext cx="3952699" cy="1111073"/>
          </a:xfrm>
          <a:prstGeom prst="rect">
            <a:avLst/>
          </a:prstGeom>
          <a:noFill/>
          <a:ln>
            <a:solidFill>
              <a:srgbClr val="203BD3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dirty="0">
                <a:latin typeface="Courier" pitchFamily="2" charset="0"/>
              </a:rPr>
              <a:t>只要框架运行起来，</a:t>
            </a:r>
            <a:r>
              <a:rPr kumimoji="1" lang="en-US" altLang="zh-CN" dirty="0">
                <a:latin typeface="Courier" pitchFamily="2" charset="0"/>
              </a:rPr>
              <a:t>Operators</a:t>
            </a:r>
            <a:r>
              <a:rPr kumimoji="1" lang="zh-CN" altLang="en-US" dirty="0">
                <a:latin typeface="Courier" pitchFamily="2" charset="0"/>
              </a:rPr>
              <a:t>目录下所有的</a:t>
            </a:r>
            <a:r>
              <a:rPr kumimoji="1" lang="en-US" altLang="zh-CN" dirty="0">
                <a:latin typeface="Courier" pitchFamily="2" charset="0"/>
              </a:rPr>
              <a:t>Op</a:t>
            </a:r>
            <a:r>
              <a:rPr kumimoji="1" lang="zh-CN" altLang="en-US" dirty="0">
                <a:latin typeface="Courier" pitchFamily="2" charset="0"/>
              </a:rPr>
              <a:t>信息都会通过这个过程插入到</a:t>
            </a:r>
            <a:r>
              <a:rPr kumimoji="1" lang="en-US" altLang="zh-CN" dirty="0" err="1">
                <a:latin typeface="Courier" pitchFamily="2" charset="0"/>
              </a:rPr>
              <a:t>OpInfoMap</a:t>
            </a:r>
            <a:r>
              <a:rPr kumimoji="1" lang="zh-CN" altLang="en-US" dirty="0">
                <a:latin typeface="Courier" pitchFamily="2" charset="0"/>
              </a:rPr>
              <a:t>中，供后续调用</a:t>
            </a:r>
          </a:p>
        </p:txBody>
      </p:sp>
    </p:spTree>
    <p:extLst>
      <p:ext uri="{BB962C8B-B14F-4D97-AF65-F5344CB8AC3E}">
        <p14:creationId xmlns:p14="http://schemas.microsoft.com/office/powerpoint/2010/main" val="643130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51177" y="181250"/>
            <a:ext cx="2217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/>
              <a:t>概要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E48BC63-3321-844A-88CA-2679BB21F46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93485" y="759876"/>
            <a:ext cx="9532005" cy="593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1850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1" y="181250"/>
            <a:ext cx="7122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/>
              <a:t>CreateOp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 err="1">
                <a:solidFill>
                  <a:srgbClr val="2339DA"/>
                </a:solidFill>
              </a:rPr>
              <a:t>OpCreator</a:t>
            </a:r>
            <a:r>
              <a:rPr kumimoji="1" lang="zh-CN" altLang="en-US" sz="2800" b="1" dirty="0">
                <a:solidFill>
                  <a:srgbClr val="2339DA"/>
                </a:solidFill>
              </a:rPr>
              <a:t>的创建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C333588-96F3-DB47-9DC1-861EC26826BD}"/>
              </a:ext>
            </a:extLst>
          </p:cNvPr>
          <p:cNvSpPr/>
          <p:nvPr/>
        </p:nvSpPr>
        <p:spPr>
          <a:xfrm>
            <a:off x="822601" y="1251404"/>
            <a:ext cx="11734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&lt;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size_t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" pitchFamily="2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typename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... </a:t>
            </a:r>
            <a:r>
              <a:rPr lang="en" altLang="zh-CN" dirty="0">
                <a:solidFill>
                  <a:srgbClr val="267F99"/>
                </a:solidFill>
                <a:latin typeface="Courier" pitchFamily="2" charset="0"/>
              </a:rPr>
              <a:t>ARGS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&gt;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OperatorRegistrarRecursive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&lt;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false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" altLang="zh-CN" dirty="0">
                <a:solidFill>
                  <a:srgbClr val="C00000"/>
                </a:solidFill>
                <a:latin typeface="Courier" pitchFamily="2" charset="0"/>
              </a:rPr>
              <a:t>ARGS...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&gt; {</a:t>
            </a:r>
          </a:p>
          <a:p>
            <a:r>
              <a:rPr lang="zh-CN" altLang="en-US" dirty="0">
                <a:solidFill>
                  <a:srgbClr val="0000FF"/>
                </a:solidFill>
                <a:latin typeface="Courier" pitchFamily="2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public:</a:t>
            </a:r>
            <a:endParaRPr lang="en" altLang="zh-CN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Courier" pitchFamily="2" charset="0"/>
              </a:rPr>
              <a:t>  </a:t>
            </a:r>
            <a:r>
              <a:rPr lang="en" altLang="zh-CN" dirty="0">
                <a:solidFill>
                  <a:srgbClr val="AF00DB"/>
                </a:solidFill>
                <a:latin typeface="Courier" pitchFamily="2" charset="0"/>
              </a:rPr>
              <a:t>using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" pitchFamily="2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= 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typename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tuple_element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&lt;I, 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::tuple&lt;ARGS...&gt;&gt;::type;</a:t>
            </a:r>
          </a:p>
          <a:p>
            <a:r>
              <a:rPr lang="zh-CN" altLang="en-US" dirty="0">
                <a:solidFill>
                  <a:srgbClr val="795E26"/>
                </a:solidFill>
                <a:latin typeface="Courier" pitchFamily="2" charset="0"/>
              </a:rPr>
              <a:t>  </a:t>
            </a:r>
            <a:r>
              <a:rPr lang="en" altLang="zh-CN" dirty="0" err="1">
                <a:solidFill>
                  <a:srgbClr val="795E26"/>
                </a:solidFill>
                <a:latin typeface="Courier" pitchFamily="2" charset="0"/>
              </a:rPr>
              <a:t>OperatorRegistrarRecursive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*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" pitchFamily="2" charset="0"/>
              </a:rPr>
              <a:t>op_type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OpInfo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*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 info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 {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OpInfoFiller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&lt;T&gt; fill;</a:t>
            </a:r>
          </a:p>
          <a:p>
            <a:r>
              <a:rPr lang="zh-CN" altLang="en-US" dirty="0">
                <a:solidFill>
                  <a:srgbClr val="795E26"/>
                </a:solidFill>
                <a:latin typeface="Courier" pitchFamily="2" charset="0"/>
              </a:rPr>
              <a:t>    </a:t>
            </a:r>
            <a:r>
              <a:rPr lang="en" altLang="zh-CN" dirty="0">
                <a:solidFill>
                  <a:srgbClr val="795E26"/>
                </a:solidFill>
                <a:latin typeface="Courier" pitchFamily="2" charset="0"/>
              </a:rPr>
              <a:t>fill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op_type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, info);</a:t>
            </a:r>
          </a:p>
          <a:p>
            <a:r>
              <a:rPr lang="zh-CN" altLang="en-US" dirty="0">
                <a:solidFill>
                  <a:srgbClr val="0000FF"/>
                </a:solidFill>
                <a:latin typeface="Courier" pitchFamily="2" charset="0"/>
              </a:rPr>
              <a:t>    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constexpr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auto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size = 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...(ARGS);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OperatorRegistrarRecursive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&lt;I + 1, I + 1 == size, ARGS...&gt; 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reg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(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op_type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,</a:t>
            </a:r>
            <a:r>
              <a:rPr lang="zh-CN" altLang="en-US" b="1" dirty="0">
                <a:solidFill>
                  <a:srgbClr val="C00000"/>
                </a:solidFill>
                <a:latin typeface="Courier" pitchFamily="2" charset="0"/>
              </a:rPr>
              <a:t> 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info);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)(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reg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}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};</a:t>
            </a:r>
            <a:endParaRPr lang="en" altLang="zh-CN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0831284-5ABF-8D41-8EF3-95A301B607C5}"/>
              </a:ext>
            </a:extLst>
          </p:cNvPr>
          <p:cNvSpPr/>
          <p:nvPr/>
        </p:nvSpPr>
        <p:spPr>
          <a:xfrm>
            <a:off x="822601" y="4798965"/>
            <a:ext cx="1207598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&lt;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typename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" pitchFamily="2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&gt;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OpInfoFiller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&lt;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kOperator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&gt; {</a:t>
            </a:r>
          </a:p>
          <a:p>
            <a:r>
              <a:rPr lang="zh-CN" altLang="en-US" dirty="0">
                <a:solidFill>
                  <a:srgbClr val="0000FF"/>
                </a:solidFill>
                <a:latin typeface="Courier" pitchFamily="2" charset="0"/>
              </a:rPr>
              <a:t>  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Courier" pitchFamily="2" charset="0"/>
              </a:rPr>
              <a:t>operator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()(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*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" pitchFamily="2" charset="0"/>
              </a:rPr>
              <a:t>op_type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OpInfo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*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 info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 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{</a:t>
            </a:r>
          </a:p>
          <a:p>
            <a:r>
              <a:rPr lang="zh-CN" altLang="en-US" dirty="0">
                <a:solidFill>
                  <a:srgbClr val="001080"/>
                </a:solidFill>
                <a:latin typeface="Courier" pitchFamily="2" charset="0"/>
              </a:rPr>
              <a:t>    </a:t>
            </a:r>
            <a:r>
              <a:rPr lang="en" altLang="zh-CN" b="1" dirty="0">
                <a:solidFill>
                  <a:srgbClr val="001080"/>
                </a:solidFill>
                <a:latin typeface="Courier" pitchFamily="2" charset="0"/>
              </a:rPr>
              <a:t>info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-&gt;</a:t>
            </a:r>
            <a:r>
              <a:rPr lang="en" altLang="zh-CN" b="1" dirty="0">
                <a:solidFill>
                  <a:srgbClr val="001080"/>
                </a:solidFill>
                <a:latin typeface="Courier" pitchFamily="2" charset="0"/>
              </a:rPr>
              <a:t>creator_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= [](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::string&amp;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 type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VariableNameMap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&amp;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 inputs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,</a:t>
            </a:r>
          </a:p>
          <a:p>
            <a:r>
              <a:rPr lang="zh-CN" altLang="en-US" dirty="0">
                <a:solidFill>
                  <a:srgbClr val="0000FF"/>
                </a:solidFill>
                <a:latin typeface="Courier" pitchFamily="2" charset="0"/>
              </a:rPr>
              <a:t>      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VariableNameMap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&amp;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 outputs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AttributeMap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&amp;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" pitchFamily="2" charset="0"/>
              </a:rPr>
              <a:t>attrs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 {</a:t>
            </a:r>
          </a:p>
          <a:p>
            <a:r>
              <a:rPr lang="zh-CN" altLang="en-US" dirty="0">
                <a:solidFill>
                  <a:srgbClr val="AF00DB"/>
                </a:solidFill>
                <a:latin typeface="Courier" pitchFamily="2" charset="0"/>
              </a:rPr>
              <a:t>    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return new T(type, inputs, outputs, 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attrs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);};}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};</a:t>
            </a:r>
            <a:endParaRPr lang="en" altLang="zh-CN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FB685CA-58FF-B447-A686-166192AA9AA6}"/>
              </a:ext>
            </a:extLst>
          </p:cNvPr>
          <p:cNvSpPr/>
          <p:nvPr/>
        </p:nvSpPr>
        <p:spPr>
          <a:xfrm>
            <a:off x="822601" y="779315"/>
            <a:ext cx="103632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Courier" pitchFamily="2" charset="0"/>
              </a:rPr>
              <a:t>details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OperatorRegistrarRecursive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&lt;</a:t>
            </a:r>
            <a:r>
              <a:rPr lang="en" altLang="zh-CN" dirty="0">
                <a:solidFill>
                  <a:srgbClr val="09885A"/>
                </a:solidFill>
                <a:latin typeface="Courier" pitchFamily="2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false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, ARGS...&gt;(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op_type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, &amp;info);</a:t>
            </a: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77FF1A18-5C80-AD4C-B42A-907ABDF083D7}"/>
              </a:ext>
            </a:extLst>
          </p:cNvPr>
          <p:cNvCxnSpPr/>
          <p:nvPr/>
        </p:nvCxnSpPr>
        <p:spPr>
          <a:xfrm>
            <a:off x="942109" y="1220803"/>
            <a:ext cx="54800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075D6C44-04D5-0044-94FF-0BC95264872D}"/>
              </a:ext>
            </a:extLst>
          </p:cNvPr>
          <p:cNvCxnSpPr/>
          <p:nvPr/>
        </p:nvCxnSpPr>
        <p:spPr>
          <a:xfrm>
            <a:off x="942109" y="4738602"/>
            <a:ext cx="54800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C4D81629-3A86-3142-9137-A0ED497B5D94}"/>
              </a:ext>
            </a:extLst>
          </p:cNvPr>
          <p:cNvSpPr txBox="1"/>
          <p:nvPr/>
        </p:nvSpPr>
        <p:spPr>
          <a:xfrm>
            <a:off x="3280410" y="3853966"/>
            <a:ext cx="8721090" cy="764825"/>
          </a:xfrm>
          <a:prstGeom prst="rect">
            <a:avLst/>
          </a:prstGeom>
          <a:noFill/>
          <a:ln>
            <a:solidFill>
              <a:srgbClr val="203BD3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dirty="0">
                <a:latin typeface="Courier" pitchFamily="2" charset="0"/>
              </a:rPr>
              <a:t>前面说到的</a:t>
            </a:r>
            <a:r>
              <a:rPr kumimoji="1" lang="en-US" altLang="zh-CN" dirty="0" err="1">
                <a:latin typeface="Courier" pitchFamily="2" charset="0"/>
              </a:rPr>
              <a:t>OperatorRegistrar</a:t>
            </a:r>
            <a:r>
              <a:rPr kumimoji="1" lang="zh-CN" altLang="en-US" dirty="0">
                <a:latin typeface="Courier" pitchFamily="2" charset="0"/>
              </a:rPr>
              <a:t>在构造时还有一个重要的操作，递归地为</a:t>
            </a:r>
            <a:r>
              <a:rPr kumimoji="1" lang="en-US" altLang="zh-CN" dirty="0" err="1">
                <a:latin typeface="Courier" pitchFamily="2" charset="0"/>
              </a:rPr>
              <a:t>OpInfo</a:t>
            </a:r>
            <a:r>
              <a:rPr kumimoji="1" lang="zh-CN" altLang="en-US" dirty="0">
                <a:latin typeface="Courier" pitchFamily="2" charset="0"/>
              </a:rPr>
              <a:t>中的</a:t>
            </a:r>
            <a:r>
              <a:rPr kumimoji="1" lang="en-US" altLang="zh-CN" dirty="0">
                <a:latin typeface="Courier" pitchFamily="2" charset="0"/>
              </a:rPr>
              <a:t>Op</a:t>
            </a:r>
            <a:r>
              <a:rPr kumimoji="1" lang="zh-CN" altLang="en-US" dirty="0">
                <a:latin typeface="Courier" pitchFamily="2" charset="0"/>
              </a:rPr>
              <a:t>工具函数创建实例，按模板参数的顺序依次匹配相应的</a:t>
            </a:r>
            <a:r>
              <a:rPr kumimoji="1" lang="en-US" altLang="zh-CN" dirty="0" err="1">
                <a:latin typeface="Courier" pitchFamily="2" charset="0"/>
              </a:rPr>
              <a:t>OpInfoFiller</a:t>
            </a:r>
            <a:endParaRPr kumimoji="1" lang="zh-CN" alt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902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1" y="181250"/>
            <a:ext cx="7122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/>
              <a:t>Op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>
                <a:solidFill>
                  <a:srgbClr val="2339DA"/>
                </a:solidFill>
              </a:rPr>
              <a:t>Executor::Run</a:t>
            </a:r>
            <a:r>
              <a:rPr kumimoji="1" lang="zh-CN" altLang="en-US" sz="2800" b="1" dirty="0">
                <a:solidFill>
                  <a:srgbClr val="2339DA"/>
                </a:solidFill>
              </a:rPr>
              <a:t>过程的疑问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7A8B5DC-F4B4-394A-899F-1E9CE9516C82}"/>
              </a:ext>
            </a:extLst>
          </p:cNvPr>
          <p:cNvSpPr/>
          <p:nvPr/>
        </p:nvSpPr>
        <p:spPr>
          <a:xfrm>
            <a:off x="822601" y="940827"/>
            <a:ext cx="11854308" cy="47137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b="1" dirty="0" err="1">
                <a:solidFill>
                  <a:srgbClr val="001080"/>
                </a:solidFill>
                <a:latin typeface="Courier" pitchFamily="2" charset="0"/>
              </a:rPr>
              <a:t>ctx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-&gt;</a:t>
            </a:r>
            <a:r>
              <a:rPr lang="en" altLang="zh-CN" b="1" dirty="0">
                <a:solidFill>
                  <a:srgbClr val="001080"/>
                </a:solidFill>
                <a:latin typeface="Courier" pitchFamily="2" charset="0"/>
              </a:rPr>
              <a:t>ops_.</a:t>
            </a:r>
            <a:r>
              <a:rPr lang="en" altLang="zh-CN" b="1" dirty="0" err="1">
                <a:solidFill>
                  <a:srgbClr val="795E26"/>
                </a:solidFill>
                <a:latin typeface="Courier" pitchFamily="2" charset="0"/>
              </a:rPr>
              <a:t>push_back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" altLang="zh-CN" b="1" dirty="0" err="1">
                <a:solidFill>
                  <a:srgbClr val="267F99"/>
                </a:solidFill>
                <a:latin typeface="Courier" pitchFamily="2" charset="0"/>
              </a:rPr>
              <a:t>OpRegistry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b="1" dirty="0" err="1">
                <a:solidFill>
                  <a:srgbClr val="795E26"/>
                </a:solidFill>
                <a:latin typeface="Courier" pitchFamily="2" charset="0"/>
              </a:rPr>
              <a:t>CreateOp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(*</a:t>
            </a:r>
            <a:r>
              <a:rPr lang="en" altLang="zh-CN" b="1" dirty="0" err="1">
                <a:solidFill>
                  <a:srgbClr val="000000"/>
                </a:solidFill>
                <a:latin typeface="Courier" pitchFamily="2" charset="0"/>
              </a:rPr>
              <a:t>op_desc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));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Courier" pitchFamily="2" charset="0"/>
              </a:rPr>
              <a:t>疑问：</a:t>
            </a:r>
            <a:endParaRPr lang="en-US" altLang="zh-CN" sz="2000" b="1" dirty="0">
              <a:latin typeface="Courier" pitchFamily="2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zh-CN" altLang="en-US" sz="2000" dirty="0">
                <a:latin typeface="Courier" pitchFamily="2" charset="0"/>
              </a:rPr>
              <a:t>这里</a:t>
            </a:r>
            <a:r>
              <a:rPr lang="en-US" altLang="zh-CN" sz="2000" dirty="0">
                <a:latin typeface="Courier" pitchFamily="2" charset="0"/>
              </a:rPr>
              <a:t>push</a:t>
            </a:r>
            <a:r>
              <a:rPr lang="zh-CN" altLang="en-US" sz="2000" dirty="0">
                <a:latin typeface="Courier" pitchFamily="2" charset="0"/>
              </a:rPr>
              <a:t>的具体是什么东西？</a:t>
            </a:r>
            <a:endParaRPr lang="en-US" altLang="zh-CN" sz="2000" dirty="0">
              <a:latin typeface="Courier" pitchFamily="2" charset="0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zh-CN" altLang="en-US" sz="2000" dirty="0">
                <a:latin typeface="Courier" pitchFamily="2" charset="0"/>
              </a:rPr>
              <a:t>一个</a:t>
            </a:r>
            <a:r>
              <a:rPr lang="en-US" altLang="zh-CN" sz="2000" dirty="0">
                <a:latin typeface="Courier" pitchFamily="2" charset="0"/>
              </a:rPr>
              <a:t>Operator</a:t>
            </a:r>
            <a:r>
              <a:rPr lang="zh-CN" altLang="en-US" sz="2000" dirty="0">
                <a:latin typeface="Courier" pitchFamily="2" charset="0"/>
              </a:rPr>
              <a:t>基类的智能指针</a:t>
            </a:r>
            <a:endParaRPr lang="en-US" altLang="zh-CN" sz="2000" dirty="0">
              <a:latin typeface="Courier" pitchFamily="2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zh-CN" sz="2000" dirty="0" err="1">
                <a:latin typeface="Courier" pitchFamily="2" charset="0"/>
              </a:rPr>
              <a:t>op_desc</a:t>
            </a:r>
            <a:r>
              <a:rPr lang="zh-CN" altLang="en-US" sz="2000" dirty="0">
                <a:latin typeface="Courier" pitchFamily="2" charset="0"/>
              </a:rPr>
              <a:t>前面了解了，但是经过</a:t>
            </a:r>
            <a:r>
              <a:rPr lang="en-US" altLang="zh-CN" sz="2000" dirty="0">
                <a:latin typeface="Courier" pitchFamily="2" charset="0"/>
              </a:rPr>
              <a:t>Create</a:t>
            </a:r>
            <a:r>
              <a:rPr lang="zh-CN" altLang="en-US" sz="2000" dirty="0">
                <a:latin typeface="Courier" pitchFamily="2" charset="0"/>
              </a:rPr>
              <a:t>之后变成什么了？</a:t>
            </a:r>
            <a:endParaRPr lang="en-US" altLang="zh-CN" sz="2000" dirty="0">
              <a:latin typeface="Courier" pitchFamily="2" charset="0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zh-CN" sz="2000" dirty="0">
              <a:latin typeface="Courier" pitchFamily="2" charset="0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zh-CN" altLang="en-US" sz="2000" dirty="0">
                <a:latin typeface="Courier" pitchFamily="2" charset="0"/>
              </a:rPr>
              <a:t>一个根据</a:t>
            </a:r>
            <a:r>
              <a:rPr lang="en-US" altLang="zh-CN" sz="2000" dirty="0" err="1">
                <a:latin typeface="Courier" pitchFamily="2" charset="0"/>
              </a:rPr>
              <a:t>OpDesc</a:t>
            </a:r>
            <a:r>
              <a:rPr lang="zh-CN" altLang="en-US" sz="2000" dirty="0">
                <a:latin typeface="Courier" pitchFamily="2" charset="0"/>
              </a:rPr>
              <a:t>，</a:t>
            </a:r>
            <a:r>
              <a:rPr lang="en-US" altLang="zh-CN" sz="2000" dirty="0">
                <a:latin typeface="Courier" pitchFamily="2" charset="0"/>
              </a:rPr>
              <a:t>new</a:t>
            </a:r>
            <a:r>
              <a:rPr lang="zh-CN" altLang="en-US" sz="2000" dirty="0">
                <a:latin typeface="Courier" pitchFamily="2" charset="0"/>
              </a:rPr>
              <a:t>得到的具体</a:t>
            </a:r>
            <a:r>
              <a:rPr lang="en-US" altLang="zh-CN" sz="2000" dirty="0">
                <a:latin typeface="Courier" pitchFamily="2" charset="0"/>
              </a:rPr>
              <a:t>Op</a:t>
            </a:r>
            <a:r>
              <a:rPr lang="zh-CN" altLang="en-US" sz="2000" dirty="0">
                <a:latin typeface="Courier" pitchFamily="2" charset="0"/>
              </a:rPr>
              <a:t> </a:t>
            </a:r>
            <a:r>
              <a:rPr lang="en-US" altLang="zh-CN" sz="2000" dirty="0">
                <a:latin typeface="Courier" pitchFamily="2" charset="0"/>
              </a:rPr>
              <a:t>Class</a:t>
            </a:r>
            <a:r>
              <a:rPr lang="zh-CN" altLang="en-US" sz="2000" dirty="0">
                <a:latin typeface="Courier" pitchFamily="2" charset="0"/>
              </a:rPr>
              <a:t>的对象实例（例如：</a:t>
            </a:r>
            <a:r>
              <a:rPr lang="en" altLang="zh-CN" sz="2000" b="1" dirty="0"/>
              <a:t> class </a:t>
            </a:r>
            <a:r>
              <a:rPr lang="en" altLang="zh-CN" sz="2000" b="1" dirty="0" err="1"/>
              <a:t>MulOp</a:t>
            </a:r>
            <a:r>
              <a:rPr lang="zh-CN" altLang="en-US" sz="2000" dirty="0">
                <a:latin typeface="Courier" pitchFamily="2" charset="0"/>
              </a:rPr>
              <a:t>）</a:t>
            </a:r>
            <a:endParaRPr lang="en-US" altLang="zh-CN" sz="2000" dirty="0">
              <a:latin typeface="Courier" pitchFamily="2" charset="0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" altLang="zh-CN" b="1" dirty="0">
              <a:latin typeface="Courier" pitchFamily="2" charset="0"/>
            </a:endParaRPr>
          </a:p>
          <a:p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op-&gt;Run(*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local_scope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, place_);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Courier" pitchFamily="2" charset="0"/>
              </a:rPr>
              <a:t>疑问：</a:t>
            </a:r>
            <a:endParaRPr lang="en" altLang="zh-CN" sz="2000" b="1" dirty="0">
              <a:solidFill>
                <a:srgbClr val="C00000"/>
              </a:solidFill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Courier" pitchFamily="2" charset="0"/>
              </a:rPr>
              <a:t>-</a:t>
            </a:r>
            <a:r>
              <a:rPr lang="zh-CN" altLang="en-US" sz="2000" dirty="0">
                <a:solidFill>
                  <a:srgbClr val="C00000"/>
                </a:solidFill>
                <a:latin typeface="Courier" pitchFamily="2" charset="0"/>
              </a:rPr>
              <a:t> </a:t>
            </a:r>
            <a:r>
              <a:rPr lang="en" altLang="zh-CN" sz="2000" dirty="0">
                <a:solidFill>
                  <a:srgbClr val="C00000"/>
                </a:solidFill>
                <a:latin typeface="Courier" pitchFamily="2" charset="0"/>
              </a:rPr>
              <a:t>Run</a:t>
            </a:r>
            <a:r>
              <a:rPr lang="en-US" altLang="zh-CN" sz="2000" dirty="0">
                <a:solidFill>
                  <a:srgbClr val="C00000"/>
                </a:solidFill>
                <a:latin typeface="Courier" pitchFamily="2" charset="0"/>
              </a:rPr>
              <a:t>?</a:t>
            </a:r>
            <a:r>
              <a:rPr lang="zh-CN" altLang="en-US" sz="2000" dirty="0">
                <a:solidFill>
                  <a:srgbClr val="C00000"/>
                </a:solidFill>
                <a:latin typeface="Courier" pitchFamily="2" charset="0"/>
              </a:rPr>
              <a:t>具体怎么</a:t>
            </a:r>
            <a:r>
              <a:rPr lang="en-US" altLang="zh-CN" sz="2000" dirty="0">
                <a:solidFill>
                  <a:srgbClr val="C00000"/>
                </a:solidFill>
                <a:latin typeface="Courier" pitchFamily="2" charset="0"/>
              </a:rPr>
              <a:t>Run</a:t>
            </a:r>
            <a:r>
              <a:rPr lang="zh-CN" altLang="en-US" sz="2000" dirty="0">
                <a:solidFill>
                  <a:srgbClr val="C00000"/>
                </a:solidFill>
                <a:latin typeface="Courier" pitchFamily="2" charset="0"/>
              </a:rPr>
              <a:t>的？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D2389CB-CA9F-2149-91E7-BB218202FE08}"/>
              </a:ext>
            </a:extLst>
          </p:cNvPr>
          <p:cNvSpPr/>
          <p:nvPr/>
        </p:nvSpPr>
        <p:spPr>
          <a:xfrm>
            <a:off x="4826264" y="1775752"/>
            <a:ext cx="5836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b="1" dirty="0">
                <a:solidFill>
                  <a:srgbClr val="AF00DB"/>
                </a:solidFill>
                <a:latin typeface="Courier" pitchFamily="2" charset="0"/>
              </a:rPr>
              <a:t>return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b="1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b="1" dirty="0" err="1">
                <a:solidFill>
                  <a:srgbClr val="795E26"/>
                </a:solidFill>
                <a:latin typeface="Courier" pitchFamily="2" charset="0"/>
              </a:rPr>
              <a:t>unique_ptr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&lt;</a:t>
            </a:r>
            <a:r>
              <a:rPr lang="en" altLang="zh-CN" b="1" dirty="0" err="1">
                <a:solidFill>
                  <a:srgbClr val="0000FF"/>
                </a:solidFill>
                <a:latin typeface="Courier" pitchFamily="2" charset="0"/>
              </a:rPr>
              <a:t>OperatorBase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&gt;(op);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EFE6F36-470E-784F-9AF0-7348F3FF1953}"/>
              </a:ext>
            </a:extLst>
          </p:cNvPr>
          <p:cNvSpPr/>
          <p:nvPr/>
        </p:nvSpPr>
        <p:spPr>
          <a:xfrm>
            <a:off x="1290518" y="3159190"/>
            <a:ext cx="8132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return new T(type, inputs, outputs, 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attrs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08157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1" y="181250"/>
            <a:ext cx="7122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/>
              <a:t>OpRun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>
                <a:solidFill>
                  <a:srgbClr val="2339DA"/>
                </a:solidFill>
              </a:rPr>
              <a:t>Op-&gt;Run</a:t>
            </a:r>
            <a:r>
              <a:rPr kumimoji="1" lang="zh-CN" altLang="en-US" sz="2800" b="1" dirty="0">
                <a:solidFill>
                  <a:srgbClr val="2339DA"/>
                </a:solidFill>
              </a:rPr>
              <a:t>的实现 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E0F4AF1-669F-7646-902D-9BA8960E461D}"/>
              </a:ext>
            </a:extLst>
          </p:cNvPr>
          <p:cNvSpPr/>
          <p:nvPr/>
        </p:nvSpPr>
        <p:spPr>
          <a:xfrm>
            <a:off x="822601" y="916770"/>
            <a:ext cx="4320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b="1" dirty="0">
                <a:solidFill>
                  <a:srgbClr val="001080"/>
                </a:solidFill>
                <a:latin typeface="Courier" pitchFamily="2" charset="0"/>
              </a:rPr>
              <a:t>op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-&gt;</a:t>
            </a:r>
            <a:r>
              <a:rPr lang="en" altLang="zh-CN" b="1" dirty="0">
                <a:solidFill>
                  <a:srgbClr val="795E26"/>
                </a:solidFill>
                <a:latin typeface="Courier" pitchFamily="2" charset="0"/>
              </a:rPr>
              <a:t>Run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(*</a:t>
            </a:r>
            <a:r>
              <a:rPr lang="en" altLang="zh-CN" b="1" dirty="0" err="1">
                <a:solidFill>
                  <a:srgbClr val="000000"/>
                </a:solidFill>
                <a:latin typeface="Courier" pitchFamily="2" charset="0"/>
              </a:rPr>
              <a:t>local_scope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, place_);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2000D55-F7F2-C14A-8F42-83B7A2D88BE3}"/>
              </a:ext>
            </a:extLst>
          </p:cNvPr>
          <p:cNvSpPr/>
          <p:nvPr/>
        </p:nvSpPr>
        <p:spPr>
          <a:xfrm>
            <a:off x="822601" y="1498402"/>
            <a:ext cx="1084292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OperatorBase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dirty="0">
                <a:solidFill>
                  <a:srgbClr val="795E26"/>
                </a:solidFill>
                <a:latin typeface="Courier" pitchFamily="2" charset="0"/>
              </a:rPr>
              <a:t>Run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Scope&amp;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 scope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" pitchFamily="2" charset="0"/>
              </a:rPr>
              <a:t>platform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::Place&amp;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 place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 {</a:t>
            </a:r>
          </a:p>
          <a:p>
            <a:r>
              <a:rPr lang="zh-CN" altLang="en-US" dirty="0">
                <a:solidFill>
                  <a:srgbClr val="795E26"/>
                </a:solidFill>
                <a:latin typeface="Courier" pitchFamily="2" charset="0"/>
              </a:rPr>
              <a:t>  </a:t>
            </a:r>
            <a:r>
              <a:rPr lang="en-US" altLang="zh-CN" dirty="0">
                <a:solidFill>
                  <a:srgbClr val="795E26"/>
                </a:solidFill>
                <a:latin typeface="Courier" pitchFamily="2" charset="0"/>
              </a:rPr>
              <a:t>…</a:t>
            </a:r>
            <a:r>
              <a:rPr lang="zh-CN" altLang="en-US" dirty="0">
                <a:solidFill>
                  <a:srgbClr val="795E26"/>
                </a:solidFill>
                <a:latin typeface="Courier" pitchFamily="2" charset="0"/>
              </a:rPr>
              <a:t>  </a:t>
            </a:r>
            <a:endParaRPr lang="en-US" altLang="zh-CN" dirty="0">
              <a:solidFill>
                <a:srgbClr val="795E26"/>
              </a:solidFill>
              <a:latin typeface="Courier" pitchFamily="2" charset="0"/>
            </a:endParaRPr>
          </a:p>
          <a:p>
            <a:r>
              <a:rPr lang="zh-CN" altLang="en-US" dirty="0">
                <a:solidFill>
                  <a:srgbClr val="795E26"/>
                </a:solidFill>
                <a:latin typeface="Courier" pitchFamily="2" charset="0"/>
              </a:rPr>
              <a:t>  </a:t>
            </a:r>
            <a:r>
              <a:rPr lang="en" altLang="zh-CN" dirty="0" err="1">
                <a:solidFill>
                  <a:srgbClr val="795E26"/>
                </a:solidFill>
                <a:latin typeface="Courier" pitchFamily="2" charset="0"/>
              </a:rPr>
              <a:t>RunImpl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(scope, place);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urier" pitchFamily="2" charset="0"/>
              </a:rPr>
              <a:t>…</a:t>
            </a:r>
            <a:endParaRPr lang="en" altLang="zh-CN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90CF54B-3634-3F4B-8CAD-1FD96BD4D85C}"/>
              </a:ext>
            </a:extLst>
          </p:cNvPr>
          <p:cNvSpPr/>
          <p:nvPr/>
        </p:nvSpPr>
        <p:spPr>
          <a:xfrm>
            <a:off x="822601" y="3169497"/>
            <a:ext cx="88118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urier" pitchFamily="2" charset="0"/>
              </a:rPr>
              <a:t>class</a:t>
            </a:r>
            <a:r>
              <a:rPr lang="zh-CN" altLang="en-US" dirty="0">
                <a:solidFill>
                  <a:srgbClr val="0000FF"/>
                </a:solidFill>
                <a:latin typeface="Courier" pitchFamily="2" charset="0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Courier" pitchFamily="2" charset="0"/>
              </a:rPr>
              <a:t>OperatorBase</a:t>
            </a:r>
            <a:r>
              <a:rPr lang="zh-CN" altLang="en-US" dirty="0">
                <a:solidFill>
                  <a:srgbClr val="0000FF"/>
                </a:solidFill>
                <a:latin typeface="Courier" pitchFamily="2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" pitchFamily="2" charset="0"/>
              </a:rPr>
              <a:t>{</a:t>
            </a:r>
            <a:endParaRPr lang="en" altLang="zh-CN" dirty="0">
              <a:solidFill>
                <a:srgbClr val="0000FF"/>
              </a:solidFill>
              <a:latin typeface="Courier" pitchFamily="2" charset="0"/>
            </a:endParaRPr>
          </a:p>
          <a:p>
            <a:r>
              <a:rPr lang="zh-CN" altLang="en-US" dirty="0">
                <a:solidFill>
                  <a:srgbClr val="0000FF"/>
                </a:solidFill>
                <a:latin typeface="Courier" pitchFamily="2" charset="0"/>
              </a:rPr>
              <a:t>  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virtual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" pitchFamily="2" charset="0"/>
              </a:rPr>
              <a:t>RunImpl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Scope&amp;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 scope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,</a:t>
            </a:r>
          </a:p>
          <a:p>
            <a:r>
              <a:rPr lang="zh-CN" altLang="en-US" dirty="0">
                <a:solidFill>
                  <a:srgbClr val="0000FF"/>
                </a:solidFill>
                <a:latin typeface="Courier" pitchFamily="2" charset="0"/>
              </a:rPr>
              <a:t>                       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" pitchFamily="2" charset="0"/>
              </a:rPr>
              <a:t>platform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::Place&amp;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 place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 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= </a:t>
            </a:r>
            <a:r>
              <a:rPr lang="en" altLang="zh-CN" dirty="0">
                <a:solidFill>
                  <a:srgbClr val="09885A"/>
                </a:solidFill>
                <a:latin typeface="Courier" pitchFamily="2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urier" pitchFamily="2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D96563F-CAB8-1A4F-BB8A-44B7FD635BB1}"/>
              </a:ext>
            </a:extLst>
          </p:cNvPr>
          <p:cNvSpPr/>
          <p:nvPr/>
        </p:nvSpPr>
        <p:spPr>
          <a:xfrm>
            <a:off x="822601" y="4563593"/>
            <a:ext cx="99330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OperatorWithKernel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dirty="0" err="1">
                <a:solidFill>
                  <a:srgbClr val="795E26"/>
                </a:solidFill>
                <a:latin typeface="Courier" pitchFamily="2" charset="0"/>
              </a:rPr>
              <a:t>RunImpl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Scope&amp;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 scope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,</a:t>
            </a:r>
          </a:p>
          <a:p>
            <a:r>
              <a:rPr lang="zh-CN" altLang="en-US" dirty="0">
                <a:solidFill>
                  <a:srgbClr val="0000FF"/>
                </a:solidFill>
                <a:latin typeface="Courier" pitchFamily="2" charset="0"/>
              </a:rPr>
              <a:t>                                 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" pitchFamily="2" charset="0"/>
              </a:rPr>
              <a:t>platform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::Place&amp;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 place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 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{</a:t>
            </a:r>
          </a:p>
          <a:p>
            <a:r>
              <a:rPr lang="zh-CN" altLang="en-US" dirty="0">
                <a:solidFill>
                  <a:srgbClr val="001080"/>
                </a:solidFill>
                <a:latin typeface="Courier" pitchFamily="2" charset="0"/>
              </a:rPr>
              <a:t>    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runtime_</a:t>
            </a:r>
            <a:r>
              <a:rPr lang="en" altLang="zh-CN" dirty="0" err="1">
                <a:solidFill>
                  <a:srgbClr val="001080"/>
                </a:solidFill>
                <a:latin typeface="Courier" pitchFamily="2" charset="0"/>
              </a:rPr>
              <a:t>ctx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_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.</a:t>
            </a:r>
            <a:r>
              <a:rPr lang="en" altLang="zh-CN" dirty="0">
                <a:solidFill>
                  <a:srgbClr val="795E26"/>
                </a:solidFill>
                <a:latin typeface="Courier" pitchFamily="2" charset="0"/>
              </a:rPr>
              <a:t>reset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new 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RuntimeContext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(Inputs(), Outputs(), scope));</a:t>
            </a:r>
          </a:p>
          <a:p>
            <a:r>
              <a:rPr lang="zh-CN" altLang="en-US" dirty="0">
                <a:solidFill>
                  <a:srgbClr val="795E26"/>
                </a:solidFill>
                <a:latin typeface="Courier" pitchFamily="2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Courier" pitchFamily="2" charset="0"/>
              </a:rPr>
              <a:t>RunImpl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(scope, place, 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runtime_</a:t>
            </a:r>
            <a:r>
              <a:rPr lang="en" altLang="zh-CN" dirty="0" err="1">
                <a:solidFill>
                  <a:srgbClr val="001080"/>
                </a:solidFill>
                <a:latin typeface="Courier" pitchFamily="2" charset="0"/>
              </a:rPr>
              <a:t>ctx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_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.</a:t>
            </a:r>
            <a:r>
              <a:rPr lang="en" altLang="zh-CN" dirty="0">
                <a:solidFill>
                  <a:srgbClr val="795E26"/>
                </a:solidFill>
                <a:latin typeface="Courier" pitchFamily="2" charset="0"/>
              </a:rPr>
              <a:t>get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());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}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0E1222B5-0260-C548-A327-F93E67E8560B}"/>
              </a:ext>
            </a:extLst>
          </p:cNvPr>
          <p:cNvCxnSpPr/>
          <p:nvPr/>
        </p:nvCxnSpPr>
        <p:spPr>
          <a:xfrm>
            <a:off x="942109" y="1400912"/>
            <a:ext cx="54800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3438E673-2BF7-164B-89F6-194CB2889C1C}"/>
              </a:ext>
            </a:extLst>
          </p:cNvPr>
          <p:cNvCxnSpPr/>
          <p:nvPr/>
        </p:nvCxnSpPr>
        <p:spPr>
          <a:xfrm>
            <a:off x="942109" y="3060462"/>
            <a:ext cx="54800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0A942989-3BBC-C542-B49F-4D83798B69FA}"/>
              </a:ext>
            </a:extLst>
          </p:cNvPr>
          <p:cNvCxnSpPr/>
          <p:nvPr/>
        </p:nvCxnSpPr>
        <p:spPr>
          <a:xfrm>
            <a:off x="942109" y="4465417"/>
            <a:ext cx="54800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7745AEAA-E5F1-5041-AED8-59DC1057C29B}"/>
              </a:ext>
            </a:extLst>
          </p:cNvPr>
          <p:cNvSpPr txBox="1"/>
          <p:nvPr/>
        </p:nvSpPr>
        <p:spPr>
          <a:xfrm>
            <a:off x="4612712" y="2105469"/>
            <a:ext cx="7247142" cy="1112612"/>
          </a:xfrm>
          <a:prstGeom prst="rect">
            <a:avLst/>
          </a:prstGeom>
          <a:noFill/>
          <a:ln>
            <a:solidFill>
              <a:srgbClr val="203BD3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en-US" altLang="zh-CN" dirty="0">
                <a:latin typeface="Courier" pitchFamily="2" charset="0"/>
              </a:rPr>
              <a:t>Op-&gt;Run</a:t>
            </a:r>
            <a:r>
              <a:rPr kumimoji="1" lang="zh-CN" altLang="en-US" dirty="0">
                <a:latin typeface="Courier" pitchFamily="2" charset="0"/>
              </a:rPr>
              <a:t>会调用</a:t>
            </a:r>
            <a:r>
              <a:rPr kumimoji="1" lang="en-US" altLang="zh-CN" dirty="0" err="1">
                <a:latin typeface="Courier" pitchFamily="2" charset="0"/>
              </a:rPr>
              <a:t>RunImpl</a:t>
            </a:r>
            <a:r>
              <a:rPr kumimoji="1" lang="zh-CN" altLang="en-US" dirty="0">
                <a:latin typeface="Courier" pitchFamily="2" charset="0"/>
              </a:rPr>
              <a:t>执行，</a:t>
            </a:r>
            <a:r>
              <a:rPr kumimoji="1" lang="en-US" altLang="zh-CN" dirty="0" err="1">
                <a:latin typeface="Courier" pitchFamily="2" charset="0"/>
              </a:rPr>
              <a:t>RunImpl</a:t>
            </a:r>
            <a:r>
              <a:rPr kumimoji="1" lang="zh-CN" altLang="en-US" dirty="0">
                <a:latin typeface="Courier" pitchFamily="2" charset="0"/>
              </a:rPr>
              <a:t>是虚函数，需要派生类实现</a:t>
            </a:r>
            <a:endParaRPr kumimoji="1" lang="en-US" altLang="zh-CN" dirty="0">
              <a:latin typeface="Courier" pitchFamily="2" charset="0"/>
            </a:endParaRPr>
          </a:p>
          <a:p>
            <a:pPr marL="342900" indent="-342900" algn="l">
              <a:lnSpc>
                <a:spcPct val="125000"/>
              </a:lnSpc>
              <a:buAutoNum type="arabicPeriod"/>
            </a:pPr>
            <a:r>
              <a:rPr kumimoji="1" lang="zh-CN" altLang="en-US" dirty="0">
                <a:latin typeface="Courier" pitchFamily="2" charset="0"/>
              </a:rPr>
              <a:t>如果继承</a:t>
            </a:r>
            <a:r>
              <a:rPr kumimoji="1" lang="en-US" altLang="zh-CN" dirty="0" err="1">
                <a:latin typeface="Courier" pitchFamily="2" charset="0"/>
              </a:rPr>
              <a:t>OperatorWithKernel</a:t>
            </a:r>
            <a:r>
              <a:rPr kumimoji="1" lang="zh-CN" altLang="en-US" dirty="0">
                <a:latin typeface="Courier" pitchFamily="2" charset="0"/>
              </a:rPr>
              <a:t>写</a:t>
            </a:r>
            <a:r>
              <a:rPr kumimoji="1" lang="en-US" altLang="zh-CN" dirty="0">
                <a:latin typeface="Courier" pitchFamily="2" charset="0"/>
              </a:rPr>
              <a:t>Op</a:t>
            </a:r>
            <a:r>
              <a:rPr kumimoji="1" lang="zh-CN" altLang="en-US" dirty="0">
                <a:latin typeface="Courier" pitchFamily="2" charset="0"/>
              </a:rPr>
              <a:t>，他已经有</a:t>
            </a:r>
            <a:r>
              <a:rPr kumimoji="1" lang="en-US" altLang="zh-CN" dirty="0" err="1">
                <a:latin typeface="Courier" pitchFamily="2" charset="0"/>
              </a:rPr>
              <a:t>RunImpl</a:t>
            </a:r>
            <a:r>
              <a:rPr kumimoji="1" lang="zh-CN" altLang="en-US" dirty="0">
                <a:latin typeface="Courier" pitchFamily="2" charset="0"/>
              </a:rPr>
              <a:t>的实现</a:t>
            </a:r>
            <a:endParaRPr kumimoji="1" lang="en-US" altLang="zh-CN" dirty="0">
              <a:latin typeface="Courier" pitchFamily="2" charset="0"/>
            </a:endParaRPr>
          </a:p>
          <a:p>
            <a:pPr marL="342900" indent="-342900" algn="l">
              <a:lnSpc>
                <a:spcPct val="125000"/>
              </a:lnSpc>
              <a:buAutoNum type="arabicPeriod"/>
            </a:pPr>
            <a:r>
              <a:rPr kumimoji="1" lang="zh-CN" altLang="en-US" dirty="0">
                <a:latin typeface="Courier" pitchFamily="2" charset="0"/>
              </a:rPr>
              <a:t>如果直接继承</a:t>
            </a:r>
            <a:r>
              <a:rPr kumimoji="1" lang="en-US" altLang="zh-CN" dirty="0" err="1">
                <a:latin typeface="Courier" pitchFamily="2" charset="0"/>
              </a:rPr>
              <a:t>OperatorBase</a:t>
            </a:r>
            <a:r>
              <a:rPr kumimoji="1" lang="zh-CN" altLang="en-US" dirty="0">
                <a:latin typeface="Courier" pitchFamily="2" charset="0"/>
              </a:rPr>
              <a:t>写</a:t>
            </a:r>
            <a:r>
              <a:rPr kumimoji="1" lang="en-US" altLang="zh-CN" dirty="0">
                <a:latin typeface="Courier" pitchFamily="2" charset="0"/>
              </a:rPr>
              <a:t>Op</a:t>
            </a:r>
            <a:r>
              <a:rPr kumimoji="1" lang="zh-CN" altLang="en-US" dirty="0">
                <a:latin typeface="Courier" pitchFamily="2" charset="0"/>
              </a:rPr>
              <a:t>，则要自己实现</a:t>
            </a:r>
            <a:r>
              <a:rPr kumimoji="1" lang="en-US" altLang="zh-CN" dirty="0" err="1">
                <a:latin typeface="Courier" pitchFamily="2" charset="0"/>
              </a:rPr>
              <a:t>RunImpl</a:t>
            </a:r>
            <a:endParaRPr kumimoji="1" lang="zh-CN" altLang="en-US" dirty="0">
              <a:latin typeface="Courier" pitchFamily="2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870116F-7B7B-2148-BEA2-780AC7E3A5E4}"/>
              </a:ext>
            </a:extLst>
          </p:cNvPr>
          <p:cNvSpPr txBox="1"/>
          <p:nvPr/>
        </p:nvSpPr>
        <p:spPr>
          <a:xfrm>
            <a:off x="6244064" y="5964592"/>
            <a:ext cx="427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2339DA"/>
                </a:solidFill>
                <a:latin typeface="Courier" pitchFamily="2" charset="0"/>
              </a:rPr>
              <a:t>疑问：</a:t>
            </a:r>
            <a:r>
              <a:rPr kumimoji="1" lang="en-US" altLang="zh-CN" dirty="0" err="1">
                <a:solidFill>
                  <a:srgbClr val="2339DA"/>
                </a:solidFill>
                <a:latin typeface="Courier" pitchFamily="2" charset="0"/>
              </a:rPr>
              <a:t>RuntimeContext</a:t>
            </a:r>
            <a:r>
              <a:rPr kumimoji="1" lang="zh-CN" altLang="en-US" dirty="0">
                <a:solidFill>
                  <a:srgbClr val="2339DA"/>
                </a:solidFill>
                <a:latin typeface="Courier" pitchFamily="2" charset="0"/>
              </a:rPr>
              <a:t>是什么？</a:t>
            </a:r>
          </a:p>
        </p:txBody>
      </p:sp>
    </p:spTree>
    <p:extLst>
      <p:ext uri="{BB962C8B-B14F-4D97-AF65-F5344CB8AC3E}">
        <p14:creationId xmlns:p14="http://schemas.microsoft.com/office/powerpoint/2010/main" val="34293195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1" y="181250"/>
            <a:ext cx="7122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/>
              <a:t>OpRun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 err="1">
                <a:solidFill>
                  <a:srgbClr val="2339DA"/>
                </a:solidFill>
              </a:rPr>
              <a:t>RuntimeContext</a:t>
            </a:r>
            <a:r>
              <a:rPr kumimoji="1" lang="zh-CN" altLang="en-US" sz="2800" b="1" dirty="0">
                <a:solidFill>
                  <a:srgbClr val="2339DA"/>
                </a:solidFill>
              </a:rPr>
              <a:t>是什么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A622679-031D-C142-AB25-18643370BB2E}"/>
              </a:ext>
            </a:extLst>
          </p:cNvPr>
          <p:cNvSpPr/>
          <p:nvPr/>
        </p:nvSpPr>
        <p:spPr>
          <a:xfrm>
            <a:off x="822601" y="837606"/>
            <a:ext cx="98921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runtime_</a:t>
            </a:r>
            <a:r>
              <a:rPr lang="en" altLang="zh-CN" dirty="0" err="1">
                <a:solidFill>
                  <a:srgbClr val="001080"/>
                </a:solidFill>
                <a:latin typeface="Courier" pitchFamily="2" charset="0"/>
              </a:rPr>
              <a:t>ctx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_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.</a:t>
            </a:r>
            <a:r>
              <a:rPr lang="en" altLang="zh-CN" dirty="0">
                <a:solidFill>
                  <a:srgbClr val="795E26"/>
                </a:solidFill>
                <a:latin typeface="Courier" pitchFamily="2" charset="0"/>
              </a:rPr>
              <a:t>reset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new 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RuntimeContext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(Inputs(), Outputs(), scope));</a:t>
            </a:r>
          </a:p>
          <a:p>
            <a:r>
              <a:rPr lang="en" altLang="zh-CN" dirty="0" err="1">
                <a:solidFill>
                  <a:srgbClr val="795E26"/>
                </a:solidFill>
                <a:latin typeface="Courier" pitchFamily="2" charset="0"/>
              </a:rPr>
              <a:t>RunImpl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(scope, place, 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runtime_</a:t>
            </a:r>
            <a:r>
              <a:rPr lang="en" altLang="zh-CN" dirty="0" err="1">
                <a:solidFill>
                  <a:srgbClr val="001080"/>
                </a:solidFill>
                <a:latin typeface="Courier" pitchFamily="2" charset="0"/>
              </a:rPr>
              <a:t>ctx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_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.</a:t>
            </a:r>
            <a:r>
              <a:rPr lang="en" altLang="zh-CN" dirty="0">
                <a:solidFill>
                  <a:srgbClr val="795E26"/>
                </a:solidFill>
                <a:latin typeface="Courier" pitchFamily="2" charset="0"/>
              </a:rPr>
              <a:t>get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());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8F63305-5E24-5142-BD29-4FC1B5339E34}"/>
              </a:ext>
            </a:extLst>
          </p:cNvPr>
          <p:cNvSpPr/>
          <p:nvPr/>
        </p:nvSpPr>
        <p:spPr>
          <a:xfrm>
            <a:off x="822601" y="1804105"/>
            <a:ext cx="10058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RuntimeContext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{</a:t>
            </a:r>
          </a:p>
          <a:p>
            <a:r>
              <a:rPr lang="zh-CN" altLang="en-US" dirty="0">
                <a:solidFill>
                  <a:srgbClr val="0000FF"/>
                </a:solidFill>
                <a:latin typeface="Courier" pitchFamily="2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public:</a:t>
            </a:r>
            <a:endParaRPr lang="en" altLang="zh-CN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zh-CN" altLang="en-US" dirty="0">
                <a:solidFill>
                  <a:srgbClr val="795E26"/>
                </a:solidFill>
                <a:latin typeface="Courier" pitchFamily="2" charset="0"/>
              </a:rPr>
              <a:t>  </a:t>
            </a:r>
            <a:r>
              <a:rPr lang="en" altLang="zh-CN" b="1" dirty="0" err="1">
                <a:solidFill>
                  <a:srgbClr val="795E26"/>
                </a:solidFill>
                <a:latin typeface="Courier" pitchFamily="2" charset="0"/>
              </a:rPr>
              <a:t>RuntimeContext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" altLang="zh-CN" b="1" dirty="0" err="1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b="1" dirty="0" err="1">
                <a:solidFill>
                  <a:srgbClr val="000000"/>
                </a:solidFill>
                <a:latin typeface="Courier" pitchFamily="2" charset="0"/>
              </a:rPr>
              <a:t>VariableNameMap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&amp;</a:t>
            </a:r>
            <a:r>
              <a:rPr lang="en" altLang="zh-CN" b="1" dirty="0">
                <a:solidFill>
                  <a:srgbClr val="001080"/>
                </a:solidFill>
                <a:latin typeface="Courier" pitchFamily="2" charset="0"/>
              </a:rPr>
              <a:t> </a:t>
            </a:r>
            <a:r>
              <a:rPr lang="en" altLang="zh-CN" b="1" dirty="0" err="1">
                <a:solidFill>
                  <a:srgbClr val="001080"/>
                </a:solidFill>
                <a:latin typeface="Courier" pitchFamily="2" charset="0"/>
              </a:rPr>
              <a:t>innames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,</a:t>
            </a:r>
          </a:p>
          <a:p>
            <a:r>
              <a:rPr lang="zh-CN" altLang="en-US" b="1" dirty="0">
                <a:solidFill>
                  <a:srgbClr val="0000FF"/>
                </a:solidFill>
                <a:latin typeface="Courier" pitchFamily="2" charset="0"/>
              </a:rPr>
              <a:t>                 </a:t>
            </a:r>
            <a:r>
              <a:rPr lang="en" altLang="zh-CN" b="1" dirty="0" err="1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b="1" dirty="0" err="1">
                <a:solidFill>
                  <a:srgbClr val="000000"/>
                </a:solidFill>
                <a:latin typeface="Courier" pitchFamily="2" charset="0"/>
              </a:rPr>
              <a:t>VariableNameMap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&amp;</a:t>
            </a:r>
            <a:r>
              <a:rPr lang="en" altLang="zh-CN" b="1" dirty="0">
                <a:solidFill>
                  <a:srgbClr val="001080"/>
                </a:solidFill>
                <a:latin typeface="Courier" pitchFamily="2" charset="0"/>
              </a:rPr>
              <a:t> </a:t>
            </a:r>
            <a:r>
              <a:rPr lang="en" altLang="zh-CN" b="1" dirty="0" err="1">
                <a:solidFill>
                  <a:srgbClr val="001080"/>
                </a:solidFill>
                <a:latin typeface="Courier" pitchFamily="2" charset="0"/>
              </a:rPr>
              <a:t>outnames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" altLang="zh-CN" b="1" dirty="0" err="1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 Scope&amp;</a:t>
            </a:r>
            <a:r>
              <a:rPr lang="en" altLang="zh-CN" b="1" dirty="0">
                <a:solidFill>
                  <a:srgbClr val="001080"/>
                </a:solidFill>
                <a:latin typeface="Courier" pitchFamily="2" charset="0"/>
              </a:rPr>
              <a:t> scope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/>
            </a:r>
            <a:br>
              <a:rPr lang="en" altLang="zh-CN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" altLang="zh-CN" dirty="0" err="1">
                <a:solidFill>
                  <a:srgbClr val="795E26"/>
                </a:solidFill>
                <a:latin typeface="Courier" pitchFamily="2" charset="0"/>
              </a:rPr>
              <a:t>RuntimeContext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b="1" dirty="0" err="1">
                <a:solidFill>
                  <a:srgbClr val="000000"/>
                </a:solidFill>
                <a:latin typeface="Courier" pitchFamily="2" charset="0"/>
              </a:rPr>
              <a:t>VariableValueMap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&amp;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 invars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,</a:t>
            </a:r>
          </a:p>
          <a:p>
            <a:r>
              <a:rPr lang="zh-CN" altLang="en-US" dirty="0">
                <a:solidFill>
                  <a:srgbClr val="0000FF"/>
                </a:solidFill>
                <a:latin typeface="Courier" pitchFamily="2" charset="0"/>
              </a:rPr>
              <a:t>                 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VariableValueMap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&amp;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" pitchFamily="2" charset="0"/>
              </a:rPr>
              <a:t>outvars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    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 </a:t>
            </a:r>
            <a:r>
              <a:rPr lang="en" altLang="zh-CN" dirty="0">
                <a:solidFill>
                  <a:srgbClr val="795E26"/>
                </a:solidFill>
                <a:latin typeface="Courier" pitchFamily="2" charset="0"/>
              </a:rPr>
              <a:t>inputs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(invars), </a:t>
            </a:r>
            <a:r>
              <a:rPr lang="en" altLang="zh-CN" dirty="0">
                <a:solidFill>
                  <a:srgbClr val="795E26"/>
                </a:solidFill>
                <a:latin typeface="Courier" pitchFamily="2" charset="0"/>
              </a:rPr>
              <a:t>outputs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outvars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 {}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/>
            </a:r>
            <a:br>
              <a:rPr lang="en" altLang="zh-CN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VariableValueMap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inputs;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VariableValueMap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outputs;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E1C3389-5752-F743-A984-EFB30FE45DBF}"/>
              </a:ext>
            </a:extLst>
          </p:cNvPr>
          <p:cNvSpPr/>
          <p:nvPr/>
        </p:nvSpPr>
        <p:spPr>
          <a:xfrm>
            <a:off x="822601" y="5540593"/>
            <a:ext cx="106402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Courier" pitchFamily="2" charset="0"/>
              </a:rPr>
              <a:t>using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b="1" dirty="0" err="1">
                <a:solidFill>
                  <a:srgbClr val="267F99"/>
                </a:solidFill>
                <a:latin typeface="Courier" pitchFamily="2" charset="0"/>
              </a:rPr>
              <a:t>VariableNameMap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= 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dirty="0">
                <a:solidFill>
                  <a:srgbClr val="267F99"/>
                </a:solidFill>
                <a:latin typeface="Courier" pitchFamily="2" charset="0"/>
              </a:rPr>
              <a:t>::map&lt;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dirty="0">
                <a:solidFill>
                  <a:srgbClr val="267F99"/>
                </a:solidFill>
                <a:latin typeface="Courier" pitchFamily="2" charset="0"/>
              </a:rPr>
              <a:t>::string, 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dirty="0">
                <a:solidFill>
                  <a:srgbClr val="267F99"/>
                </a:solidFill>
                <a:latin typeface="Courier" pitchFamily="2" charset="0"/>
              </a:rPr>
              <a:t>::vector&lt;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dirty="0">
                <a:solidFill>
                  <a:srgbClr val="267F99"/>
                </a:solidFill>
                <a:latin typeface="Courier" pitchFamily="2" charset="0"/>
              </a:rPr>
              <a:t>::string&gt;&gt;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" pitchFamily="2" charset="0"/>
              </a:rPr>
              <a:t>using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b="1" dirty="0" err="1">
                <a:solidFill>
                  <a:srgbClr val="267F99"/>
                </a:solidFill>
                <a:latin typeface="Courier" pitchFamily="2" charset="0"/>
              </a:rPr>
              <a:t>VariableValueMap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= 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::map&lt;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::string, 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::vector&lt;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Variable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*&gt;&gt;;</a:t>
            </a:r>
            <a:endParaRPr lang="en" altLang="zh-CN" b="0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6ED6F9FB-21CE-4C40-89D3-19CE62006CB1}"/>
              </a:ext>
            </a:extLst>
          </p:cNvPr>
          <p:cNvCxnSpPr/>
          <p:nvPr/>
        </p:nvCxnSpPr>
        <p:spPr>
          <a:xfrm>
            <a:off x="942109" y="1664149"/>
            <a:ext cx="54800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219FD45B-7CBA-2047-B1E3-2E7436300460}"/>
              </a:ext>
            </a:extLst>
          </p:cNvPr>
          <p:cNvCxnSpPr/>
          <p:nvPr/>
        </p:nvCxnSpPr>
        <p:spPr>
          <a:xfrm>
            <a:off x="942109" y="5363313"/>
            <a:ext cx="54800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6EDCB541-A05F-0F43-BA05-4F52F4FD3797}"/>
              </a:ext>
            </a:extLst>
          </p:cNvPr>
          <p:cNvSpPr/>
          <p:nvPr/>
        </p:nvSpPr>
        <p:spPr>
          <a:xfrm>
            <a:off x="4948971" y="1831198"/>
            <a:ext cx="72430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solidFill>
                  <a:srgbClr val="2339DA"/>
                </a:solidFill>
                <a:latin typeface="Courier" pitchFamily="2" charset="0"/>
              </a:rPr>
              <a:t>疑问：如何从</a:t>
            </a:r>
            <a:r>
              <a:rPr kumimoji="1" lang="en-US" altLang="zh-CN" dirty="0" err="1">
                <a:solidFill>
                  <a:srgbClr val="2339DA"/>
                </a:solidFill>
                <a:latin typeface="Courier" pitchFamily="2" charset="0"/>
              </a:rPr>
              <a:t>VariableNameMap</a:t>
            </a:r>
            <a:r>
              <a:rPr kumimoji="1" lang="zh-CN" altLang="en-US" dirty="0">
                <a:solidFill>
                  <a:srgbClr val="2339DA"/>
                </a:solidFill>
                <a:latin typeface="Courier" pitchFamily="2" charset="0"/>
              </a:rPr>
              <a:t>构建</a:t>
            </a:r>
            <a:r>
              <a:rPr kumimoji="1" lang="en-US" altLang="zh-CN" dirty="0" err="1">
                <a:solidFill>
                  <a:srgbClr val="2339DA"/>
                </a:solidFill>
                <a:latin typeface="Courier" pitchFamily="2" charset="0"/>
              </a:rPr>
              <a:t>VariableValueMap</a:t>
            </a:r>
            <a:r>
              <a:rPr kumimoji="1" lang="zh-CN" altLang="en-US" dirty="0">
                <a:solidFill>
                  <a:srgbClr val="2339DA"/>
                </a:solidFill>
                <a:latin typeface="Courier" pitchFamily="2" charset="0"/>
              </a:rPr>
              <a:t>？</a:t>
            </a:r>
            <a:endParaRPr lang="zh-CN" altLang="en-US" dirty="0">
              <a:latin typeface="Courier" pitchFamily="2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C3D8388-F45C-F74D-9946-80324C29E618}"/>
              </a:ext>
            </a:extLst>
          </p:cNvPr>
          <p:cNvSpPr/>
          <p:nvPr/>
        </p:nvSpPr>
        <p:spPr>
          <a:xfrm>
            <a:off x="7660421" y="5011177"/>
            <a:ext cx="3054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solidFill>
                  <a:srgbClr val="2339DA"/>
                </a:solidFill>
                <a:latin typeface="Courier" pitchFamily="2" charset="0"/>
              </a:rPr>
              <a:t>疑问：</a:t>
            </a:r>
            <a:r>
              <a:rPr kumimoji="1" lang="en-US" altLang="zh-CN" dirty="0">
                <a:solidFill>
                  <a:srgbClr val="2339DA"/>
                </a:solidFill>
                <a:latin typeface="Courier" pitchFamily="2" charset="0"/>
              </a:rPr>
              <a:t>Variable</a:t>
            </a:r>
            <a:r>
              <a:rPr kumimoji="1" lang="zh-CN" altLang="en-US" dirty="0">
                <a:solidFill>
                  <a:srgbClr val="2339DA"/>
                </a:solidFill>
                <a:latin typeface="Courier" pitchFamily="2" charset="0"/>
              </a:rPr>
              <a:t>是什么？</a:t>
            </a:r>
            <a:endParaRPr lang="zh-CN" altLang="en-US" dirty="0">
              <a:latin typeface="Courier" pitchFamily="2" charset="0"/>
            </a:endParaRP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24779BD9-2B25-3247-8F21-E2D06AF08963}"/>
              </a:ext>
            </a:extLst>
          </p:cNvPr>
          <p:cNvCxnSpPr>
            <a:cxnSpLocks/>
          </p:cNvCxnSpPr>
          <p:nvPr/>
        </p:nvCxnSpPr>
        <p:spPr>
          <a:xfrm>
            <a:off x="9041130" y="5393593"/>
            <a:ext cx="532361" cy="470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F56F1C59-6F33-1F4C-A913-F561B396DD78}"/>
              </a:ext>
            </a:extLst>
          </p:cNvPr>
          <p:cNvSpPr txBox="1"/>
          <p:nvPr/>
        </p:nvSpPr>
        <p:spPr>
          <a:xfrm>
            <a:off x="7918823" y="3662120"/>
            <a:ext cx="3941030" cy="764825"/>
          </a:xfrm>
          <a:prstGeom prst="rect">
            <a:avLst/>
          </a:prstGeom>
          <a:noFill/>
          <a:ln>
            <a:solidFill>
              <a:srgbClr val="203BD3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en-US" altLang="zh-CN" dirty="0" err="1">
                <a:latin typeface="Courier" pitchFamily="2" charset="0"/>
              </a:rPr>
              <a:t>RuntimeContext</a:t>
            </a:r>
            <a:r>
              <a:rPr kumimoji="1" lang="zh-CN" altLang="en-US" dirty="0">
                <a:latin typeface="Courier" pitchFamily="2" charset="0"/>
              </a:rPr>
              <a:t>是一个包含了</a:t>
            </a:r>
            <a:r>
              <a:rPr kumimoji="1" lang="en-US" altLang="zh-CN" dirty="0">
                <a:latin typeface="Courier" pitchFamily="2" charset="0"/>
              </a:rPr>
              <a:t>Op</a:t>
            </a:r>
            <a:r>
              <a:rPr kumimoji="1" lang="zh-CN" altLang="en-US" dirty="0">
                <a:latin typeface="Courier" pitchFamily="2" charset="0"/>
              </a:rPr>
              <a:t>输入和输出变量索引集合的对象实例</a:t>
            </a:r>
          </a:p>
        </p:txBody>
      </p:sp>
    </p:spTree>
    <p:extLst>
      <p:ext uri="{BB962C8B-B14F-4D97-AF65-F5344CB8AC3E}">
        <p14:creationId xmlns:p14="http://schemas.microsoft.com/office/powerpoint/2010/main" val="23641140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1" y="181250"/>
            <a:ext cx="7122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/>
              <a:t>OpRun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>
                <a:solidFill>
                  <a:srgbClr val="2339DA"/>
                </a:solidFill>
              </a:rPr>
              <a:t>Variable</a:t>
            </a:r>
            <a:r>
              <a:rPr kumimoji="1" lang="zh-CN" altLang="en-US" sz="2800" b="1" dirty="0">
                <a:solidFill>
                  <a:srgbClr val="2339DA"/>
                </a:solidFill>
              </a:rPr>
              <a:t>是什么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E1C3389-5752-F743-A984-EFB30FE45DBF}"/>
              </a:ext>
            </a:extLst>
          </p:cNvPr>
          <p:cNvSpPr/>
          <p:nvPr/>
        </p:nvSpPr>
        <p:spPr>
          <a:xfrm>
            <a:off x="822601" y="839437"/>
            <a:ext cx="106402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Courier" pitchFamily="2" charset="0"/>
              </a:rPr>
              <a:t>using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b="1" dirty="0" err="1">
                <a:solidFill>
                  <a:srgbClr val="267F99"/>
                </a:solidFill>
                <a:latin typeface="Courier" pitchFamily="2" charset="0"/>
              </a:rPr>
              <a:t>VariableValueMap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= 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::map&lt;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::string, 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::vector&lt;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Variable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*&gt;&gt;;</a:t>
            </a:r>
            <a:endParaRPr lang="en" altLang="zh-CN" b="0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01405B7-A56F-0342-A0AA-E2A23E157352}"/>
              </a:ext>
            </a:extLst>
          </p:cNvPr>
          <p:cNvSpPr/>
          <p:nvPr/>
        </p:nvSpPr>
        <p:spPr>
          <a:xfrm>
            <a:off x="822601" y="1343737"/>
            <a:ext cx="976745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" pitchFamily="2" charset="0"/>
              </a:rPr>
              <a:t>Variable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{</a:t>
            </a:r>
            <a:br>
              <a:rPr lang="en" altLang="zh-CN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private:</a:t>
            </a:r>
            <a:endParaRPr lang="en" altLang="zh-CN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zh-CN" altLang="en-US" dirty="0">
                <a:solidFill>
                  <a:srgbClr val="0000FF"/>
                </a:solidFill>
                <a:latin typeface="Courier" pitchFamily="2" charset="0"/>
              </a:rPr>
              <a:t>  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" pitchFamily="2" charset="0"/>
              </a:rPr>
              <a:t>Placeholder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{</a:t>
            </a:r>
            <a:br>
              <a:rPr lang="en" altLang="zh-CN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 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protected:</a:t>
            </a:r>
            <a:endParaRPr lang="en" altLang="zh-CN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zh-CN" altLang="en-US" dirty="0">
                <a:solidFill>
                  <a:srgbClr val="0000FF"/>
                </a:solidFill>
                <a:latin typeface="Courier" pitchFamily="2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inline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" pitchFamily="2" charset="0"/>
              </a:rPr>
              <a:t>Init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*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 p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 {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    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ptr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_ = p;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    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type_ = type;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}</a:t>
            </a:r>
            <a:br>
              <a:rPr lang="en" altLang="zh-CN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* 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ptr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_;</a:t>
            </a:r>
          </a:p>
          <a:p>
            <a:r>
              <a:rPr lang="zh-CN" altLang="en-US" dirty="0">
                <a:solidFill>
                  <a:srgbClr val="0000FF"/>
                </a:solidFill>
                <a:latin typeface="Courier" pitchFamily="2" charset="0"/>
              </a:rPr>
              <a:t>    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type_;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};</a:t>
            </a:r>
            <a:br>
              <a:rPr lang="en" altLang="zh-CN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&lt;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typename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" pitchFamily="2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&gt;</a:t>
            </a:r>
          </a:p>
          <a:p>
            <a:r>
              <a:rPr lang="zh-CN" altLang="en-US" dirty="0">
                <a:solidFill>
                  <a:srgbClr val="0000FF"/>
                </a:solidFill>
                <a:latin typeface="Courier" pitchFamily="2" charset="0"/>
              </a:rPr>
              <a:t>  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PlaceholderImpl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: 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public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" pitchFamily="2" charset="0"/>
              </a:rPr>
              <a:t>Placeholder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{</a:t>
            </a:r>
          </a:p>
          <a:p>
            <a:r>
              <a:rPr lang="zh-CN" altLang="en-US" dirty="0">
                <a:solidFill>
                  <a:srgbClr val="795E26"/>
                </a:solidFill>
                <a:latin typeface="Courier" pitchFamily="2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Courier" pitchFamily="2" charset="0"/>
              </a:rPr>
              <a:t>PlaceholderImpl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() { 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-&gt;</a:t>
            </a:r>
            <a:r>
              <a:rPr lang="en" altLang="zh-CN" dirty="0" err="1">
                <a:solidFill>
                  <a:srgbClr val="795E26"/>
                </a:solidFill>
                <a:latin typeface="Courier" pitchFamily="2" charset="0"/>
              </a:rPr>
              <a:t>Init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(&amp;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obj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_, 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VarTypeTrait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&lt;T&gt;::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kId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); }</a:t>
            </a:r>
            <a:br>
              <a:rPr lang="en" altLang="zh-CN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 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private:</a:t>
            </a:r>
            <a:endParaRPr lang="en" altLang="zh-CN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T 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obj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_;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};</a:t>
            </a:r>
            <a:br>
              <a:rPr lang="en" altLang="zh-CN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unique_ptr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&lt;Placeholder&gt; holder_;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6006C9B1-F0AF-144C-B862-C3BCDF02779C}"/>
              </a:ext>
            </a:extLst>
          </p:cNvPr>
          <p:cNvCxnSpPr/>
          <p:nvPr/>
        </p:nvCxnSpPr>
        <p:spPr>
          <a:xfrm>
            <a:off x="942109" y="1293502"/>
            <a:ext cx="54800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00AF79E9-B8BD-6141-9E2A-316703BEC0CB}"/>
              </a:ext>
            </a:extLst>
          </p:cNvPr>
          <p:cNvCxnSpPr/>
          <p:nvPr/>
        </p:nvCxnSpPr>
        <p:spPr>
          <a:xfrm>
            <a:off x="1066800" y="1958520"/>
            <a:ext cx="54800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9BACC13A-B5B2-4845-8A9C-93C089A3FADA}"/>
              </a:ext>
            </a:extLst>
          </p:cNvPr>
          <p:cNvCxnSpPr/>
          <p:nvPr/>
        </p:nvCxnSpPr>
        <p:spPr>
          <a:xfrm>
            <a:off x="1066800" y="4438483"/>
            <a:ext cx="54800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A8645902-54DE-A84A-8670-6CD60F7F50C7}"/>
              </a:ext>
            </a:extLst>
          </p:cNvPr>
          <p:cNvCxnSpPr/>
          <p:nvPr/>
        </p:nvCxnSpPr>
        <p:spPr>
          <a:xfrm>
            <a:off x="1066800" y="6073320"/>
            <a:ext cx="54800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6D1773ED-4F45-2E4C-8E88-2B1513EA9940}"/>
              </a:ext>
            </a:extLst>
          </p:cNvPr>
          <p:cNvCxnSpPr/>
          <p:nvPr/>
        </p:nvCxnSpPr>
        <p:spPr>
          <a:xfrm>
            <a:off x="3505200" y="2854036"/>
            <a:ext cx="1648691" cy="2092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422DFF4-3FD5-F940-94B2-37C634ADC19C}"/>
              </a:ext>
            </a:extLst>
          </p:cNvPr>
          <p:cNvSpPr txBox="1"/>
          <p:nvPr/>
        </p:nvSpPr>
        <p:spPr>
          <a:xfrm>
            <a:off x="5985163" y="5325031"/>
            <a:ext cx="414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相应变量类型的</a:t>
            </a:r>
            <a:r>
              <a:rPr kumimoji="1" lang="en-US" altLang="zh-CN" dirty="0"/>
              <a:t>ID</a:t>
            </a: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DBC19F0-671E-CD4A-9646-2CFBFF7AB7FA}"/>
              </a:ext>
            </a:extLst>
          </p:cNvPr>
          <p:cNvSpPr/>
          <p:nvPr/>
        </p:nvSpPr>
        <p:spPr>
          <a:xfrm>
            <a:off x="7078292" y="5694508"/>
            <a:ext cx="48508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600" dirty="0">
                <a:solidFill>
                  <a:srgbClr val="795E26"/>
                </a:solidFill>
                <a:latin typeface="Courier" pitchFamily="2" charset="0"/>
              </a:rPr>
              <a:t>REG_PROTO_VAR_TYPE_TRAIT</a:t>
            </a:r>
            <a:r>
              <a:rPr lang="en" altLang="zh-CN" sz="160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" altLang="zh-CN" sz="1600" dirty="0" err="1">
                <a:solidFill>
                  <a:srgbClr val="000000"/>
                </a:solidFill>
                <a:latin typeface="Courier" pitchFamily="2" charset="0"/>
              </a:rPr>
              <a:t>LoDTensor</a:t>
            </a:r>
            <a:r>
              <a:rPr lang="en" altLang="zh-CN" sz="1600" dirty="0">
                <a:solidFill>
                  <a:srgbClr val="000000"/>
                </a:solidFill>
                <a:latin typeface="Courier" pitchFamily="2" charset="0"/>
              </a:rPr>
              <a:t>, 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urier" pitchFamily="2" charset="0"/>
              </a:rPr>
              <a:t>         </a:t>
            </a:r>
            <a:r>
              <a:rPr lang="en" altLang="zh-CN" sz="1600" dirty="0">
                <a:solidFill>
                  <a:srgbClr val="267F99"/>
                </a:solidFill>
                <a:latin typeface="Courier" pitchFamily="2" charset="0"/>
              </a:rPr>
              <a:t>proto</a:t>
            </a:r>
            <a:r>
              <a:rPr lang="en" altLang="zh-CN" sz="1600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sz="1600" dirty="0" err="1">
                <a:solidFill>
                  <a:srgbClr val="267F99"/>
                </a:solidFill>
                <a:latin typeface="Courier" pitchFamily="2" charset="0"/>
              </a:rPr>
              <a:t>VarType</a:t>
            </a:r>
            <a:r>
              <a:rPr lang="en" altLang="zh-CN" sz="1600" dirty="0">
                <a:solidFill>
                  <a:srgbClr val="000000"/>
                </a:solidFill>
                <a:latin typeface="Courier" pitchFamily="2" charset="0"/>
              </a:rPr>
              <a:t>::LOD_TENSOR);</a:t>
            </a:r>
            <a:endParaRPr lang="en" altLang="zh-CN" sz="1600" b="0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F65FBB4-9C2A-004A-8867-00B417BE82BC}"/>
              </a:ext>
            </a:extLst>
          </p:cNvPr>
          <p:cNvSpPr/>
          <p:nvPr/>
        </p:nvSpPr>
        <p:spPr>
          <a:xfrm>
            <a:off x="7004157" y="3900054"/>
            <a:ext cx="50379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" dirty="0">
                <a:solidFill>
                  <a:srgbClr val="2339DA"/>
                </a:solidFill>
                <a:latin typeface="Courier" pitchFamily="2" charset="0"/>
              </a:rPr>
              <a:t>疑问</a:t>
            </a:r>
            <a:r>
              <a:rPr lang="zh-CN" altLang="en-US" dirty="0">
                <a:solidFill>
                  <a:srgbClr val="2339DA"/>
                </a:solidFill>
                <a:latin typeface="Courier" pitchFamily="2" charset="0"/>
              </a:rPr>
              <a:t>：</a:t>
            </a:r>
            <a:r>
              <a:rPr lang="en" altLang="zh-CN" dirty="0" err="1">
                <a:solidFill>
                  <a:srgbClr val="2339DA"/>
                </a:solidFill>
                <a:latin typeface="Courier" pitchFamily="2" charset="0"/>
              </a:rPr>
              <a:t>PlaceholderImpl</a:t>
            </a:r>
            <a:r>
              <a:rPr lang="zh-CN" altLang="en" dirty="0">
                <a:solidFill>
                  <a:srgbClr val="2339DA"/>
                </a:solidFill>
                <a:latin typeface="Courier" pitchFamily="2" charset="0"/>
              </a:rPr>
              <a:t>什么</a:t>
            </a:r>
            <a:r>
              <a:rPr lang="zh-CN" altLang="en-US" dirty="0">
                <a:solidFill>
                  <a:srgbClr val="2339DA"/>
                </a:solidFill>
                <a:latin typeface="Courier" pitchFamily="2" charset="0"/>
              </a:rPr>
              <a:t>时候被调用的？</a:t>
            </a:r>
            <a:endParaRPr lang="en-US" altLang="zh-CN" dirty="0">
              <a:solidFill>
                <a:srgbClr val="2339DA"/>
              </a:solidFill>
              <a:latin typeface="Courier" pitchFamily="2" charset="0"/>
            </a:endParaRPr>
          </a:p>
          <a:p>
            <a:r>
              <a:rPr lang="zh-CN" altLang="en-US" dirty="0">
                <a:solidFill>
                  <a:srgbClr val="2339DA"/>
                </a:solidFill>
                <a:latin typeface="Courier" pitchFamily="2" charset="0"/>
              </a:rPr>
              <a:t>  </a:t>
            </a:r>
            <a:r>
              <a:rPr lang="en-US" altLang="zh-CN" dirty="0">
                <a:solidFill>
                  <a:srgbClr val="2339DA"/>
                </a:solidFill>
                <a:latin typeface="Courier" pitchFamily="2" charset="0"/>
              </a:rPr>
              <a:t>-</a:t>
            </a:r>
            <a:r>
              <a:rPr lang="zh-CN" altLang="en-US" dirty="0">
                <a:solidFill>
                  <a:srgbClr val="2339DA"/>
                </a:solidFill>
                <a:latin typeface="Courier" pitchFamily="2" charset="0"/>
              </a:rPr>
              <a:t> 调用了才会有变量的实例</a:t>
            </a:r>
            <a:endParaRPr lang="zh-CN" altLang="en-US" dirty="0">
              <a:solidFill>
                <a:srgbClr val="2339DA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F462C26-DF51-C141-8FE7-5DDEA7E6DA23}"/>
              </a:ext>
            </a:extLst>
          </p:cNvPr>
          <p:cNvSpPr txBox="1"/>
          <p:nvPr/>
        </p:nvSpPr>
        <p:spPr>
          <a:xfrm>
            <a:off x="7004157" y="1637567"/>
            <a:ext cx="4850836" cy="1805110"/>
          </a:xfrm>
          <a:prstGeom prst="rect">
            <a:avLst/>
          </a:prstGeom>
          <a:noFill/>
          <a:ln>
            <a:solidFill>
              <a:srgbClr val="203BD3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dirty="0">
                <a:latin typeface="Courier" pitchFamily="2" charset="0"/>
              </a:rPr>
              <a:t>不同于</a:t>
            </a:r>
            <a:r>
              <a:rPr kumimoji="1" lang="en-US" altLang="zh-CN" dirty="0" err="1">
                <a:latin typeface="Courier" pitchFamily="2" charset="0"/>
              </a:rPr>
              <a:t>VarDesc</a:t>
            </a:r>
            <a:r>
              <a:rPr kumimoji="1" lang="zh-CN" altLang="en-US" dirty="0">
                <a:latin typeface="Courier" pitchFamily="2" charset="0"/>
              </a:rPr>
              <a:t>存储的是变量描述信息，</a:t>
            </a:r>
            <a:r>
              <a:rPr kumimoji="1" lang="en-US" altLang="zh-CN" dirty="0">
                <a:latin typeface="Courier" pitchFamily="2" charset="0"/>
              </a:rPr>
              <a:t>Variable</a:t>
            </a:r>
            <a:r>
              <a:rPr kumimoji="1" lang="zh-CN" altLang="en-US" dirty="0">
                <a:latin typeface="Courier" pitchFamily="2" charset="0"/>
              </a:rPr>
              <a:t>是存储运行时变量实体的对象实例，它通过成员变量</a:t>
            </a:r>
            <a:r>
              <a:rPr kumimoji="1" lang="en-US" altLang="zh-CN" dirty="0">
                <a:latin typeface="Courier" pitchFamily="2" charset="0"/>
              </a:rPr>
              <a:t>holder_</a:t>
            </a:r>
            <a:r>
              <a:rPr kumimoji="1" lang="zh-CN" altLang="en-US" dirty="0">
                <a:latin typeface="Courier" pitchFamily="2" charset="0"/>
              </a:rPr>
              <a:t>来持有和管理变量的读写，通过相应的</a:t>
            </a:r>
            <a:r>
              <a:rPr kumimoji="1" lang="en-US" altLang="zh-CN" dirty="0">
                <a:latin typeface="Courier" pitchFamily="2" charset="0"/>
              </a:rPr>
              <a:t>Get</a:t>
            </a:r>
            <a:r>
              <a:rPr kumimoji="1" lang="zh-CN" altLang="en-US" dirty="0">
                <a:latin typeface="Courier" pitchFamily="2" charset="0"/>
              </a:rPr>
              <a:t>接口能获取到变量数据域的指针</a:t>
            </a:r>
          </a:p>
        </p:txBody>
      </p:sp>
    </p:spTree>
    <p:extLst>
      <p:ext uri="{BB962C8B-B14F-4D97-AF65-F5344CB8AC3E}">
        <p14:creationId xmlns:p14="http://schemas.microsoft.com/office/powerpoint/2010/main" val="39388783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1" y="181250"/>
            <a:ext cx="7122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/>
              <a:t>OpRun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 err="1">
                <a:solidFill>
                  <a:srgbClr val="2339DA"/>
                </a:solidFill>
              </a:rPr>
              <a:t>Variable.GetMutable</a:t>
            </a:r>
            <a:endParaRPr kumimoji="1" lang="zh-CN" altLang="en-US" sz="2800" b="1" dirty="0">
              <a:solidFill>
                <a:srgbClr val="2339DA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E1C3389-5752-F743-A984-EFB30FE45DBF}"/>
              </a:ext>
            </a:extLst>
          </p:cNvPr>
          <p:cNvSpPr/>
          <p:nvPr/>
        </p:nvSpPr>
        <p:spPr>
          <a:xfrm>
            <a:off x="822601" y="839437"/>
            <a:ext cx="106402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Courier" pitchFamily="2" charset="0"/>
              </a:rPr>
              <a:t>using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b="1" dirty="0" err="1">
                <a:solidFill>
                  <a:srgbClr val="267F99"/>
                </a:solidFill>
                <a:latin typeface="Courier" pitchFamily="2" charset="0"/>
              </a:rPr>
              <a:t>VariableValueMap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= 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::map&lt;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::string, 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::vector&lt;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Variable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*&gt;&gt;;</a:t>
            </a:r>
            <a:endParaRPr lang="en" altLang="zh-CN" b="0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1D6796C-431D-2D44-9C00-DEE05CA3F455}"/>
              </a:ext>
            </a:extLst>
          </p:cNvPr>
          <p:cNvSpPr/>
          <p:nvPr/>
        </p:nvSpPr>
        <p:spPr>
          <a:xfrm>
            <a:off x="822601" y="1378236"/>
            <a:ext cx="1019694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" pitchFamily="2" charset="0"/>
              </a:rPr>
              <a:t>Variable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{</a:t>
            </a:r>
          </a:p>
          <a:p>
            <a:r>
              <a:rPr lang="zh-CN" altLang="en-US" dirty="0">
                <a:solidFill>
                  <a:srgbClr val="0000FF"/>
                </a:solidFill>
                <a:latin typeface="Courier" pitchFamily="2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public: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/>
            </a:r>
            <a:br>
              <a:rPr lang="en" altLang="zh-CN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&lt;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typename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" pitchFamily="2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&gt;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T* </a:t>
            </a:r>
            <a:r>
              <a:rPr lang="en" altLang="zh-CN" dirty="0" err="1">
                <a:solidFill>
                  <a:srgbClr val="795E26"/>
                </a:solidFill>
                <a:latin typeface="Courier" pitchFamily="2" charset="0"/>
              </a:rPr>
              <a:t>GetMutable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() {</a:t>
            </a:r>
          </a:p>
          <a:p>
            <a:r>
              <a:rPr lang="zh-CN" altLang="en-US" dirty="0">
                <a:solidFill>
                  <a:srgbClr val="AF00DB"/>
                </a:solidFill>
                <a:latin typeface="Courier" pitchFamily="2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Courier" pitchFamily="2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(!holder_) {</a:t>
            </a:r>
          </a:p>
          <a:p>
            <a:r>
              <a:rPr lang="zh-CN" altLang="en-US" dirty="0">
                <a:solidFill>
                  <a:srgbClr val="001080"/>
                </a:solidFill>
                <a:latin typeface="Courier" pitchFamily="2" charset="0"/>
              </a:rPr>
              <a:t>      </a:t>
            </a:r>
            <a:r>
              <a:rPr lang="en" altLang="zh-CN" b="1" dirty="0" err="1">
                <a:solidFill>
                  <a:srgbClr val="001080"/>
                </a:solidFill>
                <a:latin typeface="Courier" pitchFamily="2" charset="0"/>
              </a:rPr>
              <a:t>holder_</a:t>
            </a:r>
            <a:r>
              <a:rPr lang="en" altLang="zh-CN" b="1" dirty="0" err="1">
                <a:solidFill>
                  <a:srgbClr val="000000"/>
                </a:solidFill>
                <a:latin typeface="Courier" pitchFamily="2" charset="0"/>
              </a:rPr>
              <a:t>.</a:t>
            </a:r>
            <a:r>
              <a:rPr lang="en" altLang="zh-CN" b="1" dirty="0" err="1">
                <a:solidFill>
                  <a:srgbClr val="795E26"/>
                </a:solidFill>
                <a:latin typeface="Courier" pitchFamily="2" charset="0"/>
              </a:rPr>
              <a:t>reset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" altLang="zh-CN" b="1" dirty="0">
                <a:solidFill>
                  <a:srgbClr val="AF00DB"/>
                </a:solidFill>
                <a:latin typeface="Courier" pitchFamily="2" charset="0"/>
              </a:rPr>
              <a:t>new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b="1" dirty="0" err="1">
                <a:solidFill>
                  <a:srgbClr val="795E26"/>
                </a:solidFill>
                <a:latin typeface="Courier" pitchFamily="2" charset="0"/>
              </a:rPr>
              <a:t>PlaceholderImpl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&lt;</a:t>
            </a:r>
            <a:r>
              <a:rPr lang="en" altLang="zh-CN" b="1" dirty="0">
                <a:solidFill>
                  <a:srgbClr val="0000FF"/>
                </a:solidFill>
                <a:latin typeface="Courier" pitchFamily="2" charset="0"/>
              </a:rPr>
              <a:t>T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&gt;());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} </a:t>
            </a:r>
            <a:r>
              <a:rPr lang="en" altLang="zh-CN" dirty="0">
                <a:solidFill>
                  <a:srgbClr val="AF00DB"/>
                </a:solidFill>
                <a:latin typeface="Courier" pitchFamily="2" charset="0"/>
              </a:rPr>
              <a:t>else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{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    </a:t>
            </a:r>
            <a:r>
              <a:rPr lang="en-US" altLang="zh-CN" dirty="0">
                <a:solidFill>
                  <a:srgbClr val="000000"/>
                </a:solidFill>
                <a:latin typeface="Courier" pitchFamily="2" charset="0"/>
              </a:rPr>
              <a:t>...</a:t>
            </a:r>
            <a:endParaRPr lang="en" altLang="zh-CN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}</a:t>
            </a:r>
          </a:p>
          <a:p>
            <a:r>
              <a:rPr lang="zh-CN" altLang="en-US" dirty="0">
                <a:solidFill>
                  <a:srgbClr val="AF00DB"/>
                </a:solidFill>
                <a:latin typeface="Courier" pitchFamily="2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Courier" pitchFamily="2" charset="0"/>
              </a:rPr>
              <a:t>return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static_cast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&lt;T*&gt;(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holder_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-&gt;</a:t>
            </a:r>
            <a:r>
              <a:rPr lang="en" altLang="zh-CN" dirty="0" err="1">
                <a:solidFill>
                  <a:srgbClr val="795E26"/>
                </a:solidFill>
                <a:latin typeface="Courier" pitchFamily="2" charset="0"/>
              </a:rPr>
              <a:t>Ptr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());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}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urier" pitchFamily="2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7A463F57-9362-694D-AE70-15653957CD81}"/>
              </a:ext>
            </a:extLst>
          </p:cNvPr>
          <p:cNvCxnSpPr/>
          <p:nvPr/>
        </p:nvCxnSpPr>
        <p:spPr>
          <a:xfrm>
            <a:off x="942109" y="1293502"/>
            <a:ext cx="54800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0C1633A7-39FD-FA47-9672-DE34A5CEDF50}"/>
              </a:ext>
            </a:extLst>
          </p:cNvPr>
          <p:cNvSpPr txBox="1"/>
          <p:nvPr/>
        </p:nvSpPr>
        <p:spPr>
          <a:xfrm>
            <a:off x="7075158" y="3546522"/>
            <a:ext cx="4387734" cy="2496068"/>
          </a:xfrm>
          <a:prstGeom prst="rect">
            <a:avLst/>
          </a:prstGeom>
          <a:noFill/>
          <a:ln>
            <a:solidFill>
              <a:srgbClr val="203BD3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dirty="0">
                <a:latin typeface="Courier" pitchFamily="2" charset="0"/>
              </a:rPr>
              <a:t>由上页代码可知，只有创建了</a:t>
            </a:r>
            <a:r>
              <a:rPr kumimoji="1" lang="en-US" altLang="zh-CN" dirty="0" err="1">
                <a:latin typeface="Courier" pitchFamily="2" charset="0"/>
              </a:rPr>
              <a:t>PlaceholderImpl</a:t>
            </a:r>
            <a:r>
              <a:rPr kumimoji="1" lang="zh-CN" altLang="en-US" dirty="0">
                <a:latin typeface="Courier" pitchFamily="2" charset="0"/>
              </a:rPr>
              <a:t>对象，相应变量的实体</a:t>
            </a:r>
            <a:r>
              <a:rPr kumimoji="1" lang="en-US" altLang="zh-CN" dirty="0" err="1">
                <a:latin typeface="Courier" pitchFamily="2" charset="0"/>
              </a:rPr>
              <a:t>obj</a:t>
            </a:r>
            <a:r>
              <a:rPr kumimoji="1" lang="zh-CN" altLang="en-US" dirty="0">
                <a:latin typeface="Courier" pitchFamily="2" charset="0"/>
              </a:rPr>
              <a:t>才会被创建，而只有</a:t>
            </a:r>
            <a:r>
              <a:rPr kumimoji="1" lang="en-US" altLang="zh-CN" dirty="0" err="1">
                <a:latin typeface="Courier" pitchFamily="2" charset="0"/>
              </a:rPr>
              <a:t>GetMutable</a:t>
            </a:r>
            <a:r>
              <a:rPr kumimoji="1" lang="zh-CN" altLang="en-US" dirty="0">
                <a:latin typeface="Courier" pitchFamily="2" charset="0"/>
              </a:rPr>
              <a:t>函数创建了</a:t>
            </a:r>
            <a:r>
              <a:rPr kumimoji="1" lang="en-US" altLang="zh-CN" dirty="0" err="1">
                <a:latin typeface="Courier" pitchFamily="2" charset="0"/>
              </a:rPr>
              <a:t>PlaceholderImpl</a:t>
            </a:r>
            <a:r>
              <a:rPr kumimoji="1" lang="zh-CN" altLang="en-US" dirty="0">
                <a:latin typeface="Courier" pitchFamily="2" charset="0"/>
              </a:rPr>
              <a:t>对象，因此</a:t>
            </a:r>
            <a:r>
              <a:rPr kumimoji="1" lang="zh-CN" altLang="en-US" b="1" dirty="0">
                <a:latin typeface="Courier" pitchFamily="2" charset="0"/>
              </a:rPr>
              <a:t>当调用</a:t>
            </a:r>
            <a:r>
              <a:rPr kumimoji="1" lang="en-US" altLang="zh-CN" b="1" dirty="0">
                <a:latin typeface="Courier" pitchFamily="2" charset="0"/>
              </a:rPr>
              <a:t>Variable</a:t>
            </a:r>
            <a:r>
              <a:rPr kumimoji="1" lang="zh-CN" altLang="en-US" b="1" dirty="0">
                <a:latin typeface="Courier" pitchFamily="2" charset="0"/>
              </a:rPr>
              <a:t>的</a:t>
            </a:r>
            <a:r>
              <a:rPr kumimoji="1" lang="en-US" altLang="zh-CN" b="1" dirty="0" err="1">
                <a:latin typeface="Courier" pitchFamily="2" charset="0"/>
              </a:rPr>
              <a:t>GetMutable</a:t>
            </a:r>
            <a:r>
              <a:rPr kumimoji="1" lang="zh-CN" altLang="en-US" b="1" dirty="0">
                <a:latin typeface="Courier" pitchFamily="2" charset="0"/>
              </a:rPr>
              <a:t>方法获取数据指针时，才会创建</a:t>
            </a:r>
            <a:r>
              <a:rPr kumimoji="1" lang="en-US" altLang="zh-CN" b="1" dirty="0">
                <a:latin typeface="Courier" pitchFamily="2" charset="0"/>
              </a:rPr>
              <a:t>Variable</a:t>
            </a:r>
            <a:r>
              <a:rPr kumimoji="1" lang="zh-CN" altLang="en-US" b="1" dirty="0">
                <a:latin typeface="Courier" pitchFamily="2" charset="0"/>
              </a:rPr>
              <a:t>的数据实例，并交由</a:t>
            </a:r>
            <a:r>
              <a:rPr kumimoji="1" lang="en-US" altLang="zh-CN" b="1" dirty="0">
                <a:latin typeface="Courier" pitchFamily="2" charset="0"/>
              </a:rPr>
              <a:t>holder_</a:t>
            </a:r>
            <a:r>
              <a:rPr kumimoji="1" lang="zh-CN" altLang="en-US" b="1" dirty="0">
                <a:latin typeface="Courier" pitchFamily="2" charset="0"/>
              </a:rPr>
              <a:t>管理</a:t>
            </a:r>
          </a:p>
        </p:txBody>
      </p:sp>
    </p:spTree>
    <p:extLst>
      <p:ext uri="{BB962C8B-B14F-4D97-AF65-F5344CB8AC3E}">
        <p14:creationId xmlns:p14="http://schemas.microsoft.com/office/powerpoint/2010/main" val="17445180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1" y="181250"/>
            <a:ext cx="99562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/>
              <a:t>OpRun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zh-CN" altLang="en-US" sz="2800" b="1" dirty="0">
                <a:solidFill>
                  <a:srgbClr val="2339DA"/>
                </a:solidFill>
              </a:rPr>
              <a:t>如何从</a:t>
            </a:r>
            <a:r>
              <a:rPr kumimoji="1" lang="en-US" altLang="zh-CN" sz="2800" b="1" dirty="0" err="1">
                <a:solidFill>
                  <a:srgbClr val="2339DA"/>
                </a:solidFill>
              </a:rPr>
              <a:t>VariableNameMap</a:t>
            </a:r>
            <a:r>
              <a:rPr kumimoji="1" lang="zh-CN" altLang="en-US" sz="2800" b="1" dirty="0">
                <a:solidFill>
                  <a:srgbClr val="2339DA"/>
                </a:solidFill>
              </a:rPr>
              <a:t>构建</a:t>
            </a:r>
            <a:r>
              <a:rPr kumimoji="1" lang="en-US" altLang="zh-CN" sz="2800" b="1" dirty="0" err="1">
                <a:solidFill>
                  <a:srgbClr val="2339DA"/>
                </a:solidFill>
              </a:rPr>
              <a:t>VariableValueMap</a:t>
            </a:r>
            <a:endParaRPr lang="zh-CN" altLang="en-US" sz="2800" dirty="0"/>
          </a:p>
          <a:p>
            <a:endParaRPr kumimoji="1" lang="zh-CN" altLang="en-US" sz="2800" b="1" dirty="0">
              <a:solidFill>
                <a:srgbClr val="2339DA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9E41145-64E0-274B-9FD0-543F5EC2579E}"/>
              </a:ext>
            </a:extLst>
          </p:cNvPr>
          <p:cNvSpPr/>
          <p:nvPr/>
        </p:nvSpPr>
        <p:spPr>
          <a:xfrm>
            <a:off x="822601" y="917968"/>
            <a:ext cx="110143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RuntimeContext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dirty="0" err="1">
                <a:solidFill>
                  <a:srgbClr val="795E26"/>
                </a:solidFill>
                <a:latin typeface="Courier" pitchFamily="2" charset="0"/>
              </a:rPr>
              <a:t>RuntimeContext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VariableNameMap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&amp;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" pitchFamily="2" charset="0"/>
              </a:rPr>
              <a:t>innames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,</a:t>
            </a:r>
          </a:p>
          <a:p>
            <a:r>
              <a:rPr lang="zh-CN" altLang="en-US" dirty="0">
                <a:solidFill>
                  <a:srgbClr val="0000FF"/>
                </a:solidFill>
                <a:latin typeface="Courier" pitchFamily="2" charset="0"/>
              </a:rPr>
              <a:t>                               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VariableNameMap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&amp;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" pitchFamily="2" charset="0"/>
              </a:rPr>
              <a:t>outnames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,</a:t>
            </a:r>
          </a:p>
          <a:p>
            <a:r>
              <a:rPr lang="zh-CN" altLang="en-US" dirty="0">
                <a:solidFill>
                  <a:srgbClr val="0000FF"/>
                </a:solidFill>
                <a:latin typeface="Courier" pitchFamily="2" charset="0"/>
              </a:rPr>
              <a:t>                               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Scope&amp;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 scope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 {</a:t>
            </a:r>
          </a:p>
          <a:p>
            <a:r>
              <a:rPr lang="zh-CN" altLang="en-US" dirty="0">
                <a:solidFill>
                  <a:srgbClr val="AF00DB"/>
                </a:solidFill>
                <a:latin typeface="Courier" pitchFamily="2" charset="0"/>
              </a:rPr>
              <a:t>  </a:t>
            </a:r>
            <a:r>
              <a:rPr lang="en" altLang="zh-CN" dirty="0">
                <a:solidFill>
                  <a:srgbClr val="AF00DB"/>
                </a:solidFill>
                <a:latin typeface="Courier" pitchFamily="2" charset="0"/>
              </a:rPr>
              <a:t>for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auto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&amp; 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var_name_item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: 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innames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 {</a:t>
            </a:r>
          </a:p>
          <a:p>
            <a:r>
              <a:rPr lang="zh-CN" altLang="en-US" dirty="0">
                <a:solidFill>
                  <a:srgbClr val="267F99"/>
                </a:solidFill>
                <a:latin typeface="Courier" pitchFamily="2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::vector&lt;Variable*&gt;&amp; 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input_vars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inputs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[</a:t>
            </a:r>
            <a:r>
              <a:rPr lang="en" altLang="zh-CN" dirty="0" err="1">
                <a:solidFill>
                  <a:srgbClr val="001080"/>
                </a:solidFill>
                <a:latin typeface="Courier" pitchFamily="2" charset="0"/>
              </a:rPr>
              <a:t>var_name_item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Courier" pitchFamily="2" charset="0"/>
              </a:rPr>
              <a:t>first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];</a:t>
            </a:r>
          </a:p>
          <a:p>
            <a:r>
              <a:rPr lang="zh-CN" altLang="en-US" dirty="0">
                <a:solidFill>
                  <a:srgbClr val="001080"/>
                </a:solidFill>
                <a:latin typeface="Courier" pitchFamily="2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Courier" pitchFamily="2" charset="0"/>
              </a:rPr>
              <a:t>input_vars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.</a:t>
            </a:r>
            <a:r>
              <a:rPr lang="en" altLang="zh-CN" dirty="0" err="1">
                <a:solidFill>
                  <a:srgbClr val="795E26"/>
                </a:solidFill>
                <a:latin typeface="Courier" pitchFamily="2" charset="0"/>
              </a:rPr>
              <a:t>reserve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Courier" pitchFamily="2" charset="0"/>
              </a:rPr>
              <a:t>var_name_item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Courier" pitchFamily="2" charset="0"/>
              </a:rPr>
              <a:t>second.</a:t>
            </a:r>
            <a:r>
              <a:rPr lang="en" altLang="zh-CN" dirty="0" err="1">
                <a:solidFill>
                  <a:srgbClr val="795E26"/>
                </a:solidFill>
                <a:latin typeface="Courier" pitchFamily="2" charset="0"/>
              </a:rPr>
              <a:t>size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());</a:t>
            </a:r>
          </a:p>
          <a:p>
            <a:r>
              <a:rPr lang="zh-CN" altLang="en-US" dirty="0">
                <a:solidFill>
                  <a:srgbClr val="AF00DB"/>
                </a:solidFill>
                <a:latin typeface="Courier" pitchFamily="2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Courier" pitchFamily="2" charset="0"/>
              </a:rPr>
              <a:t>for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auto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&amp; 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var_name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: </a:t>
            </a:r>
            <a:r>
              <a:rPr lang="en" altLang="zh-CN" dirty="0" err="1">
                <a:solidFill>
                  <a:srgbClr val="001080"/>
                </a:solidFill>
                <a:latin typeface="Courier" pitchFamily="2" charset="0"/>
              </a:rPr>
              <a:t>var_name_item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Courier" pitchFamily="2" charset="0"/>
              </a:rPr>
              <a:t>second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 {</a:t>
            </a:r>
          </a:p>
          <a:p>
            <a:r>
              <a:rPr lang="zh-CN" altLang="en-US" dirty="0">
                <a:solidFill>
                  <a:srgbClr val="001080"/>
                </a:solidFill>
                <a:latin typeface="Courier" pitchFamily="2" charset="0"/>
              </a:rPr>
              <a:t>      </a:t>
            </a:r>
            <a:r>
              <a:rPr lang="en" altLang="zh-CN" dirty="0" err="1">
                <a:solidFill>
                  <a:srgbClr val="001080"/>
                </a:solidFill>
                <a:latin typeface="Courier" pitchFamily="2" charset="0"/>
              </a:rPr>
              <a:t>input_vars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.</a:t>
            </a:r>
            <a:r>
              <a:rPr lang="en" altLang="zh-CN" dirty="0" err="1">
                <a:solidFill>
                  <a:srgbClr val="795E26"/>
                </a:solidFill>
                <a:latin typeface="Courier" pitchFamily="2" charset="0"/>
              </a:rPr>
              <a:t>push_back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scope.FindVar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(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var_name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));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}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}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urier" pitchFamily="2" charset="0"/>
              </a:rPr>
              <a:t>//</a:t>
            </a:r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urier" pitchFamily="2" charset="0"/>
              </a:rPr>
              <a:t>output_</a:t>
            </a:r>
            <a:r>
              <a:rPr lang="en" altLang="zh-CN" dirty="0" err="1">
                <a:solidFill>
                  <a:srgbClr val="001080"/>
                </a:solidFill>
                <a:latin typeface="Courier" pitchFamily="2" charset="0"/>
              </a:rPr>
              <a:t>vars</a:t>
            </a:r>
            <a:r>
              <a:rPr lang="zh-CN" altLang="en" dirty="0">
                <a:solidFill>
                  <a:srgbClr val="001080"/>
                </a:solidFill>
                <a:latin typeface="Courier" pitchFamily="2" charset="0"/>
              </a:rPr>
              <a:t>构建</a:t>
            </a:r>
            <a:r>
              <a:rPr lang="zh-CN" altLang="en-US" dirty="0">
                <a:solidFill>
                  <a:srgbClr val="001080"/>
                </a:solidFill>
                <a:latin typeface="Courier" pitchFamily="2" charset="0"/>
              </a:rPr>
              <a:t>过程类似</a:t>
            </a:r>
            <a:endParaRPr lang="en" altLang="zh-CN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E3932EF-DC8B-6D4E-8BDC-2A3735D88DEA}"/>
              </a:ext>
            </a:extLst>
          </p:cNvPr>
          <p:cNvSpPr txBox="1"/>
          <p:nvPr/>
        </p:nvSpPr>
        <p:spPr>
          <a:xfrm>
            <a:off x="8631382" y="1588900"/>
            <a:ext cx="3312968" cy="369332"/>
          </a:xfrm>
          <a:prstGeom prst="rect">
            <a:avLst/>
          </a:prstGeom>
          <a:noFill/>
          <a:ln>
            <a:solidFill>
              <a:srgbClr val="203BD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>
                <a:latin typeface="Courier" pitchFamily="2" charset="0"/>
              </a:rPr>
              <a:t>RuntimeContext</a:t>
            </a:r>
            <a:r>
              <a:rPr kumimoji="1" lang="zh-CN" altLang="en-US" dirty="0">
                <a:latin typeface="Courier" pitchFamily="2" charset="0"/>
              </a:rPr>
              <a:t>的成员变量</a:t>
            </a: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1BA2FBC6-8421-424D-AC68-6B7D23F1E41D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6960870" y="1773566"/>
            <a:ext cx="1670512" cy="274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23B75E3F-8BAA-5747-92C5-781618DFD2F7}"/>
              </a:ext>
            </a:extLst>
          </p:cNvPr>
          <p:cNvSpPr/>
          <p:nvPr/>
        </p:nvSpPr>
        <p:spPr>
          <a:xfrm>
            <a:off x="4785413" y="3790821"/>
            <a:ext cx="72682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339DA"/>
                </a:solidFill>
                <a:latin typeface="Courier" pitchFamily="2" charset="0"/>
              </a:rPr>
              <a:t>疑问：</a:t>
            </a:r>
            <a:r>
              <a:rPr lang="en-US" altLang="zh-CN" dirty="0">
                <a:solidFill>
                  <a:srgbClr val="2339DA"/>
                </a:solidFill>
                <a:latin typeface="Courier" pitchFamily="2" charset="0"/>
              </a:rPr>
              <a:t>scope</a:t>
            </a:r>
            <a:r>
              <a:rPr lang="zh-CN" altLang="en-US" dirty="0">
                <a:solidFill>
                  <a:srgbClr val="2339DA"/>
                </a:solidFill>
                <a:latin typeface="Courier" pitchFamily="2" charset="0"/>
              </a:rPr>
              <a:t>从哪里来的？</a:t>
            </a:r>
            <a:r>
              <a:rPr lang="en-US" altLang="zh-CN" dirty="0">
                <a:solidFill>
                  <a:srgbClr val="2339DA"/>
                </a:solidFill>
                <a:latin typeface="Courier" pitchFamily="2" charset="0"/>
              </a:rPr>
              <a:t>scope</a:t>
            </a:r>
            <a:r>
              <a:rPr lang="zh-CN" altLang="en-US" dirty="0">
                <a:solidFill>
                  <a:srgbClr val="2339DA"/>
                </a:solidFill>
                <a:latin typeface="Courier" pitchFamily="2" charset="0"/>
              </a:rPr>
              <a:t>里面的</a:t>
            </a:r>
            <a:r>
              <a:rPr lang="en-US" altLang="zh-CN" dirty="0">
                <a:solidFill>
                  <a:srgbClr val="2339DA"/>
                </a:solidFill>
                <a:latin typeface="Courier" pitchFamily="2" charset="0"/>
              </a:rPr>
              <a:t>Variable</a:t>
            </a:r>
            <a:r>
              <a:rPr lang="zh-CN" altLang="en-US" dirty="0">
                <a:solidFill>
                  <a:srgbClr val="2339DA"/>
                </a:solidFill>
                <a:latin typeface="Courier" pitchFamily="2" charset="0"/>
              </a:rPr>
              <a:t>什么时候创建的？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6008140-AC0B-CB45-A6E9-8F6A670B9535}"/>
              </a:ext>
            </a:extLst>
          </p:cNvPr>
          <p:cNvSpPr/>
          <p:nvPr/>
        </p:nvSpPr>
        <p:spPr>
          <a:xfrm>
            <a:off x="942109" y="5249178"/>
            <a:ext cx="4320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b="1" dirty="0">
                <a:solidFill>
                  <a:srgbClr val="001080"/>
                </a:solidFill>
                <a:latin typeface="Courier" pitchFamily="2" charset="0"/>
              </a:rPr>
              <a:t>op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-&gt;</a:t>
            </a:r>
            <a:r>
              <a:rPr lang="en" altLang="zh-CN" b="1" dirty="0">
                <a:solidFill>
                  <a:srgbClr val="795E26"/>
                </a:solidFill>
                <a:latin typeface="Courier" pitchFamily="2" charset="0"/>
              </a:rPr>
              <a:t>Run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(*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local_scope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, place_);</a:t>
            </a:r>
          </a:p>
        </p:txBody>
      </p: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AC85DEFA-6DC5-CF49-8E84-29E53D3E2BA8}"/>
              </a:ext>
            </a:extLst>
          </p:cNvPr>
          <p:cNvCxnSpPr/>
          <p:nvPr/>
        </p:nvCxnSpPr>
        <p:spPr>
          <a:xfrm>
            <a:off x="942109" y="4410773"/>
            <a:ext cx="54800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1D615CE8-E504-864F-947A-52E991A4F386}"/>
              </a:ext>
            </a:extLst>
          </p:cNvPr>
          <p:cNvSpPr/>
          <p:nvPr/>
        </p:nvSpPr>
        <p:spPr>
          <a:xfrm>
            <a:off x="942109" y="4627212"/>
            <a:ext cx="3217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795E26"/>
                </a:solidFill>
                <a:latin typeface="Courier" pitchFamily="2" charset="0"/>
              </a:rPr>
              <a:t>RunImpl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(scope, place);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25FCF17-1AB4-654B-A945-A98D16335A11}"/>
              </a:ext>
            </a:extLst>
          </p:cNvPr>
          <p:cNvSpPr/>
          <p:nvPr/>
        </p:nvSpPr>
        <p:spPr>
          <a:xfrm>
            <a:off x="942471" y="5888864"/>
            <a:ext cx="100999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795E26"/>
                </a:solidFill>
                <a:latin typeface="Courier" pitchFamily="2" charset="0"/>
              </a:rPr>
              <a:t>RunPreparedContext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Courier" pitchFamily="2" charset="0"/>
              </a:rPr>
              <a:t>ctx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.</a:t>
            </a:r>
            <a:r>
              <a:rPr lang="en" altLang="zh-CN" dirty="0" err="1">
                <a:solidFill>
                  <a:srgbClr val="795E26"/>
                </a:solidFill>
                <a:latin typeface="Courier" pitchFamily="2" charset="0"/>
              </a:rPr>
              <a:t>get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(), scope,</a:t>
            </a:r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urier" pitchFamily="2" charset="0"/>
              </a:rPr>
              <a:t>...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);</a:t>
            </a:r>
            <a:endParaRPr lang="en" altLang="zh-CN" b="0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167ACEC-7C5E-3D44-9C7B-4198BE33E779}"/>
              </a:ext>
            </a:extLst>
          </p:cNvPr>
          <p:cNvSpPr/>
          <p:nvPr/>
        </p:nvSpPr>
        <p:spPr>
          <a:xfrm>
            <a:off x="5710470" y="4587719"/>
            <a:ext cx="48165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exe.run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program.desc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, scope,</a:t>
            </a:r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urier" pitchFamily="2" charset="0"/>
              </a:rPr>
              <a:t>...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</a:t>
            </a:r>
            <a:endParaRPr lang="en" altLang="zh-CN" b="0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9448661-2E06-BA4B-B41A-C8FCEFCBB69E}"/>
              </a:ext>
            </a:extLst>
          </p:cNvPr>
          <p:cNvSpPr/>
          <p:nvPr/>
        </p:nvSpPr>
        <p:spPr>
          <a:xfrm>
            <a:off x="6174044" y="5199689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795E26"/>
                </a:solidFill>
                <a:latin typeface="Courier" pitchFamily="2" charset="0"/>
              </a:rPr>
              <a:t>_</a:t>
            </a:r>
            <a:r>
              <a:rPr lang="en" altLang="zh-CN" dirty="0" err="1">
                <a:solidFill>
                  <a:srgbClr val="795E26"/>
                </a:solidFill>
                <a:latin typeface="Courier" pitchFamily="2" charset="0"/>
              </a:rPr>
              <a:t>run_program</a:t>
            </a:r>
            <a:endParaRPr lang="en" altLang="zh-CN" b="0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88B0848-02A9-D94E-8194-41CB71A9393B}"/>
              </a:ext>
            </a:extLst>
          </p:cNvPr>
          <p:cNvSpPr/>
          <p:nvPr/>
        </p:nvSpPr>
        <p:spPr>
          <a:xfrm>
            <a:off x="8419524" y="5199689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795E26"/>
                </a:solidFill>
                <a:latin typeface="Courier" pitchFamily="2" charset="0"/>
              </a:rPr>
              <a:t>_</a:t>
            </a:r>
            <a:r>
              <a:rPr lang="en" altLang="zh-CN" dirty="0" err="1">
                <a:solidFill>
                  <a:srgbClr val="795E26"/>
                </a:solidFill>
                <a:latin typeface="Courier" pitchFamily="2" charset="0"/>
              </a:rPr>
              <a:t>run_impl</a:t>
            </a:r>
            <a:endParaRPr lang="en" altLang="zh-CN" b="0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FA04BB1-ADFB-1B41-A743-E1829C3C1798}"/>
              </a:ext>
            </a:extLst>
          </p:cNvPr>
          <p:cNvSpPr/>
          <p:nvPr/>
        </p:nvSpPr>
        <p:spPr>
          <a:xfrm>
            <a:off x="7315200" y="5870155"/>
            <a:ext cx="40898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Courier" pitchFamily="2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scope 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is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None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scope = 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global_scope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()</a:t>
            </a:r>
            <a:endParaRPr lang="en" altLang="zh-CN" b="1" dirty="0">
              <a:solidFill>
                <a:srgbClr val="C00000"/>
              </a:solidFill>
              <a:effectLst/>
              <a:latin typeface="Courier" pitchFamily="2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DE88D76-CB06-9440-9B23-6A7B416EE71D}"/>
              </a:ext>
            </a:extLst>
          </p:cNvPr>
          <p:cNvSpPr/>
          <p:nvPr/>
        </p:nvSpPr>
        <p:spPr>
          <a:xfrm>
            <a:off x="10020402" y="5624822"/>
            <a:ext cx="19937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2339DA"/>
                </a:solidFill>
                <a:latin typeface="Courier" pitchFamily="2" charset="0"/>
              </a:rPr>
              <a:t>global_scope</a:t>
            </a:r>
            <a:r>
              <a:rPr lang="en-US" altLang="zh-CN" b="1" dirty="0">
                <a:solidFill>
                  <a:srgbClr val="2339DA"/>
                </a:solidFill>
                <a:latin typeface="Courier" pitchFamily="2" charset="0"/>
              </a:rPr>
              <a:t>?</a:t>
            </a:r>
            <a:endParaRPr lang="zh-CN" altLang="en-US" b="1" dirty="0">
              <a:solidFill>
                <a:srgbClr val="2339DA"/>
              </a:solidFill>
              <a:latin typeface="Courier" pitchFamily="2" charset="0"/>
            </a:endParaRPr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B68043DB-E8A2-124F-AFB5-FCA1083A4B6D}"/>
              </a:ext>
            </a:extLst>
          </p:cNvPr>
          <p:cNvCxnSpPr>
            <a:stCxn id="18" idx="2"/>
          </p:cNvCxnSpPr>
          <p:nvPr/>
        </p:nvCxnSpPr>
        <p:spPr>
          <a:xfrm flipH="1">
            <a:off x="2550882" y="4996544"/>
            <a:ext cx="1" cy="252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915C9916-36C1-A049-9FEF-B1C24671DA20}"/>
              </a:ext>
            </a:extLst>
          </p:cNvPr>
          <p:cNvCxnSpPr>
            <a:stCxn id="14" idx="2"/>
          </p:cNvCxnSpPr>
          <p:nvPr/>
        </p:nvCxnSpPr>
        <p:spPr>
          <a:xfrm flipH="1">
            <a:off x="3102315" y="5618510"/>
            <a:ext cx="1" cy="309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12A673DE-5E44-904A-B3DF-0F2D94207284}"/>
              </a:ext>
            </a:extLst>
          </p:cNvPr>
          <p:cNvCxnSpPr/>
          <p:nvPr/>
        </p:nvCxnSpPr>
        <p:spPr>
          <a:xfrm flipV="1">
            <a:off x="5443813" y="4934333"/>
            <a:ext cx="314722" cy="935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9DB7CCA9-9C89-D24A-B56C-651D6B0F05EA}"/>
              </a:ext>
            </a:extLst>
          </p:cNvPr>
          <p:cNvCxnSpPr/>
          <p:nvPr/>
        </p:nvCxnSpPr>
        <p:spPr>
          <a:xfrm>
            <a:off x="6683662" y="4975760"/>
            <a:ext cx="187633" cy="301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5186B7D3-9B82-F245-B756-B666C51A2AC4}"/>
              </a:ext>
            </a:extLst>
          </p:cNvPr>
          <p:cNvCxnSpPr>
            <a:cxnSpLocks/>
          </p:cNvCxnSpPr>
          <p:nvPr/>
        </p:nvCxnSpPr>
        <p:spPr>
          <a:xfrm>
            <a:off x="8048979" y="5384355"/>
            <a:ext cx="370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75F2FB0B-C607-FB49-816F-34592FF8DDF5}"/>
              </a:ext>
            </a:extLst>
          </p:cNvPr>
          <p:cNvCxnSpPr>
            <a:stCxn id="22" idx="2"/>
          </p:cNvCxnSpPr>
          <p:nvPr/>
        </p:nvCxnSpPr>
        <p:spPr>
          <a:xfrm flipH="1">
            <a:off x="8631382" y="5569021"/>
            <a:ext cx="500837" cy="301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10EB38D5-AAE6-B044-B8D6-F1642A77258B}"/>
              </a:ext>
            </a:extLst>
          </p:cNvPr>
          <p:cNvSpPr txBox="1"/>
          <p:nvPr/>
        </p:nvSpPr>
        <p:spPr>
          <a:xfrm>
            <a:off x="8335027" y="2534260"/>
            <a:ext cx="3524826" cy="764825"/>
          </a:xfrm>
          <a:prstGeom prst="rect">
            <a:avLst/>
          </a:prstGeom>
          <a:noFill/>
          <a:ln>
            <a:solidFill>
              <a:srgbClr val="203BD3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dirty="0">
                <a:latin typeface="Courier" pitchFamily="2" charset="0"/>
              </a:rPr>
              <a:t>根据</a:t>
            </a:r>
            <a:r>
              <a:rPr kumimoji="1" lang="en-US" altLang="zh-CN" dirty="0" err="1">
                <a:latin typeface="Courier" pitchFamily="2" charset="0"/>
              </a:rPr>
              <a:t>NameMap</a:t>
            </a:r>
            <a:r>
              <a:rPr kumimoji="1" lang="zh-CN" altLang="en-US" dirty="0">
                <a:latin typeface="Courier" pitchFamily="2" charset="0"/>
              </a:rPr>
              <a:t>的信息，到</a:t>
            </a:r>
            <a:r>
              <a:rPr kumimoji="1" lang="en-US" altLang="zh-CN" dirty="0">
                <a:latin typeface="Courier" pitchFamily="2" charset="0"/>
              </a:rPr>
              <a:t>scope</a:t>
            </a:r>
            <a:r>
              <a:rPr kumimoji="1" lang="zh-CN" altLang="en-US" dirty="0">
                <a:latin typeface="Courier" pitchFamily="2" charset="0"/>
              </a:rPr>
              <a:t>中去查找构建所需的</a:t>
            </a:r>
            <a:r>
              <a:rPr kumimoji="1" lang="en-US" altLang="zh-CN" dirty="0">
                <a:latin typeface="Courier" pitchFamily="2" charset="0"/>
              </a:rPr>
              <a:t>Variable</a:t>
            </a:r>
            <a:endParaRPr kumimoji="1" lang="zh-CN" alt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7846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1" y="181250"/>
            <a:ext cx="7122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/>
              <a:t>OpRun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 err="1">
                <a:solidFill>
                  <a:srgbClr val="2339DA"/>
                </a:solidFill>
              </a:rPr>
              <a:t>global_scope</a:t>
            </a:r>
            <a:r>
              <a:rPr kumimoji="1" lang="zh-CN" altLang="en-US" sz="2800" b="1" dirty="0">
                <a:solidFill>
                  <a:srgbClr val="2339DA"/>
                </a:solidFill>
              </a:rPr>
              <a:t>是什么 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DBCDE35-3981-8F42-9C9A-A6E0948BBA4C}"/>
              </a:ext>
            </a:extLst>
          </p:cNvPr>
          <p:cNvSpPr/>
          <p:nvPr/>
        </p:nvSpPr>
        <p:spPr>
          <a:xfrm>
            <a:off x="822601" y="882519"/>
            <a:ext cx="40898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Courier" pitchFamily="2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scope 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is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None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scope = 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global_scope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()</a:t>
            </a:r>
            <a:endParaRPr lang="en" altLang="zh-CN" b="1" dirty="0">
              <a:solidFill>
                <a:srgbClr val="C00000"/>
              </a:solidFill>
              <a:effectLst/>
              <a:latin typeface="Courier" pitchFamily="2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2FF1FB-5B62-6B42-B2C1-C554C5CC51A1}"/>
              </a:ext>
            </a:extLst>
          </p:cNvPr>
          <p:cNvSpPr/>
          <p:nvPr/>
        </p:nvSpPr>
        <p:spPr>
          <a:xfrm>
            <a:off x="822601" y="1818282"/>
            <a:ext cx="32696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def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" pitchFamily="2" charset="0"/>
              </a:rPr>
              <a:t>global_scope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():</a:t>
            </a:r>
          </a:p>
          <a:p>
            <a:r>
              <a:rPr lang="zh-CN" altLang="en-US" dirty="0">
                <a:solidFill>
                  <a:srgbClr val="AF00DB"/>
                </a:solidFill>
                <a:latin typeface="Courier" pitchFamily="2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Courier" pitchFamily="2" charset="0"/>
              </a:rPr>
              <a:t>return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g_scope</a:t>
            </a:r>
            <a:endParaRPr lang="en" altLang="zh-CN" b="0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9AA10BD-9A07-5840-8B36-4B0293A377ED}"/>
              </a:ext>
            </a:extLst>
          </p:cNvPr>
          <p:cNvSpPr/>
          <p:nvPr/>
        </p:nvSpPr>
        <p:spPr>
          <a:xfrm>
            <a:off x="822601" y="2754045"/>
            <a:ext cx="3217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g_scope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= 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core.Scope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()</a:t>
            </a:r>
            <a:endParaRPr lang="en" altLang="zh-CN" b="0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FAB1E16-11B8-E04B-AF24-3E13A964A5DA}"/>
              </a:ext>
            </a:extLst>
          </p:cNvPr>
          <p:cNvSpPr/>
          <p:nvPr/>
        </p:nvSpPr>
        <p:spPr>
          <a:xfrm>
            <a:off x="5445594" y="882519"/>
            <a:ext cx="4320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py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::class_&lt;Scope&gt;(m, </a:t>
            </a:r>
            <a:r>
              <a:rPr lang="en" altLang="zh-CN" dirty="0">
                <a:solidFill>
                  <a:srgbClr val="A31515"/>
                </a:solidFill>
                <a:latin typeface="Courier" pitchFamily="2" charset="0"/>
              </a:rPr>
              <a:t>"_Scope”</a:t>
            </a:r>
            <a:r>
              <a:rPr lang="en-US" altLang="zh-CN" dirty="0">
                <a:solidFill>
                  <a:srgbClr val="A31515"/>
                </a:solidFill>
                <a:latin typeface="Courier" pitchFamily="2" charset="0"/>
              </a:rPr>
              <a:t>)</a:t>
            </a:r>
            <a:endParaRPr lang="en" altLang="zh-CN" b="0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14B0C74-88D2-5448-9749-E625DEC8A350}"/>
              </a:ext>
            </a:extLst>
          </p:cNvPr>
          <p:cNvSpPr/>
          <p:nvPr/>
        </p:nvSpPr>
        <p:spPr>
          <a:xfrm>
            <a:off x="5445594" y="1251851"/>
            <a:ext cx="64142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001080"/>
                </a:solidFill>
                <a:latin typeface="Courier" pitchFamily="2" charset="0"/>
              </a:rPr>
              <a:t>m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.</a:t>
            </a:r>
            <a:r>
              <a:rPr lang="en" altLang="zh-CN" dirty="0" err="1">
                <a:solidFill>
                  <a:srgbClr val="795E26"/>
                </a:solidFill>
                <a:latin typeface="Courier" pitchFamily="2" charset="0"/>
              </a:rPr>
              <a:t>def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Courier" pitchFamily="2" charset="0"/>
              </a:rPr>
              <a:t>"Scope"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,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[]() -&gt;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 Scope * 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{</a:t>
            </a:r>
          </a:p>
          <a:p>
            <a:r>
              <a:rPr lang="zh-CN" altLang="en-US" dirty="0">
                <a:solidFill>
                  <a:srgbClr val="0000FF"/>
                </a:solidFill>
                <a:latin typeface="Courier" pitchFamily="2" charset="0"/>
              </a:rPr>
              <a:t>      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auto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*s = </a:t>
            </a:r>
            <a:r>
              <a:rPr lang="en" altLang="zh-CN" dirty="0">
                <a:solidFill>
                  <a:srgbClr val="AF00DB"/>
                </a:solidFill>
                <a:latin typeface="Courier" pitchFamily="2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" pitchFamily="2" charset="0"/>
              </a:rPr>
              <a:t>Scope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();</a:t>
            </a:r>
          </a:p>
          <a:p>
            <a:r>
              <a:rPr lang="zh-CN" altLang="en-US" dirty="0">
                <a:solidFill>
                  <a:srgbClr val="267F99"/>
                </a:solidFill>
                <a:latin typeface="Courier" pitchFamily="2" charset="0"/>
              </a:rPr>
              <a:t>      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ScopePool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dirty="0">
                <a:solidFill>
                  <a:srgbClr val="795E26"/>
                </a:solidFill>
                <a:latin typeface="Courier" pitchFamily="2" charset="0"/>
              </a:rPr>
              <a:t>Instance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().</a:t>
            </a:r>
            <a:r>
              <a:rPr lang="en" altLang="zh-CN" dirty="0">
                <a:solidFill>
                  <a:srgbClr val="795E26"/>
                </a:solidFill>
                <a:latin typeface="Courier" pitchFamily="2" charset="0"/>
              </a:rPr>
              <a:t>Insert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               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dirty="0" err="1">
                <a:solidFill>
                  <a:srgbClr val="795E26"/>
                </a:solidFill>
                <a:latin typeface="Courier" pitchFamily="2" charset="0"/>
              </a:rPr>
              <a:t>unique_ptr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&lt;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Scope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&gt;(s));</a:t>
            </a:r>
          </a:p>
          <a:p>
            <a:r>
              <a:rPr lang="zh-CN" altLang="en-US" dirty="0">
                <a:solidFill>
                  <a:srgbClr val="AF00DB"/>
                </a:solidFill>
                <a:latin typeface="Courier" pitchFamily="2" charset="0"/>
              </a:rPr>
              <a:t>      </a:t>
            </a:r>
            <a:r>
              <a:rPr lang="en" altLang="zh-CN" dirty="0">
                <a:solidFill>
                  <a:srgbClr val="AF00DB"/>
                </a:solidFill>
                <a:latin typeface="Courier" pitchFamily="2" charset="0"/>
              </a:rPr>
              <a:t>return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s;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},</a:t>
            </a:r>
          </a:p>
          <a:p>
            <a:r>
              <a:rPr lang="zh-CN" altLang="en-US" dirty="0">
                <a:solidFill>
                  <a:srgbClr val="A31515"/>
                </a:solidFill>
                <a:latin typeface="Courier" pitchFamily="2" charset="0"/>
              </a:rPr>
              <a:t>    </a:t>
            </a:r>
            <a:r>
              <a:rPr lang="en" altLang="zh-CN" dirty="0">
                <a:solidFill>
                  <a:srgbClr val="A31515"/>
                </a:solidFill>
                <a:latin typeface="Courier" pitchFamily="2" charset="0"/>
              </a:rPr>
              <a:t>R"DOC(</a:t>
            </a:r>
            <a:endParaRPr lang="en" altLang="zh-CN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zh-CN" altLang="en-US" dirty="0">
                <a:solidFill>
                  <a:srgbClr val="A31515"/>
                </a:solidFill>
                <a:latin typeface="Courier" pitchFamily="2" charset="0"/>
              </a:rPr>
              <a:t>      </a:t>
            </a:r>
            <a:r>
              <a:rPr lang="en" altLang="zh-CN" dirty="0">
                <a:solidFill>
                  <a:srgbClr val="A31515"/>
                </a:solidFill>
                <a:latin typeface="Courier" pitchFamily="2" charset="0"/>
              </a:rPr>
              <a:t>Create a new scope.</a:t>
            </a:r>
            <a:endParaRPr lang="en" altLang="zh-CN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/>
            </a:r>
            <a:br>
              <a:rPr lang="en" altLang="zh-CN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" altLang="zh-CN" dirty="0">
                <a:solidFill>
                  <a:srgbClr val="A31515"/>
                </a:solidFill>
                <a:latin typeface="Courier" pitchFamily="2" charset="0"/>
              </a:rPr>
              <a:t>Returns:</a:t>
            </a:r>
            <a:endParaRPr lang="en" altLang="zh-CN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zh-CN" altLang="en-US" dirty="0">
                <a:solidFill>
                  <a:srgbClr val="A31515"/>
                </a:solidFill>
                <a:latin typeface="Courier" pitchFamily="2" charset="0"/>
              </a:rPr>
              <a:t>      </a:t>
            </a:r>
            <a:r>
              <a:rPr lang="en" altLang="zh-CN" dirty="0">
                <a:solidFill>
                  <a:srgbClr val="A31515"/>
                </a:solidFill>
                <a:latin typeface="Courier" pitchFamily="2" charset="0"/>
              </a:rPr>
              <a:t>out (</a:t>
            </a:r>
            <a:r>
              <a:rPr lang="en" altLang="zh-CN" dirty="0" err="1">
                <a:solidFill>
                  <a:srgbClr val="A31515"/>
                </a:solidFill>
                <a:latin typeface="Courier" pitchFamily="2" charset="0"/>
              </a:rPr>
              <a:t>core._Scope</a:t>
            </a:r>
            <a:r>
              <a:rPr lang="en" altLang="zh-CN" dirty="0">
                <a:solidFill>
                  <a:srgbClr val="A31515"/>
                </a:solidFill>
                <a:latin typeface="Courier" pitchFamily="2" charset="0"/>
              </a:rPr>
              <a:t>): the created scope.</a:t>
            </a:r>
            <a:endParaRPr lang="en" altLang="zh-CN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zh-CN" altLang="en-US" dirty="0">
                <a:solidFill>
                  <a:srgbClr val="A31515"/>
                </a:solidFill>
                <a:latin typeface="Courier" pitchFamily="2" charset="0"/>
              </a:rPr>
              <a:t>    </a:t>
            </a:r>
            <a:r>
              <a:rPr lang="en" altLang="zh-CN" dirty="0">
                <a:solidFill>
                  <a:srgbClr val="A31515"/>
                </a:solidFill>
                <a:latin typeface="Courier" pitchFamily="2" charset="0"/>
              </a:rPr>
              <a:t>)DOC"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,</a:t>
            </a:r>
          </a:p>
          <a:p>
            <a:r>
              <a:rPr lang="zh-CN" altLang="en-US" dirty="0">
                <a:solidFill>
                  <a:srgbClr val="267F99"/>
                </a:solidFill>
                <a:latin typeface="Courier" pitchFamily="2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py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return_value_policy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::reference);</a:t>
            </a:r>
            <a:endParaRPr lang="en" altLang="zh-CN" b="0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810E93B3-194F-994D-9B2E-9F9FCDB94468}"/>
              </a:ext>
            </a:extLst>
          </p:cNvPr>
          <p:cNvCxnSpPr/>
          <p:nvPr/>
        </p:nvCxnSpPr>
        <p:spPr>
          <a:xfrm>
            <a:off x="2175164" y="1528850"/>
            <a:ext cx="0" cy="289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A1D232F3-3AF5-1F4D-9B48-61363AF44622}"/>
              </a:ext>
            </a:extLst>
          </p:cNvPr>
          <p:cNvCxnSpPr/>
          <p:nvPr/>
        </p:nvCxnSpPr>
        <p:spPr>
          <a:xfrm>
            <a:off x="2202873" y="2464613"/>
            <a:ext cx="0" cy="289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01D071B8-0FE1-A642-82B2-FDCBA0DE6765}"/>
              </a:ext>
            </a:extLst>
          </p:cNvPr>
          <p:cNvCxnSpPr/>
          <p:nvPr/>
        </p:nvCxnSpPr>
        <p:spPr>
          <a:xfrm flipV="1">
            <a:off x="3879273" y="1818282"/>
            <a:ext cx="2008909" cy="935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21582DFD-1927-D741-A659-6517853E1E76}"/>
              </a:ext>
            </a:extLst>
          </p:cNvPr>
          <p:cNvSpPr/>
          <p:nvPr/>
        </p:nvSpPr>
        <p:spPr>
          <a:xfrm>
            <a:off x="813929" y="3469812"/>
            <a:ext cx="52455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" pitchFamily="2" charset="0"/>
              </a:rPr>
              <a:t>Scope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{</a:t>
            </a:r>
          </a:p>
          <a:p>
            <a:r>
              <a:rPr lang="zh-CN" altLang="en-US" dirty="0">
                <a:solidFill>
                  <a:srgbClr val="0000FF"/>
                </a:solidFill>
                <a:latin typeface="Courier" pitchFamily="2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public:</a:t>
            </a:r>
            <a:endParaRPr lang="en" altLang="zh-CN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zh-CN" altLang="en-US" dirty="0">
                <a:solidFill>
                  <a:srgbClr val="795E26"/>
                </a:solidFill>
                <a:latin typeface="Courier" pitchFamily="2" charset="0"/>
              </a:rPr>
              <a:t>  </a:t>
            </a:r>
            <a:r>
              <a:rPr lang="en" altLang="zh-CN" dirty="0">
                <a:solidFill>
                  <a:srgbClr val="795E26"/>
                </a:solidFill>
                <a:latin typeface="Courier" pitchFamily="2" charset="0"/>
              </a:rPr>
              <a:t>Scope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() {}</a:t>
            </a:r>
          </a:p>
          <a:p>
            <a:r>
              <a:rPr lang="zh-CN" altLang="en-US" dirty="0">
                <a:solidFill>
                  <a:srgbClr val="0000FF"/>
                </a:solidFill>
                <a:latin typeface="Courier" pitchFamily="2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protected: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/>
            </a:r>
            <a:br>
              <a:rPr lang="en" altLang="zh-CN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mutable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unordered_map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&lt;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::string, 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unique_ptr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&lt;Variable&gt;, 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KeyHasher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&gt;</a:t>
            </a:r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b="1" dirty="0" err="1">
                <a:solidFill>
                  <a:srgbClr val="000000"/>
                </a:solidFill>
                <a:latin typeface="Courier" pitchFamily="2" charset="0"/>
              </a:rPr>
              <a:t>vars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_;</a:t>
            </a: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60C1E77-4873-3D45-B83F-5F5F9D94A5B8}"/>
              </a:ext>
            </a:extLst>
          </p:cNvPr>
          <p:cNvCxnSpPr/>
          <p:nvPr/>
        </p:nvCxnSpPr>
        <p:spPr>
          <a:xfrm flipH="1">
            <a:off x="3879273" y="2754045"/>
            <a:ext cx="2119745" cy="1707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AB747F58-21E1-E741-BA87-56A80FF38E34}"/>
              </a:ext>
            </a:extLst>
          </p:cNvPr>
          <p:cNvCxnSpPr>
            <a:cxnSpLocks/>
          </p:cNvCxnSpPr>
          <p:nvPr/>
        </p:nvCxnSpPr>
        <p:spPr>
          <a:xfrm>
            <a:off x="942109" y="3316612"/>
            <a:ext cx="505690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259F7F3C-5391-4844-A756-0737915CE0E2}"/>
              </a:ext>
            </a:extLst>
          </p:cNvPr>
          <p:cNvSpPr txBox="1"/>
          <p:nvPr/>
        </p:nvSpPr>
        <p:spPr>
          <a:xfrm>
            <a:off x="1110932" y="5808792"/>
            <a:ext cx="10661967" cy="418576"/>
          </a:xfrm>
          <a:prstGeom prst="rect">
            <a:avLst/>
          </a:prstGeom>
          <a:noFill/>
          <a:ln>
            <a:solidFill>
              <a:srgbClr val="203BD3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en-US" altLang="zh-CN" dirty="0">
                <a:latin typeface="Courier" pitchFamily="2" charset="0"/>
              </a:rPr>
              <a:t>C++</a:t>
            </a:r>
            <a:r>
              <a:rPr kumimoji="1" lang="zh-CN" altLang="en-US" dirty="0">
                <a:latin typeface="Courier" pitchFamily="2" charset="0"/>
              </a:rPr>
              <a:t>端</a:t>
            </a:r>
            <a:r>
              <a:rPr kumimoji="1" lang="en-US" altLang="zh-CN" dirty="0">
                <a:latin typeface="Courier" pitchFamily="2" charset="0"/>
              </a:rPr>
              <a:t>Scope</a:t>
            </a:r>
            <a:r>
              <a:rPr kumimoji="1" lang="zh-CN" altLang="en-US" dirty="0">
                <a:latin typeface="Courier" pitchFamily="2" charset="0"/>
              </a:rPr>
              <a:t>类，核心成员是一个存储</a:t>
            </a:r>
            <a:r>
              <a:rPr kumimoji="1" lang="en-US" altLang="zh-CN" dirty="0">
                <a:latin typeface="Courier" pitchFamily="2" charset="0"/>
              </a:rPr>
              <a:t>Variable</a:t>
            </a:r>
            <a:r>
              <a:rPr kumimoji="1" lang="zh-CN" altLang="en-US" dirty="0">
                <a:latin typeface="Courier" pitchFamily="2" charset="0"/>
              </a:rPr>
              <a:t>的</a:t>
            </a:r>
            <a:r>
              <a:rPr kumimoji="1" lang="en-US" altLang="zh-CN" dirty="0">
                <a:latin typeface="Courier" pitchFamily="2" charset="0"/>
              </a:rPr>
              <a:t>map</a:t>
            </a:r>
            <a:r>
              <a:rPr kumimoji="1" lang="zh-CN" altLang="en-US" dirty="0">
                <a:latin typeface="Courier" pitchFamily="2" charset="0"/>
              </a:rPr>
              <a:t>，所以</a:t>
            </a:r>
            <a:r>
              <a:rPr kumimoji="1" lang="en-US" altLang="zh-CN" dirty="0">
                <a:latin typeface="Courier" pitchFamily="2" charset="0"/>
              </a:rPr>
              <a:t>Scope</a:t>
            </a:r>
            <a:r>
              <a:rPr kumimoji="1" lang="zh-CN" altLang="en-US" dirty="0">
                <a:latin typeface="Courier" pitchFamily="2" charset="0"/>
              </a:rPr>
              <a:t>是存储运行时变量实体的数据结构</a:t>
            </a:r>
          </a:p>
        </p:txBody>
      </p:sp>
    </p:spTree>
    <p:extLst>
      <p:ext uri="{BB962C8B-B14F-4D97-AF65-F5344CB8AC3E}">
        <p14:creationId xmlns:p14="http://schemas.microsoft.com/office/powerpoint/2010/main" val="19239327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1" y="181250"/>
            <a:ext cx="8487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/>
              <a:t>OpRun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 err="1">
                <a:solidFill>
                  <a:srgbClr val="2339DA"/>
                </a:solidFill>
              </a:rPr>
              <a:t>global_scope</a:t>
            </a:r>
            <a:r>
              <a:rPr kumimoji="1" lang="zh-CN" altLang="en-US" sz="2800" b="1" dirty="0">
                <a:solidFill>
                  <a:srgbClr val="2339DA"/>
                </a:solidFill>
              </a:rPr>
              <a:t>中</a:t>
            </a:r>
            <a:r>
              <a:rPr kumimoji="1" lang="en-US" altLang="zh-CN" sz="2800" b="1" dirty="0">
                <a:solidFill>
                  <a:srgbClr val="2339DA"/>
                </a:solidFill>
              </a:rPr>
              <a:t>Variable</a:t>
            </a:r>
            <a:r>
              <a:rPr kumimoji="1" lang="zh-CN" altLang="en-US" sz="2800" b="1" dirty="0">
                <a:solidFill>
                  <a:srgbClr val="2339DA"/>
                </a:solidFill>
              </a:rPr>
              <a:t>什么时候创建的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D320167-B139-9D44-A29F-8A38E949342E}"/>
              </a:ext>
            </a:extLst>
          </p:cNvPr>
          <p:cNvSpPr/>
          <p:nvPr/>
        </p:nvSpPr>
        <p:spPr>
          <a:xfrm>
            <a:off x="822601" y="2412802"/>
            <a:ext cx="91803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" pitchFamily="2" charset="0"/>
              </a:rPr>
              <a:t>Executor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b="1" dirty="0" err="1">
                <a:solidFill>
                  <a:srgbClr val="795E26"/>
                </a:solidFill>
                <a:latin typeface="Courier" pitchFamily="2" charset="0"/>
              </a:rPr>
              <a:t>RunPreparedContext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  <a:latin typeface="Courier" pitchFamily="2" charset="0"/>
              </a:rPr>
              <a:t>...,</a:t>
            </a:r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Scope*</a:t>
            </a:r>
            <a:r>
              <a:rPr lang="en" altLang="zh-CN" b="1" dirty="0">
                <a:solidFill>
                  <a:srgbClr val="001080"/>
                </a:solidFill>
                <a:latin typeface="Courier" pitchFamily="2" charset="0"/>
              </a:rPr>
              <a:t> scope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" pitchFamily="2" charset="0"/>
              </a:rPr>
              <a:t>					</a:t>
            </a:r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urier" pitchFamily="2" charset="0"/>
              </a:rPr>
              <a:t>...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" pitchFamily="2" charset="0"/>
              </a:rPr>
              <a:t>create_vars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urier" pitchFamily="2" charset="0"/>
              </a:rPr>
              <a:t>...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 {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Scope* 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local_scope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= scope;</a:t>
            </a:r>
          </a:p>
          <a:p>
            <a:r>
              <a:rPr lang="zh-CN" altLang="en-US" dirty="0">
                <a:solidFill>
                  <a:srgbClr val="AF00DB"/>
                </a:solidFill>
                <a:latin typeface="Courier" pitchFamily="2" charset="0"/>
              </a:rPr>
              <a:t>  </a:t>
            </a:r>
            <a:r>
              <a:rPr lang="en" altLang="zh-CN" dirty="0">
                <a:solidFill>
                  <a:srgbClr val="AF00DB"/>
                </a:solidFill>
                <a:latin typeface="Courier" pitchFamily="2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create_vars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 {</a:t>
            </a:r>
          </a:p>
          <a:p>
            <a:r>
              <a:rPr lang="zh-CN" altLang="en-US" dirty="0">
                <a:solidFill>
                  <a:srgbClr val="C00000"/>
                </a:solidFill>
                <a:latin typeface="Courier" pitchFamily="2" charset="0"/>
              </a:rPr>
              <a:t>    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CreateVariables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(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ctx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-&gt;prog_, 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local_scope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, 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ctx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-&gt;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block_id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_);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}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urier" pitchFamily="2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70E149-572E-AB4D-95BB-2E20F663AD99}"/>
              </a:ext>
            </a:extLst>
          </p:cNvPr>
          <p:cNvSpPr/>
          <p:nvPr/>
        </p:nvSpPr>
        <p:spPr>
          <a:xfrm>
            <a:off x="822601" y="81997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b="1" dirty="0">
                <a:latin typeface="Courier" pitchFamily="2" charset="0"/>
              </a:rPr>
              <a:t>void </a:t>
            </a:r>
            <a:r>
              <a:rPr lang="en-US" altLang="zh-CN" b="1" dirty="0">
                <a:latin typeface="Courier" pitchFamily="2" charset="0"/>
              </a:rPr>
              <a:t>Executor::</a:t>
            </a:r>
            <a:r>
              <a:rPr lang="en" altLang="zh-CN" b="1" dirty="0">
                <a:latin typeface="Courier" pitchFamily="2" charset="0"/>
              </a:rPr>
              <a:t>Run(</a:t>
            </a:r>
            <a:r>
              <a:rPr lang="en-US" altLang="zh-CN" b="1" dirty="0">
                <a:latin typeface="Courier" pitchFamily="2" charset="0"/>
              </a:rPr>
              <a:t>…</a:t>
            </a:r>
            <a:r>
              <a:rPr lang="en" altLang="zh-CN" b="1" dirty="0">
                <a:latin typeface="Courier" pitchFamily="2" charset="0"/>
              </a:rPr>
              <a:t>)</a:t>
            </a:r>
            <a:r>
              <a:rPr lang="en-US" altLang="zh-CN" b="1" dirty="0">
                <a:latin typeface="Courier" pitchFamily="2" charset="0"/>
              </a:rPr>
              <a:t>{</a:t>
            </a:r>
          </a:p>
          <a:p>
            <a:r>
              <a:rPr lang="zh-CN" altLang="en-US" b="1" dirty="0">
                <a:latin typeface="Courier" pitchFamily="2" charset="0"/>
              </a:rPr>
              <a:t>  </a:t>
            </a:r>
            <a:r>
              <a:rPr lang="en-US" altLang="zh-CN" b="1" dirty="0">
                <a:latin typeface="Courier" pitchFamily="2" charset="0"/>
              </a:rPr>
              <a:t>…</a:t>
            </a:r>
          </a:p>
          <a:p>
            <a:r>
              <a:rPr lang="zh-CN" altLang="en-US" dirty="0"/>
              <a:t>    </a:t>
            </a:r>
            <a:r>
              <a:rPr lang="en" altLang="zh-CN" b="1" dirty="0">
                <a:solidFill>
                  <a:srgbClr val="2339DA"/>
                </a:solidFill>
                <a:latin typeface="Courier" pitchFamily="2" charset="0"/>
              </a:rPr>
              <a:t>auto </a:t>
            </a:r>
            <a:r>
              <a:rPr lang="en" altLang="zh-CN" b="1" dirty="0" err="1">
                <a:solidFill>
                  <a:srgbClr val="2339DA"/>
                </a:solidFill>
                <a:latin typeface="Courier" pitchFamily="2" charset="0"/>
              </a:rPr>
              <a:t>ctx</a:t>
            </a:r>
            <a:r>
              <a:rPr lang="en" altLang="zh-CN" b="1" dirty="0">
                <a:solidFill>
                  <a:srgbClr val="2339DA"/>
                </a:solidFill>
                <a:latin typeface="Courier" pitchFamily="2" charset="0"/>
              </a:rPr>
              <a:t> = Prepare</a:t>
            </a:r>
            <a:r>
              <a:rPr lang="en-US" altLang="zh-CN" b="1" dirty="0">
                <a:solidFill>
                  <a:srgbClr val="2339DA"/>
                </a:solidFill>
                <a:latin typeface="Courier" pitchFamily="2" charset="0"/>
              </a:rPr>
              <a:t>(…)</a:t>
            </a:r>
            <a:endParaRPr lang="en" altLang="zh-CN" b="1" dirty="0">
              <a:solidFill>
                <a:srgbClr val="2339DA"/>
              </a:solidFill>
              <a:latin typeface="Courier" pitchFamily="2" charset="0"/>
            </a:endParaRPr>
          </a:p>
          <a:p>
            <a:r>
              <a:rPr lang="zh-CN" altLang="en-US" b="1" dirty="0">
                <a:latin typeface="Courier" pitchFamily="2" charset="0"/>
              </a:rPr>
              <a:t>  </a:t>
            </a:r>
            <a:r>
              <a:rPr lang="en" altLang="zh-CN" b="1" dirty="0" err="1">
                <a:solidFill>
                  <a:srgbClr val="2339DA"/>
                </a:solidFill>
                <a:latin typeface="Courier" pitchFamily="2" charset="0"/>
              </a:rPr>
              <a:t>RunPreparedContext</a:t>
            </a:r>
            <a:r>
              <a:rPr lang="en-US" altLang="zh-CN" b="1" dirty="0">
                <a:solidFill>
                  <a:srgbClr val="2339DA"/>
                </a:solidFill>
                <a:latin typeface="Courier" pitchFamily="2" charset="0"/>
              </a:rPr>
              <a:t>(…)</a:t>
            </a:r>
          </a:p>
          <a:p>
            <a:r>
              <a:rPr lang="en-US" altLang="zh-CN" b="1" dirty="0">
                <a:latin typeface="Courier" pitchFamily="2" charset="0"/>
              </a:rPr>
              <a:t>}</a:t>
            </a:r>
            <a:endParaRPr lang="en" altLang="zh-CN" b="1" dirty="0">
              <a:latin typeface="Courier" pitchFamily="2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A4E9229-79E3-A142-945F-BFCF79FCE149}"/>
              </a:ext>
            </a:extLst>
          </p:cNvPr>
          <p:cNvSpPr/>
          <p:nvPr/>
        </p:nvSpPr>
        <p:spPr>
          <a:xfrm>
            <a:off x="822601" y="4471837"/>
            <a:ext cx="690823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" pitchFamily="2" charset="0"/>
              </a:rPr>
              <a:t>Executor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b="1" dirty="0" err="1">
                <a:solidFill>
                  <a:srgbClr val="795E26"/>
                </a:solidFill>
                <a:latin typeface="Courier" pitchFamily="2" charset="0"/>
              </a:rPr>
              <a:t>CreateVariables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  <a:latin typeface="Courier" pitchFamily="2" charset="0"/>
              </a:rPr>
              <a:t>...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 {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urier" pitchFamily="2" charset="0"/>
              </a:rPr>
              <a:t>...</a:t>
            </a:r>
            <a:endParaRPr lang="en" altLang="zh-CN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zh-CN" altLang="en-US" dirty="0">
                <a:solidFill>
                  <a:srgbClr val="0000FF"/>
                </a:solidFill>
                <a:latin typeface="Courier" pitchFamily="2" charset="0"/>
              </a:rPr>
              <a:t>  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auto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&amp; 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global_block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= </a:t>
            </a:r>
            <a:r>
              <a:rPr lang="en" altLang="zh-CN" dirty="0" err="1">
                <a:solidFill>
                  <a:srgbClr val="001080"/>
                </a:solidFill>
                <a:latin typeface="Courier" pitchFamily="2" charset="0"/>
              </a:rPr>
              <a:t>pdesc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.</a:t>
            </a:r>
            <a:r>
              <a:rPr lang="en" altLang="zh-CN" dirty="0" err="1">
                <a:solidFill>
                  <a:srgbClr val="795E26"/>
                </a:solidFill>
                <a:latin typeface="Courier" pitchFamily="2" charset="0"/>
              </a:rPr>
              <a:t>Block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block_id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);</a:t>
            </a:r>
          </a:p>
          <a:p>
            <a:r>
              <a:rPr lang="zh-CN" altLang="en-US" dirty="0">
                <a:solidFill>
                  <a:srgbClr val="AF00DB"/>
                </a:solidFill>
                <a:latin typeface="Courier" pitchFamily="2" charset="0"/>
              </a:rPr>
              <a:t>  </a:t>
            </a:r>
            <a:r>
              <a:rPr lang="en" altLang="zh-CN" dirty="0">
                <a:solidFill>
                  <a:srgbClr val="AF00DB"/>
                </a:solidFill>
                <a:latin typeface="Courier" pitchFamily="2" charset="0"/>
              </a:rPr>
              <a:t>for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auto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&amp; 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var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: </a:t>
            </a:r>
            <a:r>
              <a:rPr lang="en" altLang="zh-CN" b="1" dirty="0" err="1">
                <a:solidFill>
                  <a:srgbClr val="001080"/>
                </a:solidFill>
                <a:latin typeface="Courier" pitchFamily="2" charset="0"/>
              </a:rPr>
              <a:t>global_block</a:t>
            </a:r>
            <a:r>
              <a:rPr lang="en" altLang="zh-CN" b="1" dirty="0" err="1">
                <a:solidFill>
                  <a:srgbClr val="000000"/>
                </a:solidFill>
                <a:latin typeface="Courier" pitchFamily="2" charset="0"/>
              </a:rPr>
              <a:t>.</a:t>
            </a:r>
            <a:r>
              <a:rPr lang="en" altLang="zh-CN" b="1" dirty="0" err="1">
                <a:solidFill>
                  <a:srgbClr val="795E26"/>
                </a:solidFill>
                <a:latin typeface="Courier" pitchFamily="2" charset="0"/>
              </a:rPr>
              <a:t>AllVars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()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 {</a:t>
            </a:r>
          </a:p>
          <a:p>
            <a:r>
              <a:rPr lang="zh-CN" altLang="en-US" dirty="0">
                <a:solidFill>
                  <a:srgbClr val="0000FF"/>
                </a:solidFill>
                <a:latin typeface="Courier" pitchFamily="2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auto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* 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ptr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scope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-&gt;</a:t>
            </a:r>
            <a:r>
              <a:rPr lang="en" altLang="zh-CN" dirty="0">
                <a:solidFill>
                  <a:srgbClr val="795E26"/>
                </a:solidFill>
                <a:latin typeface="Courier" pitchFamily="2" charset="0"/>
              </a:rPr>
              <a:t>Var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Courier" pitchFamily="2" charset="0"/>
              </a:rPr>
              <a:t>var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-&gt;</a:t>
            </a:r>
            <a:r>
              <a:rPr lang="en" altLang="zh-CN" dirty="0">
                <a:solidFill>
                  <a:srgbClr val="795E26"/>
                </a:solidFill>
                <a:latin typeface="Courier" pitchFamily="2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());</a:t>
            </a:r>
          </a:p>
          <a:p>
            <a:r>
              <a:rPr lang="zh-CN" altLang="en-US" dirty="0">
                <a:solidFill>
                  <a:srgbClr val="795E26"/>
                </a:solidFill>
                <a:latin typeface="Courier" pitchFamily="2" charset="0"/>
              </a:rPr>
              <a:t>    </a:t>
            </a:r>
            <a:r>
              <a:rPr lang="en" altLang="zh-CN" b="1" dirty="0" err="1">
                <a:solidFill>
                  <a:srgbClr val="795E26"/>
                </a:solidFill>
                <a:latin typeface="Courier" pitchFamily="2" charset="0"/>
              </a:rPr>
              <a:t>InitializeVariable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ptr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" altLang="zh-CN" dirty="0" err="1">
                <a:solidFill>
                  <a:srgbClr val="001080"/>
                </a:solidFill>
                <a:latin typeface="Courier" pitchFamily="2" charset="0"/>
              </a:rPr>
              <a:t>var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-&gt;</a:t>
            </a:r>
            <a:r>
              <a:rPr lang="en" altLang="zh-CN" dirty="0" err="1">
                <a:solidFill>
                  <a:srgbClr val="795E26"/>
                </a:solidFill>
                <a:latin typeface="Courier" pitchFamily="2" charset="0"/>
              </a:rPr>
              <a:t>GetType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());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}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}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2D672C6-53D1-8745-8C79-FA9A836FBDC7}"/>
              </a:ext>
            </a:extLst>
          </p:cNvPr>
          <p:cNvSpPr/>
          <p:nvPr/>
        </p:nvSpPr>
        <p:spPr>
          <a:xfrm>
            <a:off x="7536874" y="4444127"/>
            <a:ext cx="44788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" pitchFamily="2" charset="0"/>
              </a:rPr>
              <a:t>InitializeVariable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  <a:latin typeface="Courier" pitchFamily="2" charset="0"/>
              </a:rPr>
              <a:t>...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 {</a:t>
            </a:r>
          </a:p>
          <a:p>
            <a:r>
              <a:rPr lang="zh-CN" altLang="en-US" dirty="0">
                <a:solidFill>
                  <a:srgbClr val="001080"/>
                </a:solidFill>
                <a:latin typeface="Courier" pitchFamily="2" charset="0"/>
              </a:rPr>
              <a:t>  </a:t>
            </a:r>
            <a:r>
              <a:rPr lang="en-US" altLang="zh-CN" dirty="0">
                <a:solidFill>
                  <a:srgbClr val="001080"/>
                </a:solidFill>
                <a:latin typeface="Courier" pitchFamily="2" charset="0"/>
              </a:rPr>
              <a:t>...</a:t>
            </a:r>
            <a:r>
              <a:rPr lang="zh-CN" altLang="en-US" dirty="0">
                <a:solidFill>
                  <a:srgbClr val="001080"/>
                </a:solidFill>
                <a:latin typeface="Courier" pitchFamily="2" charset="0"/>
              </a:rPr>
              <a:t>  </a:t>
            </a:r>
            <a:endParaRPr lang="en-US" altLang="zh-CN" dirty="0">
              <a:solidFill>
                <a:srgbClr val="001080"/>
              </a:solidFill>
              <a:latin typeface="Courier" pitchFamily="2" charset="0"/>
            </a:endParaRPr>
          </a:p>
          <a:p>
            <a:r>
              <a:rPr lang="zh-CN" altLang="en-US" dirty="0">
                <a:solidFill>
                  <a:srgbClr val="001080"/>
                </a:solidFill>
                <a:latin typeface="Courier" pitchFamily="2" charset="0"/>
              </a:rPr>
              <a:t>  </a:t>
            </a:r>
            <a:r>
              <a:rPr lang="en" altLang="zh-CN" dirty="0" err="1">
                <a:solidFill>
                  <a:srgbClr val="001080"/>
                </a:solidFill>
                <a:latin typeface="Courier" pitchFamily="2" charset="0"/>
              </a:rPr>
              <a:t>var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-&gt;</a:t>
            </a:r>
            <a:r>
              <a:rPr lang="en" altLang="zh-CN" dirty="0" err="1">
                <a:solidFill>
                  <a:srgbClr val="001080"/>
                </a:solidFill>
                <a:latin typeface="Courier" pitchFamily="2" charset="0"/>
              </a:rPr>
              <a:t>GetMutable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&lt;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LoDTensor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&gt;();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urier" pitchFamily="2" charset="0"/>
              </a:rPr>
              <a:t>...</a:t>
            </a:r>
            <a:endParaRPr lang="en" altLang="zh-CN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25ECC999-1ECF-2E42-A0B5-F413DF565B25}"/>
              </a:ext>
            </a:extLst>
          </p:cNvPr>
          <p:cNvCxnSpPr/>
          <p:nvPr/>
        </p:nvCxnSpPr>
        <p:spPr>
          <a:xfrm>
            <a:off x="942109" y="2385092"/>
            <a:ext cx="54800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FC74DEB6-C79E-294C-A5D3-16FDF65EF047}"/>
              </a:ext>
            </a:extLst>
          </p:cNvPr>
          <p:cNvCxnSpPr/>
          <p:nvPr/>
        </p:nvCxnSpPr>
        <p:spPr>
          <a:xfrm>
            <a:off x="942109" y="4444127"/>
            <a:ext cx="54800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75C9A41A-EE46-CF4B-AE5E-84C9D4B5AC76}"/>
              </a:ext>
            </a:extLst>
          </p:cNvPr>
          <p:cNvCxnSpPr/>
          <p:nvPr/>
        </p:nvCxnSpPr>
        <p:spPr>
          <a:xfrm>
            <a:off x="7259783" y="4444127"/>
            <a:ext cx="0" cy="18897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C9DCC2EF-88FE-774D-805A-7E77B7101078}"/>
              </a:ext>
            </a:extLst>
          </p:cNvPr>
          <p:cNvSpPr txBox="1"/>
          <p:nvPr/>
        </p:nvSpPr>
        <p:spPr>
          <a:xfrm>
            <a:off x="6059488" y="967800"/>
            <a:ext cx="4478972" cy="1111073"/>
          </a:xfrm>
          <a:prstGeom prst="rect">
            <a:avLst/>
          </a:prstGeom>
          <a:noFill/>
          <a:ln>
            <a:solidFill>
              <a:srgbClr val="203BD3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dirty="0">
                <a:latin typeface="Courier" pitchFamily="2" charset="0"/>
              </a:rPr>
              <a:t>在调用</a:t>
            </a:r>
            <a:r>
              <a:rPr kumimoji="1" lang="en-US" altLang="zh-CN" dirty="0" err="1">
                <a:latin typeface="Courier" pitchFamily="2" charset="0"/>
              </a:rPr>
              <a:t>RunPreparedContext</a:t>
            </a:r>
            <a:r>
              <a:rPr kumimoji="1" lang="zh-CN" altLang="en-US" dirty="0">
                <a:latin typeface="Courier" pitchFamily="2" charset="0"/>
              </a:rPr>
              <a:t>时，会遍历</a:t>
            </a:r>
            <a:r>
              <a:rPr kumimoji="1" lang="en-US" altLang="zh-CN" dirty="0" err="1">
                <a:latin typeface="Courier" pitchFamily="2" charset="0"/>
              </a:rPr>
              <a:t>global_block</a:t>
            </a:r>
            <a:r>
              <a:rPr kumimoji="1" lang="zh-CN" altLang="en-US" dirty="0">
                <a:latin typeface="Courier" pitchFamily="2" charset="0"/>
              </a:rPr>
              <a:t>中的所有</a:t>
            </a:r>
            <a:r>
              <a:rPr kumimoji="1" lang="en-US" altLang="zh-CN" dirty="0" err="1">
                <a:latin typeface="Courier" pitchFamily="2" charset="0"/>
              </a:rPr>
              <a:t>VarDesc</a:t>
            </a:r>
            <a:r>
              <a:rPr kumimoji="1" lang="zh-CN" altLang="en-US" dirty="0">
                <a:latin typeface="Courier" pitchFamily="2" charset="0"/>
              </a:rPr>
              <a:t>，并在</a:t>
            </a:r>
            <a:r>
              <a:rPr kumimoji="1" lang="en-US" altLang="zh-CN" dirty="0" err="1">
                <a:latin typeface="Courier" pitchFamily="2" charset="0"/>
              </a:rPr>
              <a:t>global_scope</a:t>
            </a:r>
            <a:r>
              <a:rPr kumimoji="1" lang="zh-CN" altLang="en-US" dirty="0">
                <a:latin typeface="Courier" pitchFamily="2" charset="0"/>
              </a:rPr>
              <a:t>中创建相应的</a:t>
            </a:r>
            <a:r>
              <a:rPr kumimoji="1" lang="en-US" altLang="zh-CN" dirty="0">
                <a:latin typeface="Courier" pitchFamily="2" charset="0"/>
              </a:rPr>
              <a:t>Variable</a:t>
            </a:r>
            <a:endParaRPr kumimoji="1" lang="zh-CN" alt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5242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1" y="181250"/>
            <a:ext cx="7122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/>
              <a:t>OpRun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>
                <a:solidFill>
                  <a:srgbClr val="2339DA"/>
                </a:solidFill>
              </a:rPr>
              <a:t>Op</a:t>
            </a:r>
            <a:r>
              <a:rPr kumimoji="1" lang="zh-CN" altLang="en-US" sz="2800" b="1" dirty="0">
                <a:solidFill>
                  <a:srgbClr val="2339DA"/>
                </a:solidFill>
              </a:rPr>
              <a:t> </a:t>
            </a:r>
            <a:r>
              <a:rPr kumimoji="1" lang="en-US" altLang="zh-CN" sz="2800" b="1" dirty="0" err="1">
                <a:solidFill>
                  <a:srgbClr val="2339DA"/>
                </a:solidFill>
              </a:rPr>
              <a:t>RuntimeContext</a:t>
            </a:r>
            <a:r>
              <a:rPr kumimoji="1" lang="zh-CN" altLang="en-US" sz="2800" b="1" dirty="0">
                <a:solidFill>
                  <a:srgbClr val="2339DA"/>
                </a:solidFill>
              </a:rPr>
              <a:t>小结 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E0F4AF1-669F-7646-902D-9BA8960E461D}"/>
              </a:ext>
            </a:extLst>
          </p:cNvPr>
          <p:cNvSpPr/>
          <p:nvPr/>
        </p:nvSpPr>
        <p:spPr>
          <a:xfrm>
            <a:off x="822601" y="916770"/>
            <a:ext cx="4320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b="1" dirty="0">
                <a:solidFill>
                  <a:srgbClr val="001080"/>
                </a:solidFill>
                <a:latin typeface="Courier" pitchFamily="2" charset="0"/>
              </a:rPr>
              <a:t>op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-&gt;</a:t>
            </a:r>
            <a:r>
              <a:rPr lang="en" altLang="zh-CN" b="1" dirty="0">
                <a:solidFill>
                  <a:srgbClr val="795E26"/>
                </a:solidFill>
                <a:latin typeface="Courier" pitchFamily="2" charset="0"/>
              </a:rPr>
              <a:t>Run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(*</a:t>
            </a:r>
            <a:r>
              <a:rPr lang="en" altLang="zh-CN" b="1" dirty="0" err="1">
                <a:solidFill>
                  <a:srgbClr val="000000"/>
                </a:solidFill>
                <a:latin typeface="Courier" pitchFamily="2" charset="0"/>
              </a:rPr>
              <a:t>local_scope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, place_);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D96563F-CAB8-1A4F-BB8A-44B7FD635BB1}"/>
              </a:ext>
            </a:extLst>
          </p:cNvPr>
          <p:cNvSpPr/>
          <p:nvPr/>
        </p:nvSpPr>
        <p:spPr>
          <a:xfrm>
            <a:off x="822601" y="1498402"/>
            <a:ext cx="99330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OperatorWithKernel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dirty="0" err="1">
                <a:solidFill>
                  <a:srgbClr val="795E26"/>
                </a:solidFill>
                <a:latin typeface="Courier" pitchFamily="2" charset="0"/>
              </a:rPr>
              <a:t>RunImpl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Scope&amp;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 scope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,</a:t>
            </a:r>
          </a:p>
          <a:p>
            <a:r>
              <a:rPr lang="zh-CN" altLang="en-US" dirty="0">
                <a:solidFill>
                  <a:srgbClr val="0000FF"/>
                </a:solidFill>
                <a:latin typeface="Courier" pitchFamily="2" charset="0"/>
              </a:rPr>
              <a:t>                                 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" pitchFamily="2" charset="0"/>
              </a:rPr>
              <a:t>platform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::Place&amp;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 place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 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{</a:t>
            </a:r>
          </a:p>
          <a:p>
            <a:r>
              <a:rPr lang="zh-CN" altLang="en-US" dirty="0">
                <a:solidFill>
                  <a:srgbClr val="001080"/>
                </a:solidFill>
                <a:latin typeface="Courier" pitchFamily="2" charset="0"/>
              </a:rPr>
              <a:t>    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runtime_</a:t>
            </a:r>
            <a:r>
              <a:rPr lang="en" altLang="zh-CN" dirty="0" err="1">
                <a:solidFill>
                  <a:srgbClr val="001080"/>
                </a:solidFill>
                <a:latin typeface="Courier" pitchFamily="2" charset="0"/>
              </a:rPr>
              <a:t>ctx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_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.</a:t>
            </a:r>
            <a:r>
              <a:rPr lang="en" altLang="zh-CN" dirty="0">
                <a:solidFill>
                  <a:srgbClr val="795E26"/>
                </a:solidFill>
                <a:latin typeface="Courier" pitchFamily="2" charset="0"/>
              </a:rPr>
              <a:t>reset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new 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RuntimeContext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(Inputs(), Outputs(), scope));</a:t>
            </a:r>
          </a:p>
          <a:p>
            <a:r>
              <a:rPr lang="zh-CN" altLang="en-US" dirty="0">
                <a:solidFill>
                  <a:srgbClr val="795E26"/>
                </a:solidFill>
                <a:latin typeface="Courier" pitchFamily="2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Courier" pitchFamily="2" charset="0"/>
              </a:rPr>
              <a:t>RunImpl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(scope, place, 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runtime_</a:t>
            </a:r>
            <a:r>
              <a:rPr lang="en" altLang="zh-CN" dirty="0" err="1">
                <a:solidFill>
                  <a:srgbClr val="001080"/>
                </a:solidFill>
                <a:latin typeface="Courier" pitchFamily="2" charset="0"/>
              </a:rPr>
              <a:t>ctx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_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.</a:t>
            </a:r>
            <a:r>
              <a:rPr lang="en" altLang="zh-CN" dirty="0">
                <a:solidFill>
                  <a:srgbClr val="795E26"/>
                </a:solidFill>
                <a:latin typeface="Courier" pitchFamily="2" charset="0"/>
              </a:rPr>
              <a:t>get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());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}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0E1222B5-0260-C548-A327-F93E67E8560B}"/>
              </a:ext>
            </a:extLst>
          </p:cNvPr>
          <p:cNvCxnSpPr/>
          <p:nvPr/>
        </p:nvCxnSpPr>
        <p:spPr>
          <a:xfrm>
            <a:off x="942109" y="1400912"/>
            <a:ext cx="54800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3823983A-A1FF-DA44-A9B3-94793AD315EB}"/>
              </a:ext>
            </a:extLst>
          </p:cNvPr>
          <p:cNvSpPr txBox="1"/>
          <p:nvPr/>
        </p:nvSpPr>
        <p:spPr>
          <a:xfrm>
            <a:off x="874713" y="3416334"/>
            <a:ext cx="10647911" cy="2149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Courier" pitchFamily="2" charset="0"/>
              </a:rPr>
              <a:t>Op-&gt;Run</a:t>
            </a:r>
            <a:r>
              <a:rPr kumimoji="1" lang="zh-CN" altLang="en-US" dirty="0">
                <a:latin typeface="Courier" pitchFamily="2" charset="0"/>
              </a:rPr>
              <a:t>调用</a:t>
            </a:r>
            <a:r>
              <a:rPr kumimoji="1" lang="en-US" altLang="zh-CN" dirty="0" err="1">
                <a:latin typeface="Courier" pitchFamily="2" charset="0"/>
              </a:rPr>
              <a:t>RunImpl</a:t>
            </a:r>
            <a:r>
              <a:rPr kumimoji="1" lang="zh-CN" altLang="en-US" dirty="0">
                <a:latin typeface="Courier" pitchFamily="2" charset="0"/>
              </a:rPr>
              <a:t>执行具体的逻辑</a:t>
            </a:r>
            <a:endParaRPr kumimoji="1" lang="en-US" altLang="zh-CN" dirty="0">
              <a:latin typeface="Courier" pitchFamily="2" charset="0"/>
            </a:endParaRPr>
          </a:p>
          <a:p>
            <a:pPr marL="285750" indent="-285750"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 err="1">
                <a:latin typeface="Courier" pitchFamily="2" charset="0"/>
              </a:rPr>
              <a:t>RunImpl</a:t>
            </a:r>
            <a:r>
              <a:rPr kumimoji="1" lang="zh-CN" altLang="en-US" dirty="0">
                <a:latin typeface="Courier" pitchFamily="2" charset="0"/>
              </a:rPr>
              <a:t>在</a:t>
            </a:r>
            <a:r>
              <a:rPr kumimoji="1" lang="en-US" altLang="zh-CN" dirty="0" err="1">
                <a:latin typeface="Courier" pitchFamily="2" charset="0"/>
              </a:rPr>
              <a:t>OperatorWithKernel</a:t>
            </a:r>
            <a:r>
              <a:rPr kumimoji="1" lang="zh-CN" altLang="en-US" dirty="0">
                <a:latin typeface="Courier" pitchFamily="2" charset="0"/>
              </a:rPr>
              <a:t>中有两个重载实现，区别在于是否有</a:t>
            </a:r>
            <a:r>
              <a:rPr kumimoji="1" lang="en-US" altLang="zh-CN" dirty="0" err="1">
                <a:latin typeface="Courier" pitchFamily="2" charset="0"/>
              </a:rPr>
              <a:t>RuntimeContext</a:t>
            </a:r>
            <a:r>
              <a:rPr kumimoji="1" lang="zh-CN" altLang="en-US" dirty="0">
                <a:latin typeface="Courier" pitchFamily="2" charset="0"/>
              </a:rPr>
              <a:t>*参数</a:t>
            </a:r>
            <a:endParaRPr kumimoji="1" lang="en-US" altLang="zh-CN" dirty="0">
              <a:latin typeface="Courier" pitchFamily="2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en-US" altLang="zh-CN" b="1" dirty="0" err="1">
                <a:latin typeface="Courier" pitchFamily="2" charset="0"/>
              </a:rPr>
              <a:t>RuntimeContext</a:t>
            </a:r>
            <a:r>
              <a:rPr kumimoji="1" lang="zh-CN" altLang="en-US" b="1" dirty="0">
                <a:latin typeface="Courier" pitchFamily="2" charset="0"/>
              </a:rPr>
              <a:t>是一个包含了输入输出变量</a:t>
            </a:r>
            <a:r>
              <a:rPr kumimoji="1" lang="en-US" altLang="zh-CN" b="1" dirty="0">
                <a:latin typeface="Courier" pitchFamily="2" charset="0"/>
              </a:rPr>
              <a:t>map</a:t>
            </a:r>
            <a:r>
              <a:rPr kumimoji="1" lang="zh-CN" altLang="en-US" b="1" dirty="0">
                <a:latin typeface="Courier" pitchFamily="2" charset="0"/>
              </a:rPr>
              <a:t> </a:t>
            </a:r>
            <a:r>
              <a:rPr kumimoji="1" lang="en-US" altLang="zh-CN" b="1" dirty="0">
                <a:latin typeface="Courier" pitchFamily="2" charset="0"/>
              </a:rPr>
              <a:t>(name</a:t>
            </a:r>
            <a:r>
              <a:rPr kumimoji="1" lang="zh-CN" altLang="en-US" b="1" dirty="0">
                <a:latin typeface="Courier" pitchFamily="2" charset="0"/>
              </a:rPr>
              <a:t> </a:t>
            </a:r>
            <a:r>
              <a:rPr kumimoji="1" lang="en-US" altLang="zh-CN" b="1" dirty="0">
                <a:latin typeface="Courier" pitchFamily="2" charset="0"/>
              </a:rPr>
              <a:t>-&gt;</a:t>
            </a:r>
            <a:r>
              <a:rPr kumimoji="1" lang="zh-CN" altLang="en-US" b="1" dirty="0">
                <a:latin typeface="Courier" pitchFamily="2" charset="0"/>
              </a:rPr>
              <a:t> </a:t>
            </a:r>
            <a:r>
              <a:rPr kumimoji="1" lang="en-US" altLang="zh-CN" b="1" dirty="0">
                <a:latin typeface="Courier" pitchFamily="2" charset="0"/>
              </a:rPr>
              <a:t>Variable</a:t>
            </a:r>
            <a:r>
              <a:rPr kumimoji="1" lang="zh-CN" altLang="en-US" b="1" dirty="0">
                <a:latin typeface="Courier" pitchFamily="2" charset="0"/>
              </a:rPr>
              <a:t>*</a:t>
            </a:r>
            <a:r>
              <a:rPr kumimoji="1" lang="en-US" altLang="zh-CN" b="1" dirty="0">
                <a:latin typeface="Courier" pitchFamily="2" charset="0"/>
              </a:rPr>
              <a:t>)</a:t>
            </a:r>
            <a:r>
              <a:rPr kumimoji="1" lang="zh-CN" altLang="en-US" b="1" dirty="0">
                <a:latin typeface="Courier" pitchFamily="2" charset="0"/>
              </a:rPr>
              <a:t> 的对象实例</a:t>
            </a:r>
            <a:endParaRPr kumimoji="1" lang="en-US" altLang="zh-CN" dirty="0">
              <a:latin typeface="Courier" pitchFamily="2" charset="0"/>
            </a:endParaRPr>
          </a:p>
          <a:p>
            <a:pPr marL="285750" indent="-285750"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Courier" pitchFamily="2" charset="0"/>
              </a:rPr>
              <a:t>一般情况下，</a:t>
            </a:r>
            <a:r>
              <a:rPr kumimoji="1" lang="en-US" altLang="zh-CN" dirty="0" err="1">
                <a:latin typeface="Courier" pitchFamily="2" charset="0"/>
              </a:rPr>
              <a:t>RuntimeContxet</a:t>
            </a:r>
            <a:r>
              <a:rPr kumimoji="1" lang="zh-CN" altLang="en-US" dirty="0">
                <a:latin typeface="Courier" pitchFamily="2" charset="0"/>
              </a:rPr>
              <a:t>以</a:t>
            </a:r>
            <a:r>
              <a:rPr kumimoji="1" lang="en-US" altLang="zh-CN" dirty="0">
                <a:latin typeface="Courier" pitchFamily="2" charset="0"/>
              </a:rPr>
              <a:t>Inputs</a:t>
            </a:r>
            <a:r>
              <a:rPr kumimoji="1" lang="zh-CN" altLang="en-US" dirty="0">
                <a:latin typeface="Courier" pitchFamily="2" charset="0"/>
              </a:rPr>
              <a:t>，</a:t>
            </a:r>
            <a:r>
              <a:rPr kumimoji="1" lang="en-US" altLang="zh-CN" dirty="0">
                <a:latin typeface="Courier" pitchFamily="2" charset="0"/>
              </a:rPr>
              <a:t>Outputs</a:t>
            </a:r>
            <a:r>
              <a:rPr kumimoji="1" lang="zh-CN" altLang="en-US" dirty="0">
                <a:latin typeface="Courier" pitchFamily="2" charset="0"/>
              </a:rPr>
              <a:t>的</a:t>
            </a:r>
            <a:r>
              <a:rPr kumimoji="1" lang="en-US" altLang="zh-CN" dirty="0">
                <a:latin typeface="Courier" pitchFamily="2" charset="0"/>
              </a:rPr>
              <a:t>name</a:t>
            </a:r>
            <a:r>
              <a:rPr kumimoji="1" lang="zh-CN" altLang="en-US" dirty="0">
                <a:latin typeface="Courier" pitchFamily="2" charset="0"/>
              </a:rPr>
              <a:t>集合以及</a:t>
            </a:r>
            <a:r>
              <a:rPr kumimoji="1" lang="en-US" altLang="zh-CN" dirty="0" err="1">
                <a:latin typeface="Courier" pitchFamily="2" charset="0"/>
              </a:rPr>
              <a:t>global_scope</a:t>
            </a:r>
            <a:r>
              <a:rPr kumimoji="1" lang="zh-CN" altLang="en-US" dirty="0">
                <a:latin typeface="Courier" pitchFamily="2" charset="0"/>
              </a:rPr>
              <a:t>为输入参数，根据变量</a:t>
            </a:r>
            <a:r>
              <a:rPr kumimoji="1" lang="en-US" altLang="zh-CN" dirty="0">
                <a:latin typeface="Courier" pitchFamily="2" charset="0"/>
              </a:rPr>
              <a:t>name</a:t>
            </a:r>
            <a:r>
              <a:rPr kumimoji="1" lang="zh-CN" altLang="en-US" dirty="0">
                <a:latin typeface="Courier" pitchFamily="2" charset="0"/>
              </a:rPr>
              <a:t>找到</a:t>
            </a:r>
            <a:r>
              <a:rPr kumimoji="1" lang="en-US" altLang="zh-CN" dirty="0" err="1">
                <a:latin typeface="Courier" pitchFamily="2" charset="0"/>
              </a:rPr>
              <a:t>global_scope</a:t>
            </a:r>
            <a:r>
              <a:rPr kumimoji="1" lang="zh-CN" altLang="en-US" dirty="0">
                <a:latin typeface="Courier" pitchFamily="2" charset="0"/>
              </a:rPr>
              <a:t>中对应的</a:t>
            </a:r>
            <a:r>
              <a:rPr kumimoji="1" lang="en-US" altLang="zh-CN" dirty="0">
                <a:latin typeface="Courier" pitchFamily="2" charset="0"/>
              </a:rPr>
              <a:t>input</a:t>
            </a:r>
            <a:r>
              <a:rPr kumimoji="1" lang="zh-CN" altLang="en-US" dirty="0">
                <a:latin typeface="Courier" pitchFamily="2" charset="0"/>
              </a:rPr>
              <a:t>和</a:t>
            </a:r>
            <a:r>
              <a:rPr kumimoji="1" lang="en-US" altLang="zh-CN" dirty="0">
                <a:latin typeface="Courier" pitchFamily="2" charset="0"/>
              </a:rPr>
              <a:t>output</a:t>
            </a:r>
            <a:r>
              <a:rPr kumimoji="1" lang="zh-CN" altLang="en-US" dirty="0">
                <a:latin typeface="Courier" pitchFamily="2" charset="0"/>
              </a:rPr>
              <a:t> </a:t>
            </a:r>
            <a:r>
              <a:rPr kumimoji="1" lang="en-US" altLang="zh-CN" dirty="0">
                <a:latin typeface="Courier" pitchFamily="2" charset="0"/>
              </a:rPr>
              <a:t>Variable</a:t>
            </a:r>
            <a:r>
              <a:rPr kumimoji="1" lang="zh-CN" altLang="en-US" dirty="0">
                <a:latin typeface="Courier" pitchFamily="2" charset="0"/>
              </a:rPr>
              <a:t>*，并存储到</a:t>
            </a:r>
            <a:r>
              <a:rPr kumimoji="1" lang="en-US" altLang="zh-CN" dirty="0" err="1">
                <a:latin typeface="Courier" pitchFamily="2" charset="0"/>
              </a:rPr>
              <a:t>RuntimeContext</a:t>
            </a:r>
            <a:r>
              <a:rPr kumimoji="1" lang="zh-CN" altLang="en-US" dirty="0">
                <a:latin typeface="Courier" pitchFamily="2" charset="0"/>
              </a:rPr>
              <a:t>中的两个</a:t>
            </a:r>
            <a:r>
              <a:rPr kumimoji="1" lang="en-US" altLang="zh-CN" dirty="0">
                <a:latin typeface="Courier" pitchFamily="2" charset="0"/>
              </a:rPr>
              <a:t>map</a:t>
            </a:r>
            <a:r>
              <a:rPr kumimoji="1" lang="zh-CN" altLang="en-US" dirty="0">
                <a:latin typeface="Courier" pitchFamily="2" charset="0"/>
              </a:rPr>
              <a:t>中，供后续执行</a:t>
            </a:r>
            <a:r>
              <a:rPr kumimoji="1" lang="en-US" altLang="zh-CN" dirty="0">
                <a:latin typeface="Courier" pitchFamily="2" charset="0"/>
              </a:rPr>
              <a:t>Op</a:t>
            </a:r>
            <a:r>
              <a:rPr kumimoji="1" lang="zh-CN" altLang="en-US" dirty="0">
                <a:latin typeface="Courier" pitchFamily="2" charset="0"/>
              </a:rPr>
              <a:t>的时候使用</a:t>
            </a:r>
          </a:p>
        </p:txBody>
      </p:sp>
    </p:spTree>
    <p:extLst>
      <p:ext uri="{BB962C8B-B14F-4D97-AF65-F5344CB8AC3E}">
        <p14:creationId xmlns:p14="http://schemas.microsoft.com/office/powerpoint/2010/main" val="3441108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51177" y="181250"/>
            <a:ext cx="2217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/>
              <a:t>概要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7A1EE1E-35BE-C048-83B5-DB63ACF7311A}"/>
              </a:ext>
            </a:extLst>
          </p:cNvPr>
          <p:cNvSpPr txBox="1"/>
          <p:nvPr/>
        </p:nvSpPr>
        <p:spPr>
          <a:xfrm>
            <a:off x="851176" y="860929"/>
            <a:ext cx="7676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/>
              <a:t>结合代码示例剖析 </a:t>
            </a:r>
            <a:r>
              <a:rPr kumimoji="1" lang="en-US" altLang="zh-CN" sz="2400" b="1" dirty="0"/>
              <a:t>Executor/</a:t>
            </a:r>
            <a:r>
              <a:rPr kumimoji="1" lang="en-US" altLang="zh-CN" sz="2400" b="1" dirty="0" err="1"/>
              <a:t>ParallelExecutor</a:t>
            </a:r>
            <a:r>
              <a:rPr kumimoji="1" lang="zh-CN" altLang="en-US" sz="2400" b="1" dirty="0"/>
              <a:t> 执行逻辑</a:t>
            </a:r>
            <a:endParaRPr kumimoji="1" lang="en-US" altLang="zh-CN" sz="2400" b="1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AE270C6-078C-8D4F-904A-750407018701}"/>
              </a:ext>
            </a:extLst>
          </p:cNvPr>
          <p:cNvSpPr txBox="1"/>
          <p:nvPr/>
        </p:nvSpPr>
        <p:spPr>
          <a:xfrm>
            <a:off x="851177" y="1501912"/>
            <a:ext cx="2116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/>
              <a:t>背景简介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4ADAFC9-5BE6-124C-867C-8E740D54404D}"/>
              </a:ext>
            </a:extLst>
          </p:cNvPr>
          <p:cNvSpPr txBox="1"/>
          <p:nvPr/>
        </p:nvSpPr>
        <p:spPr>
          <a:xfrm>
            <a:off x="851177" y="1971951"/>
            <a:ext cx="7966839" cy="5130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kumimoji="1" lang="en-US" altLang="zh-CN" sz="2000" dirty="0">
                <a:latin typeface="Courier" pitchFamily="2" charset="0"/>
              </a:rPr>
              <a:t>Executor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kumimoji="1" lang="zh-CN" altLang="en-US" sz="2000" dirty="0">
                <a:solidFill>
                  <a:srgbClr val="C00000"/>
                </a:solidFill>
                <a:latin typeface="Courier" pitchFamily="2" charset="0"/>
              </a:rPr>
              <a:t>执行对象：</a:t>
            </a:r>
            <a:r>
              <a:rPr kumimoji="1" lang="en-US" altLang="zh-CN" sz="2000" dirty="0">
                <a:solidFill>
                  <a:srgbClr val="C00000"/>
                </a:solidFill>
                <a:latin typeface="Courier" pitchFamily="2" charset="0"/>
              </a:rPr>
              <a:t>Program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kumimoji="1" lang="zh-CN" altLang="en-US" sz="2000" dirty="0">
                <a:latin typeface="Courier" pitchFamily="2" charset="0"/>
              </a:rPr>
              <a:t>核心逻辑：将定义好的</a:t>
            </a:r>
            <a:r>
              <a:rPr kumimoji="1" lang="en-US" altLang="zh-CN" sz="2000" dirty="0">
                <a:latin typeface="Courier" pitchFamily="2" charset="0"/>
              </a:rPr>
              <a:t>Program</a:t>
            </a:r>
            <a:r>
              <a:rPr kumimoji="1" lang="zh-CN" altLang="en-US" sz="2000" dirty="0">
                <a:latin typeface="Courier" pitchFamily="2" charset="0"/>
              </a:rPr>
              <a:t>传入，</a:t>
            </a:r>
            <a:r>
              <a:rPr kumimoji="1" lang="en-US" altLang="zh-CN" sz="2000" dirty="0">
                <a:latin typeface="Courier" pitchFamily="2" charset="0"/>
              </a:rPr>
              <a:t>Executor</a:t>
            </a:r>
            <a:r>
              <a:rPr kumimoji="1" lang="zh-CN" altLang="en-US" sz="2000" dirty="0">
                <a:latin typeface="Courier" pitchFamily="2" charset="0"/>
              </a:rPr>
              <a:t>依次执行</a:t>
            </a:r>
            <a:r>
              <a:rPr kumimoji="1" lang="en-US" altLang="zh-CN" sz="2000" dirty="0">
                <a:latin typeface="Courier" pitchFamily="2" charset="0"/>
              </a:rPr>
              <a:t>Program</a:t>
            </a:r>
            <a:r>
              <a:rPr kumimoji="1" lang="zh-CN" altLang="en-US" sz="2000" dirty="0">
                <a:latin typeface="Courier" pitchFamily="2" charset="0"/>
              </a:rPr>
              <a:t>中的</a:t>
            </a:r>
            <a:r>
              <a:rPr kumimoji="1" lang="en-US" altLang="zh-CN" sz="2000" dirty="0">
                <a:latin typeface="Courier" pitchFamily="2" charset="0"/>
              </a:rPr>
              <a:t>Op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kumimoji="1" lang="zh-CN" altLang="en-US" sz="2000" dirty="0">
                <a:latin typeface="Courier" pitchFamily="2" charset="0"/>
              </a:rPr>
              <a:t>特点：简单直接，但是在大模型上执行效率低</a:t>
            </a:r>
            <a:endParaRPr kumimoji="1" lang="en-US" altLang="zh-CN" sz="2000" dirty="0">
              <a:latin typeface="Courier" pitchFamily="2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kumimoji="1" lang="en-US" altLang="zh-CN" sz="2000" dirty="0" err="1">
                <a:latin typeface="Courier" pitchFamily="2" charset="0"/>
              </a:rPr>
              <a:t>ParallelExecutor</a:t>
            </a:r>
            <a:endParaRPr kumimoji="1" lang="en-US" altLang="zh-CN" sz="2000" dirty="0">
              <a:latin typeface="Courier" pitchFamily="2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kumimoji="1" lang="zh-CN" altLang="en-US" sz="2000" dirty="0">
                <a:solidFill>
                  <a:srgbClr val="C00000"/>
                </a:solidFill>
                <a:latin typeface="Courier" pitchFamily="2" charset="0"/>
              </a:rPr>
              <a:t>执行对象：</a:t>
            </a:r>
            <a:r>
              <a:rPr kumimoji="1" lang="en-US" altLang="zh-CN" sz="2000" dirty="0" err="1">
                <a:solidFill>
                  <a:srgbClr val="C00000"/>
                </a:solidFill>
                <a:latin typeface="Courier" pitchFamily="2" charset="0"/>
              </a:rPr>
              <a:t>SSAGraph</a:t>
            </a:r>
            <a:endParaRPr kumimoji="1" lang="en-US" altLang="zh-CN" sz="2000" dirty="0">
              <a:solidFill>
                <a:srgbClr val="C00000"/>
              </a:solidFill>
              <a:latin typeface="Courier" pitchFamily="2" charset="0"/>
            </a:endParaRPr>
          </a:p>
          <a:p>
            <a:pPr lvl="4">
              <a:lnSpc>
                <a:spcPct val="150000"/>
              </a:lnSpc>
            </a:pPr>
            <a:r>
              <a:rPr kumimoji="1" lang="zh-CN" altLang="en-US" sz="2000" dirty="0">
                <a:latin typeface="Courier" pitchFamily="2" charset="0"/>
              </a:rPr>
              <a:t>（</a:t>
            </a:r>
            <a:r>
              <a:rPr lang="en" altLang="zh-CN" dirty="0">
                <a:latin typeface="Courier" pitchFamily="2" charset="0"/>
              </a:rPr>
              <a:t>Single Static Assignment Graph</a:t>
            </a:r>
            <a:r>
              <a:rPr kumimoji="1" lang="zh-CN" altLang="en-US" sz="2000" dirty="0">
                <a:latin typeface="Courier" pitchFamily="2" charset="0"/>
              </a:rPr>
              <a:t>）</a:t>
            </a:r>
            <a:endParaRPr kumimoji="1" lang="en-US" altLang="zh-CN" sz="2000" dirty="0">
              <a:latin typeface="Courier" pitchFamily="2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kumimoji="1" lang="zh-CN" altLang="en-US" sz="2000" dirty="0">
                <a:latin typeface="Courier" pitchFamily="2" charset="0"/>
              </a:rPr>
              <a:t>核心逻辑：根据</a:t>
            </a:r>
            <a:r>
              <a:rPr kumimoji="1" lang="en-US" altLang="zh-CN" sz="2000" dirty="0">
                <a:latin typeface="Courier" pitchFamily="2" charset="0"/>
              </a:rPr>
              <a:t>Op</a:t>
            </a:r>
            <a:r>
              <a:rPr kumimoji="1" lang="zh-CN" altLang="en-US" sz="2000" dirty="0">
                <a:latin typeface="Courier" pitchFamily="2" charset="0"/>
              </a:rPr>
              <a:t>之间的依赖关系并行执行</a:t>
            </a:r>
            <a:r>
              <a:rPr kumimoji="1" lang="en-US" altLang="zh-CN" sz="2000" dirty="0">
                <a:latin typeface="Courier" pitchFamily="2" charset="0"/>
              </a:rPr>
              <a:t>Op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kumimoji="1" lang="zh-CN" altLang="en-US" sz="2000" dirty="0">
                <a:latin typeface="Courier" pitchFamily="2" charset="0"/>
              </a:rPr>
              <a:t>特点：减少同步次数，提高并行度，便于优化</a:t>
            </a:r>
            <a:endParaRPr kumimoji="1" lang="en-US" altLang="zh-CN" sz="2000" dirty="0">
              <a:latin typeface="Courier" pitchFamily="2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p"/>
            </a:pPr>
            <a:endParaRPr kumimoji="1" lang="zh-CN" altLang="en-US" sz="2000" dirty="0">
              <a:latin typeface="Courier" pitchFamily="2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86D7C68-4ACF-294E-BFF0-7E62751EDD80}"/>
              </a:ext>
            </a:extLst>
          </p:cNvPr>
          <p:cNvSpPr/>
          <p:nvPr/>
        </p:nvSpPr>
        <p:spPr>
          <a:xfrm>
            <a:off x="7869872" y="3875200"/>
            <a:ext cx="4182555" cy="21340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dirty="0" err="1">
                <a:latin typeface="Courier" pitchFamily="2" charset="0"/>
              </a:rPr>
              <a:t>ThreadedSSAGraphExecutor</a:t>
            </a:r>
            <a:endParaRPr lang="en" altLang="zh-CN" dirty="0"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en" altLang="zh-CN" dirty="0" err="1">
                <a:latin typeface="Courier" pitchFamily="2" charset="0"/>
              </a:rPr>
              <a:t>FastThreadedSSAGraphExecutor</a:t>
            </a:r>
            <a:endParaRPr lang="en" altLang="zh-CN" dirty="0"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en" altLang="zh-CN" dirty="0" err="1">
                <a:latin typeface="Courier" pitchFamily="2" charset="0"/>
              </a:rPr>
              <a:t>ParallelSSAGraphExecutor</a:t>
            </a:r>
            <a:endParaRPr lang="en" altLang="zh-CN" dirty="0"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en" altLang="zh-CN" dirty="0" err="1">
                <a:latin typeface="Courier" pitchFamily="2" charset="0"/>
              </a:rPr>
              <a:t>ScopeBufferedSSAGraphExecutor</a:t>
            </a:r>
            <a:endParaRPr lang="en" altLang="zh-CN" dirty="0"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en" altLang="zh-CN" dirty="0" err="1">
                <a:latin typeface="Courier" pitchFamily="2" charset="0"/>
              </a:rPr>
              <a:t>AsyncSSAGraphExecutor</a:t>
            </a:r>
            <a:endParaRPr lang="zh-CN" altLang="en-US" dirty="0">
              <a:latin typeface="Courier" pitchFamily="2" charset="0"/>
            </a:endParaRP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0A8D0E02-76E1-E143-AFF3-5A1C82CDD993}"/>
              </a:ext>
            </a:extLst>
          </p:cNvPr>
          <p:cNvCxnSpPr>
            <a:cxnSpLocks/>
          </p:cNvCxnSpPr>
          <p:nvPr/>
        </p:nvCxnSpPr>
        <p:spPr>
          <a:xfrm>
            <a:off x="5691793" y="5003406"/>
            <a:ext cx="1829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左大括号 8">
            <a:extLst>
              <a:ext uri="{FF2B5EF4-FFF2-40B4-BE49-F238E27FC236}">
                <a16:creationId xmlns:a16="http://schemas.microsoft.com/office/drawing/2014/main" id="{FAECB55A-2DB6-5743-98A3-01E429987EAF}"/>
              </a:ext>
            </a:extLst>
          </p:cNvPr>
          <p:cNvSpPr/>
          <p:nvPr/>
        </p:nvSpPr>
        <p:spPr>
          <a:xfrm>
            <a:off x="7520940" y="4031856"/>
            <a:ext cx="377190" cy="19431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18652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1" y="181250"/>
            <a:ext cx="7122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/>
              <a:t>OpRun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>
                <a:solidFill>
                  <a:srgbClr val="2339DA"/>
                </a:solidFill>
              </a:rPr>
              <a:t>Op-&gt;</a:t>
            </a:r>
            <a:r>
              <a:rPr kumimoji="1" lang="en-US" altLang="zh-CN" sz="2800" b="1" dirty="0" err="1">
                <a:solidFill>
                  <a:srgbClr val="2339DA"/>
                </a:solidFill>
              </a:rPr>
              <a:t>RunImpl</a:t>
            </a:r>
            <a:r>
              <a:rPr kumimoji="1" lang="zh-CN" altLang="en-US" sz="2800" b="1" dirty="0">
                <a:solidFill>
                  <a:srgbClr val="2339DA"/>
                </a:solidFill>
              </a:rPr>
              <a:t>的实现 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D96563F-CAB8-1A4F-BB8A-44B7FD635BB1}"/>
              </a:ext>
            </a:extLst>
          </p:cNvPr>
          <p:cNvSpPr/>
          <p:nvPr/>
        </p:nvSpPr>
        <p:spPr>
          <a:xfrm>
            <a:off x="822601" y="779034"/>
            <a:ext cx="111113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OperatorWithKernel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dirty="0" err="1">
                <a:solidFill>
                  <a:srgbClr val="795E26"/>
                </a:solidFill>
                <a:latin typeface="Courier" pitchFamily="2" charset="0"/>
              </a:rPr>
              <a:t>RunImpl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Scope&amp;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 scope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,</a:t>
            </a:r>
          </a:p>
          <a:p>
            <a:r>
              <a:rPr lang="zh-CN" altLang="en-US" dirty="0">
                <a:solidFill>
                  <a:srgbClr val="0000FF"/>
                </a:solidFill>
                <a:latin typeface="Courier" pitchFamily="2" charset="0"/>
              </a:rPr>
              <a:t>                                 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" pitchFamily="2" charset="0"/>
              </a:rPr>
              <a:t>platform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::Place&amp;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 place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 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{</a:t>
            </a:r>
          </a:p>
          <a:p>
            <a:r>
              <a:rPr lang="zh-CN" altLang="en-US" dirty="0">
                <a:solidFill>
                  <a:srgbClr val="001080"/>
                </a:solidFill>
                <a:latin typeface="Courier" pitchFamily="2" charset="0"/>
              </a:rPr>
              <a:t>    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runtime_</a:t>
            </a:r>
            <a:r>
              <a:rPr lang="en" altLang="zh-CN" dirty="0" err="1">
                <a:solidFill>
                  <a:srgbClr val="001080"/>
                </a:solidFill>
                <a:latin typeface="Courier" pitchFamily="2" charset="0"/>
              </a:rPr>
              <a:t>ctx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_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.</a:t>
            </a:r>
            <a:r>
              <a:rPr lang="en" altLang="zh-CN" dirty="0">
                <a:solidFill>
                  <a:srgbClr val="795E26"/>
                </a:solidFill>
                <a:latin typeface="Courier" pitchFamily="2" charset="0"/>
              </a:rPr>
              <a:t>reset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new 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RuntimeContext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(Inputs(), Outputs(), scope));</a:t>
            </a:r>
          </a:p>
          <a:p>
            <a:r>
              <a:rPr lang="zh-CN" altLang="en-US" dirty="0">
                <a:solidFill>
                  <a:srgbClr val="795E26"/>
                </a:solidFill>
                <a:latin typeface="Courier" pitchFamily="2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Courier" pitchFamily="2" charset="0"/>
              </a:rPr>
              <a:t>RunImpl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(scope, place, 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runtime_</a:t>
            </a:r>
            <a:r>
              <a:rPr lang="en" altLang="zh-CN" dirty="0" err="1">
                <a:solidFill>
                  <a:srgbClr val="001080"/>
                </a:solidFill>
                <a:latin typeface="Courier" pitchFamily="2" charset="0"/>
              </a:rPr>
              <a:t>ctx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_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.</a:t>
            </a:r>
            <a:r>
              <a:rPr lang="en" altLang="zh-CN" dirty="0">
                <a:solidFill>
                  <a:srgbClr val="795E26"/>
                </a:solidFill>
                <a:latin typeface="Courier" pitchFamily="2" charset="0"/>
              </a:rPr>
              <a:t>get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());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}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932FB3-BFBE-8E4E-818C-4DF189612892}"/>
              </a:ext>
            </a:extLst>
          </p:cNvPr>
          <p:cNvSpPr/>
          <p:nvPr/>
        </p:nvSpPr>
        <p:spPr>
          <a:xfrm>
            <a:off x="822601" y="2870239"/>
            <a:ext cx="110372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OperatorWithKernel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dirty="0" err="1">
                <a:solidFill>
                  <a:srgbClr val="795E26"/>
                </a:solidFill>
                <a:latin typeface="Courier" pitchFamily="2" charset="0"/>
              </a:rPr>
              <a:t>RunImpl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Scope&amp;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 scope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,</a:t>
            </a:r>
          </a:p>
          <a:p>
            <a:r>
              <a:rPr lang="zh-CN" altLang="en-US" dirty="0">
                <a:solidFill>
                  <a:srgbClr val="0000FF"/>
                </a:solidFill>
                <a:latin typeface="Courier" pitchFamily="2" charset="0"/>
              </a:rPr>
              <a:t>                                 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" pitchFamily="2" charset="0"/>
              </a:rPr>
              <a:t>platform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::Place&amp;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 place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,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                               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RuntimeContext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*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" pitchFamily="2" charset="0"/>
              </a:rPr>
              <a:t>runtime_ctx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 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{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urier" pitchFamily="2" charset="0"/>
              </a:rPr>
              <a:t>...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/>
            </a:r>
            <a:br>
              <a:rPr lang="en" altLang="zh-CN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" altLang="zh-CN" dirty="0">
                <a:solidFill>
                  <a:srgbClr val="AF00DB"/>
                </a:solidFill>
                <a:latin typeface="Courier" pitchFamily="2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" altLang="zh-CN" dirty="0" err="1">
                <a:solidFill>
                  <a:srgbClr val="001080"/>
                </a:solidFill>
                <a:latin typeface="Courier" pitchFamily="2" charset="0"/>
              </a:rPr>
              <a:t>kernel_type_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.</a:t>
            </a:r>
            <a:r>
              <a:rPr lang="en" altLang="zh-CN" dirty="0" err="1">
                <a:solidFill>
                  <a:srgbClr val="795E26"/>
                </a:solidFill>
                <a:latin typeface="Courier" pitchFamily="2" charset="0"/>
              </a:rPr>
              <a:t>get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() == 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nullptr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|| 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kernel_</a:t>
            </a:r>
            <a:r>
              <a:rPr lang="en" altLang="zh-CN" dirty="0" err="1">
                <a:solidFill>
                  <a:srgbClr val="001080"/>
                </a:solidFill>
                <a:latin typeface="Courier" pitchFamily="2" charset="0"/>
              </a:rPr>
              <a:t>func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_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.</a:t>
            </a:r>
            <a:r>
              <a:rPr lang="en" altLang="zh-CN" dirty="0">
                <a:solidFill>
                  <a:srgbClr val="795E26"/>
                </a:solidFill>
                <a:latin typeface="Courier" pitchFamily="2" charset="0"/>
              </a:rPr>
              <a:t>get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() == 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nullptr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 {</a:t>
            </a:r>
          </a:p>
          <a:p>
            <a:r>
              <a:rPr lang="zh-CN" altLang="en-US" dirty="0">
                <a:solidFill>
                  <a:srgbClr val="795E26"/>
                </a:solidFill>
                <a:latin typeface="Courier" pitchFamily="2" charset="0"/>
              </a:rPr>
              <a:t>    </a:t>
            </a:r>
            <a:r>
              <a:rPr lang="en" altLang="zh-CN" b="1" dirty="0" err="1">
                <a:solidFill>
                  <a:srgbClr val="795E26"/>
                </a:solidFill>
                <a:latin typeface="Courier" pitchFamily="2" charset="0"/>
              </a:rPr>
              <a:t>ChooseKernel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(*</a:t>
            </a:r>
            <a:r>
              <a:rPr lang="en" altLang="zh-CN" b="1" dirty="0" err="1">
                <a:solidFill>
                  <a:srgbClr val="000000"/>
                </a:solidFill>
                <a:latin typeface="Courier" pitchFamily="2" charset="0"/>
              </a:rPr>
              <a:t>runtime_ctx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, scope, place);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}</a:t>
            </a: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Courier" pitchFamily="2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urier" pitchFamily="2" charset="0"/>
              </a:rPr>
              <a:t>...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(*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kernel_func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_)(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ExecutionContext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(*this, 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exec_scope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, *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dev_ctx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, *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runtime_ctx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,</a:t>
            </a:r>
          </a:p>
          <a:p>
            <a:r>
              <a:rPr lang="zh-CN" altLang="en-US" b="1" dirty="0">
                <a:solidFill>
                  <a:srgbClr val="C00000"/>
                </a:solidFill>
                <a:latin typeface="Courier" pitchFamily="2" charset="0"/>
              </a:rPr>
              <a:t>                                   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kernel_configs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));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urier" pitchFamily="2" charset="0"/>
              </a:rPr>
              <a:t>...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urier" pitchFamily="2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BD1FCAE0-DBBB-514F-B9B8-B28D7F860BDF}"/>
              </a:ext>
            </a:extLst>
          </p:cNvPr>
          <p:cNvCxnSpPr>
            <a:cxnSpLocks/>
          </p:cNvCxnSpPr>
          <p:nvPr/>
        </p:nvCxnSpPr>
        <p:spPr>
          <a:xfrm>
            <a:off x="2092036" y="1995055"/>
            <a:ext cx="2639984" cy="875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F94720A8-99FD-A54D-A5CB-B225F46DCBA0}"/>
              </a:ext>
            </a:extLst>
          </p:cNvPr>
          <p:cNvSpPr txBox="1"/>
          <p:nvPr/>
        </p:nvSpPr>
        <p:spPr>
          <a:xfrm>
            <a:off x="2189927" y="6036120"/>
            <a:ext cx="4388139" cy="369332"/>
          </a:xfrm>
          <a:prstGeom prst="rect">
            <a:avLst/>
          </a:prstGeom>
          <a:noFill/>
          <a:ln>
            <a:solidFill>
              <a:srgbClr val="203BD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>
                <a:latin typeface="Courier" pitchFamily="2" charset="0"/>
              </a:rPr>
              <a:t>RunImpl</a:t>
            </a:r>
            <a:r>
              <a:rPr kumimoji="1" lang="zh-CN" altLang="en-US" dirty="0">
                <a:latin typeface="Courier" pitchFamily="2" charset="0"/>
              </a:rPr>
              <a:t>中实际执行</a:t>
            </a:r>
            <a:r>
              <a:rPr kumimoji="1" lang="en-US" altLang="zh-CN" dirty="0">
                <a:latin typeface="Courier" pitchFamily="2" charset="0"/>
              </a:rPr>
              <a:t>Op</a:t>
            </a:r>
            <a:r>
              <a:rPr kumimoji="1" lang="zh-CN" altLang="en-US" dirty="0">
                <a:latin typeface="Courier" pitchFamily="2" charset="0"/>
              </a:rPr>
              <a:t>计算逻辑的</a:t>
            </a:r>
            <a:r>
              <a:rPr kumimoji="1" lang="en-US" altLang="zh-CN" dirty="0">
                <a:latin typeface="Courier" pitchFamily="2" charset="0"/>
              </a:rPr>
              <a:t>Code</a:t>
            </a:r>
            <a:r>
              <a:rPr kumimoji="1" lang="zh-CN" altLang="en-US" dirty="0">
                <a:latin typeface="Courier" pitchFamily="2" charset="0"/>
              </a:rPr>
              <a:t> </a:t>
            </a:r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760D5D00-44D9-0844-A0C4-4CE2C0389106}"/>
              </a:ext>
            </a:extLst>
          </p:cNvPr>
          <p:cNvCxnSpPr/>
          <p:nvPr/>
        </p:nvCxnSpPr>
        <p:spPr>
          <a:xfrm flipH="1" flipV="1">
            <a:off x="3158836" y="5569527"/>
            <a:ext cx="803564" cy="346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FFC3F602-43D1-9A4C-8DC1-3E476CC8D634}"/>
              </a:ext>
            </a:extLst>
          </p:cNvPr>
          <p:cNvCxnSpPr/>
          <p:nvPr/>
        </p:nvCxnSpPr>
        <p:spPr>
          <a:xfrm>
            <a:off x="942109" y="2723636"/>
            <a:ext cx="54800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0033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1" y="181250"/>
            <a:ext cx="7122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/>
              <a:t>OpRun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>
                <a:solidFill>
                  <a:srgbClr val="2339DA"/>
                </a:solidFill>
              </a:rPr>
              <a:t>Op-&gt;</a:t>
            </a:r>
            <a:r>
              <a:rPr kumimoji="1" lang="en-US" altLang="zh-CN" sz="2800" b="1" dirty="0" err="1">
                <a:solidFill>
                  <a:srgbClr val="2339DA"/>
                </a:solidFill>
              </a:rPr>
              <a:t>RunImpl</a:t>
            </a:r>
            <a:r>
              <a:rPr kumimoji="1" lang="zh-CN" altLang="en-US" sz="2800" b="1" dirty="0">
                <a:solidFill>
                  <a:srgbClr val="2339DA"/>
                </a:solidFill>
              </a:rPr>
              <a:t>的实现 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41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CD05332-77E1-D143-BA80-DE0B6723C125}"/>
              </a:ext>
            </a:extLst>
          </p:cNvPr>
          <p:cNvSpPr/>
          <p:nvPr/>
        </p:nvSpPr>
        <p:spPr>
          <a:xfrm>
            <a:off x="822601" y="819495"/>
            <a:ext cx="106905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(*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kernel_func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_)(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ExecutionContext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(*this, 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exec_scope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, *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dev_ctx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, *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runtime_ctx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,</a:t>
            </a:r>
          </a:p>
          <a:p>
            <a:r>
              <a:rPr lang="zh-CN" altLang="en-US" b="1" dirty="0">
                <a:solidFill>
                  <a:srgbClr val="C00000"/>
                </a:solidFill>
                <a:latin typeface="Courier" pitchFamily="2" charset="0"/>
              </a:rPr>
              <a:t>                                   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kernel_configs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));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2F6DAD2-79AC-1645-AB7C-DB77C0FEA7F5}"/>
              </a:ext>
            </a:extLst>
          </p:cNvPr>
          <p:cNvSpPr txBox="1"/>
          <p:nvPr/>
        </p:nvSpPr>
        <p:spPr>
          <a:xfrm>
            <a:off x="822600" y="1580851"/>
            <a:ext cx="712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2339DA"/>
                </a:solidFill>
                <a:latin typeface="Courier" pitchFamily="2" charset="0"/>
              </a:rPr>
              <a:t>疑问：</a:t>
            </a:r>
            <a:r>
              <a:rPr kumimoji="1" lang="en-US" altLang="zh-CN" dirty="0" err="1">
                <a:solidFill>
                  <a:srgbClr val="2339DA"/>
                </a:solidFill>
                <a:latin typeface="Courier" pitchFamily="2" charset="0"/>
              </a:rPr>
              <a:t>kernel_func</a:t>
            </a:r>
            <a:r>
              <a:rPr kumimoji="1" lang="en-US" altLang="zh-CN" dirty="0">
                <a:solidFill>
                  <a:srgbClr val="2339DA"/>
                </a:solidFill>
                <a:latin typeface="Courier" pitchFamily="2" charset="0"/>
              </a:rPr>
              <a:t>_?</a:t>
            </a:r>
            <a:r>
              <a:rPr kumimoji="1" lang="zh-CN" altLang="en-US" dirty="0">
                <a:solidFill>
                  <a:srgbClr val="2339DA"/>
                </a:solidFill>
                <a:latin typeface="Courier" pitchFamily="2" charset="0"/>
              </a:rPr>
              <a:t> </a:t>
            </a:r>
            <a:r>
              <a:rPr kumimoji="1" lang="en-US" altLang="zh-CN" dirty="0" err="1">
                <a:solidFill>
                  <a:srgbClr val="2339DA"/>
                </a:solidFill>
                <a:latin typeface="Courier" pitchFamily="2" charset="0"/>
              </a:rPr>
              <a:t>ExecutionContext</a:t>
            </a:r>
            <a:r>
              <a:rPr kumimoji="1" lang="en-US" altLang="zh-CN" dirty="0">
                <a:solidFill>
                  <a:srgbClr val="2339DA"/>
                </a:solidFill>
                <a:latin typeface="Courier" pitchFamily="2" charset="0"/>
              </a:rPr>
              <a:t>?</a:t>
            </a:r>
            <a:endParaRPr kumimoji="1" lang="zh-CN" altLang="en-US" dirty="0">
              <a:solidFill>
                <a:srgbClr val="2339DA"/>
              </a:solidFill>
              <a:latin typeface="Courier" pitchFamily="2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5BD600F-35DB-9246-8D5F-9D78131E028F}"/>
              </a:ext>
            </a:extLst>
          </p:cNvPr>
          <p:cNvSpPr/>
          <p:nvPr/>
        </p:nvSpPr>
        <p:spPr>
          <a:xfrm>
            <a:off x="822600" y="2261720"/>
            <a:ext cx="84651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OperatorWithKernel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: 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public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OperatorBase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{</a:t>
            </a:r>
          </a:p>
          <a:p>
            <a:r>
              <a:rPr lang="zh-CN" altLang="en-US" dirty="0">
                <a:solidFill>
                  <a:srgbClr val="0000FF"/>
                </a:solidFill>
                <a:latin typeface="Courier" pitchFamily="2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protected:</a:t>
            </a:r>
            <a:endParaRPr lang="en" altLang="zh-CN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zh-CN" altLang="en-US" dirty="0">
                <a:solidFill>
                  <a:srgbClr val="0000FF"/>
                </a:solidFill>
                <a:latin typeface="Courier" pitchFamily="2" charset="0"/>
              </a:rPr>
              <a:t>  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mutable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unique_ptr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&lt;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OpKernelType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&gt; 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kernel_type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_;</a:t>
            </a:r>
          </a:p>
          <a:p>
            <a:r>
              <a:rPr lang="zh-CN" altLang="en-US" dirty="0">
                <a:solidFill>
                  <a:srgbClr val="0000FF"/>
                </a:solidFill>
                <a:latin typeface="Courier" pitchFamily="2" charset="0"/>
              </a:rPr>
              <a:t>  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mutable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unique_ptr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&lt;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OpKernelFunc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&gt; 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kernel_func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_;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urier" pitchFamily="2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E661CCC-3093-1D4F-BAC3-0AF3F972178A}"/>
              </a:ext>
            </a:extLst>
          </p:cNvPr>
          <p:cNvSpPr/>
          <p:nvPr/>
        </p:nvSpPr>
        <p:spPr>
          <a:xfrm>
            <a:off x="821244" y="3928403"/>
            <a:ext cx="105433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Courier" pitchFamily="2" charset="0"/>
              </a:rPr>
              <a:t>using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OpKernelFunc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= 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::function&lt;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ExecutionContext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&amp;)&gt;;</a:t>
            </a:r>
            <a:endParaRPr lang="en" altLang="zh-CN" b="0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5EC6FB7-4422-0D45-A127-B33F6C1385EF}"/>
              </a:ext>
            </a:extLst>
          </p:cNvPr>
          <p:cNvSpPr/>
          <p:nvPr/>
        </p:nvSpPr>
        <p:spPr>
          <a:xfrm>
            <a:off x="821244" y="4451988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ExecutionContext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{</a:t>
            </a:r>
            <a:endParaRPr lang="en" altLang="zh-CN" dirty="0">
              <a:solidFill>
                <a:srgbClr val="0000FF"/>
              </a:solidFill>
              <a:latin typeface="Courier" pitchFamily="2" charset="0"/>
            </a:endParaRPr>
          </a:p>
          <a:p>
            <a:r>
              <a:rPr lang="zh-CN" altLang="en-US" dirty="0">
                <a:solidFill>
                  <a:srgbClr val="0000FF"/>
                </a:solidFill>
                <a:latin typeface="Courier" pitchFamily="2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private:</a:t>
            </a:r>
            <a:endParaRPr lang="en" altLang="zh-CN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zh-CN" altLang="en-US" dirty="0">
                <a:solidFill>
                  <a:srgbClr val="0000FF"/>
                </a:solidFill>
                <a:latin typeface="Courier" pitchFamily="2" charset="0"/>
              </a:rPr>
              <a:t>  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OperatorBase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&amp; op_;</a:t>
            </a:r>
          </a:p>
          <a:p>
            <a:r>
              <a:rPr lang="zh-CN" altLang="en-US" dirty="0">
                <a:solidFill>
                  <a:srgbClr val="0000FF"/>
                </a:solidFill>
                <a:latin typeface="Courier" pitchFamily="2" charset="0"/>
              </a:rPr>
              <a:t>  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Scope&amp; scope_;</a:t>
            </a:r>
          </a:p>
          <a:p>
            <a:r>
              <a:rPr lang="zh-CN" altLang="en-US" dirty="0">
                <a:solidFill>
                  <a:srgbClr val="0000FF"/>
                </a:solidFill>
                <a:latin typeface="Courier" pitchFamily="2" charset="0"/>
              </a:rPr>
              <a:t>  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" pitchFamily="2" charset="0"/>
              </a:rPr>
              <a:t>platform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DeviceContext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&amp; 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device_context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_;</a:t>
            </a:r>
          </a:p>
          <a:p>
            <a:r>
              <a:rPr lang="zh-CN" altLang="en-US" dirty="0">
                <a:solidFill>
                  <a:srgbClr val="0000FF"/>
                </a:solidFill>
                <a:latin typeface="Courier" pitchFamily="2" charset="0"/>
              </a:rPr>
              <a:t>  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RuntimeContext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&amp; 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ctx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_;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urier" pitchFamily="2" charset="0"/>
              </a:rPr>
              <a:t>...</a:t>
            </a:r>
            <a:endParaRPr lang="en" altLang="zh-CN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96A6A33-6C27-4F48-BD8E-D854F3C3EAF2}"/>
              </a:ext>
            </a:extLst>
          </p:cNvPr>
          <p:cNvSpPr txBox="1"/>
          <p:nvPr/>
        </p:nvSpPr>
        <p:spPr>
          <a:xfrm>
            <a:off x="3040381" y="6333924"/>
            <a:ext cx="7773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2339DA"/>
                </a:solidFill>
                <a:latin typeface="Courier" pitchFamily="2" charset="0"/>
              </a:rPr>
              <a:t>疑问：执行</a:t>
            </a:r>
            <a:r>
              <a:rPr kumimoji="1" lang="en-US" altLang="zh-CN" dirty="0" err="1">
                <a:solidFill>
                  <a:srgbClr val="2339DA"/>
                </a:solidFill>
                <a:latin typeface="Courier" pitchFamily="2" charset="0"/>
              </a:rPr>
              <a:t>ExecutionContext</a:t>
            </a:r>
            <a:r>
              <a:rPr kumimoji="1" lang="zh-CN" altLang="en-US" dirty="0">
                <a:solidFill>
                  <a:srgbClr val="2339DA"/>
                </a:solidFill>
                <a:latin typeface="Courier" pitchFamily="2" charset="0"/>
              </a:rPr>
              <a:t>的</a:t>
            </a:r>
            <a:r>
              <a:rPr kumimoji="1" lang="en-US" altLang="zh-CN" dirty="0" err="1">
                <a:solidFill>
                  <a:srgbClr val="2339DA"/>
                </a:solidFill>
                <a:latin typeface="Courier" pitchFamily="2" charset="0"/>
              </a:rPr>
              <a:t>kernel_func</a:t>
            </a:r>
            <a:r>
              <a:rPr kumimoji="1" lang="en-US" altLang="zh-CN" dirty="0">
                <a:solidFill>
                  <a:srgbClr val="2339DA"/>
                </a:solidFill>
                <a:latin typeface="Courier" pitchFamily="2" charset="0"/>
              </a:rPr>
              <a:t>_</a:t>
            </a:r>
            <a:r>
              <a:rPr kumimoji="1" lang="zh-CN" altLang="en-US" dirty="0">
                <a:solidFill>
                  <a:srgbClr val="2339DA"/>
                </a:solidFill>
                <a:latin typeface="Courier" pitchFamily="2" charset="0"/>
              </a:rPr>
              <a:t>是怎么来的？</a:t>
            </a:r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8D7CAF00-9907-3B4B-9AA5-16036544BD05}"/>
              </a:ext>
            </a:extLst>
          </p:cNvPr>
          <p:cNvCxnSpPr/>
          <p:nvPr/>
        </p:nvCxnSpPr>
        <p:spPr>
          <a:xfrm>
            <a:off x="942109" y="4410773"/>
            <a:ext cx="54800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D910DD50-2D1B-7D4C-B241-603CD91F3750}"/>
              </a:ext>
            </a:extLst>
          </p:cNvPr>
          <p:cNvCxnSpPr/>
          <p:nvPr/>
        </p:nvCxnSpPr>
        <p:spPr>
          <a:xfrm>
            <a:off x="942109" y="3859128"/>
            <a:ext cx="54800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F8F584A5-045B-2042-8271-5BF57E9FCDC6}"/>
              </a:ext>
            </a:extLst>
          </p:cNvPr>
          <p:cNvCxnSpPr/>
          <p:nvPr/>
        </p:nvCxnSpPr>
        <p:spPr>
          <a:xfrm>
            <a:off x="942109" y="2141164"/>
            <a:ext cx="54800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B12D2724-DC35-CF49-8B6C-0E91A76590B4}"/>
              </a:ext>
            </a:extLst>
          </p:cNvPr>
          <p:cNvSpPr txBox="1"/>
          <p:nvPr/>
        </p:nvSpPr>
        <p:spPr>
          <a:xfrm>
            <a:off x="8179393" y="1629057"/>
            <a:ext cx="3680460" cy="1111073"/>
          </a:xfrm>
          <a:prstGeom prst="rect">
            <a:avLst/>
          </a:prstGeom>
          <a:noFill/>
          <a:ln>
            <a:solidFill>
              <a:srgbClr val="203BD3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en-US" altLang="zh-CN" dirty="0" err="1">
                <a:latin typeface="Courier" pitchFamily="2" charset="0"/>
              </a:rPr>
              <a:t>kernel_func</a:t>
            </a:r>
            <a:r>
              <a:rPr kumimoji="1" lang="en-US" altLang="zh-CN" dirty="0">
                <a:latin typeface="Courier" pitchFamily="2" charset="0"/>
              </a:rPr>
              <a:t>_</a:t>
            </a:r>
            <a:r>
              <a:rPr kumimoji="1" lang="zh-CN" altLang="en-US" dirty="0">
                <a:latin typeface="Courier" pitchFamily="2" charset="0"/>
              </a:rPr>
              <a:t>是一个输入参数为</a:t>
            </a:r>
            <a:r>
              <a:rPr kumimoji="1" lang="en-US" altLang="zh-CN" dirty="0" err="1">
                <a:latin typeface="Courier" pitchFamily="2" charset="0"/>
              </a:rPr>
              <a:t>ExecutionContext</a:t>
            </a:r>
            <a:r>
              <a:rPr kumimoji="1" lang="zh-CN" altLang="en-US" dirty="0">
                <a:latin typeface="Courier" pitchFamily="2" charset="0"/>
              </a:rPr>
              <a:t>引用，返回值为</a:t>
            </a:r>
            <a:r>
              <a:rPr kumimoji="1" lang="en-US" altLang="zh-CN" dirty="0">
                <a:latin typeface="Courier" pitchFamily="2" charset="0"/>
              </a:rPr>
              <a:t>void</a:t>
            </a:r>
            <a:r>
              <a:rPr kumimoji="1" lang="zh-CN" altLang="en-US" dirty="0">
                <a:latin typeface="Courier" pitchFamily="2" charset="0"/>
              </a:rPr>
              <a:t>的</a:t>
            </a:r>
            <a:r>
              <a:rPr kumimoji="1" lang="en-US" altLang="zh-CN" dirty="0">
                <a:latin typeface="Courier" pitchFamily="2" charset="0"/>
              </a:rPr>
              <a:t>function</a:t>
            </a:r>
            <a:r>
              <a:rPr kumimoji="1" lang="zh-CN" altLang="en-US" dirty="0">
                <a:latin typeface="Courier" pitchFamily="2" charset="0"/>
              </a:rPr>
              <a:t>指针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139483C-F587-A54D-A8D7-CEDDFD4974F1}"/>
              </a:ext>
            </a:extLst>
          </p:cNvPr>
          <p:cNvSpPr txBox="1"/>
          <p:nvPr/>
        </p:nvSpPr>
        <p:spPr>
          <a:xfrm>
            <a:off x="7697767" y="4339816"/>
            <a:ext cx="4303734" cy="1803571"/>
          </a:xfrm>
          <a:prstGeom prst="rect">
            <a:avLst/>
          </a:prstGeom>
          <a:noFill/>
          <a:ln>
            <a:solidFill>
              <a:srgbClr val="203BD3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en-US" altLang="zh-CN" dirty="0" err="1">
                <a:latin typeface="Courier" pitchFamily="2" charset="0"/>
              </a:rPr>
              <a:t>ExecutionContext</a:t>
            </a:r>
            <a:r>
              <a:rPr kumimoji="1" lang="zh-CN" altLang="en-US" dirty="0">
                <a:latin typeface="Courier" pitchFamily="2" charset="0"/>
              </a:rPr>
              <a:t>包含</a:t>
            </a:r>
            <a:endParaRPr kumimoji="1" lang="en-US" altLang="zh-CN" dirty="0">
              <a:latin typeface="Courier" pitchFamily="2" charset="0"/>
            </a:endParaRPr>
          </a:p>
          <a:p>
            <a:pPr marL="285750" indent="-285750"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Courier" pitchFamily="2" charset="0"/>
              </a:rPr>
              <a:t>要执行</a:t>
            </a:r>
            <a:r>
              <a:rPr kumimoji="1" lang="en-US" altLang="zh-CN" dirty="0">
                <a:latin typeface="Courier" pitchFamily="2" charset="0"/>
              </a:rPr>
              <a:t>Op</a:t>
            </a:r>
            <a:r>
              <a:rPr kumimoji="1" lang="zh-CN" altLang="en-US" dirty="0">
                <a:latin typeface="Courier" pitchFamily="2" charset="0"/>
              </a:rPr>
              <a:t>的引用（逻辑实体，可执行）</a:t>
            </a:r>
            <a:endParaRPr kumimoji="1" lang="en-US" altLang="zh-CN" dirty="0">
              <a:latin typeface="Courier" pitchFamily="2" charset="0"/>
            </a:endParaRPr>
          </a:p>
          <a:p>
            <a:pPr marL="285750" indent="-285750"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Courier" pitchFamily="2" charset="0"/>
              </a:rPr>
              <a:t>变量所在</a:t>
            </a:r>
            <a:r>
              <a:rPr kumimoji="1" lang="en-US" altLang="zh-CN" dirty="0">
                <a:latin typeface="Courier" pitchFamily="2" charset="0"/>
              </a:rPr>
              <a:t>Scope</a:t>
            </a:r>
            <a:r>
              <a:rPr kumimoji="1" lang="zh-CN" altLang="en-US" dirty="0">
                <a:latin typeface="Courier" pitchFamily="2" charset="0"/>
              </a:rPr>
              <a:t>的引用（数据空间）</a:t>
            </a:r>
            <a:endParaRPr kumimoji="1" lang="en-US" altLang="zh-CN" dirty="0">
              <a:latin typeface="Courier" pitchFamily="2" charset="0"/>
            </a:endParaRPr>
          </a:p>
          <a:p>
            <a:pPr marL="285750" indent="-285750"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Courier" pitchFamily="2" charset="0"/>
              </a:rPr>
              <a:t>执行设备环境的引用（环境）</a:t>
            </a:r>
            <a:endParaRPr kumimoji="1" lang="en-US" altLang="zh-CN" dirty="0">
              <a:latin typeface="Courier" pitchFamily="2" charset="0"/>
            </a:endParaRPr>
          </a:p>
          <a:p>
            <a:pPr marL="285750" indent="-285750"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 err="1">
                <a:latin typeface="Courier" pitchFamily="2" charset="0"/>
              </a:rPr>
              <a:t>RuntimeContext</a:t>
            </a:r>
            <a:r>
              <a:rPr kumimoji="1" lang="zh-CN" altLang="en-US" dirty="0">
                <a:latin typeface="Courier" pitchFamily="2" charset="0"/>
              </a:rPr>
              <a:t>的引用（数据）</a:t>
            </a:r>
          </a:p>
        </p:txBody>
      </p:sp>
    </p:spTree>
    <p:extLst>
      <p:ext uri="{BB962C8B-B14F-4D97-AF65-F5344CB8AC3E}">
        <p14:creationId xmlns:p14="http://schemas.microsoft.com/office/powerpoint/2010/main" val="13421922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1" y="181250"/>
            <a:ext cx="8016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/>
              <a:t>OpRun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 err="1">
                <a:solidFill>
                  <a:srgbClr val="2339DA"/>
                </a:solidFill>
              </a:rPr>
              <a:t>ExecutionContext</a:t>
            </a:r>
            <a:r>
              <a:rPr kumimoji="1" lang="zh-CN" altLang="en-US" sz="2800" b="1" dirty="0">
                <a:solidFill>
                  <a:srgbClr val="2339DA"/>
                </a:solidFill>
              </a:rPr>
              <a:t>与</a:t>
            </a:r>
            <a:r>
              <a:rPr kumimoji="1" lang="en-US" altLang="zh-CN" sz="2800" b="1" dirty="0" err="1">
                <a:solidFill>
                  <a:srgbClr val="2339DA"/>
                </a:solidFill>
              </a:rPr>
              <a:t>OpKernel</a:t>
            </a:r>
            <a:r>
              <a:rPr kumimoji="1" lang="zh-CN" altLang="en-US" sz="2800" b="1" dirty="0">
                <a:solidFill>
                  <a:srgbClr val="2339DA"/>
                </a:solidFill>
              </a:rPr>
              <a:t>的关系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42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25C4733-E6E6-6F4E-9B9F-4DAFF3B3DD3D}"/>
              </a:ext>
            </a:extLst>
          </p:cNvPr>
          <p:cNvSpPr/>
          <p:nvPr/>
        </p:nvSpPr>
        <p:spPr>
          <a:xfrm>
            <a:off x="822601" y="903699"/>
            <a:ext cx="101138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OpKernelBase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{</a:t>
            </a:r>
          </a:p>
          <a:p>
            <a:r>
              <a:rPr lang="zh-CN" altLang="en-US" dirty="0">
                <a:solidFill>
                  <a:srgbClr val="0000FF"/>
                </a:solidFill>
                <a:latin typeface="Courier" pitchFamily="2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public: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/>
            </a:r>
            <a:br>
              <a:rPr lang="en" altLang="zh-CN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virtual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" pitchFamily="2" charset="0"/>
              </a:rPr>
              <a:t>Compute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ExecutionContext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&amp;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 context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 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= </a:t>
            </a:r>
            <a:r>
              <a:rPr lang="en" altLang="zh-CN" dirty="0">
                <a:solidFill>
                  <a:srgbClr val="09885A"/>
                </a:solidFill>
                <a:latin typeface="Courier" pitchFamily="2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85AD9B1-E6BF-A748-990B-C575A35A48F2}"/>
              </a:ext>
            </a:extLst>
          </p:cNvPr>
          <p:cNvSpPr/>
          <p:nvPr/>
        </p:nvSpPr>
        <p:spPr>
          <a:xfrm>
            <a:off x="822601" y="2303257"/>
            <a:ext cx="73429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&lt;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typename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" pitchFamily="2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&gt;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OpKernel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: 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public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OpKernelBase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{</a:t>
            </a:r>
            <a:r>
              <a:rPr lang="en-US" altLang="zh-CN" dirty="0">
                <a:solidFill>
                  <a:srgbClr val="000000"/>
                </a:solidFill>
                <a:latin typeface="Courier" pitchFamily="2" charset="0"/>
              </a:rPr>
              <a:t>...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5F02033-C27D-B64E-B448-DD222ADCD01F}"/>
              </a:ext>
            </a:extLst>
          </p:cNvPr>
          <p:cNvSpPr/>
          <p:nvPr/>
        </p:nvSpPr>
        <p:spPr>
          <a:xfrm>
            <a:off x="822600" y="3148817"/>
            <a:ext cx="1054195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&lt;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typename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DeviceContext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typename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" pitchFamily="2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&gt;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MulKernel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: 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public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" pitchFamily="2" charset="0"/>
              </a:rPr>
              <a:t>framework::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OpKernel</a:t>
            </a:r>
            <a:r>
              <a:rPr lang="en" altLang="zh-CN" dirty="0">
                <a:solidFill>
                  <a:srgbClr val="267F99"/>
                </a:solidFill>
                <a:latin typeface="Courier" pitchFamily="2" charset="0"/>
              </a:rPr>
              <a:t>&lt;T&gt; 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{</a:t>
            </a:r>
          </a:p>
          <a:p>
            <a:r>
              <a:rPr lang="zh-CN" altLang="en-US" dirty="0">
                <a:solidFill>
                  <a:srgbClr val="0000FF"/>
                </a:solidFill>
                <a:latin typeface="Courier" pitchFamily="2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public:</a:t>
            </a:r>
          </a:p>
          <a:p>
            <a:r>
              <a:rPr lang="zh-CN" altLang="en-US" dirty="0">
                <a:solidFill>
                  <a:srgbClr val="0000FF"/>
                </a:solidFill>
                <a:latin typeface="Courier" pitchFamily="2" charset="0"/>
              </a:rPr>
              <a:t>  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" pitchFamily="2" charset="0"/>
              </a:rPr>
              <a:t>Compute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" pitchFamily="2" charset="0"/>
              </a:rPr>
              <a:t>framework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ExecutionContext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&amp;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 context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 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override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{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urier" pitchFamily="2" charset="0"/>
              </a:rPr>
              <a:t>//</a:t>
            </a:r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乘法计算过程的实现</a:t>
            </a:r>
            <a:endParaRPr lang="en-US" altLang="zh-CN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urier" pitchFamily="2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" pitchFamily="2" charset="0"/>
              </a:rPr>
              <a:t>};</a:t>
            </a:r>
            <a:endParaRPr lang="en" altLang="zh-CN" dirty="0">
              <a:solidFill>
                <a:srgbClr val="000000"/>
              </a:solidFill>
              <a:latin typeface="Courier" pitchFamily="2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DDF57F5-0CC4-1C4F-867F-652B1031FBF5}"/>
              </a:ext>
            </a:extLst>
          </p:cNvPr>
          <p:cNvSpPr/>
          <p:nvPr/>
        </p:nvSpPr>
        <p:spPr>
          <a:xfrm>
            <a:off x="822600" y="5319349"/>
            <a:ext cx="103909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795E26"/>
                </a:solidFill>
                <a:latin typeface="Courier" pitchFamily="2" charset="0"/>
              </a:rPr>
              <a:t>REGISTER_OP_CPU_KERNEL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mul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" altLang="zh-CN" dirty="0">
                <a:solidFill>
                  <a:srgbClr val="267F99"/>
                </a:solidFill>
                <a:latin typeface="Courier" pitchFamily="2" charset="0"/>
              </a:rPr>
              <a:t>ops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MulKernel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&lt;</a:t>
            </a:r>
            <a:r>
              <a:rPr lang="en" altLang="zh-CN" dirty="0">
                <a:solidFill>
                  <a:srgbClr val="267F99"/>
                </a:solidFill>
                <a:latin typeface="Courier" pitchFamily="2" charset="0"/>
              </a:rPr>
              <a:t>paddle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Courier" pitchFamily="2" charset="0"/>
              </a:rPr>
              <a:t>platform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CPUDeviceContext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&gt;,</a:t>
            </a:r>
          </a:p>
          <a:p>
            <a:r>
              <a:rPr lang="zh-CN" altLang="en-US" dirty="0">
                <a:solidFill>
                  <a:srgbClr val="267F99"/>
                </a:solidFill>
                <a:latin typeface="Courier" pitchFamily="2" charset="0"/>
              </a:rPr>
              <a:t>  </a:t>
            </a:r>
            <a:r>
              <a:rPr lang="en" altLang="zh-CN" dirty="0">
                <a:solidFill>
                  <a:srgbClr val="267F99"/>
                </a:solidFill>
                <a:latin typeface="Courier" pitchFamily="2" charset="0"/>
              </a:rPr>
              <a:t>ops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MulKernel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&lt;</a:t>
            </a:r>
            <a:r>
              <a:rPr lang="en" altLang="zh-CN" dirty="0">
                <a:solidFill>
                  <a:srgbClr val="267F99"/>
                </a:solidFill>
                <a:latin typeface="Courier" pitchFamily="2" charset="0"/>
              </a:rPr>
              <a:t>paddle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Courier" pitchFamily="2" charset="0"/>
              </a:rPr>
              <a:t>platform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CPUDeviceContext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&gt;);</a:t>
            </a:r>
            <a:endParaRPr lang="en" altLang="zh-CN" b="0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3461C58C-6FCE-414C-8BF3-CD637CDA9CF1}"/>
              </a:ext>
            </a:extLst>
          </p:cNvPr>
          <p:cNvCxnSpPr/>
          <p:nvPr/>
        </p:nvCxnSpPr>
        <p:spPr>
          <a:xfrm>
            <a:off x="942109" y="2233982"/>
            <a:ext cx="54800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A1379CB7-A5DC-C64C-A3F1-7DD8E78F3F23}"/>
              </a:ext>
            </a:extLst>
          </p:cNvPr>
          <p:cNvCxnSpPr/>
          <p:nvPr/>
        </p:nvCxnSpPr>
        <p:spPr>
          <a:xfrm>
            <a:off x="942109" y="3032718"/>
            <a:ext cx="54800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871838AA-1335-8540-BA7E-8AEDC2729AA6}"/>
              </a:ext>
            </a:extLst>
          </p:cNvPr>
          <p:cNvCxnSpPr/>
          <p:nvPr/>
        </p:nvCxnSpPr>
        <p:spPr>
          <a:xfrm>
            <a:off x="942109" y="5249417"/>
            <a:ext cx="54800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E103C868-E107-EF47-938B-8A02E1FFCDD2}"/>
              </a:ext>
            </a:extLst>
          </p:cNvPr>
          <p:cNvSpPr txBox="1"/>
          <p:nvPr/>
        </p:nvSpPr>
        <p:spPr>
          <a:xfrm>
            <a:off x="6932830" y="5099718"/>
            <a:ext cx="337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2339DA"/>
                </a:solidFill>
                <a:latin typeface="Courier" pitchFamily="2" charset="0"/>
              </a:rPr>
              <a:t>疑问：</a:t>
            </a:r>
            <a:r>
              <a:rPr kumimoji="1" lang="en-US" altLang="zh-CN" dirty="0" err="1">
                <a:solidFill>
                  <a:srgbClr val="2339DA"/>
                </a:solidFill>
                <a:latin typeface="Courier" pitchFamily="2" charset="0"/>
              </a:rPr>
              <a:t>OpKernel</a:t>
            </a:r>
            <a:r>
              <a:rPr kumimoji="1" lang="zh-CN" altLang="en-US" dirty="0">
                <a:solidFill>
                  <a:srgbClr val="2339DA"/>
                </a:solidFill>
                <a:latin typeface="Courier" pitchFamily="2" charset="0"/>
              </a:rPr>
              <a:t>如何注册？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3AC7925-86EB-E340-8498-97A7748FF8A8}"/>
              </a:ext>
            </a:extLst>
          </p:cNvPr>
          <p:cNvSpPr txBox="1"/>
          <p:nvPr/>
        </p:nvSpPr>
        <p:spPr>
          <a:xfrm>
            <a:off x="8206063" y="2104028"/>
            <a:ext cx="2869607" cy="1457322"/>
          </a:xfrm>
          <a:prstGeom prst="rect">
            <a:avLst/>
          </a:prstGeom>
          <a:noFill/>
          <a:ln>
            <a:solidFill>
              <a:srgbClr val="203BD3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en-US" altLang="zh-CN" dirty="0" err="1">
                <a:latin typeface="Courier" pitchFamily="2" charset="0"/>
              </a:rPr>
              <a:t>OpKernel</a:t>
            </a:r>
            <a:r>
              <a:rPr kumimoji="1" lang="zh-CN" altLang="en-US" dirty="0">
                <a:latin typeface="Courier" pitchFamily="2" charset="0"/>
              </a:rPr>
              <a:t>的继承逻辑：</a:t>
            </a:r>
            <a:endParaRPr kumimoji="1" lang="en-US" altLang="zh-CN" dirty="0">
              <a:latin typeface="Courier" pitchFamily="2" charset="0"/>
            </a:endParaRPr>
          </a:p>
          <a:p>
            <a:pPr algn="l">
              <a:lnSpc>
                <a:spcPct val="125000"/>
              </a:lnSpc>
            </a:pPr>
            <a:r>
              <a:rPr kumimoji="1" lang="en-US" altLang="zh-CN" dirty="0" err="1">
                <a:latin typeface="Courier" pitchFamily="2" charset="0"/>
              </a:rPr>
              <a:t>OpKernelBase</a:t>
            </a:r>
            <a:r>
              <a:rPr kumimoji="1" lang="zh-CN" altLang="en-US" dirty="0">
                <a:latin typeface="Courier" pitchFamily="2" charset="0"/>
              </a:rPr>
              <a:t> </a:t>
            </a:r>
            <a:r>
              <a:rPr kumimoji="1" lang="en-US" altLang="zh-CN" dirty="0">
                <a:latin typeface="Courier" pitchFamily="2" charset="0"/>
              </a:rPr>
              <a:t>-&gt;</a:t>
            </a:r>
            <a:r>
              <a:rPr kumimoji="1" lang="zh-CN" altLang="en-US" dirty="0">
                <a:latin typeface="Courier" pitchFamily="2" charset="0"/>
              </a:rPr>
              <a:t> </a:t>
            </a:r>
            <a:r>
              <a:rPr kumimoji="1" lang="en-US" altLang="zh-CN" dirty="0" err="1">
                <a:latin typeface="Courier" pitchFamily="2" charset="0"/>
              </a:rPr>
              <a:t>OpKernel</a:t>
            </a:r>
            <a:r>
              <a:rPr kumimoji="1" lang="zh-CN" altLang="en-US" dirty="0">
                <a:latin typeface="Courier" pitchFamily="2" charset="0"/>
              </a:rPr>
              <a:t> </a:t>
            </a:r>
            <a:r>
              <a:rPr kumimoji="1" lang="en-US" altLang="zh-CN" dirty="0">
                <a:latin typeface="Courier" pitchFamily="2" charset="0"/>
              </a:rPr>
              <a:t>-&gt;</a:t>
            </a:r>
            <a:r>
              <a:rPr kumimoji="1" lang="zh-CN" altLang="en-US" dirty="0">
                <a:latin typeface="Courier" pitchFamily="2" charset="0"/>
              </a:rPr>
              <a:t> 特定类型</a:t>
            </a:r>
            <a:r>
              <a:rPr kumimoji="1" lang="en-US" altLang="zh-CN" dirty="0" err="1">
                <a:latin typeface="Courier" pitchFamily="2" charset="0"/>
              </a:rPr>
              <a:t>OpKernel</a:t>
            </a:r>
            <a:r>
              <a:rPr kumimoji="1" lang="zh-CN" altLang="en-US" dirty="0">
                <a:latin typeface="Courier" pitchFamily="2" charset="0"/>
              </a:rPr>
              <a:t>（</a:t>
            </a:r>
            <a:r>
              <a:rPr kumimoji="1" lang="en-US" altLang="zh-CN" dirty="0" err="1">
                <a:latin typeface="Courier" pitchFamily="2" charset="0"/>
              </a:rPr>
              <a:t>MulKernel</a:t>
            </a:r>
            <a:r>
              <a:rPr kumimoji="1" lang="zh-CN" altLang="en-US" dirty="0">
                <a:latin typeface="Courier" pitchFamily="2" charset="0"/>
              </a:rPr>
              <a:t>）</a:t>
            </a:r>
            <a:endParaRPr kumimoji="1" lang="en-US" altLang="zh-CN" dirty="0">
              <a:latin typeface="Courier" pitchFamily="2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31EB965-803B-BD47-BF5B-AAEBEFC42CEB}"/>
              </a:ext>
            </a:extLst>
          </p:cNvPr>
          <p:cNvSpPr/>
          <p:nvPr/>
        </p:nvSpPr>
        <p:spPr>
          <a:xfrm>
            <a:off x="4563329" y="4436889"/>
            <a:ext cx="6373090" cy="418576"/>
          </a:xfrm>
          <a:prstGeom prst="rect">
            <a:avLst/>
          </a:prstGeom>
          <a:ln>
            <a:solidFill>
              <a:srgbClr val="203BD3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dirty="0" err="1">
                <a:latin typeface="Courier" pitchFamily="2" charset="0"/>
              </a:rPr>
              <a:t>MulKernel</a:t>
            </a:r>
            <a:r>
              <a:rPr kumimoji="1" lang="zh-CN" altLang="en-US" dirty="0">
                <a:latin typeface="Courier" pitchFamily="2" charset="0"/>
              </a:rPr>
              <a:t>中重写</a:t>
            </a:r>
            <a:r>
              <a:rPr kumimoji="1" lang="en-US" altLang="zh-CN" dirty="0">
                <a:latin typeface="Courier" pitchFamily="2" charset="0"/>
              </a:rPr>
              <a:t>Compute</a:t>
            </a:r>
            <a:r>
              <a:rPr kumimoji="1" lang="zh-CN" altLang="en-US" dirty="0">
                <a:latin typeface="Courier" pitchFamily="2" charset="0"/>
              </a:rPr>
              <a:t>函数，实现了</a:t>
            </a:r>
            <a:r>
              <a:rPr kumimoji="1" lang="en-US" altLang="zh-CN" dirty="0">
                <a:latin typeface="Courier" pitchFamily="2" charset="0"/>
              </a:rPr>
              <a:t>Op</a:t>
            </a:r>
            <a:r>
              <a:rPr kumimoji="1" lang="zh-CN" altLang="en-US" dirty="0">
                <a:latin typeface="Courier" pitchFamily="2" charset="0"/>
              </a:rPr>
              <a:t>具体的计算逻辑</a:t>
            </a:r>
            <a:endParaRPr kumimoji="1" lang="en-US" altLang="zh-CN" dirty="0">
              <a:latin typeface="Courier" pitchFamily="2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FA7C9B6-FD0E-5447-9769-145B71408B32}"/>
              </a:ext>
            </a:extLst>
          </p:cNvPr>
          <p:cNvSpPr txBox="1"/>
          <p:nvPr/>
        </p:nvSpPr>
        <p:spPr>
          <a:xfrm>
            <a:off x="4955239" y="718250"/>
            <a:ext cx="5452110" cy="764825"/>
          </a:xfrm>
          <a:prstGeom prst="rect">
            <a:avLst/>
          </a:prstGeom>
          <a:noFill/>
          <a:ln>
            <a:solidFill>
              <a:srgbClr val="203BD3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dirty="0">
                <a:latin typeface="Courier" pitchFamily="2" charset="0"/>
              </a:rPr>
              <a:t>注意到</a:t>
            </a:r>
            <a:r>
              <a:rPr kumimoji="1" lang="en-US" altLang="zh-CN" dirty="0">
                <a:latin typeface="Courier" pitchFamily="2" charset="0"/>
              </a:rPr>
              <a:t>Compute</a:t>
            </a:r>
            <a:r>
              <a:rPr kumimoji="1" lang="zh-CN" altLang="en-US" dirty="0">
                <a:latin typeface="Courier" pitchFamily="2" charset="0"/>
              </a:rPr>
              <a:t>函数的输入是</a:t>
            </a:r>
            <a:r>
              <a:rPr kumimoji="1" lang="en-US" altLang="zh-CN" dirty="0" err="1">
                <a:latin typeface="Courier" pitchFamily="2" charset="0"/>
              </a:rPr>
              <a:t>ExecutionContext</a:t>
            </a:r>
            <a:r>
              <a:rPr kumimoji="1" lang="zh-CN" altLang="en-US" dirty="0">
                <a:latin typeface="Courier" pitchFamily="2" charset="0"/>
              </a:rPr>
              <a:t>，返回值是</a:t>
            </a:r>
            <a:r>
              <a:rPr kumimoji="1" lang="en-US" altLang="zh-CN" dirty="0">
                <a:latin typeface="Courier" pitchFamily="2" charset="0"/>
              </a:rPr>
              <a:t>void</a:t>
            </a:r>
            <a:r>
              <a:rPr kumimoji="1" lang="zh-CN" altLang="en-US" dirty="0">
                <a:latin typeface="Courier" pitchFamily="2" charset="0"/>
              </a:rPr>
              <a:t>，和</a:t>
            </a:r>
            <a:r>
              <a:rPr kumimoji="1" lang="en-US" altLang="zh-CN" dirty="0" err="1">
                <a:latin typeface="Courier" pitchFamily="2" charset="0"/>
              </a:rPr>
              <a:t>kernel_func</a:t>
            </a:r>
            <a:r>
              <a:rPr kumimoji="1" lang="en-US" altLang="zh-CN" dirty="0">
                <a:latin typeface="Courier" pitchFamily="2" charset="0"/>
              </a:rPr>
              <a:t>_</a:t>
            </a:r>
            <a:r>
              <a:rPr kumimoji="1" lang="zh-CN" altLang="en-US" dirty="0">
                <a:latin typeface="Courier" pitchFamily="2" charset="0"/>
              </a:rPr>
              <a:t>一致</a:t>
            </a:r>
          </a:p>
        </p:txBody>
      </p:sp>
    </p:spTree>
    <p:extLst>
      <p:ext uri="{BB962C8B-B14F-4D97-AF65-F5344CB8AC3E}">
        <p14:creationId xmlns:p14="http://schemas.microsoft.com/office/powerpoint/2010/main" val="40624569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1" y="181250"/>
            <a:ext cx="8016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/>
              <a:t>OpRun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 err="1">
                <a:solidFill>
                  <a:srgbClr val="2339DA"/>
                </a:solidFill>
              </a:rPr>
              <a:t>OpKernel</a:t>
            </a:r>
            <a:r>
              <a:rPr kumimoji="1" lang="zh-CN" altLang="en-US" sz="2800" b="1" dirty="0">
                <a:solidFill>
                  <a:srgbClr val="2339DA"/>
                </a:solidFill>
              </a:rPr>
              <a:t>注册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43</a:t>
            </a:fld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DDF57F5-0CC4-1C4F-867F-652B1031FBF5}"/>
              </a:ext>
            </a:extLst>
          </p:cNvPr>
          <p:cNvSpPr/>
          <p:nvPr/>
        </p:nvSpPr>
        <p:spPr>
          <a:xfrm>
            <a:off x="822600" y="872040"/>
            <a:ext cx="103909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795E26"/>
                </a:solidFill>
                <a:latin typeface="Courier" pitchFamily="2" charset="0"/>
              </a:rPr>
              <a:t>REGISTER_OP_CPU_KERNEL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mul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" altLang="zh-CN" dirty="0">
                <a:solidFill>
                  <a:srgbClr val="267F99"/>
                </a:solidFill>
                <a:latin typeface="Courier" pitchFamily="2" charset="0"/>
              </a:rPr>
              <a:t>ops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MulKernel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&lt;</a:t>
            </a:r>
            <a:r>
              <a:rPr lang="en" altLang="zh-CN" dirty="0">
                <a:solidFill>
                  <a:srgbClr val="267F99"/>
                </a:solidFill>
                <a:latin typeface="Courier" pitchFamily="2" charset="0"/>
              </a:rPr>
              <a:t>paddle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Courier" pitchFamily="2" charset="0"/>
              </a:rPr>
              <a:t>platform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CPUDeviceContext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&gt;,</a:t>
            </a:r>
          </a:p>
          <a:p>
            <a:r>
              <a:rPr lang="zh-CN" altLang="en-US" dirty="0">
                <a:solidFill>
                  <a:srgbClr val="267F99"/>
                </a:solidFill>
                <a:latin typeface="Courier" pitchFamily="2" charset="0"/>
              </a:rPr>
              <a:t>  </a:t>
            </a:r>
            <a:r>
              <a:rPr lang="en" altLang="zh-CN" dirty="0">
                <a:solidFill>
                  <a:srgbClr val="267F99"/>
                </a:solidFill>
                <a:latin typeface="Courier" pitchFamily="2" charset="0"/>
              </a:rPr>
              <a:t>ops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MulKernel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&lt;</a:t>
            </a:r>
            <a:r>
              <a:rPr lang="en" altLang="zh-CN" dirty="0">
                <a:solidFill>
                  <a:srgbClr val="267F99"/>
                </a:solidFill>
                <a:latin typeface="Courier" pitchFamily="2" charset="0"/>
              </a:rPr>
              <a:t>paddle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Courier" pitchFamily="2" charset="0"/>
              </a:rPr>
              <a:t>platform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CPUDeviceContext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&gt;);</a:t>
            </a:r>
            <a:endParaRPr lang="en" altLang="zh-CN" b="0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F74AE51-9BAE-7946-8FE2-324FBB3430DF}"/>
              </a:ext>
            </a:extLst>
          </p:cNvPr>
          <p:cNvSpPr/>
          <p:nvPr/>
        </p:nvSpPr>
        <p:spPr>
          <a:xfrm>
            <a:off x="794891" y="196294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Courier" pitchFamily="2" charset="0"/>
              </a:rPr>
              <a:t>#define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" pitchFamily="2" charset="0"/>
              </a:rPr>
              <a:t>REGISTER_OP_CPU_KERNEL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(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op_type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, ...) </a:t>
            </a:r>
            <a:r>
              <a:rPr lang="en" altLang="zh-CN" dirty="0">
                <a:solidFill>
                  <a:srgbClr val="FF0000"/>
                </a:solidFill>
                <a:latin typeface="Courier" pitchFamily="2" charset="0"/>
              </a:rPr>
              <a:t>\</a:t>
            </a:r>
            <a:endParaRPr lang="en" altLang="zh-CN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zh-CN" altLang="en-US" dirty="0">
                <a:solidFill>
                  <a:srgbClr val="795E26"/>
                </a:solidFill>
                <a:latin typeface="Courier" pitchFamily="2" charset="0"/>
              </a:rPr>
              <a:t>  </a:t>
            </a:r>
            <a:r>
              <a:rPr lang="en" altLang="zh-CN" dirty="0">
                <a:solidFill>
                  <a:srgbClr val="795E26"/>
                </a:solidFill>
                <a:latin typeface="Courier" pitchFamily="2" charset="0"/>
              </a:rPr>
              <a:t>REGISTER_OP_KERNEL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urier" pitchFamily="2" charset="0"/>
              </a:rPr>
              <a:t>...)</a:t>
            </a:r>
            <a:endParaRPr lang="en" altLang="zh-CN" b="0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5BE1A2B-B266-BF4F-8CA0-303EAC1967A7}"/>
              </a:ext>
            </a:extLst>
          </p:cNvPr>
          <p:cNvSpPr/>
          <p:nvPr/>
        </p:nvSpPr>
        <p:spPr>
          <a:xfrm>
            <a:off x="794891" y="2776841"/>
            <a:ext cx="101553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Courier" pitchFamily="2" charset="0"/>
              </a:rPr>
              <a:t>#define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" pitchFamily="2" charset="0"/>
              </a:rPr>
              <a:t>REGISTER_OP_KERNEL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(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op_type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, 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library_type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, 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place_class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, ...) </a:t>
            </a:r>
            <a:r>
              <a:rPr lang="en" altLang="zh-CN" dirty="0">
                <a:solidFill>
                  <a:srgbClr val="FF0000"/>
                </a:solidFill>
                <a:latin typeface="Courier" pitchFamily="2" charset="0"/>
              </a:rPr>
              <a:t>\</a:t>
            </a:r>
            <a:endParaRPr lang="en" altLang="zh-CN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zh-CN" altLang="en-US" dirty="0">
                <a:solidFill>
                  <a:srgbClr val="795E26"/>
                </a:solidFill>
                <a:latin typeface="Courier" pitchFamily="2" charset="0"/>
              </a:rPr>
              <a:t>  </a:t>
            </a:r>
            <a:r>
              <a:rPr lang="en" altLang="zh-CN" dirty="0">
                <a:solidFill>
                  <a:srgbClr val="795E26"/>
                </a:solidFill>
                <a:latin typeface="Courier" pitchFamily="2" charset="0"/>
              </a:rPr>
              <a:t>REGISTER_OP_KERNEL_WITH_CUSTOM_TYPE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urier" pitchFamily="2" charset="0"/>
              </a:rPr>
              <a:t>...)</a:t>
            </a:r>
            <a:endParaRPr lang="en" altLang="zh-CN" b="0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979F1E0-9C86-294D-9321-0A7AB067CD75}"/>
              </a:ext>
            </a:extLst>
          </p:cNvPr>
          <p:cNvSpPr/>
          <p:nvPr/>
        </p:nvSpPr>
        <p:spPr>
          <a:xfrm>
            <a:off x="794891" y="3590742"/>
            <a:ext cx="120482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Courier" pitchFamily="2" charset="0"/>
              </a:rPr>
              <a:t>#define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" pitchFamily="2" charset="0"/>
              </a:rPr>
              <a:t>REGISTER_OP_KERNEL_WITH_CUSTOM_TYPE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(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op_type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, 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library_type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, </a:t>
            </a:r>
            <a:r>
              <a:rPr lang="en" altLang="zh-CN" dirty="0">
                <a:solidFill>
                  <a:srgbClr val="FF0000"/>
                </a:solidFill>
                <a:latin typeface="Courier" pitchFamily="2" charset="0"/>
              </a:rPr>
              <a:t>\</a:t>
            </a:r>
            <a:endParaRPr lang="en" altLang="zh-CN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zh-CN" altLang="en-US" dirty="0">
                <a:solidFill>
                  <a:srgbClr val="0000FF"/>
                </a:solidFill>
                <a:latin typeface="Courier" pitchFamily="2" charset="0"/>
              </a:rPr>
              <a:t>                                            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place_class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, 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customized_name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, </a:t>
            </a:r>
            <a:r>
              <a:rPr lang="en" altLang="zh-CN" dirty="0">
                <a:solidFill>
                  <a:srgbClr val="FF0000"/>
                </a:solidFill>
                <a:latin typeface="Courier" pitchFamily="2" charset="0"/>
              </a:rPr>
              <a:t>\</a:t>
            </a:r>
            <a:endParaRPr lang="en" altLang="zh-CN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zh-CN" altLang="en-US" dirty="0">
                <a:solidFill>
                  <a:srgbClr val="0000FF"/>
                </a:solidFill>
                <a:latin typeface="Courier" pitchFamily="2" charset="0"/>
              </a:rPr>
              <a:t>                                            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customized_type_value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, ...) </a:t>
            </a:r>
            <a:r>
              <a:rPr lang="en" altLang="zh-CN" dirty="0">
                <a:solidFill>
                  <a:srgbClr val="FF0000"/>
                </a:solidFill>
                <a:latin typeface="Courier" pitchFamily="2" charset="0"/>
              </a:rPr>
              <a:t>\</a:t>
            </a:r>
            <a:endParaRPr lang="en" altLang="zh-CN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zh-CN" altLang="en-US" dirty="0">
                <a:solidFill>
                  <a:srgbClr val="267F99"/>
                </a:solidFill>
                <a:latin typeface="Courier" pitchFamily="2" charset="0"/>
              </a:rPr>
              <a:t>  </a:t>
            </a:r>
            <a:r>
              <a:rPr lang="en" altLang="zh-CN" dirty="0">
                <a:solidFill>
                  <a:srgbClr val="267F99"/>
                </a:solidFill>
                <a:latin typeface="Courier" pitchFamily="2" charset="0"/>
              </a:rPr>
              <a:t>static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 ::</a:t>
            </a:r>
            <a:r>
              <a:rPr lang="en" altLang="zh-CN" dirty="0">
                <a:solidFill>
                  <a:srgbClr val="267F99"/>
                </a:solidFill>
                <a:latin typeface="Courier" pitchFamily="2" charset="0"/>
              </a:rPr>
              <a:t>paddle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Courier" pitchFamily="2" charset="0"/>
              </a:rPr>
              <a:t>framework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::</a:t>
            </a:r>
            <a:r>
              <a:rPr lang="en" altLang="zh-CN" b="1" dirty="0" err="1">
                <a:solidFill>
                  <a:srgbClr val="0000FF"/>
                </a:solidFill>
                <a:latin typeface="Courier" pitchFamily="2" charset="0"/>
              </a:rPr>
              <a:t>OpKernelRegistrar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&lt;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place_class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, __VA_ARGS__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&gt;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 </a:t>
            </a:r>
            <a:r>
              <a:rPr lang="en" altLang="zh-CN" dirty="0">
                <a:solidFill>
                  <a:srgbClr val="FF0000"/>
                </a:solidFill>
                <a:latin typeface="Courier" pitchFamily="2" charset="0"/>
              </a:rPr>
              <a:t>\</a:t>
            </a:r>
            <a:endParaRPr lang="en" altLang="zh-CN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zh-CN" altLang="en-US" dirty="0">
                <a:solidFill>
                  <a:srgbClr val="0000FF"/>
                </a:solidFill>
                <a:latin typeface="Courier" pitchFamily="2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__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op_kernel_registrar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_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##</a:t>
            </a:r>
            <a:r>
              <a:rPr lang="en" altLang="zh-CN" dirty="0" err="1">
                <a:solidFill>
                  <a:srgbClr val="001080"/>
                </a:solidFill>
                <a:latin typeface="Courier" pitchFamily="2" charset="0"/>
              </a:rPr>
              <a:t>op_type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##_##</a:t>
            </a:r>
            <a:r>
              <a:rPr lang="en" altLang="zh-CN" dirty="0" err="1">
                <a:solidFill>
                  <a:srgbClr val="001080"/>
                </a:solidFill>
                <a:latin typeface="Courier" pitchFamily="2" charset="0"/>
              </a:rPr>
              <a:t>library_type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##_##</a:t>
            </a:r>
            <a:r>
              <a:rPr lang="en" altLang="zh-CN" dirty="0" err="1">
                <a:solidFill>
                  <a:srgbClr val="001080"/>
                </a:solidFill>
                <a:latin typeface="Courier" pitchFamily="2" charset="0"/>
              </a:rPr>
              <a:t>customized_name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##__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(</a:t>
            </a:r>
            <a:r>
              <a:rPr lang="en" altLang="zh-CN" dirty="0">
                <a:solidFill>
                  <a:srgbClr val="FF0000"/>
                </a:solidFill>
                <a:latin typeface="Courier" pitchFamily="2" charset="0"/>
              </a:rPr>
              <a:t>\</a:t>
            </a:r>
            <a:endParaRPr lang="en" altLang="zh-CN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zh-CN" altLang="en-US" dirty="0">
                <a:solidFill>
                  <a:srgbClr val="001080"/>
                </a:solidFill>
                <a:latin typeface="Courier" pitchFamily="2" charset="0"/>
              </a:rPr>
              <a:t>          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#</a:t>
            </a:r>
            <a:r>
              <a:rPr lang="en" altLang="zh-CN" dirty="0" err="1">
                <a:solidFill>
                  <a:srgbClr val="001080"/>
                </a:solidFill>
                <a:latin typeface="Courier" pitchFamily="2" charset="0"/>
              </a:rPr>
              <a:t>op_type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#</a:t>
            </a:r>
            <a:r>
              <a:rPr lang="en" altLang="zh-CN" dirty="0" err="1">
                <a:solidFill>
                  <a:srgbClr val="001080"/>
                </a:solidFill>
                <a:latin typeface="Courier" pitchFamily="2" charset="0"/>
              </a:rPr>
              <a:t>library_type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, 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customized_type_value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); </a:t>
            </a:r>
            <a:r>
              <a:rPr lang="en" altLang="zh-CN" dirty="0">
                <a:solidFill>
                  <a:srgbClr val="FF0000"/>
                </a:solidFill>
                <a:latin typeface="Courier" pitchFamily="2" charset="0"/>
              </a:rPr>
              <a:t>\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urier" pitchFamily="2" charset="0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Courier" pitchFamily="2" charset="0"/>
              </a:rPr>
              <a:t>...</a:t>
            </a:r>
            <a:endParaRPr lang="en" altLang="zh-CN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9C494C68-BB62-3541-8583-4A6716CAF50C}"/>
              </a:ext>
            </a:extLst>
          </p:cNvPr>
          <p:cNvCxnSpPr/>
          <p:nvPr/>
        </p:nvCxnSpPr>
        <p:spPr>
          <a:xfrm>
            <a:off x="942109" y="1924777"/>
            <a:ext cx="54800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B0345785-E9F5-BB4E-AF5C-3DC782F2FBF3}"/>
              </a:ext>
            </a:extLst>
          </p:cNvPr>
          <p:cNvCxnSpPr/>
          <p:nvPr/>
        </p:nvCxnSpPr>
        <p:spPr>
          <a:xfrm>
            <a:off x="942109" y="2720417"/>
            <a:ext cx="54800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C7EFB2B9-E9AC-C448-91A5-D972116DA98F}"/>
              </a:ext>
            </a:extLst>
          </p:cNvPr>
          <p:cNvCxnSpPr/>
          <p:nvPr/>
        </p:nvCxnSpPr>
        <p:spPr>
          <a:xfrm>
            <a:off x="942109" y="3512539"/>
            <a:ext cx="54800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C195F82-EC85-4444-9A18-785AC4AC072F}"/>
              </a:ext>
            </a:extLst>
          </p:cNvPr>
          <p:cNvSpPr txBox="1"/>
          <p:nvPr/>
        </p:nvSpPr>
        <p:spPr>
          <a:xfrm>
            <a:off x="7413583" y="1881982"/>
            <a:ext cx="4446270" cy="764825"/>
          </a:xfrm>
          <a:prstGeom prst="rect">
            <a:avLst/>
          </a:prstGeom>
          <a:noFill/>
          <a:ln>
            <a:solidFill>
              <a:srgbClr val="203BD3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dirty="0">
                <a:latin typeface="Courier" pitchFamily="2" charset="0"/>
              </a:rPr>
              <a:t>与</a:t>
            </a:r>
            <a:r>
              <a:rPr kumimoji="1" lang="en-US" altLang="zh-CN" dirty="0">
                <a:latin typeface="Courier" pitchFamily="2" charset="0"/>
              </a:rPr>
              <a:t>Op</a:t>
            </a:r>
            <a:r>
              <a:rPr kumimoji="1" lang="zh-CN" altLang="en-US" dirty="0">
                <a:latin typeface="Courier" pitchFamily="2" charset="0"/>
              </a:rPr>
              <a:t>注册类似，通过调用宏创建静态实例，插入到一个全局的数据结构中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0F9DC27-87E8-DE41-8B6F-F10B34F6F2A7}"/>
              </a:ext>
            </a:extLst>
          </p:cNvPr>
          <p:cNvSpPr txBox="1"/>
          <p:nvPr/>
        </p:nvSpPr>
        <p:spPr>
          <a:xfrm>
            <a:off x="3956368" y="5486322"/>
            <a:ext cx="1964372" cy="420115"/>
          </a:xfrm>
          <a:prstGeom prst="rect">
            <a:avLst/>
          </a:prstGeom>
          <a:noFill/>
          <a:ln>
            <a:solidFill>
              <a:srgbClr val="203BD3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en-US" altLang="zh-CN" dirty="0" err="1">
                <a:latin typeface="Courier" pitchFamily="2" charset="0"/>
              </a:rPr>
              <a:t>OpKernel</a:t>
            </a:r>
            <a:r>
              <a:rPr kumimoji="1" lang="zh-CN" altLang="en-US" dirty="0">
                <a:latin typeface="Courier" pitchFamily="2" charset="0"/>
              </a:rPr>
              <a:t>注册宏</a:t>
            </a:r>
          </a:p>
        </p:txBody>
      </p:sp>
    </p:spTree>
    <p:extLst>
      <p:ext uri="{BB962C8B-B14F-4D97-AF65-F5344CB8AC3E}">
        <p14:creationId xmlns:p14="http://schemas.microsoft.com/office/powerpoint/2010/main" val="20869169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1" y="181250"/>
            <a:ext cx="8016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/>
              <a:t>OpRun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 err="1">
                <a:solidFill>
                  <a:srgbClr val="2339DA"/>
                </a:solidFill>
              </a:rPr>
              <a:t>OpKernel</a:t>
            </a:r>
            <a:r>
              <a:rPr kumimoji="1" lang="zh-CN" altLang="en-US" sz="2800" b="1" dirty="0">
                <a:solidFill>
                  <a:srgbClr val="2339DA"/>
                </a:solidFill>
              </a:rPr>
              <a:t>注册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44</a:t>
            </a:fld>
            <a:endParaRPr lang="zh-CN" altLang="en-US" dirty="0"/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C7EFB2B9-E9AC-C448-91A5-D972116DA98F}"/>
              </a:ext>
            </a:extLst>
          </p:cNvPr>
          <p:cNvCxnSpPr/>
          <p:nvPr/>
        </p:nvCxnSpPr>
        <p:spPr>
          <a:xfrm>
            <a:off x="934578" y="2992961"/>
            <a:ext cx="54800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0A061BD8-43D7-7444-AC83-6E9B27FE425A}"/>
              </a:ext>
            </a:extLst>
          </p:cNvPr>
          <p:cNvSpPr/>
          <p:nvPr/>
        </p:nvSpPr>
        <p:spPr>
          <a:xfrm>
            <a:off x="822601" y="815843"/>
            <a:ext cx="1185949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OpKernelRegistrar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: 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public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" pitchFamily="2" charset="0"/>
              </a:rPr>
              <a:t>Registrar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{</a:t>
            </a:r>
          </a:p>
          <a:p>
            <a:r>
              <a:rPr lang="zh-CN" altLang="en-US" dirty="0">
                <a:solidFill>
                  <a:srgbClr val="0000FF"/>
                </a:solidFill>
                <a:latin typeface="Courier" pitchFamily="2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public:</a:t>
            </a:r>
            <a:endParaRPr lang="en" altLang="zh-CN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zh-CN" altLang="en-US" dirty="0">
                <a:solidFill>
                  <a:srgbClr val="0000FF"/>
                </a:solidFill>
                <a:latin typeface="Courier" pitchFamily="2" charset="0"/>
              </a:rPr>
              <a:t>  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explicit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" pitchFamily="2" charset="0"/>
              </a:rPr>
              <a:t>OpKernelRegistrar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  <a:latin typeface="Courier" pitchFamily="2" charset="0"/>
              </a:rPr>
              <a:t>...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 {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OpKernelRegistrarFunctor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&lt;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PlaceType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false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" altLang="zh-CN" dirty="0">
                <a:solidFill>
                  <a:srgbClr val="09885A"/>
                </a:solidFill>
                <a:latin typeface="Courier" pitchFamily="2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KernelType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...&gt; 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func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;</a:t>
            </a:r>
          </a:p>
          <a:p>
            <a:r>
              <a:rPr lang="zh-CN" altLang="en-US" dirty="0">
                <a:solidFill>
                  <a:srgbClr val="795E26"/>
                </a:solidFill>
                <a:latin typeface="Courier" pitchFamily="2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Courier" pitchFamily="2" charset="0"/>
              </a:rPr>
              <a:t>func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op_type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library_type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customized_type_value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}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90C0C2-4D73-F348-87FA-7AA8F03AC76B}"/>
              </a:ext>
            </a:extLst>
          </p:cNvPr>
          <p:cNvSpPr/>
          <p:nvPr/>
        </p:nvSpPr>
        <p:spPr>
          <a:xfrm>
            <a:off x="822601" y="3138755"/>
            <a:ext cx="1229416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b="1" dirty="0" err="1">
                <a:solidFill>
                  <a:srgbClr val="267F99"/>
                </a:solidFill>
                <a:latin typeface="Courier" pitchFamily="2" charset="0"/>
              </a:rPr>
              <a:t>OpKernelRegistrarFunctor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&lt;...&gt; {</a:t>
            </a:r>
            <a:br>
              <a:rPr lang="en" altLang="zh-CN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Courier" pitchFamily="2" charset="0"/>
              </a:rPr>
              <a:t>operator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()(</a:t>
            </a:r>
            <a:r>
              <a:rPr lang="en-US" altLang="zh-CN" dirty="0">
                <a:solidFill>
                  <a:srgbClr val="000000"/>
                </a:solidFill>
                <a:latin typeface="Courier" pitchFamily="2" charset="0"/>
              </a:rPr>
              <a:t>...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 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{</a:t>
            </a:r>
          </a:p>
          <a:p>
            <a:r>
              <a:rPr lang="zh-CN" altLang="en-US" dirty="0">
                <a:solidFill>
                  <a:srgbClr val="795E26"/>
                </a:solidFill>
                <a:latin typeface="Courier" pitchFamily="2" charset="0"/>
              </a:rPr>
              <a:t>    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RegisterKernelClass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&lt;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PlaceType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, T&gt;(</a:t>
            </a:r>
          </a:p>
          <a:p>
            <a:r>
              <a:rPr lang="zh-CN" altLang="en-US" b="1" dirty="0">
                <a:solidFill>
                  <a:srgbClr val="C00000"/>
                </a:solidFill>
                <a:latin typeface="Courier" pitchFamily="2" charset="0"/>
              </a:rPr>
              <a:t>      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op_type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, 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library_type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, 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customized_type_value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,</a:t>
            </a:r>
          </a:p>
          <a:p>
            <a:r>
              <a:rPr lang="zh-CN" altLang="en-US" b="1" dirty="0">
                <a:solidFill>
                  <a:srgbClr val="C00000"/>
                </a:solidFill>
                <a:latin typeface="Courier" pitchFamily="2" charset="0"/>
              </a:rPr>
              <a:t>      </a:t>
            </a:r>
            <a:r>
              <a:rPr lang="en" altLang="zh-CN" b="1" dirty="0">
                <a:solidFill>
                  <a:srgbClr val="2339DA"/>
                </a:solidFill>
                <a:latin typeface="Courier" pitchFamily="2" charset="0"/>
              </a:rPr>
              <a:t>[](</a:t>
            </a:r>
            <a:r>
              <a:rPr lang="en" altLang="zh-CN" b="1" dirty="0" err="1">
                <a:solidFill>
                  <a:srgbClr val="2339DA"/>
                </a:solidFill>
                <a:latin typeface="Courier" pitchFamily="2" charset="0"/>
              </a:rPr>
              <a:t>const</a:t>
            </a:r>
            <a:r>
              <a:rPr lang="en" altLang="zh-CN" b="1" dirty="0">
                <a:solidFill>
                  <a:srgbClr val="2339DA"/>
                </a:solidFill>
                <a:latin typeface="Courier" pitchFamily="2" charset="0"/>
              </a:rPr>
              <a:t> framework::</a:t>
            </a:r>
            <a:r>
              <a:rPr lang="en" altLang="zh-CN" b="1" dirty="0" err="1">
                <a:solidFill>
                  <a:srgbClr val="2339DA"/>
                </a:solidFill>
                <a:latin typeface="Courier" pitchFamily="2" charset="0"/>
              </a:rPr>
              <a:t>ExecutionContext</a:t>
            </a:r>
            <a:r>
              <a:rPr lang="en" altLang="zh-CN" b="1" dirty="0">
                <a:solidFill>
                  <a:srgbClr val="2339DA"/>
                </a:solidFill>
                <a:latin typeface="Courier" pitchFamily="2" charset="0"/>
              </a:rPr>
              <a:t>&amp; </a:t>
            </a:r>
            <a:r>
              <a:rPr lang="en" altLang="zh-CN" b="1" dirty="0" err="1">
                <a:solidFill>
                  <a:srgbClr val="2339DA"/>
                </a:solidFill>
                <a:latin typeface="Courier" pitchFamily="2" charset="0"/>
              </a:rPr>
              <a:t>ctx</a:t>
            </a:r>
            <a:r>
              <a:rPr lang="en" altLang="zh-CN" b="1" dirty="0">
                <a:solidFill>
                  <a:srgbClr val="2339DA"/>
                </a:solidFill>
                <a:latin typeface="Courier" pitchFamily="2" charset="0"/>
              </a:rPr>
              <a:t>) {</a:t>
            </a:r>
          </a:p>
          <a:p>
            <a:r>
              <a:rPr lang="zh-CN" altLang="en-US" b="1" dirty="0">
                <a:solidFill>
                  <a:srgbClr val="2339DA"/>
                </a:solidFill>
                <a:latin typeface="Courier" pitchFamily="2" charset="0"/>
              </a:rPr>
              <a:t>         </a:t>
            </a:r>
            <a:r>
              <a:rPr lang="en" altLang="zh-CN" b="1" dirty="0">
                <a:solidFill>
                  <a:srgbClr val="2339DA"/>
                </a:solidFill>
                <a:latin typeface="Courier" pitchFamily="2" charset="0"/>
              </a:rPr>
              <a:t>KERNEL_TYPE().Compute(</a:t>
            </a:r>
            <a:r>
              <a:rPr lang="en" altLang="zh-CN" b="1" dirty="0" err="1">
                <a:solidFill>
                  <a:srgbClr val="2339DA"/>
                </a:solidFill>
                <a:latin typeface="Courier" pitchFamily="2" charset="0"/>
              </a:rPr>
              <a:t>ctx</a:t>
            </a:r>
            <a:r>
              <a:rPr lang="en" altLang="zh-CN" b="1" dirty="0">
                <a:solidFill>
                  <a:srgbClr val="2339DA"/>
                </a:solidFill>
                <a:latin typeface="Courier" pitchFamily="2" charset="0"/>
              </a:rPr>
              <a:t>);</a:t>
            </a:r>
          </a:p>
          <a:p>
            <a:r>
              <a:rPr lang="zh-CN" altLang="en-US" b="1" dirty="0">
                <a:solidFill>
                  <a:srgbClr val="2339DA"/>
                </a:solidFill>
                <a:latin typeface="Courier" pitchFamily="2" charset="0"/>
              </a:rPr>
              <a:t>      </a:t>
            </a:r>
            <a:r>
              <a:rPr lang="en" altLang="zh-CN" b="1" dirty="0">
                <a:solidFill>
                  <a:srgbClr val="2339DA"/>
                </a:solidFill>
                <a:latin typeface="Courier" pitchFamily="2" charset="0"/>
              </a:rPr>
              <a:t>});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OpKernelRegistrarFunctor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&lt;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PlaceType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, I + </a:t>
            </a:r>
            <a:r>
              <a:rPr lang="en" altLang="zh-CN" dirty="0">
                <a:solidFill>
                  <a:srgbClr val="09885A"/>
                </a:solidFill>
                <a:latin typeface="Courier" pitchFamily="2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== size, I + </a:t>
            </a:r>
            <a:r>
              <a:rPr lang="en" altLang="zh-CN" dirty="0">
                <a:solidFill>
                  <a:srgbClr val="09885A"/>
                </a:solidFill>
                <a:latin typeface="Courier" pitchFamily="2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KernelTypes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...&gt;</a:t>
            </a:r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func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;</a:t>
            </a:r>
          </a:p>
          <a:p>
            <a:r>
              <a:rPr lang="zh-CN" altLang="en-US" dirty="0">
                <a:solidFill>
                  <a:srgbClr val="795E26"/>
                </a:solidFill>
                <a:latin typeface="Courier" pitchFamily="2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Courier" pitchFamily="2" charset="0"/>
              </a:rPr>
              <a:t>func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op_type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library_type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customized_type_value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}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65DF0BA-6CE3-E846-8BFA-6C6F1B819B7F}"/>
              </a:ext>
            </a:extLst>
          </p:cNvPr>
          <p:cNvSpPr txBox="1"/>
          <p:nvPr/>
        </p:nvSpPr>
        <p:spPr>
          <a:xfrm>
            <a:off x="2171700" y="2428592"/>
            <a:ext cx="3291840" cy="418576"/>
          </a:xfrm>
          <a:prstGeom prst="rect">
            <a:avLst/>
          </a:prstGeom>
          <a:noFill/>
          <a:ln>
            <a:solidFill>
              <a:srgbClr val="203BD3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dirty="0">
                <a:latin typeface="Courier" pitchFamily="2" charset="0"/>
              </a:rPr>
              <a:t>注册器</a:t>
            </a:r>
            <a:r>
              <a:rPr kumimoji="1" lang="en-US" altLang="zh-CN" dirty="0">
                <a:latin typeface="Courier" pitchFamily="2" charset="0"/>
              </a:rPr>
              <a:t>Registrar</a:t>
            </a:r>
            <a:r>
              <a:rPr kumimoji="1" lang="zh-CN" altLang="en-US" dirty="0">
                <a:latin typeface="Courier" pitchFamily="2" charset="0"/>
              </a:rPr>
              <a:t>中还有一层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9CBF194-335F-0048-ACD5-6384555BD1FC}"/>
              </a:ext>
            </a:extLst>
          </p:cNvPr>
          <p:cNvSpPr txBox="1"/>
          <p:nvPr/>
        </p:nvSpPr>
        <p:spPr>
          <a:xfrm>
            <a:off x="8183203" y="4035030"/>
            <a:ext cx="3676650" cy="764825"/>
          </a:xfrm>
          <a:prstGeom prst="rect">
            <a:avLst/>
          </a:prstGeom>
          <a:noFill/>
          <a:ln>
            <a:solidFill>
              <a:srgbClr val="203BD3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dirty="0">
                <a:latin typeface="Courier" pitchFamily="2" charset="0"/>
              </a:rPr>
              <a:t>这是</a:t>
            </a:r>
            <a:r>
              <a:rPr kumimoji="1" lang="en-US" altLang="zh-CN" dirty="0" err="1">
                <a:latin typeface="Courier" pitchFamily="2" charset="0"/>
              </a:rPr>
              <a:t>kernel_func</a:t>
            </a:r>
            <a:r>
              <a:rPr kumimoji="1" lang="en-US" altLang="zh-CN" dirty="0">
                <a:latin typeface="Courier" pitchFamily="2" charset="0"/>
              </a:rPr>
              <a:t>_</a:t>
            </a:r>
            <a:r>
              <a:rPr kumimoji="1" lang="zh-CN" altLang="en-US" dirty="0">
                <a:latin typeface="Courier" pitchFamily="2" charset="0"/>
              </a:rPr>
              <a:t>关联具体类型</a:t>
            </a:r>
            <a:r>
              <a:rPr kumimoji="1" lang="en-US" altLang="zh-CN" dirty="0" err="1">
                <a:latin typeface="Courier" pitchFamily="2" charset="0"/>
              </a:rPr>
              <a:t>OpKernel</a:t>
            </a:r>
            <a:r>
              <a:rPr kumimoji="1" lang="zh-CN" altLang="en-US" dirty="0">
                <a:latin typeface="Courier" pitchFamily="2" charset="0"/>
              </a:rPr>
              <a:t> </a:t>
            </a:r>
            <a:r>
              <a:rPr kumimoji="1" lang="en-US" altLang="zh-CN" dirty="0">
                <a:latin typeface="Courier" pitchFamily="2" charset="0"/>
              </a:rPr>
              <a:t>Compute</a:t>
            </a:r>
            <a:r>
              <a:rPr kumimoji="1" lang="zh-CN" altLang="en-US" dirty="0">
                <a:latin typeface="Courier" pitchFamily="2" charset="0"/>
              </a:rPr>
              <a:t>函数的地方</a:t>
            </a:r>
          </a:p>
        </p:txBody>
      </p:sp>
    </p:spTree>
    <p:extLst>
      <p:ext uri="{BB962C8B-B14F-4D97-AF65-F5344CB8AC3E}">
        <p14:creationId xmlns:p14="http://schemas.microsoft.com/office/powerpoint/2010/main" val="6714770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1" y="181250"/>
            <a:ext cx="8016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/>
              <a:t>OpRun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 err="1">
                <a:solidFill>
                  <a:srgbClr val="2339DA"/>
                </a:solidFill>
              </a:rPr>
              <a:t>OpKernel</a:t>
            </a:r>
            <a:r>
              <a:rPr kumimoji="1" lang="zh-CN" altLang="en-US" sz="2800" b="1" dirty="0">
                <a:solidFill>
                  <a:srgbClr val="2339DA"/>
                </a:solidFill>
              </a:rPr>
              <a:t>注册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45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AC4FFEC-4B13-ED40-8460-E3D5F52F0AB4}"/>
              </a:ext>
            </a:extLst>
          </p:cNvPr>
          <p:cNvSpPr/>
          <p:nvPr/>
        </p:nvSpPr>
        <p:spPr>
          <a:xfrm>
            <a:off x="822601" y="848234"/>
            <a:ext cx="111667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inline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" pitchFamily="2" charset="0"/>
              </a:rPr>
              <a:t>RegisterKernelClass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*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" pitchFamily="2" charset="0"/>
              </a:rPr>
              <a:t>op_type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*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" pitchFamily="2" charset="0"/>
              </a:rPr>
              <a:t>library_type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,</a:t>
            </a:r>
          </a:p>
          <a:p>
            <a:r>
              <a:rPr lang="zh-CN" altLang="en-US" dirty="0">
                <a:solidFill>
                  <a:srgbClr val="0000FF"/>
                </a:solidFill>
                <a:latin typeface="Courier" pitchFamily="2" charset="0"/>
              </a:rPr>
              <a:t>                                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" pitchFamily="2" charset="0"/>
              </a:rPr>
              <a:t>customized_type_value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" altLang="zh-CN" b="1" dirty="0" err="1">
                <a:solidFill>
                  <a:srgbClr val="000000"/>
                </a:solidFill>
                <a:latin typeface="Courier" pitchFamily="2" charset="0"/>
              </a:rPr>
              <a:t>Func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b="1" dirty="0" err="1">
                <a:solidFill>
                  <a:srgbClr val="001080"/>
                </a:solidFill>
                <a:latin typeface="Courier" pitchFamily="2" charset="0"/>
              </a:rPr>
              <a:t>func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 {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OpKernelType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" pitchFamily="2" charset="0"/>
              </a:rPr>
              <a:t>key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" altLang="zh-CN" dirty="0" err="1">
                <a:solidFill>
                  <a:srgbClr val="795E26"/>
                </a:solidFill>
                <a:latin typeface="Courier" pitchFamily="2" charset="0"/>
              </a:rPr>
              <a:t>ToDataType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dirty="0" err="1">
                <a:solidFill>
                  <a:srgbClr val="795E26"/>
                </a:solidFill>
                <a:latin typeface="Courier" pitchFamily="2" charset="0"/>
              </a:rPr>
              <a:t>type_index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typeid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(T))), </a:t>
            </a:r>
            <a:r>
              <a:rPr lang="en" altLang="zh-CN" dirty="0" err="1">
                <a:solidFill>
                  <a:srgbClr val="795E26"/>
                </a:solidFill>
                <a:latin typeface="Courier" pitchFamily="2" charset="0"/>
              </a:rPr>
              <a:t>PlaceType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(),</a:t>
            </a:r>
          </a:p>
          <a:p>
            <a:r>
              <a:rPr lang="zh-CN" altLang="en-US" dirty="0">
                <a:solidFill>
                  <a:srgbClr val="795E26"/>
                </a:solidFill>
                <a:latin typeface="Courier" pitchFamily="2" charset="0"/>
              </a:rPr>
              <a:t>                   </a:t>
            </a:r>
            <a:r>
              <a:rPr lang="en" altLang="zh-CN" dirty="0" err="1">
                <a:solidFill>
                  <a:srgbClr val="795E26"/>
                </a:solidFill>
                <a:latin typeface="Courier" pitchFamily="2" charset="0"/>
              </a:rPr>
              <a:t>StringToDataLayout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data_layout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),</a:t>
            </a:r>
          </a:p>
          <a:p>
            <a:r>
              <a:rPr lang="zh-CN" altLang="en-US" dirty="0">
                <a:solidFill>
                  <a:srgbClr val="795E26"/>
                </a:solidFill>
                <a:latin typeface="Courier" pitchFamily="2" charset="0"/>
              </a:rPr>
              <a:t>                   </a:t>
            </a:r>
            <a:r>
              <a:rPr lang="en" altLang="zh-CN" dirty="0" err="1">
                <a:solidFill>
                  <a:srgbClr val="795E26"/>
                </a:solidFill>
                <a:latin typeface="Courier" pitchFamily="2" charset="0"/>
              </a:rPr>
              <a:t>StringToLibraryType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library_type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), 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customized_type_value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);</a:t>
            </a:r>
          </a:p>
          <a:p>
            <a:r>
              <a:rPr lang="zh-CN" altLang="en-US" dirty="0">
                <a:solidFill>
                  <a:srgbClr val="267F99"/>
                </a:solidFill>
                <a:latin typeface="Courier" pitchFamily="2" charset="0"/>
              </a:rPr>
              <a:t>  </a:t>
            </a:r>
            <a:r>
              <a:rPr lang="en" altLang="zh-CN" dirty="0" err="1">
                <a:solidFill>
                  <a:srgbClr val="C00000"/>
                </a:solidFill>
                <a:latin typeface="Courier" pitchFamily="2" charset="0"/>
              </a:rPr>
              <a:t>OperatorWithKernel</a:t>
            </a:r>
            <a:r>
              <a:rPr lang="en" altLang="zh-CN" dirty="0">
                <a:solidFill>
                  <a:srgbClr val="C00000"/>
                </a:solidFill>
                <a:latin typeface="Courier" pitchFamily="2" charset="0"/>
              </a:rPr>
              <a:t>::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AllOpKernels</a:t>
            </a:r>
            <a:r>
              <a:rPr lang="en" altLang="zh-CN" dirty="0">
                <a:solidFill>
                  <a:srgbClr val="C00000"/>
                </a:solidFill>
                <a:latin typeface="Courier" pitchFamily="2" charset="0"/>
              </a:rPr>
              <a:t>()[</a:t>
            </a:r>
            <a:r>
              <a:rPr lang="en" altLang="zh-CN" dirty="0" err="1">
                <a:solidFill>
                  <a:srgbClr val="C00000"/>
                </a:solidFill>
                <a:latin typeface="Courier" pitchFamily="2" charset="0"/>
              </a:rPr>
              <a:t>op_type</a:t>
            </a:r>
            <a:r>
              <a:rPr lang="en" altLang="zh-CN" dirty="0">
                <a:solidFill>
                  <a:srgbClr val="C00000"/>
                </a:solidFill>
                <a:latin typeface="Courier" pitchFamily="2" charset="0"/>
              </a:rPr>
              <a:t>][key] = </a:t>
            </a:r>
            <a:r>
              <a:rPr lang="en" altLang="zh-CN" dirty="0" err="1">
                <a:solidFill>
                  <a:srgbClr val="C00000"/>
                </a:solidFill>
                <a:latin typeface="Courier" pitchFamily="2" charset="0"/>
              </a:rPr>
              <a:t>func</a:t>
            </a:r>
            <a:r>
              <a:rPr lang="en" altLang="zh-CN" dirty="0">
                <a:solidFill>
                  <a:srgbClr val="C00000"/>
                </a:solidFill>
                <a:latin typeface="Courier" pitchFamily="2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C10D9A7-268E-0C4A-9C0C-E3F180D3767B}"/>
              </a:ext>
            </a:extLst>
          </p:cNvPr>
          <p:cNvSpPr/>
          <p:nvPr/>
        </p:nvSpPr>
        <p:spPr>
          <a:xfrm>
            <a:off x="822601" y="3023323"/>
            <a:ext cx="1038572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static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unordered_map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&lt;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::string </a:t>
            </a:r>
            <a:r>
              <a:rPr lang="en" altLang="zh-CN" dirty="0">
                <a:solidFill>
                  <a:srgbClr val="008000"/>
                </a:solidFill>
                <a:latin typeface="Courier" pitchFamily="2" charset="0"/>
              </a:rPr>
              <a:t>/* </a:t>
            </a:r>
            <a:r>
              <a:rPr lang="en" altLang="zh-CN" dirty="0" err="1">
                <a:solidFill>
                  <a:srgbClr val="008000"/>
                </a:solidFill>
                <a:latin typeface="Courier" pitchFamily="2" charset="0"/>
              </a:rPr>
              <a:t>op_type</a:t>
            </a:r>
            <a:r>
              <a:rPr lang="en" altLang="zh-CN" dirty="0">
                <a:solidFill>
                  <a:srgbClr val="008000"/>
                </a:solidFill>
                <a:latin typeface="Courier" pitchFamily="2" charset="0"/>
              </a:rPr>
              <a:t> */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" altLang="zh-CN" b="1" dirty="0" err="1">
                <a:solidFill>
                  <a:srgbClr val="000000"/>
                </a:solidFill>
                <a:latin typeface="Courier" pitchFamily="2" charset="0"/>
              </a:rPr>
              <a:t>OpKernelMap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&gt;&amp;</a:t>
            </a:r>
            <a:endParaRPr lang="en" altLang="zh-CN" dirty="0">
              <a:solidFill>
                <a:srgbClr val="795E26"/>
              </a:solidFill>
              <a:latin typeface="Courier" pitchFamily="2" charset="0"/>
            </a:endParaRPr>
          </a:p>
          <a:p>
            <a:r>
              <a:rPr lang="en" altLang="zh-CN" dirty="0" err="1">
                <a:solidFill>
                  <a:srgbClr val="795E26"/>
                </a:solidFill>
                <a:latin typeface="Courier" pitchFamily="2" charset="0"/>
              </a:rPr>
              <a:t>AllOpKernels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() {</a:t>
            </a:r>
          </a:p>
          <a:p>
            <a:r>
              <a:rPr lang="zh-CN" altLang="en-US" dirty="0">
                <a:solidFill>
                  <a:srgbClr val="0000FF"/>
                </a:solidFill>
                <a:latin typeface="Courier" pitchFamily="2" charset="0"/>
              </a:rPr>
              <a:t>  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static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unordered_map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&lt;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::string, 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OpKernelMap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&gt; 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g_all_op_kernels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;</a:t>
            </a:r>
          </a:p>
          <a:p>
            <a:r>
              <a:rPr lang="zh-CN" altLang="en-US" dirty="0">
                <a:solidFill>
                  <a:srgbClr val="AF00DB"/>
                </a:solidFill>
                <a:latin typeface="Courier" pitchFamily="2" charset="0"/>
              </a:rPr>
              <a:t>  </a:t>
            </a:r>
            <a:r>
              <a:rPr lang="en" altLang="zh-CN" dirty="0">
                <a:solidFill>
                  <a:srgbClr val="AF00DB"/>
                </a:solidFill>
                <a:latin typeface="Courier" pitchFamily="2" charset="0"/>
              </a:rPr>
              <a:t>return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g_all_op_kernels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479F021-1754-754A-B083-B8B9178B5D8D}"/>
              </a:ext>
            </a:extLst>
          </p:cNvPr>
          <p:cNvSpPr/>
          <p:nvPr/>
        </p:nvSpPr>
        <p:spPr>
          <a:xfrm>
            <a:off x="822601" y="4570406"/>
            <a:ext cx="104878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Courier" pitchFamily="2" charset="0"/>
              </a:rPr>
              <a:t>using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OpKernelMap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=</a:t>
            </a:r>
          </a:p>
          <a:p>
            <a:r>
              <a:rPr lang="zh-CN" altLang="en-US" dirty="0">
                <a:solidFill>
                  <a:srgbClr val="267F99"/>
                </a:solidFill>
                <a:latin typeface="Courier" pitchFamily="2" charset="0"/>
              </a:rPr>
              <a:t>  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unordered_map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&lt;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OpKernelType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OpKernelFunc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OpKernelType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::Hash&gt;;</a:t>
            </a:r>
            <a:endParaRPr lang="en" altLang="zh-CN" b="0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291F671-5E78-EA4A-B769-4E500A914213}"/>
              </a:ext>
            </a:extLst>
          </p:cNvPr>
          <p:cNvSpPr/>
          <p:nvPr/>
        </p:nvSpPr>
        <p:spPr>
          <a:xfrm>
            <a:off x="822601" y="5423871"/>
            <a:ext cx="106402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333333"/>
                </a:solidFill>
                <a:latin typeface="Courier" pitchFamily="2" charset="0"/>
              </a:rPr>
              <a:t>总结一下，</a:t>
            </a:r>
            <a:r>
              <a:rPr lang="en" altLang="zh-CN" b="1" dirty="0" err="1">
                <a:solidFill>
                  <a:srgbClr val="333333"/>
                </a:solidFill>
                <a:latin typeface="Courier" pitchFamily="2" charset="0"/>
              </a:rPr>
              <a:t>AllOpKernels</a:t>
            </a:r>
            <a:r>
              <a:rPr lang="zh-CN" altLang="en-US" b="1" dirty="0">
                <a:solidFill>
                  <a:srgbClr val="333333"/>
                </a:solidFill>
                <a:latin typeface="Courier" pitchFamily="2" charset="0"/>
              </a:rPr>
              <a:t>是一个以</a:t>
            </a:r>
            <a:r>
              <a:rPr lang="en" altLang="zh-CN" b="1" dirty="0" err="1">
                <a:solidFill>
                  <a:srgbClr val="333333"/>
                </a:solidFill>
                <a:latin typeface="Courier" pitchFamily="2" charset="0"/>
              </a:rPr>
              <a:t>op_type</a:t>
            </a:r>
            <a:r>
              <a:rPr lang="zh-CN" altLang="en-US" b="1" dirty="0">
                <a:solidFill>
                  <a:srgbClr val="333333"/>
                </a:solidFill>
                <a:latin typeface="Courier" pitchFamily="2" charset="0"/>
              </a:rPr>
              <a:t>为</a:t>
            </a:r>
            <a:r>
              <a:rPr lang="en" altLang="zh-CN" b="1" dirty="0">
                <a:solidFill>
                  <a:srgbClr val="333333"/>
                </a:solidFill>
                <a:latin typeface="Courier" pitchFamily="2" charset="0"/>
              </a:rPr>
              <a:t>key</a:t>
            </a:r>
            <a:r>
              <a:rPr lang="zh-CN" altLang="en" b="1" dirty="0">
                <a:solidFill>
                  <a:srgbClr val="333333"/>
                </a:solidFill>
                <a:latin typeface="Courier" pitchFamily="2" charset="0"/>
              </a:rPr>
              <a:t>，</a:t>
            </a:r>
            <a:r>
              <a:rPr lang="en" altLang="zh-CN" b="1" dirty="0" err="1">
                <a:solidFill>
                  <a:srgbClr val="333333"/>
                </a:solidFill>
                <a:latin typeface="Courier" pitchFamily="2" charset="0"/>
              </a:rPr>
              <a:t>OpKernelMap</a:t>
            </a:r>
            <a:r>
              <a:rPr lang="zh-CN" altLang="en-US" b="1" dirty="0">
                <a:solidFill>
                  <a:srgbClr val="333333"/>
                </a:solidFill>
                <a:latin typeface="Courier" pitchFamily="2" charset="0"/>
              </a:rPr>
              <a:t>为值的</a:t>
            </a:r>
            <a:r>
              <a:rPr lang="en" altLang="zh-CN" b="1" dirty="0">
                <a:solidFill>
                  <a:srgbClr val="333333"/>
                </a:solidFill>
                <a:latin typeface="Courier" pitchFamily="2" charset="0"/>
              </a:rPr>
              <a:t>map</a:t>
            </a:r>
            <a:r>
              <a:rPr lang="zh-CN" altLang="en" b="1" dirty="0">
                <a:solidFill>
                  <a:srgbClr val="333333"/>
                </a:solidFill>
                <a:latin typeface="Courier" pitchFamily="2" charset="0"/>
              </a:rPr>
              <a:t>，</a:t>
            </a:r>
            <a:r>
              <a:rPr lang="zh-CN" altLang="en-US" b="1" dirty="0">
                <a:solidFill>
                  <a:srgbClr val="333333"/>
                </a:solidFill>
                <a:latin typeface="Courier" pitchFamily="2" charset="0"/>
              </a:rPr>
              <a:t>而</a:t>
            </a:r>
            <a:r>
              <a:rPr lang="en" altLang="zh-CN" b="1" dirty="0" err="1">
                <a:solidFill>
                  <a:srgbClr val="333333"/>
                </a:solidFill>
                <a:latin typeface="Courier" pitchFamily="2" charset="0"/>
              </a:rPr>
              <a:t>OpKernelMap</a:t>
            </a:r>
            <a:r>
              <a:rPr lang="zh-CN" altLang="en-US" b="1" dirty="0">
                <a:solidFill>
                  <a:srgbClr val="333333"/>
                </a:solidFill>
                <a:latin typeface="Courier" pitchFamily="2" charset="0"/>
              </a:rPr>
              <a:t>又是一个以</a:t>
            </a:r>
            <a:r>
              <a:rPr lang="en" altLang="zh-CN" b="1" dirty="0" err="1">
                <a:solidFill>
                  <a:srgbClr val="333333"/>
                </a:solidFill>
                <a:latin typeface="Courier" pitchFamily="2" charset="0"/>
              </a:rPr>
              <a:t>OpKernelType</a:t>
            </a:r>
            <a:r>
              <a:rPr lang="zh-CN" altLang="en-US" b="1" dirty="0">
                <a:solidFill>
                  <a:srgbClr val="333333"/>
                </a:solidFill>
                <a:latin typeface="Courier" pitchFamily="2" charset="0"/>
              </a:rPr>
              <a:t>为</a:t>
            </a:r>
            <a:r>
              <a:rPr lang="en" altLang="zh-CN" b="1" dirty="0">
                <a:solidFill>
                  <a:srgbClr val="333333"/>
                </a:solidFill>
                <a:latin typeface="Courier" pitchFamily="2" charset="0"/>
              </a:rPr>
              <a:t>key</a:t>
            </a:r>
            <a:r>
              <a:rPr lang="zh-CN" altLang="en" b="1" dirty="0">
                <a:solidFill>
                  <a:srgbClr val="333333"/>
                </a:solidFill>
                <a:latin typeface="Courier" pitchFamily="2" charset="0"/>
              </a:rPr>
              <a:t>，</a:t>
            </a:r>
            <a:r>
              <a:rPr lang="zh-CN" altLang="en-US" b="1" dirty="0">
                <a:solidFill>
                  <a:srgbClr val="333333"/>
                </a:solidFill>
                <a:latin typeface="Courier" pitchFamily="2" charset="0"/>
              </a:rPr>
              <a:t>以对应</a:t>
            </a:r>
            <a:r>
              <a:rPr lang="en" altLang="zh-CN" b="1" dirty="0">
                <a:solidFill>
                  <a:srgbClr val="333333"/>
                </a:solidFill>
                <a:latin typeface="Courier" pitchFamily="2" charset="0"/>
              </a:rPr>
              <a:t>Kernel</a:t>
            </a:r>
            <a:r>
              <a:rPr lang="zh-CN" altLang="en-US" b="1" dirty="0">
                <a:solidFill>
                  <a:srgbClr val="333333"/>
                </a:solidFill>
                <a:latin typeface="Courier" pitchFamily="2" charset="0"/>
              </a:rPr>
              <a:t>的</a:t>
            </a:r>
            <a:r>
              <a:rPr lang="en" altLang="zh-CN" b="1" dirty="0">
                <a:solidFill>
                  <a:srgbClr val="333333"/>
                </a:solidFill>
                <a:latin typeface="Courier" pitchFamily="2" charset="0"/>
              </a:rPr>
              <a:t>compute</a:t>
            </a:r>
            <a:r>
              <a:rPr lang="zh-CN" altLang="en-US" b="1" dirty="0">
                <a:solidFill>
                  <a:srgbClr val="333333"/>
                </a:solidFill>
                <a:latin typeface="Courier" pitchFamily="2" charset="0"/>
              </a:rPr>
              <a:t>操作为值的</a:t>
            </a:r>
            <a:r>
              <a:rPr lang="en" altLang="zh-CN" b="1" dirty="0">
                <a:solidFill>
                  <a:srgbClr val="333333"/>
                </a:solidFill>
                <a:latin typeface="Courier" pitchFamily="2" charset="0"/>
              </a:rPr>
              <a:t>map</a:t>
            </a:r>
            <a:endParaRPr lang="zh-CN" altLang="en-US" dirty="0">
              <a:latin typeface="Courier" pitchFamily="2" charset="0"/>
            </a:endParaRP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D7F7EC38-0674-484B-B29E-E553B1B2B021}"/>
              </a:ext>
            </a:extLst>
          </p:cNvPr>
          <p:cNvCxnSpPr/>
          <p:nvPr/>
        </p:nvCxnSpPr>
        <p:spPr>
          <a:xfrm>
            <a:off x="934578" y="2965251"/>
            <a:ext cx="54800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16201FAA-23BB-BA48-A0C1-437CCA6D4E11}"/>
              </a:ext>
            </a:extLst>
          </p:cNvPr>
          <p:cNvCxnSpPr/>
          <p:nvPr/>
        </p:nvCxnSpPr>
        <p:spPr>
          <a:xfrm>
            <a:off x="934578" y="4570406"/>
            <a:ext cx="54800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D1DE4517-6775-3443-96F9-663D62274316}"/>
              </a:ext>
            </a:extLst>
          </p:cNvPr>
          <p:cNvSpPr txBox="1"/>
          <p:nvPr/>
        </p:nvSpPr>
        <p:spPr>
          <a:xfrm>
            <a:off x="9070889" y="2495861"/>
            <a:ext cx="2392003" cy="418576"/>
          </a:xfrm>
          <a:prstGeom prst="rect">
            <a:avLst/>
          </a:prstGeom>
          <a:noFill/>
          <a:ln>
            <a:solidFill>
              <a:srgbClr val="203BD3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en-US" altLang="zh-CN" dirty="0" err="1">
                <a:latin typeface="Courier" pitchFamily="2" charset="0"/>
              </a:rPr>
              <a:t>OpKernel</a:t>
            </a:r>
            <a:r>
              <a:rPr kumimoji="1" lang="zh-CN" altLang="en-US" dirty="0">
                <a:latin typeface="Courier" pitchFamily="2" charset="0"/>
              </a:rPr>
              <a:t>的全局</a:t>
            </a:r>
            <a:r>
              <a:rPr kumimoji="1" lang="en-US" altLang="zh-CN" dirty="0">
                <a:latin typeface="Courier" pitchFamily="2" charset="0"/>
              </a:rPr>
              <a:t>map</a:t>
            </a:r>
            <a:endParaRPr kumimoji="1" lang="zh-CN" alt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2164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1" y="181250"/>
            <a:ext cx="8016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/>
              <a:t>OpRun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 err="1">
                <a:solidFill>
                  <a:srgbClr val="2339DA"/>
                </a:solidFill>
              </a:rPr>
              <a:t>OpKernel</a:t>
            </a:r>
            <a:r>
              <a:rPr kumimoji="1" lang="zh-CN" altLang="en-US" sz="2800" b="1" dirty="0">
                <a:solidFill>
                  <a:srgbClr val="2339DA"/>
                </a:solidFill>
              </a:rPr>
              <a:t>注册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46</a:t>
            </a:fld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1F59421-EA9F-1246-8F2C-F3681D4645E3}"/>
              </a:ext>
            </a:extLst>
          </p:cNvPr>
          <p:cNvSpPr/>
          <p:nvPr/>
        </p:nvSpPr>
        <p:spPr>
          <a:xfrm>
            <a:off x="822601" y="861858"/>
            <a:ext cx="110372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OperatorWithKernel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RunImpl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Scope&amp;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 scope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,</a:t>
            </a:r>
          </a:p>
          <a:p>
            <a:r>
              <a:rPr lang="zh-CN" altLang="en-US" dirty="0">
                <a:solidFill>
                  <a:srgbClr val="0000FF"/>
                </a:solidFill>
                <a:latin typeface="Courier" pitchFamily="2" charset="0"/>
              </a:rPr>
              <a:t>                                 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" pitchFamily="2" charset="0"/>
              </a:rPr>
              <a:t>platform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::Place&amp;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 place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,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                               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RuntimeContext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*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" pitchFamily="2" charset="0"/>
              </a:rPr>
              <a:t>runtime_ctx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 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{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urier" pitchFamily="2" charset="0"/>
              </a:rPr>
              <a:t>...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/>
            </a:r>
            <a:br>
              <a:rPr lang="en" altLang="zh-CN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" altLang="zh-CN" dirty="0">
                <a:solidFill>
                  <a:srgbClr val="AF00DB"/>
                </a:solidFill>
                <a:latin typeface="Courier" pitchFamily="2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" altLang="zh-CN" dirty="0" err="1">
                <a:solidFill>
                  <a:srgbClr val="001080"/>
                </a:solidFill>
                <a:latin typeface="Courier" pitchFamily="2" charset="0"/>
              </a:rPr>
              <a:t>kernel_type_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.</a:t>
            </a:r>
            <a:r>
              <a:rPr lang="en" altLang="zh-CN" dirty="0" err="1">
                <a:solidFill>
                  <a:srgbClr val="795E26"/>
                </a:solidFill>
                <a:latin typeface="Courier" pitchFamily="2" charset="0"/>
              </a:rPr>
              <a:t>get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() == 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nullptr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|| 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kernel_</a:t>
            </a:r>
            <a:r>
              <a:rPr lang="en" altLang="zh-CN" dirty="0" err="1">
                <a:solidFill>
                  <a:srgbClr val="001080"/>
                </a:solidFill>
                <a:latin typeface="Courier" pitchFamily="2" charset="0"/>
              </a:rPr>
              <a:t>func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_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.</a:t>
            </a:r>
            <a:r>
              <a:rPr lang="en" altLang="zh-CN" dirty="0">
                <a:solidFill>
                  <a:srgbClr val="795E26"/>
                </a:solidFill>
                <a:latin typeface="Courier" pitchFamily="2" charset="0"/>
              </a:rPr>
              <a:t>get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() == 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nullptr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 {</a:t>
            </a:r>
          </a:p>
          <a:p>
            <a:r>
              <a:rPr lang="zh-CN" altLang="en-US" dirty="0">
                <a:solidFill>
                  <a:srgbClr val="795E26"/>
                </a:solidFill>
                <a:latin typeface="Courier" pitchFamily="2" charset="0"/>
              </a:rPr>
              <a:t>    </a:t>
            </a:r>
            <a:r>
              <a:rPr lang="en" altLang="zh-CN" b="1" dirty="0" err="1">
                <a:solidFill>
                  <a:srgbClr val="795E26"/>
                </a:solidFill>
                <a:latin typeface="Courier" pitchFamily="2" charset="0"/>
              </a:rPr>
              <a:t>ChooseKernel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(*</a:t>
            </a:r>
            <a:r>
              <a:rPr lang="en" altLang="zh-CN" b="1" dirty="0" err="1">
                <a:solidFill>
                  <a:srgbClr val="000000"/>
                </a:solidFill>
                <a:latin typeface="Courier" pitchFamily="2" charset="0"/>
              </a:rPr>
              <a:t>runtime_ctx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, scope, place);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}</a:t>
            </a: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Courier" pitchFamily="2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urier" pitchFamily="2" charset="0"/>
              </a:rPr>
              <a:t>...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(*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kernel_func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_)(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ExecutionContext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(*this, 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exec_scope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, *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dev_ctx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, *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runtime_ctx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,</a:t>
            </a:r>
          </a:p>
          <a:p>
            <a:r>
              <a:rPr lang="zh-CN" altLang="en-US" b="1" dirty="0">
                <a:solidFill>
                  <a:srgbClr val="C00000"/>
                </a:solidFill>
                <a:latin typeface="Courier" pitchFamily="2" charset="0"/>
              </a:rPr>
              <a:t>                                   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kernel_configs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));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urier" pitchFamily="2" charset="0"/>
              </a:rPr>
              <a:t>...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urier" pitchFamily="2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72AA29A-6B8E-3541-AAB3-B249D6829EE3}"/>
              </a:ext>
            </a:extLst>
          </p:cNvPr>
          <p:cNvSpPr/>
          <p:nvPr/>
        </p:nvSpPr>
        <p:spPr>
          <a:xfrm>
            <a:off x="822601" y="4368978"/>
            <a:ext cx="10363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OperatorWithKernel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dirty="0" err="1">
                <a:solidFill>
                  <a:srgbClr val="795E26"/>
                </a:solidFill>
                <a:latin typeface="Courier" pitchFamily="2" charset="0"/>
              </a:rPr>
              <a:t>ChooseKernel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  <a:latin typeface="Courier" pitchFamily="2" charset="0"/>
              </a:rPr>
              <a:t>...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 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{</a:t>
            </a:r>
          </a:p>
          <a:p>
            <a:r>
              <a:rPr lang="zh-CN" altLang="en-US" dirty="0">
                <a:solidFill>
                  <a:srgbClr val="0000FF"/>
                </a:solidFill>
                <a:latin typeface="Courier" pitchFamily="2" charset="0"/>
              </a:rPr>
              <a:t>  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auto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&amp; 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all_op_kernels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= </a:t>
            </a:r>
            <a:r>
              <a:rPr lang="en" altLang="zh-CN" dirty="0" err="1">
                <a:solidFill>
                  <a:srgbClr val="795E26"/>
                </a:solidFill>
                <a:latin typeface="Courier" pitchFamily="2" charset="0"/>
              </a:rPr>
              <a:t>AllOpKernels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();</a:t>
            </a:r>
          </a:p>
          <a:p>
            <a:r>
              <a:rPr lang="zh-CN" altLang="en-US" dirty="0">
                <a:solidFill>
                  <a:srgbClr val="0000FF"/>
                </a:solidFill>
                <a:latin typeface="Courier" pitchFamily="2" charset="0"/>
              </a:rPr>
              <a:t>  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auto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kernels_iter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= </a:t>
            </a:r>
            <a:r>
              <a:rPr lang="en" altLang="zh-CN" dirty="0" err="1">
                <a:solidFill>
                  <a:srgbClr val="001080"/>
                </a:solidFill>
                <a:latin typeface="Courier" pitchFamily="2" charset="0"/>
              </a:rPr>
              <a:t>all_op_kernels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.</a:t>
            </a:r>
            <a:r>
              <a:rPr lang="en" altLang="zh-CN" dirty="0" err="1">
                <a:solidFill>
                  <a:srgbClr val="795E26"/>
                </a:solidFill>
                <a:latin typeface="Courier" pitchFamily="2" charset="0"/>
              </a:rPr>
              <a:t>find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(type_);</a:t>
            </a:r>
            <a:br>
              <a:rPr lang="en" altLang="zh-CN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urier" pitchFamily="2" charset="0"/>
              </a:rPr>
              <a:t>...</a:t>
            </a:r>
          </a:p>
          <a:p>
            <a:r>
              <a:rPr lang="zh-CN" altLang="en-US" dirty="0">
                <a:solidFill>
                  <a:srgbClr val="001080"/>
                </a:solidFill>
                <a:latin typeface="Courier" pitchFamily="2" charset="0"/>
              </a:rPr>
              <a:t>  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kernel_</a:t>
            </a:r>
            <a:r>
              <a:rPr lang="en" altLang="zh-CN" dirty="0" err="1">
                <a:solidFill>
                  <a:srgbClr val="001080"/>
                </a:solidFill>
                <a:latin typeface="Courier" pitchFamily="2" charset="0"/>
              </a:rPr>
              <a:t>func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_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.</a:t>
            </a:r>
            <a:r>
              <a:rPr lang="en" altLang="zh-CN" dirty="0">
                <a:solidFill>
                  <a:srgbClr val="795E26"/>
                </a:solidFill>
                <a:latin typeface="Courier" pitchFamily="2" charset="0"/>
              </a:rPr>
              <a:t>reset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" altLang="zh-CN" dirty="0">
                <a:solidFill>
                  <a:srgbClr val="AF00DB"/>
                </a:solidFill>
                <a:latin typeface="Courier" pitchFamily="2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" pitchFamily="2" charset="0"/>
              </a:rPr>
              <a:t>OpKernelFunc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Courier" pitchFamily="2" charset="0"/>
              </a:rPr>
              <a:t>kernel_iter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second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urier" pitchFamily="2" charset="0"/>
              </a:rPr>
              <a:t>...</a:t>
            </a:r>
            <a:endParaRPr lang="en" altLang="zh-CN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}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C102BF7-C56D-9445-9C8A-752F50C79493}"/>
              </a:ext>
            </a:extLst>
          </p:cNvPr>
          <p:cNvSpPr/>
          <p:nvPr/>
        </p:nvSpPr>
        <p:spPr>
          <a:xfrm>
            <a:off x="1643484" y="6077137"/>
            <a:ext cx="9721070" cy="646331"/>
          </a:xfrm>
          <a:prstGeom prst="rect">
            <a:avLst/>
          </a:prstGeom>
          <a:ln>
            <a:solidFill>
              <a:srgbClr val="203BD3"/>
            </a:solidFill>
          </a:ln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333333"/>
                </a:solidFill>
                <a:latin typeface="Courier" pitchFamily="2" charset="0"/>
              </a:rPr>
              <a:t>AllOpKernels</a:t>
            </a:r>
            <a:r>
              <a:rPr lang="zh-CN" altLang="en-US" dirty="0">
                <a:solidFill>
                  <a:srgbClr val="333333"/>
                </a:solidFill>
                <a:latin typeface="Courier" pitchFamily="2" charset="0"/>
              </a:rPr>
              <a:t>是一个以</a:t>
            </a:r>
            <a:r>
              <a:rPr lang="en" altLang="zh-CN" dirty="0" err="1">
                <a:solidFill>
                  <a:srgbClr val="333333"/>
                </a:solidFill>
                <a:latin typeface="Courier" pitchFamily="2" charset="0"/>
              </a:rPr>
              <a:t>op_type</a:t>
            </a:r>
            <a:r>
              <a:rPr lang="zh-CN" altLang="en-US" dirty="0">
                <a:solidFill>
                  <a:srgbClr val="333333"/>
                </a:solidFill>
                <a:latin typeface="Courier" pitchFamily="2" charset="0"/>
              </a:rPr>
              <a:t>为</a:t>
            </a:r>
            <a:r>
              <a:rPr lang="en" altLang="zh-CN" dirty="0">
                <a:solidFill>
                  <a:srgbClr val="333333"/>
                </a:solidFill>
                <a:latin typeface="Courier" pitchFamily="2" charset="0"/>
              </a:rPr>
              <a:t>key</a:t>
            </a:r>
            <a:r>
              <a:rPr lang="zh-CN" altLang="en" dirty="0">
                <a:solidFill>
                  <a:srgbClr val="333333"/>
                </a:solidFill>
                <a:latin typeface="Courier" pitchFamily="2" charset="0"/>
              </a:rPr>
              <a:t>，</a:t>
            </a:r>
            <a:r>
              <a:rPr lang="en" altLang="zh-CN" dirty="0" err="1">
                <a:solidFill>
                  <a:srgbClr val="333333"/>
                </a:solidFill>
                <a:latin typeface="Courier" pitchFamily="2" charset="0"/>
              </a:rPr>
              <a:t>OpKernelMap</a:t>
            </a:r>
            <a:r>
              <a:rPr lang="zh-CN" altLang="en-US" dirty="0">
                <a:solidFill>
                  <a:srgbClr val="333333"/>
                </a:solidFill>
                <a:latin typeface="Courier" pitchFamily="2" charset="0"/>
              </a:rPr>
              <a:t>为值的</a:t>
            </a:r>
            <a:r>
              <a:rPr lang="en" altLang="zh-CN" dirty="0">
                <a:solidFill>
                  <a:srgbClr val="333333"/>
                </a:solidFill>
                <a:latin typeface="Courier" pitchFamily="2" charset="0"/>
              </a:rPr>
              <a:t>map</a:t>
            </a:r>
            <a:endParaRPr lang="en-US" altLang="zh-CN" dirty="0">
              <a:solidFill>
                <a:srgbClr val="333333"/>
              </a:solidFill>
              <a:latin typeface="Courier" pitchFamily="2" charset="0"/>
            </a:endParaRPr>
          </a:p>
          <a:p>
            <a:r>
              <a:rPr lang="en" altLang="zh-CN" dirty="0" err="1">
                <a:solidFill>
                  <a:srgbClr val="333333"/>
                </a:solidFill>
                <a:latin typeface="Courier" pitchFamily="2" charset="0"/>
              </a:rPr>
              <a:t>OpKernelMap</a:t>
            </a:r>
            <a:r>
              <a:rPr lang="zh-CN" altLang="en-US" dirty="0">
                <a:solidFill>
                  <a:srgbClr val="333333"/>
                </a:solidFill>
                <a:latin typeface="Courier" pitchFamily="2" charset="0"/>
              </a:rPr>
              <a:t>又是一个以</a:t>
            </a:r>
            <a:r>
              <a:rPr lang="en" altLang="zh-CN" dirty="0" err="1">
                <a:solidFill>
                  <a:srgbClr val="333333"/>
                </a:solidFill>
                <a:latin typeface="Courier" pitchFamily="2" charset="0"/>
              </a:rPr>
              <a:t>OpKernelType</a:t>
            </a:r>
            <a:r>
              <a:rPr lang="zh-CN" altLang="en-US" dirty="0">
                <a:solidFill>
                  <a:srgbClr val="333333"/>
                </a:solidFill>
                <a:latin typeface="Courier" pitchFamily="2" charset="0"/>
              </a:rPr>
              <a:t>为</a:t>
            </a:r>
            <a:r>
              <a:rPr lang="en" altLang="zh-CN" dirty="0">
                <a:solidFill>
                  <a:srgbClr val="333333"/>
                </a:solidFill>
                <a:latin typeface="Courier" pitchFamily="2" charset="0"/>
              </a:rPr>
              <a:t>key</a:t>
            </a:r>
            <a:r>
              <a:rPr lang="zh-CN" altLang="en" dirty="0">
                <a:solidFill>
                  <a:srgbClr val="333333"/>
                </a:solidFill>
                <a:latin typeface="Courier" pitchFamily="2" charset="0"/>
              </a:rPr>
              <a:t>，</a:t>
            </a:r>
            <a:r>
              <a:rPr lang="zh-CN" altLang="en-US" dirty="0">
                <a:solidFill>
                  <a:srgbClr val="333333"/>
                </a:solidFill>
                <a:latin typeface="Courier" pitchFamily="2" charset="0"/>
              </a:rPr>
              <a:t>以对应</a:t>
            </a:r>
            <a:r>
              <a:rPr lang="en" altLang="zh-CN" dirty="0">
                <a:solidFill>
                  <a:srgbClr val="333333"/>
                </a:solidFill>
                <a:latin typeface="Courier" pitchFamily="2" charset="0"/>
              </a:rPr>
              <a:t>Kernel</a:t>
            </a:r>
            <a:r>
              <a:rPr lang="zh-CN" altLang="en-US" dirty="0">
                <a:solidFill>
                  <a:srgbClr val="333333"/>
                </a:solidFill>
                <a:latin typeface="Courier" pitchFamily="2" charset="0"/>
              </a:rPr>
              <a:t>的</a:t>
            </a:r>
            <a:r>
              <a:rPr lang="en" altLang="zh-CN" dirty="0">
                <a:solidFill>
                  <a:srgbClr val="333333"/>
                </a:solidFill>
                <a:latin typeface="Courier" pitchFamily="2" charset="0"/>
              </a:rPr>
              <a:t>compute</a:t>
            </a:r>
            <a:r>
              <a:rPr lang="zh-CN" altLang="en-US" dirty="0">
                <a:solidFill>
                  <a:srgbClr val="333333"/>
                </a:solidFill>
                <a:latin typeface="Courier" pitchFamily="2" charset="0"/>
              </a:rPr>
              <a:t>操作为值的</a:t>
            </a:r>
            <a:r>
              <a:rPr lang="en" altLang="zh-CN" dirty="0">
                <a:solidFill>
                  <a:srgbClr val="333333"/>
                </a:solidFill>
                <a:latin typeface="Courier" pitchFamily="2" charset="0"/>
              </a:rPr>
              <a:t>map</a:t>
            </a:r>
            <a:endParaRPr lang="zh-CN" altLang="en-US" dirty="0">
              <a:latin typeface="Courier" pitchFamily="2" charset="0"/>
            </a:endParaRPr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096CA92B-A497-BF4B-B58D-02A6048C25BF}"/>
              </a:ext>
            </a:extLst>
          </p:cNvPr>
          <p:cNvCxnSpPr/>
          <p:nvPr/>
        </p:nvCxnSpPr>
        <p:spPr>
          <a:xfrm>
            <a:off x="934578" y="4368978"/>
            <a:ext cx="54800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DFE90426-AC04-704D-9DE4-74BEEBF7DEEF}"/>
              </a:ext>
            </a:extLst>
          </p:cNvPr>
          <p:cNvSpPr txBox="1"/>
          <p:nvPr/>
        </p:nvSpPr>
        <p:spPr>
          <a:xfrm>
            <a:off x="2521527" y="3713465"/>
            <a:ext cx="2957253" cy="369332"/>
          </a:xfrm>
          <a:prstGeom prst="rect">
            <a:avLst/>
          </a:prstGeom>
          <a:noFill/>
          <a:ln>
            <a:solidFill>
              <a:srgbClr val="203BD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>
                <a:latin typeface="Courier" pitchFamily="2" charset="0"/>
              </a:rPr>
              <a:t>OpKernel</a:t>
            </a:r>
            <a:r>
              <a:rPr kumimoji="1" lang="zh-CN" altLang="en-US" dirty="0">
                <a:latin typeface="Courier" pitchFamily="2" charset="0"/>
              </a:rPr>
              <a:t>的</a:t>
            </a:r>
            <a:r>
              <a:rPr kumimoji="1" lang="en-US" altLang="zh-CN" dirty="0">
                <a:latin typeface="Courier" pitchFamily="2" charset="0"/>
              </a:rPr>
              <a:t>Compute</a:t>
            </a:r>
            <a:r>
              <a:rPr kumimoji="1" lang="zh-CN" altLang="en-US" dirty="0">
                <a:latin typeface="Courier" pitchFamily="2" charset="0"/>
              </a:rPr>
              <a:t>函数</a:t>
            </a: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F0500632-6119-EF44-84F4-92A2315944E7}"/>
              </a:ext>
            </a:extLst>
          </p:cNvPr>
          <p:cNvCxnSpPr/>
          <p:nvPr/>
        </p:nvCxnSpPr>
        <p:spPr>
          <a:xfrm flipH="1" flipV="1">
            <a:off x="1986383" y="3363422"/>
            <a:ext cx="535144" cy="432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945B43F8-42DE-BE4C-965D-753F001F7518}"/>
              </a:ext>
            </a:extLst>
          </p:cNvPr>
          <p:cNvCxnSpPr/>
          <p:nvPr/>
        </p:nvCxnSpPr>
        <p:spPr>
          <a:xfrm flipH="1">
            <a:off x="2105891" y="4082797"/>
            <a:ext cx="1932709" cy="1417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8A206BAE-A2BF-5E4C-B4F7-09CAFD181B9C}"/>
              </a:ext>
            </a:extLst>
          </p:cNvPr>
          <p:cNvSpPr txBox="1"/>
          <p:nvPr/>
        </p:nvSpPr>
        <p:spPr>
          <a:xfrm>
            <a:off x="8298167" y="3938191"/>
            <a:ext cx="3303270" cy="1111073"/>
          </a:xfrm>
          <a:prstGeom prst="rect">
            <a:avLst/>
          </a:prstGeom>
          <a:noFill/>
          <a:ln>
            <a:solidFill>
              <a:srgbClr val="203BD3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en-US" altLang="zh-CN" dirty="0" err="1">
                <a:latin typeface="Courier" pitchFamily="2" charset="0"/>
              </a:rPr>
              <a:t>ChooseKernel</a:t>
            </a:r>
            <a:r>
              <a:rPr kumimoji="1" lang="zh-CN" altLang="en-US" dirty="0">
                <a:latin typeface="Courier" pitchFamily="2" charset="0"/>
              </a:rPr>
              <a:t>方法为当前</a:t>
            </a:r>
            <a:r>
              <a:rPr kumimoji="1" lang="en-US" altLang="zh-CN" dirty="0">
                <a:latin typeface="Courier" pitchFamily="2" charset="0"/>
              </a:rPr>
              <a:t>Op</a:t>
            </a:r>
            <a:r>
              <a:rPr kumimoji="1" lang="zh-CN" altLang="en-US" dirty="0">
                <a:latin typeface="Courier" pitchFamily="2" charset="0"/>
              </a:rPr>
              <a:t>的</a:t>
            </a:r>
            <a:r>
              <a:rPr kumimoji="1" lang="en-US" altLang="zh-CN" dirty="0" err="1">
                <a:latin typeface="Courier" pitchFamily="2" charset="0"/>
              </a:rPr>
              <a:t>kernel_func</a:t>
            </a:r>
            <a:r>
              <a:rPr kumimoji="1" lang="en-US" altLang="zh-CN" dirty="0">
                <a:latin typeface="Courier" pitchFamily="2" charset="0"/>
              </a:rPr>
              <a:t>_</a:t>
            </a:r>
            <a:r>
              <a:rPr kumimoji="1" lang="zh-CN" altLang="en-US" dirty="0">
                <a:latin typeface="Courier" pitchFamily="2" charset="0"/>
              </a:rPr>
              <a:t>找到了对应的</a:t>
            </a:r>
            <a:r>
              <a:rPr kumimoji="1" lang="en-US" altLang="zh-CN" dirty="0">
                <a:latin typeface="Courier" pitchFamily="2" charset="0"/>
              </a:rPr>
              <a:t>Compute</a:t>
            </a:r>
            <a:r>
              <a:rPr kumimoji="1" lang="zh-CN" altLang="en-US" dirty="0">
                <a:latin typeface="Courier" pitchFamily="2" charset="0"/>
              </a:rPr>
              <a:t>方法，并进行关联</a:t>
            </a:r>
          </a:p>
        </p:txBody>
      </p:sp>
    </p:spTree>
    <p:extLst>
      <p:ext uri="{BB962C8B-B14F-4D97-AF65-F5344CB8AC3E}">
        <p14:creationId xmlns:p14="http://schemas.microsoft.com/office/powerpoint/2010/main" val="22426513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1" y="181250"/>
            <a:ext cx="7122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/>
              <a:t>OpRun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>
                <a:solidFill>
                  <a:srgbClr val="2339DA"/>
                </a:solidFill>
              </a:rPr>
              <a:t>Op-&gt;</a:t>
            </a:r>
            <a:r>
              <a:rPr kumimoji="1" lang="en-US" altLang="zh-CN" sz="2800" b="1" dirty="0" err="1">
                <a:solidFill>
                  <a:srgbClr val="2339DA"/>
                </a:solidFill>
              </a:rPr>
              <a:t>RunImpl</a:t>
            </a:r>
            <a:r>
              <a:rPr kumimoji="1" lang="zh-CN" altLang="en-US" sz="2800" b="1" dirty="0">
                <a:solidFill>
                  <a:srgbClr val="2339DA"/>
                </a:solidFill>
              </a:rPr>
              <a:t>实现小结 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47</a:t>
            </a:fld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932FB3-BFBE-8E4E-818C-4DF189612892}"/>
              </a:ext>
            </a:extLst>
          </p:cNvPr>
          <p:cNvSpPr/>
          <p:nvPr/>
        </p:nvSpPr>
        <p:spPr>
          <a:xfrm>
            <a:off x="822601" y="882787"/>
            <a:ext cx="110372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OperatorWithKernel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dirty="0" err="1">
                <a:solidFill>
                  <a:srgbClr val="795E26"/>
                </a:solidFill>
                <a:latin typeface="Courier" pitchFamily="2" charset="0"/>
              </a:rPr>
              <a:t>RunImpl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Scope&amp;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 scope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,</a:t>
            </a:r>
          </a:p>
          <a:p>
            <a:r>
              <a:rPr lang="zh-CN" altLang="en-US" dirty="0">
                <a:solidFill>
                  <a:srgbClr val="0000FF"/>
                </a:solidFill>
                <a:latin typeface="Courier" pitchFamily="2" charset="0"/>
              </a:rPr>
              <a:t>                                 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" pitchFamily="2" charset="0"/>
              </a:rPr>
              <a:t>platform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::Place&amp;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 place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,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                               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RuntimeContext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*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" pitchFamily="2" charset="0"/>
              </a:rPr>
              <a:t>runtime_ctx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 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{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urier" pitchFamily="2" charset="0"/>
              </a:rPr>
              <a:t>...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/>
            </a:r>
            <a:br>
              <a:rPr lang="en" altLang="zh-CN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" altLang="zh-CN" dirty="0">
                <a:solidFill>
                  <a:srgbClr val="AF00DB"/>
                </a:solidFill>
                <a:latin typeface="Courier" pitchFamily="2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" altLang="zh-CN" dirty="0" err="1">
                <a:solidFill>
                  <a:srgbClr val="001080"/>
                </a:solidFill>
                <a:latin typeface="Courier" pitchFamily="2" charset="0"/>
              </a:rPr>
              <a:t>kernel_type_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.</a:t>
            </a:r>
            <a:r>
              <a:rPr lang="en" altLang="zh-CN" dirty="0" err="1">
                <a:solidFill>
                  <a:srgbClr val="795E26"/>
                </a:solidFill>
                <a:latin typeface="Courier" pitchFamily="2" charset="0"/>
              </a:rPr>
              <a:t>get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() == 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nullptr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|| 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kernel_</a:t>
            </a:r>
            <a:r>
              <a:rPr lang="en" altLang="zh-CN" dirty="0" err="1">
                <a:solidFill>
                  <a:srgbClr val="001080"/>
                </a:solidFill>
                <a:latin typeface="Courier" pitchFamily="2" charset="0"/>
              </a:rPr>
              <a:t>func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_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.</a:t>
            </a:r>
            <a:r>
              <a:rPr lang="en" altLang="zh-CN" dirty="0">
                <a:solidFill>
                  <a:srgbClr val="795E26"/>
                </a:solidFill>
                <a:latin typeface="Courier" pitchFamily="2" charset="0"/>
              </a:rPr>
              <a:t>get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() == 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nullptr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 {</a:t>
            </a:r>
          </a:p>
          <a:p>
            <a:r>
              <a:rPr lang="zh-CN" altLang="en-US" dirty="0">
                <a:solidFill>
                  <a:srgbClr val="795E26"/>
                </a:solidFill>
                <a:latin typeface="Courier" pitchFamily="2" charset="0"/>
              </a:rPr>
              <a:t>    </a:t>
            </a:r>
            <a:r>
              <a:rPr lang="en" altLang="zh-CN" b="1" dirty="0" err="1">
                <a:solidFill>
                  <a:srgbClr val="795E26"/>
                </a:solidFill>
                <a:latin typeface="Courier" pitchFamily="2" charset="0"/>
              </a:rPr>
              <a:t>ChooseKernel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(*</a:t>
            </a:r>
            <a:r>
              <a:rPr lang="en" altLang="zh-CN" b="1" dirty="0" err="1">
                <a:solidFill>
                  <a:srgbClr val="000000"/>
                </a:solidFill>
                <a:latin typeface="Courier" pitchFamily="2" charset="0"/>
              </a:rPr>
              <a:t>runtime_ctx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, scope, place);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}</a:t>
            </a: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Courier" pitchFamily="2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urier" pitchFamily="2" charset="0"/>
              </a:rPr>
              <a:t>...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(*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kernel_func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_)(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ExecutionContext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(*this, 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exec_scope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, *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dev_ctx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, *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runtime_ctx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,</a:t>
            </a:r>
          </a:p>
          <a:p>
            <a:r>
              <a:rPr lang="zh-CN" altLang="en-US" b="1" dirty="0">
                <a:solidFill>
                  <a:srgbClr val="C00000"/>
                </a:solidFill>
                <a:latin typeface="Courier" pitchFamily="2" charset="0"/>
              </a:rPr>
              <a:t>                                   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kernel_configs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));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urier" pitchFamily="2" charset="0"/>
              </a:rPr>
              <a:t>...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urier" pitchFamily="2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1701B1-FE15-DC4A-BCC8-B0A5C956A5F1}"/>
              </a:ext>
            </a:extLst>
          </p:cNvPr>
          <p:cNvSpPr txBox="1"/>
          <p:nvPr/>
        </p:nvSpPr>
        <p:spPr>
          <a:xfrm>
            <a:off x="874713" y="4477424"/>
            <a:ext cx="10647911" cy="1111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Courier" pitchFamily="2" charset="0"/>
              </a:rPr>
              <a:t>Op-&gt;</a:t>
            </a:r>
            <a:r>
              <a:rPr kumimoji="1" lang="en-US" altLang="zh-CN" dirty="0" err="1">
                <a:latin typeface="Courier" pitchFamily="2" charset="0"/>
              </a:rPr>
              <a:t>RunImpl</a:t>
            </a:r>
            <a:r>
              <a:rPr kumimoji="1" lang="zh-CN" altLang="en-US" dirty="0">
                <a:latin typeface="Courier" pitchFamily="2" charset="0"/>
              </a:rPr>
              <a:t>首先调用</a:t>
            </a:r>
            <a:r>
              <a:rPr kumimoji="1" lang="en-US" altLang="zh-CN" dirty="0" err="1">
                <a:latin typeface="Courier" pitchFamily="2" charset="0"/>
              </a:rPr>
              <a:t>ChooseKernel</a:t>
            </a:r>
            <a:r>
              <a:rPr kumimoji="1" lang="zh-CN" altLang="en-US" dirty="0">
                <a:latin typeface="Courier" pitchFamily="2" charset="0"/>
              </a:rPr>
              <a:t>方法为当前</a:t>
            </a:r>
            <a:r>
              <a:rPr kumimoji="1" lang="en-US" altLang="zh-CN" dirty="0">
                <a:latin typeface="Courier" pitchFamily="2" charset="0"/>
              </a:rPr>
              <a:t>Op</a:t>
            </a:r>
            <a:r>
              <a:rPr kumimoji="1" lang="zh-CN" altLang="en-US" dirty="0">
                <a:latin typeface="Courier" pitchFamily="2" charset="0"/>
              </a:rPr>
              <a:t>找到合适</a:t>
            </a:r>
            <a:r>
              <a:rPr kumimoji="1" lang="en-US" altLang="zh-CN" dirty="0" err="1">
                <a:latin typeface="Courier" pitchFamily="2" charset="0"/>
              </a:rPr>
              <a:t>OpKernel</a:t>
            </a:r>
            <a:endParaRPr kumimoji="1" lang="en-US" altLang="zh-CN" dirty="0">
              <a:latin typeface="Courier" pitchFamily="2" charset="0"/>
            </a:endParaRPr>
          </a:p>
          <a:p>
            <a:pPr marL="285750" indent="-285750"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Courier" pitchFamily="2" charset="0"/>
              </a:rPr>
              <a:t>然后将</a:t>
            </a:r>
            <a:r>
              <a:rPr kumimoji="1" lang="en-US" altLang="zh-CN" dirty="0" err="1">
                <a:latin typeface="Courier" pitchFamily="2" charset="0"/>
              </a:rPr>
              <a:t>OpKernel</a:t>
            </a:r>
            <a:r>
              <a:rPr kumimoji="1" lang="zh-CN" altLang="en-US" dirty="0">
                <a:latin typeface="Courier" pitchFamily="2" charset="0"/>
              </a:rPr>
              <a:t>中的</a:t>
            </a:r>
            <a:r>
              <a:rPr kumimoji="1" lang="en-US" altLang="zh-CN" dirty="0">
                <a:latin typeface="Courier" pitchFamily="2" charset="0"/>
              </a:rPr>
              <a:t>Compute</a:t>
            </a:r>
            <a:r>
              <a:rPr kumimoji="1" lang="zh-CN" altLang="en-US" dirty="0">
                <a:latin typeface="Courier" pitchFamily="2" charset="0"/>
              </a:rPr>
              <a:t>函数与当前</a:t>
            </a:r>
            <a:r>
              <a:rPr kumimoji="1" lang="en-US" altLang="zh-CN" dirty="0" err="1">
                <a:latin typeface="Courier" pitchFamily="2" charset="0"/>
              </a:rPr>
              <a:t>OpWithKernel</a:t>
            </a:r>
            <a:r>
              <a:rPr kumimoji="1" lang="zh-CN" altLang="en-US" dirty="0">
                <a:latin typeface="Courier" pitchFamily="2" charset="0"/>
              </a:rPr>
              <a:t>中的</a:t>
            </a:r>
            <a:r>
              <a:rPr kumimoji="1" lang="en-US" altLang="zh-CN" dirty="0" err="1">
                <a:latin typeface="Courier" pitchFamily="2" charset="0"/>
              </a:rPr>
              <a:t>kernul_func</a:t>
            </a:r>
            <a:r>
              <a:rPr kumimoji="1" lang="en-US" altLang="zh-CN" dirty="0">
                <a:latin typeface="Courier" pitchFamily="2" charset="0"/>
              </a:rPr>
              <a:t>_</a:t>
            </a:r>
            <a:r>
              <a:rPr kumimoji="1" lang="zh-CN" altLang="en-US" dirty="0">
                <a:latin typeface="Courier" pitchFamily="2" charset="0"/>
              </a:rPr>
              <a:t>函数指针关联</a:t>
            </a:r>
            <a:endParaRPr kumimoji="1" lang="en-US" altLang="zh-CN" dirty="0">
              <a:latin typeface="Courier" pitchFamily="2" charset="0"/>
            </a:endParaRPr>
          </a:p>
          <a:p>
            <a:pPr marL="285750" indent="-285750"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Courier" pitchFamily="2" charset="0"/>
              </a:rPr>
              <a:t>随后通过调用</a:t>
            </a:r>
            <a:r>
              <a:rPr kumimoji="1" lang="en-US" altLang="zh-CN" dirty="0" err="1">
                <a:latin typeface="Courier" pitchFamily="2" charset="0"/>
              </a:rPr>
              <a:t>kernel_func</a:t>
            </a:r>
            <a:r>
              <a:rPr kumimoji="1" lang="en-US" altLang="zh-CN" dirty="0">
                <a:latin typeface="Courier" pitchFamily="2" charset="0"/>
              </a:rPr>
              <a:t>_</a:t>
            </a:r>
            <a:r>
              <a:rPr kumimoji="1" lang="zh-CN" altLang="en-US" dirty="0">
                <a:latin typeface="Courier" pitchFamily="2" charset="0"/>
              </a:rPr>
              <a:t>执行</a:t>
            </a:r>
            <a:r>
              <a:rPr kumimoji="1" lang="en-US" altLang="zh-CN" dirty="0">
                <a:latin typeface="Courier" pitchFamily="2" charset="0"/>
              </a:rPr>
              <a:t>Op</a:t>
            </a:r>
            <a:r>
              <a:rPr kumimoji="1" lang="zh-CN" altLang="en-US" dirty="0">
                <a:latin typeface="Courier" pitchFamily="2" charset="0"/>
              </a:rPr>
              <a:t>的计算，完成</a:t>
            </a:r>
            <a:r>
              <a:rPr kumimoji="1" lang="en-US" altLang="zh-CN" dirty="0">
                <a:latin typeface="Courier" pitchFamily="2" charset="0"/>
              </a:rPr>
              <a:t>Op-&gt;Run</a:t>
            </a:r>
            <a:r>
              <a:rPr kumimoji="1" lang="zh-CN" altLang="en-US" dirty="0">
                <a:latin typeface="Courier" pitchFamily="2" charset="0"/>
              </a:rPr>
              <a:t>的过程</a:t>
            </a:r>
          </a:p>
        </p:txBody>
      </p:sp>
    </p:spTree>
    <p:extLst>
      <p:ext uri="{BB962C8B-B14F-4D97-AF65-F5344CB8AC3E}">
        <p14:creationId xmlns:p14="http://schemas.microsoft.com/office/powerpoint/2010/main" val="241332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1" y="181250"/>
            <a:ext cx="7122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/>
              <a:t>Op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>
                <a:solidFill>
                  <a:srgbClr val="2339DA"/>
                </a:solidFill>
              </a:rPr>
              <a:t>Executor::Run</a:t>
            </a:r>
            <a:r>
              <a:rPr kumimoji="1" lang="zh-CN" altLang="en-US" sz="2800" b="1" dirty="0">
                <a:solidFill>
                  <a:srgbClr val="2339DA"/>
                </a:solidFill>
              </a:rPr>
              <a:t>过程小结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48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7A8B5DC-F4B4-394A-899F-1E9CE9516C82}"/>
              </a:ext>
            </a:extLst>
          </p:cNvPr>
          <p:cNvSpPr/>
          <p:nvPr/>
        </p:nvSpPr>
        <p:spPr>
          <a:xfrm>
            <a:off x="822601" y="879430"/>
            <a:ext cx="11854308" cy="5637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b="1" dirty="0" err="1">
                <a:solidFill>
                  <a:srgbClr val="001080"/>
                </a:solidFill>
                <a:latin typeface="Courier" pitchFamily="2" charset="0"/>
              </a:rPr>
              <a:t>ctx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-&gt;</a:t>
            </a:r>
            <a:r>
              <a:rPr lang="en" altLang="zh-CN" b="1" dirty="0">
                <a:solidFill>
                  <a:srgbClr val="001080"/>
                </a:solidFill>
                <a:latin typeface="Courier" pitchFamily="2" charset="0"/>
              </a:rPr>
              <a:t>ops_.</a:t>
            </a:r>
            <a:r>
              <a:rPr lang="en" altLang="zh-CN" b="1" dirty="0" err="1">
                <a:solidFill>
                  <a:srgbClr val="795E26"/>
                </a:solidFill>
                <a:latin typeface="Courier" pitchFamily="2" charset="0"/>
              </a:rPr>
              <a:t>push_back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" altLang="zh-CN" b="1" dirty="0" err="1">
                <a:solidFill>
                  <a:srgbClr val="267F99"/>
                </a:solidFill>
                <a:latin typeface="Courier" pitchFamily="2" charset="0"/>
              </a:rPr>
              <a:t>OpRegistry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b="1" dirty="0" err="1">
                <a:solidFill>
                  <a:srgbClr val="795E26"/>
                </a:solidFill>
                <a:latin typeface="Courier" pitchFamily="2" charset="0"/>
              </a:rPr>
              <a:t>CreateOp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(*</a:t>
            </a:r>
            <a:r>
              <a:rPr lang="en" altLang="zh-CN" b="1" dirty="0" err="1">
                <a:solidFill>
                  <a:srgbClr val="000000"/>
                </a:solidFill>
                <a:latin typeface="Courier" pitchFamily="2" charset="0"/>
              </a:rPr>
              <a:t>op_desc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));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Courier" pitchFamily="2" charset="0"/>
              </a:rPr>
              <a:t>疑问：</a:t>
            </a:r>
            <a:endParaRPr lang="en-US" altLang="zh-CN" sz="2000" b="1" dirty="0">
              <a:latin typeface="Courier" pitchFamily="2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zh-CN" altLang="en-US" sz="2000" dirty="0">
                <a:latin typeface="Courier" pitchFamily="2" charset="0"/>
              </a:rPr>
              <a:t>这里</a:t>
            </a:r>
            <a:r>
              <a:rPr lang="en-US" altLang="zh-CN" sz="2000" dirty="0">
                <a:latin typeface="Courier" pitchFamily="2" charset="0"/>
              </a:rPr>
              <a:t>push</a:t>
            </a:r>
            <a:r>
              <a:rPr lang="zh-CN" altLang="en-US" sz="2000" dirty="0">
                <a:latin typeface="Courier" pitchFamily="2" charset="0"/>
              </a:rPr>
              <a:t>的具体是什么东西？</a:t>
            </a:r>
            <a:endParaRPr lang="en-US" altLang="zh-CN" sz="2000" dirty="0">
              <a:latin typeface="Courier" pitchFamily="2" charset="0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zh-CN" altLang="en-US" sz="2000" dirty="0">
                <a:latin typeface="Courier" pitchFamily="2" charset="0"/>
              </a:rPr>
              <a:t>一个</a:t>
            </a:r>
            <a:r>
              <a:rPr lang="en-US" altLang="zh-CN" sz="2000" dirty="0">
                <a:latin typeface="Courier" pitchFamily="2" charset="0"/>
              </a:rPr>
              <a:t>Operator</a:t>
            </a:r>
            <a:r>
              <a:rPr lang="zh-CN" altLang="en-US" sz="2000" dirty="0">
                <a:latin typeface="Courier" pitchFamily="2" charset="0"/>
              </a:rPr>
              <a:t>基类的智能指针</a:t>
            </a:r>
            <a:endParaRPr lang="en-US" altLang="zh-CN" sz="2000" dirty="0">
              <a:latin typeface="Courier" pitchFamily="2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zh-CN" sz="2000" dirty="0" err="1">
                <a:latin typeface="Courier" pitchFamily="2" charset="0"/>
              </a:rPr>
              <a:t>op_desc</a:t>
            </a:r>
            <a:r>
              <a:rPr lang="zh-CN" altLang="en-US" sz="2000" dirty="0">
                <a:latin typeface="Courier" pitchFamily="2" charset="0"/>
              </a:rPr>
              <a:t>前面了解了，但是经过</a:t>
            </a:r>
            <a:r>
              <a:rPr lang="en-US" altLang="zh-CN" sz="2000" dirty="0">
                <a:latin typeface="Courier" pitchFamily="2" charset="0"/>
              </a:rPr>
              <a:t>Create</a:t>
            </a:r>
            <a:r>
              <a:rPr lang="zh-CN" altLang="en-US" sz="2000" dirty="0">
                <a:latin typeface="Courier" pitchFamily="2" charset="0"/>
              </a:rPr>
              <a:t>之后变成什么了？</a:t>
            </a:r>
            <a:endParaRPr lang="en-US" altLang="zh-CN" sz="2000" dirty="0">
              <a:latin typeface="Courier" pitchFamily="2" charset="0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zh-CN" sz="2000" dirty="0">
              <a:latin typeface="Courier" pitchFamily="2" charset="0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zh-CN" altLang="en-US" sz="2000" dirty="0">
                <a:latin typeface="Courier" pitchFamily="2" charset="0"/>
              </a:rPr>
              <a:t>一个根据</a:t>
            </a:r>
            <a:r>
              <a:rPr lang="en-US" altLang="zh-CN" sz="2000" dirty="0" err="1">
                <a:latin typeface="Courier" pitchFamily="2" charset="0"/>
              </a:rPr>
              <a:t>OpDesc</a:t>
            </a:r>
            <a:r>
              <a:rPr lang="zh-CN" altLang="en-US" sz="2000" dirty="0">
                <a:latin typeface="Courier" pitchFamily="2" charset="0"/>
              </a:rPr>
              <a:t>，</a:t>
            </a:r>
            <a:r>
              <a:rPr lang="en-US" altLang="zh-CN" sz="2000" dirty="0">
                <a:latin typeface="Courier" pitchFamily="2" charset="0"/>
              </a:rPr>
              <a:t>new</a:t>
            </a:r>
            <a:r>
              <a:rPr lang="zh-CN" altLang="en-US" sz="2000" dirty="0">
                <a:latin typeface="Courier" pitchFamily="2" charset="0"/>
              </a:rPr>
              <a:t>得到的具体</a:t>
            </a:r>
            <a:r>
              <a:rPr lang="en-US" altLang="zh-CN" sz="2000" dirty="0" err="1">
                <a:latin typeface="Courier" pitchFamily="2" charset="0"/>
              </a:rPr>
              <a:t>OpClass</a:t>
            </a:r>
            <a:r>
              <a:rPr lang="zh-CN" altLang="en-US" sz="2000" dirty="0">
                <a:latin typeface="Courier" pitchFamily="2" charset="0"/>
              </a:rPr>
              <a:t>的对象实例（例如：</a:t>
            </a:r>
            <a:r>
              <a:rPr lang="en" altLang="zh-CN" sz="2000" b="1" dirty="0"/>
              <a:t> </a:t>
            </a:r>
            <a:r>
              <a:rPr lang="en" altLang="zh-CN" sz="2000" dirty="0">
                <a:latin typeface="Courier" pitchFamily="2" charset="0"/>
              </a:rPr>
              <a:t>class </a:t>
            </a:r>
            <a:r>
              <a:rPr lang="en" altLang="zh-CN" sz="2000" dirty="0" err="1">
                <a:latin typeface="Courier" pitchFamily="2" charset="0"/>
              </a:rPr>
              <a:t>MulOp</a:t>
            </a:r>
            <a:r>
              <a:rPr lang="zh-CN" altLang="en-US" sz="2000" dirty="0">
                <a:latin typeface="Courier" pitchFamily="2" charset="0"/>
              </a:rPr>
              <a:t>）</a:t>
            </a:r>
            <a:endParaRPr lang="en-US" altLang="zh-CN" sz="2000" dirty="0">
              <a:latin typeface="Courier" pitchFamily="2" charset="0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" altLang="zh-CN" b="1" dirty="0">
              <a:latin typeface="Courier" pitchFamily="2" charset="0"/>
            </a:endParaRPr>
          </a:p>
          <a:p>
            <a:r>
              <a:rPr lang="en" altLang="zh-CN" b="1" dirty="0">
                <a:solidFill>
                  <a:srgbClr val="001080"/>
                </a:solidFill>
                <a:latin typeface="Courier" pitchFamily="2" charset="0"/>
              </a:rPr>
              <a:t>op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-&gt;</a:t>
            </a:r>
            <a:r>
              <a:rPr lang="en" altLang="zh-CN" b="1" dirty="0">
                <a:solidFill>
                  <a:srgbClr val="795E26"/>
                </a:solidFill>
                <a:latin typeface="Courier" pitchFamily="2" charset="0"/>
              </a:rPr>
              <a:t>Run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(*</a:t>
            </a:r>
            <a:r>
              <a:rPr lang="en" altLang="zh-CN" b="1" dirty="0" err="1">
                <a:solidFill>
                  <a:srgbClr val="000000"/>
                </a:solidFill>
                <a:latin typeface="Courier" pitchFamily="2" charset="0"/>
              </a:rPr>
              <a:t>local_scope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, place_);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Courier" pitchFamily="2" charset="0"/>
              </a:rPr>
              <a:t>疑问：</a:t>
            </a:r>
            <a:endParaRPr lang="en" altLang="zh-CN" sz="2000" b="1" dirty="0">
              <a:latin typeface="Courier" pitchFamily="2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" altLang="zh-CN" sz="2000" dirty="0">
                <a:latin typeface="Courier" pitchFamily="2" charset="0"/>
              </a:rPr>
              <a:t>Run</a:t>
            </a:r>
            <a:r>
              <a:rPr lang="en-US" altLang="zh-CN" sz="2000" dirty="0">
                <a:latin typeface="Courier" pitchFamily="2" charset="0"/>
              </a:rPr>
              <a:t>?</a:t>
            </a:r>
            <a:r>
              <a:rPr lang="zh-CN" altLang="en-US" sz="2000" dirty="0">
                <a:latin typeface="Courier" pitchFamily="2" charset="0"/>
              </a:rPr>
              <a:t>具体怎么</a:t>
            </a:r>
            <a:r>
              <a:rPr lang="en-US" altLang="zh-CN" sz="2000" dirty="0">
                <a:latin typeface="Courier" pitchFamily="2" charset="0"/>
              </a:rPr>
              <a:t>Run</a:t>
            </a:r>
            <a:r>
              <a:rPr lang="zh-CN" altLang="en-US" sz="2000" dirty="0">
                <a:latin typeface="Courier" pitchFamily="2" charset="0"/>
              </a:rPr>
              <a:t>的？</a:t>
            </a:r>
            <a:endParaRPr lang="en-US" altLang="zh-CN" sz="2000" dirty="0">
              <a:latin typeface="Courier" pitchFamily="2" charset="0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zh-CN" altLang="en-US" sz="2000" dirty="0">
                <a:latin typeface="Courier" pitchFamily="2" charset="0"/>
              </a:rPr>
              <a:t>调用</a:t>
            </a:r>
            <a:r>
              <a:rPr lang="en-US" altLang="zh-CN" sz="2000" dirty="0">
                <a:latin typeface="Courier" pitchFamily="2" charset="0"/>
              </a:rPr>
              <a:t>Op</a:t>
            </a:r>
            <a:r>
              <a:rPr lang="zh-CN" altLang="en-US" sz="2000" dirty="0">
                <a:latin typeface="Courier" pitchFamily="2" charset="0"/>
              </a:rPr>
              <a:t>对应的</a:t>
            </a:r>
            <a:r>
              <a:rPr lang="en-US" altLang="zh-CN" sz="2000" dirty="0" err="1">
                <a:latin typeface="Courier" pitchFamily="2" charset="0"/>
              </a:rPr>
              <a:t>OpKernel</a:t>
            </a:r>
            <a:r>
              <a:rPr lang="zh-CN" altLang="en-US" sz="2000" dirty="0">
                <a:latin typeface="Courier" pitchFamily="2" charset="0"/>
              </a:rPr>
              <a:t>的</a:t>
            </a:r>
            <a:r>
              <a:rPr lang="en-US" altLang="zh-CN" sz="2000" dirty="0">
                <a:latin typeface="Courier" pitchFamily="2" charset="0"/>
              </a:rPr>
              <a:t>Compute</a:t>
            </a:r>
            <a:r>
              <a:rPr lang="zh-CN" altLang="en-US" sz="2000" dirty="0">
                <a:latin typeface="Courier" pitchFamily="2" charset="0"/>
              </a:rPr>
              <a:t>函数，没有</a:t>
            </a:r>
            <a:r>
              <a:rPr lang="en-US" altLang="zh-CN" sz="2000" dirty="0">
                <a:latin typeface="Courier" pitchFamily="2" charset="0"/>
              </a:rPr>
              <a:t>Kernel</a:t>
            </a:r>
            <a:r>
              <a:rPr lang="zh-CN" altLang="en-US" sz="2000" dirty="0">
                <a:latin typeface="Courier" pitchFamily="2" charset="0"/>
              </a:rPr>
              <a:t>，则执行逻辑在</a:t>
            </a:r>
            <a:r>
              <a:rPr lang="en-US" altLang="zh-CN" sz="2000" dirty="0" err="1">
                <a:latin typeface="Courier" pitchFamily="2" charset="0"/>
              </a:rPr>
              <a:t>RunImpl</a:t>
            </a:r>
            <a:r>
              <a:rPr lang="zh-CN" altLang="en-US" sz="2000" dirty="0">
                <a:latin typeface="Courier" pitchFamily="2" charset="0"/>
              </a:rPr>
              <a:t>中实现</a:t>
            </a:r>
            <a:endParaRPr lang="en-US" altLang="zh-CN" sz="2000" dirty="0">
              <a:latin typeface="Courier" pitchFamily="2" charset="0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zh-CN" altLang="en-US" sz="2000" dirty="0">
                <a:latin typeface="Courier" pitchFamily="2" charset="0"/>
              </a:rPr>
              <a:t>输入</a:t>
            </a:r>
            <a:r>
              <a:rPr lang="en-US" altLang="zh-CN" sz="2000" dirty="0">
                <a:latin typeface="Courier" pitchFamily="2" charset="0"/>
              </a:rPr>
              <a:t>inputs</a:t>
            </a:r>
            <a:r>
              <a:rPr lang="zh-CN" altLang="en-US" sz="2000" dirty="0">
                <a:latin typeface="Courier" pitchFamily="2" charset="0"/>
              </a:rPr>
              <a:t>变量，经过</a:t>
            </a:r>
            <a:r>
              <a:rPr lang="en-US" altLang="zh-CN" sz="2000" dirty="0">
                <a:latin typeface="Courier" pitchFamily="2" charset="0"/>
              </a:rPr>
              <a:t>Compute</a:t>
            </a:r>
            <a:r>
              <a:rPr lang="zh-CN" altLang="en-US" sz="2000" dirty="0">
                <a:latin typeface="Courier" pitchFamily="2" charset="0"/>
              </a:rPr>
              <a:t>中实现的逻辑，得到</a:t>
            </a:r>
            <a:r>
              <a:rPr lang="en-US" altLang="zh-CN" sz="2000" dirty="0">
                <a:latin typeface="Courier" pitchFamily="2" charset="0"/>
              </a:rPr>
              <a:t>outputs</a:t>
            </a:r>
            <a:endParaRPr lang="zh-CN" altLang="en-US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D2389CB-CA9F-2149-91E7-BB218202FE08}"/>
              </a:ext>
            </a:extLst>
          </p:cNvPr>
          <p:cNvSpPr/>
          <p:nvPr/>
        </p:nvSpPr>
        <p:spPr>
          <a:xfrm>
            <a:off x="5356827" y="2233226"/>
            <a:ext cx="5836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b="1" dirty="0">
                <a:solidFill>
                  <a:srgbClr val="AF00DB"/>
                </a:solidFill>
                <a:latin typeface="Courier" pitchFamily="2" charset="0"/>
              </a:rPr>
              <a:t>return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b="1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b="1" dirty="0" err="1">
                <a:solidFill>
                  <a:srgbClr val="795E26"/>
                </a:solidFill>
                <a:latin typeface="Courier" pitchFamily="2" charset="0"/>
              </a:rPr>
              <a:t>unique_ptr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&lt;</a:t>
            </a:r>
            <a:r>
              <a:rPr lang="en" altLang="zh-CN" b="1" dirty="0" err="1">
                <a:solidFill>
                  <a:srgbClr val="0000FF"/>
                </a:solidFill>
                <a:latin typeface="Courier" pitchFamily="2" charset="0"/>
              </a:rPr>
              <a:t>OperatorBase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&gt;(op);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EFE6F36-470E-784F-9AF0-7348F3FF1953}"/>
              </a:ext>
            </a:extLst>
          </p:cNvPr>
          <p:cNvSpPr/>
          <p:nvPr/>
        </p:nvSpPr>
        <p:spPr>
          <a:xfrm>
            <a:off x="1290518" y="3159190"/>
            <a:ext cx="8132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return new T(type, inputs, outputs, 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attrs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);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F83A5EF-2B24-0046-9FEE-0FD83AD0AA55}"/>
              </a:ext>
            </a:extLst>
          </p:cNvPr>
          <p:cNvSpPr txBox="1"/>
          <p:nvPr/>
        </p:nvSpPr>
        <p:spPr>
          <a:xfrm>
            <a:off x="5023104" y="1380921"/>
            <a:ext cx="7019629" cy="7648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dirty="0">
                <a:latin typeface="Courier" pitchFamily="2" charset="0"/>
              </a:rPr>
              <a:t>无论是</a:t>
            </a:r>
            <a:r>
              <a:rPr kumimoji="1" lang="en-US" altLang="zh-CN" dirty="0">
                <a:latin typeface="Courier" pitchFamily="2" charset="0"/>
              </a:rPr>
              <a:t>Executor</a:t>
            </a:r>
            <a:r>
              <a:rPr kumimoji="1" lang="zh-CN" altLang="en-US" dirty="0">
                <a:latin typeface="Courier" pitchFamily="2" charset="0"/>
              </a:rPr>
              <a:t>还是</a:t>
            </a:r>
            <a:r>
              <a:rPr kumimoji="1" lang="en-US" altLang="zh-CN" dirty="0" err="1">
                <a:latin typeface="Courier" pitchFamily="2" charset="0"/>
              </a:rPr>
              <a:t>ParallelExecutor</a:t>
            </a:r>
            <a:r>
              <a:rPr kumimoji="1" lang="zh-CN" altLang="en-US" dirty="0">
                <a:latin typeface="Courier" pitchFamily="2" charset="0"/>
              </a:rPr>
              <a:t>，一定会有</a:t>
            </a:r>
            <a:r>
              <a:rPr kumimoji="1" lang="en-US" altLang="zh-CN" dirty="0" err="1">
                <a:latin typeface="Courier" pitchFamily="2" charset="0"/>
              </a:rPr>
              <a:t>OpDesc</a:t>
            </a:r>
            <a:r>
              <a:rPr kumimoji="1" lang="zh-CN" altLang="en-US" dirty="0">
                <a:latin typeface="Courier" pitchFamily="2" charset="0"/>
              </a:rPr>
              <a:t>到</a:t>
            </a:r>
            <a:r>
              <a:rPr kumimoji="1" lang="en-US" altLang="zh-CN" dirty="0" err="1">
                <a:latin typeface="Courier" pitchFamily="2" charset="0"/>
              </a:rPr>
              <a:t>OperatorBase</a:t>
            </a:r>
            <a:r>
              <a:rPr kumimoji="1" lang="zh-CN" altLang="en-US" dirty="0">
                <a:latin typeface="Courier" pitchFamily="2" charset="0"/>
              </a:rPr>
              <a:t>的创建过程，注意</a:t>
            </a:r>
            <a:r>
              <a:rPr kumimoji="1" lang="en-US" altLang="zh-CN" dirty="0">
                <a:latin typeface="Courier" pitchFamily="2" charset="0"/>
              </a:rPr>
              <a:t>PE</a:t>
            </a:r>
            <a:r>
              <a:rPr kumimoji="1" lang="zh-CN" altLang="en-US" dirty="0">
                <a:latin typeface="Courier" pitchFamily="2" charset="0"/>
              </a:rPr>
              <a:t>在什么地方创建的？</a:t>
            </a:r>
          </a:p>
        </p:txBody>
      </p:sp>
    </p:spTree>
    <p:extLst>
      <p:ext uri="{BB962C8B-B14F-4D97-AF65-F5344CB8AC3E}">
        <p14:creationId xmlns:p14="http://schemas.microsoft.com/office/powerpoint/2010/main" val="41052363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9CEF21C-6E94-2B48-91DC-A45DD2A003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7318" b="29133"/>
          <a:stretch/>
        </p:blipFill>
        <p:spPr>
          <a:xfrm>
            <a:off x="4811326" y="2139777"/>
            <a:ext cx="2569349" cy="111890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4D8F157-BD08-F441-9A60-B5728E39C8FD}"/>
              </a:ext>
            </a:extLst>
          </p:cNvPr>
          <p:cNvSpPr txBox="1"/>
          <p:nvPr/>
        </p:nvSpPr>
        <p:spPr>
          <a:xfrm>
            <a:off x="2623718" y="3424279"/>
            <a:ext cx="6871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dirty="0" err="1"/>
              <a:t>CompiledProgram</a:t>
            </a:r>
            <a:r>
              <a:rPr kumimoji="1" lang="zh-CN" altLang="en-US" sz="3600" b="1" dirty="0"/>
              <a:t>与</a:t>
            </a:r>
            <a:r>
              <a:rPr kumimoji="1" lang="en-US" altLang="zh-CN" sz="3600" b="1" dirty="0"/>
              <a:t>Graph</a:t>
            </a:r>
            <a:r>
              <a:rPr kumimoji="1" lang="zh-CN" altLang="en-US" sz="3600" b="1" dirty="0"/>
              <a:t>构造</a:t>
            </a:r>
          </a:p>
        </p:txBody>
      </p:sp>
    </p:spTree>
    <p:extLst>
      <p:ext uri="{BB962C8B-B14F-4D97-AF65-F5344CB8AC3E}">
        <p14:creationId xmlns:p14="http://schemas.microsoft.com/office/powerpoint/2010/main" val="1676503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36890" y="181250"/>
            <a:ext cx="2217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/>
              <a:t>简单示例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7A1EE1E-35BE-C048-83B5-DB63ACF7311A}"/>
              </a:ext>
            </a:extLst>
          </p:cNvPr>
          <p:cNvSpPr txBox="1"/>
          <p:nvPr/>
        </p:nvSpPr>
        <p:spPr>
          <a:xfrm>
            <a:off x="836889" y="872359"/>
            <a:ext cx="7676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结合代码示例剖析 </a:t>
            </a:r>
            <a:r>
              <a:rPr kumimoji="1" lang="en-US" altLang="zh-CN" sz="2400" dirty="0"/>
              <a:t>Executor/</a:t>
            </a:r>
            <a:r>
              <a:rPr kumimoji="1" lang="en-US" altLang="zh-CN" sz="2400" dirty="0" err="1"/>
              <a:t>ParallelExecutor</a:t>
            </a:r>
            <a:r>
              <a:rPr kumimoji="1" lang="zh-CN" altLang="en-US" sz="2400" dirty="0"/>
              <a:t> 执行逻辑</a:t>
            </a:r>
            <a:endParaRPr kumimoji="1" lang="en-US" altLang="zh-CN" sz="240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17A0B8-7D2B-EC4F-9D53-0279B9DF609B}"/>
              </a:ext>
            </a:extLst>
          </p:cNvPr>
          <p:cNvSpPr txBox="1"/>
          <p:nvPr/>
        </p:nvSpPr>
        <p:spPr>
          <a:xfrm>
            <a:off x="836889" y="1532611"/>
            <a:ext cx="8874508" cy="4524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data 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 fluid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layers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data(name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‘X’, shape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[1], </a:t>
            </a:r>
            <a:r>
              <a:rPr lang="EN" altLang="ZH-CN" dirty="0" err="1">
                <a:latin typeface="Courier" pitchFamily="2" charset="0"/>
                <a:cs typeface="Courier New" panose="02070309020205020404" pitchFamily="49" charset="0"/>
              </a:rPr>
              <a:t>dtype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‘float32</a:t>
            </a:r>
            <a:r>
              <a:rPr lang="EN-US" altLang="ZH-CN" dirty="0">
                <a:latin typeface="Courier" pitchFamily="2" charset="0"/>
                <a:cs typeface="Courier New" panose="02070309020205020404" pitchFamily="49" charset="0"/>
              </a:rPr>
              <a:t>’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hidden 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 fluid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layers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fc(input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data, size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10) </a:t>
            </a:r>
          </a:p>
          <a:p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loss 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 fluid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layers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mean(hidden) fluid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optimizer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SGD(</a:t>
            </a:r>
            <a:r>
              <a:rPr lang="EN" altLang="ZH-CN" dirty="0" err="1">
                <a:latin typeface="Courier" pitchFamily="2" charset="0"/>
                <a:cs typeface="Courier New" panose="02070309020205020404" pitchFamily="49" charset="0"/>
              </a:rPr>
              <a:t>learning_rate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0.01)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minimize(loss)</a:t>
            </a:r>
          </a:p>
          <a:p>
            <a:endParaRPr lang="en" altLang="zh-CN" dirty="0">
              <a:latin typeface="Courier" pitchFamily="2" charset="0"/>
              <a:cs typeface="Courier New" panose="02070309020205020404" pitchFamily="49" charset="0"/>
            </a:endParaRPr>
          </a:p>
          <a:p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place 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 fluid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CUDAPlace(0) </a:t>
            </a:r>
            <a:r>
              <a:rPr lang="EN" altLang="ZH-CN" i="1" dirty="0">
                <a:latin typeface="Courier" pitchFamily="2" charset="0"/>
                <a:cs typeface="Courier New" panose="02070309020205020404" pitchFamily="49" charset="0"/>
              </a:rPr>
              <a:t># fluid.CPUPlace()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" altLang="ZH-CN" b="1" dirty="0">
                <a:solidFill>
                  <a:srgbClr val="C00000"/>
                </a:solidFill>
                <a:latin typeface="Courier" pitchFamily="2" charset="0"/>
                <a:cs typeface="Courier New" panose="02070309020205020404" pitchFamily="49" charset="0"/>
              </a:rPr>
              <a:t>exe = fluid.Executor(place) </a:t>
            </a:r>
            <a:endParaRPr lang="en" altLang="zh-CN" dirty="0">
              <a:latin typeface="Courier" pitchFamily="2" charset="0"/>
              <a:cs typeface="Courier New" panose="02070309020205020404" pitchFamily="49" charset="0"/>
            </a:endParaRPr>
          </a:p>
          <a:p>
            <a:r>
              <a:rPr lang="EN" altLang="ZH-CN" b="1" dirty="0">
                <a:solidFill>
                  <a:srgbClr val="C00000"/>
                </a:solidFill>
                <a:latin typeface="Courier" pitchFamily="2" charset="0"/>
                <a:cs typeface="Courier New" panose="02070309020205020404" pitchFamily="49" charset="0"/>
              </a:rPr>
              <a:t>exe.run(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  <a:cs typeface="Courier New" panose="02070309020205020404" pitchFamily="49" charset="0"/>
              </a:rPr>
              <a:t>fluid.default_startup_program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  <a:cs typeface="Courier New" panose="02070309020205020404" pitchFamily="49" charset="0"/>
              </a:rPr>
              <a:t>()) </a:t>
            </a:r>
          </a:p>
          <a:p>
            <a:endParaRPr lang="en" altLang="zh-CN" dirty="0">
              <a:latin typeface="Courier" pitchFamily="2" charset="0"/>
              <a:cs typeface="Courier New" panose="02070309020205020404" pitchFamily="49" charset="0"/>
            </a:endParaRPr>
          </a:p>
          <a:p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  <a:cs typeface="Courier New" panose="02070309020205020404" pitchFamily="49" charset="0"/>
              </a:rPr>
              <a:t>compiled_prog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  <a:cs typeface="Courier New" panose="02070309020205020404" pitchFamily="49" charset="0"/>
              </a:rPr>
              <a:t> =</a:t>
            </a:r>
            <a:r>
              <a:rPr lang="ZH-CN" altLang="en-US" b="1" dirty="0">
                <a:solidFill>
                  <a:srgbClr val="C00000"/>
                </a:solidFill>
                <a:latin typeface="Courier" pitchFamily="2" charset="0"/>
                <a:cs typeface="Courier New" panose="02070309020205020404" pitchFamily="49" charset="0"/>
              </a:rPr>
              <a:t>     </a:t>
            </a:r>
            <a:r>
              <a:rPr lang="EN-US" altLang="zh-CN" b="1" dirty="0">
                <a:solidFill>
                  <a:srgbClr val="C00000"/>
                </a:solidFill>
                <a:latin typeface="Courier" pitchFamily="2" charset="0"/>
                <a:cs typeface="Courier New" panose="02070309020205020404" pitchFamily="49" charset="0"/>
              </a:rPr>
              <a:t>	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  <a:cs typeface="Courier New" panose="02070309020205020404" pitchFamily="49" charset="0"/>
              </a:rPr>
              <a:t>compiler.CompiledProgram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  <a:cs typeface="Courier New" panose="02070309020205020404" pitchFamily="49" charset="0"/>
              </a:rPr>
              <a:t>fluid.default_main_program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  <a:cs typeface="Courier New" panose="02070309020205020404" pitchFamily="49" charset="0"/>
              </a:rPr>
              <a:t>())</a:t>
            </a:r>
          </a:p>
          <a:p>
            <a:r>
              <a:rPr lang="EN" altLang="ZH-CN" b="1" dirty="0">
                <a:solidFill>
                  <a:srgbClr val="C00000"/>
                </a:solidFill>
                <a:latin typeface="Courier" pitchFamily="2" charset="0"/>
                <a:cs typeface="Courier New" panose="02070309020205020404" pitchFamily="49" charset="0"/>
              </a:rPr>
              <a:t>	</a:t>
            </a:r>
            <a:r>
              <a:rPr lang="EN-US" altLang="ZH-CN" b="1" dirty="0">
                <a:solidFill>
                  <a:srgbClr val="C00000"/>
                </a:solidFill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-US" altLang="ZH-CN" b="1" dirty="0" err="1">
                <a:solidFill>
                  <a:srgbClr val="C00000"/>
                </a:solidFill>
                <a:latin typeface="Courier" pitchFamily="2" charset="0"/>
                <a:cs typeface="Courier New" panose="02070309020205020404" pitchFamily="49" charset="0"/>
              </a:rPr>
              <a:t>with_data_parallel</a:t>
            </a:r>
            <a:r>
              <a:rPr lang="EN-US" altLang="ZH-CN" b="1" dirty="0">
                <a:solidFill>
                  <a:srgbClr val="C00000"/>
                </a:solidFill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EN-US" altLang="ZH-CN" b="1" dirty="0" err="1">
                <a:solidFill>
                  <a:srgbClr val="C00000"/>
                </a:solidFill>
                <a:latin typeface="Courier" pitchFamily="2" charset="0"/>
                <a:cs typeface="Courier New" panose="02070309020205020404" pitchFamily="49" charset="0"/>
              </a:rPr>
              <a:t>loss_name</a:t>
            </a:r>
            <a:r>
              <a:rPr lang="EN-US" altLang="ZH-CN" b="1" dirty="0">
                <a:solidFill>
                  <a:srgbClr val="C00000"/>
                </a:solidFill>
                <a:latin typeface="Courier" pitchFamily="2" charset="0"/>
                <a:cs typeface="Courier New" panose="02070309020205020404" pitchFamily="49" charset="0"/>
              </a:rPr>
              <a:t>=loss.name)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endParaRPr lang="en" altLang="zh-CN" dirty="0">
              <a:latin typeface="Courier" pitchFamily="2" charset="0"/>
              <a:cs typeface="Courier New" panose="02070309020205020404" pitchFamily="49" charset="0"/>
            </a:endParaRPr>
          </a:p>
          <a:p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x 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 numpy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random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random(size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(10, 1))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latin typeface="Courier" pitchFamily="2" charset="0"/>
                <a:cs typeface="Courier New" panose="02070309020205020404" pitchFamily="49" charset="0"/>
              </a:rPr>
              <a:t>astype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('float32’) </a:t>
            </a:r>
          </a:p>
          <a:p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  <a:cs typeface="Courier New" panose="02070309020205020404" pitchFamily="49" charset="0"/>
              </a:rPr>
              <a:t>loss_data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  <a:cs typeface="Courier New" panose="02070309020205020404" pitchFamily="49" charset="0"/>
              </a:rPr>
              <a:t>, = exe.run(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  <a:cs typeface="Courier New" panose="02070309020205020404" pitchFamily="49" charset="0"/>
              </a:rPr>
              <a:t>compiled_prog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  <a:cs typeface="Courier New" panose="02070309020205020404" pitchFamily="49" charset="0"/>
              </a:rPr>
              <a:t>, feed={"X": x}, 	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  <a:cs typeface="Courier New" panose="02070309020205020404" pitchFamily="49" charset="0"/>
              </a:rPr>
              <a:t>fetch_list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  <a:cs typeface="Courier New" panose="02070309020205020404" pitchFamily="49" charset="0"/>
              </a:rPr>
              <a:t>=[loss.name])</a:t>
            </a:r>
            <a:endParaRPr kumimoji="1" lang="EN" altLang="ZH-CN" b="1" dirty="0">
              <a:solidFill>
                <a:srgbClr val="C00000"/>
              </a:solidFill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A33EF79-8B6F-F14B-AD25-B2C5D8EA05E3}"/>
              </a:ext>
            </a:extLst>
          </p:cNvPr>
          <p:cNvSpPr txBox="1"/>
          <p:nvPr/>
        </p:nvSpPr>
        <p:spPr>
          <a:xfrm>
            <a:off x="12370676" y="24489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0252BF4-E3C9-1641-B7AD-F4A23415D418}"/>
              </a:ext>
            </a:extLst>
          </p:cNvPr>
          <p:cNvSpPr/>
          <p:nvPr/>
        </p:nvSpPr>
        <p:spPr>
          <a:xfrm>
            <a:off x="9794231" y="1532611"/>
            <a:ext cx="2137719" cy="3868171"/>
          </a:xfrm>
          <a:prstGeom prst="rect">
            <a:avLst/>
          </a:prstGeom>
          <a:noFill/>
          <a:ln w="28575">
            <a:solidFill>
              <a:srgbClr val="2339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4782C7C-7C28-AF44-99BF-8092846D91AB}"/>
              </a:ext>
            </a:extLst>
          </p:cNvPr>
          <p:cNvSpPr txBox="1"/>
          <p:nvPr/>
        </p:nvSpPr>
        <p:spPr>
          <a:xfrm>
            <a:off x="9794231" y="1670365"/>
            <a:ext cx="963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dirty="0"/>
              <a:t>程序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B3FDF9E-66C8-2549-950D-8BF9E72B2C88}"/>
              </a:ext>
            </a:extLst>
          </p:cNvPr>
          <p:cNvSpPr/>
          <p:nvPr/>
        </p:nvSpPr>
        <p:spPr>
          <a:xfrm>
            <a:off x="10210082" y="2416441"/>
            <a:ext cx="1306016" cy="568411"/>
          </a:xfrm>
          <a:prstGeom prst="rect">
            <a:avLst/>
          </a:prstGeom>
          <a:noFill/>
          <a:ln w="28575">
            <a:solidFill>
              <a:srgbClr val="2339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数据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104412A-37F1-E044-BCE3-257374B12228}"/>
              </a:ext>
            </a:extLst>
          </p:cNvPr>
          <p:cNvSpPr/>
          <p:nvPr/>
        </p:nvSpPr>
        <p:spPr>
          <a:xfrm>
            <a:off x="10210082" y="3451423"/>
            <a:ext cx="1306016" cy="568411"/>
          </a:xfrm>
          <a:prstGeom prst="rect">
            <a:avLst/>
          </a:prstGeom>
          <a:noFill/>
          <a:ln w="28575">
            <a:solidFill>
              <a:srgbClr val="2339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逻辑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3BA1842-A5F0-5A49-AB22-EC0702A052CB}"/>
              </a:ext>
            </a:extLst>
          </p:cNvPr>
          <p:cNvSpPr/>
          <p:nvPr/>
        </p:nvSpPr>
        <p:spPr>
          <a:xfrm>
            <a:off x="10210082" y="4486405"/>
            <a:ext cx="1306016" cy="568411"/>
          </a:xfrm>
          <a:prstGeom prst="rect">
            <a:avLst/>
          </a:prstGeom>
          <a:noFill/>
          <a:ln w="28575">
            <a:solidFill>
              <a:srgbClr val="2339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结果</a:t>
            </a:r>
          </a:p>
        </p:txBody>
      </p:sp>
      <p:sp>
        <p:nvSpPr>
          <p:cNvPr id="12" name="下箭头 11">
            <a:extLst>
              <a:ext uri="{FF2B5EF4-FFF2-40B4-BE49-F238E27FC236}">
                <a16:creationId xmlns:a16="http://schemas.microsoft.com/office/drawing/2014/main" id="{F2A5D2E0-A547-6D49-B9B1-117402749908}"/>
              </a:ext>
            </a:extLst>
          </p:cNvPr>
          <p:cNvSpPr/>
          <p:nvPr/>
        </p:nvSpPr>
        <p:spPr>
          <a:xfrm>
            <a:off x="10737047" y="2984852"/>
            <a:ext cx="252086" cy="466571"/>
          </a:xfrm>
          <a:prstGeom prst="downArrow">
            <a:avLst/>
          </a:prstGeom>
          <a:noFill/>
          <a:ln w="28575">
            <a:solidFill>
              <a:srgbClr val="2339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下箭头 12">
            <a:extLst>
              <a:ext uri="{FF2B5EF4-FFF2-40B4-BE49-F238E27FC236}">
                <a16:creationId xmlns:a16="http://schemas.microsoft.com/office/drawing/2014/main" id="{44B93187-DDAE-924A-9C13-4DC7D3CCAD89}"/>
              </a:ext>
            </a:extLst>
          </p:cNvPr>
          <p:cNvSpPr/>
          <p:nvPr/>
        </p:nvSpPr>
        <p:spPr>
          <a:xfrm>
            <a:off x="10737047" y="4019834"/>
            <a:ext cx="252086" cy="466571"/>
          </a:xfrm>
          <a:prstGeom prst="downArrow">
            <a:avLst/>
          </a:prstGeom>
          <a:noFill/>
          <a:ln w="28575">
            <a:solidFill>
              <a:srgbClr val="2339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00659A-56A8-4EE9-865E-2579A17B16C4}"/>
              </a:ext>
            </a:extLst>
          </p:cNvPr>
          <p:cNvSpPr txBox="1"/>
          <p:nvPr/>
        </p:nvSpPr>
        <p:spPr>
          <a:xfrm>
            <a:off x="7473019" y="2774217"/>
            <a:ext cx="1794246" cy="421269"/>
          </a:xfrm>
          <a:prstGeom prst="rect">
            <a:avLst/>
          </a:prstGeom>
          <a:noFill/>
          <a:ln>
            <a:solidFill>
              <a:srgbClr val="2339DA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en-US" altLang="zh-CN" b="1" dirty="0">
                <a:solidFill>
                  <a:srgbClr val="2339DA"/>
                </a:solidFill>
                <a:latin typeface="Courier" pitchFamily="2" charset="0"/>
              </a:rPr>
              <a:t>Executor</a:t>
            </a:r>
            <a:r>
              <a:rPr kumimoji="1" lang="zh-CN" altLang="en-US" b="1" dirty="0">
                <a:solidFill>
                  <a:srgbClr val="2339DA"/>
                </a:solidFill>
                <a:latin typeface="Courier" pitchFamily="2" charset="0"/>
              </a:rPr>
              <a:t>构造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45A5AB-5FA6-49CD-BFF9-7B773F1C4D9F}"/>
              </a:ext>
            </a:extLst>
          </p:cNvPr>
          <p:cNvSpPr txBox="1"/>
          <p:nvPr/>
        </p:nvSpPr>
        <p:spPr>
          <a:xfrm>
            <a:off x="7473019" y="3451880"/>
            <a:ext cx="1794246" cy="421269"/>
          </a:xfrm>
          <a:prstGeom prst="rect">
            <a:avLst/>
          </a:prstGeom>
          <a:noFill/>
          <a:ln>
            <a:solidFill>
              <a:srgbClr val="2339DA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en-US" altLang="zh-CN" b="1" dirty="0">
                <a:solidFill>
                  <a:srgbClr val="2339DA"/>
                </a:solidFill>
                <a:latin typeface="Courier" pitchFamily="2" charset="0"/>
              </a:rPr>
              <a:t>Executor</a:t>
            </a:r>
            <a:r>
              <a:rPr kumimoji="1" lang="zh-CN" altLang="en-US" b="1" dirty="0">
                <a:solidFill>
                  <a:srgbClr val="2339DA"/>
                </a:solidFill>
                <a:latin typeface="Courier" pitchFamily="2" charset="0"/>
              </a:rPr>
              <a:t>执行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D0CF8A-E6BA-4BBD-A3B2-71BBBF01E09C}"/>
              </a:ext>
            </a:extLst>
          </p:cNvPr>
          <p:cNvSpPr txBox="1"/>
          <p:nvPr/>
        </p:nvSpPr>
        <p:spPr>
          <a:xfrm>
            <a:off x="3548418" y="3863879"/>
            <a:ext cx="2853397" cy="421269"/>
          </a:xfrm>
          <a:prstGeom prst="rect">
            <a:avLst/>
          </a:prstGeom>
          <a:noFill/>
          <a:ln>
            <a:solidFill>
              <a:srgbClr val="2339DA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en-US" altLang="zh-CN" b="1" dirty="0" err="1">
                <a:solidFill>
                  <a:srgbClr val="2339DA"/>
                </a:solidFill>
                <a:latin typeface="Courier" pitchFamily="2" charset="0"/>
              </a:rPr>
              <a:t>ParallelExecutor</a:t>
            </a:r>
            <a:r>
              <a:rPr kumimoji="1" lang="zh-CN" altLang="en-US" b="1" dirty="0">
                <a:solidFill>
                  <a:srgbClr val="2339DA"/>
                </a:solidFill>
                <a:latin typeface="Courier" pitchFamily="2" charset="0"/>
              </a:rPr>
              <a:t>构造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F998CE-AFD0-449F-9EF9-1187BD2A9356}"/>
              </a:ext>
            </a:extLst>
          </p:cNvPr>
          <p:cNvSpPr txBox="1"/>
          <p:nvPr/>
        </p:nvSpPr>
        <p:spPr>
          <a:xfrm>
            <a:off x="5472719" y="5914119"/>
            <a:ext cx="2853397" cy="421269"/>
          </a:xfrm>
          <a:prstGeom prst="rect">
            <a:avLst/>
          </a:prstGeom>
          <a:noFill/>
          <a:ln>
            <a:solidFill>
              <a:srgbClr val="2339DA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en-US" altLang="zh-CN" b="1" dirty="0" err="1">
                <a:solidFill>
                  <a:srgbClr val="2339DA"/>
                </a:solidFill>
                <a:latin typeface="Courier" pitchFamily="2" charset="0"/>
              </a:rPr>
              <a:t>ParallelExecutor</a:t>
            </a:r>
            <a:r>
              <a:rPr kumimoji="1" lang="zh-CN" altLang="en-US" b="1" dirty="0">
                <a:solidFill>
                  <a:srgbClr val="2339DA"/>
                </a:solidFill>
                <a:latin typeface="Courier" pitchFamily="2" charset="0"/>
              </a:rPr>
              <a:t>执行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623C101-9667-4B87-89DE-B7EA008BEC84}"/>
              </a:ext>
            </a:extLst>
          </p:cNvPr>
          <p:cNvCxnSpPr>
            <a:stCxn id="14" idx="1"/>
          </p:cNvCxnSpPr>
          <p:nvPr/>
        </p:nvCxnSpPr>
        <p:spPr>
          <a:xfrm flipH="1">
            <a:off x="4675053" y="2984852"/>
            <a:ext cx="2797966" cy="352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A904481-BAFA-46D5-94D1-D8BC3DF006CA}"/>
              </a:ext>
            </a:extLst>
          </p:cNvPr>
          <p:cNvCxnSpPr>
            <a:stCxn id="15" idx="1"/>
          </p:cNvCxnSpPr>
          <p:nvPr/>
        </p:nvCxnSpPr>
        <p:spPr>
          <a:xfrm flipH="1" flipV="1">
            <a:off x="6401815" y="3662514"/>
            <a:ext cx="10712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ACA33AB-3C3A-4D1D-A7C0-8BD3AD0D6C8A}"/>
              </a:ext>
            </a:extLst>
          </p:cNvPr>
          <p:cNvCxnSpPr>
            <a:stCxn id="16" idx="1"/>
          </p:cNvCxnSpPr>
          <p:nvPr/>
        </p:nvCxnSpPr>
        <p:spPr>
          <a:xfrm flipH="1">
            <a:off x="2924735" y="4074514"/>
            <a:ext cx="623683" cy="282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E7BF2C8-9D14-46F0-9423-31328FD00991}"/>
              </a:ext>
            </a:extLst>
          </p:cNvPr>
          <p:cNvCxnSpPr>
            <a:stCxn id="17" idx="1"/>
          </p:cNvCxnSpPr>
          <p:nvPr/>
        </p:nvCxnSpPr>
        <p:spPr>
          <a:xfrm flipH="1" flipV="1">
            <a:off x="3548418" y="5677469"/>
            <a:ext cx="1924301" cy="447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0720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2" y="181250"/>
            <a:ext cx="8679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/>
              <a:t>CompiledProgram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zh-CN" altLang="en-US" sz="2800" b="1" dirty="0">
                <a:solidFill>
                  <a:srgbClr val="2339DA"/>
                </a:solidFill>
              </a:rPr>
              <a:t>为什么需要</a:t>
            </a:r>
            <a:r>
              <a:rPr kumimoji="1" lang="en-US" altLang="zh-CN" sz="2800" b="1" dirty="0" err="1">
                <a:solidFill>
                  <a:srgbClr val="2339DA"/>
                </a:solidFill>
              </a:rPr>
              <a:t>CompiledProgram</a:t>
            </a:r>
            <a:r>
              <a:rPr kumimoji="1" lang="zh-CN" altLang="en-US" sz="2800" b="1" dirty="0">
                <a:solidFill>
                  <a:srgbClr val="2339DA"/>
                </a:solidFill>
              </a:rPr>
              <a:t> 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50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B9FB883-CC8C-ED4F-BC5E-5B530E9BABCA}"/>
              </a:ext>
            </a:extLst>
          </p:cNvPr>
          <p:cNvSpPr/>
          <p:nvPr/>
        </p:nvSpPr>
        <p:spPr>
          <a:xfrm>
            <a:off x="822602" y="1388460"/>
            <a:ext cx="1085335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31515"/>
                </a:solidFill>
                <a:latin typeface="Courier" pitchFamily="2" charset="0"/>
              </a:rPr>
              <a:t>exe = </a:t>
            </a:r>
            <a:r>
              <a:rPr lang="en" altLang="zh-CN" b="1" dirty="0" err="1">
                <a:solidFill>
                  <a:srgbClr val="2339DA"/>
                </a:solidFill>
                <a:latin typeface="Courier" pitchFamily="2" charset="0"/>
              </a:rPr>
              <a:t>fluid.Executor</a:t>
            </a:r>
            <a:r>
              <a:rPr lang="en" altLang="zh-CN" dirty="0">
                <a:solidFill>
                  <a:srgbClr val="A31515"/>
                </a:solidFill>
                <a:latin typeface="Courier" pitchFamily="2" charset="0"/>
              </a:rPr>
              <a:t>(place)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/>
            </a:r>
            <a:br>
              <a:rPr lang="en" altLang="zh-CN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" altLang="zh-CN" b="1" dirty="0" err="1">
                <a:solidFill>
                  <a:srgbClr val="A31515"/>
                </a:solidFill>
                <a:latin typeface="Courier" pitchFamily="2" charset="0"/>
              </a:rPr>
              <a:t>exe.run</a:t>
            </a:r>
            <a:r>
              <a:rPr lang="en" altLang="zh-CN" dirty="0">
                <a:solidFill>
                  <a:srgbClr val="A31515"/>
                </a:solidFill>
                <a:latin typeface="Courier" pitchFamily="2" charset="0"/>
              </a:rPr>
              <a:t>(</a:t>
            </a:r>
            <a:r>
              <a:rPr lang="en" altLang="zh-CN" dirty="0" err="1">
                <a:solidFill>
                  <a:srgbClr val="C00000"/>
                </a:solidFill>
                <a:latin typeface="Courier" pitchFamily="2" charset="0"/>
                <a:cs typeface="Courier New" panose="02070309020205020404" pitchFamily="49" charset="0"/>
              </a:rPr>
              <a:t>fluid.default_startup_program</a:t>
            </a:r>
            <a:r>
              <a:rPr lang="en" altLang="zh-CN" dirty="0">
                <a:solidFill>
                  <a:srgbClr val="C00000"/>
                </a:solidFill>
                <a:latin typeface="Courier" pitchFamily="2" charset="0"/>
                <a:cs typeface="Courier New" panose="02070309020205020404" pitchFamily="49" charset="0"/>
              </a:rPr>
              <a:t>()</a:t>
            </a:r>
            <a:r>
              <a:rPr lang="en" altLang="zh-CN" dirty="0">
                <a:solidFill>
                  <a:srgbClr val="C00000"/>
                </a:solidFill>
                <a:latin typeface="Courier" pitchFamily="2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/>
            </a:r>
            <a:br>
              <a:rPr lang="en" altLang="zh-CN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" altLang="zh-CN" dirty="0" err="1">
                <a:solidFill>
                  <a:srgbClr val="A31515"/>
                </a:solidFill>
                <a:latin typeface="Courier" pitchFamily="2" charset="0"/>
              </a:rPr>
              <a:t>train_exe</a:t>
            </a:r>
            <a:r>
              <a:rPr lang="en" altLang="zh-CN" dirty="0">
                <a:solidFill>
                  <a:srgbClr val="A31515"/>
                </a:solidFill>
                <a:latin typeface="Courier" pitchFamily="2" charset="0"/>
              </a:rPr>
              <a:t> = </a:t>
            </a:r>
            <a:r>
              <a:rPr lang="en" altLang="zh-CN" b="1" dirty="0" err="1">
                <a:solidFill>
                  <a:srgbClr val="2339DA"/>
                </a:solidFill>
                <a:latin typeface="Courier" pitchFamily="2" charset="0"/>
              </a:rPr>
              <a:t>fluid.ParallelExecutor</a:t>
            </a:r>
            <a:r>
              <a:rPr lang="en" altLang="zh-CN" dirty="0">
                <a:solidFill>
                  <a:srgbClr val="A31515"/>
                </a:solidFill>
                <a:latin typeface="Courier" pitchFamily="2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urier" pitchFamily="2" charset="0"/>
              </a:rPr>
              <a:t>...</a:t>
            </a:r>
            <a:r>
              <a:rPr lang="en" altLang="zh-CN" dirty="0">
                <a:solidFill>
                  <a:srgbClr val="A31515"/>
                </a:solidFill>
                <a:latin typeface="Courier" pitchFamily="2" charset="0"/>
              </a:rPr>
              <a:t>)</a:t>
            </a:r>
            <a:endParaRPr lang="en" altLang="zh-CN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" altLang="zh-CN" dirty="0" err="1">
                <a:solidFill>
                  <a:srgbClr val="A31515"/>
                </a:solidFill>
                <a:latin typeface="Courier" pitchFamily="2" charset="0"/>
              </a:rPr>
              <a:t>loss_data</a:t>
            </a:r>
            <a:r>
              <a:rPr lang="en" altLang="zh-CN" dirty="0">
                <a:solidFill>
                  <a:srgbClr val="A31515"/>
                </a:solidFill>
                <a:latin typeface="Courier" pitchFamily="2" charset="0"/>
              </a:rPr>
              <a:t>, = </a:t>
            </a:r>
            <a:r>
              <a:rPr lang="en" altLang="zh-CN" b="1" dirty="0" err="1">
                <a:solidFill>
                  <a:srgbClr val="A31515"/>
                </a:solidFill>
                <a:latin typeface="Courier" pitchFamily="2" charset="0"/>
              </a:rPr>
              <a:t>train_exe.run</a:t>
            </a:r>
            <a:r>
              <a:rPr lang="en" altLang="zh-CN" dirty="0">
                <a:solidFill>
                  <a:srgbClr val="A31515"/>
                </a:solidFill>
                <a:latin typeface="Courier" pitchFamily="2" charset="0"/>
              </a:rPr>
              <a:t>(feed={“X”: x},</a:t>
            </a:r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" pitchFamily="2" charset="0"/>
              </a:rPr>
              <a:t>	</a:t>
            </a:r>
            <a:r>
              <a:rPr lang="en" altLang="zh-CN" dirty="0" err="1">
                <a:solidFill>
                  <a:srgbClr val="A31515"/>
                </a:solidFill>
                <a:latin typeface="Courier" pitchFamily="2" charset="0"/>
              </a:rPr>
              <a:t>fetch_list</a:t>
            </a:r>
            <a:r>
              <a:rPr lang="en" altLang="zh-CN" dirty="0">
                <a:solidFill>
                  <a:srgbClr val="A31515"/>
                </a:solidFill>
                <a:latin typeface="Courier" pitchFamily="2" charset="0"/>
              </a:rPr>
              <a:t>=[</a:t>
            </a:r>
            <a:r>
              <a:rPr lang="en" altLang="zh-CN" dirty="0" err="1">
                <a:solidFill>
                  <a:srgbClr val="A31515"/>
                </a:solidFill>
                <a:latin typeface="Courier" pitchFamily="2" charset="0"/>
              </a:rPr>
              <a:t>loss.name</a:t>
            </a:r>
            <a:r>
              <a:rPr lang="en" altLang="zh-CN" dirty="0">
                <a:solidFill>
                  <a:srgbClr val="A31515"/>
                </a:solidFill>
                <a:latin typeface="Courier" pitchFamily="2" charset="0"/>
              </a:rPr>
              <a:t>])</a:t>
            </a:r>
            <a:endParaRPr lang="en" altLang="zh-CN" dirty="0">
              <a:solidFill>
                <a:srgbClr val="000000"/>
              </a:solidFill>
              <a:latin typeface="Courier" pitchFamily="2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D9151E-3516-C14C-B4D6-F23EC777E49D}"/>
              </a:ext>
            </a:extLst>
          </p:cNvPr>
          <p:cNvSpPr txBox="1"/>
          <p:nvPr/>
        </p:nvSpPr>
        <p:spPr>
          <a:xfrm>
            <a:off x="822602" y="907557"/>
            <a:ext cx="3707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/>
              <a:t>原写法示意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47F8241-C085-8243-BF06-C3870D3F11FD}"/>
              </a:ext>
            </a:extLst>
          </p:cNvPr>
          <p:cNvSpPr txBox="1"/>
          <p:nvPr/>
        </p:nvSpPr>
        <p:spPr>
          <a:xfrm>
            <a:off x="822602" y="3086745"/>
            <a:ext cx="3707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/>
              <a:t>现写法示意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E7DF27C-6EE1-2946-9CC3-D9D573B63B31}"/>
              </a:ext>
            </a:extLst>
          </p:cNvPr>
          <p:cNvSpPr/>
          <p:nvPr/>
        </p:nvSpPr>
        <p:spPr>
          <a:xfrm>
            <a:off x="822602" y="3558421"/>
            <a:ext cx="1085335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31515"/>
                </a:solidFill>
                <a:latin typeface="Courier" pitchFamily="2" charset="0"/>
              </a:rPr>
              <a:t>exe = </a:t>
            </a:r>
            <a:r>
              <a:rPr lang="en" altLang="zh-CN" b="1" dirty="0" err="1">
                <a:solidFill>
                  <a:srgbClr val="A31515"/>
                </a:solidFill>
                <a:latin typeface="Courier" pitchFamily="2" charset="0"/>
              </a:rPr>
              <a:t>fluid.Executor</a:t>
            </a:r>
            <a:r>
              <a:rPr lang="en" altLang="zh-CN" dirty="0">
                <a:solidFill>
                  <a:srgbClr val="A31515"/>
                </a:solidFill>
                <a:latin typeface="Courier" pitchFamily="2" charset="0"/>
              </a:rPr>
              <a:t>(place)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/>
            </a:r>
            <a:br>
              <a:rPr lang="en" altLang="zh-CN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" altLang="zh-CN" b="1" dirty="0" err="1">
                <a:solidFill>
                  <a:srgbClr val="A31515"/>
                </a:solidFill>
                <a:latin typeface="Courier" pitchFamily="2" charset="0"/>
              </a:rPr>
              <a:t>exe.run</a:t>
            </a:r>
            <a:r>
              <a:rPr lang="en" altLang="zh-CN" dirty="0">
                <a:solidFill>
                  <a:srgbClr val="A31515"/>
                </a:solidFill>
                <a:latin typeface="Courier" pitchFamily="2" charset="0"/>
              </a:rPr>
              <a:t>(</a:t>
            </a:r>
            <a:r>
              <a:rPr lang="en" altLang="zh-CN" dirty="0" err="1">
                <a:solidFill>
                  <a:srgbClr val="C00000"/>
                </a:solidFill>
                <a:latin typeface="Courier" pitchFamily="2" charset="0"/>
                <a:cs typeface="Courier New" panose="02070309020205020404" pitchFamily="49" charset="0"/>
              </a:rPr>
              <a:t>fluid.default_startup_program</a:t>
            </a:r>
            <a:r>
              <a:rPr lang="en" altLang="zh-CN" dirty="0">
                <a:solidFill>
                  <a:srgbClr val="C00000"/>
                </a:solidFill>
                <a:latin typeface="Courier" pitchFamily="2" charset="0"/>
                <a:cs typeface="Courier New" panose="02070309020205020404" pitchFamily="49" charset="0"/>
              </a:rPr>
              <a:t>()</a:t>
            </a:r>
            <a:r>
              <a:rPr lang="en" altLang="zh-CN" dirty="0">
                <a:solidFill>
                  <a:srgbClr val="C00000"/>
                </a:solidFill>
                <a:latin typeface="Courier" pitchFamily="2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/>
            </a:r>
            <a:br>
              <a:rPr lang="en" altLang="zh-CN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" altLang="zh-CN" b="1" dirty="0" err="1">
                <a:solidFill>
                  <a:srgbClr val="2339DA"/>
                </a:solidFill>
                <a:latin typeface="Courier" pitchFamily="2" charset="0"/>
                <a:cs typeface="Courier New" panose="02070309020205020404" pitchFamily="49" charset="0"/>
              </a:rPr>
              <a:t>compiled_prog</a:t>
            </a:r>
            <a:r>
              <a:rPr lang="en" altLang="zh-CN" b="1" dirty="0">
                <a:solidFill>
                  <a:srgbClr val="2339DA"/>
                </a:solidFill>
                <a:latin typeface="Courier" pitchFamily="2" charset="0"/>
                <a:cs typeface="Courier New" panose="02070309020205020404" pitchFamily="49" charset="0"/>
              </a:rPr>
              <a:t> =</a:t>
            </a:r>
            <a:r>
              <a:rPr lang="zh-CN" altLang="en-US" b="1" dirty="0">
                <a:solidFill>
                  <a:srgbClr val="2339DA"/>
                </a:solidFill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" altLang="zh-CN" b="1" dirty="0" err="1">
                <a:solidFill>
                  <a:srgbClr val="2339DA"/>
                </a:solidFill>
                <a:latin typeface="Courier" pitchFamily="2" charset="0"/>
                <a:cs typeface="Courier New" panose="02070309020205020404" pitchFamily="49" charset="0"/>
              </a:rPr>
              <a:t>compiler.CompiledProgram</a:t>
            </a:r>
            <a:r>
              <a:rPr lang="en" altLang="zh-CN" b="1" dirty="0">
                <a:solidFill>
                  <a:srgbClr val="2339DA"/>
                </a:solidFill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en" altLang="zh-CN" b="1" dirty="0" err="1">
                <a:solidFill>
                  <a:srgbClr val="2339DA"/>
                </a:solidFill>
                <a:latin typeface="Courier" pitchFamily="2" charset="0"/>
                <a:cs typeface="Courier New" panose="02070309020205020404" pitchFamily="49" charset="0"/>
              </a:rPr>
              <a:t>fluid.default_main_program</a:t>
            </a:r>
            <a:r>
              <a:rPr lang="en" altLang="zh-CN" b="1" dirty="0">
                <a:solidFill>
                  <a:srgbClr val="2339DA"/>
                </a:solidFill>
                <a:latin typeface="Courier" pitchFamily="2" charset="0"/>
                <a:cs typeface="Courier New" panose="02070309020205020404" pitchFamily="49" charset="0"/>
              </a:rPr>
              <a:t>())</a:t>
            </a:r>
          </a:p>
          <a:p>
            <a:r>
              <a:rPr lang="en" altLang="zh-CN" b="1" dirty="0">
                <a:solidFill>
                  <a:srgbClr val="2339DA"/>
                </a:solidFill>
                <a:latin typeface="Courier" pitchFamily="2" charset="0"/>
                <a:cs typeface="Courier New" panose="02070309020205020404" pitchFamily="49" charset="0"/>
              </a:rPr>
              <a:t>	</a:t>
            </a:r>
            <a:r>
              <a:rPr lang="en-US" altLang="zh-CN" b="1" dirty="0">
                <a:solidFill>
                  <a:srgbClr val="2339DA"/>
                </a:solidFill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-US" altLang="zh-CN" b="1" dirty="0" err="1">
                <a:solidFill>
                  <a:srgbClr val="2339DA"/>
                </a:solidFill>
                <a:latin typeface="Courier" pitchFamily="2" charset="0"/>
                <a:cs typeface="Courier New" panose="02070309020205020404" pitchFamily="49" charset="0"/>
              </a:rPr>
              <a:t>with_data_parallel</a:t>
            </a:r>
            <a:r>
              <a:rPr lang="en-US" altLang="zh-CN" b="1" dirty="0">
                <a:solidFill>
                  <a:srgbClr val="2339DA"/>
                </a:solidFill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en-US" altLang="zh-CN" b="1" dirty="0" err="1">
                <a:solidFill>
                  <a:srgbClr val="2339DA"/>
                </a:solidFill>
                <a:latin typeface="Courier" pitchFamily="2" charset="0"/>
                <a:cs typeface="Courier New" panose="02070309020205020404" pitchFamily="49" charset="0"/>
              </a:rPr>
              <a:t>loss_name</a:t>
            </a:r>
            <a:r>
              <a:rPr lang="en-US" altLang="zh-CN" b="1" dirty="0">
                <a:solidFill>
                  <a:srgbClr val="2339DA"/>
                </a:solidFill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-US" altLang="zh-CN" b="1" dirty="0" err="1">
                <a:solidFill>
                  <a:srgbClr val="2339DA"/>
                </a:solidFill>
                <a:latin typeface="Courier" pitchFamily="2" charset="0"/>
                <a:cs typeface="Courier New" panose="02070309020205020404" pitchFamily="49" charset="0"/>
              </a:rPr>
              <a:t>loss.name</a:t>
            </a:r>
            <a:r>
              <a:rPr lang="en-US" altLang="zh-CN" b="1" dirty="0">
                <a:solidFill>
                  <a:srgbClr val="2339DA"/>
                </a:solidFill>
                <a:latin typeface="Courier" pitchFamily="2" charset="0"/>
                <a:cs typeface="Courier New" panose="02070309020205020404" pitchFamily="49" charset="0"/>
              </a:rPr>
              <a:t>)</a:t>
            </a:r>
            <a:r>
              <a:rPr lang="en" altLang="zh-CN" b="1" dirty="0">
                <a:solidFill>
                  <a:srgbClr val="2339DA"/>
                </a:solidFill>
                <a:latin typeface="Courier" pitchFamily="2" charset="0"/>
                <a:cs typeface="Courier New" panose="02070309020205020404" pitchFamily="49" charset="0"/>
              </a:rPr>
              <a:t> </a:t>
            </a:r>
          </a:p>
          <a:p>
            <a:r>
              <a:rPr lang="en" altLang="zh-CN" dirty="0" err="1">
                <a:solidFill>
                  <a:srgbClr val="C00000"/>
                </a:solidFill>
                <a:latin typeface="Courier" pitchFamily="2" charset="0"/>
                <a:cs typeface="Courier New" panose="02070309020205020404" pitchFamily="49" charset="0"/>
              </a:rPr>
              <a:t>loss_data</a:t>
            </a:r>
            <a:r>
              <a:rPr lang="en" altLang="zh-CN" dirty="0">
                <a:solidFill>
                  <a:srgbClr val="C00000"/>
                </a:solidFill>
                <a:latin typeface="Courier" pitchFamily="2" charset="0"/>
                <a:cs typeface="Courier New" panose="02070309020205020404" pitchFamily="49" charset="0"/>
              </a:rPr>
              <a:t>, = 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  <a:cs typeface="Courier New" panose="02070309020205020404" pitchFamily="49" charset="0"/>
              </a:rPr>
              <a:t>exe.run</a:t>
            </a:r>
            <a:r>
              <a:rPr lang="en" altLang="zh-CN" dirty="0">
                <a:solidFill>
                  <a:srgbClr val="C00000"/>
                </a:solidFill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en" altLang="zh-CN" dirty="0" err="1">
                <a:solidFill>
                  <a:srgbClr val="C00000"/>
                </a:solidFill>
                <a:latin typeface="Courier" pitchFamily="2" charset="0"/>
                <a:cs typeface="Courier New" panose="02070309020205020404" pitchFamily="49" charset="0"/>
              </a:rPr>
              <a:t>compiled_prog</a:t>
            </a:r>
            <a:r>
              <a:rPr lang="en" altLang="zh-CN" dirty="0">
                <a:solidFill>
                  <a:srgbClr val="C00000"/>
                </a:solidFill>
                <a:latin typeface="Courier" pitchFamily="2" charset="0"/>
                <a:cs typeface="Courier New" panose="02070309020205020404" pitchFamily="49" charset="0"/>
              </a:rPr>
              <a:t>, feed={"X": x}, </a:t>
            </a:r>
            <a:r>
              <a:rPr lang="en" altLang="zh-CN" dirty="0" err="1">
                <a:solidFill>
                  <a:srgbClr val="C00000"/>
                </a:solidFill>
                <a:latin typeface="Courier" pitchFamily="2" charset="0"/>
                <a:cs typeface="Courier New" panose="02070309020205020404" pitchFamily="49" charset="0"/>
              </a:rPr>
              <a:t>fetch_list</a:t>
            </a:r>
            <a:r>
              <a:rPr lang="en" altLang="zh-CN" dirty="0">
                <a:solidFill>
                  <a:srgbClr val="C00000"/>
                </a:solidFill>
                <a:latin typeface="Courier" pitchFamily="2" charset="0"/>
                <a:cs typeface="Courier New" panose="02070309020205020404" pitchFamily="49" charset="0"/>
              </a:rPr>
              <a:t>=[</a:t>
            </a:r>
            <a:r>
              <a:rPr lang="en" altLang="zh-CN" dirty="0" err="1">
                <a:solidFill>
                  <a:srgbClr val="C00000"/>
                </a:solidFill>
                <a:latin typeface="Courier" pitchFamily="2" charset="0"/>
                <a:cs typeface="Courier New" panose="02070309020205020404" pitchFamily="49" charset="0"/>
              </a:rPr>
              <a:t>loss.name</a:t>
            </a:r>
            <a:r>
              <a:rPr lang="en" altLang="zh-CN" dirty="0">
                <a:solidFill>
                  <a:srgbClr val="C00000"/>
                </a:solidFill>
                <a:latin typeface="Courier" pitchFamily="2" charset="0"/>
                <a:cs typeface="Courier New" panose="02070309020205020404" pitchFamily="49" charset="0"/>
              </a:rPr>
              <a:t>])</a:t>
            </a:r>
            <a:endParaRPr kumimoji="1" lang="zh-CN" altLang="en-US" dirty="0">
              <a:solidFill>
                <a:srgbClr val="C00000"/>
              </a:solidFill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7EC04B2-8671-3849-A6A2-196E0A591576}"/>
              </a:ext>
            </a:extLst>
          </p:cNvPr>
          <p:cNvSpPr txBox="1"/>
          <p:nvPr/>
        </p:nvSpPr>
        <p:spPr>
          <a:xfrm>
            <a:off x="822602" y="5587825"/>
            <a:ext cx="10687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kumimoji="1" lang="zh-CN" altLang="en-US" sz="2000" b="1" dirty="0">
                <a:solidFill>
                  <a:srgbClr val="2339DA"/>
                </a:solidFill>
                <a:latin typeface="Courier" pitchFamily="2" charset="0"/>
              </a:rPr>
              <a:t>统一使用</a:t>
            </a:r>
            <a:r>
              <a:rPr kumimoji="1" lang="en-US" altLang="zh-CN" sz="2000" b="1" dirty="0">
                <a:solidFill>
                  <a:srgbClr val="2339DA"/>
                </a:solidFill>
                <a:latin typeface="Courier" pitchFamily="2" charset="0"/>
              </a:rPr>
              <a:t>Executor</a:t>
            </a:r>
            <a:r>
              <a:rPr kumimoji="1" lang="zh-CN" altLang="en-US" sz="2000" b="1" dirty="0">
                <a:solidFill>
                  <a:srgbClr val="2339DA"/>
                </a:solidFill>
                <a:latin typeface="Courier" pitchFamily="2" charset="0"/>
              </a:rPr>
              <a:t>，用户不必再纠结使用</a:t>
            </a:r>
            <a:r>
              <a:rPr kumimoji="1" lang="en-US" altLang="zh-CN" sz="2000" b="1" dirty="0">
                <a:solidFill>
                  <a:srgbClr val="2339DA"/>
                </a:solidFill>
                <a:latin typeface="Courier" pitchFamily="2" charset="0"/>
              </a:rPr>
              <a:t>Executor</a:t>
            </a:r>
            <a:r>
              <a:rPr kumimoji="1" lang="zh-CN" altLang="en-US" sz="2000" b="1" dirty="0">
                <a:solidFill>
                  <a:srgbClr val="2339DA"/>
                </a:solidFill>
                <a:latin typeface="Courier" pitchFamily="2" charset="0"/>
              </a:rPr>
              <a:t>还是</a:t>
            </a:r>
            <a:r>
              <a:rPr kumimoji="1" lang="en-US" altLang="zh-CN" sz="2000" b="1" dirty="0" err="1">
                <a:solidFill>
                  <a:srgbClr val="2339DA"/>
                </a:solidFill>
                <a:latin typeface="Courier" pitchFamily="2" charset="0"/>
              </a:rPr>
              <a:t>ParallelExecutor</a:t>
            </a:r>
            <a:endParaRPr kumimoji="1" lang="en-US" altLang="zh-CN" sz="2000" b="1" dirty="0">
              <a:solidFill>
                <a:srgbClr val="2339DA"/>
              </a:solidFill>
              <a:latin typeface="Courier" pitchFamily="2" charset="0"/>
            </a:endParaRPr>
          </a:p>
          <a:p>
            <a:pPr marL="457200" indent="-457200">
              <a:buAutoNum type="arabicPeriod"/>
            </a:pPr>
            <a:r>
              <a:rPr kumimoji="1" lang="zh-CN" altLang="en-US" sz="2000" b="1" dirty="0">
                <a:solidFill>
                  <a:srgbClr val="2339DA"/>
                </a:solidFill>
                <a:latin typeface="Courier" pitchFamily="2" charset="0"/>
              </a:rPr>
              <a:t>统一单机训练、分布式训练、模型推理的任务启动方式（未执行）</a:t>
            </a:r>
            <a:endParaRPr kumimoji="1" lang="en-US" altLang="zh-CN" sz="2000" b="1" dirty="0">
              <a:solidFill>
                <a:srgbClr val="2339DA"/>
              </a:solidFill>
              <a:latin typeface="Courier" pitchFamily="2" charset="0"/>
            </a:endParaRPr>
          </a:p>
          <a:p>
            <a:pPr marL="457200" indent="-457200">
              <a:buAutoNum type="arabicPeriod"/>
            </a:pPr>
            <a:endParaRPr kumimoji="1" lang="zh-CN" altLang="en-US" sz="2000" b="1" dirty="0">
              <a:solidFill>
                <a:srgbClr val="2339DA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6741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36890" y="181250"/>
            <a:ext cx="2217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/>
              <a:t>简单示例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7A1EE1E-35BE-C048-83B5-DB63ACF7311A}"/>
              </a:ext>
            </a:extLst>
          </p:cNvPr>
          <p:cNvSpPr txBox="1"/>
          <p:nvPr/>
        </p:nvSpPr>
        <p:spPr>
          <a:xfrm>
            <a:off x="836889" y="872359"/>
            <a:ext cx="7676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/>
              <a:t>结合代码示例剖析 </a:t>
            </a:r>
            <a:r>
              <a:rPr kumimoji="1" lang="en-US" altLang="zh-CN" sz="2400" b="1" dirty="0"/>
              <a:t>Executor/</a:t>
            </a:r>
            <a:r>
              <a:rPr kumimoji="1" lang="en-US" altLang="zh-CN" sz="2400" b="1" dirty="0" err="1"/>
              <a:t>ParallelExecutor</a:t>
            </a:r>
            <a:r>
              <a:rPr kumimoji="1" lang="zh-CN" altLang="en-US" sz="2400" b="1" dirty="0"/>
              <a:t> 执行逻辑</a:t>
            </a:r>
            <a:endParaRPr kumimoji="1" lang="en-US" altLang="zh-CN" sz="2400" b="1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51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17A0B8-7D2B-EC4F-9D53-0279B9DF609B}"/>
              </a:ext>
            </a:extLst>
          </p:cNvPr>
          <p:cNvSpPr txBox="1"/>
          <p:nvPr/>
        </p:nvSpPr>
        <p:spPr>
          <a:xfrm>
            <a:off x="836889" y="1532611"/>
            <a:ext cx="88745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data </a:t>
            </a:r>
            <a:r>
              <a:rPr lang="en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fluid</a:t>
            </a:r>
            <a:r>
              <a:rPr lang="en" altLang="zh-CN" b="1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layers</a:t>
            </a:r>
            <a:r>
              <a:rPr lang="en" altLang="zh-CN" b="1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data</a:t>
            </a:r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(name</a:t>
            </a:r>
            <a:r>
              <a:rPr lang="en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‘X’, shape</a:t>
            </a:r>
            <a:r>
              <a:rPr lang="en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[1], </a:t>
            </a:r>
            <a:r>
              <a:rPr lang="en" altLang="zh-CN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dtype</a:t>
            </a:r>
            <a:r>
              <a:rPr lang="en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‘float32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’</a:t>
            </a:r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) </a:t>
            </a:r>
          </a:p>
          <a:p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hidden </a:t>
            </a:r>
            <a:r>
              <a:rPr lang="en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fluid</a:t>
            </a:r>
            <a:r>
              <a:rPr lang="en" altLang="zh-CN" b="1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layers</a:t>
            </a:r>
            <a:r>
              <a:rPr lang="en" altLang="zh-CN" b="1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fc</a:t>
            </a:r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(input</a:t>
            </a:r>
            <a:r>
              <a:rPr lang="en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data, size</a:t>
            </a:r>
            <a:r>
              <a:rPr lang="en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10) </a:t>
            </a:r>
          </a:p>
          <a:p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loss </a:t>
            </a:r>
            <a:r>
              <a:rPr lang="en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fluid</a:t>
            </a:r>
            <a:r>
              <a:rPr lang="en" altLang="zh-CN" b="1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layers</a:t>
            </a:r>
            <a:r>
              <a:rPr lang="en" altLang="zh-CN" b="1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mean</a:t>
            </a:r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(hidden) </a:t>
            </a:r>
            <a:r>
              <a:rPr lang="en" altLang="zh-CN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fluid</a:t>
            </a:r>
            <a:r>
              <a:rPr lang="en" altLang="zh-CN" b="1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optimizer</a:t>
            </a:r>
            <a:r>
              <a:rPr lang="en" altLang="zh-CN" b="1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SGD</a:t>
            </a:r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en" altLang="zh-CN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learning_rate</a:t>
            </a:r>
            <a:r>
              <a:rPr lang="en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0.01)</a:t>
            </a:r>
            <a:r>
              <a:rPr lang="en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minimize(loss)</a:t>
            </a:r>
          </a:p>
          <a:p>
            <a:endParaRPr lang="en" altLang="zh-CN" dirty="0">
              <a:solidFill>
                <a:schemeClr val="bg1">
                  <a:lumMod val="75000"/>
                </a:schemeClr>
              </a:solidFill>
              <a:latin typeface="Courier" pitchFamily="2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place </a:t>
            </a:r>
            <a:r>
              <a:rPr lang="en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fluid</a:t>
            </a:r>
            <a:r>
              <a:rPr lang="en" altLang="zh-CN" b="1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CUDAPlace</a:t>
            </a:r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(0) </a:t>
            </a:r>
            <a:r>
              <a:rPr lang="en" altLang="zh-CN" i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# </a:t>
            </a:r>
            <a:r>
              <a:rPr lang="en" altLang="zh-CN" i="1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fluid.CPUPlace</a:t>
            </a:r>
            <a:r>
              <a:rPr lang="en" altLang="zh-CN" i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()</a:t>
            </a:r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 </a:t>
            </a:r>
          </a:p>
          <a:p>
            <a:r>
              <a:rPr lang="en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exe = </a:t>
            </a:r>
            <a:r>
              <a:rPr lang="en" altLang="zh-CN" b="1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fluid.Executor</a:t>
            </a:r>
            <a:r>
              <a:rPr lang="en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(place) </a:t>
            </a:r>
            <a:endParaRPr lang="en" altLang="zh-CN" dirty="0">
              <a:solidFill>
                <a:schemeClr val="bg1">
                  <a:lumMod val="75000"/>
                </a:schemeClr>
              </a:solidFill>
              <a:latin typeface="Courier" pitchFamily="2" charset="0"/>
              <a:cs typeface="Courier New" panose="02070309020205020404" pitchFamily="49" charset="0"/>
            </a:endParaRPr>
          </a:p>
          <a:p>
            <a:r>
              <a:rPr lang="en" altLang="zh-CN" b="1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exe.run</a:t>
            </a:r>
            <a:r>
              <a:rPr lang="en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en" altLang="zh-CN" b="1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fluid.default_startup_program</a:t>
            </a:r>
            <a:r>
              <a:rPr lang="en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()) </a:t>
            </a:r>
          </a:p>
          <a:p>
            <a:endParaRPr lang="en" altLang="zh-CN" dirty="0">
              <a:solidFill>
                <a:schemeClr val="bg1">
                  <a:lumMod val="75000"/>
                </a:schemeClr>
              </a:solidFill>
              <a:latin typeface="Courier" pitchFamily="2" charset="0"/>
              <a:cs typeface="Courier New" panose="02070309020205020404" pitchFamily="49" charset="0"/>
            </a:endParaRPr>
          </a:p>
          <a:p>
            <a:r>
              <a:rPr lang="en" altLang="zh-CN" b="1" dirty="0" err="1">
                <a:latin typeface="Courier" pitchFamily="2" charset="0"/>
                <a:cs typeface="Courier New" panose="02070309020205020404" pitchFamily="49" charset="0"/>
              </a:rPr>
              <a:t>compiled_prog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 =</a:t>
            </a:r>
            <a:r>
              <a:rPr lang="zh-CN" altLang="en-US" b="1" dirty="0">
                <a:latin typeface="Courier" pitchFamily="2" charset="0"/>
                <a:cs typeface="Courier New" panose="02070309020205020404" pitchFamily="49" charset="0"/>
              </a:rPr>
              <a:t>     </a:t>
            </a:r>
            <a:r>
              <a:rPr lang="en-US" altLang="zh-CN" b="1" dirty="0">
                <a:latin typeface="Courier" pitchFamily="2" charset="0"/>
                <a:cs typeface="Courier New" panose="02070309020205020404" pitchFamily="49" charset="0"/>
              </a:rPr>
              <a:t>	</a:t>
            </a:r>
            <a:r>
              <a:rPr lang="en" altLang="zh-CN" b="1" dirty="0" err="1">
                <a:latin typeface="Courier" pitchFamily="2" charset="0"/>
                <a:cs typeface="Courier New" panose="02070309020205020404" pitchFamily="49" charset="0"/>
              </a:rPr>
              <a:t>compiler.CompiledProgram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en" altLang="zh-CN" b="1" dirty="0" err="1">
                <a:latin typeface="Courier" pitchFamily="2" charset="0"/>
                <a:cs typeface="Courier New" panose="02070309020205020404" pitchFamily="49" charset="0"/>
              </a:rPr>
              <a:t>fluid.default_main_program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())</a:t>
            </a:r>
          </a:p>
          <a:p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	</a:t>
            </a:r>
            <a:r>
              <a:rPr lang="en-US" altLang="zh-CN" b="1" dirty="0"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-US" altLang="zh-CN" b="1" dirty="0" err="1">
                <a:latin typeface="Courier" pitchFamily="2" charset="0"/>
                <a:cs typeface="Courier New" panose="02070309020205020404" pitchFamily="49" charset="0"/>
              </a:rPr>
              <a:t>with_data_parallel</a:t>
            </a:r>
            <a:r>
              <a:rPr lang="en-US" altLang="zh-CN" b="1" dirty="0"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en-US" altLang="zh-CN" b="1" dirty="0" err="1">
                <a:latin typeface="Courier" pitchFamily="2" charset="0"/>
                <a:cs typeface="Courier New" panose="02070309020205020404" pitchFamily="49" charset="0"/>
              </a:rPr>
              <a:t>loss_name</a:t>
            </a:r>
            <a:r>
              <a:rPr lang="en-US" altLang="zh-CN" b="1" dirty="0"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-US" altLang="zh-CN" b="1" dirty="0" err="1">
                <a:latin typeface="Courier" pitchFamily="2" charset="0"/>
                <a:cs typeface="Courier New" panose="02070309020205020404" pitchFamily="49" charset="0"/>
              </a:rPr>
              <a:t>loss.name</a:t>
            </a:r>
            <a:r>
              <a:rPr lang="en-US" altLang="zh-CN" b="1" dirty="0">
                <a:latin typeface="Courier" pitchFamily="2" charset="0"/>
                <a:cs typeface="Courier New" panose="02070309020205020404" pitchFamily="49" charset="0"/>
              </a:rPr>
              <a:t>)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 </a:t>
            </a:r>
          </a:p>
          <a:p>
            <a:endParaRPr lang="en" altLang="zh-CN" dirty="0">
              <a:solidFill>
                <a:schemeClr val="bg1">
                  <a:lumMod val="75000"/>
                </a:schemeClr>
              </a:solidFill>
              <a:latin typeface="Courier" pitchFamily="2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x </a:t>
            </a:r>
            <a:r>
              <a:rPr lang="en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numpy</a:t>
            </a:r>
            <a:r>
              <a:rPr lang="en" altLang="zh-CN" b="1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random</a:t>
            </a:r>
            <a:r>
              <a:rPr lang="en" altLang="zh-CN" b="1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random</a:t>
            </a:r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(size</a:t>
            </a:r>
            <a:r>
              <a:rPr lang="en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(10, 1))</a:t>
            </a:r>
            <a:r>
              <a:rPr lang="en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astype</a:t>
            </a:r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('float32’) </a:t>
            </a:r>
          </a:p>
          <a:p>
            <a:r>
              <a:rPr lang="en" altLang="zh-CN" b="1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loss_data</a:t>
            </a:r>
            <a:r>
              <a:rPr lang="en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, = </a:t>
            </a:r>
            <a:r>
              <a:rPr lang="en" altLang="zh-CN" b="1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exe.run</a:t>
            </a:r>
            <a:r>
              <a:rPr lang="en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en" altLang="zh-CN" b="1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compiled_prog</a:t>
            </a:r>
            <a:r>
              <a:rPr lang="en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, feed={"X": x}, 	</a:t>
            </a:r>
            <a:r>
              <a:rPr lang="en" altLang="zh-CN" b="1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fetch_list</a:t>
            </a:r>
            <a:r>
              <a:rPr lang="en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=[</a:t>
            </a:r>
            <a:r>
              <a:rPr lang="en" altLang="zh-CN" b="1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loss.name</a:t>
            </a:r>
            <a:r>
              <a:rPr lang="en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])</a:t>
            </a:r>
            <a:endParaRPr kumimoji="1" lang="zh-CN" altLang="en-US" b="1" dirty="0">
              <a:solidFill>
                <a:schemeClr val="bg1">
                  <a:lumMod val="75000"/>
                </a:schemeClr>
              </a:solidFill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A33EF79-8B6F-F14B-AD25-B2C5D8EA05E3}"/>
              </a:ext>
            </a:extLst>
          </p:cNvPr>
          <p:cNvSpPr txBox="1"/>
          <p:nvPr/>
        </p:nvSpPr>
        <p:spPr>
          <a:xfrm>
            <a:off x="12370676" y="24489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67F8860-6461-B240-AEF9-5507421A67A1}"/>
              </a:ext>
            </a:extLst>
          </p:cNvPr>
          <p:cNvSpPr/>
          <p:nvPr/>
        </p:nvSpPr>
        <p:spPr>
          <a:xfrm>
            <a:off x="716692" y="3967793"/>
            <a:ext cx="9082216" cy="1061407"/>
          </a:xfrm>
          <a:prstGeom prst="rect">
            <a:avLst/>
          </a:prstGeom>
          <a:noFill/>
          <a:ln w="28575">
            <a:solidFill>
              <a:srgbClr val="2339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56733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2" y="181250"/>
            <a:ext cx="8679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/>
              <a:t>CompiledProgram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 err="1">
                <a:solidFill>
                  <a:srgbClr val="2339DA"/>
                </a:solidFill>
              </a:rPr>
              <a:t>CompiledProgram</a:t>
            </a:r>
            <a:r>
              <a:rPr kumimoji="1" lang="zh-CN" altLang="en-US" sz="2800" b="1" dirty="0">
                <a:solidFill>
                  <a:srgbClr val="2339DA"/>
                </a:solidFill>
              </a:rPr>
              <a:t>构造 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52</a:t>
            </a:fld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0A766F-2B70-824E-A3CB-359F3CE90398}"/>
              </a:ext>
            </a:extLst>
          </p:cNvPr>
          <p:cNvSpPr/>
          <p:nvPr/>
        </p:nvSpPr>
        <p:spPr>
          <a:xfrm>
            <a:off x="822602" y="812109"/>
            <a:ext cx="86291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latin typeface="Courier" pitchFamily="2" charset="0"/>
                <a:cs typeface="Courier New" panose="02070309020205020404" pitchFamily="49" charset="0"/>
              </a:rPr>
              <a:t>compiled_prog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 =</a:t>
            </a:r>
            <a:r>
              <a:rPr lang="zh-CN" altLang="en-US" dirty="0">
                <a:latin typeface="Courier" pitchFamily="2" charset="0"/>
                <a:cs typeface="Courier New" panose="02070309020205020404" pitchFamily="49" charset="0"/>
              </a:rPr>
              <a:t>     </a:t>
            </a:r>
            <a:r>
              <a:rPr lang="en-US" altLang="zh-CN" dirty="0">
                <a:latin typeface="Courier" pitchFamily="2" charset="0"/>
                <a:cs typeface="Courier New" panose="02070309020205020404" pitchFamily="49" charset="0"/>
              </a:rPr>
              <a:t>	</a:t>
            </a:r>
            <a:r>
              <a:rPr lang="en" altLang="zh-CN" dirty="0" err="1">
                <a:latin typeface="Courier" pitchFamily="2" charset="0"/>
                <a:cs typeface="Courier New" panose="02070309020205020404" pitchFamily="49" charset="0"/>
              </a:rPr>
              <a:t>compiler.CompiledProgram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en" altLang="zh-CN" b="1" dirty="0" err="1">
                <a:latin typeface="Courier" pitchFamily="2" charset="0"/>
                <a:cs typeface="Courier New" panose="02070309020205020404" pitchFamily="49" charset="0"/>
              </a:rPr>
              <a:t>fluid.default_main_program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())</a:t>
            </a:r>
          </a:p>
          <a:p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	</a:t>
            </a:r>
            <a:r>
              <a:rPr lang="en-US" altLang="zh-CN" dirty="0"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-US" altLang="zh-CN" dirty="0" err="1">
                <a:latin typeface="Courier" pitchFamily="2" charset="0"/>
                <a:cs typeface="Courier New" panose="02070309020205020404" pitchFamily="49" charset="0"/>
              </a:rPr>
              <a:t>with_data_parallel</a:t>
            </a:r>
            <a:r>
              <a:rPr lang="en-US" altLang="zh-CN" dirty="0"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en-US" altLang="zh-CN" dirty="0" err="1">
                <a:latin typeface="Courier" pitchFamily="2" charset="0"/>
                <a:cs typeface="Courier New" panose="02070309020205020404" pitchFamily="49" charset="0"/>
              </a:rPr>
              <a:t>loss_name</a:t>
            </a:r>
            <a:r>
              <a:rPr lang="en-US" altLang="zh-CN" dirty="0"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-US" altLang="zh-CN" dirty="0" err="1">
                <a:latin typeface="Courier" pitchFamily="2" charset="0"/>
                <a:cs typeface="Courier New" panose="02070309020205020404" pitchFamily="49" charset="0"/>
              </a:rPr>
              <a:t>loss.name</a:t>
            </a:r>
            <a:r>
              <a:rPr lang="en-US" altLang="zh-CN" dirty="0">
                <a:latin typeface="Courier" pitchFamily="2" charset="0"/>
                <a:cs typeface="Courier New" panose="02070309020205020404" pitchFamily="49" charset="0"/>
              </a:rPr>
              <a:t>)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A3B6B44-017D-5F4F-9409-05EFB1DC517A}"/>
              </a:ext>
            </a:extLst>
          </p:cNvPr>
          <p:cNvSpPr/>
          <p:nvPr/>
        </p:nvSpPr>
        <p:spPr>
          <a:xfrm>
            <a:off x="816756" y="1971588"/>
            <a:ext cx="987183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CompiledProgram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Courier" pitchFamily="2" charset="0"/>
              </a:rPr>
              <a:t>object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):</a:t>
            </a:r>
          </a:p>
          <a:p>
            <a:r>
              <a:rPr lang="zh-CN" altLang="en-US" dirty="0">
                <a:solidFill>
                  <a:srgbClr val="0000FF"/>
                </a:solidFill>
                <a:latin typeface="Courier" pitchFamily="2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def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" pitchFamily="2" charset="0"/>
              </a:rPr>
              <a:t>__</a:t>
            </a:r>
            <a:r>
              <a:rPr lang="en" altLang="zh-CN" dirty="0" err="1">
                <a:solidFill>
                  <a:srgbClr val="795E26"/>
                </a:solidFill>
                <a:latin typeface="Courier" pitchFamily="2" charset="0"/>
              </a:rPr>
              <a:t>init</a:t>
            </a:r>
            <a:r>
              <a:rPr lang="en" altLang="zh-CN" dirty="0">
                <a:solidFill>
                  <a:srgbClr val="795E26"/>
                </a:solidFill>
                <a:latin typeface="Courier" pitchFamily="2" charset="0"/>
              </a:rPr>
              <a:t>__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self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" altLang="zh-CN" dirty="0" err="1">
                <a:solidFill>
                  <a:srgbClr val="001080"/>
                </a:solidFill>
                <a:latin typeface="Courier" pitchFamily="2" charset="0"/>
              </a:rPr>
              <a:t>program_or_graph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):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      </a:t>
            </a:r>
            <a:r>
              <a:rPr lang="en-US" altLang="zh-CN" dirty="0">
                <a:solidFill>
                  <a:srgbClr val="000000"/>
                </a:solidFill>
                <a:latin typeface="Courier" pitchFamily="2" charset="0"/>
              </a:rPr>
              <a:t>...</a:t>
            </a:r>
            <a:endParaRPr lang="en" altLang="zh-CN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Courier" pitchFamily="2" charset="0"/>
              </a:rPr>
              <a:t>        </a:t>
            </a:r>
            <a:r>
              <a:rPr lang="en" altLang="zh-CN" dirty="0" err="1">
                <a:solidFill>
                  <a:srgbClr val="AF00DB"/>
                </a:solidFill>
                <a:latin typeface="Courier" pitchFamily="2" charset="0"/>
              </a:rPr>
              <a:t>elif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" pitchFamily="2" charset="0"/>
              </a:rPr>
              <a:t>isinstance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program_or_graph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framework.Program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):</a:t>
            </a:r>
          </a:p>
          <a:p>
            <a:r>
              <a:rPr lang="zh-CN" altLang="en-US" dirty="0">
                <a:solidFill>
                  <a:srgbClr val="0000FF"/>
                </a:solidFill>
                <a:latin typeface="Courier" pitchFamily="2" charset="0"/>
              </a:rPr>
              <a:t>            </a:t>
            </a:r>
            <a:r>
              <a:rPr lang="en" altLang="zh-CN" b="1" dirty="0" err="1">
                <a:solidFill>
                  <a:srgbClr val="0000FF"/>
                </a:solidFill>
                <a:latin typeface="Courier" pitchFamily="2" charset="0"/>
              </a:rPr>
              <a:t>self</a:t>
            </a:r>
            <a:r>
              <a:rPr lang="en" altLang="zh-CN" b="1" dirty="0" err="1">
                <a:solidFill>
                  <a:srgbClr val="000000"/>
                </a:solidFill>
                <a:latin typeface="Courier" pitchFamily="2" charset="0"/>
              </a:rPr>
              <a:t>._graph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 = 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core.Graph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(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program_or_graph.desc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)</a:t>
            </a:r>
          </a:p>
          <a:p>
            <a:r>
              <a:rPr lang="zh-CN" altLang="en-US" dirty="0">
                <a:solidFill>
                  <a:srgbClr val="0000FF"/>
                </a:solidFill>
                <a:latin typeface="Courier" pitchFamily="2" charset="0"/>
              </a:rPr>
              <a:t>            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self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._program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= 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program_or_graph</a:t>
            </a:r>
            <a:endParaRPr lang="en" altLang="zh-CN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      </a:t>
            </a:r>
            <a:r>
              <a:rPr lang="en-US" altLang="zh-CN" dirty="0">
                <a:solidFill>
                  <a:srgbClr val="000000"/>
                </a:solidFill>
                <a:latin typeface="Courier" pitchFamily="2" charset="0"/>
              </a:rPr>
              <a:t>...</a:t>
            </a:r>
            <a:endParaRPr lang="en" altLang="zh-CN" dirty="0">
              <a:solidFill>
                <a:srgbClr val="000000"/>
              </a:solidFill>
              <a:latin typeface="Courier" pitchFamily="2" charset="0"/>
            </a:endParaRPr>
          </a:p>
          <a:p>
            <a:endParaRPr lang="en" altLang="zh-CN" b="0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6AC53C0-5A3C-814E-95EC-B220CAF02380}"/>
              </a:ext>
            </a:extLst>
          </p:cNvPr>
          <p:cNvSpPr txBox="1"/>
          <p:nvPr/>
        </p:nvSpPr>
        <p:spPr>
          <a:xfrm>
            <a:off x="6059488" y="4127157"/>
            <a:ext cx="3915547" cy="400110"/>
          </a:xfrm>
          <a:prstGeom prst="rect">
            <a:avLst/>
          </a:prstGeom>
          <a:noFill/>
          <a:ln>
            <a:solidFill>
              <a:srgbClr val="203BD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dirty="0">
                <a:latin typeface="Courier" pitchFamily="2" charset="0"/>
              </a:rPr>
              <a:t>传入</a:t>
            </a:r>
            <a:r>
              <a:rPr kumimoji="1" lang="en-US" altLang="zh-CN" sz="2000" dirty="0" err="1">
                <a:latin typeface="Courier" pitchFamily="2" charset="0"/>
              </a:rPr>
              <a:t>ProgramDesc</a:t>
            </a:r>
            <a:r>
              <a:rPr kumimoji="1" lang="zh-CN" altLang="en-US" sz="2000" dirty="0">
                <a:latin typeface="Courier" pitchFamily="2" charset="0"/>
              </a:rPr>
              <a:t>，构建</a:t>
            </a:r>
            <a:r>
              <a:rPr kumimoji="1" lang="en-US" altLang="zh-CN" sz="2000" dirty="0">
                <a:latin typeface="Courier" pitchFamily="2" charset="0"/>
              </a:rPr>
              <a:t>Graph</a:t>
            </a:r>
            <a:endParaRPr kumimoji="1" lang="zh-CN" altLang="en-US" sz="2000" dirty="0">
              <a:latin typeface="Courier" pitchFamily="2" charset="0"/>
            </a:endParaRP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E4DC0EF9-9408-334C-AF3D-B97654F356BF}"/>
              </a:ext>
            </a:extLst>
          </p:cNvPr>
          <p:cNvCxnSpPr/>
          <p:nvPr/>
        </p:nvCxnSpPr>
        <p:spPr>
          <a:xfrm flipH="1" flipV="1">
            <a:off x="7092778" y="3459892"/>
            <a:ext cx="864973" cy="667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E2A5A1A-01BA-E24B-9BF0-48EEC693A8D7}"/>
              </a:ext>
            </a:extLst>
          </p:cNvPr>
          <p:cNvCxnSpPr/>
          <p:nvPr/>
        </p:nvCxnSpPr>
        <p:spPr>
          <a:xfrm>
            <a:off x="934578" y="1872913"/>
            <a:ext cx="54800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FF9A98D6-EA91-4A4B-B922-5ACDB00CA63F}"/>
              </a:ext>
            </a:extLst>
          </p:cNvPr>
          <p:cNvSpPr txBox="1"/>
          <p:nvPr/>
        </p:nvSpPr>
        <p:spPr>
          <a:xfrm>
            <a:off x="6755457" y="4794422"/>
            <a:ext cx="2523607" cy="420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dirty="0">
                <a:solidFill>
                  <a:srgbClr val="203BD3"/>
                </a:solidFill>
                <a:latin typeface="Courier" pitchFamily="2" charset="0"/>
              </a:rPr>
              <a:t>疑问：</a:t>
            </a:r>
            <a:r>
              <a:rPr kumimoji="1" lang="en-US" altLang="zh-CN" dirty="0">
                <a:solidFill>
                  <a:srgbClr val="203BD3"/>
                </a:solidFill>
                <a:latin typeface="Courier" pitchFamily="2" charset="0"/>
              </a:rPr>
              <a:t>Graph</a:t>
            </a:r>
            <a:r>
              <a:rPr kumimoji="1" lang="zh-CN" altLang="en-US" dirty="0">
                <a:solidFill>
                  <a:srgbClr val="203BD3"/>
                </a:solidFill>
                <a:latin typeface="Courier" pitchFamily="2" charset="0"/>
              </a:rPr>
              <a:t>是什么？</a:t>
            </a:r>
          </a:p>
        </p:txBody>
      </p:sp>
    </p:spTree>
    <p:extLst>
      <p:ext uri="{BB962C8B-B14F-4D97-AF65-F5344CB8AC3E}">
        <p14:creationId xmlns:p14="http://schemas.microsoft.com/office/powerpoint/2010/main" val="38709873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2" y="181250"/>
            <a:ext cx="9631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/>
              <a:t>Graph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en" altLang="zh-CN" sz="2800" b="1" dirty="0">
                <a:solidFill>
                  <a:srgbClr val="2339DA"/>
                </a:solidFill>
              </a:rPr>
              <a:t>Directed Acyclic Single Static Assignment Graph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53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CE37ED5-09C6-044B-8A6B-E85B3761B560}"/>
              </a:ext>
            </a:extLst>
          </p:cNvPr>
          <p:cNvSpPr/>
          <p:nvPr/>
        </p:nvSpPr>
        <p:spPr>
          <a:xfrm>
            <a:off x="822602" y="959074"/>
            <a:ext cx="10941030" cy="1920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" altLang="zh-CN" sz="2000" dirty="0">
                <a:solidFill>
                  <a:srgbClr val="333333"/>
                </a:solidFill>
                <a:latin typeface="Courier" pitchFamily="2" charset="0"/>
              </a:rPr>
              <a:t>Graph</a:t>
            </a:r>
            <a:r>
              <a:rPr lang="zh-CN" altLang="en-US" sz="2000" dirty="0">
                <a:solidFill>
                  <a:srgbClr val="333333"/>
                </a:solidFill>
                <a:latin typeface="Courier" pitchFamily="2" charset="0"/>
              </a:rPr>
              <a:t>是</a:t>
            </a:r>
            <a:r>
              <a:rPr lang="en" altLang="zh-CN" sz="2000" dirty="0">
                <a:solidFill>
                  <a:srgbClr val="333333"/>
                </a:solidFill>
                <a:latin typeface="Courier" pitchFamily="2" charset="0"/>
              </a:rPr>
              <a:t>Directed Acyclic Single Static Assignment Graph</a:t>
            </a:r>
            <a:r>
              <a:rPr lang="zh-CN" altLang="en" sz="2000" dirty="0">
                <a:solidFill>
                  <a:srgbClr val="333333"/>
                </a:solidFill>
                <a:latin typeface="Courier" pitchFamily="2" charset="0"/>
              </a:rPr>
              <a:t>（</a:t>
            </a:r>
            <a:r>
              <a:rPr lang="zh-CN" altLang="en-US" sz="2000" dirty="0">
                <a:solidFill>
                  <a:srgbClr val="333333"/>
                </a:solidFill>
                <a:latin typeface="Courier" pitchFamily="2" charset="0"/>
              </a:rPr>
              <a:t>有向无环静态单赋值图），简称</a:t>
            </a:r>
            <a:r>
              <a:rPr lang="en" altLang="zh-CN" sz="2000" dirty="0">
                <a:solidFill>
                  <a:srgbClr val="333333"/>
                </a:solidFill>
                <a:latin typeface="Courier" pitchFamily="2" charset="0"/>
              </a:rPr>
              <a:t>SSA Graph</a:t>
            </a:r>
            <a:endParaRPr lang="en-US" altLang="zh-CN" sz="2000" dirty="0">
              <a:solidFill>
                <a:srgbClr val="333333"/>
              </a:solidFill>
              <a:latin typeface="Courier" pitchFamily="2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333333"/>
                </a:solidFill>
                <a:latin typeface="Courier" pitchFamily="2" charset="0"/>
              </a:rPr>
              <a:t>静态单赋值是一种中间表示形式，每个名字在</a:t>
            </a:r>
            <a:r>
              <a:rPr lang="en" altLang="zh-CN" sz="2000" dirty="0">
                <a:solidFill>
                  <a:srgbClr val="333333"/>
                </a:solidFill>
                <a:latin typeface="Courier" pitchFamily="2" charset="0"/>
              </a:rPr>
              <a:t>SSA</a:t>
            </a:r>
            <a:r>
              <a:rPr lang="zh-CN" altLang="en-US" sz="2000" dirty="0">
                <a:solidFill>
                  <a:srgbClr val="333333"/>
                </a:solidFill>
                <a:latin typeface="Courier" pitchFamily="2" charset="0"/>
              </a:rPr>
              <a:t>中仅被赋值一次</a:t>
            </a:r>
            <a:endParaRPr lang="en-US" altLang="zh-CN" sz="2000" dirty="0">
              <a:solidFill>
                <a:srgbClr val="333333"/>
              </a:solidFill>
              <a:latin typeface="Courier" pitchFamily="2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333333"/>
                </a:solidFill>
                <a:latin typeface="Courier" pitchFamily="2" charset="0"/>
              </a:rPr>
              <a:t>每个被使用的变量都有唯一的定义，利用使用</a:t>
            </a:r>
            <a:r>
              <a:rPr lang="en-US" altLang="zh-CN" sz="2000" dirty="0">
                <a:solidFill>
                  <a:srgbClr val="333333"/>
                </a:solidFill>
                <a:latin typeface="Courier" pitchFamily="2" charset="0"/>
              </a:rPr>
              <a:t>-</a:t>
            </a:r>
            <a:r>
              <a:rPr lang="zh-CN" altLang="en-US" sz="2000" dirty="0">
                <a:solidFill>
                  <a:srgbClr val="333333"/>
                </a:solidFill>
                <a:latin typeface="Courier" pitchFamily="2" charset="0"/>
              </a:rPr>
              <a:t>定义关系的</a:t>
            </a:r>
            <a:r>
              <a:rPr lang="zh-CN" altLang="en-US" sz="2000" b="1" dirty="0">
                <a:solidFill>
                  <a:srgbClr val="333333"/>
                </a:solidFill>
                <a:latin typeface="Courier" pitchFamily="2" charset="0"/>
              </a:rPr>
              <a:t>优化能够更精确，更彻底，更高效</a:t>
            </a:r>
            <a:endParaRPr lang="en-US" altLang="zh-CN" sz="2000" dirty="0">
              <a:solidFill>
                <a:srgbClr val="333333"/>
              </a:solidFill>
              <a:latin typeface="Courier" pitchFamily="2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ourier" pitchFamily="2" charset="0"/>
              </a:rPr>
              <a:t>Fluid</a:t>
            </a:r>
            <a:r>
              <a:rPr lang="zh-CN" altLang="en-US" sz="2000" dirty="0">
                <a:latin typeface="Courier" pitchFamily="2" charset="0"/>
              </a:rPr>
              <a:t>中的</a:t>
            </a:r>
            <a:r>
              <a:rPr lang="en" altLang="zh-CN" sz="2000" dirty="0">
                <a:latin typeface="Courier" pitchFamily="2" charset="0"/>
              </a:rPr>
              <a:t>SSA</a:t>
            </a:r>
            <a:r>
              <a:rPr lang="en-US" altLang="zh-CN" sz="2000" dirty="0">
                <a:latin typeface="Courier" pitchFamily="2" charset="0"/>
              </a:rPr>
              <a:t>Graph</a:t>
            </a:r>
            <a:r>
              <a:rPr lang="zh-CN" altLang="en-US" sz="2000" dirty="0">
                <a:latin typeface="Courier" pitchFamily="2" charset="0"/>
              </a:rPr>
              <a:t>，</a:t>
            </a:r>
            <a:r>
              <a:rPr lang="en" altLang="zh-CN" sz="2000" dirty="0" err="1">
                <a:latin typeface="Courier" pitchFamily="2" charset="0"/>
              </a:rPr>
              <a:t>OpNode</a:t>
            </a:r>
            <a:r>
              <a:rPr lang="zh-CN" altLang="en-US" sz="2000" dirty="0">
                <a:latin typeface="Courier" pitchFamily="2" charset="0"/>
              </a:rPr>
              <a:t>的输入输出是</a:t>
            </a:r>
            <a:r>
              <a:rPr lang="en" altLang="zh-CN" sz="2000" dirty="0" err="1">
                <a:latin typeface="Courier" pitchFamily="2" charset="0"/>
              </a:rPr>
              <a:t>VarNode</a:t>
            </a:r>
            <a:r>
              <a:rPr lang="zh-CN" altLang="en-US" sz="2000" dirty="0">
                <a:latin typeface="Courier" pitchFamily="2" charset="0"/>
              </a:rPr>
              <a:t>，</a:t>
            </a:r>
            <a:r>
              <a:rPr lang="en" altLang="zh-CN" sz="2000" dirty="0" err="1">
                <a:latin typeface="Courier" pitchFamily="2" charset="0"/>
              </a:rPr>
              <a:t>VarNode</a:t>
            </a:r>
            <a:r>
              <a:rPr lang="zh-CN" altLang="en-US" sz="2000" dirty="0">
                <a:latin typeface="Courier" pitchFamily="2" charset="0"/>
              </a:rPr>
              <a:t>的输入输出是</a:t>
            </a:r>
            <a:r>
              <a:rPr lang="en" altLang="zh-CN" sz="2000" dirty="0" err="1">
                <a:latin typeface="Courier" pitchFamily="2" charset="0"/>
              </a:rPr>
              <a:t>OpNode</a:t>
            </a:r>
            <a:endParaRPr lang="zh-CN" altLang="en-US" sz="2400" dirty="0">
              <a:latin typeface="Courier" pitchFamily="2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702BD67-F54E-4E4C-8C47-45D8028C661C}"/>
              </a:ext>
            </a:extLst>
          </p:cNvPr>
          <p:cNvSpPr/>
          <p:nvPr/>
        </p:nvSpPr>
        <p:spPr>
          <a:xfrm>
            <a:off x="822602" y="3235947"/>
            <a:ext cx="103220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" pitchFamily="2" charset="0"/>
              </a:rPr>
              <a:t>Graph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{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p</a:t>
            </a:r>
            <a:r>
              <a:rPr lang="en-US" altLang="zh-CN" dirty="0" err="1">
                <a:solidFill>
                  <a:srgbClr val="0000FF"/>
                </a:solidFill>
                <a:latin typeface="Courier" pitchFamily="2" charset="0"/>
              </a:rPr>
              <a:t>rivate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:</a:t>
            </a:r>
          </a:p>
          <a:p>
            <a:r>
              <a:rPr lang="zh-CN" altLang="en-US" dirty="0">
                <a:solidFill>
                  <a:srgbClr val="0000FF"/>
                </a:solidFill>
                <a:latin typeface="Courier" pitchFamily="2" charset="0"/>
              </a:rPr>
              <a:t>  </a:t>
            </a:r>
            <a:r>
              <a:rPr lang="en-US" altLang="zh-CN" dirty="0">
                <a:solidFill>
                  <a:srgbClr val="0000FF"/>
                </a:solidFill>
                <a:latin typeface="Courier" pitchFamily="2" charset="0"/>
              </a:rPr>
              <a:t>//</a:t>
            </a:r>
            <a:r>
              <a:rPr lang="zh-CN" altLang="en-US" dirty="0">
                <a:solidFill>
                  <a:srgbClr val="0000FF"/>
                </a:solidFill>
                <a:latin typeface="Courier" pitchFamily="2" charset="0"/>
              </a:rPr>
              <a:t> 成员变量</a:t>
            </a:r>
            <a:endParaRPr lang="en" altLang="zh-CN" dirty="0">
              <a:solidFill>
                <a:srgbClr val="0000FF"/>
              </a:solidFill>
              <a:latin typeface="Courier" pitchFamily="2" charset="0"/>
            </a:endParaRPr>
          </a:p>
          <a:p>
            <a:r>
              <a:rPr lang="zh-CN" altLang="en-US" dirty="0">
                <a:solidFill>
                  <a:srgbClr val="0000FF"/>
                </a:solidFill>
                <a:latin typeface="Courier" pitchFamily="2" charset="0"/>
              </a:rPr>
              <a:t>  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ProgramDesc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program_;</a:t>
            </a:r>
          </a:p>
          <a:p>
            <a:r>
              <a:rPr lang="zh-CN" altLang="en-US" dirty="0">
                <a:solidFill>
                  <a:srgbClr val="267F99"/>
                </a:solidFill>
                <a:latin typeface="Courier" pitchFamily="2" charset="0"/>
              </a:rPr>
              <a:t>  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::map&lt;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::string, </a:t>
            </a:r>
            <a:r>
              <a:rPr lang="en" altLang="zh-CN" dirty="0">
                <a:solidFill>
                  <a:srgbClr val="267F99"/>
                </a:solidFill>
                <a:latin typeface="Courier" pitchFamily="2" charset="0"/>
              </a:rPr>
              <a:t>boost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::any&gt; 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attrs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_;</a:t>
            </a:r>
          </a:p>
          <a:p>
            <a:r>
              <a:rPr lang="zh-CN" altLang="en-US" dirty="0">
                <a:solidFill>
                  <a:srgbClr val="267F99"/>
                </a:solidFill>
                <a:latin typeface="Courier" pitchFamily="2" charset="0"/>
              </a:rPr>
              <a:t>  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::map&lt;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::string, 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	</a:t>
            </a:r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::function&lt;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)&gt;&gt; 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attr_dels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_;</a:t>
            </a:r>
          </a:p>
          <a:p>
            <a:r>
              <a:rPr lang="zh-CN" altLang="en-US" b="1" dirty="0">
                <a:solidFill>
                  <a:srgbClr val="267F99"/>
                </a:solidFill>
                <a:latin typeface="Courier" pitchFamily="2" charset="0"/>
              </a:rPr>
              <a:t>  </a:t>
            </a:r>
            <a:r>
              <a:rPr lang="en" altLang="zh-CN" b="1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::map&lt;</a:t>
            </a:r>
            <a:r>
              <a:rPr lang="en" altLang="zh-CN" b="1" dirty="0" err="1">
                <a:solidFill>
                  <a:srgbClr val="267F99"/>
                </a:solidFill>
                <a:latin typeface="Courier" pitchFamily="2" charset="0"/>
              </a:rPr>
              <a:t>ir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::Node *, </a:t>
            </a:r>
          </a:p>
          <a:p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	</a:t>
            </a:r>
            <a:r>
              <a:rPr lang="zh-CN" altLang="en-US" b="1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" altLang="zh-CN" b="1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b="1" dirty="0" err="1">
                <a:solidFill>
                  <a:srgbClr val="000000"/>
                </a:solidFill>
                <a:latin typeface="Courier" pitchFamily="2" charset="0"/>
              </a:rPr>
              <a:t>unique_ptr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&lt;</a:t>
            </a:r>
            <a:r>
              <a:rPr lang="en" altLang="zh-CN" b="1" dirty="0" err="1">
                <a:solidFill>
                  <a:srgbClr val="267F99"/>
                </a:solidFill>
                <a:latin typeface="Courier" pitchFamily="2" charset="0"/>
              </a:rPr>
              <a:t>ir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::Node&gt;&gt; nodes_;</a:t>
            </a:r>
          </a:p>
          <a:p>
            <a:r>
              <a:rPr lang="zh-CN" altLang="en-US" b="1" dirty="0">
                <a:solidFill>
                  <a:srgbClr val="267F99"/>
                </a:solidFill>
                <a:latin typeface="Courier" pitchFamily="2" charset="0"/>
              </a:rPr>
              <a:t>  </a:t>
            </a:r>
            <a:r>
              <a:rPr lang="en" altLang="zh-CN" b="1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b="1" dirty="0" err="1">
                <a:solidFill>
                  <a:srgbClr val="000000"/>
                </a:solidFill>
                <a:latin typeface="Courier" pitchFamily="2" charset="0"/>
              </a:rPr>
              <a:t>unordered_set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&lt;</a:t>
            </a:r>
            <a:r>
              <a:rPr lang="en" altLang="zh-CN" b="1" dirty="0" err="1">
                <a:solidFill>
                  <a:srgbClr val="267F99"/>
                </a:solidFill>
                <a:latin typeface="Courier" pitchFamily="2" charset="0"/>
              </a:rPr>
              <a:t>ir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::Node *&gt; </a:t>
            </a:r>
            <a:r>
              <a:rPr lang="en" altLang="zh-CN" b="1" dirty="0" err="1">
                <a:solidFill>
                  <a:srgbClr val="000000"/>
                </a:solidFill>
                <a:latin typeface="Courier" pitchFamily="2" charset="0"/>
              </a:rPr>
              <a:t>node_set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_;</a:t>
            </a:r>
            <a:endParaRPr lang="en" altLang="zh-CN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};</a:t>
            </a:r>
          </a:p>
          <a:p>
            <a:endParaRPr lang="en" altLang="zh-CN" b="0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6FB8B6D-ACF2-1D4D-82AE-A24BFA4B74A5}"/>
              </a:ext>
            </a:extLst>
          </p:cNvPr>
          <p:cNvGrpSpPr/>
          <p:nvPr/>
        </p:nvGrpSpPr>
        <p:grpSpPr>
          <a:xfrm>
            <a:off x="8504400" y="3235947"/>
            <a:ext cx="690798" cy="605481"/>
            <a:chOff x="10411157" y="3422822"/>
            <a:chExt cx="690798" cy="605481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1D952DAA-159D-0648-ACFE-3A9A652ECFF9}"/>
                </a:ext>
              </a:extLst>
            </p:cNvPr>
            <p:cNvSpPr/>
            <p:nvPr/>
          </p:nvSpPr>
          <p:spPr>
            <a:xfrm>
              <a:off x="10453816" y="3422822"/>
              <a:ext cx="605481" cy="605481"/>
            </a:xfrm>
            <a:prstGeom prst="ellipse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2339DA"/>
                </a:solidFill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FF108F3-2F2D-5D40-A08A-3615DF88A45F}"/>
                </a:ext>
              </a:extLst>
            </p:cNvPr>
            <p:cNvSpPr txBox="1"/>
            <p:nvPr/>
          </p:nvSpPr>
          <p:spPr>
            <a:xfrm>
              <a:off x="10411157" y="3503825"/>
              <a:ext cx="690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 err="1"/>
                <a:t>var</a:t>
              </a:r>
              <a:endParaRPr kumimoji="1" lang="zh-CN" altLang="en-US" b="1" dirty="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30F84DF3-4816-0146-8234-DF5391A8C8BE}"/>
              </a:ext>
            </a:extLst>
          </p:cNvPr>
          <p:cNvGrpSpPr/>
          <p:nvPr/>
        </p:nvGrpSpPr>
        <p:grpSpPr>
          <a:xfrm>
            <a:off x="9195198" y="4134527"/>
            <a:ext cx="690798" cy="605481"/>
            <a:chOff x="10411157" y="3422822"/>
            <a:chExt cx="690798" cy="605481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A49CC844-BCC5-544E-95BD-B9A31AFAC9FD}"/>
                </a:ext>
              </a:extLst>
            </p:cNvPr>
            <p:cNvSpPr/>
            <p:nvPr/>
          </p:nvSpPr>
          <p:spPr>
            <a:xfrm>
              <a:off x="10453816" y="3422822"/>
              <a:ext cx="605481" cy="605481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103F907-8A3B-074C-9393-3D100134584D}"/>
                </a:ext>
              </a:extLst>
            </p:cNvPr>
            <p:cNvSpPr txBox="1"/>
            <p:nvPr/>
          </p:nvSpPr>
          <p:spPr>
            <a:xfrm>
              <a:off x="10411157" y="3503825"/>
              <a:ext cx="690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op</a:t>
              </a:r>
              <a:endParaRPr kumimoji="1" lang="zh-CN" altLang="en-US" b="1" dirty="0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C205B13-62B1-1749-AC04-93D35E46FC61}"/>
              </a:ext>
            </a:extLst>
          </p:cNvPr>
          <p:cNvGrpSpPr/>
          <p:nvPr/>
        </p:nvGrpSpPr>
        <p:grpSpPr>
          <a:xfrm>
            <a:off x="9195198" y="5112059"/>
            <a:ext cx="690798" cy="605481"/>
            <a:chOff x="10411157" y="3422822"/>
            <a:chExt cx="690798" cy="605481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05D95E2B-F31A-FF42-BD4E-2BF32A719A47}"/>
                </a:ext>
              </a:extLst>
            </p:cNvPr>
            <p:cNvSpPr/>
            <p:nvPr/>
          </p:nvSpPr>
          <p:spPr>
            <a:xfrm>
              <a:off x="10453816" y="3422822"/>
              <a:ext cx="605481" cy="605481"/>
            </a:xfrm>
            <a:prstGeom prst="ellipse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2339DA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0A5796D-8FC2-964A-9AD9-2AB58C4FE3F7}"/>
                </a:ext>
              </a:extLst>
            </p:cNvPr>
            <p:cNvSpPr txBox="1"/>
            <p:nvPr/>
          </p:nvSpPr>
          <p:spPr>
            <a:xfrm>
              <a:off x="10411157" y="3503825"/>
              <a:ext cx="690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 err="1"/>
                <a:t>var</a:t>
              </a:r>
              <a:endParaRPr kumimoji="1" lang="zh-CN" altLang="en-US" b="1" dirty="0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4897866-2BE8-1249-8317-DD8ED6060702}"/>
              </a:ext>
            </a:extLst>
          </p:cNvPr>
          <p:cNvGrpSpPr/>
          <p:nvPr/>
        </p:nvGrpSpPr>
        <p:grpSpPr>
          <a:xfrm>
            <a:off x="9885996" y="3222067"/>
            <a:ext cx="690798" cy="605481"/>
            <a:chOff x="10411157" y="3422822"/>
            <a:chExt cx="690798" cy="605481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E3944294-D605-D34C-976C-E5D62F185654}"/>
                </a:ext>
              </a:extLst>
            </p:cNvPr>
            <p:cNvSpPr/>
            <p:nvPr/>
          </p:nvSpPr>
          <p:spPr>
            <a:xfrm>
              <a:off x="10453816" y="3422822"/>
              <a:ext cx="605481" cy="605481"/>
            </a:xfrm>
            <a:prstGeom prst="ellipse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2339DA"/>
                </a:solidFill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966CCD5-67BE-594B-978E-39657820EC4C}"/>
                </a:ext>
              </a:extLst>
            </p:cNvPr>
            <p:cNvSpPr txBox="1"/>
            <p:nvPr/>
          </p:nvSpPr>
          <p:spPr>
            <a:xfrm>
              <a:off x="10411157" y="3503825"/>
              <a:ext cx="690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 err="1"/>
                <a:t>var</a:t>
              </a:r>
              <a:endParaRPr kumimoji="1" lang="zh-CN" altLang="en-US" b="1" dirty="0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B0BCB4C-2671-0C4D-9C6A-1A1C202E4B62}"/>
              </a:ext>
            </a:extLst>
          </p:cNvPr>
          <p:cNvGrpSpPr/>
          <p:nvPr/>
        </p:nvGrpSpPr>
        <p:grpSpPr>
          <a:xfrm>
            <a:off x="9195198" y="6060782"/>
            <a:ext cx="690798" cy="605481"/>
            <a:chOff x="10411157" y="3422822"/>
            <a:chExt cx="690798" cy="605481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43F4C4C3-040F-4A4C-A0BF-51A20C813C2C}"/>
                </a:ext>
              </a:extLst>
            </p:cNvPr>
            <p:cNvSpPr/>
            <p:nvPr/>
          </p:nvSpPr>
          <p:spPr>
            <a:xfrm>
              <a:off x="10453816" y="3422822"/>
              <a:ext cx="605481" cy="605481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2339DA"/>
                </a:solidFill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C780676-EA29-3846-BDBA-6ADC06B9AB6E}"/>
                </a:ext>
              </a:extLst>
            </p:cNvPr>
            <p:cNvSpPr txBox="1"/>
            <p:nvPr/>
          </p:nvSpPr>
          <p:spPr>
            <a:xfrm>
              <a:off x="10411157" y="3503825"/>
              <a:ext cx="690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op</a:t>
              </a:r>
              <a:endParaRPr kumimoji="1" lang="zh-CN" altLang="en-US" b="1" dirty="0"/>
            </a:p>
          </p:txBody>
        </p:sp>
      </p:grp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D532690B-717C-2149-80BE-E9B049D1BFF7}"/>
              </a:ext>
            </a:extLst>
          </p:cNvPr>
          <p:cNvCxnSpPr>
            <a:stCxn id="4" idx="5"/>
          </p:cNvCxnSpPr>
          <p:nvPr/>
        </p:nvCxnSpPr>
        <p:spPr>
          <a:xfrm>
            <a:off x="9063869" y="3752757"/>
            <a:ext cx="265482" cy="462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21A95B74-8D9B-974E-A22E-3A9B136D3187}"/>
              </a:ext>
            </a:extLst>
          </p:cNvPr>
          <p:cNvCxnSpPr>
            <a:stCxn id="16" idx="3"/>
            <a:endCxn id="10" idx="7"/>
          </p:cNvCxnSpPr>
          <p:nvPr/>
        </p:nvCxnSpPr>
        <p:spPr>
          <a:xfrm flipH="1">
            <a:off x="9754667" y="3738877"/>
            <a:ext cx="262659" cy="484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95BF12CE-D691-5942-828A-8BF14D722CCF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>
            <a:off x="9540598" y="4740008"/>
            <a:ext cx="0" cy="372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32C64DC4-D5CC-B74A-B4A1-791244AE006D}"/>
              </a:ext>
            </a:extLst>
          </p:cNvPr>
          <p:cNvCxnSpPr>
            <a:stCxn id="13" idx="4"/>
            <a:endCxn id="19" idx="0"/>
          </p:cNvCxnSpPr>
          <p:nvPr/>
        </p:nvCxnSpPr>
        <p:spPr>
          <a:xfrm>
            <a:off x="9540598" y="5717540"/>
            <a:ext cx="0" cy="343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9E7FD7EE-BB40-404D-8C34-D801BB940B70}"/>
              </a:ext>
            </a:extLst>
          </p:cNvPr>
          <p:cNvSpPr txBox="1"/>
          <p:nvPr/>
        </p:nvSpPr>
        <p:spPr>
          <a:xfrm>
            <a:off x="7339924" y="5409716"/>
            <a:ext cx="1107996" cy="418576"/>
          </a:xfrm>
          <a:prstGeom prst="rect">
            <a:avLst/>
          </a:prstGeom>
          <a:noFill/>
          <a:ln>
            <a:solidFill>
              <a:srgbClr val="203BD3"/>
            </a:solidFill>
          </a:ln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dirty="0">
                <a:latin typeface="Courier" pitchFamily="2" charset="0"/>
              </a:rPr>
              <a:t>节点集合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34ABF55-05B9-454C-AAB7-B709408A7CBD}"/>
              </a:ext>
            </a:extLst>
          </p:cNvPr>
          <p:cNvSpPr txBox="1"/>
          <p:nvPr/>
        </p:nvSpPr>
        <p:spPr>
          <a:xfrm>
            <a:off x="6075885" y="3278448"/>
            <a:ext cx="2152855" cy="418576"/>
          </a:xfrm>
          <a:prstGeom prst="rect">
            <a:avLst/>
          </a:prstGeom>
          <a:noFill/>
          <a:ln>
            <a:solidFill>
              <a:srgbClr val="203BD3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en-US" altLang="zh-CN" dirty="0">
                <a:latin typeface="Courier" pitchFamily="2" charset="0"/>
              </a:rPr>
              <a:t>Fluid</a:t>
            </a:r>
            <a:r>
              <a:rPr kumimoji="1" lang="zh-CN" altLang="en-US" dirty="0">
                <a:latin typeface="Courier" pitchFamily="2" charset="0"/>
              </a:rPr>
              <a:t> </a:t>
            </a:r>
            <a:r>
              <a:rPr kumimoji="1" lang="en-US" altLang="zh-CN" dirty="0">
                <a:latin typeface="Courier" pitchFamily="2" charset="0"/>
              </a:rPr>
              <a:t>Graph</a:t>
            </a:r>
            <a:r>
              <a:rPr kumimoji="1" lang="zh-CN" altLang="en-US" dirty="0">
                <a:latin typeface="Courier" pitchFamily="2" charset="0"/>
              </a:rPr>
              <a:t>示意</a:t>
            </a:r>
          </a:p>
        </p:txBody>
      </p:sp>
    </p:spTree>
    <p:extLst>
      <p:ext uri="{BB962C8B-B14F-4D97-AF65-F5344CB8AC3E}">
        <p14:creationId xmlns:p14="http://schemas.microsoft.com/office/powerpoint/2010/main" val="29335959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2" y="181250"/>
            <a:ext cx="9631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/>
              <a:t>Graph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>
                <a:solidFill>
                  <a:srgbClr val="2339DA"/>
                </a:solidFill>
              </a:rPr>
              <a:t>Node</a:t>
            </a:r>
            <a:endParaRPr kumimoji="1" lang="en" altLang="zh-CN" sz="2800" b="1" dirty="0">
              <a:solidFill>
                <a:srgbClr val="2339DA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54</a:t>
            </a:fld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E9AE7E3-D9EA-FC4C-839B-E48455C5699D}"/>
              </a:ext>
            </a:extLst>
          </p:cNvPr>
          <p:cNvSpPr/>
          <p:nvPr/>
        </p:nvSpPr>
        <p:spPr>
          <a:xfrm>
            <a:off x="822602" y="896549"/>
            <a:ext cx="5285421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" pitchFamily="2" charset="0"/>
              </a:rPr>
              <a:t>Node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" pitchFamily="2" charset="0"/>
              </a:rPr>
              <a:t>//</a:t>
            </a:r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成员变量</a:t>
            </a:r>
            <a:endParaRPr lang="en" altLang="zh-CN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public:</a:t>
            </a:r>
          </a:p>
          <a:p>
            <a:r>
              <a:rPr lang="zh-CN" altLang="en-US" dirty="0">
                <a:solidFill>
                  <a:srgbClr val="0000FF"/>
                </a:solidFill>
                <a:latin typeface="Courier" pitchFamily="2" charset="0"/>
              </a:rPr>
              <a:t>  </a:t>
            </a:r>
            <a:r>
              <a:rPr lang="en-US" altLang="zh-CN" dirty="0">
                <a:solidFill>
                  <a:srgbClr val="0000FF"/>
                </a:solidFill>
                <a:latin typeface="Courier" pitchFamily="2" charset="0"/>
              </a:rPr>
              <a:t>//</a:t>
            </a:r>
            <a:r>
              <a:rPr lang="zh-CN" altLang="en-US" dirty="0">
                <a:solidFill>
                  <a:srgbClr val="0000FF"/>
                </a:solidFill>
                <a:latin typeface="Courier" pitchFamily="2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" pitchFamily="2" charset="0"/>
              </a:rPr>
              <a:t>Node</a:t>
            </a:r>
            <a:r>
              <a:rPr lang="zh-CN" altLang="en-US" dirty="0">
                <a:solidFill>
                  <a:srgbClr val="0000FF"/>
                </a:solidFill>
                <a:latin typeface="Courier" pitchFamily="2" charset="0"/>
              </a:rPr>
              <a:t>输入输出索引</a:t>
            </a:r>
            <a:endParaRPr lang="en" altLang="zh-CN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zh-CN" altLang="en-US" dirty="0">
                <a:solidFill>
                  <a:srgbClr val="267F99"/>
                </a:solidFill>
                <a:latin typeface="Courier" pitchFamily="2" charset="0"/>
              </a:rPr>
              <a:t>  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::vector&lt;Node*&gt; inputs;</a:t>
            </a:r>
          </a:p>
          <a:p>
            <a:r>
              <a:rPr lang="zh-CN" altLang="en-US" dirty="0">
                <a:solidFill>
                  <a:srgbClr val="267F99"/>
                </a:solidFill>
                <a:latin typeface="Courier" pitchFamily="2" charset="0"/>
              </a:rPr>
              <a:t>  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::vector&lt;Node*&gt; outputs;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protected:</a:t>
            </a:r>
          </a:p>
          <a:p>
            <a:r>
              <a:rPr lang="zh-CN" altLang="en-US" dirty="0">
                <a:solidFill>
                  <a:srgbClr val="0000FF"/>
                </a:solidFill>
                <a:latin typeface="Courier" pitchFamily="2" charset="0"/>
              </a:rPr>
              <a:t>  </a:t>
            </a:r>
            <a:r>
              <a:rPr lang="en-US" altLang="zh-CN" dirty="0">
                <a:solidFill>
                  <a:srgbClr val="0000FF"/>
                </a:solidFill>
                <a:latin typeface="Courier" pitchFamily="2" charset="0"/>
              </a:rPr>
              <a:t>//</a:t>
            </a:r>
            <a:r>
              <a:rPr lang="zh-CN" altLang="en-US" dirty="0">
                <a:solidFill>
                  <a:srgbClr val="0000FF"/>
                </a:solidFill>
                <a:latin typeface="Courier" pitchFamily="2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" pitchFamily="2" charset="0"/>
              </a:rPr>
              <a:t>Node</a:t>
            </a:r>
            <a:r>
              <a:rPr lang="zh-CN" altLang="en-US" dirty="0">
                <a:solidFill>
                  <a:srgbClr val="0000FF"/>
                </a:solidFill>
                <a:latin typeface="Courier" pitchFamily="2" charset="0"/>
              </a:rPr>
              <a:t>自身属性</a:t>
            </a:r>
            <a:endParaRPr lang="en" altLang="zh-CN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zh-CN" altLang="en-US" dirty="0">
                <a:solidFill>
                  <a:srgbClr val="267F99"/>
                </a:solidFill>
                <a:latin typeface="Courier" pitchFamily="2" charset="0"/>
              </a:rPr>
              <a:t>  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::string name_;</a:t>
            </a:r>
          </a:p>
          <a:p>
            <a:r>
              <a:rPr lang="zh-CN" altLang="en-US" b="1" dirty="0">
                <a:solidFill>
                  <a:srgbClr val="267F99"/>
                </a:solidFill>
                <a:latin typeface="Courier" pitchFamily="2" charset="0"/>
              </a:rPr>
              <a:t>  </a:t>
            </a:r>
            <a:r>
              <a:rPr lang="en" altLang="zh-CN" b="1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b="1" dirty="0" err="1">
                <a:solidFill>
                  <a:srgbClr val="000000"/>
                </a:solidFill>
                <a:latin typeface="Courier" pitchFamily="2" charset="0"/>
              </a:rPr>
              <a:t>unique_ptr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&lt;</a:t>
            </a:r>
            <a:r>
              <a:rPr lang="en" altLang="zh-CN" b="1" dirty="0" err="1">
                <a:solidFill>
                  <a:srgbClr val="000000"/>
                </a:solidFill>
                <a:latin typeface="Courier" pitchFamily="2" charset="0"/>
              </a:rPr>
              <a:t>VarDesc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&gt; </a:t>
            </a:r>
            <a:r>
              <a:rPr lang="en" altLang="zh-CN" b="1" dirty="0" err="1">
                <a:solidFill>
                  <a:srgbClr val="000000"/>
                </a:solidFill>
                <a:latin typeface="Courier" pitchFamily="2" charset="0"/>
              </a:rPr>
              <a:t>var_desc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_;</a:t>
            </a:r>
          </a:p>
          <a:p>
            <a:r>
              <a:rPr lang="zh-CN" altLang="en-US" b="1" dirty="0">
                <a:solidFill>
                  <a:srgbClr val="267F99"/>
                </a:solidFill>
                <a:latin typeface="Courier" pitchFamily="2" charset="0"/>
              </a:rPr>
              <a:t>  </a:t>
            </a:r>
            <a:r>
              <a:rPr lang="en" altLang="zh-CN" b="1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b="1" dirty="0" err="1">
                <a:solidFill>
                  <a:srgbClr val="000000"/>
                </a:solidFill>
                <a:latin typeface="Courier" pitchFamily="2" charset="0"/>
              </a:rPr>
              <a:t>unique_ptr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&lt;</a:t>
            </a:r>
            <a:r>
              <a:rPr lang="en" altLang="zh-CN" b="1" dirty="0" err="1">
                <a:solidFill>
                  <a:srgbClr val="000000"/>
                </a:solidFill>
                <a:latin typeface="Courier" pitchFamily="2" charset="0"/>
              </a:rPr>
              <a:t>OpDesc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&gt; </a:t>
            </a:r>
            <a:r>
              <a:rPr lang="en" altLang="zh-CN" b="1" dirty="0" err="1">
                <a:solidFill>
                  <a:srgbClr val="000000"/>
                </a:solidFill>
                <a:latin typeface="Courier" pitchFamily="2" charset="0"/>
              </a:rPr>
              <a:t>op_desc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_;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Type type_;</a:t>
            </a:r>
          </a:p>
          <a:p>
            <a:r>
              <a:rPr lang="zh-CN" altLang="en-US" dirty="0">
                <a:solidFill>
                  <a:srgbClr val="0000FF"/>
                </a:solidFill>
                <a:latin typeface="Courier" pitchFamily="2" charset="0"/>
              </a:rPr>
              <a:t>  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id_;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" pitchFamily="2" charset="0"/>
              </a:rPr>
              <a:t>};</a:t>
            </a:r>
            <a:endParaRPr lang="en" altLang="zh-CN" dirty="0">
              <a:solidFill>
                <a:srgbClr val="000000"/>
              </a:solidFill>
              <a:latin typeface="Courier" pitchFamily="2" charset="0"/>
            </a:endParaRPr>
          </a:p>
          <a:p>
            <a:endParaRPr lang="en" altLang="zh-CN" b="0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BE647AC-14F8-1B42-83C7-DE358493F31C}"/>
              </a:ext>
            </a:extLst>
          </p:cNvPr>
          <p:cNvSpPr/>
          <p:nvPr/>
        </p:nvSpPr>
        <p:spPr>
          <a:xfrm>
            <a:off x="6236042" y="896549"/>
            <a:ext cx="688683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urier" pitchFamily="2" charset="0"/>
              </a:rPr>
              <a:t>//</a:t>
            </a:r>
            <a:r>
              <a:rPr lang="zh-CN" altLang="en-US" dirty="0">
                <a:solidFill>
                  <a:srgbClr val="0000FF"/>
                </a:solidFill>
                <a:latin typeface="Courier" pitchFamily="2" charset="0"/>
              </a:rPr>
              <a:t>构造函数</a:t>
            </a:r>
            <a:endParaRPr lang="en-US" altLang="zh-CN" dirty="0">
              <a:solidFill>
                <a:srgbClr val="0000FF"/>
              </a:solidFill>
              <a:latin typeface="Courier" pitchFamily="2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urier" pitchFamily="2" charset="0"/>
              </a:rPr>
              <a:t>//</a:t>
            </a:r>
            <a:r>
              <a:rPr lang="zh-CN" altLang="en-US" dirty="0">
                <a:solidFill>
                  <a:srgbClr val="0000FF"/>
                </a:solidFill>
                <a:latin typeface="Courier" pitchFamily="2" charset="0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Courier" pitchFamily="2" charset="0"/>
              </a:rPr>
              <a:t>var</a:t>
            </a:r>
            <a:r>
              <a:rPr lang="zh-CN" altLang="en-US" dirty="0">
                <a:solidFill>
                  <a:srgbClr val="0000FF"/>
                </a:solidFill>
                <a:latin typeface="Courier" pitchFamily="2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" pitchFamily="2" charset="0"/>
              </a:rPr>
              <a:t>Node</a:t>
            </a:r>
            <a:r>
              <a:rPr lang="zh-CN" altLang="en-US" dirty="0">
                <a:solidFill>
                  <a:srgbClr val="0000FF"/>
                </a:solidFill>
                <a:latin typeface="Courier" pitchFamily="2" charset="0"/>
              </a:rPr>
              <a:t>构造</a:t>
            </a:r>
            <a:endParaRPr lang="en" altLang="zh-CN" dirty="0">
              <a:solidFill>
                <a:srgbClr val="0000FF"/>
              </a:solidFill>
              <a:latin typeface="Courier" pitchFamily="2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explicit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" pitchFamily="2" charset="0"/>
              </a:rPr>
              <a:t>Node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VarDesc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*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" pitchFamily="2" charset="0"/>
              </a:rPr>
              <a:t>var_desc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 </a:t>
            </a:r>
            <a:r>
              <a:rPr lang="en" altLang="zh-CN" dirty="0">
                <a:solidFill>
                  <a:srgbClr val="795E26"/>
                </a:solidFill>
                <a:latin typeface="Courier" pitchFamily="2" charset="0"/>
              </a:rPr>
              <a:t>name_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Courier" pitchFamily="2" charset="0"/>
              </a:rPr>
              <a:t>var_desc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-&gt;</a:t>
            </a:r>
            <a:r>
              <a:rPr lang="en" altLang="zh-CN" dirty="0">
                <a:solidFill>
                  <a:srgbClr val="795E26"/>
                </a:solidFill>
                <a:latin typeface="Courier" pitchFamily="2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()),</a:t>
            </a:r>
          </a:p>
          <a:p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var_desc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_(new 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VarDesc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(*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var_desc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)),</a:t>
            </a:r>
          </a:p>
          <a:p>
            <a:r>
              <a:rPr lang="en" altLang="zh-CN" dirty="0" err="1">
                <a:solidFill>
                  <a:srgbClr val="795E26"/>
                </a:solidFill>
                <a:latin typeface="Courier" pitchFamily="2" charset="0"/>
              </a:rPr>
              <a:t>op_desc</a:t>
            </a:r>
            <a:r>
              <a:rPr lang="en" altLang="zh-CN" dirty="0">
                <a:solidFill>
                  <a:srgbClr val="795E26"/>
                </a:solidFill>
                <a:latin typeface="Courier" pitchFamily="2" charset="0"/>
              </a:rPr>
              <a:t>_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nullptr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),</a:t>
            </a:r>
          </a:p>
          <a:p>
            <a:r>
              <a:rPr lang="en" altLang="zh-CN" dirty="0">
                <a:solidFill>
                  <a:srgbClr val="795E26"/>
                </a:solidFill>
                <a:latin typeface="Courier" pitchFamily="2" charset="0"/>
              </a:rPr>
              <a:t>type_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Courier" pitchFamily="2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kVariable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 {}</a:t>
            </a:r>
          </a:p>
          <a:p>
            <a:endParaRPr lang="en" altLang="zh-CN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" pitchFamily="2" charset="0"/>
              </a:rPr>
              <a:t>//</a:t>
            </a:r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op</a:t>
            </a:r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urier" pitchFamily="2" charset="0"/>
              </a:rPr>
              <a:t>Node</a:t>
            </a:r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构造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/>
            </a:r>
            <a:br>
              <a:rPr lang="en" altLang="zh-CN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explicit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" pitchFamily="2" charset="0"/>
              </a:rPr>
              <a:t>Node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OpDesc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*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" pitchFamily="2" charset="0"/>
              </a:rPr>
              <a:t>op_desc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 </a:t>
            </a:r>
            <a:r>
              <a:rPr lang="en" altLang="zh-CN" dirty="0">
                <a:solidFill>
                  <a:srgbClr val="795E26"/>
                </a:solidFill>
                <a:latin typeface="Courier" pitchFamily="2" charset="0"/>
              </a:rPr>
              <a:t>name_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Courier" pitchFamily="2" charset="0"/>
              </a:rPr>
              <a:t>op_desc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-&gt;</a:t>
            </a:r>
            <a:r>
              <a:rPr lang="en" altLang="zh-CN" dirty="0">
                <a:solidFill>
                  <a:srgbClr val="795E26"/>
                </a:solidFill>
                <a:latin typeface="Courier" pitchFamily="2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()),</a:t>
            </a:r>
          </a:p>
          <a:p>
            <a:r>
              <a:rPr lang="en" altLang="zh-CN" dirty="0" err="1">
                <a:solidFill>
                  <a:srgbClr val="795E26"/>
                </a:solidFill>
                <a:latin typeface="Courier" pitchFamily="2" charset="0"/>
              </a:rPr>
              <a:t>var_desc</a:t>
            </a:r>
            <a:r>
              <a:rPr lang="en" altLang="zh-CN" dirty="0">
                <a:solidFill>
                  <a:srgbClr val="795E26"/>
                </a:solidFill>
                <a:latin typeface="Courier" pitchFamily="2" charset="0"/>
              </a:rPr>
              <a:t>_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nullptr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),</a:t>
            </a:r>
          </a:p>
          <a:p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op_desc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_(new 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OpDesc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(</a:t>
            </a:r>
          </a:p>
          <a:p>
            <a:r>
              <a:rPr lang="zh-CN" altLang="en-US" b="1" dirty="0">
                <a:solidFill>
                  <a:srgbClr val="C00000"/>
                </a:solidFill>
                <a:latin typeface="Courier" pitchFamily="2" charset="0"/>
              </a:rPr>
              <a:t>         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*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op_desc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, 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op_desc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-&gt;Block())),</a:t>
            </a:r>
          </a:p>
          <a:p>
            <a:r>
              <a:rPr lang="en" altLang="zh-CN" dirty="0">
                <a:solidFill>
                  <a:srgbClr val="795E26"/>
                </a:solidFill>
                <a:latin typeface="Courier" pitchFamily="2" charset="0"/>
              </a:rPr>
              <a:t>type_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Courier" pitchFamily="2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kOperation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 {}</a:t>
            </a:r>
            <a:endParaRPr lang="en" altLang="zh-CN" b="0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EB80BFDA-1DFF-6B46-9F04-1E18A4A430A7}"/>
              </a:ext>
            </a:extLst>
          </p:cNvPr>
          <p:cNvGrpSpPr/>
          <p:nvPr/>
        </p:nvGrpSpPr>
        <p:grpSpPr>
          <a:xfrm>
            <a:off x="1364810" y="4922323"/>
            <a:ext cx="1646098" cy="1646098"/>
            <a:chOff x="1131521" y="4922323"/>
            <a:chExt cx="1646098" cy="1646098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EC99D729-4760-234A-B8AC-03731C848696}"/>
                </a:ext>
              </a:extLst>
            </p:cNvPr>
            <p:cNvSpPr/>
            <p:nvPr/>
          </p:nvSpPr>
          <p:spPr>
            <a:xfrm>
              <a:off x="1131521" y="4922323"/>
              <a:ext cx="1646098" cy="1646098"/>
            </a:xfrm>
            <a:prstGeom prst="ellipse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1606053-DF5E-8947-8987-1B8A7F72391C}"/>
                </a:ext>
              </a:extLst>
            </p:cNvPr>
            <p:cNvSpPr txBox="1"/>
            <p:nvPr/>
          </p:nvSpPr>
          <p:spPr>
            <a:xfrm>
              <a:off x="1393663" y="5144763"/>
              <a:ext cx="138395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itchFamily="2" charset="2"/>
                <a:buChar char="l"/>
              </a:pPr>
              <a:r>
                <a:rPr kumimoji="1" lang="en-US" altLang="zh-CN" dirty="0"/>
                <a:t>Name</a:t>
              </a:r>
            </a:p>
            <a:p>
              <a:pPr marL="285750" indent="-285750">
                <a:buFont typeface="Wingdings" pitchFamily="2" charset="2"/>
                <a:buChar char="l"/>
              </a:pPr>
              <a:r>
                <a:rPr kumimoji="1" lang="en-US" altLang="zh-CN" b="1" dirty="0" err="1"/>
                <a:t>VarDesc</a:t>
              </a:r>
              <a:endParaRPr kumimoji="1" lang="en-US" altLang="zh-CN" b="1" dirty="0"/>
            </a:p>
            <a:p>
              <a:pPr marL="285750" indent="-285750">
                <a:buFont typeface="Wingdings" pitchFamily="2" charset="2"/>
                <a:buChar char="l"/>
              </a:pPr>
              <a:r>
                <a:rPr kumimoji="1" lang="en-US" altLang="zh-CN" dirty="0"/>
                <a:t>Type</a:t>
              </a:r>
            </a:p>
            <a:p>
              <a:pPr marL="285750" indent="-285750">
                <a:buFont typeface="Wingdings" pitchFamily="2" charset="2"/>
                <a:buChar char="l"/>
              </a:pPr>
              <a:r>
                <a:rPr kumimoji="1" lang="en-US" altLang="zh-CN" dirty="0"/>
                <a:t>ID</a:t>
              </a:r>
              <a:endParaRPr kumimoji="1" lang="zh-CN" altLang="en-US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AFD75FF-2DDF-7947-9171-653D52FAD596}"/>
              </a:ext>
            </a:extLst>
          </p:cNvPr>
          <p:cNvGrpSpPr/>
          <p:nvPr/>
        </p:nvGrpSpPr>
        <p:grpSpPr>
          <a:xfrm>
            <a:off x="3702886" y="4922323"/>
            <a:ext cx="1646098" cy="1646098"/>
            <a:chOff x="1131521" y="4922323"/>
            <a:chExt cx="1646098" cy="1646098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5F4D549F-5141-8244-B346-48C08FB3B8C3}"/>
                </a:ext>
              </a:extLst>
            </p:cNvPr>
            <p:cNvSpPr/>
            <p:nvPr/>
          </p:nvSpPr>
          <p:spPr>
            <a:xfrm>
              <a:off x="1131521" y="4922323"/>
              <a:ext cx="1646098" cy="1646098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8013DEA-DE23-7043-ACFB-682F926A5301}"/>
                </a:ext>
              </a:extLst>
            </p:cNvPr>
            <p:cNvSpPr txBox="1"/>
            <p:nvPr/>
          </p:nvSpPr>
          <p:spPr>
            <a:xfrm>
              <a:off x="1393663" y="5144763"/>
              <a:ext cx="138395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itchFamily="2" charset="2"/>
                <a:buChar char="l"/>
              </a:pPr>
              <a:r>
                <a:rPr kumimoji="1" lang="en-US" altLang="zh-CN" dirty="0"/>
                <a:t>Name</a:t>
              </a:r>
            </a:p>
            <a:p>
              <a:pPr marL="285750" indent="-285750">
                <a:buFont typeface="Wingdings" pitchFamily="2" charset="2"/>
                <a:buChar char="l"/>
              </a:pPr>
              <a:r>
                <a:rPr kumimoji="1" lang="en-US" altLang="zh-CN" b="1" dirty="0" err="1"/>
                <a:t>OpDesc</a:t>
              </a:r>
              <a:endParaRPr kumimoji="1" lang="en-US" altLang="zh-CN" b="1" dirty="0"/>
            </a:p>
            <a:p>
              <a:pPr marL="285750" indent="-285750">
                <a:buFont typeface="Wingdings" pitchFamily="2" charset="2"/>
                <a:buChar char="l"/>
              </a:pPr>
              <a:r>
                <a:rPr kumimoji="1" lang="en-US" altLang="zh-CN" dirty="0"/>
                <a:t>Type</a:t>
              </a:r>
            </a:p>
            <a:p>
              <a:pPr marL="285750" indent="-285750">
                <a:buFont typeface="Wingdings" pitchFamily="2" charset="2"/>
                <a:buChar char="l"/>
              </a:pPr>
              <a:r>
                <a:rPr kumimoji="1" lang="en-US" altLang="zh-CN" dirty="0"/>
                <a:t>ID</a:t>
              </a:r>
              <a:endParaRPr kumimoji="1" lang="zh-CN" altLang="en-US" dirty="0"/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1BCC8806-5100-AF45-9E38-45E65D0CCA56}"/>
              </a:ext>
            </a:extLst>
          </p:cNvPr>
          <p:cNvSpPr txBox="1"/>
          <p:nvPr/>
        </p:nvSpPr>
        <p:spPr>
          <a:xfrm>
            <a:off x="6059488" y="5473731"/>
            <a:ext cx="5246370" cy="764825"/>
          </a:xfrm>
          <a:prstGeom prst="rect">
            <a:avLst/>
          </a:prstGeom>
          <a:noFill/>
          <a:ln>
            <a:solidFill>
              <a:srgbClr val="203BD3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dirty="0">
                <a:latin typeface="Courier" pitchFamily="2" charset="0"/>
              </a:rPr>
              <a:t>每个</a:t>
            </a:r>
            <a:r>
              <a:rPr kumimoji="1" lang="en-US" altLang="zh-CN" dirty="0">
                <a:latin typeface="Courier" pitchFamily="2" charset="0"/>
              </a:rPr>
              <a:t>Node</a:t>
            </a:r>
            <a:r>
              <a:rPr kumimoji="1" lang="zh-CN" altLang="en-US" dirty="0">
                <a:latin typeface="Courier" pitchFamily="2" charset="0"/>
              </a:rPr>
              <a:t>包含名字，</a:t>
            </a:r>
            <a:r>
              <a:rPr kumimoji="1" lang="en-US" altLang="zh-CN" dirty="0" err="1">
                <a:latin typeface="Courier" pitchFamily="2" charset="0"/>
              </a:rPr>
              <a:t>VarDesc</a:t>
            </a:r>
            <a:r>
              <a:rPr kumimoji="1" lang="en-US" altLang="zh-CN" dirty="0">
                <a:latin typeface="Courier" pitchFamily="2" charset="0"/>
              </a:rPr>
              <a:t>(</a:t>
            </a:r>
            <a:r>
              <a:rPr kumimoji="1" lang="en-US" altLang="zh-CN" dirty="0" err="1">
                <a:latin typeface="Courier" pitchFamily="2" charset="0"/>
              </a:rPr>
              <a:t>OpDesc</a:t>
            </a:r>
            <a:r>
              <a:rPr kumimoji="1" lang="en-US" altLang="zh-CN" dirty="0">
                <a:latin typeface="Courier" pitchFamily="2" charset="0"/>
              </a:rPr>
              <a:t>)</a:t>
            </a:r>
            <a:r>
              <a:rPr kumimoji="1" lang="zh-CN" altLang="en-US" dirty="0">
                <a:latin typeface="Courier" pitchFamily="2" charset="0"/>
              </a:rPr>
              <a:t>，类型，</a:t>
            </a:r>
            <a:r>
              <a:rPr kumimoji="1" lang="en-US" altLang="zh-CN" dirty="0">
                <a:latin typeface="Courier" pitchFamily="2" charset="0"/>
              </a:rPr>
              <a:t>ID</a:t>
            </a:r>
            <a:r>
              <a:rPr kumimoji="1" lang="zh-CN" altLang="en-US" dirty="0">
                <a:latin typeface="Courier" pitchFamily="2" charset="0"/>
              </a:rPr>
              <a:t>等自身属性，以及输入输出节点的索引</a:t>
            </a:r>
            <a:r>
              <a:rPr kumimoji="1" lang="en-US" altLang="zh-CN" dirty="0">
                <a:latin typeface="Courier" pitchFamily="2" charset="0"/>
              </a:rPr>
              <a:t>vector</a:t>
            </a:r>
            <a:endParaRPr kumimoji="1" lang="zh-CN" altLang="en-US" dirty="0">
              <a:latin typeface="Courier" pitchFamily="2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034F53E-3465-5E40-A5C0-2FB50F74C76A}"/>
              </a:ext>
            </a:extLst>
          </p:cNvPr>
          <p:cNvSpPr txBox="1"/>
          <p:nvPr/>
        </p:nvSpPr>
        <p:spPr>
          <a:xfrm>
            <a:off x="10015136" y="2414176"/>
            <a:ext cx="1494874" cy="766364"/>
          </a:xfrm>
          <a:prstGeom prst="rect">
            <a:avLst/>
          </a:prstGeom>
          <a:noFill/>
          <a:ln>
            <a:solidFill>
              <a:srgbClr val="203BD3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en-US" altLang="zh-CN" dirty="0" err="1">
                <a:latin typeface="Courier" pitchFamily="2" charset="0"/>
              </a:rPr>
              <a:t>VarNode</a:t>
            </a:r>
            <a:endParaRPr kumimoji="1" lang="en-US" altLang="zh-CN" dirty="0">
              <a:latin typeface="Courier" pitchFamily="2" charset="0"/>
            </a:endParaRPr>
          </a:p>
          <a:p>
            <a:pPr algn="l">
              <a:lnSpc>
                <a:spcPct val="125000"/>
              </a:lnSpc>
            </a:pPr>
            <a:r>
              <a:rPr kumimoji="1" lang="en-US" altLang="zh-CN" dirty="0" err="1">
                <a:latin typeface="Courier" pitchFamily="2" charset="0"/>
              </a:rPr>
              <a:t>OpDesc</a:t>
            </a:r>
            <a:r>
              <a:rPr kumimoji="1" lang="zh-CN" altLang="en-US" dirty="0">
                <a:latin typeface="Courier" pitchFamily="2" charset="0"/>
              </a:rPr>
              <a:t>为空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7F89479-DA44-F74C-8D3E-94656D4CEA30}"/>
              </a:ext>
            </a:extLst>
          </p:cNvPr>
          <p:cNvSpPr txBox="1"/>
          <p:nvPr/>
        </p:nvSpPr>
        <p:spPr>
          <a:xfrm>
            <a:off x="10278026" y="3729156"/>
            <a:ext cx="1666324" cy="764825"/>
          </a:xfrm>
          <a:prstGeom prst="rect">
            <a:avLst/>
          </a:prstGeom>
          <a:noFill/>
          <a:ln>
            <a:solidFill>
              <a:srgbClr val="203BD3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en-US" altLang="zh-CN" dirty="0" err="1">
                <a:latin typeface="Courier" pitchFamily="2" charset="0"/>
              </a:rPr>
              <a:t>OpNode</a:t>
            </a:r>
            <a:endParaRPr kumimoji="1" lang="en-US" altLang="zh-CN" dirty="0">
              <a:latin typeface="Courier" pitchFamily="2" charset="0"/>
            </a:endParaRPr>
          </a:p>
          <a:p>
            <a:pPr algn="l">
              <a:lnSpc>
                <a:spcPct val="125000"/>
              </a:lnSpc>
            </a:pPr>
            <a:r>
              <a:rPr kumimoji="1" lang="en-US" altLang="zh-CN" dirty="0" err="1">
                <a:latin typeface="Courier" pitchFamily="2" charset="0"/>
              </a:rPr>
              <a:t>VarDesc</a:t>
            </a:r>
            <a:r>
              <a:rPr kumimoji="1" lang="zh-CN" altLang="en-US" dirty="0">
                <a:latin typeface="Courier" pitchFamily="2" charset="0"/>
              </a:rPr>
              <a:t>为空</a:t>
            </a:r>
          </a:p>
        </p:txBody>
      </p:sp>
    </p:spTree>
    <p:extLst>
      <p:ext uri="{BB962C8B-B14F-4D97-AF65-F5344CB8AC3E}">
        <p14:creationId xmlns:p14="http://schemas.microsoft.com/office/powerpoint/2010/main" val="27915640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2" y="181250"/>
            <a:ext cx="9631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/>
              <a:t>Graph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 err="1">
                <a:solidFill>
                  <a:srgbClr val="2339DA"/>
                </a:solidFill>
              </a:rPr>
              <a:t>SSAGraph</a:t>
            </a:r>
            <a:r>
              <a:rPr kumimoji="1" lang="zh-CN" altLang="en-US" sz="2800" b="1" dirty="0">
                <a:solidFill>
                  <a:srgbClr val="2339DA"/>
                </a:solidFill>
              </a:rPr>
              <a:t>构造</a:t>
            </a:r>
            <a:endParaRPr kumimoji="1" lang="en" altLang="zh-CN" sz="2800" b="1" dirty="0">
              <a:solidFill>
                <a:srgbClr val="2339DA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55</a:t>
            </a:fld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6660E1-411C-814D-9B7C-3CC4D07638CE}"/>
              </a:ext>
            </a:extLst>
          </p:cNvPr>
          <p:cNvSpPr/>
          <p:nvPr/>
        </p:nvSpPr>
        <p:spPr>
          <a:xfrm>
            <a:off x="822602" y="910963"/>
            <a:ext cx="91481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Courier" pitchFamily="2" charset="0"/>
              </a:rPr>
              <a:t>Graph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dirty="0">
                <a:solidFill>
                  <a:srgbClr val="795E26"/>
                </a:solidFill>
                <a:latin typeface="Courier" pitchFamily="2" charset="0"/>
              </a:rPr>
              <a:t>Graph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ProgramDesc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&amp;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program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 : </a:t>
            </a:r>
            <a:r>
              <a:rPr lang="en" altLang="zh-CN" dirty="0">
                <a:solidFill>
                  <a:srgbClr val="795E26"/>
                </a:solidFill>
                <a:latin typeface="Courier" pitchFamily="2" charset="0"/>
              </a:rPr>
              <a:t>program_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(program) {</a:t>
            </a:r>
          </a:p>
          <a:p>
            <a:r>
              <a:rPr lang="zh-CN" altLang="en-US" dirty="0">
                <a:solidFill>
                  <a:srgbClr val="0000FF"/>
                </a:solidFill>
                <a:latin typeface="Courier" pitchFamily="2" charset="0"/>
              </a:rPr>
              <a:t>  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auto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var_nodes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= </a:t>
            </a:r>
            <a:r>
              <a:rPr lang="en" altLang="zh-CN" dirty="0" err="1">
                <a:solidFill>
                  <a:srgbClr val="795E26"/>
                </a:solidFill>
                <a:latin typeface="Courier" pitchFamily="2" charset="0"/>
              </a:rPr>
              <a:t>InitFromProgram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(program_);</a:t>
            </a:r>
          </a:p>
          <a:p>
            <a:r>
              <a:rPr lang="zh-CN" altLang="en-US" dirty="0">
                <a:solidFill>
                  <a:srgbClr val="795E26"/>
                </a:solidFill>
                <a:latin typeface="Courier" pitchFamily="2" charset="0"/>
              </a:rPr>
              <a:t>  </a:t>
            </a:r>
            <a:r>
              <a:rPr lang="en" altLang="zh-CN" dirty="0" err="1">
                <a:solidFill>
                  <a:srgbClr val="795E26"/>
                </a:solidFill>
                <a:latin typeface="Courier" pitchFamily="2" charset="0"/>
              </a:rPr>
              <a:t>ResolveHazard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var_nodes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0C27D35E-7785-7E40-AE0B-7D3480CF216D}"/>
              </a:ext>
            </a:extLst>
          </p:cNvPr>
          <p:cNvCxnSpPr/>
          <p:nvPr/>
        </p:nvCxnSpPr>
        <p:spPr>
          <a:xfrm>
            <a:off x="934578" y="2700815"/>
            <a:ext cx="54800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46F8A116-B271-B64C-872C-BF3DC5A740E5}"/>
              </a:ext>
            </a:extLst>
          </p:cNvPr>
          <p:cNvSpPr/>
          <p:nvPr/>
        </p:nvSpPr>
        <p:spPr>
          <a:xfrm>
            <a:off x="822602" y="2993796"/>
            <a:ext cx="102725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map&lt;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std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::string, 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std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::vector&lt;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ir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::Node *&gt;&gt; 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" pitchFamily="2" charset="0"/>
              </a:rPr>
              <a:t>Graph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dirty="0" err="1">
                <a:solidFill>
                  <a:srgbClr val="795E26"/>
                </a:solidFill>
                <a:latin typeface="Courier" pitchFamily="2" charset="0"/>
              </a:rPr>
              <a:t>InitFromProgram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ProgramDesc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&amp;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program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urier" pitchFamily="2" charset="0"/>
              </a:rPr>
              <a:t>{...}</a:t>
            </a:r>
            <a:endParaRPr lang="en" altLang="zh-CN" b="0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1A4497E-4252-2645-9CD9-648E2DD0AF55}"/>
              </a:ext>
            </a:extLst>
          </p:cNvPr>
          <p:cNvSpPr/>
          <p:nvPr/>
        </p:nvSpPr>
        <p:spPr>
          <a:xfrm>
            <a:off x="822602" y="4637795"/>
            <a:ext cx="107566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" pitchFamily="2" charset="0"/>
              </a:rPr>
              <a:t>Graph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dirty="0" err="1">
                <a:solidFill>
                  <a:srgbClr val="795E26"/>
                </a:solidFill>
                <a:latin typeface="Courier" pitchFamily="2" charset="0"/>
              </a:rPr>
              <a:t>ResolveHazard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</a:p>
          <a:p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::map&lt;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::string, 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::vector&lt;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ir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::Node *&gt;&gt; &amp;</a:t>
            </a:r>
            <a:r>
              <a:rPr lang="en" altLang="zh-CN" dirty="0" err="1">
                <a:solidFill>
                  <a:srgbClr val="001080"/>
                </a:solidFill>
                <a:latin typeface="Courier" pitchFamily="2" charset="0"/>
              </a:rPr>
              <a:t>var_nodes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urier" pitchFamily="2" charset="0"/>
              </a:rPr>
              <a:t>{...}</a:t>
            </a:r>
            <a:endParaRPr lang="en" altLang="zh-CN" b="0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2E0B863-99CF-A348-861E-9189F412487D}"/>
              </a:ext>
            </a:extLst>
          </p:cNvPr>
          <p:cNvSpPr txBox="1"/>
          <p:nvPr/>
        </p:nvSpPr>
        <p:spPr>
          <a:xfrm>
            <a:off x="4408768" y="3842746"/>
            <a:ext cx="504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2339DA"/>
                </a:solidFill>
                <a:latin typeface="Courier" pitchFamily="2" charset="0"/>
              </a:rPr>
              <a:t>疑问：</a:t>
            </a:r>
            <a:r>
              <a:rPr kumimoji="1" lang="en-US" altLang="zh-CN" dirty="0" err="1">
                <a:solidFill>
                  <a:srgbClr val="2339DA"/>
                </a:solidFill>
                <a:latin typeface="Courier" pitchFamily="2" charset="0"/>
              </a:rPr>
              <a:t>ProgramDesc</a:t>
            </a:r>
            <a:r>
              <a:rPr kumimoji="1" lang="zh-CN" altLang="en-US" dirty="0">
                <a:solidFill>
                  <a:srgbClr val="2339DA"/>
                </a:solidFill>
                <a:latin typeface="Courier" pitchFamily="2" charset="0"/>
              </a:rPr>
              <a:t>到</a:t>
            </a:r>
            <a:r>
              <a:rPr kumimoji="1" lang="en-US" altLang="zh-CN" dirty="0">
                <a:solidFill>
                  <a:srgbClr val="2339DA"/>
                </a:solidFill>
                <a:latin typeface="Courier" pitchFamily="2" charset="0"/>
              </a:rPr>
              <a:t>Graph</a:t>
            </a:r>
            <a:r>
              <a:rPr kumimoji="1" lang="zh-CN" altLang="en-US" dirty="0">
                <a:solidFill>
                  <a:srgbClr val="2339DA"/>
                </a:solidFill>
                <a:latin typeface="Courier" pitchFamily="2" charset="0"/>
              </a:rPr>
              <a:t>具体如何转换？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3CD1BBF-B661-1749-BF53-CBD3B3CC01AE}"/>
              </a:ext>
            </a:extLst>
          </p:cNvPr>
          <p:cNvSpPr txBox="1"/>
          <p:nvPr/>
        </p:nvSpPr>
        <p:spPr>
          <a:xfrm>
            <a:off x="4262444" y="5624359"/>
            <a:ext cx="519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2339DA"/>
                </a:solidFill>
                <a:latin typeface="Courier" pitchFamily="2" charset="0"/>
              </a:rPr>
              <a:t>疑问：添加什么依赖？在什么情况下添加依赖？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6669E81-8317-1548-A56B-865F3A810EB8}"/>
              </a:ext>
            </a:extLst>
          </p:cNvPr>
          <p:cNvSpPr txBox="1"/>
          <p:nvPr/>
        </p:nvSpPr>
        <p:spPr>
          <a:xfrm>
            <a:off x="6464947" y="1702138"/>
            <a:ext cx="4899606" cy="1111073"/>
          </a:xfrm>
          <a:prstGeom prst="rect">
            <a:avLst/>
          </a:prstGeom>
          <a:noFill/>
          <a:ln>
            <a:solidFill>
              <a:srgbClr val="203BD3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en-US" altLang="zh-CN" dirty="0" err="1">
                <a:latin typeface="Courier" pitchFamily="2" charset="0"/>
              </a:rPr>
              <a:t>SSAGraph</a:t>
            </a:r>
            <a:r>
              <a:rPr kumimoji="1" lang="zh-CN" altLang="en-US" dirty="0">
                <a:latin typeface="Courier" pitchFamily="2" charset="0"/>
              </a:rPr>
              <a:t>构造包括两步：</a:t>
            </a:r>
            <a:endParaRPr kumimoji="1" lang="en-US" altLang="zh-CN" dirty="0">
              <a:latin typeface="Courier" pitchFamily="2" charset="0"/>
            </a:endParaRPr>
          </a:p>
          <a:p>
            <a:pPr marL="342900" indent="-342900" algn="l">
              <a:lnSpc>
                <a:spcPct val="125000"/>
              </a:lnSpc>
              <a:buAutoNum type="arabicPeriod"/>
            </a:pPr>
            <a:r>
              <a:rPr kumimoji="1" lang="zh-CN" altLang="en-US" dirty="0">
                <a:latin typeface="Courier" pitchFamily="2" charset="0"/>
              </a:rPr>
              <a:t>将</a:t>
            </a:r>
            <a:r>
              <a:rPr kumimoji="1" lang="en-US" altLang="zh-CN" dirty="0" err="1">
                <a:latin typeface="Courier" pitchFamily="2" charset="0"/>
              </a:rPr>
              <a:t>ProgramDesc</a:t>
            </a:r>
            <a:r>
              <a:rPr kumimoji="1" lang="zh-CN" altLang="en-US" dirty="0">
                <a:latin typeface="Courier" pitchFamily="2" charset="0"/>
              </a:rPr>
              <a:t>转换成</a:t>
            </a:r>
            <a:r>
              <a:rPr kumimoji="1" lang="en-US" altLang="zh-CN" dirty="0">
                <a:latin typeface="Courier" pitchFamily="2" charset="0"/>
              </a:rPr>
              <a:t>Graph</a:t>
            </a:r>
          </a:p>
          <a:p>
            <a:pPr marL="342900" indent="-342900" algn="l">
              <a:lnSpc>
                <a:spcPct val="125000"/>
              </a:lnSpc>
              <a:buAutoNum type="arabicPeriod"/>
            </a:pPr>
            <a:r>
              <a:rPr kumimoji="1" lang="zh-CN" altLang="en-US" dirty="0">
                <a:latin typeface="Courier" pitchFamily="2" charset="0"/>
              </a:rPr>
              <a:t>添加必要的节点依赖，保证图执行顺序正确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FE6A329-3C78-824C-ACFC-E7980386DC34}"/>
              </a:ext>
            </a:extLst>
          </p:cNvPr>
          <p:cNvSpPr txBox="1"/>
          <p:nvPr/>
        </p:nvSpPr>
        <p:spPr>
          <a:xfrm>
            <a:off x="1177290" y="4212078"/>
            <a:ext cx="2971800" cy="418576"/>
          </a:xfrm>
          <a:prstGeom prst="rect">
            <a:avLst/>
          </a:prstGeom>
          <a:noFill/>
          <a:ln>
            <a:solidFill>
              <a:srgbClr val="203BD3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dirty="0">
                <a:latin typeface="Courier" pitchFamily="2" charset="0"/>
              </a:rPr>
              <a:t>函数名字面意思：解决危险</a:t>
            </a:r>
          </a:p>
        </p:txBody>
      </p:sp>
    </p:spTree>
    <p:extLst>
      <p:ext uri="{BB962C8B-B14F-4D97-AF65-F5344CB8AC3E}">
        <p14:creationId xmlns:p14="http://schemas.microsoft.com/office/powerpoint/2010/main" val="2763522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2" y="181250"/>
            <a:ext cx="9631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/>
              <a:t>Graph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 err="1">
                <a:solidFill>
                  <a:srgbClr val="2339DA"/>
                </a:solidFill>
              </a:rPr>
              <a:t>ProgramDesc</a:t>
            </a:r>
            <a:r>
              <a:rPr kumimoji="1" lang="zh-CN" altLang="en-US" sz="2800" b="1" dirty="0">
                <a:solidFill>
                  <a:srgbClr val="2339DA"/>
                </a:solidFill>
              </a:rPr>
              <a:t>转换成</a:t>
            </a:r>
            <a:r>
              <a:rPr kumimoji="1" lang="en-US" altLang="zh-CN" sz="2800" b="1" dirty="0" err="1">
                <a:solidFill>
                  <a:srgbClr val="2339DA"/>
                </a:solidFill>
              </a:rPr>
              <a:t>SSAGraph</a:t>
            </a:r>
            <a:endParaRPr kumimoji="1" lang="en" altLang="zh-CN" sz="2800" b="1" dirty="0">
              <a:solidFill>
                <a:srgbClr val="2339DA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56</a:t>
            </a:fld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34B7F06-C2C9-3B44-88DB-F578B41F6BC8}"/>
              </a:ext>
            </a:extLst>
          </p:cNvPr>
          <p:cNvSpPr/>
          <p:nvPr/>
        </p:nvSpPr>
        <p:spPr>
          <a:xfrm>
            <a:off x="822602" y="835602"/>
            <a:ext cx="102725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::map&lt;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::string, 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::vector&lt;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ir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::Node *&gt;&gt; 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" pitchFamily="2" charset="0"/>
              </a:rPr>
              <a:t>Graph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dirty="0" err="1">
                <a:solidFill>
                  <a:srgbClr val="795E26"/>
                </a:solidFill>
                <a:latin typeface="Courier" pitchFamily="2" charset="0"/>
              </a:rPr>
              <a:t>InitFromProgram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ProgramDesc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&amp;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program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</a:t>
            </a:r>
            <a:endParaRPr lang="en" altLang="zh-CN" b="0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003A15A9-1A1C-9746-AA74-B75C322931D5}"/>
              </a:ext>
            </a:extLst>
          </p:cNvPr>
          <p:cNvGrpSpPr/>
          <p:nvPr/>
        </p:nvGrpSpPr>
        <p:grpSpPr>
          <a:xfrm>
            <a:off x="912628" y="1921306"/>
            <a:ext cx="4725581" cy="4096435"/>
            <a:chOff x="912628" y="1921306"/>
            <a:chExt cx="4725581" cy="4096435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522B8C8-D106-AF4E-9BFE-14E575F6F522}"/>
                </a:ext>
              </a:extLst>
            </p:cNvPr>
            <p:cNvSpPr/>
            <p:nvPr/>
          </p:nvSpPr>
          <p:spPr>
            <a:xfrm>
              <a:off x="912628" y="1921306"/>
              <a:ext cx="4342523" cy="4096435"/>
            </a:xfrm>
            <a:prstGeom prst="rect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F57969D-587F-0749-BC5F-D378588C63E2}"/>
                </a:ext>
              </a:extLst>
            </p:cNvPr>
            <p:cNvSpPr txBox="1"/>
            <p:nvPr/>
          </p:nvSpPr>
          <p:spPr>
            <a:xfrm>
              <a:off x="1023839" y="1959252"/>
              <a:ext cx="4614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 err="1"/>
                <a:t>default_main_program</a:t>
              </a:r>
              <a:r>
                <a:rPr kumimoji="1" lang="zh-CN" altLang="en-US" b="1" dirty="0"/>
                <a:t>（非完整）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2E5C002-536E-9B40-9FFB-BBD176B74168}"/>
                </a:ext>
              </a:extLst>
            </p:cNvPr>
            <p:cNvSpPr/>
            <p:nvPr/>
          </p:nvSpPr>
          <p:spPr>
            <a:xfrm>
              <a:off x="1104156" y="2431207"/>
              <a:ext cx="3965642" cy="3450610"/>
            </a:xfrm>
            <a:prstGeom prst="rect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0799A65-5F77-4147-B47E-850F0C16A11A}"/>
                </a:ext>
              </a:extLst>
            </p:cNvPr>
            <p:cNvSpPr txBox="1"/>
            <p:nvPr/>
          </p:nvSpPr>
          <p:spPr>
            <a:xfrm>
              <a:off x="1203010" y="2522114"/>
              <a:ext cx="1068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/>
                <a:t>block</a:t>
              </a:r>
              <a:r>
                <a:rPr kumimoji="1" lang="zh-CN" altLang="en-US" b="1" dirty="0"/>
                <a:t> </a:t>
              </a:r>
              <a:r>
                <a:rPr kumimoji="1" lang="en-US" altLang="zh-CN" b="1" dirty="0"/>
                <a:t>0</a:t>
              </a:r>
              <a:endParaRPr kumimoji="1" lang="zh-CN" altLang="en-US" b="1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DA40B22-EFC4-DC45-8AA0-E761C00F12BB}"/>
                </a:ext>
              </a:extLst>
            </p:cNvPr>
            <p:cNvSpPr/>
            <p:nvPr/>
          </p:nvSpPr>
          <p:spPr>
            <a:xfrm>
              <a:off x="1270972" y="2982354"/>
              <a:ext cx="1674051" cy="2738826"/>
            </a:xfrm>
            <a:prstGeom prst="rect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C0935B7-EF96-4A43-ACF6-7F4D91B403D5}"/>
                </a:ext>
              </a:extLst>
            </p:cNvPr>
            <p:cNvSpPr/>
            <p:nvPr/>
          </p:nvSpPr>
          <p:spPr>
            <a:xfrm>
              <a:off x="3078830" y="2982354"/>
              <a:ext cx="1832040" cy="2738825"/>
            </a:xfrm>
            <a:prstGeom prst="rect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86E34893-46F1-B74F-88F4-227AA6490BCE}"/>
                </a:ext>
              </a:extLst>
            </p:cNvPr>
            <p:cNvSpPr txBox="1"/>
            <p:nvPr/>
          </p:nvSpPr>
          <p:spPr>
            <a:xfrm>
              <a:off x="1725656" y="2978869"/>
              <a:ext cx="757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 err="1"/>
                <a:t>vars</a:t>
              </a:r>
              <a:endParaRPr kumimoji="1" lang="zh-CN" altLang="en-US" b="1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AC1CD635-9FD2-FD44-9358-4300FE10F1B2}"/>
                </a:ext>
              </a:extLst>
            </p:cNvPr>
            <p:cNvSpPr txBox="1"/>
            <p:nvPr/>
          </p:nvSpPr>
          <p:spPr>
            <a:xfrm>
              <a:off x="3614938" y="2978869"/>
              <a:ext cx="757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ops</a:t>
              </a:r>
              <a:endParaRPr kumimoji="1" lang="zh-CN" altLang="en-US" b="1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3CDE58C6-66DB-8B4D-91FE-D0D3AE6FF332}"/>
                </a:ext>
              </a:extLst>
            </p:cNvPr>
            <p:cNvSpPr txBox="1"/>
            <p:nvPr/>
          </p:nvSpPr>
          <p:spPr>
            <a:xfrm>
              <a:off x="3492053" y="3384866"/>
              <a:ext cx="1038866" cy="338554"/>
            </a:xfrm>
            <a:prstGeom prst="rect">
              <a:avLst/>
            </a:prstGeom>
            <a:solidFill>
              <a:srgbClr val="FE42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 err="1"/>
                <a:t>mul</a:t>
              </a:r>
              <a:endParaRPr kumimoji="1" lang="zh-CN" altLang="en-US" sz="1600" b="1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44D9A9A-ADCB-3A4A-8935-4B1A325CC3DA}"/>
                </a:ext>
              </a:extLst>
            </p:cNvPr>
            <p:cNvSpPr txBox="1"/>
            <p:nvPr/>
          </p:nvSpPr>
          <p:spPr>
            <a:xfrm>
              <a:off x="3078830" y="3772558"/>
              <a:ext cx="1798115" cy="3385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" altLang="zh-CN" sz="1600" b="1" dirty="0" err="1"/>
                <a:t>elementwise_add</a:t>
              </a:r>
              <a:endParaRPr kumimoji="1" lang="zh-CN" altLang="en-US" sz="1600" b="1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53CC92D1-C467-6446-A2B5-CE5585E5EBD0}"/>
                </a:ext>
              </a:extLst>
            </p:cNvPr>
            <p:cNvSpPr txBox="1"/>
            <p:nvPr/>
          </p:nvSpPr>
          <p:spPr>
            <a:xfrm>
              <a:off x="1843702" y="3461875"/>
              <a:ext cx="520730" cy="3385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/>
                <a:t>X</a:t>
              </a:r>
              <a:endParaRPr kumimoji="1" lang="zh-CN" altLang="en-US" sz="1600" b="1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263DC023-48F3-3941-B527-2AEB5DA47110}"/>
                </a:ext>
              </a:extLst>
            </p:cNvPr>
            <p:cNvSpPr txBox="1"/>
            <p:nvPr/>
          </p:nvSpPr>
          <p:spPr>
            <a:xfrm>
              <a:off x="1406682" y="4348749"/>
              <a:ext cx="1394769" cy="3385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/>
                <a:t>fc_0.tmp_0</a:t>
              </a:r>
              <a:endParaRPr kumimoji="1" lang="zh-CN" altLang="en-US" sz="1600" b="1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B071876-0674-4B4B-B89F-B0DD7F0ADB84}"/>
                </a:ext>
              </a:extLst>
            </p:cNvPr>
            <p:cNvSpPr txBox="1"/>
            <p:nvPr/>
          </p:nvSpPr>
          <p:spPr>
            <a:xfrm>
              <a:off x="1420507" y="5235623"/>
              <a:ext cx="1394769" cy="3385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/>
                <a:t>fc_0.tmp_1</a:t>
              </a:r>
              <a:endParaRPr kumimoji="1" lang="zh-CN" altLang="en-US" sz="1600" b="1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49FC4994-D683-1040-923B-DD8A0D1AF1DA}"/>
                </a:ext>
              </a:extLst>
            </p:cNvPr>
            <p:cNvSpPr txBox="1"/>
            <p:nvPr/>
          </p:nvSpPr>
          <p:spPr>
            <a:xfrm>
              <a:off x="1578032" y="4792186"/>
              <a:ext cx="1052070" cy="3385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/>
                <a:t>fc_0.b_0</a:t>
              </a:r>
              <a:endParaRPr kumimoji="1" lang="zh-CN" altLang="en-US" sz="1600" b="1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BFB9D357-F2E0-E84B-9432-7C321A790988}"/>
                </a:ext>
              </a:extLst>
            </p:cNvPr>
            <p:cNvSpPr txBox="1"/>
            <p:nvPr/>
          </p:nvSpPr>
          <p:spPr>
            <a:xfrm>
              <a:off x="1578032" y="3905312"/>
              <a:ext cx="1052070" cy="3385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/>
                <a:t>fc_0.w_0</a:t>
              </a:r>
              <a:endParaRPr kumimoji="1" lang="zh-CN" altLang="en-US" sz="1600" b="1" dirty="0"/>
            </a:p>
          </p:txBody>
        </p:sp>
      </p:grpSp>
      <p:sp>
        <p:nvSpPr>
          <p:cNvPr id="55" name="文本框 54">
            <a:extLst>
              <a:ext uri="{FF2B5EF4-FFF2-40B4-BE49-F238E27FC236}">
                <a16:creationId xmlns:a16="http://schemas.microsoft.com/office/drawing/2014/main" id="{1ABD76B5-3B3C-2D42-8194-9872A6A77A61}"/>
              </a:ext>
            </a:extLst>
          </p:cNvPr>
          <p:cNvSpPr txBox="1"/>
          <p:nvPr/>
        </p:nvSpPr>
        <p:spPr>
          <a:xfrm>
            <a:off x="6007445" y="1882967"/>
            <a:ext cx="520730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/>
              <a:t>X</a:t>
            </a:r>
            <a:endParaRPr kumimoji="1" lang="zh-CN" altLang="en-US" sz="1600" b="1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4EFC88AA-D96A-EF40-8B56-A912D5609BFD}"/>
              </a:ext>
            </a:extLst>
          </p:cNvPr>
          <p:cNvSpPr txBox="1"/>
          <p:nvPr/>
        </p:nvSpPr>
        <p:spPr>
          <a:xfrm>
            <a:off x="6577023" y="1882967"/>
            <a:ext cx="1052070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/>
              <a:t>fc_0.w_0</a:t>
            </a:r>
            <a:endParaRPr kumimoji="1" lang="zh-CN" altLang="en-US" sz="1600" b="1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FB9116FC-DB04-E340-839C-736D2A01A3C2}"/>
              </a:ext>
            </a:extLst>
          </p:cNvPr>
          <p:cNvSpPr txBox="1"/>
          <p:nvPr/>
        </p:nvSpPr>
        <p:spPr>
          <a:xfrm>
            <a:off x="7689349" y="1882967"/>
            <a:ext cx="1394769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/>
              <a:t>fc_0.tmp_0</a:t>
            </a:r>
            <a:endParaRPr kumimoji="1" lang="zh-CN" altLang="en-US" sz="1600" b="1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D2B3DD22-01AF-AD43-ADCB-DB0AA13158AE}"/>
              </a:ext>
            </a:extLst>
          </p:cNvPr>
          <p:cNvSpPr txBox="1"/>
          <p:nvPr/>
        </p:nvSpPr>
        <p:spPr>
          <a:xfrm>
            <a:off x="9159667" y="1882967"/>
            <a:ext cx="1052070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/>
              <a:t>fc_0.b_0</a:t>
            </a:r>
            <a:endParaRPr kumimoji="1" lang="zh-CN" altLang="en-US" sz="1600" b="1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44B99D6-B776-E049-90EB-BF14DE8EFDA0}"/>
              </a:ext>
            </a:extLst>
          </p:cNvPr>
          <p:cNvSpPr txBox="1"/>
          <p:nvPr/>
        </p:nvSpPr>
        <p:spPr>
          <a:xfrm>
            <a:off x="10269718" y="1882967"/>
            <a:ext cx="1394769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/>
              <a:t>fc_0.tmp_1</a:t>
            </a:r>
            <a:endParaRPr kumimoji="1" lang="zh-CN" altLang="en-US" sz="1600" b="1" dirty="0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2671760E-8938-CE47-9684-0D5DC4828847}"/>
              </a:ext>
            </a:extLst>
          </p:cNvPr>
          <p:cNvGrpSpPr/>
          <p:nvPr/>
        </p:nvGrpSpPr>
        <p:grpSpPr>
          <a:xfrm>
            <a:off x="8270040" y="3342450"/>
            <a:ext cx="741405" cy="562862"/>
            <a:chOff x="7867849" y="1959253"/>
            <a:chExt cx="741405" cy="562862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C1F3C0D1-E4FE-FF48-968B-AD2832A9CC2E}"/>
                </a:ext>
              </a:extLst>
            </p:cNvPr>
            <p:cNvSpPr/>
            <p:nvPr/>
          </p:nvSpPr>
          <p:spPr>
            <a:xfrm>
              <a:off x="7867849" y="1959253"/>
              <a:ext cx="741405" cy="562862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15B83A56-9139-F44F-A34A-8738A1A5DE11}"/>
                </a:ext>
              </a:extLst>
            </p:cNvPr>
            <p:cNvSpPr txBox="1"/>
            <p:nvPr/>
          </p:nvSpPr>
          <p:spPr>
            <a:xfrm>
              <a:off x="7935810" y="2056018"/>
              <a:ext cx="6054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 err="1"/>
                <a:t>mul</a:t>
              </a:r>
              <a:endParaRPr kumimoji="1" lang="zh-CN" altLang="en-US" b="1" dirty="0"/>
            </a:p>
          </p:txBody>
        </p:sp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id="{625F5BF9-AFA0-B841-B78C-CCE349F4F863}"/>
              </a:ext>
            </a:extLst>
          </p:cNvPr>
          <p:cNvSpPr/>
          <p:nvPr/>
        </p:nvSpPr>
        <p:spPr>
          <a:xfrm>
            <a:off x="5958894" y="1779373"/>
            <a:ext cx="5755311" cy="549211"/>
          </a:xfrm>
          <a:prstGeom prst="rect">
            <a:avLst/>
          </a:prstGeom>
          <a:noFill/>
          <a:ln w="28575">
            <a:solidFill>
              <a:srgbClr val="2339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右箭头 62">
            <a:extLst>
              <a:ext uri="{FF2B5EF4-FFF2-40B4-BE49-F238E27FC236}">
                <a16:creationId xmlns:a16="http://schemas.microsoft.com/office/drawing/2014/main" id="{7A9744A2-0236-E741-8F5F-46FB74A4A912}"/>
              </a:ext>
            </a:extLst>
          </p:cNvPr>
          <p:cNvSpPr/>
          <p:nvPr/>
        </p:nvSpPr>
        <p:spPr>
          <a:xfrm>
            <a:off x="5562211" y="4074589"/>
            <a:ext cx="704335" cy="443437"/>
          </a:xfrm>
          <a:prstGeom prst="rightArrow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右箭头 85">
            <a:extLst>
              <a:ext uri="{FF2B5EF4-FFF2-40B4-BE49-F238E27FC236}">
                <a16:creationId xmlns:a16="http://schemas.microsoft.com/office/drawing/2014/main" id="{B49A1454-2CEF-174F-BC83-F0CF385D8F24}"/>
              </a:ext>
            </a:extLst>
          </p:cNvPr>
          <p:cNvSpPr/>
          <p:nvPr/>
        </p:nvSpPr>
        <p:spPr>
          <a:xfrm rot="20248976">
            <a:off x="2479994" y="2544134"/>
            <a:ext cx="3403967" cy="356607"/>
          </a:xfrm>
          <a:prstGeom prst="rightArrow">
            <a:avLst>
              <a:gd name="adj1" fmla="val 42503"/>
              <a:gd name="adj2" fmla="val 50000"/>
            </a:avLst>
          </a:prstGeom>
          <a:noFill/>
          <a:ln w="28575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D665B490-3870-A04D-A399-3B50C723F156}"/>
              </a:ext>
            </a:extLst>
          </p:cNvPr>
          <p:cNvSpPr/>
          <p:nvPr/>
        </p:nvSpPr>
        <p:spPr>
          <a:xfrm>
            <a:off x="5890009" y="2391083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vector</a:t>
            </a:r>
            <a:endParaRPr lang="en" altLang="zh-CN" b="1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29FACBDB-BACF-5947-8B30-6856D5C79247}"/>
              </a:ext>
            </a:extLst>
          </p:cNvPr>
          <p:cNvCxnSpPr>
            <a:stCxn id="25" idx="3"/>
            <a:endCxn id="39" idx="2"/>
          </p:cNvCxnSpPr>
          <p:nvPr/>
        </p:nvCxnSpPr>
        <p:spPr>
          <a:xfrm>
            <a:off x="4530919" y="3554143"/>
            <a:ext cx="3739121" cy="69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9CE12DF2-0852-B245-9C10-1A7C13F4336E}"/>
              </a:ext>
            </a:extLst>
          </p:cNvPr>
          <p:cNvSpPr txBox="1"/>
          <p:nvPr/>
        </p:nvSpPr>
        <p:spPr>
          <a:xfrm>
            <a:off x="8943482" y="3425010"/>
            <a:ext cx="2298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/>
              <a:t>构造</a:t>
            </a:r>
            <a:r>
              <a:rPr kumimoji="1" lang="en-US" altLang="zh-CN" b="1" dirty="0"/>
              <a:t>Op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Node</a:t>
            </a:r>
            <a:endParaRPr kumimoji="1" lang="zh-CN" altLang="en-US" b="1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43959951-FFD8-A946-B3E9-7C077365A32C}"/>
              </a:ext>
            </a:extLst>
          </p:cNvPr>
          <p:cNvSpPr txBox="1"/>
          <p:nvPr/>
        </p:nvSpPr>
        <p:spPr>
          <a:xfrm>
            <a:off x="7217212" y="2458221"/>
            <a:ext cx="4476074" cy="418576"/>
          </a:xfrm>
          <a:prstGeom prst="rect">
            <a:avLst/>
          </a:prstGeom>
          <a:noFill/>
          <a:ln>
            <a:solidFill>
              <a:srgbClr val="203BD3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dirty="0">
                <a:latin typeface="Courier" pitchFamily="2" charset="0"/>
              </a:rPr>
              <a:t>先把</a:t>
            </a:r>
            <a:r>
              <a:rPr kumimoji="1" lang="en-US" altLang="zh-CN" dirty="0" err="1">
                <a:latin typeface="Courier" pitchFamily="2" charset="0"/>
              </a:rPr>
              <a:t>VarDesc</a:t>
            </a:r>
            <a:r>
              <a:rPr kumimoji="1" lang="zh-CN" altLang="en-US" dirty="0">
                <a:latin typeface="Courier" pitchFamily="2" charset="0"/>
              </a:rPr>
              <a:t>抽取出来放到一个</a:t>
            </a:r>
            <a:r>
              <a:rPr kumimoji="1" lang="en-US" altLang="zh-CN" dirty="0">
                <a:latin typeface="Courier" pitchFamily="2" charset="0"/>
              </a:rPr>
              <a:t>vector</a:t>
            </a:r>
            <a:r>
              <a:rPr kumimoji="1" lang="zh-CN" altLang="en-US" dirty="0">
                <a:latin typeface="Courier" pitchFamily="2" charset="0"/>
              </a:rPr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4326125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2" y="181250"/>
            <a:ext cx="9631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/>
              <a:t>Graph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 err="1">
                <a:solidFill>
                  <a:srgbClr val="2339DA"/>
                </a:solidFill>
              </a:rPr>
              <a:t>ProgramDesc</a:t>
            </a:r>
            <a:r>
              <a:rPr kumimoji="1" lang="zh-CN" altLang="en-US" sz="2800" b="1" dirty="0">
                <a:solidFill>
                  <a:srgbClr val="2339DA"/>
                </a:solidFill>
              </a:rPr>
              <a:t>转换成</a:t>
            </a:r>
            <a:r>
              <a:rPr kumimoji="1" lang="en-US" altLang="zh-CN" sz="2800" b="1" dirty="0" err="1">
                <a:solidFill>
                  <a:srgbClr val="2339DA"/>
                </a:solidFill>
              </a:rPr>
              <a:t>SSAGraph</a:t>
            </a:r>
            <a:endParaRPr kumimoji="1" lang="en" altLang="zh-CN" sz="2800" b="1" dirty="0">
              <a:solidFill>
                <a:srgbClr val="2339DA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57</a:t>
            </a:fld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34B7F06-C2C9-3B44-88DB-F578B41F6BC8}"/>
              </a:ext>
            </a:extLst>
          </p:cNvPr>
          <p:cNvSpPr/>
          <p:nvPr/>
        </p:nvSpPr>
        <p:spPr>
          <a:xfrm>
            <a:off x="822602" y="835602"/>
            <a:ext cx="102725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::map&lt;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::string, 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::vector&lt;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ir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::Node *&gt;&gt; 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" pitchFamily="2" charset="0"/>
              </a:rPr>
              <a:t>Graph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dirty="0" err="1">
                <a:solidFill>
                  <a:srgbClr val="795E26"/>
                </a:solidFill>
                <a:latin typeface="Courier" pitchFamily="2" charset="0"/>
              </a:rPr>
              <a:t>InitFromProgram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ProgramDesc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&amp;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program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</a:t>
            </a:r>
            <a:endParaRPr lang="en" altLang="zh-CN" b="0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003A15A9-1A1C-9746-AA74-B75C322931D5}"/>
              </a:ext>
            </a:extLst>
          </p:cNvPr>
          <p:cNvGrpSpPr/>
          <p:nvPr/>
        </p:nvGrpSpPr>
        <p:grpSpPr>
          <a:xfrm>
            <a:off x="912628" y="1921306"/>
            <a:ext cx="4725581" cy="4096435"/>
            <a:chOff x="912628" y="1921306"/>
            <a:chExt cx="4725581" cy="4096435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522B8C8-D106-AF4E-9BFE-14E575F6F522}"/>
                </a:ext>
              </a:extLst>
            </p:cNvPr>
            <p:cNvSpPr/>
            <p:nvPr/>
          </p:nvSpPr>
          <p:spPr>
            <a:xfrm>
              <a:off x="912628" y="1921306"/>
              <a:ext cx="4342523" cy="4096435"/>
            </a:xfrm>
            <a:prstGeom prst="rect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F57969D-587F-0749-BC5F-D378588C63E2}"/>
                </a:ext>
              </a:extLst>
            </p:cNvPr>
            <p:cNvSpPr txBox="1"/>
            <p:nvPr/>
          </p:nvSpPr>
          <p:spPr>
            <a:xfrm>
              <a:off x="1023839" y="1959252"/>
              <a:ext cx="4614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 err="1"/>
                <a:t>default_main_program</a:t>
              </a:r>
              <a:r>
                <a:rPr kumimoji="1" lang="zh-CN" altLang="en-US" b="1" dirty="0"/>
                <a:t>（非完整）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2E5C002-536E-9B40-9FFB-BBD176B74168}"/>
                </a:ext>
              </a:extLst>
            </p:cNvPr>
            <p:cNvSpPr/>
            <p:nvPr/>
          </p:nvSpPr>
          <p:spPr>
            <a:xfrm>
              <a:off x="1104156" y="2431207"/>
              <a:ext cx="3965642" cy="3450610"/>
            </a:xfrm>
            <a:prstGeom prst="rect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0799A65-5F77-4147-B47E-850F0C16A11A}"/>
                </a:ext>
              </a:extLst>
            </p:cNvPr>
            <p:cNvSpPr txBox="1"/>
            <p:nvPr/>
          </p:nvSpPr>
          <p:spPr>
            <a:xfrm>
              <a:off x="1203010" y="2522114"/>
              <a:ext cx="1068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/>
                <a:t>block</a:t>
              </a:r>
              <a:r>
                <a:rPr kumimoji="1" lang="zh-CN" altLang="en-US" b="1" dirty="0"/>
                <a:t> </a:t>
              </a:r>
              <a:r>
                <a:rPr kumimoji="1" lang="en-US" altLang="zh-CN" b="1" dirty="0"/>
                <a:t>0</a:t>
              </a:r>
              <a:endParaRPr kumimoji="1" lang="zh-CN" altLang="en-US" b="1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DA40B22-EFC4-DC45-8AA0-E761C00F12BB}"/>
                </a:ext>
              </a:extLst>
            </p:cNvPr>
            <p:cNvSpPr/>
            <p:nvPr/>
          </p:nvSpPr>
          <p:spPr>
            <a:xfrm>
              <a:off x="1270972" y="2982354"/>
              <a:ext cx="1674051" cy="2738826"/>
            </a:xfrm>
            <a:prstGeom prst="rect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C0935B7-EF96-4A43-ACF6-7F4D91B403D5}"/>
                </a:ext>
              </a:extLst>
            </p:cNvPr>
            <p:cNvSpPr/>
            <p:nvPr/>
          </p:nvSpPr>
          <p:spPr>
            <a:xfrm>
              <a:off x="3078830" y="2982354"/>
              <a:ext cx="1832040" cy="2738825"/>
            </a:xfrm>
            <a:prstGeom prst="rect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86E34893-46F1-B74F-88F4-227AA6490BCE}"/>
                </a:ext>
              </a:extLst>
            </p:cNvPr>
            <p:cNvSpPr txBox="1"/>
            <p:nvPr/>
          </p:nvSpPr>
          <p:spPr>
            <a:xfrm>
              <a:off x="1725656" y="2978869"/>
              <a:ext cx="757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 err="1"/>
                <a:t>vars</a:t>
              </a:r>
              <a:endParaRPr kumimoji="1" lang="zh-CN" altLang="en-US" b="1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AC1CD635-9FD2-FD44-9358-4300FE10F1B2}"/>
                </a:ext>
              </a:extLst>
            </p:cNvPr>
            <p:cNvSpPr txBox="1"/>
            <p:nvPr/>
          </p:nvSpPr>
          <p:spPr>
            <a:xfrm>
              <a:off x="3614938" y="2978869"/>
              <a:ext cx="757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ops</a:t>
              </a:r>
              <a:endParaRPr kumimoji="1" lang="zh-CN" altLang="en-US" b="1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3CDE58C6-66DB-8B4D-91FE-D0D3AE6FF332}"/>
                </a:ext>
              </a:extLst>
            </p:cNvPr>
            <p:cNvSpPr txBox="1"/>
            <p:nvPr/>
          </p:nvSpPr>
          <p:spPr>
            <a:xfrm>
              <a:off x="3492053" y="3384866"/>
              <a:ext cx="1038866" cy="3385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 err="1"/>
                <a:t>mul</a:t>
              </a:r>
              <a:endParaRPr kumimoji="1" lang="zh-CN" altLang="en-US" sz="1600" b="1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44D9A9A-ADCB-3A4A-8935-4B1A325CC3DA}"/>
                </a:ext>
              </a:extLst>
            </p:cNvPr>
            <p:cNvSpPr txBox="1"/>
            <p:nvPr/>
          </p:nvSpPr>
          <p:spPr>
            <a:xfrm>
              <a:off x="3078830" y="3772558"/>
              <a:ext cx="1798115" cy="3385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" altLang="zh-CN" sz="1600" b="1" dirty="0" err="1"/>
                <a:t>elementwise_add</a:t>
              </a:r>
              <a:endParaRPr kumimoji="1" lang="zh-CN" altLang="en-US" sz="1600" b="1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53CC92D1-C467-6446-A2B5-CE5585E5EBD0}"/>
                </a:ext>
              </a:extLst>
            </p:cNvPr>
            <p:cNvSpPr txBox="1"/>
            <p:nvPr/>
          </p:nvSpPr>
          <p:spPr>
            <a:xfrm>
              <a:off x="1843702" y="3461875"/>
              <a:ext cx="520730" cy="3385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/>
                <a:t>X</a:t>
              </a:r>
              <a:endParaRPr kumimoji="1" lang="zh-CN" altLang="en-US" sz="1600" b="1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263DC023-48F3-3941-B527-2AEB5DA47110}"/>
                </a:ext>
              </a:extLst>
            </p:cNvPr>
            <p:cNvSpPr txBox="1"/>
            <p:nvPr/>
          </p:nvSpPr>
          <p:spPr>
            <a:xfrm>
              <a:off x="1406682" y="4348749"/>
              <a:ext cx="1394769" cy="3385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/>
                <a:t>fc_0.tmp_0</a:t>
              </a:r>
              <a:endParaRPr kumimoji="1" lang="zh-CN" altLang="en-US" sz="1600" b="1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B071876-0674-4B4B-B89F-B0DD7F0ADB84}"/>
                </a:ext>
              </a:extLst>
            </p:cNvPr>
            <p:cNvSpPr txBox="1"/>
            <p:nvPr/>
          </p:nvSpPr>
          <p:spPr>
            <a:xfrm>
              <a:off x="1420507" y="5235623"/>
              <a:ext cx="1394769" cy="3385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/>
                <a:t>fc_0.tmp_1</a:t>
              </a:r>
              <a:endParaRPr kumimoji="1" lang="zh-CN" altLang="en-US" sz="1600" b="1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49FC4994-D683-1040-923B-DD8A0D1AF1DA}"/>
                </a:ext>
              </a:extLst>
            </p:cNvPr>
            <p:cNvSpPr txBox="1"/>
            <p:nvPr/>
          </p:nvSpPr>
          <p:spPr>
            <a:xfrm>
              <a:off x="1578032" y="4792186"/>
              <a:ext cx="1052070" cy="3385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/>
                <a:t>fc_0.b_0</a:t>
              </a:r>
              <a:endParaRPr kumimoji="1" lang="zh-CN" altLang="en-US" sz="1600" b="1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BFB9D357-F2E0-E84B-9432-7C321A790988}"/>
                </a:ext>
              </a:extLst>
            </p:cNvPr>
            <p:cNvSpPr txBox="1"/>
            <p:nvPr/>
          </p:nvSpPr>
          <p:spPr>
            <a:xfrm>
              <a:off x="1578032" y="3905312"/>
              <a:ext cx="1052070" cy="3385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/>
                <a:t>fc_0.w_0</a:t>
              </a:r>
              <a:endParaRPr kumimoji="1" lang="zh-CN" altLang="en-US" sz="1600" b="1" dirty="0"/>
            </a:p>
          </p:txBody>
        </p:sp>
      </p:grpSp>
      <p:sp>
        <p:nvSpPr>
          <p:cNvPr id="55" name="文本框 54">
            <a:extLst>
              <a:ext uri="{FF2B5EF4-FFF2-40B4-BE49-F238E27FC236}">
                <a16:creationId xmlns:a16="http://schemas.microsoft.com/office/drawing/2014/main" id="{1ABD76B5-3B3C-2D42-8194-9872A6A77A61}"/>
              </a:ext>
            </a:extLst>
          </p:cNvPr>
          <p:cNvSpPr txBox="1"/>
          <p:nvPr/>
        </p:nvSpPr>
        <p:spPr>
          <a:xfrm>
            <a:off x="6007445" y="1882967"/>
            <a:ext cx="520730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/>
              <a:t>X</a:t>
            </a:r>
            <a:endParaRPr kumimoji="1" lang="zh-CN" altLang="en-US" sz="1600" b="1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4EFC88AA-D96A-EF40-8B56-A912D5609BFD}"/>
              </a:ext>
            </a:extLst>
          </p:cNvPr>
          <p:cNvSpPr txBox="1"/>
          <p:nvPr/>
        </p:nvSpPr>
        <p:spPr>
          <a:xfrm>
            <a:off x="6577023" y="1882967"/>
            <a:ext cx="1052070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/>
              <a:t>fc_0.w_0</a:t>
            </a:r>
            <a:endParaRPr kumimoji="1" lang="zh-CN" altLang="en-US" sz="1600" b="1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FB9116FC-DB04-E340-839C-736D2A01A3C2}"/>
              </a:ext>
            </a:extLst>
          </p:cNvPr>
          <p:cNvSpPr txBox="1"/>
          <p:nvPr/>
        </p:nvSpPr>
        <p:spPr>
          <a:xfrm>
            <a:off x="7689349" y="1882967"/>
            <a:ext cx="1394769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/>
              <a:t>fc_0.tmp_0</a:t>
            </a:r>
            <a:endParaRPr kumimoji="1" lang="zh-CN" altLang="en-US" sz="1600" b="1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D2B3DD22-01AF-AD43-ADCB-DB0AA13158AE}"/>
              </a:ext>
            </a:extLst>
          </p:cNvPr>
          <p:cNvSpPr txBox="1"/>
          <p:nvPr/>
        </p:nvSpPr>
        <p:spPr>
          <a:xfrm>
            <a:off x="9159667" y="1882967"/>
            <a:ext cx="1052070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/>
              <a:t>fc_0.b_0</a:t>
            </a:r>
            <a:endParaRPr kumimoji="1" lang="zh-CN" altLang="en-US" sz="1600" b="1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44B99D6-B776-E049-90EB-BF14DE8EFDA0}"/>
              </a:ext>
            </a:extLst>
          </p:cNvPr>
          <p:cNvSpPr txBox="1"/>
          <p:nvPr/>
        </p:nvSpPr>
        <p:spPr>
          <a:xfrm>
            <a:off x="10269718" y="1882967"/>
            <a:ext cx="1394769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/>
              <a:t>fc_0.tmp_1</a:t>
            </a:r>
            <a:endParaRPr kumimoji="1" lang="zh-CN" altLang="en-US" sz="1600" b="1" dirty="0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2671760E-8938-CE47-9684-0D5DC4828847}"/>
              </a:ext>
            </a:extLst>
          </p:cNvPr>
          <p:cNvGrpSpPr/>
          <p:nvPr/>
        </p:nvGrpSpPr>
        <p:grpSpPr>
          <a:xfrm>
            <a:off x="8270040" y="3342450"/>
            <a:ext cx="741405" cy="562862"/>
            <a:chOff x="7867849" y="1959253"/>
            <a:chExt cx="741405" cy="562862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C1F3C0D1-E4FE-FF48-968B-AD2832A9CC2E}"/>
                </a:ext>
              </a:extLst>
            </p:cNvPr>
            <p:cNvSpPr/>
            <p:nvPr/>
          </p:nvSpPr>
          <p:spPr>
            <a:xfrm>
              <a:off x="7867849" y="1959253"/>
              <a:ext cx="741405" cy="562862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15B83A56-9139-F44F-A34A-8738A1A5DE11}"/>
                </a:ext>
              </a:extLst>
            </p:cNvPr>
            <p:cNvSpPr txBox="1"/>
            <p:nvPr/>
          </p:nvSpPr>
          <p:spPr>
            <a:xfrm>
              <a:off x="7935810" y="2056018"/>
              <a:ext cx="6054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 err="1"/>
                <a:t>mul</a:t>
              </a:r>
              <a:endParaRPr kumimoji="1" lang="zh-CN" altLang="en-US" b="1" dirty="0"/>
            </a:p>
          </p:txBody>
        </p:sp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id="{625F5BF9-AFA0-B841-B78C-CCE349F4F863}"/>
              </a:ext>
            </a:extLst>
          </p:cNvPr>
          <p:cNvSpPr/>
          <p:nvPr/>
        </p:nvSpPr>
        <p:spPr>
          <a:xfrm>
            <a:off x="5958894" y="1779373"/>
            <a:ext cx="5755311" cy="549211"/>
          </a:xfrm>
          <a:prstGeom prst="rect">
            <a:avLst/>
          </a:prstGeom>
          <a:noFill/>
          <a:ln w="28575">
            <a:solidFill>
              <a:srgbClr val="2339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右箭头 62">
            <a:extLst>
              <a:ext uri="{FF2B5EF4-FFF2-40B4-BE49-F238E27FC236}">
                <a16:creationId xmlns:a16="http://schemas.microsoft.com/office/drawing/2014/main" id="{7A9744A2-0236-E741-8F5F-46FB74A4A912}"/>
              </a:ext>
            </a:extLst>
          </p:cNvPr>
          <p:cNvSpPr/>
          <p:nvPr/>
        </p:nvSpPr>
        <p:spPr>
          <a:xfrm>
            <a:off x="5562211" y="4074589"/>
            <a:ext cx="704335" cy="443437"/>
          </a:xfrm>
          <a:prstGeom prst="rightArrow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右箭头 85">
            <a:extLst>
              <a:ext uri="{FF2B5EF4-FFF2-40B4-BE49-F238E27FC236}">
                <a16:creationId xmlns:a16="http://schemas.microsoft.com/office/drawing/2014/main" id="{B49A1454-2CEF-174F-BC83-F0CF385D8F24}"/>
              </a:ext>
            </a:extLst>
          </p:cNvPr>
          <p:cNvSpPr/>
          <p:nvPr/>
        </p:nvSpPr>
        <p:spPr>
          <a:xfrm rot="20248976">
            <a:off x="2479994" y="2544134"/>
            <a:ext cx="3403967" cy="356607"/>
          </a:xfrm>
          <a:prstGeom prst="rightArrow">
            <a:avLst>
              <a:gd name="adj1" fmla="val 42503"/>
              <a:gd name="adj2" fmla="val 50000"/>
            </a:avLst>
          </a:prstGeom>
          <a:noFill/>
          <a:ln w="28575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D665B490-3870-A04D-A399-3B50C723F156}"/>
              </a:ext>
            </a:extLst>
          </p:cNvPr>
          <p:cNvSpPr/>
          <p:nvPr/>
        </p:nvSpPr>
        <p:spPr>
          <a:xfrm>
            <a:off x="5890009" y="2391083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vector</a:t>
            </a:r>
            <a:endParaRPr lang="en" altLang="zh-CN" b="1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9CE12DF2-0852-B245-9C10-1A7C13F4336E}"/>
              </a:ext>
            </a:extLst>
          </p:cNvPr>
          <p:cNvSpPr txBox="1"/>
          <p:nvPr/>
        </p:nvSpPr>
        <p:spPr>
          <a:xfrm>
            <a:off x="8435567" y="4333360"/>
            <a:ext cx="2770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/>
              <a:t>查找匹配</a:t>
            </a:r>
            <a:r>
              <a:rPr kumimoji="1" lang="en-US" altLang="zh-CN" b="1" dirty="0"/>
              <a:t>Op</a:t>
            </a:r>
            <a:r>
              <a:rPr kumimoji="1" lang="zh-CN" altLang="en-US" b="1" dirty="0"/>
              <a:t>的输入</a:t>
            </a:r>
            <a:r>
              <a:rPr kumimoji="1" lang="en-US" altLang="zh-CN" b="1" dirty="0"/>
              <a:t>Var</a:t>
            </a:r>
          </a:p>
          <a:p>
            <a:pPr algn="ctr"/>
            <a:r>
              <a:rPr kumimoji="1" lang="zh-CN" altLang="en-US" b="1" dirty="0"/>
              <a:t>建立输入输出关联</a:t>
            </a: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A1927056-72F8-F94F-B6BB-4ECA180FC0C8}"/>
              </a:ext>
            </a:extLst>
          </p:cNvPr>
          <p:cNvGrpSpPr/>
          <p:nvPr/>
        </p:nvGrpSpPr>
        <p:grpSpPr>
          <a:xfrm>
            <a:off x="7083868" y="2663650"/>
            <a:ext cx="605481" cy="562862"/>
            <a:chOff x="7846541" y="1959253"/>
            <a:chExt cx="605481" cy="562862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6E5652C9-3044-0C44-9CF0-B2C64460EE43}"/>
                </a:ext>
              </a:extLst>
            </p:cNvPr>
            <p:cNvSpPr/>
            <p:nvPr/>
          </p:nvSpPr>
          <p:spPr>
            <a:xfrm>
              <a:off x="7867850" y="1959253"/>
              <a:ext cx="562862" cy="562862"/>
            </a:xfrm>
            <a:prstGeom prst="ellipse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69D5F99E-CD66-4844-8EB2-C062851BD424}"/>
                </a:ext>
              </a:extLst>
            </p:cNvPr>
            <p:cNvSpPr txBox="1"/>
            <p:nvPr/>
          </p:nvSpPr>
          <p:spPr>
            <a:xfrm>
              <a:off x="7846541" y="2056018"/>
              <a:ext cx="6054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X</a:t>
              </a:r>
              <a:endParaRPr kumimoji="1" lang="zh-CN" altLang="en-US" b="1" dirty="0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AEE43E8D-1963-4D4F-9D4E-4C80498CCABA}"/>
              </a:ext>
            </a:extLst>
          </p:cNvPr>
          <p:cNvGrpSpPr/>
          <p:nvPr/>
        </p:nvGrpSpPr>
        <p:grpSpPr>
          <a:xfrm>
            <a:off x="9335019" y="2654259"/>
            <a:ext cx="1440673" cy="562862"/>
            <a:chOff x="7867850" y="1959253"/>
            <a:chExt cx="1440673" cy="562862"/>
          </a:xfrm>
        </p:grpSpPr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B32E9FDB-B663-4F45-BC67-F6ED0686DFAE}"/>
                </a:ext>
              </a:extLst>
            </p:cNvPr>
            <p:cNvSpPr/>
            <p:nvPr/>
          </p:nvSpPr>
          <p:spPr>
            <a:xfrm>
              <a:off x="7867850" y="1959253"/>
              <a:ext cx="1440673" cy="562862"/>
            </a:xfrm>
            <a:prstGeom prst="ellipse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FFFF032F-F9E1-9E49-A7CC-9A281159A141}"/>
                </a:ext>
              </a:extLst>
            </p:cNvPr>
            <p:cNvSpPr txBox="1"/>
            <p:nvPr/>
          </p:nvSpPr>
          <p:spPr>
            <a:xfrm>
              <a:off x="7975533" y="2056018"/>
              <a:ext cx="124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fc_0.w_0</a:t>
              </a:r>
              <a:endParaRPr kumimoji="1" lang="zh-CN" altLang="en-US" b="1" dirty="0"/>
            </a:p>
          </p:txBody>
        </p:sp>
      </p:grp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A32ADC85-A193-8B43-9261-F555C603A9A6}"/>
              </a:ext>
            </a:extLst>
          </p:cNvPr>
          <p:cNvCxnSpPr/>
          <p:nvPr/>
        </p:nvCxnSpPr>
        <p:spPr>
          <a:xfrm>
            <a:off x="7629094" y="3089468"/>
            <a:ext cx="622339" cy="4555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F2393719-B8CE-DA49-9C39-8D2C55D529FD}"/>
              </a:ext>
            </a:extLst>
          </p:cNvPr>
          <p:cNvCxnSpPr/>
          <p:nvPr/>
        </p:nvCxnSpPr>
        <p:spPr>
          <a:xfrm rot="6200509">
            <a:off x="8958157" y="3100973"/>
            <a:ext cx="518777" cy="3714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2650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2" y="181250"/>
            <a:ext cx="9631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/>
              <a:t>Graph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 err="1">
                <a:solidFill>
                  <a:srgbClr val="2339DA"/>
                </a:solidFill>
              </a:rPr>
              <a:t>ProgramDesc</a:t>
            </a:r>
            <a:r>
              <a:rPr kumimoji="1" lang="zh-CN" altLang="en-US" sz="2800" b="1" dirty="0">
                <a:solidFill>
                  <a:srgbClr val="2339DA"/>
                </a:solidFill>
              </a:rPr>
              <a:t>转换成</a:t>
            </a:r>
            <a:r>
              <a:rPr kumimoji="1" lang="en-US" altLang="zh-CN" sz="2800" b="1" dirty="0" err="1">
                <a:solidFill>
                  <a:srgbClr val="2339DA"/>
                </a:solidFill>
              </a:rPr>
              <a:t>SSAGraph</a:t>
            </a:r>
            <a:endParaRPr kumimoji="1" lang="en" altLang="zh-CN" sz="2800" b="1" dirty="0">
              <a:solidFill>
                <a:srgbClr val="2339DA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58</a:t>
            </a:fld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34B7F06-C2C9-3B44-88DB-F578B41F6BC8}"/>
              </a:ext>
            </a:extLst>
          </p:cNvPr>
          <p:cNvSpPr/>
          <p:nvPr/>
        </p:nvSpPr>
        <p:spPr>
          <a:xfrm>
            <a:off x="822602" y="835602"/>
            <a:ext cx="102725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::map&lt;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::string, 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::vector&lt;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ir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::Node *&gt;&gt; 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" pitchFamily="2" charset="0"/>
              </a:rPr>
              <a:t>Graph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dirty="0" err="1">
                <a:solidFill>
                  <a:srgbClr val="795E26"/>
                </a:solidFill>
                <a:latin typeface="Courier" pitchFamily="2" charset="0"/>
              </a:rPr>
              <a:t>InitFromProgram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ProgramDesc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&amp;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program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</a:t>
            </a:r>
            <a:endParaRPr lang="en" altLang="zh-CN" b="0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003A15A9-1A1C-9746-AA74-B75C322931D5}"/>
              </a:ext>
            </a:extLst>
          </p:cNvPr>
          <p:cNvGrpSpPr/>
          <p:nvPr/>
        </p:nvGrpSpPr>
        <p:grpSpPr>
          <a:xfrm>
            <a:off x="912628" y="1921306"/>
            <a:ext cx="4725581" cy="4096435"/>
            <a:chOff x="912628" y="1921306"/>
            <a:chExt cx="4725581" cy="4096435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522B8C8-D106-AF4E-9BFE-14E575F6F522}"/>
                </a:ext>
              </a:extLst>
            </p:cNvPr>
            <p:cNvSpPr/>
            <p:nvPr/>
          </p:nvSpPr>
          <p:spPr>
            <a:xfrm>
              <a:off x="912628" y="1921306"/>
              <a:ext cx="4342523" cy="4096435"/>
            </a:xfrm>
            <a:prstGeom prst="rect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F57969D-587F-0749-BC5F-D378588C63E2}"/>
                </a:ext>
              </a:extLst>
            </p:cNvPr>
            <p:cNvSpPr txBox="1"/>
            <p:nvPr/>
          </p:nvSpPr>
          <p:spPr>
            <a:xfrm>
              <a:off x="1023839" y="1959252"/>
              <a:ext cx="4614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 err="1"/>
                <a:t>default_main_program</a:t>
              </a:r>
              <a:r>
                <a:rPr kumimoji="1" lang="en-US" altLang="zh-CN" b="1" dirty="0"/>
                <a:t> </a:t>
              </a:r>
              <a:r>
                <a:rPr kumimoji="1" lang="zh-CN" altLang="en-US" b="1" dirty="0"/>
                <a:t>（非完整）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2E5C002-536E-9B40-9FFB-BBD176B74168}"/>
                </a:ext>
              </a:extLst>
            </p:cNvPr>
            <p:cNvSpPr/>
            <p:nvPr/>
          </p:nvSpPr>
          <p:spPr>
            <a:xfrm>
              <a:off x="1104156" y="2431207"/>
              <a:ext cx="3965642" cy="3450610"/>
            </a:xfrm>
            <a:prstGeom prst="rect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0799A65-5F77-4147-B47E-850F0C16A11A}"/>
                </a:ext>
              </a:extLst>
            </p:cNvPr>
            <p:cNvSpPr txBox="1"/>
            <p:nvPr/>
          </p:nvSpPr>
          <p:spPr>
            <a:xfrm>
              <a:off x="1203010" y="2522114"/>
              <a:ext cx="1068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/>
                <a:t>block</a:t>
              </a:r>
              <a:r>
                <a:rPr kumimoji="1" lang="zh-CN" altLang="en-US" b="1" dirty="0"/>
                <a:t> </a:t>
              </a:r>
              <a:r>
                <a:rPr kumimoji="1" lang="en-US" altLang="zh-CN" b="1" dirty="0"/>
                <a:t>0</a:t>
              </a:r>
              <a:endParaRPr kumimoji="1" lang="zh-CN" altLang="en-US" b="1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DA40B22-EFC4-DC45-8AA0-E761C00F12BB}"/>
                </a:ext>
              </a:extLst>
            </p:cNvPr>
            <p:cNvSpPr/>
            <p:nvPr/>
          </p:nvSpPr>
          <p:spPr>
            <a:xfrm>
              <a:off x="1270972" y="2982354"/>
              <a:ext cx="1674051" cy="2738826"/>
            </a:xfrm>
            <a:prstGeom prst="rect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C0935B7-EF96-4A43-ACF6-7F4D91B403D5}"/>
                </a:ext>
              </a:extLst>
            </p:cNvPr>
            <p:cNvSpPr/>
            <p:nvPr/>
          </p:nvSpPr>
          <p:spPr>
            <a:xfrm>
              <a:off x="3078830" y="2982354"/>
              <a:ext cx="1832040" cy="2738825"/>
            </a:xfrm>
            <a:prstGeom prst="rect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86E34893-46F1-B74F-88F4-227AA6490BCE}"/>
                </a:ext>
              </a:extLst>
            </p:cNvPr>
            <p:cNvSpPr txBox="1"/>
            <p:nvPr/>
          </p:nvSpPr>
          <p:spPr>
            <a:xfrm>
              <a:off x="1725656" y="2978869"/>
              <a:ext cx="757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 err="1"/>
                <a:t>vars</a:t>
              </a:r>
              <a:endParaRPr kumimoji="1" lang="zh-CN" altLang="en-US" b="1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AC1CD635-9FD2-FD44-9358-4300FE10F1B2}"/>
                </a:ext>
              </a:extLst>
            </p:cNvPr>
            <p:cNvSpPr txBox="1"/>
            <p:nvPr/>
          </p:nvSpPr>
          <p:spPr>
            <a:xfrm>
              <a:off x="3614938" y="2978869"/>
              <a:ext cx="757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ops</a:t>
              </a:r>
              <a:endParaRPr kumimoji="1" lang="zh-CN" altLang="en-US" b="1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3CDE58C6-66DB-8B4D-91FE-D0D3AE6FF332}"/>
                </a:ext>
              </a:extLst>
            </p:cNvPr>
            <p:cNvSpPr txBox="1"/>
            <p:nvPr/>
          </p:nvSpPr>
          <p:spPr>
            <a:xfrm>
              <a:off x="3492053" y="3384866"/>
              <a:ext cx="1038866" cy="3385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 err="1"/>
                <a:t>mul</a:t>
              </a:r>
              <a:endParaRPr kumimoji="1" lang="zh-CN" altLang="en-US" sz="1600" b="1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44D9A9A-ADCB-3A4A-8935-4B1A325CC3DA}"/>
                </a:ext>
              </a:extLst>
            </p:cNvPr>
            <p:cNvSpPr txBox="1"/>
            <p:nvPr/>
          </p:nvSpPr>
          <p:spPr>
            <a:xfrm>
              <a:off x="3078830" y="3772558"/>
              <a:ext cx="1798115" cy="3385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" altLang="zh-CN" sz="1600" b="1" dirty="0" err="1"/>
                <a:t>elementwise_add</a:t>
              </a:r>
              <a:endParaRPr kumimoji="1" lang="zh-CN" altLang="en-US" sz="1600" b="1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53CC92D1-C467-6446-A2B5-CE5585E5EBD0}"/>
                </a:ext>
              </a:extLst>
            </p:cNvPr>
            <p:cNvSpPr txBox="1"/>
            <p:nvPr/>
          </p:nvSpPr>
          <p:spPr>
            <a:xfrm>
              <a:off x="1843702" y="3461875"/>
              <a:ext cx="520730" cy="3385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/>
                <a:t>X</a:t>
              </a:r>
              <a:endParaRPr kumimoji="1" lang="zh-CN" altLang="en-US" sz="1600" b="1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263DC023-48F3-3941-B527-2AEB5DA47110}"/>
                </a:ext>
              </a:extLst>
            </p:cNvPr>
            <p:cNvSpPr txBox="1"/>
            <p:nvPr/>
          </p:nvSpPr>
          <p:spPr>
            <a:xfrm>
              <a:off x="1406682" y="4348749"/>
              <a:ext cx="1394769" cy="3385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/>
                <a:t>fc_0.tmp_0</a:t>
              </a:r>
              <a:endParaRPr kumimoji="1" lang="zh-CN" altLang="en-US" sz="1600" b="1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B071876-0674-4B4B-B89F-B0DD7F0ADB84}"/>
                </a:ext>
              </a:extLst>
            </p:cNvPr>
            <p:cNvSpPr txBox="1"/>
            <p:nvPr/>
          </p:nvSpPr>
          <p:spPr>
            <a:xfrm>
              <a:off x="1420507" y="5235623"/>
              <a:ext cx="1394769" cy="3385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/>
                <a:t>fc_0.tmp_1</a:t>
              </a:r>
              <a:endParaRPr kumimoji="1" lang="zh-CN" altLang="en-US" sz="1600" b="1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49FC4994-D683-1040-923B-DD8A0D1AF1DA}"/>
                </a:ext>
              </a:extLst>
            </p:cNvPr>
            <p:cNvSpPr txBox="1"/>
            <p:nvPr/>
          </p:nvSpPr>
          <p:spPr>
            <a:xfrm>
              <a:off x="1578032" y="4792186"/>
              <a:ext cx="1052070" cy="3385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/>
                <a:t>fc_0.b_0</a:t>
              </a:r>
              <a:endParaRPr kumimoji="1" lang="zh-CN" altLang="en-US" sz="1600" b="1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BFB9D357-F2E0-E84B-9432-7C321A790988}"/>
                </a:ext>
              </a:extLst>
            </p:cNvPr>
            <p:cNvSpPr txBox="1"/>
            <p:nvPr/>
          </p:nvSpPr>
          <p:spPr>
            <a:xfrm>
              <a:off x="1578032" y="3905312"/>
              <a:ext cx="1052070" cy="3385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/>
                <a:t>fc_0.w_0</a:t>
              </a:r>
              <a:endParaRPr kumimoji="1" lang="zh-CN" altLang="en-US" sz="1600" b="1" dirty="0"/>
            </a:p>
          </p:txBody>
        </p:sp>
      </p:grpSp>
      <p:sp>
        <p:nvSpPr>
          <p:cNvPr id="55" name="文本框 54">
            <a:extLst>
              <a:ext uri="{FF2B5EF4-FFF2-40B4-BE49-F238E27FC236}">
                <a16:creationId xmlns:a16="http://schemas.microsoft.com/office/drawing/2014/main" id="{1ABD76B5-3B3C-2D42-8194-9872A6A77A61}"/>
              </a:ext>
            </a:extLst>
          </p:cNvPr>
          <p:cNvSpPr txBox="1"/>
          <p:nvPr/>
        </p:nvSpPr>
        <p:spPr>
          <a:xfrm>
            <a:off x="6007445" y="1882967"/>
            <a:ext cx="520730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/>
              <a:t>X</a:t>
            </a:r>
            <a:endParaRPr kumimoji="1" lang="zh-CN" altLang="en-US" sz="1600" b="1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4EFC88AA-D96A-EF40-8B56-A912D5609BFD}"/>
              </a:ext>
            </a:extLst>
          </p:cNvPr>
          <p:cNvSpPr txBox="1"/>
          <p:nvPr/>
        </p:nvSpPr>
        <p:spPr>
          <a:xfrm>
            <a:off x="6577023" y="1882967"/>
            <a:ext cx="1052070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/>
              <a:t>fc_0.w_0</a:t>
            </a:r>
            <a:endParaRPr kumimoji="1" lang="zh-CN" altLang="en-US" sz="1600" b="1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FB9116FC-DB04-E340-839C-736D2A01A3C2}"/>
              </a:ext>
            </a:extLst>
          </p:cNvPr>
          <p:cNvSpPr txBox="1"/>
          <p:nvPr/>
        </p:nvSpPr>
        <p:spPr>
          <a:xfrm>
            <a:off x="7689349" y="1882967"/>
            <a:ext cx="1394769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/>
              <a:t>fc_0.tmp_0</a:t>
            </a:r>
            <a:endParaRPr kumimoji="1" lang="zh-CN" altLang="en-US" sz="1600" b="1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D2B3DD22-01AF-AD43-ADCB-DB0AA13158AE}"/>
              </a:ext>
            </a:extLst>
          </p:cNvPr>
          <p:cNvSpPr txBox="1"/>
          <p:nvPr/>
        </p:nvSpPr>
        <p:spPr>
          <a:xfrm>
            <a:off x="9159667" y="1882967"/>
            <a:ext cx="1052070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/>
              <a:t>fc_0.b_0</a:t>
            </a:r>
            <a:endParaRPr kumimoji="1" lang="zh-CN" altLang="en-US" sz="1600" b="1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44B99D6-B776-E049-90EB-BF14DE8EFDA0}"/>
              </a:ext>
            </a:extLst>
          </p:cNvPr>
          <p:cNvSpPr txBox="1"/>
          <p:nvPr/>
        </p:nvSpPr>
        <p:spPr>
          <a:xfrm>
            <a:off x="10269718" y="1882967"/>
            <a:ext cx="1394769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/>
              <a:t>fc_0.tmp_1</a:t>
            </a:r>
            <a:endParaRPr kumimoji="1" lang="zh-CN" altLang="en-US" sz="1600" b="1" dirty="0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8342949B-8813-3F4B-8AF6-EBA3E721603E}"/>
              </a:ext>
            </a:extLst>
          </p:cNvPr>
          <p:cNvGrpSpPr/>
          <p:nvPr/>
        </p:nvGrpSpPr>
        <p:grpSpPr>
          <a:xfrm>
            <a:off x="7083868" y="2663650"/>
            <a:ext cx="605481" cy="562862"/>
            <a:chOff x="7846541" y="1959253"/>
            <a:chExt cx="605481" cy="562862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EECA80-E6BA-7A48-A0C1-20B9A8EA6CAD}"/>
                </a:ext>
              </a:extLst>
            </p:cNvPr>
            <p:cNvSpPr/>
            <p:nvPr/>
          </p:nvSpPr>
          <p:spPr>
            <a:xfrm>
              <a:off x="7867850" y="1959253"/>
              <a:ext cx="562862" cy="562862"/>
            </a:xfrm>
            <a:prstGeom prst="ellipse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7109172F-C343-F44F-9EE8-DFE690294104}"/>
                </a:ext>
              </a:extLst>
            </p:cNvPr>
            <p:cNvSpPr txBox="1"/>
            <p:nvPr/>
          </p:nvSpPr>
          <p:spPr>
            <a:xfrm>
              <a:off x="7846541" y="2056018"/>
              <a:ext cx="6054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X</a:t>
              </a:r>
              <a:endParaRPr kumimoji="1" lang="zh-CN" altLang="en-US" b="1" dirty="0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54ADFC53-650A-2848-8E48-DC5921A676C8}"/>
              </a:ext>
            </a:extLst>
          </p:cNvPr>
          <p:cNvGrpSpPr/>
          <p:nvPr/>
        </p:nvGrpSpPr>
        <p:grpSpPr>
          <a:xfrm>
            <a:off x="9335019" y="2654259"/>
            <a:ext cx="1440673" cy="562862"/>
            <a:chOff x="7867850" y="1959253"/>
            <a:chExt cx="1440673" cy="562862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1A5D49EA-3A7C-0748-BC07-D74A46CDB083}"/>
                </a:ext>
              </a:extLst>
            </p:cNvPr>
            <p:cNvSpPr/>
            <p:nvPr/>
          </p:nvSpPr>
          <p:spPr>
            <a:xfrm>
              <a:off x="7867850" y="1959253"/>
              <a:ext cx="1440673" cy="562862"/>
            </a:xfrm>
            <a:prstGeom prst="ellipse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76A285B1-6031-EA4D-BC4F-FBDF7BA25C97}"/>
                </a:ext>
              </a:extLst>
            </p:cNvPr>
            <p:cNvSpPr txBox="1"/>
            <p:nvPr/>
          </p:nvSpPr>
          <p:spPr>
            <a:xfrm>
              <a:off x="7975533" y="2056018"/>
              <a:ext cx="124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fc_0.w_0</a:t>
              </a:r>
              <a:endParaRPr kumimoji="1" lang="zh-CN" altLang="en-US" b="1" dirty="0"/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2671760E-8938-CE47-9684-0D5DC4828847}"/>
              </a:ext>
            </a:extLst>
          </p:cNvPr>
          <p:cNvGrpSpPr/>
          <p:nvPr/>
        </p:nvGrpSpPr>
        <p:grpSpPr>
          <a:xfrm>
            <a:off x="8270040" y="3342450"/>
            <a:ext cx="741405" cy="562862"/>
            <a:chOff x="7867849" y="1959253"/>
            <a:chExt cx="741405" cy="562862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C1F3C0D1-E4FE-FF48-968B-AD2832A9CC2E}"/>
                </a:ext>
              </a:extLst>
            </p:cNvPr>
            <p:cNvSpPr/>
            <p:nvPr/>
          </p:nvSpPr>
          <p:spPr>
            <a:xfrm>
              <a:off x="7867849" y="1959253"/>
              <a:ext cx="741405" cy="562862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15B83A56-9139-F44F-A34A-8738A1A5DE11}"/>
                </a:ext>
              </a:extLst>
            </p:cNvPr>
            <p:cNvSpPr txBox="1"/>
            <p:nvPr/>
          </p:nvSpPr>
          <p:spPr>
            <a:xfrm>
              <a:off x="7935810" y="2056018"/>
              <a:ext cx="6054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 err="1"/>
                <a:t>mul</a:t>
              </a:r>
              <a:endParaRPr kumimoji="1" lang="zh-CN" altLang="en-US" b="1" dirty="0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99C9B62F-1C2F-0A4E-88B1-CAE80EFC0089}"/>
              </a:ext>
            </a:extLst>
          </p:cNvPr>
          <p:cNvGrpSpPr/>
          <p:nvPr/>
        </p:nvGrpSpPr>
        <p:grpSpPr>
          <a:xfrm>
            <a:off x="6551677" y="4124441"/>
            <a:ext cx="1440673" cy="562862"/>
            <a:chOff x="7867850" y="1959253"/>
            <a:chExt cx="1440673" cy="562862"/>
          </a:xfrm>
        </p:grpSpPr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69F5A619-4F02-5E4D-BF88-5F208F136C0D}"/>
                </a:ext>
              </a:extLst>
            </p:cNvPr>
            <p:cNvSpPr/>
            <p:nvPr/>
          </p:nvSpPr>
          <p:spPr>
            <a:xfrm>
              <a:off x="7867850" y="1959253"/>
              <a:ext cx="1440673" cy="562862"/>
            </a:xfrm>
            <a:prstGeom prst="ellipse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AD7C5990-EE5D-4944-BAC6-7DA4FB2BBBCD}"/>
                </a:ext>
              </a:extLst>
            </p:cNvPr>
            <p:cNvSpPr txBox="1"/>
            <p:nvPr/>
          </p:nvSpPr>
          <p:spPr>
            <a:xfrm>
              <a:off x="7906579" y="2056018"/>
              <a:ext cx="13329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fc_0.tmp_0</a:t>
              </a:r>
              <a:endParaRPr kumimoji="1" lang="zh-CN" altLang="en-US" b="1" dirty="0"/>
            </a:p>
          </p:txBody>
        </p:sp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id="{625F5BF9-AFA0-B841-B78C-CCE349F4F863}"/>
              </a:ext>
            </a:extLst>
          </p:cNvPr>
          <p:cNvSpPr/>
          <p:nvPr/>
        </p:nvSpPr>
        <p:spPr>
          <a:xfrm>
            <a:off x="5958894" y="1779373"/>
            <a:ext cx="5755311" cy="549211"/>
          </a:xfrm>
          <a:prstGeom prst="rect">
            <a:avLst/>
          </a:prstGeom>
          <a:noFill/>
          <a:ln w="28575">
            <a:solidFill>
              <a:srgbClr val="2339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右箭头 62">
            <a:extLst>
              <a:ext uri="{FF2B5EF4-FFF2-40B4-BE49-F238E27FC236}">
                <a16:creationId xmlns:a16="http://schemas.microsoft.com/office/drawing/2014/main" id="{7A9744A2-0236-E741-8F5F-46FB74A4A912}"/>
              </a:ext>
            </a:extLst>
          </p:cNvPr>
          <p:cNvSpPr/>
          <p:nvPr/>
        </p:nvSpPr>
        <p:spPr>
          <a:xfrm>
            <a:off x="5562211" y="4074589"/>
            <a:ext cx="704335" cy="443437"/>
          </a:xfrm>
          <a:prstGeom prst="rightArrow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6A7FF464-9121-EE41-AD06-B117668AC13C}"/>
              </a:ext>
            </a:extLst>
          </p:cNvPr>
          <p:cNvCxnSpPr/>
          <p:nvPr/>
        </p:nvCxnSpPr>
        <p:spPr>
          <a:xfrm>
            <a:off x="7629094" y="3089468"/>
            <a:ext cx="622339" cy="4555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8B3DF5DA-09F2-BF41-9651-CE015637088D}"/>
              </a:ext>
            </a:extLst>
          </p:cNvPr>
          <p:cNvCxnSpPr/>
          <p:nvPr/>
        </p:nvCxnSpPr>
        <p:spPr>
          <a:xfrm rot="6200509">
            <a:off x="8958157" y="3100973"/>
            <a:ext cx="518777" cy="3714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2D9F3AB9-7926-1849-A21F-3A7DA5DFF2E2}"/>
              </a:ext>
            </a:extLst>
          </p:cNvPr>
          <p:cNvCxnSpPr/>
          <p:nvPr/>
        </p:nvCxnSpPr>
        <p:spPr>
          <a:xfrm rot="6200509">
            <a:off x="7799911" y="3791971"/>
            <a:ext cx="518777" cy="3714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右箭头 85">
            <a:extLst>
              <a:ext uri="{FF2B5EF4-FFF2-40B4-BE49-F238E27FC236}">
                <a16:creationId xmlns:a16="http://schemas.microsoft.com/office/drawing/2014/main" id="{B49A1454-2CEF-174F-BC83-F0CF385D8F24}"/>
              </a:ext>
            </a:extLst>
          </p:cNvPr>
          <p:cNvSpPr/>
          <p:nvPr/>
        </p:nvSpPr>
        <p:spPr>
          <a:xfrm rot="20248976">
            <a:off x="2479994" y="2544134"/>
            <a:ext cx="3403967" cy="356607"/>
          </a:xfrm>
          <a:prstGeom prst="rightArrow">
            <a:avLst>
              <a:gd name="adj1" fmla="val 42503"/>
              <a:gd name="adj2" fmla="val 50000"/>
            </a:avLst>
          </a:prstGeom>
          <a:noFill/>
          <a:ln w="28575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D665B490-3870-A04D-A399-3B50C723F156}"/>
              </a:ext>
            </a:extLst>
          </p:cNvPr>
          <p:cNvSpPr/>
          <p:nvPr/>
        </p:nvSpPr>
        <p:spPr>
          <a:xfrm>
            <a:off x="5890009" y="2391083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vector</a:t>
            </a:r>
            <a:endParaRPr lang="en" altLang="zh-CN" b="1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1B98BDE4-D9C1-7748-BAC5-167DAC76EE67}"/>
              </a:ext>
            </a:extLst>
          </p:cNvPr>
          <p:cNvSpPr txBox="1"/>
          <p:nvPr/>
        </p:nvSpPr>
        <p:spPr>
          <a:xfrm>
            <a:off x="8583079" y="4348749"/>
            <a:ext cx="2770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/>
              <a:t>查找匹配</a:t>
            </a:r>
            <a:r>
              <a:rPr kumimoji="1" lang="en-US" altLang="zh-CN" b="1" dirty="0"/>
              <a:t>Op</a:t>
            </a:r>
            <a:r>
              <a:rPr kumimoji="1" lang="zh-CN" altLang="en-US" b="1" dirty="0"/>
              <a:t>的输出</a:t>
            </a:r>
            <a:r>
              <a:rPr kumimoji="1" lang="en-US" altLang="zh-CN" b="1" dirty="0"/>
              <a:t>Var</a:t>
            </a:r>
          </a:p>
          <a:p>
            <a:pPr algn="ctr"/>
            <a:r>
              <a:rPr kumimoji="1" lang="zh-CN" altLang="en-US" b="1" dirty="0"/>
              <a:t>建立输入输出关联</a:t>
            </a:r>
          </a:p>
        </p:txBody>
      </p:sp>
    </p:spTree>
    <p:extLst>
      <p:ext uri="{BB962C8B-B14F-4D97-AF65-F5344CB8AC3E}">
        <p14:creationId xmlns:p14="http://schemas.microsoft.com/office/powerpoint/2010/main" val="7197738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2" y="181250"/>
            <a:ext cx="9631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/>
              <a:t>Graph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 err="1">
                <a:solidFill>
                  <a:srgbClr val="2339DA"/>
                </a:solidFill>
              </a:rPr>
              <a:t>ProgramDesc</a:t>
            </a:r>
            <a:r>
              <a:rPr kumimoji="1" lang="zh-CN" altLang="en-US" sz="2800" b="1" dirty="0">
                <a:solidFill>
                  <a:srgbClr val="2339DA"/>
                </a:solidFill>
              </a:rPr>
              <a:t>转换成</a:t>
            </a:r>
            <a:r>
              <a:rPr kumimoji="1" lang="en-US" altLang="zh-CN" sz="2800" b="1" dirty="0" err="1">
                <a:solidFill>
                  <a:srgbClr val="2339DA"/>
                </a:solidFill>
              </a:rPr>
              <a:t>SSAGraph</a:t>
            </a:r>
            <a:endParaRPr kumimoji="1" lang="en" altLang="zh-CN" sz="2800" b="1" dirty="0">
              <a:solidFill>
                <a:srgbClr val="2339DA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59</a:t>
            </a:fld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34B7F06-C2C9-3B44-88DB-F578B41F6BC8}"/>
              </a:ext>
            </a:extLst>
          </p:cNvPr>
          <p:cNvSpPr/>
          <p:nvPr/>
        </p:nvSpPr>
        <p:spPr>
          <a:xfrm>
            <a:off x="822602" y="835602"/>
            <a:ext cx="102725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::map&lt;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::string, 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::vector&lt;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ir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::Node *&gt;&gt; 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" pitchFamily="2" charset="0"/>
              </a:rPr>
              <a:t>Graph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dirty="0" err="1">
                <a:solidFill>
                  <a:srgbClr val="795E26"/>
                </a:solidFill>
                <a:latin typeface="Courier" pitchFamily="2" charset="0"/>
              </a:rPr>
              <a:t>InitFromProgram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ProgramDesc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&amp;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program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</a:t>
            </a:r>
            <a:endParaRPr lang="en" altLang="zh-CN" b="0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003A15A9-1A1C-9746-AA74-B75C322931D5}"/>
              </a:ext>
            </a:extLst>
          </p:cNvPr>
          <p:cNvGrpSpPr/>
          <p:nvPr/>
        </p:nvGrpSpPr>
        <p:grpSpPr>
          <a:xfrm>
            <a:off x="912628" y="1921306"/>
            <a:ext cx="4725581" cy="4096435"/>
            <a:chOff x="912628" y="1921306"/>
            <a:chExt cx="4725581" cy="4096435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522B8C8-D106-AF4E-9BFE-14E575F6F522}"/>
                </a:ext>
              </a:extLst>
            </p:cNvPr>
            <p:cNvSpPr/>
            <p:nvPr/>
          </p:nvSpPr>
          <p:spPr>
            <a:xfrm>
              <a:off x="912628" y="1921306"/>
              <a:ext cx="4342523" cy="4096435"/>
            </a:xfrm>
            <a:prstGeom prst="rect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F57969D-587F-0749-BC5F-D378588C63E2}"/>
                </a:ext>
              </a:extLst>
            </p:cNvPr>
            <p:cNvSpPr txBox="1"/>
            <p:nvPr/>
          </p:nvSpPr>
          <p:spPr>
            <a:xfrm>
              <a:off x="1023839" y="1959252"/>
              <a:ext cx="4614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 err="1"/>
                <a:t>default_main_program</a:t>
              </a:r>
              <a:r>
                <a:rPr kumimoji="1" lang="en-US" altLang="zh-CN" b="1" dirty="0"/>
                <a:t> </a:t>
              </a:r>
              <a:r>
                <a:rPr kumimoji="1" lang="zh-CN" altLang="en-US" b="1" dirty="0"/>
                <a:t>（非完整）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2E5C002-536E-9B40-9FFB-BBD176B74168}"/>
                </a:ext>
              </a:extLst>
            </p:cNvPr>
            <p:cNvSpPr/>
            <p:nvPr/>
          </p:nvSpPr>
          <p:spPr>
            <a:xfrm>
              <a:off x="1104156" y="2431207"/>
              <a:ext cx="3965642" cy="3450610"/>
            </a:xfrm>
            <a:prstGeom prst="rect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0799A65-5F77-4147-B47E-850F0C16A11A}"/>
                </a:ext>
              </a:extLst>
            </p:cNvPr>
            <p:cNvSpPr txBox="1"/>
            <p:nvPr/>
          </p:nvSpPr>
          <p:spPr>
            <a:xfrm>
              <a:off x="1203010" y="2522114"/>
              <a:ext cx="1068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/>
                <a:t>block</a:t>
              </a:r>
              <a:r>
                <a:rPr kumimoji="1" lang="zh-CN" altLang="en-US" b="1" dirty="0"/>
                <a:t> </a:t>
              </a:r>
              <a:r>
                <a:rPr kumimoji="1" lang="en-US" altLang="zh-CN" b="1" dirty="0"/>
                <a:t>0</a:t>
              </a:r>
              <a:endParaRPr kumimoji="1" lang="zh-CN" altLang="en-US" b="1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DA40B22-EFC4-DC45-8AA0-E761C00F12BB}"/>
                </a:ext>
              </a:extLst>
            </p:cNvPr>
            <p:cNvSpPr/>
            <p:nvPr/>
          </p:nvSpPr>
          <p:spPr>
            <a:xfrm>
              <a:off x="1270972" y="2982354"/>
              <a:ext cx="1674051" cy="2738826"/>
            </a:xfrm>
            <a:prstGeom prst="rect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C0935B7-EF96-4A43-ACF6-7F4D91B403D5}"/>
                </a:ext>
              </a:extLst>
            </p:cNvPr>
            <p:cNvSpPr/>
            <p:nvPr/>
          </p:nvSpPr>
          <p:spPr>
            <a:xfrm>
              <a:off x="3078830" y="2982354"/>
              <a:ext cx="1832040" cy="2738825"/>
            </a:xfrm>
            <a:prstGeom prst="rect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86E34893-46F1-B74F-88F4-227AA6490BCE}"/>
                </a:ext>
              </a:extLst>
            </p:cNvPr>
            <p:cNvSpPr txBox="1"/>
            <p:nvPr/>
          </p:nvSpPr>
          <p:spPr>
            <a:xfrm>
              <a:off x="1725656" y="2978869"/>
              <a:ext cx="757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 err="1"/>
                <a:t>vars</a:t>
              </a:r>
              <a:endParaRPr kumimoji="1" lang="zh-CN" altLang="en-US" b="1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AC1CD635-9FD2-FD44-9358-4300FE10F1B2}"/>
                </a:ext>
              </a:extLst>
            </p:cNvPr>
            <p:cNvSpPr txBox="1"/>
            <p:nvPr/>
          </p:nvSpPr>
          <p:spPr>
            <a:xfrm>
              <a:off x="3614938" y="2978869"/>
              <a:ext cx="757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ops</a:t>
              </a:r>
              <a:endParaRPr kumimoji="1" lang="zh-CN" altLang="en-US" b="1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3CDE58C6-66DB-8B4D-91FE-D0D3AE6FF332}"/>
                </a:ext>
              </a:extLst>
            </p:cNvPr>
            <p:cNvSpPr txBox="1"/>
            <p:nvPr/>
          </p:nvSpPr>
          <p:spPr>
            <a:xfrm>
              <a:off x="3492053" y="3384866"/>
              <a:ext cx="1038866" cy="3385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 err="1"/>
                <a:t>mul</a:t>
              </a:r>
              <a:endParaRPr kumimoji="1" lang="zh-CN" altLang="en-US" sz="1600" b="1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44D9A9A-ADCB-3A4A-8935-4B1A325CC3DA}"/>
                </a:ext>
              </a:extLst>
            </p:cNvPr>
            <p:cNvSpPr txBox="1"/>
            <p:nvPr/>
          </p:nvSpPr>
          <p:spPr>
            <a:xfrm>
              <a:off x="3078830" y="3772558"/>
              <a:ext cx="1798115" cy="338554"/>
            </a:xfrm>
            <a:prstGeom prst="rect">
              <a:avLst/>
            </a:prstGeom>
            <a:solidFill>
              <a:srgbClr val="FE42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" altLang="zh-CN" sz="1600" b="1" dirty="0" err="1"/>
                <a:t>elementwise_add</a:t>
              </a:r>
              <a:endParaRPr kumimoji="1" lang="zh-CN" altLang="en-US" sz="1600" b="1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53CC92D1-C467-6446-A2B5-CE5585E5EBD0}"/>
                </a:ext>
              </a:extLst>
            </p:cNvPr>
            <p:cNvSpPr txBox="1"/>
            <p:nvPr/>
          </p:nvSpPr>
          <p:spPr>
            <a:xfrm>
              <a:off x="1843702" y="3461875"/>
              <a:ext cx="520730" cy="3385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/>
                <a:t>X</a:t>
              </a:r>
              <a:endParaRPr kumimoji="1" lang="zh-CN" altLang="en-US" sz="1600" b="1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263DC023-48F3-3941-B527-2AEB5DA47110}"/>
                </a:ext>
              </a:extLst>
            </p:cNvPr>
            <p:cNvSpPr txBox="1"/>
            <p:nvPr/>
          </p:nvSpPr>
          <p:spPr>
            <a:xfrm>
              <a:off x="1406682" y="4348749"/>
              <a:ext cx="1394769" cy="3385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/>
                <a:t>fc_0.tmp_0</a:t>
              </a:r>
              <a:endParaRPr kumimoji="1" lang="zh-CN" altLang="en-US" sz="1600" b="1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B071876-0674-4B4B-B89F-B0DD7F0ADB84}"/>
                </a:ext>
              </a:extLst>
            </p:cNvPr>
            <p:cNvSpPr txBox="1"/>
            <p:nvPr/>
          </p:nvSpPr>
          <p:spPr>
            <a:xfrm>
              <a:off x="1420507" y="5235623"/>
              <a:ext cx="1394769" cy="3385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/>
                <a:t>fc_0.tmp_1</a:t>
              </a:r>
              <a:endParaRPr kumimoji="1" lang="zh-CN" altLang="en-US" sz="1600" b="1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49FC4994-D683-1040-923B-DD8A0D1AF1DA}"/>
                </a:ext>
              </a:extLst>
            </p:cNvPr>
            <p:cNvSpPr txBox="1"/>
            <p:nvPr/>
          </p:nvSpPr>
          <p:spPr>
            <a:xfrm>
              <a:off x="1578032" y="4792186"/>
              <a:ext cx="1052070" cy="3385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/>
                <a:t>fc_0.b_0</a:t>
              </a:r>
              <a:endParaRPr kumimoji="1" lang="zh-CN" altLang="en-US" sz="1600" b="1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BFB9D357-F2E0-E84B-9432-7C321A790988}"/>
                </a:ext>
              </a:extLst>
            </p:cNvPr>
            <p:cNvSpPr txBox="1"/>
            <p:nvPr/>
          </p:nvSpPr>
          <p:spPr>
            <a:xfrm>
              <a:off x="1578032" y="3905312"/>
              <a:ext cx="1052070" cy="3385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/>
                <a:t>fc_0.w_0</a:t>
              </a:r>
              <a:endParaRPr kumimoji="1" lang="zh-CN" altLang="en-US" sz="1600" b="1" dirty="0"/>
            </a:p>
          </p:txBody>
        </p:sp>
      </p:grpSp>
      <p:sp>
        <p:nvSpPr>
          <p:cNvPr id="55" name="文本框 54">
            <a:extLst>
              <a:ext uri="{FF2B5EF4-FFF2-40B4-BE49-F238E27FC236}">
                <a16:creationId xmlns:a16="http://schemas.microsoft.com/office/drawing/2014/main" id="{1ABD76B5-3B3C-2D42-8194-9872A6A77A61}"/>
              </a:ext>
            </a:extLst>
          </p:cNvPr>
          <p:cNvSpPr txBox="1"/>
          <p:nvPr/>
        </p:nvSpPr>
        <p:spPr>
          <a:xfrm>
            <a:off x="6007445" y="1882967"/>
            <a:ext cx="520730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/>
              <a:t>X</a:t>
            </a:r>
            <a:endParaRPr kumimoji="1" lang="zh-CN" altLang="en-US" sz="1600" b="1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4EFC88AA-D96A-EF40-8B56-A912D5609BFD}"/>
              </a:ext>
            </a:extLst>
          </p:cNvPr>
          <p:cNvSpPr txBox="1"/>
          <p:nvPr/>
        </p:nvSpPr>
        <p:spPr>
          <a:xfrm>
            <a:off x="6577023" y="1882967"/>
            <a:ext cx="1052070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/>
              <a:t>fc_0.w_0</a:t>
            </a:r>
            <a:endParaRPr kumimoji="1" lang="zh-CN" altLang="en-US" sz="1600" b="1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FB9116FC-DB04-E340-839C-736D2A01A3C2}"/>
              </a:ext>
            </a:extLst>
          </p:cNvPr>
          <p:cNvSpPr txBox="1"/>
          <p:nvPr/>
        </p:nvSpPr>
        <p:spPr>
          <a:xfrm>
            <a:off x="7689349" y="1882967"/>
            <a:ext cx="1394769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/>
              <a:t>fc_0.tmp_0</a:t>
            </a:r>
            <a:endParaRPr kumimoji="1" lang="zh-CN" altLang="en-US" sz="1600" b="1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D2B3DD22-01AF-AD43-ADCB-DB0AA13158AE}"/>
              </a:ext>
            </a:extLst>
          </p:cNvPr>
          <p:cNvSpPr txBox="1"/>
          <p:nvPr/>
        </p:nvSpPr>
        <p:spPr>
          <a:xfrm>
            <a:off x="9159667" y="1882967"/>
            <a:ext cx="1052070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/>
              <a:t>fc_0.b_0</a:t>
            </a:r>
            <a:endParaRPr kumimoji="1" lang="zh-CN" altLang="en-US" sz="1600" b="1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44B99D6-B776-E049-90EB-BF14DE8EFDA0}"/>
              </a:ext>
            </a:extLst>
          </p:cNvPr>
          <p:cNvSpPr txBox="1"/>
          <p:nvPr/>
        </p:nvSpPr>
        <p:spPr>
          <a:xfrm>
            <a:off x="10269718" y="1882967"/>
            <a:ext cx="1394769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/>
              <a:t>fc_0.tmp_1</a:t>
            </a:r>
            <a:endParaRPr kumimoji="1" lang="zh-CN" altLang="en-US" sz="1600" b="1" dirty="0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8342949B-8813-3F4B-8AF6-EBA3E721603E}"/>
              </a:ext>
            </a:extLst>
          </p:cNvPr>
          <p:cNvGrpSpPr/>
          <p:nvPr/>
        </p:nvGrpSpPr>
        <p:grpSpPr>
          <a:xfrm>
            <a:off x="7083868" y="2663650"/>
            <a:ext cx="605481" cy="562862"/>
            <a:chOff x="7846541" y="1959253"/>
            <a:chExt cx="605481" cy="562862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EECA80-E6BA-7A48-A0C1-20B9A8EA6CAD}"/>
                </a:ext>
              </a:extLst>
            </p:cNvPr>
            <p:cNvSpPr/>
            <p:nvPr/>
          </p:nvSpPr>
          <p:spPr>
            <a:xfrm>
              <a:off x="7867850" y="1959253"/>
              <a:ext cx="562862" cy="562862"/>
            </a:xfrm>
            <a:prstGeom prst="ellipse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7109172F-C343-F44F-9EE8-DFE690294104}"/>
                </a:ext>
              </a:extLst>
            </p:cNvPr>
            <p:cNvSpPr txBox="1"/>
            <p:nvPr/>
          </p:nvSpPr>
          <p:spPr>
            <a:xfrm>
              <a:off x="7846541" y="2056018"/>
              <a:ext cx="6054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X</a:t>
              </a:r>
              <a:endParaRPr kumimoji="1" lang="zh-CN" altLang="en-US" b="1" dirty="0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54ADFC53-650A-2848-8E48-DC5921A676C8}"/>
              </a:ext>
            </a:extLst>
          </p:cNvPr>
          <p:cNvGrpSpPr/>
          <p:nvPr/>
        </p:nvGrpSpPr>
        <p:grpSpPr>
          <a:xfrm>
            <a:off x="9335019" y="2654259"/>
            <a:ext cx="1440673" cy="562862"/>
            <a:chOff x="7867850" y="1959253"/>
            <a:chExt cx="1440673" cy="562862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1A5D49EA-3A7C-0748-BC07-D74A46CDB083}"/>
                </a:ext>
              </a:extLst>
            </p:cNvPr>
            <p:cNvSpPr/>
            <p:nvPr/>
          </p:nvSpPr>
          <p:spPr>
            <a:xfrm>
              <a:off x="7867850" y="1959253"/>
              <a:ext cx="1440673" cy="562862"/>
            </a:xfrm>
            <a:prstGeom prst="ellipse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76A285B1-6031-EA4D-BC4F-FBDF7BA25C97}"/>
                </a:ext>
              </a:extLst>
            </p:cNvPr>
            <p:cNvSpPr txBox="1"/>
            <p:nvPr/>
          </p:nvSpPr>
          <p:spPr>
            <a:xfrm>
              <a:off x="7975533" y="2056018"/>
              <a:ext cx="124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fc_0.w_0</a:t>
              </a:r>
              <a:endParaRPr kumimoji="1" lang="zh-CN" altLang="en-US" b="1" dirty="0"/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2671760E-8938-CE47-9684-0D5DC4828847}"/>
              </a:ext>
            </a:extLst>
          </p:cNvPr>
          <p:cNvGrpSpPr/>
          <p:nvPr/>
        </p:nvGrpSpPr>
        <p:grpSpPr>
          <a:xfrm>
            <a:off x="8270040" y="3342450"/>
            <a:ext cx="741405" cy="562862"/>
            <a:chOff x="7867849" y="1959253"/>
            <a:chExt cx="741405" cy="562862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C1F3C0D1-E4FE-FF48-968B-AD2832A9CC2E}"/>
                </a:ext>
              </a:extLst>
            </p:cNvPr>
            <p:cNvSpPr/>
            <p:nvPr/>
          </p:nvSpPr>
          <p:spPr>
            <a:xfrm>
              <a:off x="7867849" y="1959253"/>
              <a:ext cx="741405" cy="562862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15B83A56-9139-F44F-A34A-8738A1A5DE11}"/>
                </a:ext>
              </a:extLst>
            </p:cNvPr>
            <p:cNvSpPr txBox="1"/>
            <p:nvPr/>
          </p:nvSpPr>
          <p:spPr>
            <a:xfrm>
              <a:off x="7935810" y="2056018"/>
              <a:ext cx="6054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 err="1"/>
                <a:t>mul</a:t>
              </a:r>
              <a:endParaRPr kumimoji="1" lang="zh-CN" altLang="en-US" b="1" dirty="0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99C9B62F-1C2F-0A4E-88B1-CAE80EFC0089}"/>
              </a:ext>
            </a:extLst>
          </p:cNvPr>
          <p:cNvGrpSpPr/>
          <p:nvPr/>
        </p:nvGrpSpPr>
        <p:grpSpPr>
          <a:xfrm>
            <a:off x="6551677" y="4124441"/>
            <a:ext cx="1440673" cy="562862"/>
            <a:chOff x="7867850" y="1959253"/>
            <a:chExt cx="1440673" cy="562862"/>
          </a:xfrm>
        </p:grpSpPr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69F5A619-4F02-5E4D-BF88-5F208F136C0D}"/>
                </a:ext>
              </a:extLst>
            </p:cNvPr>
            <p:cNvSpPr/>
            <p:nvPr/>
          </p:nvSpPr>
          <p:spPr>
            <a:xfrm>
              <a:off x="7867850" y="1959253"/>
              <a:ext cx="1440673" cy="562862"/>
            </a:xfrm>
            <a:prstGeom prst="ellipse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AD7C5990-EE5D-4944-BAC6-7DA4FB2BBBCD}"/>
                </a:ext>
              </a:extLst>
            </p:cNvPr>
            <p:cNvSpPr txBox="1"/>
            <p:nvPr/>
          </p:nvSpPr>
          <p:spPr>
            <a:xfrm>
              <a:off x="7906579" y="2056018"/>
              <a:ext cx="13329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fc_0.tmp_0</a:t>
              </a:r>
              <a:endParaRPr kumimoji="1" lang="zh-CN" altLang="en-US" b="1" dirty="0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5007C83C-1BB1-6A43-9849-1FFF2E4924FB}"/>
              </a:ext>
            </a:extLst>
          </p:cNvPr>
          <p:cNvGrpSpPr/>
          <p:nvPr/>
        </p:nvGrpSpPr>
        <p:grpSpPr>
          <a:xfrm>
            <a:off x="7516817" y="4954192"/>
            <a:ext cx="2322057" cy="562862"/>
            <a:chOff x="7867849" y="1959253"/>
            <a:chExt cx="2322057" cy="562862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7C67689A-6D9C-D94B-B71F-993D756F9AAB}"/>
                </a:ext>
              </a:extLst>
            </p:cNvPr>
            <p:cNvSpPr/>
            <p:nvPr/>
          </p:nvSpPr>
          <p:spPr>
            <a:xfrm>
              <a:off x="7867849" y="1959253"/>
              <a:ext cx="2322057" cy="562862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291F6CCA-6FDA-7B4C-ABFE-F93E2649FD8B}"/>
                </a:ext>
              </a:extLst>
            </p:cNvPr>
            <p:cNvSpPr txBox="1"/>
            <p:nvPr/>
          </p:nvSpPr>
          <p:spPr>
            <a:xfrm>
              <a:off x="7935810" y="2056018"/>
              <a:ext cx="2149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 err="1"/>
                <a:t>elementwise_add</a:t>
              </a:r>
              <a:endParaRPr kumimoji="1" lang="zh-CN" altLang="en-US" b="1" dirty="0"/>
            </a:p>
          </p:txBody>
        </p:sp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id="{625F5BF9-AFA0-B841-B78C-CCE349F4F863}"/>
              </a:ext>
            </a:extLst>
          </p:cNvPr>
          <p:cNvSpPr/>
          <p:nvPr/>
        </p:nvSpPr>
        <p:spPr>
          <a:xfrm>
            <a:off x="5958894" y="1779373"/>
            <a:ext cx="5755311" cy="549211"/>
          </a:xfrm>
          <a:prstGeom prst="rect">
            <a:avLst/>
          </a:prstGeom>
          <a:noFill/>
          <a:ln w="28575">
            <a:solidFill>
              <a:srgbClr val="2339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右箭头 62">
            <a:extLst>
              <a:ext uri="{FF2B5EF4-FFF2-40B4-BE49-F238E27FC236}">
                <a16:creationId xmlns:a16="http://schemas.microsoft.com/office/drawing/2014/main" id="{7A9744A2-0236-E741-8F5F-46FB74A4A912}"/>
              </a:ext>
            </a:extLst>
          </p:cNvPr>
          <p:cNvSpPr/>
          <p:nvPr/>
        </p:nvSpPr>
        <p:spPr>
          <a:xfrm>
            <a:off x="5562211" y="4074589"/>
            <a:ext cx="704335" cy="443437"/>
          </a:xfrm>
          <a:prstGeom prst="rightArrow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6A7FF464-9121-EE41-AD06-B117668AC13C}"/>
              </a:ext>
            </a:extLst>
          </p:cNvPr>
          <p:cNvCxnSpPr/>
          <p:nvPr/>
        </p:nvCxnSpPr>
        <p:spPr>
          <a:xfrm>
            <a:off x="7629094" y="3089468"/>
            <a:ext cx="622339" cy="4555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8B3DF5DA-09F2-BF41-9651-CE015637088D}"/>
              </a:ext>
            </a:extLst>
          </p:cNvPr>
          <p:cNvCxnSpPr/>
          <p:nvPr/>
        </p:nvCxnSpPr>
        <p:spPr>
          <a:xfrm rot="6200509">
            <a:off x="8958157" y="3100973"/>
            <a:ext cx="518777" cy="3714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2D9F3AB9-7926-1849-A21F-3A7DA5DFF2E2}"/>
              </a:ext>
            </a:extLst>
          </p:cNvPr>
          <p:cNvCxnSpPr/>
          <p:nvPr/>
        </p:nvCxnSpPr>
        <p:spPr>
          <a:xfrm rot="6200509">
            <a:off x="7799911" y="3791971"/>
            <a:ext cx="518777" cy="3714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右箭头 85">
            <a:extLst>
              <a:ext uri="{FF2B5EF4-FFF2-40B4-BE49-F238E27FC236}">
                <a16:creationId xmlns:a16="http://schemas.microsoft.com/office/drawing/2014/main" id="{B49A1454-2CEF-174F-BC83-F0CF385D8F24}"/>
              </a:ext>
            </a:extLst>
          </p:cNvPr>
          <p:cNvSpPr/>
          <p:nvPr/>
        </p:nvSpPr>
        <p:spPr>
          <a:xfrm rot="20248976">
            <a:off x="2479994" y="2544134"/>
            <a:ext cx="3403967" cy="356607"/>
          </a:xfrm>
          <a:prstGeom prst="rightArrow">
            <a:avLst>
              <a:gd name="adj1" fmla="val 42503"/>
              <a:gd name="adj2" fmla="val 50000"/>
            </a:avLst>
          </a:prstGeom>
          <a:noFill/>
          <a:ln w="28575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D665B490-3870-A04D-A399-3B50C723F156}"/>
              </a:ext>
            </a:extLst>
          </p:cNvPr>
          <p:cNvSpPr/>
          <p:nvPr/>
        </p:nvSpPr>
        <p:spPr>
          <a:xfrm>
            <a:off x="5890009" y="2391083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vector</a:t>
            </a:r>
            <a:endParaRPr lang="en" altLang="zh-CN" b="1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0FE0EE37-0FB6-D449-9A7B-55FEBB8F15DA}"/>
              </a:ext>
            </a:extLst>
          </p:cNvPr>
          <p:cNvCxnSpPr>
            <a:stCxn id="26" idx="3"/>
            <a:endCxn id="49" idx="2"/>
          </p:cNvCxnSpPr>
          <p:nvPr/>
        </p:nvCxnSpPr>
        <p:spPr>
          <a:xfrm>
            <a:off x="4876945" y="3941835"/>
            <a:ext cx="2639872" cy="1293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D8B53FC1-FA0E-CC45-95AD-E34DF8BDB107}"/>
              </a:ext>
            </a:extLst>
          </p:cNvPr>
          <p:cNvSpPr txBox="1"/>
          <p:nvPr/>
        </p:nvSpPr>
        <p:spPr>
          <a:xfrm>
            <a:off x="9217545" y="4443836"/>
            <a:ext cx="2770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/>
              <a:t>处理下一个</a:t>
            </a:r>
            <a:r>
              <a:rPr kumimoji="1" lang="en-US" altLang="zh-CN" b="1" dirty="0"/>
              <a:t>Op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725003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36890" y="181250"/>
            <a:ext cx="2217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/>
              <a:t>简单示例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7A1EE1E-35BE-C048-83B5-DB63ACF7311A}"/>
              </a:ext>
            </a:extLst>
          </p:cNvPr>
          <p:cNvSpPr txBox="1"/>
          <p:nvPr/>
        </p:nvSpPr>
        <p:spPr>
          <a:xfrm>
            <a:off x="836889" y="872359"/>
            <a:ext cx="7676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结合代码示例剖析 </a:t>
            </a:r>
            <a:r>
              <a:rPr kumimoji="1" lang="en-US" altLang="zh-CN" sz="2400" dirty="0"/>
              <a:t>Executor/</a:t>
            </a:r>
            <a:r>
              <a:rPr kumimoji="1" lang="en-US" altLang="zh-CN" sz="2400" dirty="0" err="1"/>
              <a:t>ParallelExecutor</a:t>
            </a:r>
            <a:r>
              <a:rPr kumimoji="1" lang="zh-CN" altLang="en-US" sz="2400" dirty="0"/>
              <a:t> 执行逻辑</a:t>
            </a:r>
            <a:endParaRPr kumimoji="1" lang="en-US" altLang="zh-CN" sz="240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17A0B8-7D2B-EC4F-9D53-0279B9DF609B}"/>
              </a:ext>
            </a:extLst>
          </p:cNvPr>
          <p:cNvSpPr txBox="1"/>
          <p:nvPr/>
        </p:nvSpPr>
        <p:spPr>
          <a:xfrm>
            <a:off x="836889" y="1532611"/>
            <a:ext cx="88745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data 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latin typeface="Courier" pitchFamily="2" charset="0"/>
                <a:cs typeface="Courier New" panose="02070309020205020404" pitchFamily="49" charset="0"/>
              </a:rPr>
              <a:t>fluid</a:t>
            </a:r>
            <a:r>
              <a:rPr lang="en" altLang="zh-CN" b="1" dirty="0" err="1"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latin typeface="Courier" pitchFamily="2" charset="0"/>
                <a:cs typeface="Courier New" panose="02070309020205020404" pitchFamily="49" charset="0"/>
              </a:rPr>
              <a:t>layers</a:t>
            </a:r>
            <a:r>
              <a:rPr lang="en" altLang="zh-CN" b="1" dirty="0" err="1"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latin typeface="Courier" pitchFamily="2" charset="0"/>
                <a:cs typeface="Courier New" panose="02070309020205020404" pitchFamily="49" charset="0"/>
              </a:rPr>
              <a:t>data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(name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‘X’, shape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[1], </a:t>
            </a:r>
            <a:r>
              <a:rPr lang="en" altLang="zh-CN" dirty="0" err="1">
                <a:latin typeface="Courier" pitchFamily="2" charset="0"/>
                <a:cs typeface="Courier New" panose="02070309020205020404" pitchFamily="49" charset="0"/>
              </a:rPr>
              <a:t>dtype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‘float32</a:t>
            </a:r>
            <a:r>
              <a:rPr lang="en-US" altLang="zh-CN" dirty="0">
                <a:latin typeface="Courier" pitchFamily="2" charset="0"/>
                <a:cs typeface="Courier New" panose="02070309020205020404" pitchFamily="49" charset="0"/>
              </a:rPr>
              <a:t>’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) </a:t>
            </a:r>
          </a:p>
          <a:p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hidden 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latin typeface="Courier" pitchFamily="2" charset="0"/>
                <a:cs typeface="Courier New" panose="02070309020205020404" pitchFamily="49" charset="0"/>
              </a:rPr>
              <a:t>fluid</a:t>
            </a:r>
            <a:r>
              <a:rPr lang="en" altLang="zh-CN" b="1" dirty="0" err="1"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latin typeface="Courier" pitchFamily="2" charset="0"/>
                <a:cs typeface="Courier New" panose="02070309020205020404" pitchFamily="49" charset="0"/>
              </a:rPr>
              <a:t>layers</a:t>
            </a:r>
            <a:r>
              <a:rPr lang="en" altLang="zh-CN" b="1" dirty="0" err="1"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latin typeface="Courier" pitchFamily="2" charset="0"/>
                <a:cs typeface="Courier New" panose="02070309020205020404" pitchFamily="49" charset="0"/>
              </a:rPr>
              <a:t>fc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(input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data, size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10) </a:t>
            </a:r>
          </a:p>
          <a:p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loss 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latin typeface="Courier" pitchFamily="2" charset="0"/>
                <a:cs typeface="Courier New" panose="02070309020205020404" pitchFamily="49" charset="0"/>
              </a:rPr>
              <a:t>fluid</a:t>
            </a:r>
            <a:r>
              <a:rPr lang="en" altLang="zh-CN" b="1" dirty="0" err="1"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latin typeface="Courier" pitchFamily="2" charset="0"/>
                <a:cs typeface="Courier New" panose="02070309020205020404" pitchFamily="49" charset="0"/>
              </a:rPr>
              <a:t>layers</a:t>
            </a:r>
            <a:r>
              <a:rPr lang="en" altLang="zh-CN" b="1" dirty="0" err="1"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latin typeface="Courier" pitchFamily="2" charset="0"/>
                <a:cs typeface="Courier New" panose="02070309020205020404" pitchFamily="49" charset="0"/>
              </a:rPr>
              <a:t>mean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(hidden) </a:t>
            </a:r>
            <a:r>
              <a:rPr lang="en" altLang="zh-CN" dirty="0" err="1">
                <a:latin typeface="Courier" pitchFamily="2" charset="0"/>
                <a:cs typeface="Courier New" panose="02070309020205020404" pitchFamily="49" charset="0"/>
              </a:rPr>
              <a:t>fluid</a:t>
            </a:r>
            <a:r>
              <a:rPr lang="en" altLang="zh-CN" b="1" dirty="0" err="1"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latin typeface="Courier" pitchFamily="2" charset="0"/>
                <a:cs typeface="Courier New" panose="02070309020205020404" pitchFamily="49" charset="0"/>
              </a:rPr>
              <a:t>optimizer</a:t>
            </a:r>
            <a:r>
              <a:rPr lang="en" altLang="zh-CN" b="1" dirty="0" err="1"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latin typeface="Courier" pitchFamily="2" charset="0"/>
                <a:cs typeface="Courier New" panose="02070309020205020404" pitchFamily="49" charset="0"/>
              </a:rPr>
              <a:t>SGD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en" altLang="zh-CN" dirty="0" err="1">
                <a:latin typeface="Courier" pitchFamily="2" charset="0"/>
                <a:cs typeface="Courier New" panose="02070309020205020404" pitchFamily="49" charset="0"/>
              </a:rPr>
              <a:t>learning_rate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0.01)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minimize(loss)</a:t>
            </a:r>
          </a:p>
          <a:p>
            <a:endParaRPr lang="en" altLang="zh-CN" dirty="0">
              <a:latin typeface="Courier" pitchFamily="2" charset="0"/>
              <a:cs typeface="Courier New" panose="02070309020205020404" pitchFamily="49" charset="0"/>
            </a:endParaRPr>
          </a:p>
          <a:p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place 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latin typeface="Courier" pitchFamily="2" charset="0"/>
                <a:cs typeface="Courier New" panose="02070309020205020404" pitchFamily="49" charset="0"/>
              </a:rPr>
              <a:t>fluid</a:t>
            </a:r>
            <a:r>
              <a:rPr lang="en" altLang="zh-CN" b="1" dirty="0" err="1"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latin typeface="Courier" pitchFamily="2" charset="0"/>
                <a:cs typeface="Courier New" panose="02070309020205020404" pitchFamily="49" charset="0"/>
              </a:rPr>
              <a:t>CUDAPlace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(0) </a:t>
            </a:r>
            <a:r>
              <a:rPr lang="en" altLang="zh-CN" i="1" dirty="0">
                <a:latin typeface="Courier" pitchFamily="2" charset="0"/>
                <a:cs typeface="Courier New" panose="02070309020205020404" pitchFamily="49" charset="0"/>
              </a:rPr>
              <a:t># </a:t>
            </a:r>
            <a:r>
              <a:rPr lang="en" altLang="zh-CN" i="1" dirty="0" err="1">
                <a:latin typeface="Courier" pitchFamily="2" charset="0"/>
                <a:cs typeface="Courier New" panose="02070309020205020404" pitchFamily="49" charset="0"/>
              </a:rPr>
              <a:t>fluid.CPUPlace</a:t>
            </a:r>
            <a:r>
              <a:rPr lang="en" altLang="zh-CN" i="1" dirty="0">
                <a:latin typeface="Courier" pitchFamily="2" charset="0"/>
                <a:cs typeface="Courier New" panose="02070309020205020404" pitchFamily="49" charset="0"/>
              </a:rPr>
              <a:t>()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 </a:t>
            </a:r>
          </a:p>
          <a:p>
            <a:r>
              <a:rPr lang="en" altLang="zh-CN" b="1" dirty="0">
                <a:solidFill>
                  <a:srgbClr val="C00000"/>
                </a:solidFill>
                <a:latin typeface="Courier" pitchFamily="2" charset="0"/>
                <a:cs typeface="Courier New" panose="02070309020205020404" pitchFamily="49" charset="0"/>
              </a:rPr>
              <a:t>exe = 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  <a:cs typeface="Courier New" panose="02070309020205020404" pitchFamily="49" charset="0"/>
              </a:rPr>
              <a:t>fluid.Executor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  <a:cs typeface="Courier New" panose="02070309020205020404" pitchFamily="49" charset="0"/>
              </a:rPr>
              <a:t>(place) </a:t>
            </a:r>
            <a:endParaRPr lang="en" altLang="zh-CN" dirty="0">
              <a:latin typeface="Courier" pitchFamily="2" charset="0"/>
              <a:cs typeface="Courier New" panose="02070309020205020404" pitchFamily="49" charset="0"/>
            </a:endParaRPr>
          </a:p>
          <a:p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  <a:cs typeface="Courier New" panose="02070309020205020404" pitchFamily="49" charset="0"/>
              </a:rPr>
              <a:t>exe.run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  <a:cs typeface="Courier New" panose="02070309020205020404" pitchFamily="49" charset="0"/>
              </a:rPr>
              <a:t>fluid.default_startup_program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  <a:cs typeface="Courier New" panose="02070309020205020404" pitchFamily="49" charset="0"/>
              </a:rPr>
              <a:t>()) </a:t>
            </a:r>
          </a:p>
          <a:p>
            <a:endParaRPr lang="en" altLang="zh-CN" dirty="0">
              <a:latin typeface="Courier" pitchFamily="2" charset="0"/>
              <a:cs typeface="Courier New" panose="02070309020205020404" pitchFamily="49" charset="0"/>
            </a:endParaRPr>
          </a:p>
          <a:p>
            <a:r>
              <a:rPr lang="en" altLang="zh-CN" b="1" dirty="0" err="1">
                <a:latin typeface="Courier" pitchFamily="2" charset="0"/>
                <a:cs typeface="Courier New" panose="02070309020205020404" pitchFamily="49" charset="0"/>
              </a:rPr>
              <a:t>compiled_prog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 =</a:t>
            </a:r>
            <a:r>
              <a:rPr lang="zh-CN" altLang="en-US" b="1" dirty="0">
                <a:latin typeface="Courier" pitchFamily="2" charset="0"/>
                <a:cs typeface="Courier New" panose="02070309020205020404" pitchFamily="49" charset="0"/>
              </a:rPr>
              <a:t>     </a:t>
            </a:r>
            <a:r>
              <a:rPr lang="en-US" altLang="zh-CN" b="1" dirty="0">
                <a:latin typeface="Courier" pitchFamily="2" charset="0"/>
                <a:cs typeface="Courier New" panose="02070309020205020404" pitchFamily="49" charset="0"/>
              </a:rPr>
              <a:t>	</a:t>
            </a:r>
            <a:r>
              <a:rPr lang="en" altLang="zh-CN" b="1" dirty="0" err="1">
                <a:latin typeface="Courier" pitchFamily="2" charset="0"/>
                <a:cs typeface="Courier New" panose="02070309020205020404" pitchFamily="49" charset="0"/>
              </a:rPr>
              <a:t>compiler.CompiledProgram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en" altLang="zh-CN" b="1" dirty="0" err="1">
                <a:latin typeface="Courier" pitchFamily="2" charset="0"/>
                <a:cs typeface="Courier New" panose="02070309020205020404" pitchFamily="49" charset="0"/>
              </a:rPr>
              <a:t>fluid.default_main_program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())</a:t>
            </a:r>
          </a:p>
          <a:p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	</a:t>
            </a:r>
            <a:r>
              <a:rPr lang="en-US" altLang="zh-CN" b="1" dirty="0"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-US" altLang="zh-CN" b="1" dirty="0" err="1">
                <a:latin typeface="Courier" pitchFamily="2" charset="0"/>
                <a:cs typeface="Courier New" panose="02070309020205020404" pitchFamily="49" charset="0"/>
              </a:rPr>
              <a:t>with_data_parallel</a:t>
            </a:r>
            <a:r>
              <a:rPr lang="en-US" altLang="zh-CN" b="1" dirty="0"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en-US" altLang="zh-CN" b="1" dirty="0" err="1">
                <a:latin typeface="Courier" pitchFamily="2" charset="0"/>
                <a:cs typeface="Courier New" panose="02070309020205020404" pitchFamily="49" charset="0"/>
              </a:rPr>
              <a:t>loss_name</a:t>
            </a:r>
            <a:r>
              <a:rPr lang="en-US" altLang="zh-CN" b="1" dirty="0"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-US" altLang="zh-CN" b="1" dirty="0" err="1">
                <a:latin typeface="Courier" pitchFamily="2" charset="0"/>
                <a:cs typeface="Courier New" panose="02070309020205020404" pitchFamily="49" charset="0"/>
              </a:rPr>
              <a:t>loss.name</a:t>
            </a:r>
            <a:r>
              <a:rPr lang="en-US" altLang="zh-CN" b="1" dirty="0">
                <a:latin typeface="Courier" pitchFamily="2" charset="0"/>
                <a:cs typeface="Courier New" panose="02070309020205020404" pitchFamily="49" charset="0"/>
              </a:rPr>
              <a:t>)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 </a:t>
            </a:r>
          </a:p>
          <a:p>
            <a:endParaRPr lang="en" altLang="zh-CN" dirty="0">
              <a:latin typeface="Courier" pitchFamily="2" charset="0"/>
              <a:cs typeface="Courier New" panose="02070309020205020404" pitchFamily="49" charset="0"/>
            </a:endParaRPr>
          </a:p>
          <a:p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x 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latin typeface="Courier" pitchFamily="2" charset="0"/>
                <a:cs typeface="Courier New" panose="02070309020205020404" pitchFamily="49" charset="0"/>
              </a:rPr>
              <a:t>numpy</a:t>
            </a:r>
            <a:r>
              <a:rPr lang="en" altLang="zh-CN" b="1" dirty="0" err="1"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latin typeface="Courier" pitchFamily="2" charset="0"/>
                <a:cs typeface="Courier New" panose="02070309020205020404" pitchFamily="49" charset="0"/>
              </a:rPr>
              <a:t>random</a:t>
            </a:r>
            <a:r>
              <a:rPr lang="en" altLang="zh-CN" b="1" dirty="0" err="1"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latin typeface="Courier" pitchFamily="2" charset="0"/>
                <a:cs typeface="Courier New" panose="02070309020205020404" pitchFamily="49" charset="0"/>
              </a:rPr>
              <a:t>random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(size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(10, 1))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latin typeface="Courier" pitchFamily="2" charset="0"/>
                <a:cs typeface="Courier New" panose="02070309020205020404" pitchFamily="49" charset="0"/>
              </a:rPr>
              <a:t>astype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('float32’) </a:t>
            </a:r>
          </a:p>
          <a:p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  <a:cs typeface="Courier New" panose="02070309020205020404" pitchFamily="49" charset="0"/>
              </a:rPr>
              <a:t>loss_data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  <a:cs typeface="Courier New" panose="02070309020205020404" pitchFamily="49" charset="0"/>
              </a:rPr>
              <a:t>, = 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  <a:cs typeface="Courier New" panose="02070309020205020404" pitchFamily="49" charset="0"/>
              </a:rPr>
              <a:t>exe.run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  <a:cs typeface="Courier New" panose="02070309020205020404" pitchFamily="49" charset="0"/>
              </a:rPr>
              <a:t>compiled_prog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  <a:cs typeface="Courier New" panose="02070309020205020404" pitchFamily="49" charset="0"/>
              </a:rPr>
              <a:t>, feed={"X": x}, 	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  <a:cs typeface="Courier New" panose="02070309020205020404" pitchFamily="49" charset="0"/>
              </a:rPr>
              <a:t>fetch_list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  <a:cs typeface="Courier New" panose="02070309020205020404" pitchFamily="49" charset="0"/>
              </a:rPr>
              <a:t>=[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  <a:cs typeface="Courier New" panose="02070309020205020404" pitchFamily="49" charset="0"/>
              </a:rPr>
              <a:t>loss.name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  <a:cs typeface="Courier New" panose="02070309020205020404" pitchFamily="49" charset="0"/>
              </a:rPr>
              <a:t>])</a:t>
            </a:r>
            <a:endParaRPr kumimoji="1" lang="zh-CN" altLang="en-US" b="1" dirty="0">
              <a:solidFill>
                <a:srgbClr val="C00000"/>
              </a:solidFill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A33EF79-8B6F-F14B-AD25-B2C5D8EA05E3}"/>
              </a:ext>
            </a:extLst>
          </p:cNvPr>
          <p:cNvSpPr txBox="1"/>
          <p:nvPr/>
        </p:nvSpPr>
        <p:spPr>
          <a:xfrm>
            <a:off x="12370676" y="24489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B7822D-C91A-C949-8768-CB2980BF1DDE}"/>
              </a:ext>
            </a:extLst>
          </p:cNvPr>
          <p:cNvSpPr txBox="1"/>
          <p:nvPr/>
        </p:nvSpPr>
        <p:spPr>
          <a:xfrm>
            <a:off x="9806339" y="1620896"/>
            <a:ext cx="2053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2339DA"/>
                </a:solidFill>
              </a:rPr>
              <a:t>搭建网络？</a:t>
            </a:r>
            <a:endParaRPr kumimoji="1" lang="en-US" altLang="zh-CN" b="1" dirty="0">
              <a:solidFill>
                <a:srgbClr val="2339DA"/>
              </a:solidFill>
            </a:endParaRPr>
          </a:p>
          <a:p>
            <a:r>
              <a:rPr kumimoji="1" lang="zh-CN" altLang="en-US" b="1" dirty="0">
                <a:solidFill>
                  <a:srgbClr val="2339DA"/>
                </a:solidFill>
              </a:rPr>
              <a:t>什么形式的数据？</a:t>
            </a:r>
            <a:endParaRPr kumimoji="1" lang="en-US" altLang="zh-CN" b="1" dirty="0">
              <a:solidFill>
                <a:srgbClr val="2339DA"/>
              </a:solidFill>
            </a:endParaRPr>
          </a:p>
          <a:p>
            <a:r>
              <a:rPr kumimoji="1" lang="zh-CN" altLang="en-US" b="1" dirty="0">
                <a:solidFill>
                  <a:srgbClr val="2339DA"/>
                </a:solidFill>
              </a:rPr>
              <a:t>怎么存储的？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3C1F394-E997-C544-9A54-7DE9EC3FAE90}"/>
              </a:ext>
            </a:extLst>
          </p:cNvPr>
          <p:cNvSpPr txBox="1"/>
          <p:nvPr/>
        </p:nvSpPr>
        <p:spPr>
          <a:xfrm>
            <a:off x="7911151" y="2860963"/>
            <a:ext cx="3790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rgbClr val="2339DA"/>
                </a:solidFill>
              </a:rPr>
              <a:t>Place</a:t>
            </a:r>
            <a:r>
              <a:rPr kumimoji="1" lang="zh-CN" altLang="en-US" b="1" dirty="0">
                <a:solidFill>
                  <a:srgbClr val="2339DA"/>
                </a:solidFill>
              </a:rPr>
              <a:t>？为什么可以支持不同的硬件？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FE0CA43-E387-4C49-82C4-AE4CA5F63DCF}"/>
              </a:ext>
            </a:extLst>
          </p:cNvPr>
          <p:cNvSpPr txBox="1"/>
          <p:nvPr/>
        </p:nvSpPr>
        <p:spPr>
          <a:xfrm>
            <a:off x="7639817" y="3514254"/>
            <a:ext cx="406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2339DA"/>
                </a:solidFill>
              </a:rPr>
              <a:t>exe</a:t>
            </a:r>
            <a:r>
              <a:rPr kumimoji="1" lang="zh-CN" altLang="en-US" b="1" dirty="0">
                <a:solidFill>
                  <a:srgbClr val="2339DA"/>
                </a:solidFill>
              </a:rPr>
              <a:t>是什么？</a:t>
            </a:r>
            <a:r>
              <a:rPr kumimoji="1" lang="en-US" altLang="zh-CN" b="1" dirty="0">
                <a:solidFill>
                  <a:srgbClr val="2339DA"/>
                </a:solidFill>
              </a:rPr>
              <a:t>run</a:t>
            </a:r>
            <a:r>
              <a:rPr kumimoji="1" lang="zh-CN" altLang="en-US" b="1" dirty="0">
                <a:solidFill>
                  <a:srgbClr val="2339DA"/>
                </a:solidFill>
              </a:rPr>
              <a:t>什么？怎么</a:t>
            </a:r>
            <a:r>
              <a:rPr kumimoji="1" lang="en-US" altLang="zh-CN" b="1" dirty="0">
                <a:solidFill>
                  <a:srgbClr val="2339DA"/>
                </a:solidFill>
              </a:rPr>
              <a:t>run</a:t>
            </a:r>
            <a:r>
              <a:rPr kumimoji="1" lang="zh-CN" altLang="en-US" b="1" dirty="0">
                <a:solidFill>
                  <a:srgbClr val="2339DA"/>
                </a:solidFill>
              </a:rPr>
              <a:t>？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A8E5675-92ED-5441-982E-BA33A167FFCE}"/>
              </a:ext>
            </a:extLst>
          </p:cNvPr>
          <p:cNvSpPr txBox="1"/>
          <p:nvPr/>
        </p:nvSpPr>
        <p:spPr>
          <a:xfrm>
            <a:off x="9601200" y="4312508"/>
            <a:ext cx="2258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2339DA"/>
                </a:solidFill>
              </a:rPr>
              <a:t>compile</a:t>
            </a:r>
            <a:r>
              <a:rPr kumimoji="1" lang="zh-CN" altLang="en-US" b="1" dirty="0">
                <a:solidFill>
                  <a:srgbClr val="2339DA"/>
                </a:solidFill>
              </a:rPr>
              <a:t>什么东西？怎么</a:t>
            </a:r>
            <a:r>
              <a:rPr kumimoji="1" lang="en-US" altLang="zh-CN" b="1" dirty="0">
                <a:solidFill>
                  <a:srgbClr val="2339DA"/>
                </a:solidFill>
              </a:rPr>
              <a:t>compile</a:t>
            </a:r>
            <a:r>
              <a:rPr kumimoji="1" lang="zh-CN" altLang="en-US" b="1" dirty="0">
                <a:solidFill>
                  <a:srgbClr val="2339DA"/>
                </a:solidFill>
              </a:rPr>
              <a:t>？</a:t>
            </a:r>
            <a:r>
              <a:rPr kumimoji="1" lang="en-US" altLang="zh-CN" b="1" dirty="0">
                <a:solidFill>
                  <a:srgbClr val="2339DA"/>
                </a:solidFill>
              </a:rPr>
              <a:t>compile</a:t>
            </a:r>
            <a:r>
              <a:rPr kumimoji="1" lang="zh-CN" altLang="en-US" b="1" dirty="0">
                <a:solidFill>
                  <a:srgbClr val="2339DA"/>
                </a:solidFill>
              </a:rPr>
              <a:t>得到什么？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2825903-7CD6-8C4C-8F0E-F3CF5C2C7E26}"/>
              </a:ext>
            </a:extLst>
          </p:cNvPr>
          <p:cNvSpPr txBox="1"/>
          <p:nvPr/>
        </p:nvSpPr>
        <p:spPr>
          <a:xfrm>
            <a:off x="6746200" y="6014240"/>
            <a:ext cx="3534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2339DA"/>
                </a:solidFill>
              </a:rPr>
              <a:t>与前面的</a:t>
            </a:r>
            <a:r>
              <a:rPr kumimoji="1" lang="en-US" altLang="zh-CN" b="1" dirty="0">
                <a:solidFill>
                  <a:srgbClr val="2339DA"/>
                </a:solidFill>
              </a:rPr>
              <a:t>run</a:t>
            </a:r>
            <a:r>
              <a:rPr kumimoji="1" lang="zh-CN" altLang="en-US" b="1" dirty="0">
                <a:solidFill>
                  <a:srgbClr val="2339DA"/>
                </a:solidFill>
              </a:rPr>
              <a:t>有什么区别？</a:t>
            </a: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FD5A0579-6A4E-C44D-BC30-08466E9155E7}"/>
              </a:ext>
            </a:extLst>
          </p:cNvPr>
          <p:cNvCxnSpPr>
            <a:stCxn id="7" idx="1"/>
          </p:cNvCxnSpPr>
          <p:nvPr/>
        </p:nvCxnSpPr>
        <p:spPr>
          <a:xfrm flipH="1">
            <a:off x="7376984" y="2082561"/>
            <a:ext cx="2429355" cy="7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DFC0B700-874E-3243-99F7-3751F4DA75C8}"/>
              </a:ext>
            </a:extLst>
          </p:cNvPr>
          <p:cNvCxnSpPr>
            <a:stCxn id="8" idx="1"/>
          </p:cNvCxnSpPr>
          <p:nvPr/>
        </p:nvCxnSpPr>
        <p:spPr>
          <a:xfrm flipH="1">
            <a:off x="7105134" y="3045629"/>
            <a:ext cx="806017" cy="86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7580CBBA-A15E-F94E-9B48-2E864C4B92B1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6425515" y="3547032"/>
            <a:ext cx="1214302" cy="151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34EB0CC8-E1EB-6248-AB53-E21419BD9F86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8007178" y="4674880"/>
            <a:ext cx="1594022" cy="99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A050CBA2-9464-954E-8323-7C2FD176BD5B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5165124" y="5865300"/>
            <a:ext cx="1581076" cy="333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5561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2" y="181250"/>
            <a:ext cx="9631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/>
              <a:t>Graph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 err="1">
                <a:solidFill>
                  <a:srgbClr val="2339DA"/>
                </a:solidFill>
              </a:rPr>
              <a:t>ProgramDesc</a:t>
            </a:r>
            <a:r>
              <a:rPr kumimoji="1" lang="zh-CN" altLang="en-US" sz="2800" b="1" dirty="0">
                <a:solidFill>
                  <a:srgbClr val="2339DA"/>
                </a:solidFill>
              </a:rPr>
              <a:t>转换成</a:t>
            </a:r>
            <a:r>
              <a:rPr kumimoji="1" lang="en-US" altLang="zh-CN" sz="2800" b="1" dirty="0" err="1">
                <a:solidFill>
                  <a:srgbClr val="2339DA"/>
                </a:solidFill>
              </a:rPr>
              <a:t>SSAGraph</a:t>
            </a:r>
            <a:endParaRPr kumimoji="1" lang="en" altLang="zh-CN" sz="2800" b="1" dirty="0">
              <a:solidFill>
                <a:srgbClr val="2339DA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60</a:t>
            </a:fld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34B7F06-C2C9-3B44-88DB-F578B41F6BC8}"/>
              </a:ext>
            </a:extLst>
          </p:cNvPr>
          <p:cNvSpPr/>
          <p:nvPr/>
        </p:nvSpPr>
        <p:spPr>
          <a:xfrm>
            <a:off x="822602" y="835602"/>
            <a:ext cx="102725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::map&lt;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::string, 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::vector&lt;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ir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::Node *&gt;&gt; 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" pitchFamily="2" charset="0"/>
              </a:rPr>
              <a:t>Graph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dirty="0" err="1">
                <a:solidFill>
                  <a:srgbClr val="795E26"/>
                </a:solidFill>
                <a:latin typeface="Courier" pitchFamily="2" charset="0"/>
              </a:rPr>
              <a:t>InitFromProgram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ProgramDesc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&amp;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program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</a:t>
            </a:r>
            <a:endParaRPr lang="en" altLang="zh-CN" b="0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003A15A9-1A1C-9746-AA74-B75C322931D5}"/>
              </a:ext>
            </a:extLst>
          </p:cNvPr>
          <p:cNvGrpSpPr/>
          <p:nvPr/>
        </p:nvGrpSpPr>
        <p:grpSpPr>
          <a:xfrm>
            <a:off x="912628" y="1921306"/>
            <a:ext cx="4725581" cy="4096435"/>
            <a:chOff x="912628" y="1921306"/>
            <a:chExt cx="4725581" cy="4096435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522B8C8-D106-AF4E-9BFE-14E575F6F522}"/>
                </a:ext>
              </a:extLst>
            </p:cNvPr>
            <p:cNvSpPr/>
            <p:nvPr/>
          </p:nvSpPr>
          <p:spPr>
            <a:xfrm>
              <a:off x="912628" y="1921306"/>
              <a:ext cx="4342523" cy="4096435"/>
            </a:xfrm>
            <a:prstGeom prst="rect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F57969D-587F-0749-BC5F-D378588C63E2}"/>
                </a:ext>
              </a:extLst>
            </p:cNvPr>
            <p:cNvSpPr txBox="1"/>
            <p:nvPr/>
          </p:nvSpPr>
          <p:spPr>
            <a:xfrm>
              <a:off x="1023839" y="1959252"/>
              <a:ext cx="4614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 err="1"/>
                <a:t>default_main_program</a:t>
              </a:r>
              <a:r>
                <a:rPr kumimoji="1" lang="en-US" altLang="zh-CN" b="1" dirty="0"/>
                <a:t> </a:t>
              </a:r>
              <a:r>
                <a:rPr kumimoji="1" lang="zh-CN" altLang="en-US" b="1" dirty="0"/>
                <a:t>（非完整）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2E5C002-536E-9B40-9FFB-BBD176B74168}"/>
                </a:ext>
              </a:extLst>
            </p:cNvPr>
            <p:cNvSpPr/>
            <p:nvPr/>
          </p:nvSpPr>
          <p:spPr>
            <a:xfrm>
              <a:off x="1104156" y="2431207"/>
              <a:ext cx="3965642" cy="3450610"/>
            </a:xfrm>
            <a:prstGeom prst="rect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0799A65-5F77-4147-B47E-850F0C16A11A}"/>
                </a:ext>
              </a:extLst>
            </p:cNvPr>
            <p:cNvSpPr txBox="1"/>
            <p:nvPr/>
          </p:nvSpPr>
          <p:spPr>
            <a:xfrm>
              <a:off x="1203010" y="2522114"/>
              <a:ext cx="1068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/>
                <a:t>block</a:t>
              </a:r>
              <a:r>
                <a:rPr kumimoji="1" lang="zh-CN" altLang="en-US" b="1" dirty="0"/>
                <a:t> </a:t>
              </a:r>
              <a:r>
                <a:rPr kumimoji="1" lang="en-US" altLang="zh-CN" b="1" dirty="0"/>
                <a:t>0</a:t>
              </a:r>
              <a:endParaRPr kumimoji="1" lang="zh-CN" altLang="en-US" b="1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DA40B22-EFC4-DC45-8AA0-E761C00F12BB}"/>
                </a:ext>
              </a:extLst>
            </p:cNvPr>
            <p:cNvSpPr/>
            <p:nvPr/>
          </p:nvSpPr>
          <p:spPr>
            <a:xfrm>
              <a:off x="1270972" y="2982354"/>
              <a:ext cx="1674051" cy="2738826"/>
            </a:xfrm>
            <a:prstGeom prst="rect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C0935B7-EF96-4A43-ACF6-7F4D91B403D5}"/>
                </a:ext>
              </a:extLst>
            </p:cNvPr>
            <p:cNvSpPr/>
            <p:nvPr/>
          </p:nvSpPr>
          <p:spPr>
            <a:xfrm>
              <a:off x="3078830" y="2982354"/>
              <a:ext cx="1832040" cy="2738825"/>
            </a:xfrm>
            <a:prstGeom prst="rect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86E34893-46F1-B74F-88F4-227AA6490BCE}"/>
                </a:ext>
              </a:extLst>
            </p:cNvPr>
            <p:cNvSpPr txBox="1"/>
            <p:nvPr/>
          </p:nvSpPr>
          <p:spPr>
            <a:xfrm>
              <a:off x="1725656" y="2978869"/>
              <a:ext cx="757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 err="1"/>
                <a:t>vars</a:t>
              </a:r>
              <a:endParaRPr kumimoji="1" lang="zh-CN" altLang="en-US" b="1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AC1CD635-9FD2-FD44-9358-4300FE10F1B2}"/>
                </a:ext>
              </a:extLst>
            </p:cNvPr>
            <p:cNvSpPr txBox="1"/>
            <p:nvPr/>
          </p:nvSpPr>
          <p:spPr>
            <a:xfrm>
              <a:off x="3614938" y="2978869"/>
              <a:ext cx="757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ops</a:t>
              </a:r>
              <a:endParaRPr kumimoji="1" lang="zh-CN" altLang="en-US" b="1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3CDE58C6-66DB-8B4D-91FE-D0D3AE6FF332}"/>
                </a:ext>
              </a:extLst>
            </p:cNvPr>
            <p:cNvSpPr txBox="1"/>
            <p:nvPr/>
          </p:nvSpPr>
          <p:spPr>
            <a:xfrm>
              <a:off x="3492053" y="3384866"/>
              <a:ext cx="1038866" cy="3385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 err="1"/>
                <a:t>mul</a:t>
              </a:r>
              <a:endParaRPr kumimoji="1" lang="zh-CN" altLang="en-US" sz="1600" b="1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44D9A9A-ADCB-3A4A-8935-4B1A325CC3DA}"/>
                </a:ext>
              </a:extLst>
            </p:cNvPr>
            <p:cNvSpPr txBox="1"/>
            <p:nvPr/>
          </p:nvSpPr>
          <p:spPr>
            <a:xfrm>
              <a:off x="3078830" y="3772558"/>
              <a:ext cx="1798115" cy="3385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" altLang="zh-CN" sz="1600" b="1" dirty="0" err="1"/>
                <a:t>elementwise_add</a:t>
              </a:r>
              <a:endParaRPr kumimoji="1" lang="zh-CN" altLang="en-US" sz="1600" b="1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53CC92D1-C467-6446-A2B5-CE5585E5EBD0}"/>
                </a:ext>
              </a:extLst>
            </p:cNvPr>
            <p:cNvSpPr txBox="1"/>
            <p:nvPr/>
          </p:nvSpPr>
          <p:spPr>
            <a:xfrm>
              <a:off x="1843702" y="3461875"/>
              <a:ext cx="520730" cy="3385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/>
                <a:t>X</a:t>
              </a:r>
              <a:endParaRPr kumimoji="1" lang="zh-CN" altLang="en-US" sz="1600" b="1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263DC023-48F3-3941-B527-2AEB5DA47110}"/>
                </a:ext>
              </a:extLst>
            </p:cNvPr>
            <p:cNvSpPr txBox="1"/>
            <p:nvPr/>
          </p:nvSpPr>
          <p:spPr>
            <a:xfrm>
              <a:off x="1406682" y="4348749"/>
              <a:ext cx="1394769" cy="3385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/>
                <a:t>fc_0.tmp_0</a:t>
              </a:r>
              <a:endParaRPr kumimoji="1" lang="zh-CN" altLang="en-US" sz="1600" b="1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B071876-0674-4B4B-B89F-B0DD7F0ADB84}"/>
                </a:ext>
              </a:extLst>
            </p:cNvPr>
            <p:cNvSpPr txBox="1"/>
            <p:nvPr/>
          </p:nvSpPr>
          <p:spPr>
            <a:xfrm>
              <a:off x="1420507" y="5235623"/>
              <a:ext cx="1394769" cy="3385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/>
                <a:t>fc_0.tmp_1</a:t>
              </a:r>
              <a:endParaRPr kumimoji="1" lang="zh-CN" altLang="en-US" sz="1600" b="1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49FC4994-D683-1040-923B-DD8A0D1AF1DA}"/>
                </a:ext>
              </a:extLst>
            </p:cNvPr>
            <p:cNvSpPr txBox="1"/>
            <p:nvPr/>
          </p:nvSpPr>
          <p:spPr>
            <a:xfrm>
              <a:off x="1578032" y="4792186"/>
              <a:ext cx="1052070" cy="3385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/>
                <a:t>fc_0.b_0</a:t>
              </a:r>
              <a:endParaRPr kumimoji="1" lang="zh-CN" altLang="en-US" sz="1600" b="1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BFB9D357-F2E0-E84B-9432-7C321A790988}"/>
                </a:ext>
              </a:extLst>
            </p:cNvPr>
            <p:cNvSpPr txBox="1"/>
            <p:nvPr/>
          </p:nvSpPr>
          <p:spPr>
            <a:xfrm>
              <a:off x="1578032" y="3905312"/>
              <a:ext cx="1052070" cy="3385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/>
                <a:t>fc_0.w_0</a:t>
              </a:r>
              <a:endParaRPr kumimoji="1" lang="zh-CN" altLang="en-US" sz="1600" b="1" dirty="0"/>
            </a:p>
          </p:txBody>
        </p:sp>
      </p:grpSp>
      <p:sp>
        <p:nvSpPr>
          <p:cNvPr id="55" name="文本框 54">
            <a:extLst>
              <a:ext uri="{FF2B5EF4-FFF2-40B4-BE49-F238E27FC236}">
                <a16:creationId xmlns:a16="http://schemas.microsoft.com/office/drawing/2014/main" id="{1ABD76B5-3B3C-2D42-8194-9872A6A77A61}"/>
              </a:ext>
            </a:extLst>
          </p:cNvPr>
          <p:cNvSpPr txBox="1"/>
          <p:nvPr/>
        </p:nvSpPr>
        <p:spPr>
          <a:xfrm>
            <a:off x="6007445" y="1882967"/>
            <a:ext cx="520730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/>
              <a:t>X</a:t>
            </a:r>
            <a:endParaRPr kumimoji="1" lang="zh-CN" altLang="en-US" sz="1600" b="1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4EFC88AA-D96A-EF40-8B56-A912D5609BFD}"/>
              </a:ext>
            </a:extLst>
          </p:cNvPr>
          <p:cNvSpPr txBox="1"/>
          <p:nvPr/>
        </p:nvSpPr>
        <p:spPr>
          <a:xfrm>
            <a:off x="6577023" y="1882967"/>
            <a:ext cx="1052070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/>
              <a:t>fc_0.w_0</a:t>
            </a:r>
            <a:endParaRPr kumimoji="1" lang="zh-CN" altLang="en-US" sz="1600" b="1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FB9116FC-DB04-E340-839C-736D2A01A3C2}"/>
              </a:ext>
            </a:extLst>
          </p:cNvPr>
          <p:cNvSpPr txBox="1"/>
          <p:nvPr/>
        </p:nvSpPr>
        <p:spPr>
          <a:xfrm>
            <a:off x="7689349" y="1882967"/>
            <a:ext cx="1394769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/>
              <a:t>fc_0.tmp_0</a:t>
            </a:r>
            <a:endParaRPr kumimoji="1" lang="zh-CN" altLang="en-US" sz="1600" b="1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D2B3DD22-01AF-AD43-ADCB-DB0AA13158AE}"/>
              </a:ext>
            </a:extLst>
          </p:cNvPr>
          <p:cNvSpPr txBox="1"/>
          <p:nvPr/>
        </p:nvSpPr>
        <p:spPr>
          <a:xfrm>
            <a:off x="9159667" y="1882967"/>
            <a:ext cx="1052070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/>
              <a:t>fc_0.b_0</a:t>
            </a:r>
            <a:endParaRPr kumimoji="1" lang="zh-CN" altLang="en-US" sz="1600" b="1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44B99D6-B776-E049-90EB-BF14DE8EFDA0}"/>
              </a:ext>
            </a:extLst>
          </p:cNvPr>
          <p:cNvSpPr txBox="1"/>
          <p:nvPr/>
        </p:nvSpPr>
        <p:spPr>
          <a:xfrm>
            <a:off x="10269718" y="1882967"/>
            <a:ext cx="1394769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/>
              <a:t>fc_0.tmp_1</a:t>
            </a:r>
            <a:endParaRPr kumimoji="1" lang="zh-CN" altLang="en-US" sz="1600" b="1" dirty="0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8342949B-8813-3F4B-8AF6-EBA3E721603E}"/>
              </a:ext>
            </a:extLst>
          </p:cNvPr>
          <p:cNvGrpSpPr/>
          <p:nvPr/>
        </p:nvGrpSpPr>
        <p:grpSpPr>
          <a:xfrm>
            <a:off x="7083868" y="2663650"/>
            <a:ext cx="605481" cy="562862"/>
            <a:chOff x="7846541" y="1959253"/>
            <a:chExt cx="605481" cy="562862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EECA80-E6BA-7A48-A0C1-20B9A8EA6CAD}"/>
                </a:ext>
              </a:extLst>
            </p:cNvPr>
            <p:cNvSpPr/>
            <p:nvPr/>
          </p:nvSpPr>
          <p:spPr>
            <a:xfrm>
              <a:off x="7867850" y="1959253"/>
              <a:ext cx="562862" cy="562862"/>
            </a:xfrm>
            <a:prstGeom prst="ellipse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7109172F-C343-F44F-9EE8-DFE690294104}"/>
                </a:ext>
              </a:extLst>
            </p:cNvPr>
            <p:cNvSpPr txBox="1"/>
            <p:nvPr/>
          </p:nvSpPr>
          <p:spPr>
            <a:xfrm>
              <a:off x="7846541" y="2056018"/>
              <a:ext cx="6054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X</a:t>
              </a:r>
              <a:endParaRPr kumimoji="1" lang="zh-CN" altLang="en-US" b="1" dirty="0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54ADFC53-650A-2848-8E48-DC5921A676C8}"/>
              </a:ext>
            </a:extLst>
          </p:cNvPr>
          <p:cNvGrpSpPr/>
          <p:nvPr/>
        </p:nvGrpSpPr>
        <p:grpSpPr>
          <a:xfrm>
            <a:off x="9335019" y="2654259"/>
            <a:ext cx="1440673" cy="562862"/>
            <a:chOff x="7867850" y="1959253"/>
            <a:chExt cx="1440673" cy="562862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1A5D49EA-3A7C-0748-BC07-D74A46CDB083}"/>
                </a:ext>
              </a:extLst>
            </p:cNvPr>
            <p:cNvSpPr/>
            <p:nvPr/>
          </p:nvSpPr>
          <p:spPr>
            <a:xfrm>
              <a:off x="7867850" y="1959253"/>
              <a:ext cx="1440673" cy="562862"/>
            </a:xfrm>
            <a:prstGeom prst="ellipse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76A285B1-6031-EA4D-BC4F-FBDF7BA25C97}"/>
                </a:ext>
              </a:extLst>
            </p:cNvPr>
            <p:cNvSpPr txBox="1"/>
            <p:nvPr/>
          </p:nvSpPr>
          <p:spPr>
            <a:xfrm>
              <a:off x="7975533" y="2056018"/>
              <a:ext cx="124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fc_0.w_0</a:t>
              </a:r>
              <a:endParaRPr kumimoji="1" lang="zh-CN" altLang="en-US" b="1" dirty="0"/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2671760E-8938-CE47-9684-0D5DC4828847}"/>
              </a:ext>
            </a:extLst>
          </p:cNvPr>
          <p:cNvGrpSpPr/>
          <p:nvPr/>
        </p:nvGrpSpPr>
        <p:grpSpPr>
          <a:xfrm>
            <a:off x="8270040" y="3342450"/>
            <a:ext cx="741405" cy="562862"/>
            <a:chOff x="7867849" y="1959253"/>
            <a:chExt cx="741405" cy="562862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C1F3C0D1-E4FE-FF48-968B-AD2832A9CC2E}"/>
                </a:ext>
              </a:extLst>
            </p:cNvPr>
            <p:cNvSpPr/>
            <p:nvPr/>
          </p:nvSpPr>
          <p:spPr>
            <a:xfrm>
              <a:off x="7867849" y="1959253"/>
              <a:ext cx="741405" cy="562862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15B83A56-9139-F44F-A34A-8738A1A5DE11}"/>
                </a:ext>
              </a:extLst>
            </p:cNvPr>
            <p:cNvSpPr txBox="1"/>
            <p:nvPr/>
          </p:nvSpPr>
          <p:spPr>
            <a:xfrm>
              <a:off x="7935810" y="2056018"/>
              <a:ext cx="6054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 err="1"/>
                <a:t>mul</a:t>
              </a:r>
              <a:endParaRPr kumimoji="1" lang="zh-CN" altLang="en-US" b="1" dirty="0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99C9B62F-1C2F-0A4E-88B1-CAE80EFC0089}"/>
              </a:ext>
            </a:extLst>
          </p:cNvPr>
          <p:cNvGrpSpPr/>
          <p:nvPr/>
        </p:nvGrpSpPr>
        <p:grpSpPr>
          <a:xfrm>
            <a:off x="6551677" y="4124441"/>
            <a:ext cx="1440673" cy="562862"/>
            <a:chOff x="7867850" y="1959253"/>
            <a:chExt cx="1440673" cy="562862"/>
          </a:xfrm>
        </p:grpSpPr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69F5A619-4F02-5E4D-BF88-5F208F136C0D}"/>
                </a:ext>
              </a:extLst>
            </p:cNvPr>
            <p:cNvSpPr/>
            <p:nvPr/>
          </p:nvSpPr>
          <p:spPr>
            <a:xfrm>
              <a:off x="7867850" y="1959253"/>
              <a:ext cx="1440673" cy="562862"/>
            </a:xfrm>
            <a:prstGeom prst="ellipse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AD7C5990-EE5D-4944-BAC6-7DA4FB2BBBCD}"/>
                </a:ext>
              </a:extLst>
            </p:cNvPr>
            <p:cNvSpPr txBox="1"/>
            <p:nvPr/>
          </p:nvSpPr>
          <p:spPr>
            <a:xfrm>
              <a:off x="7906579" y="2056018"/>
              <a:ext cx="13329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fc_0.tmp_0</a:t>
              </a:r>
              <a:endParaRPr kumimoji="1" lang="zh-CN" altLang="en-US" b="1" dirty="0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490D8786-B4F9-7B49-957A-DAA8E9256268}"/>
              </a:ext>
            </a:extLst>
          </p:cNvPr>
          <p:cNvGrpSpPr/>
          <p:nvPr/>
        </p:nvGrpSpPr>
        <p:grpSpPr>
          <a:xfrm>
            <a:off x="9288877" y="4124441"/>
            <a:ext cx="1440673" cy="562862"/>
            <a:chOff x="7867850" y="1959253"/>
            <a:chExt cx="1440673" cy="562862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9ADB36B1-4A86-2B4B-B653-7F4CCB730CCB}"/>
                </a:ext>
              </a:extLst>
            </p:cNvPr>
            <p:cNvSpPr/>
            <p:nvPr/>
          </p:nvSpPr>
          <p:spPr>
            <a:xfrm>
              <a:off x="7867850" y="1959253"/>
              <a:ext cx="1440673" cy="562862"/>
            </a:xfrm>
            <a:prstGeom prst="ellipse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CF3B4391-0370-5745-94AC-2ECA431D192C}"/>
                </a:ext>
              </a:extLst>
            </p:cNvPr>
            <p:cNvSpPr txBox="1"/>
            <p:nvPr/>
          </p:nvSpPr>
          <p:spPr>
            <a:xfrm>
              <a:off x="7975533" y="2056018"/>
              <a:ext cx="124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fc_0.b_0</a:t>
              </a:r>
              <a:endParaRPr kumimoji="1" lang="zh-CN" altLang="en-US" b="1" dirty="0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5007C83C-1BB1-6A43-9849-1FFF2E4924FB}"/>
              </a:ext>
            </a:extLst>
          </p:cNvPr>
          <p:cNvGrpSpPr/>
          <p:nvPr/>
        </p:nvGrpSpPr>
        <p:grpSpPr>
          <a:xfrm>
            <a:off x="7516817" y="4954192"/>
            <a:ext cx="2322057" cy="562862"/>
            <a:chOff x="7867849" y="1959253"/>
            <a:chExt cx="2322057" cy="562862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7C67689A-6D9C-D94B-B71F-993D756F9AAB}"/>
                </a:ext>
              </a:extLst>
            </p:cNvPr>
            <p:cNvSpPr/>
            <p:nvPr/>
          </p:nvSpPr>
          <p:spPr>
            <a:xfrm>
              <a:off x="7867849" y="1959253"/>
              <a:ext cx="2322057" cy="562862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291F6CCA-6FDA-7B4C-ABFE-F93E2649FD8B}"/>
                </a:ext>
              </a:extLst>
            </p:cNvPr>
            <p:cNvSpPr txBox="1"/>
            <p:nvPr/>
          </p:nvSpPr>
          <p:spPr>
            <a:xfrm>
              <a:off x="7935810" y="2056018"/>
              <a:ext cx="2149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 err="1"/>
                <a:t>elementwise_add</a:t>
              </a:r>
              <a:endParaRPr kumimoji="1" lang="zh-CN" altLang="en-US" b="1" dirty="0"/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D0866EDA-6774-0649-84A0-741BBE1583BC}"/>
              </a:ext>
            </a:extLst>
          </p:cNvPr>
          <p:cNvGrpSpPr/>
          <p:nvPr/>
        </p:nvGrpSpPr>
        <p:grpSpPr>
          <a:xfrm>
            <a:off x="7988014" y="5881817"/>
            <a:ext cx="1440673" cy="562862"/>
            <a:chOff x="7867850" y="1959253"/>
            <a:chExt cx="1440673" cy="562862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EBE75AFA-CEDB-5343-97B2-7DD5ECDFBC49}"/>
                </a:ext>
              </a:extLst>
            </p:cNvPr>
            <p:cNvSpPr/>
            <p:nvPr/>
          </p:nvSpPr>
          <p:spPr>
            <a:xfrm>
              <a:off x="7867850" y="1959253"/>
              <a:ext cx="1440673" cy="562862"/>
            </a:xfrm>
            <a:prstGeom prst="ellipse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4E316E15-F898-5242-8F04-6724872E21ED}"/>
                </a:ext>
              </a:extLst>
            </p:cNvPr>
            <p:cNvSpPr txBox="1"/>
            <p:nvPr/>
          </p:nvSpPr>
          <p:spPr>
            <a:xfrm>
              <a:off x="7906579" y="2056018"/>
              <a:ext cx="13329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fc_0.tmp_1</a:t>
              </a:r>
              <a:endParaRPr kumimoji="1" lang="zh-CN" altLang="en-US" b="1" dirty="0"/>
            </a:p>
          </p:txBody>
        </p:sp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id="{625F5BF9-AFA0-B841-B78C-CCE349F4F863}"/>
              </a:ext>
            </a:extLst>
          </p:cNvPr>
          <p:cNvSpPr/>
          <p:nvPr/>
        </p:nvSpPr>
        <p:spPr>
          <a:xfrm>
            <a:off x="5958894" y="1779373"/>
            <a:ext cx="5755311" cy="549211"/>
          </a:xfrm>
          <a:prstGeom prst="rect">
            <a:avLst/>
          </a:prstGeom>
          <a:noFill/>
          <a:ln w="28575">
            <a:solidFill>
              <a:srgbClr val="2339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右箭头 62">
            <a:extLst>
              <a:ext uri="{FF2B5EF4-FFF2-40B4-BE49-F238E27FC236}">
                <a16:creationId xmlns:a16="http://schemas.microsoft.com/office/drawing/2014/main" id="{7A9744A2-0236-E741-8F5F-46FB74A4A912}"/>
              </a:ext>
            </a:extLst>
          </p:cNvPr>
          <p:cNvSpPr/>
          <p:nvPr/>
        </p:nvSpPr>
        <p:spPr>
          <a:xfrm>
            <a:off x="5562211" y="4074589"/>
            <a:ext cx="704335" cy="443437"/>
          </a:xfrm>
          <a:prstGeom prst="rightArrow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6A7FF464-9121-EE41-AD06-B117668AC13C}"/>
              </a:ext>
            </a:extLst>
          </p:cNvPr>
          <p:cNvCxnSpPr/>
          <p:nvPr/>
        </p:nvCxnSpPr>
        <p:spPr>
          <a:xfrm>
            <a:off x="7629094" y="3089468"/>
            <a:ext cx="622339" cy="4555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8B3DF5DA-09F2-BF41-9651-CE015637088D}"/>
              </a:ext>
            </a:extLst>
          </p:cNvPr>
          <p:cNvCxnSpPr/>
          <p:nvPr/>
        </p:nvCxnSpPr>
        <p:spPr>
          <a:xfrm rot="6200509">
            <a:off x="8958157" y="3100973"/>
            <a:ext cx="518777" cy="3714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2D9F3AB9-7926-1849-A21F-3A7DA5DFF2E2}"/>
              </a:ext>
            </a:extLst>
          </p:cNvPr>
          <p:cNvCxnSpPr/>
          <p:nvPr/>
        </p:nvCxnSpPr>
        <p:spPr>
          <a:xfrm rot="6200509">
            <a:off x="7799911" y="3791971"/>
            <a:ext cx="518777" cy="3714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AD4D67F3-FD5A-0C47-8FFE-27CEE751FA89}"/>
              </a:ext>
            </a:extLst>
          </p:cNvPr>
          <p:cNvCxnSpPr/>
          <p:nvPr/>
        </p:nvCxnSpPr>
        <p:spPr>
          <a:xfrm rot="6200509">
            <a:off x="9103961" y="4659503"/>
            <a:ext cx="449547" cy="2765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60BED459-D175-B442-AA9E-4BAEAEFF0F7C}"/>
              </a:ext>
            </a:extLst>
          </p:cNvPr>
          <p:cNvCxnSpPr>
            <a:cxnSpLocks/>
            <a:endCxn id="42" idx="5"/>
          </p:cNvCxnSpPr>
          <p:nvPr/>
        </p:nvCxnSpPr>
        <p:spPr>
          <a:xfrm flipH="1" flipV="1">
            <a:off x="7781368" y="4604874"/>
            <a:ext cx="321078" cy="406652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FCDD4CE2-4DA8-6A4A-B70E-2380C8F830A1}"/>
              </a:ext>
            </a:extLst>
          </p:cNvPr>
          <p:cNvCxnSpPr/>
          <p:nvPr/>
        </p:nvCxnSpPr>
        <p:spPr>
          <a:xfrm rot="14400000">
            <a:off x="8517733" y="5631586"/>
            <a:ext cx="308168" cy="173489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右箭头 85">
            <a:extLst>
              <a:ext uri="{FF2B5EF4-FFF2-40B4-BE49-F238E27FC236}">
                <a16:creationId xmlns:a16="http://schemas.microsoft.com/office/drawing/2014/main" id="{B49A1454-2CEF-174F-BC83-F0CF385D8F24}"/>
              </a:ext>
            </a:extLst>
          </p:cNvPr>
          <p:cNvSpPr/>
          <p:nvPr/>
        </p:nvSpPr>
        <p:spPr>
          <a:xfrm rot="20248976">
            <a:off x="2479994" y="2544134"/>
            <a:ext cx="3403967" cy="356607"/>
          </a:xfrm>
          <a:prstGeom prst="rightArrow">
            <a:avLst>
              <a:gd name="adj1" fmla="val 42503"/>
              <a:gd name="adj2" fmla="val 50000"/>
            </a:avLst>
          </a:prstGeom>
          <a:noFill/>
          <a:ln w="28575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D665B490-3870-A04D-A399-3B50C723F156}"/>
              </a:ext>
            </a:extLst>
          </p:cNvPr>
          <p:cNvSpPr/>
          <p:nvPr/>
        </p:nvSpPr>
        <p:spPr>
          <a:xfrm>
            <a:off x="5890009" y="2391083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vector</a:t>
            </a:r>
            <a:endParaRPr lang="en" altLang="zh-CN" b="1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EFD272C1-7227-B642-87B9-11310498A115}"/>
              </a:ext>
            </a:extLst>
          </p:cNvPr>
          <p:cNvSpPr txBox="1"/>
          <p:nvPr/>
        </p:nvSpPr>
        <p:spPr>
          <a:xfrm>
            <a:off x="9581740" y="5057435"/>
            <a:ext cx="2770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/>
              <a:t>重复之前的过程</a:t>
            </a:r>
          </a:p>
        </p:txBody>
      </p:sp>
    </p:spTree>
    <p:extLst>
      <p:ext uri="{BB962C8B-B14F-4D97-AF65-F5344CB8AC3E}">
        <p14:creationId xmlns:p14="http://schemas.microsoft.com/office/powerpoint/2010/main" val="14711213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2" y="181250"/>
            <a:ext cx="9631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/>
              <a:t>Graph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 err="1">
                <a:solidFill>
                  <a:srgbClr val="2339DA"/>
                </a:solidFill>
              </a:rPr>
              <a:t>ResolveHazard</a:t>
            </a:r>
            <a:endParaRPr kumimoji="1" lang="en" altLang="zh-CN" sz="2800" b="1" dirty="0">
              <a:solidFill>
                <a:srgbClr val="2339DA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61</a:t>
            </a:fld>
            <a:endParaRPr lang="zh-CN" altLang="en-US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BB0C01CB-2843-DA41-BF37-927FC4397EDE}"/>
              </a:ext>
            </a:extLst>
          </p:cNvPr>
          <p:cNvSpPr/>
          <p:nvPr/>
        </p:nvSpPr>
        <p:spPr>
          <a:xfrm>
            <a:off x="822602" y="910963"/>
            <a:ext cx="91481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Courier" pitchFamily="2" charset="0"/>
              </a:rPr>
              <a:t>Graph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dirty="0">
                <a:solidFill>
                  <a:srgbClr val="795E26"/>
                </a:solidFill>
                <a:latin typeface="Courier" pitchFamily="2" charset="0"/>
              </a:rPr>
              <a:t>Graph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ProgramDesc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&amp;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program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 : </a:t>
            </a:r>
            <a:r>
              <a:rPr lang="en" altLang="zh-CN" dirty="0">
                <a:solidFill>
                  <a:srgbClr val="795E26"/>
                </a:solidFill>
                <a:latin typeface="Courier" pitchFamily="2" charset="0"/>
              </a:rPr>
              <a:t>program_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(program) {</a:t>
            </a:r>
          </a:p>
          <a:p>
            <a:r>
              <a:rPr lang="zh-CN" altLang="en-US" dirty="0">
                <a:solidFill>
                  <a:srgbClr val="0000FF"/>
                </a:solidFill>
                <a:latin typeface="Courier" pitchFamily="2" charset="0"/>
              </a:rPr>
              <a:t>  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auto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var_nodes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= </a:t>
            </a:r>
            <a:r>
              <a:rPr lang="en" altLang="zh-CN" dirty="0" err="1">
                <a:solidFill>
                  <a:srgbClr val="795E26"/>
                </a:solidFill>
                <a:latin typeface="Courier" pitchFamily="2" charset="0"/>
              </a:rPr>
              <a:t>InitFromProgram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(program_);</a:t>
            </a:r>
          </a:p>
          <a:p>
            <a:r>
              <a:rPr lang="zh-CN" altLang="en-US" b="1" dirty="0">
                <a:solidFill>
                  <a:srgbClr val="C00000"/>
                </a:solidFill>
                <a:latin typeface="Courier" pitchFamily="2" charset="0"/>
              </a:rPr>
              <a:t>  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ResolveHazard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(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var_nodes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cxnSp>
        <p:nvCxnSpPr>
          <p:cNvPr id="89" name="直线连接符 88">
            <a:extLst>
              <a:ext uri="{FF2B5EF4-FFF2-40B4-BE49-F238E27FC236}">
                <a16:creationId xmlns:a16="http://schemas.microsoft.com/office/drawing/2014/main" id="{6C84696E-E105-A149-BD57-161857BDC86A}"/>
              </a:ext>
            </a:extLst>
          </p:cNvPr>
          <p:cNvCxnSpPr/>
          <p:nvPr/>
        </p:nvCxnSpPr>
        <p:spPr>
          <a:xfrm>
            <a:off x="934578" y="2335055"/>
            <a:ext cx="54800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D4B68D12-C25A-F649-AA3F-C7C0FBD7768B}"/>
              </a:ext>
            </a:extLst>
          </p:cNvPr>
          <p:cNvSpPr txBox="1"/>
          <p:nvPr/>
        </p:nvSpPr>
        <p:spPr>
          <a:xfrm>
            <a:off x="822602" y="2558819"/>
            <a:ext cx="101237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Courier" pitchFamily="2" charset="0"/>
              </a:rPr>
              <a:t>由于一些</a:t>
            </a:r>
            <a:r>
              <a:rPr kumimoji="1" lang="en-US" altLang="zh-CN" sz="2000" dirty="0">
                <a:latin typeface="Courier" pitchFamily="2" charset="0"/>
              </a:rPr>
              <a:t>Op</a:t>
            </a:r>
            <a:r>
              <a:rPr kumimoji="1" lang="zh-CN" altLang="en-US" sz="2000" dirty="0">
                <a:latin typeface="Courier" pitchFamily="2" charset="0"/>
              </a:rPr>
              <a:t>能够被并行执行，所以为了确保执行顺序正确，要处理以下两种情况：</a:t>
            </a:r>
            <a:endParaRPr kumimoji="1" lang="en-US" altLang="zh-CN" sz="2000" dirty="0">
              <a:latin typeface="Courier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Courier" pitchFamily="2" charset="0"/>
              </a:rPr>
              <a:t>WAR:</a:t>
            </a:r>
            <a:r>
              <a:rPr kumimoji="1" lang="zh-CN" altLang="en-US" sz="2000" dirty="0">
                <a:latin typeface="Courier" pitchFamily="2" charset="0"/>
              </a:rPr>
              <a:t> </a:t>
            </a:r>
            <a:r>
              <a:rPr kumimoji="1" lang="en-US" altLang="zh-CN" sz="2000" dirty="0">
                <a:latin typeface="Courier" pitchFamily="2" charset="0"/>
              </a:rPr>
              <a:t>write</a:t>
            </a:r>
            <a:r>
              <a:rPr kumimoji="1" lang="zh-CN" altLang="en-US" sz="2000" dirty="0">
                <a:latin typeface="Courier" pitchFamily="2" charset="0"/>
              </a:rPr>
              <a:t> </a:t>
            </a:r>
            <a:r>
              <a:rPr kumimoji="1" lang="en-US" altLang="zh-CN" sz="2000" dirty="0">
                <a:latin typeface="Courier" pitchFamily="2" charset="0"/>
              </a:rPr>
              <a:t>after</a:t>
            </a:r>
            <a:r>
              <a:rPr kumimoji="1" lang="zh-CN" altLang="en-US" sz="2000" dirty="0">
                <a:latin typeface="Courier" pitchFamily="2" charset="0"/>
              </a:rPr>
              <a:t> </a:t>
            </a:r>
            <a:r>
              <a:rPr kumimoji="1" lang="en-US" altLang="zh-CN" sz="2000" dirty="0">
                <a:latin typeface="Courier" pitchFamily="2" charset="0"/>
              </a:rPr>
              <a:t>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Courier" pitchFamily="2" charset="0"/>
              </a:rPr>
              <a:t>WAW:</a:t>
            </a:r>
            <a:r>
              <a:rPr kumimoji="1" lang="zh-CN" altLang="en-US" sz="2000" dirty="0">
                <a:latin typeface="Courier" pitchFamily="2" charset="0"/>
              </a:rPr>
              <a:t> </a:t>
            </a:r>
            <a:r>
              <a:rPr kumimoji="1" lang="en-US" altLang="zh-CN" sz="2000" dirty="0">
                <a:latin typeface="Courier" pitchFamily="2" charset="0"/>
              </a:rPr>
              <a:t>write</a:t>
            </a:r>
            <a:r>
              <a:rPr kumimoji="1" lang="zh-CN" altLang="en-US" sz="2000" dirty="0">
                <a:latin typeface="Courier" pitchFamily="2" charset="0"/>
              </a:rPr>
              <a:t> </a:t>
            </a:r>
            <a:r>
              <a:rPr kumimoji="1" lang="en-US" altLang="zh-CN" sz="2000" dirty="0">
                <a:latin typeface="Courier" pitchFamily="2" charset="0"/>
              </a:rPr>
              <a:t>after</a:t>
            </a:r>
            <a:r>
              <a:rPr kumimoji="1" lang="zh-CN" altLang="en-US" sz="2000" dirty="0">
                <a:latin typeface="Courier" pitchFamily="2" charset="0"/>
              </a:rPr>
              <a:t> </a:t>
            </a:r>
            <a:r>
              <a:rPr kumimoji="1" lang="en-US" altLang="zh-CN" sz="2000" dirty="0">
                <a:latin typeface="Courier" pitchFamily="2" charset="0"/>
              </a:rPr>
              <a:t>write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7314F3F-E123-944E-B09F-2E4EE0676DB6}"/>
              </a:ext>
            </a:extLst>
          </p:cNvPr>
          <p:cNvSpPr txBox="1"/>
          <p:nvPr/>
        </p:nvSpPr>
        <p:spPr>
          <a:xfrm>
            <a:off x="4969740" y="3045109"/>
            <a:ext cx="6890113" cy="369332"/>
          </a:xfrm>
          <a:prstGeom prst="rect">
            <a:avLst/>
          </a:prstGeom>
          <a:noFill/>
          <a:ln>
            <a:solidFill>
              <a:srgbClr val="203BD3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静态单赋值，只能赋值一次，赋值后才能读，赋值后不能再次赋值</a:t>
            </a:r>
          </a:p>
        </p:txBody>
      </p: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4DC935C5-E20D-954A-8249-F3143A2A9D58}"/>
              </a:ext>
            </a:extLst>
          </p:cNvPr>
          <p:cNvGrpSpPr/>
          <p:nvPr/>
        </p:nvGrpSpPr>
        <p:grpSpPr>
          <a:xfrm>
            <a:off x="1030485" y="5175214"/>
            <a:ext cx="690798" cy="605481"/>
            <a:chOff x="10411157" y="3422822"/>
            <a:chExt cx="690798" cy="605481"/>
          </a:xfrm>
        </p:grpSpPr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CEE40B2F-6452-B74A-B546-5D48AFD15EDB}"/>
                </a:ext>
              </a:extLst>
            </p:cNvPr>
            <p:cNvSpPr/>
            <p:nvPr/>
          </p:nvSpPr>
          <p:spPr>
            <a:xfrm>
              <a:off x="10453816" y="3422822"/>
              <a:ext cx="605481" cy="605481"/>
            </a:xfrm>
            <a:prstGeom prst="ellipse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2339DA"/>
                </a:solidFill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C4EB03B4-B355-B14D-AFFC-D9EC223D4B7A}"/>
                </a:ext>
              </a:extLst>
            </p:cNvPr>
            <p:cNvSpPr txBox="1"/>
            <p:nvPr/>
          </p:nvSpPr>
          <p:spPr>
            <a:xfrm>
              <a:off x="10411157" y="3503825"/>
              <a:ext cx="690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 err="1"/>
                <a:t>var</a:t>
              </a:r>
              <a:endParaRPr kumimoji="1" lang="zh-CN" altLang="en-US" b="1" dirty="0"/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06826546-88ED-6547-85C1-393AAD5603C7}"/>
              </a:ext>
            </a:extLst>
          </p:cNvPr>
          <p:cNvGrpSpPr/>
          <p:nvPr/>
        </p:nvGrpSpPr>
        <p:grpSpPr>
          <a:xfrm>
            <a:off x="1940088" y="5175214"/>
            <a:ext cx="845615" cy="605481"/>
            <a:chOff x="10432486" y="3422822"/>
            <a:chExt cx="845615" cy="605481"/>
          </a:xfrm>
        </p:grpSpPr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40F4417B-9155-E54C-8095-FAC32B8F4EC1}"/>
                </a:ext>
              </a:extLst>
            </p:cNvPr>
            <p:cNvSpPr/>
            <p:nvPr/>
          </p:nvSpPr>
          <p:spPr>
            <a:xfrm>
              <a:off x="10453816" y="3422822"/>
              <a:ext cx="605481" cy="605481"/>
            </a:xfrm>
            <a:prstGeom prst="ellipse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2339DA"/>
                </a:solidFill>
              </a:endParaRP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FF4D5FCC-91D2-224B-A3C5-2297196FA42A}"/>
                </a:ext>
              </a:extLst>
            </p:cNvPr>
            <p:cNvSpPr txBox="1"/>
            <p:nvPr/>
          </p:nvSpPr>
          <p:spPr>
            <a:xfrm>
              <a:off x="10432486" y="3515872"/>
              <a:ext cx="845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 err="1"/>
                <a:t>var</a:t>
              </a:r>
              <a:r>
                <a:rPr kumimoji="1" lang="en-US" altLang="zh-CN" b="1" dirty="0"/>
                <a:t>’</a:t>
              </a:r>
              <a:endParaRPr kumimoji="1" lang="zh-CN" altLang="en-US" b="1" dirty="0"/>
            </a:p>
          </p:txBody>
        </p:sp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8A0DC62F-4DEA-5141-96DD-D882671C8D55}"/>
              </a:ext>
            </a:extLst>
          </p:cNvPr>
          <p:cNvGrpSpPr/>
          <p:nvPr/>
        </p:nvGrpSpPr>
        <p:grpSpPr>
          <a:xfrm>
            <a:off x="2849692" y="5175214"/>
            <a:ext cx="730741" cy="605481"/>
            <a:chOff x="10453816" y="3422822"/>
            <a:chExt cx="730741" cy="605481"/>
          </a:xfrm>
        </p:grpSpPr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F98DCBD7-9423-7C42-8BEF-4D81EC678987}"/>
                </a:ext>
              </a:extLst>
            </p:cNvPr>
            <p:cNvSpPr/>
            <p:nvPr/>
          </p:nvSpPr>
          <p:spPr>
            <a:xfrm>
              <a:off x="10453816" y="3422822"/>
              <a:ext cx="605481" cy="605481"/>
            </a:xfrm>
            <a:prstGeom prst="ellipse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2339DA"/>
                </a:solidFill>
              </a:endParaRP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A77CD5F6-F88A-4E44-AE72-FB9AA6BAEB88}"/>
                </a:ext>
              </a:extLst>
            </p:cNvPr>
            <p:cNvSpPr txBox="1"/>
            <p:nvPr/>
          </p:nvSpPr>
          <p:spPr>
            <a:xfrm>
              <a:off x="10493759" y="3515872"/>
              <a:ext cx="690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 err="1"/>
                <a:t>var</a:t>
              </a:r>
              <a:r>
                <a:rPr kumimoji="1" lang="en-US" altLang="zh-CN" b="1" dirty="0"/>
                <a:t>”</a:t>
              </a:r>
              <a:endParaRPr kumimoji="1" lang="zh-CN" altLang="en-US" b="1" dirty="0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3316FCF3-4560-C645-B604-B58DC53AC3CF}"/>
              </a:ext>
            </a:extLst>
          </p:cNvPr>
          <p:cNvSpPr txBox="1"/>
          <p:nvPr/>
        </p:nvSpPr>
        <p:spPr>
          <a:xfrm>
            <a:off x="822602" y="3596133"/>
            <a:ext cx="7438713" cy="735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dirty="0"/>
              <a:t>一个变量可能不止被处理一次，所以在执行时会产生多个版本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zh-CN" altLang="en-US" dirty="0"/>
              <a:t>旧版本的变量必须在新版本变量产生之前完成处理</a:t>
            </a:r>
          </a:p>
        </p:txBody>
      </p: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EE5C2285-477C-214D-8609-C97C9C06C322}"/>
              </a:ext>
            </a:extLst>
          </p:cNvPr>
          <p:cNvGrpSpPr/>
          <p:nvPr/>
        </p:nvGrpSpPr>
        <p:grpSpPr>
          <a:xfrm>
            <a:off x="2723074" y="5963716"/>
            <a:ext cx="773399" cy="667577"/>
            <a:chOff x="10369856" y="3492573"/>
            <a:chExt cx="773399" cy="667577"/>
          </a:xfrm>
        </p:grpSpPr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F630C53-49FC-F944-BB9E-58884CFF3ABF}"/>
                </a:ext>
              </a:extLst>
            </p:cNvPr>
            <p:cNvSpPr/>
            <p:nvPr/>
          </p:nvSpPr>
          <p:spPr>
            <a:xfrm>
              <a:off x="10369856" y="3492573"/>
              <a:ext cx="773399" cy="667577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F6EEC33F-AB9A-864A-9FF5-9024B8F5F07F}"/>
                </a:ext>
              </a:extLst>
            </p:cNvPr>
            <p:cNvSpPr txBox="1"/>
            <p:nvPr/>
          </p:nvSpPr>
          <p:spPr>
            <a:xfrm>
              <a:off x="10411157" y="3503825"/>
              <a:ext cx="6907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read</a:t>
              </a:r>
              <a:r>
                <a:rPr kumimoji="1" lang="zh-CN" altLang="en-US" b="1" dirty="0"/>
                <a:t> </a:t>
              </a:r>
              <a:r>
                <a:rPr kumimoji="1" lang="en-US" altLang="zh-CN" b="1" dirty="0"/>
                <a:t>op</a:t>
              </a:r>
              <a:endParaRPr kumimoji="1" lang="zh-CN" altLang="en-US" b="1" dirty="0"/>
            </a:p>
          </p:txBody>
        </p:sp>
      </p:grp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8F329BE3-9082-0E4E-A20C-270D44E44AAD}"/>
              </a:ext>
            </a:extLst>
          </p:cNvPr>
          <p:cNvCxnSpPr>
            <a:cxnSpLocks/>
            <a:stCxn id="94" idx="5"/>
          </p:cNvCxnSpPr>
          <p:nvPr/>
        </p:nvCxnSpPr>
        <p:spPr>
          <a:xfrm>
            <a:off x="2478228" y="5692024"/>
            <a:ext cx="328806" cy="414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4ADBC423-FA25-4043-B5A3-3C9151F20EA9}"/>
              </a:ext>
            </a:extLst>
          </p:cNvPr>
          <p:cNvGrpSpPr/>
          <p:nvPr/>
        </p:nvGrpSpPr>
        <p:grpSpPr>
          <a:xfrm>
            <a:off x="3508872" y="4421829"/>
            <a:ext cx="798199" cy="667577"/>
            <a:chOff x="10357455" y="3492573"/>
            <a:chExt cx="798199" cy="667577"/>
          </a:xfrm>
        </p:grpSpPr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160A2908-DAD2-724D-8AEF-3324E96E9F0C}"/>
                </a:ext>
              </a:extLst>
            </p:cNvPr>
            <p:cNvSpPr/>
            <p:nvPr/>
          </p:nvSpPr>
          <p:spPr>
            <a:xfrm>
              <a:off x="10369856" y="3492573"/>
              <a:ext cx="773399" cy="667577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9F129A2B-16AF-194E-B306-869B17682F2E}"/>
                </a:ext>
              </a:extLst>
            </p:cNvPr>
            <p:cNvSpPr txBox="1"/>
            <p:nvPr/>
          </p:nvSpPr>
          <p:spPr>
            <a:xfrm>
              <a:off x="10357455" y="3503825"/>
              <a:ext cx="7981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write</a:t>
              </a:r>
              <a:r>
                <a:rPr kumimoji="1" lang="zh-CN" altLang="en-US" b="1" dirty="0"/>
                <a:t> </a:t>
              </a:r>
              <a:r>
                <a:rPr kumimoji="1" lang="en-US" altLang="zh-CN" b="1" dirty="0"/>
                <a:t>op</a:t>
              </a:r>
              <a:endParaRPr kumimoji="1" lang="zh-CN" altLang="en-US" b="1" dirty="0"/>
            </a:p>
          </p:txBody>
        </p:sp>
      </p:grp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57C67743-F0EE-5D4D-9521-4A189113B923}"/>
              </a:ext>
            </a:extLst>
          </p:cNvPr>
          <p:cNvCxnSpPr>
            <a:endCxn id="97" idx="7"/>
          </p:cNvCxnSpPr>
          <p:nvPr/>
        </p:nvCxnSpPr>
        <p:spPr>
          <a:xfrm flipH="1">
            <a:off x="3366502" y="4956787"/>
            <a:ext cx="213931" cy="307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0DE7F2C3-78CA-4D4F-A027-104FC3ACE19E}"/>
              </a:ext>
            </a:extLst>
          </p:cNvPr>
          <p:cNvGrpSpPr/>
          <p:nvPr/>
        </p:nvGrpSpPr>
        <p:grpSpPr>
          <a:xfrm>
            <a:off x="4140617" y="5452930"/>
            <a:ext cx="1221754" cy="605481"/>
            <a:chOff x="10374516" y="3422822"/>
            <a:chExt cx="1221754" cy="605481"/>
          </a:xfrm>
        </p:grpSpPr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7722F2D2-3767-BE4E-902C-E102A69B2B7A}"/>
                </a:ext>
              </a:extLst>
            </p:cNvPr>
            <p:cNvSpPr/>
            <p:nvPr/>
          </p:nvSpPr>
          <p:spPr>
            <a:xfrm>
              <a:off x="10453816" y="3422822"/>
              <a:ext cx="1063154" cy="605481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2339DA"/>
                </a:solidFill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52B2B471-997A-2443-A392-252AD7644E04}"/>
                </a:ext>
              </a:extLst>
            </p:cNvPr>
            <p:cNvSpPr txBox="1"/>
            <p:nvPr/>
          </p:nvSpPr>
          <p:spPr>
            <a:xfrm>
              <a:off x="10374516" y="3515872"/>
              <a:ext cx="1221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 err="1"/>
                <a:t>dep_var</a:t>
              </a:r>
              <a:endParaRPr kumimoji="1" lang="zh-CN" altLang="en-US" b="1" dirty="0"/>
            </a:p>
          </p:txBody>
        </p:sp>
      </p:grp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F8567B15-D7FB-4249-BD69-37E71CC3CA41}"/>
              </a:ext>
            </a:extLst>
          </p:cNvPr>
          <p:cNvCxnSpPr>
            <a:stCxn id="100" idx="6"/>
            <a:endCxn id="106" idx="3"/>
          </p:cNvCxnSpPr>
          <p:nvPr/>
        </p:nvCxnSpPr>
        <p:spPr>
          <a:xfrm flipV="1">
            <a:off x="3496473" y="5969740"/>
            <a:ext cx="879139" cy="32776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8EB19E2B-0D57-7644-8D08-279E389EEBA9}"/>
              </a:ext>
            </a:extLst>
          </p:cNvPr>
          <p:cNvCxnSpPr>
            <a:stCxn id="106" idx="0"/>
          </p:cNvCxnSpPr>
          <p:nvPr/>
        </p:nvCxnSpPr>
        <p:spPr>
          <a:xfrm flipH="1" flipV="1">
            <a:off x="4219917" y="4952408"/>
            <a:ext cx="531577" cy="50052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D48812A8-9504-7049-B5B2-62BA96D9CBB7}"/>
              </a:ext>
            </a:extLst>
          </p:cNvPr>
          <p:cNvSpPr txBox="1"/>
          <p:nvPr/>
        </p:nvSpPr>
        <p:spPr>
          <a:xfrm>
            <a:off x="5788495" y="4852643"/>
            <a:ext cx="5509260" cy="1111073"/>
          </a:xfrm>
          <a:prstGeom prst="rect">
            <a:avLst/>
          </a:prstGeom>
          <a:noFill/>
          <a:ln>
            <a:solidFill>
              <a:srgbClr val="203BD3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dirty="0">
                <a:latin typeface="Courier" pitchFamily="2" charset="0"/>
              </a:rPr>
              <a:t>例如，</a:t>
            </a:r>
            <a:r>
              <a:rPr kumimoji="1" lang="en-US" altLang="zh-CN" dirty="0" err="1">
                <a:latin typeface="Courier" pitchFamily="2" charset="0"/>
              </a:rPr>
              <a:t>var</a:t>
            </a:r>
            <a:r>
              <a:rPr kumimoji="1" lang="en-US" altLang="zh-CN" dirty="0">
                <a:latin typeface="Courier" pitchFamily="2" charset="0"/>
              </a:rPr>
              <a:t>”</a:t>
            </a:r>
            <a:r>
              <a:rPr kumimoji="1" lang="zh-CN" altLang="en-US" dirty="0">
                <a:latin typeface="Courier" pitchFamily="2" charset="0"/>
              </a:rPr>
              <a:t>是</a:t>
            </a:r>
            <a:r>
              <a:rPr kumimoji="1" lang="en-US" altLang="zh-CN" dirty="0" err="1">
                <a:latin typeface="Courier" pitchFamily="2" charset="0"/>
              </a:rPr>
              <a:t>var</a:t>
            </a:r>
            <a:r>
              <a:rPr kumimoji="1" lang="en-US" altLang="zh-CN" dirty="0">
                <a:latin typeface="Courier" pitchFamily="2" charset="0"/>
              </a:rPr>
              <a:t>’</a:t>
            </a:r>
            <a:r>
              <a:rPr kumimoji="1" lang="zh-CN" altLang="en-US" dirty="0">
                <a:latin typeface="Courier" pitchFamily="2" charset="0"/>
              </a:rPr>
              <a:t>后一个版本的同名变量，</a:t>
            </a:r>
            <a:r>
              <a:rPr kumimoji="1" lang="en-US" altLang="zh-CN" dirty="0" err="1">
                <a:latin typeface="Courier" pitchFamily="2" charset="0"/>
              </a:rPr>
              <a:t>var</a:t>
            </a:r>
            <a:r>
              <a:rPr kumimoji="1" lang="en-US" altLang="zh-CN" dirty="0">
                <a:latin typeface="Courier" pitchFamily="2" charset="0"/>
              </a:rPr>
              <a:t>“</a:t>
            </a:r>
            <a:r>
              <a:rPr kumimoji="1" lang="zh-CN" altLang="en-US" dirty="0">
                <a:latin typeface="Courier" pitchFamily="2" charset="0"/>
              </a:rPr>
              <a:t>由</a:t>
            </a:r>
            <a:r>
              <a:rPr kumimoji="1" lang="en-US" altLang="zh-CN" dirty="0" err="1">
                <a:latin typeface="Courier" pitchFamily="2" charset="0"/>
              </a:rPr>
              <a:t>var</a:t>
            </a:r>
            <a:r>
              <a:rPr kumimoji="1" lang="en-US" altLang="zh-CN" dirty="0">
                <a:latin typeface="Courier" pitchFamily="2" charset="0"/>
              </a:rPr>
              <a:t>’</a:t>
            </a:r>
            <a:r>
              <a:rPr kumimoji="1" lang="zh-CN" altLang="en-US" dirty="0">
                <a:latin typeface="Courier" pitchFamily="2" charset="0"/>
              </a:rPr>
              <a:t>经过</a:t>
            </a:r>
            <a:r>
              <a:rPr kumimoji="1" lang="en-US" altLang="zh-CN" dirty="0">
                <a:latin typeface="Courier" pitchFamily="2" charset="0"/>
              </a:rPr>
              <a:t>Op</a:t>
            </a:r>
            <a:r>
              <a:rPr kumimoji="1" lang="zh-CN" altLang="en-US" dirty="0">
                <a:latin typeface="Courier" pitchFamily="2" charset="0"/>
              </a:rPr>
              <a:t>处理后生成，这里加入</a:t>
            </a:r>
            <a:r>
              <a:rPr kumimoji="1" lang="en-US" altLang="zh-CN" dirty="0" err="1">
                <a:latin typeface="Courier" pitchFamily="2" charset="0"/>
              </a:rPr>
              <a:t>dep_var</a:t>
            </a:r>
            <a:r>
              <a:rPr kumimoji="1" lang="zh-CN" altLang="en-US" dirty="0">
                <a:latin typeface="Courier" pitchFamily="2" charset="0"/>
              </a:rPr>
              <a:t>节点，限制</a:t>
            </a:r>
            <a:r>
              <a:rPr kumimoji="1" lang="en-US" altLang="zh-CN" dirty="0" err="1">
                <a:latin typeface="Courier" pitchFamily="2" charset="0"/>
              </a:rPr>
              <a:t>var</a:t>
            </a:r>
            <a:r>
              <a:rPr kumimoji="1" lang="en-US" altLang="zh-CN" dirty="0">
                <a:latin typeface="Courier" pitchFamily="2" charset="0"/>
              </a:rPr>
              <a:t>’</a:t>
            </a:r>
            <a:r>
              <a:rPr kumimoji="1" lang="zh-CN" altLang="en-US" dirty="0">
                <a:latin typeface="Courier" pitchFamily="2" charset="0"/>
              </a:rPr>
              <a:t>的使用要在</a:t>
            </a:r>
            <a:r>
              <a:rPr kumimoji="1" lang="en-US" altLang="zh-CN" dirty="0" err="1">
                <a:latin typeface="Courier" pitchFamily="2" charset="0"/>
              </a:rPr>
              <a:t>var</a:t>
            </a:r>
            <a:r>
              <a:rPr kumimoji="1" lang="en-US" altLang="zh-CN" dirty="0">
                <a:latin typeface="Courier" pitchFamily="2" charset="0"/>
              </a:rPr>
              <a:t>”</a:t>
            </a:r>
            <a:r>
              <a:rPr kumimoji="1" lang="zh-CN" altLang="en-US" dirty="0">
                <a:latin typeface="Courier" pitchFamily="2" charset="0"/>
              </a:rPr>
              <a:t>的生成之前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3A043D-A236-F24C-B875-7F3783D976E1}"/>
              </a:ext>
            </a:extLst>
          </p:cNvPr>
          <p:cNvSpPr/>
          <p:nvPr/>
        </p:nvSpPr>
        <p:spPr>
          <a:xfrm>
            <a:off x="3580433" y="1852621"/>
            <a:ext cx="8387790" cy="646331"/>
          </a:xfrm>
          <a:prstGeom prst="rect">
            <a:avLst/>
          </a:prstGeom>
          <a:ln>
            <a:solidFill>
              <a:srgbClr val="203BD3"/>
            </a:solidFill>
          </a:ln>
        </p:spPr>
        <p:txBody>
          <a:bodyPr wrap="square">
            <a:spAutoFit/>
          </a:bodyPr>
          <a:lstStyle/>
          <a:p>
            <a:r>
              <a:rPr lang="en" altLang="zh-CN" dirty="0">
                <a:latin typeface="Courier" pitchFamily="2" charset="0"/>
              </a:rPr>
              <a:t>Hazard (computer architecture)</a:t>
            </a:r>
          </a:p>
          <a:p>
            <a:r>
              <a:rPr lang="en" altLang="zh-CN" dirty="0">
                <a:latin typeface="Courier" pitchFamily="2" charset="0"/>
                <a:hlinkClick r:id="rId2"/>
              </a:rPr>
              <a:t>https://en.wikipedia.org/wiki/Hazard_(computer_architecture)</a:t>
            </a:r>
            <a:endParaRPr lang="zh-CN" alt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7548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2" y="181250"/>
            <a:ext cx="8679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/>
              <a:t>CompiledProgram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 err="1">
                <a:solidFill>
                  <a:srgbClr val="2339DA"/>
                </a:solidFill>
              </a:rPr>
              <a:t>CompiledProgram</a:t>
            </a:r>
            <a:r>
              <a:rPr kumimoji="1" lang="zh-CN" altLang="en-US" sz="2800" b="1" dirty="0">
                <a:solidFill>
                  <a:srgbClr val="2339DA"/>
                </a:solidFill>
              </a:rPr>
              <a:t>构造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62</a:t>
            </a:fld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0A766F-2B70-824E-A3CB-359F3CE90398}"/>
              </a:ext>
            </a:extLst>
          </p:cNvPr>
          <p:cNvSpPr/>
          <p:nvPr/>
        </p:nvSpPr>
        <p:spPr>
          <a:xfrm>
            <a:off x="822602" y="812109"/>
            <a:ext cx="86291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latin typeface="Courier" pitchFamily="2" charset="0"/>
                <a:cs typeface="Courier New" panose="02070309020205020404" pitchFamily="49" charset="0"/>
              </a:rPr>
              <a:t>compiled_prog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 =</a:t>
            </a:r>
            <a:r>
              <a:rPr lang="zh-CN" altLang="en-US" dirty="0">
                <a:latin typeface="Courier" pitchFamily="2" charset="0"/>
                <a:cs typeface="Courier New" panose="02070309020205020404" pitchFamily="49" charset="0"/>
              </a:rPr>
              <a:t>     </a:t>
            </a:r>
            <a:r>
              <a:rPr lang="en-US" altLang="zh-CN" dirty="0">
                <a:latin typeface="Courier" pitchFamily="2" charset="0"/>
                <a:cs typeface="Courier New" panose="02070309020205020404" pitchFamily="49" charset="0"/>
              </a:rPr>
              <a:t>	</a:t>
            </a:r>
            <a:r>
              <a:rPr lang="en" altLang="zh-CN" dirty="0" err="1">
                <a:latin typeface="Courier" pitchFamily="2" charset="0"/>
                <a:cs typeface="Courier New" panose="02070309020205020404" pitchFamily="49" charset="0"/>
              </a:rPr>
              <a:t>compiler.CompiledProgram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en" altLang="zh-CN" b="1" dirty="0" err="1">
                <a:latin typeface="Courier" pitchFamily="2" charset="0"/>
                <a:cs typeface="Courier New" panose="02070309020205020404" pitchFamily="49" charset="0"/>
              </a:rPr>
              <a:t>fluid.default_main_program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())</a:t>
            </a:r>
          </a:p>
          <a:p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	</a:t>
            </a:r>
            <a:r>
              <a:rPr lang="en-US" altLang="zh-CN" dirty="0"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-US" altLang="zh-CN" dirty="0" err="1">
                <a:latin typeface="Courier" pitchFamily="2" charset="0"/>
                <a:cs typeface="Courier New" panose="02070309020205020404" pitchFamily="49" charset="0"/>
              </a:rPr>
              <a:t>with_data_parallel</a:t>
            </a:r>
            <a:r>
              <a:rPr lang="en-US" altLang="zh-CN" dirty="0"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en-US" altLang="zh-CN" dirty="0" err="1">
                <a:latin typeface="Courier" pitchFamily="2" charset="0"/>
                <a:cs typeface="Courier New" panose="02070309020205020404" pitchFamily="49" charset="0"/>
              </a:rPr>
              <a:t>loss_name</a:t>
            </a:r>
            <a:r>
              <a:rPr lang="en-US" altLang="zh-CN" dirty="0"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-US" altLang="zh-CN" dirty="0" err="1">
                <a:latin typeface="Courier" pitchFamily="2" charset="0"/>
                <a:cs typeface="Courier New" panose="02070309020205020404" pitchFamily="49" charset="0"/>
              </a:rPr>
              <a:t>loss.name</a:t>
            </a:r>
            <a:r>
              <a:rPr lang="en-US" altLang="zh-CN" dirty="0">
                <a:latin typeface="Courier" pitchFamily="2" charset="0"/>
                <a:cs typeface="Courier New" panose="02070309020205020404" pitchFamily="49" charset="0"/>
              </a:rPr>
              <a:t>)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A3B6B44-017D-5F4F-9409-05EFB1DC517A}"/>
              </a:ext>
            </a:extLst>
          </p:cNvPr>
          <p:cNvSpPr/>
          <p:nvPr/>
        </p:nvSpPr>
        <p:spPr>
          <a:xfrm>
            <a:off x="816756" y="1971588"/>
            <a:ext cx="987183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CompiledProgram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Courier" pitchFamily="2" charset="0"/>
              </a:rPr>
              <a:t>object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):</a:t>
            </a:r>
          </a:p>
          <a:p>
            <a:r>
              <a:rPr lang="zh-CN" altLang="en-US" dirty="0">
                <a:solidFill>
                  <a:srgbClr val="0000FF"/>
                </a:solidFill>
                <a:latin typeface="Courier" pitchFamily="2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def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" pitchFamily="2" charset="0"/>
              </a:rPr>
              <a:t>__</a:t>
            </a:r>
            <a:r>
              <a:rPr lang="en" altLang="zh-CN" dirty="0" err="1">
                <a:solidFill>
                  <a:srgbClr val="795E26"/>
                </a:solidFill>
                <a:latin typeface="Courier" pitchFamily="2" charset="0"/>
              </a:rPr>
              <a:t>init</a:t>
            </a:r>
            <a:r>
              <a:rPr lang="en" altLang="zh-CN" dirty="0">
                <a:solidFill>
                  <a:srgbClr val="795E26"/>
                </a:solidFill>
                <a:latin typeface="Courier" pitchFamily="2" charset="0"/>
              </a:rPr>
              <a:t>__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self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" altLang="zh-CN" dirty="0" err="1">
                <a:solidFill>
                  <a:srgbClr val="001080"/>
                </a:solidFill>
                <a:latin typeface="Courier" pitchFamily="2" charset="0"/>
              </a:rPr>
              <a:t>program_or_graph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):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      </a:t>
            </a:r>
            <a:r>
              <a:rPr lang="en-US" altLang="zh-CN" dirty="0">
                <a:solidFill>
                  <a:srgbClr val="000000"/>
                </a:solidFill>
                <a:latin typeface="Courier" pitchFamily="2" charset="0"/>
              </a:rPr>
              <a:t>...</a:t>
            </a:r>
            <a:endParaRPr lang="en" altLang="zh-CN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Courier" pitchFamily="2" charset="0"/>
              </a:rPr>
              <a:t>        </a:t>
            </a:r>
            <a:r>
              <a:rPr lang="en" altLang="zh-CN" dirty="0" err="1">
                <a:solidFill>
                  <a:srgbClr val="AF00DB"/>
                </a:solidFill>
                <a:latin typeface="Courier" pitchFamily="2" charset="0"/>
              </a:rPr>
              <a:t>elif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" pitchFamily="2" charset="0"/>
              </a:rPr>
              <a:t>isinstance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program_or_graph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framework.Program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):</a:t>
            </a:r>
          </a:p>
          <a:p>
            <a:r>
              <a:rPr lang="zh-CN" altLang="en-US" dirty="0">
                <a:solidFill>
                  <a:srgbClr val="0000FF"/>
                </a:solidFill>
                <a:latin typeface="Courier" pitchFamily="2" charset="0"/>
              </a:rPr>
              <a:t>            </a:t>
            </a:r>
            <a:r>
              <a:rPr lang="en" altLang="zh-CN" b="1" dirty="0" err="1">
                <a:solidFill>
                  <a:srgbClr val="0000FF"/>
                </a:solidFill>
                <a:latin typeface="Courier" pitchFamily="2" charset="0"/>
              </a:rPr>
              <a:t>self</a:t>
            </a:r>
            <a:r>
              <a:rPr lang="en" altLang="zh-CN" b="1" dirty="0" err="1">
                <a:solidFill>
                  <a:srgbClr val="000000"/>
                </a:solidFill>
                <a:latin typeface="Courier" pitchFamily="2" charset="0"/>
              </a:rPr>
              <a:t>._graph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 = 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core.Graph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(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program_or_graph.desc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)</a:t>
            </a:r>
          </a:p>
          <a:p>
            <a:r>
              <a:rPr lang="zh-CN" altLang="en-US" dirty="0">
                <a:solidFill>
                  <a:srgbClr val="0000FF"/>
                </a:solidFill>
                <a:latin typeface="Courier" pitchFamily="2" charset="0"/>
              </a:rPr>
              <a:t>            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self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._program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= 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program_or_graph</a:t>
            </a:r>
            <a:endParaRPr lang="en" altLang="zh-CN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      </a:t>
            </a:r>
            <a:r>
              <a:rPr lang="en-US" altLang="zh-CN" dirty="0">
                <a:solidFill>
                  <a:srgbClr val="000000"/>
                </a:solidFill>
                <a:latin typeface="Courier" pitchFamily="2" charset="0"/>
              </a:rPr>
              <a:t>...</a:t>
            </a:r>
            <a:endParaRPr lang="en" altLang="zh-CN" dirty="0">
              <a:solidFill>
                <a:srgbClr val="000000"/>
              </a:solidFill>
              <a:latin typeface="Courier" pitchFamily="2" charset="0"/>
            </a:endParaRPr>
          </a:p>
          <a:p>
            <a:endParaRPr lang="en" altLang="zh-CN" b="0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6AC53C0-5A3C-814E-95EC-B220CAF02380}"/>
              </a:ext>
            </a:extLst>
          </p:cNvPr>
          <p:cNvSpPr txBox="1"/>
          <p:nvPr/>
        </p:nvSpPr>
        <p:spPr>
          <a:xfrm>
            <a:off x="2354580" y="4273146"/>
            <a:ext cx="4121256" cy="400110"/>
          </a:xfrm>
          <a:prstGeom prst="rect">
            <a:avLst/>
          </a:prstGeom>
          <a:noFill/>
          <a:ln>
            <a:solidFill>
              <a:srgbClr val="203BD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dirty="0">
                <a:latin typeface="Courier" pitchFamily="2" charset="0"/>
              </a:rPr>
              <a:t>传入</a:t>
            </a:r>
            <a:r>
              <a:rPr kumimoji="1" lang="en-US" altLang="zh-CN" sz="2000" dirty="0" err="1">
                <a:latin typeface="Courier" pitchFamily="2" charset="0"/>
              </a:rPr>
              <a:t>ProgramDesc</a:t>
            </a:r>
            <a:r>
              <a:rPr kumimoji="1" lang="zh-CN" altLang="en-US" sz="2000" dirty="0">
                <a:latin typeface="Courier" pitchFamily="2" charset="0"/>
              </a:rPr>
              <a:t>，构建</a:t>
            </a:r>
            <a:r>
              <a:rPr kumimoji="1" lang="en-US" altLang="zh-CN" sz="2000" dirty="0">
                <a:latin typeface="Courier" pitchFamily="2" charset="0"/>
              </a:rPr>
              <a:t>Graph</a:t>
            </a:r>
            <a:endParaRPr kumimoji="1" lang="zh-CN" altLang="en-US" sz="2000" dirty="0">
              <a:latin typeface="Courier" pitchFamily="2" charset="0"/>
            </a:endParaRP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E4DC0EF9-9408-334C-AF3D-B97654F356BF}"/>
              </a:ext>
            </a:extLst>
          </p:cNvPr>
          <p:cNvCxnSpPr>
            <a:cxnSpLocks/>
          </p:cNvCxnSpPr>
          <p:nvPr/>
        </p:nvCxnSpPr>
        <p:spPr>
          <a:xfrm flipV="1">
            <a:off x="3540034" y="3381145"/>
            <a:ext cx="1597135" cy="857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E2A5A1A-01BA-E24B-9BF0-48EEC693A8D7}"/>
              </a:ext>
            </a:extLst>
          </p:cNvPr>
          <p:cNvCxnSpPr/>
          <p:nvPr/>
        </p:nvCxnSpPr>
        <p:spPr>
          <a:xfrm>
            <a:off x="934578" y="1872913"/>
            <a:ext cx="54800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16961BDF-C227-9B41-80A0-8BBAF2993F3B}"/>
              </a:ext>
            </a:extLst>
          </p:cNvPr>
          <p:cNvGrpSpPr/>
          <p:nvPr/>
        </p:nvGrpSpPr>
        <p:grpSpPr>
          <a:xfrm>
            <a:off x="7664565" y="3621629"/>
            <a:ext cx="3279161" cy="2912319"/>
            <a:chOff x="6507823" y="2654259"/>
            <a:chExt cx="4267869" cy="3790420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95DC063-90D6-484A-BD9D-7618A3585D0F}"/>
                </a:ext>
              </a:extLst>
            </p:cNvPr>
            <p:cNvGrpSpPr/>
            <p:nvPr/>
          </p:nvGrpSpPr>
          <p:grpSpPr>
            <a:xfrm>
              <a:off x="7077354" y="2663650"/>
              <a:ext cx="605481" cy="562862"/>
              <a:chOff x="7840027" y="1959253"/>
              <a:chExt cx="605481" cy="562862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A1DAF1B9-94F9-FA4D-9507-CC296A703B2D}"/>
                  </a:ext>
                </a:extLst>
              </p:cNvPr>
              <p:cNvSpPr/>
              <p:nvPr/>
            </p:nvSpPr>
            <p:spPr>
              <a:xfrm>
                <a:off x="7867850" y="1959253"/>
                <a:ext cx="562862" cy="562862"/>
              </a:xfrm>
              <a:prstGeom prst="ellipse">
                <a:avLst/>
              </a:prstGeom>
              <a:noFill/>
              <a:ln w="28575">
                <a:solidFill>
                  <a:srgbClr val="2339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BC260A0-C6C0-884B-BAAE-68AE60FC28C4}"/>
                  </a:ext>
                </a:extLst>
              </p:cNvPr>
              <p:cNvSpPr txBox="1"/>
              <p:nvPr/>
            </p:nvSpPr>
            <p:spPr>
              <a:xfrm>
                <a:off x="7840027" y="2006964"/>
                <a:ext cx="605481" cy="40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/>
                  <a:t>X</a:t>
                </a:r>
                <a:endParaRPr kumimoji="1" lang="zh-CN" altLang="en-US" sz="1400" b="1" dirty="0"/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DDA0941C-A2BC-8540-9A74-F83B862AACDC}"/>
                </a:ext>
              </a:extLst>
            </p:cNvPr>
            <p:cNvGrpSpPr/>
            <p:nvPr/>
          </p:nvGrpSpPr>
          <p:grpSpPr>
            <a:xfrm>
              <a:off x="9335019" y="2654259"/>
              <a:ext cx="1440673" cy="562862"/>
              <a:chOff x="7867850" y="1959253"/>
              <a:chExt cx="1440673" cy="562862"/>
            </a:xfrm>
          </p:grpSpPr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C6B2EB9E-F677-B645-8856-EF5D1AD025B8}"/>
                  </a:ext>
                </a:extLst>
              </p:cNvPr>
              <p:cNvSpPr/>
              <p:nvPr/>
            </p:nvSpPr>
            <p:spPr>
              <a:xfrm>
                <a:off x="7867850" y="1959253"/>
                <a:ext cx="1440673" cy="562862"/>
              </a:xfrm>
              <a:prstGeom prst="ellipse">
                <a:avLst/>
              </a:prstGeom>
              <a:noFill/>
              <a:ln w="28575">
                <a:solidFill>
                  <a:srgbClr val="2339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21B6F03-2680-9D43-AC34-36F89A2BDAFE}"/>
                  </a:ext>
                </a:extLst>
              </p:cNvPr>
              <p:cNvSpPr txBox="1"/>
              <p:nvPr/>
            </p:nvSpPr>
            <p:spPr>
              <a:xfrm>
                <a:off x="7977433" y="2005370"/>
                <a:ext cx="1248032" cy="400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/>
                  <a:t>fc_0.w_0</a:t>
                </a:r>
                <a:endParaRPr kumimoji="1" lang="zh-CN" altLang="en-US" sz="1400" b="1" dirty="0"/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69D20BC5-6E95-654D-947C-571223C686F8}"/>
                </a:ext>
              </a:extLst>
            </p:cNvPr>
            <p:cNvGrpSpPr/>
            <p:nvPr/>
          </p:nvGrpSpPr>
          <p:grpSpPr>
            <a:xfrm>
              <a:off x="8270040" y="3342450"/>
              <a:ext cx="741405" cy="562862"/>
              <a:chOff x="7867849" y="1959253"/>
              <a:chExt cx="741405" cy="562862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0C8F5366-2657-B544-B8E6-463E389DF91B}"/>
                  </a:ext>
                </a:extLst>
              </p:cNvPr>
              <p:cNvSpPr/>
              <p:nvPr/>
            </p:nvSpPr>
            <p:spPr>
              <a:xfrm>
                <a:off x="7867849" y="1959253"/>
                <a:ext cx="741405" cy="562862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EE1D0C0-098E-6C45-9454-37647174796B}"/>
                  </a:ext>
                </a:extLst>
              </p:cNvPr>
              <p:cNvSpPr txBox="1"/>
              <p:nvPr/>
            </p:nvSpPr>
            <p:spPr>
              <a:xfrm>
                <a:off x="7883005" y="2004207"/>
                <a:ext cx="726008" cy="40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 err="1"/>
                  <a:t>mul</a:t>
                </a:r>
                <a:endParaRPr kumimoji="1" lang="zh-CN" altLang="en-US" sz="1400" b="1" dirty="0"/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6C1F64FF-D51D-5848-AB5E-F79F347C9B4E}"/>
                </a:ext>
              </a:extLst>
            </p:cNvPr>
            <p:cNvGrpSpPr/>
            <p:nvPr/>
          </p:nvGrpSpPr>
          <p:grpSpPr>
            <a:xfrm>
              <a:off x="6507823" y="4124441"/>
              <a:ext cx="1484527" cy="562862"/>
              <a:chOff x="7823996" y="1959253"/>
              <a:chExt cx="1484527" cy="562862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B334E300-3E63-1E47-87C8-7D821E08A947}"/>
                  </a:ext>
                </a:extLst>
              </p:cNvPr>
              <p:cNvSpPr/>
              <p:nvPr/>
            </p:nvSpPr>
            <p:spPr>
              <a:xfrm>
                <a:off x="7867850" y="1959253"/>
                <a:ext cx="1440673" cy="562862"/>
              </a:xfrm>
              <a:prstGeom prst="ellipse">
                <a:avLst/>
              </a:prstGeom>
              <a:noFill/>
              <a:ln w="28575">
                <a:solidFill>
                  <a:srgbClr val="2339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6949C2F-D73F-054E-9DD9-D7ED86074592}"/>
                  </a:ext>
                </a:extLst>
              </p:cNvPr>
              <p:cNvSpPr txBox="1"/>
              <p:nvPr/>
            </p:nvSpPr>
            <p:spPr>
              <a:xfrm>
                <a:off x="7823996" y="2023163"/>
                <a:ext cx="1456676" cy="400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/>
                  <a:t>fc_0.tmp_0</a:t>
                </a:r>
                <a:endParaRPr kumimoji="1" lang="zh-CN" altLang="en-US" sz="1400" b="1" dirty="0"/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6EC1156E-44B8-A648-80DE-03812D925404}"/>
                </a:ext>
              </a:extLst>
            </p:cNvPr>
            <p:cNvGrpSpPr/>
            <p:nvPr/>
          </p:nvGrpSpPr>
          <p:grpSpPr>
            <a:xfrm>
              <a:off x="9288877" y="4124441"/>
              <a:ext cx="1440673" cy="562862"/>
              <a:chOff x="7867850" y="1959253"/>
              <a:chExt cx="1440673" cy="562862"/>
            </a:xfrm>
          </p:grpSpPr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CD9D0586-F8F0-1742-A676-37F0D8708FC8}"/>
                  </a:ext>
                </a:extLst>
              </p:cNvPr>
              <p:cNvSpPr/>
              <p:nvPr/>
            </p:nvSpPr>
            <p:spPr>
              <a:xfrm>
                <a:off x="7867850" y="1959253"/>
                <a:ext cx="1440673" cy="562862"/>
              </a:xfrm>
              <a:prstGeom prst="ellipse">
                <a:avLst/>
              </a:prstGeom>
              <a:noFill/>
              <a:ln w="28575">
                <a:solidFill>
                  <a:srgbClr val="2339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7A118E24-9001-B340-A71B-18B2A1BCA14F}"/>
                  </a:ext>
                </a:extLst>
              </p:cNvPr>
              <p:cNvSpPr txBox="1"/>
              <p:nvPr/>
            </p:nvSpPr>
            <p:spPr>
              <a:xfrm>
                <a:off x="7964170" y="2021662"/>
                <a:ext cx="1248032" cy="400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/>
                  <a:t>fc_0.b_0</a:t>
                </a:r>
                <a:endParaRPr kumimoji="1" lang="zh-CN" altLang="en-US" sz="1400" b="1" dirty="0"/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735A45A0-A6A3-4F4C-A3F2-288E1E49E2FF}"/>
                </a:ext>
              </a:extLst>
            </p:cNvPr>
            <p:cNvGrpSpPr/>
            <p:nvPr/>
          </p:nvGrpSpPr>
          <p:grpSpPr>
            <a:xfrm>
              <a:off x="7516817" y="4954192"/>
              <a:ext cx="2322057" cy="562862"/>
              <a:chOff x="7867849" y="1959253"/>
              <a:chExt cx="2322057" cy="562862"/>
            </a:xfrm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318285AE-97F9-784C-BAF6-24B2CA69B9FA}"/>
                  </a:ext>
                </a:extLst>
              </p:cNvPr>
              <p:cNvSpPr/>
              <p:nvPr/>
            </p:nvSpPr>
            <p:spPr>
              <a:xfrm>
                <a:off x="7867849" y="1959253"/>
                <a:ext cx="2322057" cy="562862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2EEC530-A816-7744-8FD5-2F06F64B4286}"/>
                  </a:ext>
                </a:extLst>
              </p:cNvPr>
              <p:cNvSpPr txBox="1"/>
              <p:nvPr/>
            </p:nvSpPr>
            <p:spPr>
              <a:xfrm>
                <a:off x="7916864" y="2004698"/>
                <a:ext cx="2149817" cy="4005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 err="1"/>
                  <a:t>elementwise_add</a:t>
                </a:r>
                <a:endParaRPr kumimoji="1" lang="zh-CN" altLang="en-US" sz="1400" b="1" dirty="0"/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04FD6B7E-846C-0A45-A3F5-971F3372848E}"/>
                </a:ext>
              </a:extLst>
            </p:cNvPr>
            <p:cNvGrpSpPr/>
            <p:nvPr/>
          </p:nvGrpSpPr>
          <p:grpSpPr>
            <a:xfrm>
              <a:off x="7942211" y="5881817"/>
              <a:ext cx="1562116" cy="562862"/>
              <a:chOff x="7822047" y="1959253"/>
              <a:chExt cx="1562116" cy="562862"/>
            </a:xfrm>
          </p:grpSpPr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3DF50FBF-4DFE-CB44-832C-7E4B6AC14E36}"/>
                  </a:ext>
                </a:extLst>
              </p:cNvPr>
              <p:cNvSpPr/>
              <p:nvPr/>
            </p:nvSpPr>
            <p:spPr>
              <a:xfrm>
                <a:off x="7867850" y="1959253"/>
                <a:ext cx="1440673" cy="562862"/>
              </a:xfrm>
              <a:prstGeom prst="ellipse">
                <a:avLst/>
              </a:prstGeom>
              <a:noFill/>
              <a:ln w="28575">
                <a:solidFill>
                  <a:srgbClr val="2339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5F58ED4-176C-0849-A2C8-E04B27D0DB94}"/>
                  </a:ext>
                </a:extLst>
              </p:cNvPr>
              <p:cNvSpPr txBox="1"/>
              <p:nvPr/>
            </p:nvSpPr>
            <p:spPr>
              <a:xfrm>
                <a:off x="7822047" y="2022115"/>
                <a:ext cx="1562116" cy="400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/>
                  <a:t>fc_0.tmp_1</a:t>
                </a:r>
                <a:endParaRPr kumimoji="1" lang="zh-CN" altLang="en-US" sz="1400" b="1" dirty="0"/>
              </a:p>
            </p:txBody>
          </p:sp>
        </p:grpSp>
        <p:cxnSp>
          <p:nvCxnSpPr>
            <p:cNvPr id="34" name="直线箭头连接符 33">
              <a:extLst>
                <a:ext uri="{FF2B5EF4-FFF2-40B4-BE49-F238E27FC236}">
                  <a16:creationId xmlns:a16="http://schemas.microsoft.com/office/drawing/2014/main" id="{0A59DD8C-7485-1041-A13A-8485F1A2DBE7}"/>
                </a:ext>
              </a:extLst>
            </p:cNvPr>
            <p:cNvCxnSpPr/>
            <p:nvPr/>
          </p:nvCxnSpPr>
          <p:spPr>
            <a:xfrm>
              <a:off x="7629094" y="3089469"/>
              <a:ext cx="622339" cy="4555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箭头连接符 36">
              <a:extLst>
                <a:ext uri="{FF2B5EF4-FFF2-40B4-BE49-F238E27FC236}">
                  <a16:creationId xmlns:a16="http://schemas.microsoft.com/office/drawing/2014/main" id="{9481A38A-7E07-1042-A92B-A7980E1B2971}"/>
                </a:ext>
              </a:extLst>
            </p:cNvPr>
            <p:cNvCxnSpPr/>
            <p:nvPr/>
          </p:nvCxnSpPr>
          <p:spPr>
            <a:xfrm rot="6200509">
              <a:off x="8958157" y="3100973"/>
              <a:ext cx="518778" cy="3714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2A6E6B26-EC69-E942-B6EF-0F5B8E8F247E}"/>
                </a:ext>
              </a:extLst>
            </p:cNvPr>
            <p:cNvCxnSpPr/>
            <p:nvPr/>
          </p:nvCxnSpPr>
          <p:spPr>
            <a:xfrm rot="6200509">
              <a:off x="7799910" y="3791972"/>
              <a:ext cx="518778" cy="3714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箭头连接符 42">
              <a:extLst>
                <a:ext uri="{FF2B5EF4-FFF2-40B4-BE49-F238E27FC236}">
                  <a16:creationId xmlns:a16="http://schemas.microsoft.com/office/drawing/2014/main" id="{8B7155F3-143F-3549-B6D9-8752FA2B4E63}"/>
                </a:ext>
              </a:extLst>
            </p:cNvPr>
            <p:cNvCxnSpPr/>
            <p:nvPr/>
          </p:nvCxnSpPr>
          <p:spPr>
            <a:xfrm rot="6200509">
              <a:off x="9103962" y="4659503"/>
              <a:ext cx="449548" cy="2765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箭头连接符 46">
              <a:extLst>
                <a:ext uri="{FF2B5EF4-FFF2-40B4-BE49-F238E27FC236}">
                  <a16:creationId xmlns:a16="http://schemas.microsoft.com/office/drawing/2014/main" id="{564D5336-4D78-9841-894D-86D20E4D02B8}"/>
                </a:ext>
              </a:extLst>
            </p:cNvPr>
            <p:cNvCxnSpPr/>
            <p:nvPr/>
          </p:nvCxnSpPr>
          <p:spPr>
            <a:xfrm rot="11035100">
              <a:off x="7662870" y="4719917"/>
              <a:ext cx="449548" cy="27657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箭头连接符 49">
              <a:extLst>
                <a:ext uri="{FF2B5EF4-FFF2-40B4-BE49-F238E27FC236}">
                  <a16:creationId xmlns:a16="http://schemas.microsoft.com/office/drawing/2014/main" id="{03F465B3-188D-6B43-83AD-89C8944EF29D}"/>
                </a:ext>
              </a:extLst>
            </p:cNvPr>
            <p:cNvCxnSpPr/>
            <p:nvPr/>
          </p:nvCxnSpPr>
          <p:spPr>
            <a:xfrm rot="14400000">
              <a:off x="8517729" y="5631584"/>
              <a:ext cx="308168" cy="17348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75703981-7C66-404E-882C-7A9275EA119C}"/>
              </a:ext>
            </a:extLst>
          </p:cNvPr>
          <p:cNvCxnSpPr>
            <a:cxnSpLocks/>
          </p:cNvCxnSpPr>
          <p:nvPr/>
        </p:nvCxnSpPr>
        <p:spPr>
          <a:xfrm>
            <a:off x="5752675" y="4673256"/>
            <a:ext cx="1945585" cy="904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76852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2" y="181250"/>
            <a:ext cx="8679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/>
              <a:t>CompiledProgram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 err="1">
                <a:solidFill>
                  <a:srgbClr val="2339DA"/>
                </a:solidFill>
              </a:rPr>
              <a:t>CompiledProgram</a:t>
            </a:r>
            <a:r>
              <a:rPr kumimoji="1" lang="zh-CN" altLang="en-US" sz="2800" b="1" dirty="0">
                <a:solidFill>
                  <a:srgbClr val="2339DA"/>
                </a:solidFill>
              </a:rPr>
              <a:t>构造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63</a:t>
            </a:fld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0A766F-2B70-824E-A3CB-359F3CE90398}"/>
              </a:ext>
            </a:extLst>
          </p:cNvPr>
          <p:cNvSpPr/>
          <p:nvPr/>
        </p:nvSpPr>
        <p:spPr>
          <a:xfrm>
            <a:off x="822602" y="812109"/>
            <a:ext cx="86291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latin typeface="Courier" pitchFamily="2" charset="0"/>
                <a:cs typeface="Courier New" panose="02070309020205020404" pitchFamily="49" charset="0"/>
              </a:rPr>
              <a:t>compiled_prog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 =</a:t>
            </a:r>
            <a:r>
              <a:rPr lang="zh-CN" altLang="en-US" dirty="0">
                <a:latin typeface="Courier" pitchFamily="2" charset="0"/>
                <a:cs typeface="Courier New" panose="02070309020205020404" pitchFamily="49" charset="0"/>
              </a:rPr>
              <a:t>     </a:t>
            </a:r>
            <a:r>
              <a:rPr lang="en-US" altLang="zh-CN" dirty="0">
                <a:latin typeface="Courier" pitchFamily="2" charset="0"/>
                <a:cs typeface="Courier New" panose="02070309020205020404" pitchFamily="49" charset="0"/>
              </a:rPr>
              <a:t>	</a:t>
            </a:r>
            <a:r>
              <a:rPr lang="en" altLang="zh-CN" dirty="0" err="1">
                <a:latin typeface="Courier" pitchFamily="2" charset="0"/>
                <a:cs typeface="Courier New" panose="02070309020205020404" pitchFamily="49" charset="0"/>
              </a:rPr>
              <a:t>compiler.CompiledProgram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en" altLang="zh-CN" b="1" dirty="0" err="1">
                <a:latin typeface="Courier" pitchFamily="2" charset="0"/>
                <a:cs typeface="Courier New" panose="02070309020205020404" pitchFamily="49" charset="0"/>
              </a:rPr>
              <a:t>fluid.default_main_program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())</a:t>
            </a:r>
          </a:p>
          <a:p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	</a:t>
            </a:r>
            <a:r>
              <a:rPr lang="en-US" altLang="zh-CN" b="1" dirty="0">
                <a:solidFill>
                  <a:srgbClr val="C00000"/>
                </a:solidFill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-US" altLang="zh-CN" b="1" dirty="0" err="1">
                <a:solidFill>
                  <a:srgbClr val="C00000"/>
                </a:solidFill>
                <a:latin typeface="Courier" pitchFamily="2" charset="0"/>
                <a:cs typeface="Courier New" panose="02070309020205020404" pitchFamily="49" charset="0"/>
              </a:rPr>
              <a:t>with_data_parallel</a:t>
            </a:r>
            <a:r>
              <a:rPr lang="en-US" altLang="zh-CN" b="1" dirty="0">
                <a:solidFill>
                  <a:srgbClr val="C00000"/>
                </a:solidFill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en-US" altLang="zh-CN" b="1" dirty="0" err="1">
                <a:solidFill>
                  <a:srgbClr val="C00000"/>
                </a:solidFill>
                <a:latin typeface="Courier" pitchFamily="2" charset="0"/>
                <a:cs typeface="Courier New" panose="02070309020205020404" pitchFamily="49" charset="0"/>
              </a:rPr>
              <a:t>loss_name</a:t>
            </a:r>
            <a:r>
              <a:rPr lang="en-US" altLang="zh-CN" b="1" dirty="0">
                <a:solidFill>
                  <a:srgbClr val="C00000"/>
                </a:solidFill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-US" altLang="zh-CN" b="1" dirty="0" err="1">
                <a:solidFill>
                  <a:srgbClr val="C00000"/>
                </a:solidFill>
                <a:latin typeface="Courier" pitchFamily="2" charset="0"/>
                <a:cs typeface="Courier New" panose="02070309020205020404" pitchFamily="49" charset="0"/>
              </a:rPr>
              <a:t>loss.name</a:t>
            </a:r>
            <a:r>
              <a:rPr lang="en-US" altLang="zh-CN" b="1" dirty="0">
                <a:solidFill>
                  <a:srgbClr val="C00000"/>
                </a:solidFill>
                <a:latin typeface="Courier" pitchFamily="2" charset="0"/>
                <a:cs typeface="Courier New" panose="02070309020205020404" pitchFamily="49" charset="0"/>
              </a:rPr>
              <a:t>)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E2A5A1A-01BA-E24B-9BF0-48EEC693A8D7}"/>
              </a:ext>
            </a:extLst>
          </p:cNvPr>
          <p:cNvCxnSpPr/>
          <p:nvPr/>
        </p:nvCxnSpPr>
        <p:spPr>
          <a:xfrm>
            <a:off x="934578" y="1928333"/>
            <a:ext cx="54800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ADC0B222-D40D-A943-9200-F456E971E3CC}"/>
              </a:ext>
            </a:extLst>
          </p:cNvPr>
          <p:cNvSpPr/>
          <p:nvPr/>
        </p:nvSpPr>
        <p:spPr>
          <a:xfrm>
            <a:off x="822602" y="2120763"/>
            <a:ext cx="751985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def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" pitchFamily="2" charset="0"/>
              </a:rPr>
              <a:t>with_data_parallel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self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,</a:t>
            </a:r>
          </a:p>
          <a:p>
            <a:r>
              <a:rPr lang="en-US" altLang="zh-CN" dirty="0">
                <a:solidFill>
                  <a:srgbClr val="001080"/>
                </a:solidFill>
                <a:latin typeface="Courier" pitchFamily="2" charset="0"/>
              </a:rPr>
              <a:t>			</a:t>
            </a:r>
            <a:r>
              <a:rPr lang="zh-CN" altLang="en-US" dirty="0">
                <a:solidFill>
                  <a:srgbClr val="001080"/>
                </a:solidFill>
                <a:latin typeface="Courier" pitchFamily="2" charset="0"/>
              </a:rPr>
              <a:t>   </a:t>
            </a:r>
            <a:r>
              <a:rPr lang="en" altLang="zh-CN" dirty="0" err="1">
                <a:solidFill>
                  <a:srgbClr val="001080"/>
                </a:solidFill>
                <a:latin typeface="Courier" pitchFamily="2" charset="0"/>
              </a:rPr>
              <a:t>loss_name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=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None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,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			</a:t>
            </a:r>
            <a:r>
              <a:rPr lang="zh-CN" altLang="en-US" b="1" dirty="0">
                <a:solidFill>
                  <a:srgbClr val="001080"/>
                </a:solidFill>
                <a:latin typeface="Courier" pitchFamily="2" charset="0"/>
              </a:rPr>
              <a:t>   </a:t>
            </a:r>
            <a:r>
              <a:rPr lang="en" altLang="zh-CN" b="1" dirty="0" err="1">
                <a:solidFill>
                  <a:srgbClr val="001080"/>
                </a:solidFill>
                <a:latin typeface="Courier" pitchFamily="2" charset="0"/>
              </a:rPr>
              <a:t>build_strategy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=</a:t>
            </a:r>
            <a:r>
              <a:rPr lang="en" altLang="zh-CN" b="1" dirty="0">
                <a:solidFill>
                  <a:srgbClr val="0000FF"/>
                </a:solidFill>
                <a:latin typeface="Courier" pitchFamily="2" charset="0"/>
              </a:rPr>
              <a:t>None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,</a:t>
            </a:r>
          </a:p>
          <a:p>
            <a:r>
              <a:rPr lang="en" altLang="zh-CN" b="1" dirty="0">
                <a:solidFill>
                  <a:srgbClr val="001080"/>
                </a:solidFill>
                <a:latin typeface="Courier" pitchFamily="2" charset="0"/>
              </a:rPr>
              <a:t>			</a:t>
            </a:r>
            <a:r>
              <a:rPr lang="zh-CN" altLang="en-US" b="1" dirty="0">
                <a:solidFill>
                  <a:srgbClr val="001080"/>
                </a:solidFill>
                <a:latin typeface="Courier" pitchFamily="2" charset="0"/>
              </a:rPr>
              <a:t>   </a:t>
            </a:r>
            <a:r>
              <a:rPr lang="en" altLang="zh-CN" b="1" dirty="0" err="1">
                <a:solidFill>
                  <a:srgbClr val="001080"/>
                </a:solidFill>
                <a:latin typeface="Courier" pitchFamily="2" charset="0"/>
              </a:rPr>
              <a:t>exec_strategy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=</a:t>
            </a:r>
            <a:r>
              <a:rPr lang="en" altLang="zh-CN" b="1" dirty="0">
                <a:solidFill>
                  <a:srgbClr val="0000FF"/>
                </a:solidFill>
                <a:latin typeface="Courier" pitchFamily="2" charset="0"/>
              </a:rPr>
              <a:t>None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,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			</a:t>
            </a:r>
            <a:r>
              <a:rPr lang="zh-CN" altLang="en-US" dirty="0">
                <a:solidFill>
                  <a:srgbClr val="001080"/>
                </a:solidFill>
                <a:latin typeface="Courier" pitchFamily="2" charset="0"/>
              </a:rPr>
              <a:t>   </a:t>
            </a:r>
            <a:r>
              <a:rPr lang="en" altLang="zh-CN" dirty="0" err="1">
                <a:solidFill>
                  <a:srgbClr val="001080"/>
                </a:solidFill>
                <a:latin typeface="Courier" pitchFamily="2" charset="0"/>
              </a:rPr>
              <a:t>share_vars_from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=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None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,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			</a:t>
            </a:r>
            <a:r>
              <a:rPr lang="zh-CN" altLang="en-US" dirty="0">
                <a:solidFill>
                  <a:srgbClr val="001080"/>
                </a:solidFill>
                <a:latin typeface="Courier" pitchFamily="2" charset="0"/>
              </a:rPr>
              <a:t>   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places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=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None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):</a:t>
            </a:r>
            <a:endParaRPr lang="en" altLang="zh-CN" b="0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AAAB23A-8BAB-C340-BCA7-5A7E21338454}"/>
              </a:ext>
            </a:extLst>
          </p:cNvPr>
          <p:cNvSpPr txBox="1"/>
          <p:nvPr/>
        </p:nvSpPr>
        <p:spPr>
          <a:xfrm>
            <a:off x="6923314" y="2109889"/>
            <a:ext cx="3311369" cy="369332"/>
          </a:xfrm>
          <a:prstGeom prst="rect">
            <a:avLst/>
          </a:prstGeom>
          <a:noFill/>
          <a:ln>
            <a:solidFill>
              <a:srgbClr val="203BD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Courier" pitchFamily="2" charset="0"/>
              </a:rPr>
              <a:t>配置</a:t>
            </a:r>
            <a:r>
              <a:rPr kumimoji="1" lang="en-US" altLang="zh-CN" dirty="0">
                <a:latin typeface="Courier" pitchFamily="2" charset="0"/>
              </a:rPr>
              <a:t>Program</a:t>
            </a:r>
            <a:r>
              <a:rPr kumimoji="1" lang="zh-CN" altLang="en-US" dirty="0">
                <a:latin typeface="Courier" pitchFamily="2" charset="0"/>
              </a:rPr>
              <a:t>并行执行的策略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4D7E1DD2-B3F1-B648-BAFB-AA7488FB5219}"/>
              </a:ext>
            </a:extLst>
          </p:cNvPr>
          <p:cNvSpPr txBox="1"/>
          <p:nvPr/>
        </p:nvSpPr>
        <p:spPr>
          <a:xfrm>
            <a:off x="7302137" y="2811825"/>
            <a:ext cx="3089367" cy="365760"/>
          </a:xfrm>
          <a:prstGeom prst="rect">
            <a:avLst/>
          </a:prstGeom>
          <a:noFill/>
          <a:ln>
            <a:solidFill>
              <a:srgbClr val="203BD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配置并行的构建和执行规则</a:t>
            </a:r>
          </a:p>
        </p:txBody>
      </p:sp>
      <p:sp>
        <p:nvSpPr>
          <p:cNvPr id="54" name="右大括号 53">
            <a:extLst>
              <a:ext uri="{FF2B5EF4-FFF2-40B4-BE49-F238E27FC236}">
                <a16:creationId xmlns:a16="http://schemas.microsoft.com/office/drawing/2014/main" id="{D3237328-2904-7B41-93D2-329709AE8A55}"/>
              </a:ext>
            </a:extLst>
          </p:cNvPr>
          <p:cNvSpPr/>
          <p:nvPr/>
        </p:nvSpPr>
        <p:spPr>
          <a:xfrm>
            <a:off x="6923314" y="2787811"/>
            <a:ext cx="378823" cy="413788"/>
          </a:xfrm>
          <a:prstGeom prst="rightBrace">
            <a:avLst/>
          </a:prstGeom>
          <a:ln w="19050">
            <a:solidFill>
              <a:srgbClr val="2339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E309F33-16FB-7F48-A731-68AFDAA15B29}"/>
              </a:ext>
            </a:extLst>
          </p:cNvPr>
          <p:cNvSpPr/>
          <p:nvPr/>
        </p:nvSpPr>
        <p:spPr>
          <a:xfrm>
            <a:off x="822602" y="4122938"/>
            <a:ext cx="508937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b="1" dirty="0" err="1">
                <a:solidFill>
                  <a:srgbClr val="3F3F3F"/>
                </a:solidFill>
                <a:latin typeface="Courier" pitchFamily="2" charset="0"/>
              </a:rPr>
              <a:t>build_strategy</a:t>
            </a:r>
            <a:r>
              <a:rPr lang="zh-CN" altLang="en" sz="2000" b="1" dirty="0">
                <a:solidFill>
                  <a:srgbClr val="3F3F3F"/>
                </a:solidFill>
                <a:latin typeface="Courier" pitchFamily="2" charset="0"/>
              </a:rPr>
              <a:t>（</a:t>
            </a:r>
            <a:r>
              <a:rPr lang="en" altLang="zh-CN" sz="2000" b="1" dirty="0" err="1">
                <a:solidFill>
                  <a:srgbClr val="3F3F3F"/>
                </a:solidFill>
                <a:latin typeface="Courier" pitchFamily="2" charset="0"/>
              </a:rPr>
              <a:t>BuildStrategy</a:t>
            </a:r>
            <a:r>
              <a:rPr lang="zh-CN" altLang="en" sz="2000" b="1" dirty="0">
                <a:solidFill>
                  <a:srgbClr val="3F3F3F"/>
                </a:solidFill>
                <a:latin typeface="Courier" pitchFamily="2" charset="0"/>
              </a:rPr>
              <a:t>） </a:t>
            </a:r>
            <a:endParaRPr lang="en" altLang="zh-CN" sz="2000" b="1" dirty="0">
              <a:solidFill>
                <a:srgbClr val="3F3F3F"/>
              </a:solidFill>
              <a:latin typeface="Courier" pitchFamily="2" charset="0"/>
            </a:endParaRPr>
          </a:p>
          <a:p>
            <a:r>
              <a:rPr lang="zh-CN" altLang="en-US" sz="2000" dirty="0">
                <a:solidFill>
                  <a:srgbClr val="3F3F3F"/>
                </a:solidFill>
                <a:latin typeface="Courier" pitchFamily="2" charset="0"/>
              </a:rPr>
              <a:t>用于构建图，优化图的拓扑结构，使运行时能够更高效</a:t>
            </a:r>
            <a:endParaRPr lang="en-US" altLang="zh-CN" sz="2000" dirty="0">
              <a:solidFill>
                <a:srgbClr val="3F3F3F"/>
              </a:solidFill>
              <a:latin typeface="Courier" pitchFamily="2" charset="0"/>
            </a:endParaRPr>
          </a:p>
          <a:p>
            <a:r>
              <a:rPr lang="zh-CN" altLang="en-US" sz="2000" dirty="0">
                <a:solidFill>
                  <a:srgbClr val="C00000"/>
                </a:solidFill>
                <a:latin typeface="Courier" pitchFamily="2" charset="0"/>
              </a:rPr>
              <a:t>参数举例：</a:t>
            </a:r>
            <a:endParaRPr lang="en-US" altLang="zh-CN" sz="2000" dirty="0">
              <a:solidFill>
                <a:srgbClr val="C00000"/>
              </a:solidFill>
              <a:latin typeface="Courier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b="1" dirty="0">
                <a:latin typeface="Courier" pitchFamily="2" charset="0"/>
              </a:rPr>
              <a:t>fuse_</a:t>
            </a:r>
            <a:r>
              <a:rPr lang="en-US" altLang="zh-CN" b="1" dirty="0" err="1">
                <a:latin typeface="Courier" pitchFamily="2" charset="0"/>
              </a:rPr>
              <a:t>all_reduce_ops</a:t>
            </a:r>
            <a:r>
              <a:rPr lang="zh-CN" altLang="en-US" b="1" dirty="0">
                <a:latin typeface="Courier" pitchFamily="2" charset="0"/>
              </a:rPr>
              <a:t>：</a:t>
            </a:r>
            <a:r>
              <a:rPr lang="en-US" altLang="zh-CN" dirty="0">
                <a:latin typeface="Courier" pitchFamily="2" charset="0"/>
              </a:rPr>
              <a:t>bool</a:t>
            </a:r>
            <a:r>
              <a:rPr lang="zh-CN" altLang="en-US" dirty="0">
                <a:latin typeface="Courier" pitchFamily="2" charset="0"/>
              </a:rPr>
              <a:t>，合并</a:t>
            </a:r>
            <a:r>
              <a:rPr lang="en-US" altLang="zh-CN" dirty="0">
                <a:latin typeface="Courier" pitchFamily="2" charset="0"/>
              </a:rPr>
              <a:t>all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reduce</a:t>
            </a:r>
            <a:r>
              <a:rPr lang="zh-CN" altLang="en-US" dirty="0">
                <a:latin typeface="Courier" pitchFamily="2" charset="0"/>
              </a:rPr>
              <a:t>操作，减少同步次数</a:t>
            </a:r>
            <a:endParaRPr lang="en-US" altLang="zh-CN" dirty="0">
              <a:latin typeface="Courier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b="1" dirty="0">
                <a:latin typeface="Courier" pitchFamily="2" charset="0"/>
              </a:rPr>
              <a:t>memory</a:t>
            </a:r>
            <a:r>
              <a:rPr lang="en-US" altLang="zh-CN" b="1" dirty="0">
                <a:latin typeface="Courier" pitchFamily="2" charset="0"/>
              </a:rPr>
              <a:t>_optimize</a:t>
            </a:r>
            <a:r>
              <a:rPr lang="zh-CN" altLang="en-US" dirty="0">
                <a:latin typeface="Courier" pitchFamily="2" charset="0"/>
              </a:rPr>
              <a:t>：</a:t>
            </a:r>
            <a:r>
              <a:rPr lang="en-US" altLang="zh-CN" dirty="0">
                <a:latin typeface="Courier" pitchFamily="2" charset="0"/>
              </a:rPr>
              <a:t>bool</a:t>
            </a:r>
            <a:r>
              <a:rPr lang="zh-CN" altLang="en-US" dirty="0">
                <a:latin typeface="Courier" pitchFamily="2" charset="0"/>
              </a:rPr>
              <a:t>，</a:t>
            </a:r>
            <a:r>
              <a:rPr lang="zh-CN" altLang="en-US" sz="2000" dirty="0"/>
              <a:t>用于减少总内存消耗</a:t>
            </a:r>
            <a:endParaRPr lang="en-US" altLang="zh-CN" sz="2000" dirty="0">
              <a:latin typeface="Courier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 dirty="0">
              <a:latin typeface="Courier" pitchFamily="2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2A4BEC2A-6047-1746-A80E-C061925FFCF4}"/>
              </a:ext>
            </a:extLst>
          </p:cNvPr>
          <p:cNvSpPr/>
          <p:nvPr/>
        </p:nvSpPr>
        <p:spPr>
          <a:xfrm>
            <a:off x="6414654" y="4122937"/>
            <a:ext cx="5445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b="1" dirty="0" err="1">
                <a:solidFill>
                  <a:srgbClr val="3F3F3F"/>
                </a:solidFill>
                <a:latin typeface="Courier" pitchFamily="2" charset="0"/>
              </a:rPr>
              <a:t>exec_strategy</a:t>
            </a:r>
            <a:r>
              <a:rPr lang="zh-CN" altLang="en" sz="2000" b="1" dirty="0">
                <a:solidFill>
                  <a:srgbClr val="3F3F3F"/>
                </a:solidFill>
                <a:latin typeface="Courier" pitchFamily="2" charset="0"/>
              </a:rPr>
              <a:t>（</a:t>
            </a:r>
            <a:r>
              <a:rPr lang="en" altLang="zh-CN" sz="2000" b="1" dirty="0" err="1">
                <a:solidFill>
                  <a:srgbClr val="3F3F3F"/>
                </a:solidFill>
                <a:latin typeface="Courier" pitchFamily="2" charset="0"/>
              </a:rPr>
              <a:t>ExecutionStrategy</a:t>
            </a:r>
            <a:r>
              <a:rPr lang="zh-CN" altLang="en" sz="2000" b="1" dirty="0">
                <a:solidFill>
                  <a:srgbClr val="3F3F3F"/>
                </a:solidFill>
                <a:latin typeface="Courier" pitchFamily="2" charset="0"/>
              </a:rPr>
              <a:t>） </a:t>
            </a:r>
            <a:endParaRPr lang="en" altLang="zh-CN" sz="2000" b="1" dirty="0">
              <a:solidFill>
                <a:srgbClr val="3F3F3F"/>
              </a:solidFill>
              <a:latin typeface="Courier" pitchFamily="2" charset="0"/>
            </a:endParaRPr>
          </a:p>
          <a:p>
            <a:r>
              <a:rPr lang="zh-CN" altLang="en-US" sz="2000" dirty="0">
                <a:solidFill>
                  <a:srgbClr val="3F3F3F"/>
                </a:solidFill>
                <a:latin typeface="Courier" pitchFamily="2" charset="0"/>
              </a:rPr>
              <a:t>用于配置图执行过程中的策略</a:t>
            </a:r>
            <a:endParaRPr lang="en-US" altLang="zh-CN" sz="2000" dirty="0">
              <a:solidFill>
                <a:srgbClr val="3F3F3F"/>
              </a:solidFill>
              <a:latin typeface="Courier" pitchFamily="2" charset="0"/>
            </a:endParaRPr>
          </a:p>
          <a:p>
            <a:r>
              <a:rPr lang="zh-CN" altLang="en-US" sz="2000" dirty="0">
                <a:solidFill>
                  <a:srgbClr val="C00000"/>
                </a:solidFill>
                <a:latin typeface="Courier" pitchFamily="2" charset="0"/>
              </a:rPr>
              <a:t>参数举例：</a:t>
            </a:r>
            <a:endParaRPr lang="en-US" altLang="zh-CN" sz="2000" dirty="0">
              <a:solidFill>
                <a:srgbClr val="C00000"/>
              </a:solidFill>
              <a:latin typeface="Courier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altLang="zh-CN" b="1" dirty="0" err="1">
                <a:latin typeface="Courier" pitchFamily="2" charset="0"/>
              </a:rPr>
              <a:t>num_threads</a:t>
            </a:r>
            <a:r>
              <a:rPr lang="zh-CN" altLang="en-US" dirty="0">
                <a:latin typeface="Courier" pitchFamily="2" charset="0"/>
              </a:rPr>
              <a:t>：</a:t>
            </a:r>
            <a:r>
              <a:rPr lang="zh-CN" altLang="en-US" sz="2000" dirty="0">
                <a:solidFill>
                  <a:srgbClr val="3F3F3F"/>
                </a:solidFill>
                <a:latin typeface="Courier" pitchFamily="2" charset="0"/>
              </a:rPr>
              <a:t>线程池大小</a:t>
            </a:r>
            <a:endParaRPr lang="en-US" altLang="zh-CN" sz="2000" dirty="0">
              <a:solidFill>
                <a:srgbClr val="3F3F3F"/>
              </a:solidFill>
              <a:latin typeface="Courier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altLang="zh-CN" b="1" dirty="0" err="1">
                <a:latin typeface="Courier" pitchFamily="2" charset="0"/>
              </a:rPr>
              <a:t>num_iteration_per_drop_scope</a:t>
            </a:r>
            <a:r>
              <a:rPr lang="zh-CN" altLang="en-US" dirty="0">
                <a:latin typeface="Courier" pitchFamily="2" charset="0"/>
              </a:rPr>
              <a:t>：</a:t>
            </a:r>
            <a:r>
              <a:rPr lang="zh-CN" altLang="en-US" sz="2000" dirty="0">
                <a:solidFill>
                  <a:srgbClr val="3F3F3F"/>
                </a:solidFill>
                <a:latin typeface="Courier" pitchFamily="2" charset="0"/>
              </a:rPr>
              <a:t>迭代多少次清理临时变量</a:t>
            </a:r>
            <a:endParaRPr lang="zh-CN" altLang="en-US" sz="2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8554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9CEF21C-6E94-2B48-91DC-A45DD2A003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7318" b="29133"/>
          <a:stretch/>
        </p:blipFill>
        <p:spPr>
          <a:xfrm>
            <a:off x="4811326" y="2139777"/>
            <a:ext cx="2569349" cy="111890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4D8F157-BD08-F441-9A60-B5728E39C8FD}"/>
              </a:ext>
            </a:extLst>
          </p:cNvPr>
          <p:cNvSpPr txBox="1"/>
          <p:nvPr/>
        </p:nvSpPr>
        <p:spPr>
          <a:xfrm>
            <a:off x="2809671" y="3424279"/>
            <a:ext cx="6572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dirty="0" err="1"/>
              <a:t>ParallelExecutor</a:t>
            </a:r>
            <a:r>
              <a:rPr kumimoji="1" lang="zh-CN" altLang="en-US" sz="3600" b="1" dirty="0"/>
              <a:t>实现与执行</a:t>
            </a:r>
          </a:p>
        </p:txBody>
      </p:sp>
    </p:spTree>
    <p:extLst>
      <p:ext uri="{BB962C8B-B14F-4D97-AF65-F5344CB8AC3E}">
        <p14:creationId xmlns:p14="http://schemas.microsoft.com/office/powerpoint/2010/main" val="148847856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36890" y="181250"/>
            <a:ext cx="2848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/>
              <a:t>简单示例</a:t>
            </a:r>
            <a:endParaRPr kumimoji="1" lang="zh-CN" altLang="en-US" sz="2800" b="1" dirty="0">
              <a:solidFill>
                <a:srgbClr val="2339DA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7A1EE1E-35BE-C048-83B5-DB63ACF7311A}"/>
              </a:ext>
            </a:extLst>
          </p:cNvPr>
          <p:cNvSpPr txBox="1"/>
          <p:nvPr/>
        </p:nvSpPr>
        <p:spPr>
          <a:xfrm>
            <a:off x="836889" y="872359"/>
            <a:ext cx="7676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结合代码示例剖析 </a:t>
            </a:r>
            <a:r>
              <a:rPr kumimoji="1" lang="en-US" altLang="zh-CN" sz="2400" dirty="0"/>
              <a:t>Executor/</a:t>
            </a:r>
            <a:r>
              <a:rPr kumimoji="1" lang="en-US" altLang="zh-CN" sz="2400" dirty="0" err="1"/>
              <a:t>ParallelExecutor</a:t>
            </a:r>
            <a:r>
              <a:rPr kumimoji="1" lang="zh-CN" altLang="en-US" sz="2400" dirty="0"/>
              <a:t> 执行逻辑</a:t>
            </a:r>
            <a:endParaRPr kumimoji="1" lang="en-US" altLang="zh-CN" sz="240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65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17A0B8-7D2B-EC4F-9D53-0279B9DF609B}"/>
              </a:ext>
            </a:extLst>
          </p:cNvPr>
          <p:cNvSpPr txBox="1"/>
          <p:nvPr/>
        </p:nvSpPr>
        <p:spPr>
          <a:xfrm>
            <a:off x="836889" y="1532611"/>
            <a:ext cx="88745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data </a:t>
            </a:r>
            <a:r>
              <a:rPr lang="en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fluid</a:t>
            </a:r>
            <a:r>
              <a:rPr lang="en" altLang="zh-CN" b="1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layers</a:t>
            </a:r>
            <a:r>
              <a:rPr lang="en" altLang="zh-CN" b="1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data</a:t>
            </a:r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(name</a:t>
            </a:r>
            <a:r>
              <a:rPr lang="en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‘X’, shape</a:t>
            </a:r>
            <a:r>
              <a:rPr lang="en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[1], </a:t>
            </a:r>
            <a:r>
              <a:rPr lang="en" altLang="zh-CN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dtype</a:t>
            </a:r>
            <a:r>
              <a:rPr lang="en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‘float32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’</a:t>
            </a:r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) </a:t>
            </a:r>
          </a:p>
          <a:p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hidden </a:t>
            </a:r>
            <a:r>
              <a:rPr lang="en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fluid</a:t>
            </a:r>
            <a:r>
              <a:rPr lang="en" altLang="zh-CN" b="1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layers</a:t>
            </a:r>
            <a:r>
              <a:rPr lang="en" altLang="zh-CN" b="1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fc</a:t>
            </a:r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(input</a:t>
            </a:r>
            <a:r>
              <a:rPr lang="en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data, size</a:t>
            </a:r>
            <a:r>
              <a:rPr lang="en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10) </a:t>
            </a:r>
          </a:p>
          <a:p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loss </a:t>
            </a:r>
            <a:r>
              <a:rPr lang="en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fluid</a:t>
            </a:r>
            <a:r>
              <a:rPr lang="en" altLang="zh-CN" b="1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layers</a:t>
            </a:r>
            <a:r>
              <a:rPr lang="en" altLang="zh-CN" b="1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mean</a:t>
            </a:r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(hidden) </a:t>
            </a:r>
            <a:r>
              <a:rPr lang="en" altLang="zh-CN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fluid</a:t>
            </a:r>
            <a:r>
              <a:rPr lang="en" altLang="zh-CN" b="1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optimizer</a:t>
            </a:r>
            <a:r>
              <a:rPr lang="en" altLang="zh-CN" b="1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SGD</a:t>
            </a:r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en" altLang="zh-CN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learning_rate</a:t>
            </a:r>
            <a:r>
              <a:rPr lang="en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0.01)</a:t>
            </a:r>
            <a:r>
              <a:rPr lang="en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minimize(loss)</a:t>
            </a:r>
          </a:p>
          <a:p>
            <a:endParaRPr lang="en" altLang="zh-CN" dirty="0">
              <a:solidFill>
                <a:schemeClr val="bg1">
                  <a:lumMod val="75000"/>
                </a:schemeClr>
              </a:solidFill>
              <a:latin typeface="Courier" pitchFamily="2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place </a:t>
            </a:r>
            <a:r>
              <a:rPr lang="en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fluid</a:t>
            </a:r>
            <a:r>
              <a:rPr lang="en" altLang="zh-CN" b="1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CUDAPlace</a:t>
            </a:r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(0) </a:t>
            </a:r>
            <a:r>
              <a:rPr lang="en" altLang="zh-CN" i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# </a:t>
            </a:r>
            <a:r>
              <a:rPr lang="en" altLang="zh-CN" i="1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fluid.CPUPlace</a:t>
            </a:r>
            <a:r>
              <a:rPr lang="en" altLang="zh-CN" i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()</a:t>
            </a:r>
            <a:r>
              <a:rPr lang="en" altLang="zh-CN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 </a:t>
            </a:r>
          </a:p>
          <a:p>
            <a:r>
              <a:rPr lang="en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exe = </a:t>
            </a:r>
            <a:r>
              <a:rPr lang="en" altLang="zh-CN" b="1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fluid.Executor</a:t>
            </a:r>
            <a:r>
              <a:rPr lang="en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(place) </a:t>
            </a:r>
            <a:endParaRPr lang="en" altLang="zh-CN" dirty="0">
              <a:solidFill>
                <a:schemeClr val="bg1">
                  <a:lumMod val="75000"/>
                </a:schemeClr>
              </a:solidFill>
              <a:latin typeface="Courier" pitchFamily="2" charset="0"/>
              <a:cs typeface="Courier New" panose="02070309020205020404" pitchFamily="49" charset="0"/>
            </a:endParaRPr>
          </a:p>
          <a:p>
            <a:r>
              <a:rPr lang="en" altLang="zh-CN" b="1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exe.run</a:t>
            </a:r>
            <a:r>
              <a:rPr lang="en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  <a:cs typeface="Courier New" panose="02070309020205020404" pitchFamily="49" charset="0"/>
              </a:rPr>
              <a:t>fluid.default_startup_program</a:t>
            </a:r>
            <a:r>
              <a:rPr lang="en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()) </a:t>
            </a:r>
          </a:p>
          <a:p>
            <a:endParaRPr lang="en" altLang="zh-CN" dirty="0">
              <a:solidFill>
                <a:schemeClr val="bg1">
                  <a:lumMod val="75000"/>
                </a:schemeClr>
              </a:solidFill>
              <a:latin typeface="Courier" pitchFamily="2" charset="0"/>
              <a:cs typeface="Courier New" panose="02070309020205020404" pitchFamily="49" charset="0"/>
            </a:endParaRPr>
          </a:p>
          <a:p>
            <a:r>
              <a:rPr lang="en" altLang="zh-CN" b="1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compiled_prog</a:t>
            </a:r>
            <a:r>
              <a:rPr lang="en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 =</a:t>
            </a: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     </a:t>
            </a:r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	</a:t>
            </a:r>
            <a:r>
              <a:rPr lang="en" altLang="zh-CN" b="1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compiler.CompiledProgram</a:t>
            </a:r>
            <a:r>
              <a:rPr lang="en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en" altLang="zh-CN" b="1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fluid.default_main_program</a:t>
            </a:r>
            <a:r>
              <a:rPr lang="en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())</a:t>
            </a:r>
          </a:p>
          <a:p>
            <a:r>
              <a:rPr lang="en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	</a:t>
            </a:r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-US" altLang="zh-CN" b="1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with_data_parallel</a:t>
            </a:r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en-US" altLang="zh-CN" b="1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loss_name</a:t>
            </a:r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-US" altLang="zh-CN" b="1" dirty="0" err="1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loss.name</a:t>
            </a:r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)</a:t>
            </a:r>
            <a:r>
              <a:rPr lang="en" altLang="zh-CN" b="1" dirty="0">
                <a:solidFill>
                  <a:schemeClr val="bg1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 </a:t>
            </a:r>
          </a:p>
          <a:p>
            <a:endParaRPr lang="en" altLang="zh-CN" dirty="0">
              <a:solidFill>
                <a:schemeClr val="bg1">
                  <a:lumMod val="75000"/>
                </a:schemeClr>
              </a:solidFill>
              <a:latin typeface="Courier" pitchFamily="2" charset="0"/>
              <a:cs typeface="Courier New" panose="02070309020205020404" pitchFamily="49" charset="0"/>
            </a:endParaRPr>
          </a:p>
          <a:p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x 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latin typeface="Courier" pitchFamily="2" charset="0"/>
                <a:cs typeface="Courier New" panose="02070309020205020404" pitchFamily="49" charset="0"/>
              </a:rPr>
              <a:t>numpy</a:t>
            </a:r>
            <a:r>
              <a:rPr lang="en" altLang="zh-CN" b="1" dirty="0" err="1"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latin typeface="Courier" pitchFamily="2" charset="0"/>
                <a:cs typeface="Courier New" panose="02070309020205020404" pitchFamily="49" charset="0"/>
              </a:rPr>
              <a:t>random</a:t>
            </a:r>
            <a:r>
              <a:rPr lang="en" altLang="zh-CN" b="1" dirty="0" err="1"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latin typeface="Courier" pitchFamily="2" charset="0"/>
                <a:cs typeface="Courier New" panose="02070309020205020404" pitchFamily="49" charset="0"/>
              </a:rPr>
              <a:t>random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(size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(10, 1))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latin typeface="Courier" pitchFamily="2" charset="0"/>
                <a:cs typeface="Courier New" panose="02070309020205020404" pitchFamily="49" charset="0"/>
              </a:rPr>
              <a:t>astype</a:t>
            </a:r>
            <a:r>
              <a:rPr lang="en" altLang="zh-CN" dirty="0">
                <a:latin typeface="Courier" pitchFamily="2" charset="0"/>
                <a:cs typeface="Courier New" panose="02070309020205020404" pitchFamily="49" charset="0"/>
              </a:rPr>
              <a:t>('float32’) </a:t>
            </a:r>
          </a:p>
          <a:p>
            <a:r>
              <a:rPr lang="en" altLang="zh-CN" b="1" dirty="0" err="1">
                <a:latin typeface="Courier" pitchFamily="2" charset="0"/>
                <a:cs typeface="Courier New" panose="02070309020205020404" pitchFamily="49" charset="0"/>
              </a:rPr>
              <a:t>loss_data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, = </a:t>
            </a:r>
            <a:r>
              <a:rPr lang="en" altLang="zh-CN" b="1" dirty="0" err="1">
                <a:latin typeface="Courier" pitchFamily="2" charset="0"/>
                <a:cs typeface="Courier New" panose="02070309020205020404" pitchFamily="49" charset="0"/>
              </a:rPr>
              <a:t>exe.run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  <a:cs typeface="Courier New" panose="02070309020205020404" pitchFamily="49" charset="0"/>
              </a:rPr>
              <a:t>compiled_prog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, feed={"X": x}, 	</a:t>
            </a:r>
            <a:r>
              <a:rPr lang="en" altLang="zh-CN" b="1" dirty="0" err="1">
                <a:latin typeface="Courier" pitchFamily="2" charset="0"/>
                <a:cs typeface="Courier New" panose="02070309020205020404" pitchFamily="49" charset="0"/>
              </a:rPr>
              <a:t>fetch_list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=[</a:t>
            </a:r>
            <a:r>
              <a:rPr lang="en" altLang="zh-CN" b="1" dirty="0" err="1">
                <a:latin typeface="Courier" pitchFamily="2" charset="0"/>
                <a:cs typeface="Courier New" panose="02070309020205020404" pitchFamily="49" charset="0"/>
              </a:rPr>
              <a:t>loss.name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])</a:t>
            </a:r>
            <a:endParaRPr kumimoji="1" lang="zh-CN" altLang="en-US" b="1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A33EF79-8B6F-F14B-AD25-B2C5D8EA05E3}"/>
              </a:ext>
            </a:extLst>
          </p:cNvPr>
          <p:cNvSpPr txBox="1"/>
          <p:nvPr/>
        </p:nvSpPr>
        <p:spPr>
          <a:xfrm>
            <a:off x="12370676" y="24489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67F8860-6461-B240-AEF9-5507421A67A1}"/>
              </a:ext>
            </a:extLst>
          </p:cNvPr>
          <p:cNvSpPr/>
          <p:nvPr/>
        </p:nvSpPr>
        <p:spPr>
          <a:xfrm>
            <a:off x="716692" y="5055187"/>
            <a:ext cx="9082216" cy="1061407"/>
          </a:xfrm>
          <a:prstGeom prst="rect">
            <a:avLst/>
          </a:prstGeom>
          <a:noFill/>
          <a:ln w="28575">
            <a:solidFill>
              <a:srgbClr val="2339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A044F8-CC48-FD4C-A64C-EB4A7C30D29C}"/>
              </a:ext>
            </a:extLst>
          </p:cNvPr>
          <p:cNvSpPr txBox="1"/>
          <p:nvPr/>
        </p:nvSpPr>
        <p:spPr>
          <a:xfrm>
            <a:off x="3145809" y="6293420"/>
            <a:ext cx="7397971" cy="369332"/>
          </a:xfrm>
          <a:prstGeom prst="rect">
            <a:avLst/>
          </a:prstGeom>
          <a:noFill/>
          <a:ln>
            <a:solidFill>
              <a:srgbClr val="203BD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Courier" pitchFamily="2" charset="0"/>
              </a:rPr>
              <a:t>一个关联了</a:t>
            </a:r>
            <a:r>
              <a:rPr kumimoji="1" lang="en-US" altLang="zh-CN" dirty="0" err="1">
                <a:latin typeface="Courier" pitchFamily="2" charset="0"/>
              </a:rPr>
              <a:t>build_strategy</a:t>
            </a:r>
            <a:r>
              <a:rPr kumimoji="1" lang="zh-CN" altLang="en-US" dirty="0">
                <a:latin typeface="Courier" pitchFamily="2" charset="0"/>
              </a:rPr>
              <a:t>和</a:t>
            </a:r>
            <a:r>
              <a:rPr kumimoji="1" lang="en-US" altLang="zh-CN" dirty="0" err="1">
                <a:latin typeface="Courier" pitchFamily="2" charset="0"/>
              </a:rPr>
              <a:t>exec_strategy</a:t>
            </a:r>
            <a:r>
              <a:rPr kumimoji="1" lang="zh-CN" altLang="en-US" dirty="0">
                <a:latin typeface="Courier" pitchFamily="2" charset="0"/>
              </a:rPr>
              <a:t>的</a:t>
            </a:r>
            <a:r>
              <a:rPr kumimoji="1" lang="en-US" altLang="zh-CN" dirty="0" err="1">
                <a:latin typeface="Courier" pitchFamily="2" charset="0"/>
              </a:rPr>
              <a:t>SSAGraph</a:t>
            </a:r>
            <a:endParaRPr kumimoji="1" lang="zh-CN" altLang="en-US" dirty="0">
              <a:latin typeface="Courier" pitchFamily="2" charset="0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3ACBC889-31CE-8F40-BBF2-AC94138430D7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206621" y="5708907"/>
            <a:ext cx="1638174" cy="58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B88B291-F831-A442-917A-362CDC9228AC}"/>
              </a:ext>
            </a:extLst>
          </p:cNvPr>
          <p:cNvSpPr txBox="1"/>
          <p:nvPr/>
        </p:nvSpPr>
        <p:spPr>
          <a:xfrm>
            <a:off x="4385557" y="3877884"/>
            <a:ext cx="2162773" cy="369332"/>
          </a:xfrm>
          <a:prstGeom prst="rect">
            <a:avLst/>
          </a:prstGeom>
          <a:noFill/>
          <a:ln>
            <a:solidFill>
              <a:srgbClr val="203BD3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>
                <a:latin typeface="Courier" pitchFamily="2" charset="0"/>
              </a:rPr>
              <a:t>一个</a:t>
            </a:r>
            <a:r>
              <a:rPr kumimoji="1" lang="en-US" altLang="zh-CN" dirty="0" err="1">
                <a:latin typeface="Courier" pitchFamily="2" charset="0"/>
              </a:rPr>
              <a:t>ProgramDesc</a:t>
            </a:r>
            <a:endParaRPr kumimoji="1" lang="en-US" altLang="zh-CN" dirty="0">
              <a:latin typeface="Courier" pitchFamily="2" charset="0"/>
            </a:endParaRP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C450DD60-0F1B-964A-AFD1-43B87EDFD9E2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384645" y="3794768"/>
            <a:ext cx="1000912" cy="267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0">
            <a:extLst>
              <a:ext uri="{FF2B5EF4-FFF2-40B4-BE49-F238E27FC236}">
                <a16:creationId xmlns:a16="http://schemas.microsoft.com/office/drawing/2014/main" id="{0A99DAB9-7007-4F59-B320-D59F76457B8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71913" y="1399438"/>
            <a:ext cx="4529796" cy="347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3146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2" y="181250"/>
            <a:ext cx="8679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/>
              <a:t>ParallelExecutor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zh-CN" altLang="en-US" sz="2800" b="1" dirty="0">
                <a:solidFill>
                  <a:srgbClr val="2339DA"/>
                </a:solidFill>
              </a:rPr>
              <a:t>函数调用路径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66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53B7A9-CEA0-A544-9A48-E95A846A1460}"/>
              </a:ext>
            </a:extLst>
          </p:cNvPr>
          <p:cNvSpPr/>
          <p:nvPr/>
        </p:nvSpPr>
        <p:spPr>
          <a:xfrm>
            <a:off x="822601" y="832898"/>
            <a:ext cx="111691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b="1" dirty="0" err="1">
                <a:latin typeface="Courier" pitchFamily="2" charset="0"/>
                <a:cs typeface="Courier New" panose="02070309020205020404" pitchFamily="49" charset="0"/>
              </a:rPr>
              <a:t>loss_data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, = </a:t>
            </a:r>
            <a:r>
              <a:rPr lang="en" altLang="zh-CN" b="1" dirty="0" err="1">
                <a:latin typeface="Courier" pitchFamily="2" charset="0"/>
                <a:cs typeface="Courier New" panose="02070309020205020404" pitchFamily="49" charset="0"/>
              </a:rPr>
              <a:t>exe.run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  <a:cs typeface="Courier New" panose="02070309020205020404" pitchFamily="49" charset="0"/>
              </a:rPr>
              <a:t>compiled_prog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, feed={“X”: x},</a:t>
            </a:r>
            <a:r>
              <a:rPr lang="zh-CN" altLang="en-US" b="1" dirty="0"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" altLang="zh-CN" b="1" dirty="0" err="1">
                <a:latin typeface="Courier" pitchFamily="2" charset="0"/>
                <a:cs typeface="Courier New" panose="02070309020205020404" pitchFamily="49" charset="0"/>
              </a:rPr>
              <a:t>fetch_list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=[</a:t>
            </a:r>
            <a:r>
              <a:rPr lang="en" altLang="zh-CN" b="1" dirty="0" err="1">
                <a:latin typeface="Courier" pitchFamily="2" charset="0"/>
                <a:cs typeface="Courier New" panose="02070309020205020404" pitchFamily="49" charset="0"/>
              </a:rPr>
              <a:t>loss.name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])</a:t>
            </a:r>
            <a:endParaRPr kumimoji="1" lang="zh-CN" altLang="en-US" b="1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F045F92-1935-A349-95B6-7E27CD21B7AA}"/>
              </a:ext>
            </a:extLst>
          </p:cNvPr>
          <p:cNvSpPr txBox="1"/>
          <p:nvPr/>
        </p:nvSpPr>
        <p:spPr>
          <a:xfrm>
            <a:off x="1464492" y="3133907"/>
            <a:ext cx="116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Courier" pitchFamily="2" charset="0"/>
              </a:rPr>
              <a:t>run</a:t>
            </a:r>
            <a:endParaRPr kumimoji="1" lang="zh-CN" altLang="en-US" dirty="0">
              <a:latin typeface="Courier" pitchFamily="2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A025EED-60D4-AB4A-A09C-EA7E7D2A136A}"/>
              </a:ext>
            </a:extLst>
          </p:cNvPr>
          <p:cNvSpPr txBox="1"/>
          <p:nvPr/>
        </p:nvSpPr>
        <p:spPr>
          <a:xfrm>
            <a:off x="1326581" y="3772683"/>
            <a:ext cx="144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Courier" pitchFamily="2" charset="0"/>
              </a:rPr>
              <a:t>_</a:t>
            </a:r>
            <a:r>
              <a:rPr kumimoji="1" lang="en-US" altLang="zh-CN" dirty="0" err="1">
                <a:latin typeface="Courier" pitchFamily="2" charset="0"/>
              </a:rPr>
              <a:t>run_impl</a:t>
            </a:r>
            <a:endParaRPr kumimoji="1" lang="zh-CN" altLang="en-US" dirty="0">
              <a:latin typeface="Courier" pitchFamily="2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72CB908-CC40-2641-8136-3AC4B9B1A256}"/>
              </a:ext>
            </a:extLst>
          </p:cNvPr>
          <p:cNvSpPr txBox="1"/>
          <p:nvPr/>
        </p:nvSpPr>
        <p:spPr>
          <a:xfrm>
            <a:off x="801937" y="1421191"/>
            <a:ext cx="1915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/>
              <a:t>函数调用栈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47E991B-1F17-FD4A-BA36-1D93DAFBC2DC}"/>
              </a:ext>
            </a:extLst>
          </p:cNvPr>
          <p:cNvSpPr txBox="1"/>
          <p:nvPr/>
        </p:nvSpPr>
        <p:spPr>
          <a:xfrm>
            <a:off x="852714" y="4500733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 err="1">
                <a:solidFill>
                  <a:srgbClr val="C00000"/>
                </a:solidFill>
                <a:latin typeface="Courier" pitchFamily="2" charset="0"/>
              </a:rPr>
              <a:t>program._compile</a:t>
            </a:r>
            <a:endParaRPr lang="en" altLang="zh-CN" b="1" dirty="0">
              <a:solidFill>
                <a:srgbClr val="C00000"/>
              </a:solidFill>
              <a:latin typeface="Courier" pitchFamily="2" charset="0"/>
            </a:endParaRPr>
          </a:p>
        </p:txBody>
      </p: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0F14BD7D-2212-0B44-8F17-88DE7411B380}"/>
              </a:ext>
            </a:extLst>
          </p:cNvPr>
          <p:cNvCxnSpPr>
            <a:stCxn id="51" idx="2"/>
            <a:endCxn id="53" idx="0"/>
          </p:cNvCxnSpPr>
          <p:nvPr/>
        </p:nvCxnSpPr>
        <p:spPr>
          <a:xfrm>
            <a:off x="2047910" y="3503239"/>
            <a:ext cx="0" cy="269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908F7C87-8E72-CF42-8080-D8112BC57310}"/>
              </a:ext>
            </a:extLst>
          </p:cNvPr>
          <p:cNvCxnSpPr>
            <a:cxnSpLocks/>
          </p:cNvCxnSpPr>
          <p:nvPr/>
        </p:nvCxnSpPr>
        <p:spPr>
          <a:xfrm>
            <a:off x="2047910" y="4168141"/>
            <a:ext cx="3" cy="358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07DD409A-1AD9-344E-8B4C-D369512FB23F}"/>
              </a:ext>
            </a:extLst>
          </p:cNvPr>
          <p:cNvSpPr/>
          <p:nvPr/>
        </p:nvSpPr>
        <p:spPr>
          <a:xfrm>
            <a:off x="1071450" y="2032452"/>
            <a:ext cx="24749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" pitchFamily="2" charset="0"/>
              </a:rPr>
              <a:t>Executor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Courier" pitchFamily="2" charset="0"/>
              </a:rPr>
              <a:t>object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):</a:t>
            </a:r>
            <a:endParaRPr lang="en" altLang="zh-CN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95F8B734-D587-6D4C-9AC6-1A2B3A4E3151}"/>
              </a:ext>
            </a:extLst>
          </p:cNvPr>
          <p:cNvSpPr txBox="1"/>
          <p:nvPr/>
        </p:nvSpPr>
        <p:spPr>
          <a:xfrm>
            <a:off x="1059504" y="5310629"/>
            <a:ext cx="1976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Courier" pitchFamily="2" charset="0"/>
              </a:rPr>
              <a:t>_</a:t>
            </a:r>
            <a:r>
              <a:rPr lang="en-US" altLang="zh-CN" dirty="0" err="1">
                <a:latin typeface="Courier" pitchFamily="2" charset="0"/>
              </a:rPr>
              <a:t>run_parallel</a:t>
            </a:r>
            <a:endParaRPr lang="en" altLang="zh-CN" dirty="0">
              <a:latin typeface="Courier" pitchFamily="2" charset="0"/>
            </a:endParaRPr>
          </a:p>
        </p:txBody>
      </p: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619AFA0D-2035-4548-9F71-D7D4FEA82A2F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2047910" y="4951911"/>
            <a:ext cx="6" cy="358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6588666D-CDA4-F247-80B9-B32B58470643}"/>
              </a:ext>
            </a:extLst>
          </p:cNvPr>
          <p:cNvSpPr/>
          <p:nvPr/>
        </p:nvSpPr>
        <p:spPr>
          <a:xfrm>
            <a:off x="4280262" y="1471895"/>
            <a:ext cx="79117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self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._executor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self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._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compile_data_parallel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  <a:latin typeface="Courier" pitchFamily="2" charset="0"/>
              </a:rPr>
              <a:t>...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</a:t>
            </a:r>
            <a:endParaRPr lang="en" altLang="zh-CN" b="0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9B1440F3-5020-724C-BD41-5E50D5C0E583}"/>
              </a:ext>
            </a:extLst>
          </p:cNvPr>
          <p:cNvCxnSpPr/>
          <p:nvPr/>
        </p:nvCxnSpPr>
        <p:spPr>
          <a:xfrm>
            <a:off x="3892378" y="2161297"/>
            <a:ext cx="0" cy="375758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08A08A09-4648-B847-BF95-8D3564924F7D}"/>
              </a:ext>
            </a:extLst>
          </p:cNvPr>
          <p:cNvSpPr/>
          <p:nvPr/>
        </p:nvSpPr>
        <p:spPr>
          <a:xfrm>
            <a:off x="4280262" y="2054421"/>
            <a:ext cx="52854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def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" pitchFamily="2" charset="0"/>
              </a:rPr>
              <a:t>_</a:t>
            </a:r>
            <a:r>
              <a:rPr lang="en" altLang="zh-CN" dirty="0" err="1">
                <a:solidFill>
                  <a:srgbClr val="795E26"/>
                </a:solidFill>
                <a:latin typeface="Courier" pitchFamily="2" charset="0"/>
              </a:rPr>
              <a:t>compile_data_parallel</a:t>
            </a:r>
            <a:r>
              <a:rPr lang="en-US" altLang="zh-CN" dirty="0">
                <a:solidFill>
                  <a:srgbClr val="795E26"/>
                </a:solidFill>
                <a:latin typeface="Courier" pitchFamily="2" charset="0"/>
              </a:rPr>
              <a:t>(...):</a:t>
            </a:r>
            <a:endParaRPr lang="en" altLang="zh-CN" dirty="0">
              <a:solidFill>
                <a:srgbClr val="795E26"/>
              </a:solidFill>
              <a:latin typeface="Courier" pitchFamily="2" charset="0"/>
            </a:endParaRPr>
          </a:p>
          <a:p>
            <a:r>
              <a:rPr lang="zh-CN" altLang="en-US" b="0" dirty="0">
                <a:solidFill>
                  <a:srgbClr val="795E26"/>
                </a:solidFill>
                <a:effectLst/>
                <a:latin typeface="Courier" pitchFamily="2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Courier" pitchFamily="2" charset="0"/>
              </a:rPr>
              <a:t>return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b="1" dirty="0" err="1">
                <a:solidFill>
                  <a:srgbClr val="000000"/>
                </a:solidFill>
                <a:latin typeface="Courier" pitchFamily="2" charset="0"/>
              </a:rPr>
              <a:t>core.ParallelExecutor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latin typeface="Courier" pitchFamily="2" charset="0"/>
              </a:rPr>
              <a:t>...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)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CF0C740B-7546-F445-8F00-5D77D9D911C1}"/>
              </a:ext>
            </a:extLst>
          </p:cNvPr>
          <p:cNvSpPr/>
          <p:nvPr/>
        </p:nvSpPr>
        <p:spPr>
          <a:xfrm>
            <a:off x="4308279" y="2937055"/>
            <a:ext cx="76870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py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::class_&lt;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ParallelExecutor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&gt; </a:t>
            </a:r>
            <a:r>
              <a:rPr lang="en" altLang="zh-CN" dirty="0" err="1">
                <a:solidFill>
                  <a:srgbClr val="795E26"/>
                </a:solidFill>
                <a:latin typeface="Courier" pitchFamily="2" charset="0"/>
              </a:rPr>
              <a:t>pe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(m, </a:t>
            </a:r>
            <a:r>
              <a:rPr lang="en" altLang="zh-CN" dirty="0">
                <a:solidFill>
                  <a:srgbClr val="A31515"/>
                </a:solidFill>
                <a:latin typeface="Courier" pitchFamily="2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Courier" pitchFamily="2" charset="0"/>
              </a:rPr>
              <a:t>ParallelExecutor</a:t>
            </a:r>
            <a:r>
              <a:rPr lang="en" altLang="zh-CN" dirty="0">
                <a:solidFill>
                  <a:srgbClr val="A31515"/>
                </a:solidFill>
                <a:latin typeface="Courier" pitchFamily="2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Courier" pitchFamily="2" charset="0"/>
              </a:rPr>
              <a:t>pe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.</a:t>
            </a:r>
            <a:r>
              <a:rPr lang="en" altLang="zh-CN" dirty="0" err="1">
                <a:solidFill>
                  <a:srgbClr val="795E26"/>
                </a:solidFill>
                <a:latin typeface="Courier" pitchFamily="2" charset="0"/>
              </a:rPr>
              <a:t>def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py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init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&lt;</a:t>
            </a:r>
            <a:r>
              <a:rPr lang="en-US" altLang="zh-CN" dirty="0">
                <a:solidFill>
                  <a:srgbClr val="000000"/>
                </a:solidFill>
                <a:latin typeface="Courier" pitchFamily="2" charset="0"/>
              </a:rPr>
              <a:t>...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&gt;())</a:t>
            </a:r>
          </a:p>
          <a:p>
            <a:endParaRPr lang="en" altLang="zh-CN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E71B0952-4F6A-9345-A269-8305B2C9CC15}"/>
              </a:ext>
            </a:extLst>
          </p:cNvPr>
          <p:cNvSpPr/>
          <p:nvPr/>
        </p:nvSpPr>
        <p:spPr>
          <a:xfrm>
            <a:off x="4278654" y="3744328"/>
            <a:ext cx="708589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ParallelExecutor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{</a:t>
            </a:r>
            <a:br>
              <a:rPr lang="en" altLang="zh-CN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public:</a:t>
            </a:r>
            <a:endParaRPr lang="en" altLang="zh-CN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zh-CN" altLang="en-US" dirty="0">
                <a:solidFill>
                  <a:srgbClr val="0000FF"/>
                </a:solidFill>
                <a:latin typeface="Courier" pitchFamily="2" charset="0"/>
              </a:rPr>
              <a:t>  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explicit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" pitchFamily="2" charset="0"/>
              </a:rPr>
              <a:t>ParallelExecutor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</a:p>
          <a:p>
            <a:r>
              <a:rPr lang="zh-CN" altLang="en-US" dirty="0">
                <a:solidFill>
                  <a:srgbClr val="0000FF"/>
                </a:solidFill>
                <a:latin typeface="Courier" pitchFamily="2" charset="0"/>
              </a:rPr>
              <a:t>    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::vector&lt;</a:t>
            </a:r>
            <a:r>
              <a:rPr lang="en" altLang="zh-CN" dirty="0">
                <a:solidFill>
                  <a:srgbClr val="267F99"/>
                </a:solidFill>
                <a:latin typeface="Courier" pitchFamily="2" charset="0"/>
              </a:rPr>
              <a:t>platform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::Place&gt; &amp;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places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,</a:t>
            </a:r>
          </a:p>
          <a:p>
            <a:r>
              <a:rPr lang="zh-CN" altLang="en-US" dirty="0">
                <a:solidFill>
                  <a:srgbClr val="0000FF"/>
                </a:solidFill>
                <a:latin typeface="Courier" pitchFamily="2" charset="0"/>
              </a:rPr>
              <a:t>    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::vector&lt;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::string&gt; &amp;</a:t>
            </a:r>
            <a:r>
              <a:rPr lang="en" altLang="zh-CN" dirty="0" err="1">
                <a:solidFill>
                  <a:srgbClr val="001080"/>
                </a:solidFill>
                <a:latin typeface="Courier" pitchFamily="2" charset="0"/>
              </a:rPr>
              <a:t>bcast_vars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,</a:t>
            </a:r>
          </a:p>
          <a:p>
            <a:r>
              <a:rPr lang="zh-CN" altLang="en-US" dirty="0">
                <a:solidFill>
                  <a:srgbClr val="0000FF"/>
                </a:solidFill>
                <a:latin typeface="Courier" pitchFamily="2" charset="0"/>
              </a:rPr>
              <a:t>    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::string &amp;</a:t>
            </a:r>
            <a:r>
              <a:rPr lang="en" altLang="zh-CN" dirty="0" err="1">
                <a:solidFill>
                  <a:srgbClr val="001080"/>
                </a:solidFill>
                <a:latin typeface="Courier" pitchFamily="2" charset="0"/>
              </a:rPr>
              <a:t>loss_var_name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, Scope *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scope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,</a:t>
            </a:r>
          </a:p>
          <a:p>
            <a:r>
              <a:rPr lang="zh-CN" altLang="en-US" dirty="0">
                <a:solidFill>
                  <a:srgbClr val="0000FF"/>
                </a:solidFill>
                <a:latin typeface="Courier" pitchFamily="2" charset="0"/>
              </a:rPr>
              <a:t>    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::vector&lt;Scope *&gt; &amp;</a:t>
            </a:r>
            <a:r>
              <a:rPr lang="en" altLang="zh-CN" dirty="0" err="1">
                <a:solidFill>
                  <a:srgbClr val="001080"/>
                </a:solidFill>
                <a:latin typeface="Courier" pitchFamily="2" charset="0"/>
              </a:rPr>
              <a:t>local_scopes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,</a:t>
            </a:r>
          </a:p>
          <a:p>
            <a:r>
              <a:rPr lang="zh-CN" altLang="en-US" dirty="0">
                <a:solidFill>
                  <a:srgbClr val="0000FF"/>
                </a:solidFill>
                <a:latin typeface="Courier" pitchFamily="2" charset="0"/>
              </a:rPr>
              <a:t>    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ExecutionStrategy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&amp;</a:t>
            </a:r>
            <a:r>
              <a:rPr lang="en" altLang="zh-CN" dirty="0" err="1">
                <a:solidFill>
                  <a:srgbClr val="001080"/>
                </a:solidFill>
                <a:latin typeface="Courier" pitchFamily="2" charset="0"/>
              </a:rPr>
              <a:t>exec_strategy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,</a:t>
            </a:r>
          </a:p>
          <a:p>
            <a:r>
              <a:rPr lang="zh-CN" altLang="en-US" dirty="0">
                <a:solidFill>
                  <a:srgbClr val="0000FF"/>
                </a:solidFill>
                <a:latin typeface="Courier" pitchFamily="2" charset="0"/>
              </a:rPr>
              <a:t>    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BuildStrategy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&amp;</a:t>
            </a:r>
            <a:r>
              <a:rPr lang="en" altLang="zh-CN" dirty="0" err="1">
                <a:solidFill>
                  <a:srgbClr val="001080"/>
                </a:solidFill>
                <a:latin typeface="Courier" pitchFamily="2" charset="0"/>
              </a:rPr>
              <a:t>build_strategy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,</a:t>
            </a:r>
          </a:p>
          <a:p>
            <a:r>
              <a:rPr lang="zh-CN" altLang="en-US" dirty="0">
                <a:solidFill>
                  <a:srgbClr val="267F99"/>
                </a:solidFill>
                <a:latin typeface="Courier" pitchFamily="2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ir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::Graph *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graph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urier" pitchFamily="2" charset="0"/>
              </a:rPr>
              <a:t>{...}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urier" pitchFamily="2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91715C27-D7BF-AC47-A7FB-5E3B9B9963A9}"/>
              </a:ext>
            </a:extLst>
          </p:cNvPr>
          <p:cNvCxnSpPr>
            <a:endCxn id="7" idx="1"/>
          </p:cNvCxnSpPr>
          <p:nvPr/>
        </p:nvCxnSpPr>
        <p:spPr>
          <a:xfrm flipV="1">
            <a:off x="3115227" y="1656561"/>
            <a:ext cx="1165035" cy="2870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4B171FB0-016F-0A46-ACCF-E15E09E853CD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7419704" y="1841227"/>
            <a:ext cx="816427" cy="278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331A9087-6650-2040-8E9D-D66E063629E7}"/>
              </a:ext>
            </a:extLst>
          </p:cNvPr>
          <p:cNvCxnSpPr>
            <a:cxnSpLocks/>
          </p:cNvCxnSpPr>
          <p:nvPr/>
        </p:nvCxnSpPr>
        <p:spPr>
          <a:xfrm flipH="1">
            <a:off x="6407151" y="2659823"/>
            <a:ext cx="1012553" cy="658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F13232CC-E7DB-5F45-AC2E-FC56C2D1F0AD}"/>
              </a:ext>
            </a:extLst>
          </p:cNvPr>
          <p:cNvCxnSpPr/>
          <p:nvPr/>
        </p:nvCxnSpPr>
        <p:spPr>
          <a:xfrm>
            <a:off x="6178731" y="3560277"/>
            <a:ext cx="661438" cy="787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314B0F60-1F3B-4740-9CA3-07FAE36616E6}"/>
              </a:ext>
            </a:extLst>
          </p:cNvPr>
          <p:cNvSpPr txBox="1"/>
          <p:nvPr/>
        </p:nvSpPr>
        <p:spPr>
          <a:xfrm>
            <a:off x="8482974" y="3503239"/>
            <a:ext cx="2881579" cy="764825"/>
          </a:xfrm>
          <a:prstGeom prst="rect">
            <a:avLst/>
          </a:prstGeom>
          <a:noFill/>
          <a:ln>
            <a:solidFill>
              <a:srgbClr val="203BD3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dirty="0">
                <a:latin typeface="Courier" pitchFamily="2" charset="0"/>
              </a:rPr>
              <a:t>构造</a:t>
            </a:r>
            <a:r>
              <a:rPr kumimoji="1" lang="en-US" altLang="zh-CN" dirty="0">
                <a:latin typeface="Courier" pitchFamily="2" charset="0"/>
              </a:rPr>
              <a:t>C++</a:t>
            </a:r>
            <a:r>
              <a:rPr kumimoji="1" lang="zh-CN" altLang="en-US" dirty="0">
                <a:latin typeface="Courier" pitchFamily="2" charset="0"/>
              </a:rPr>
              <a:t>端的</a:t>
            </a:r>
            <a:r>
              <a:rPr kumimoji="1" lang="en-US" altLang="zh-CN" dirty="0" err="1">
                <a:latin typeface="Courier" pitchFamily="2" charset="0"/>
              </a:rPr>
              <a:t>ParallelExecutor</a:t>
            </a:r>
            <a:r>
              <a:rPr kumimoji="1" lang="zh-CN" altLang="en-US" dirty="0">
                <a:latin typeface="Courier" pitchFamily="2" charset="0"/>
              </a:rPr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422719456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2" y="181250"/>
            <a:ext cx="8679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/>
              <a:t>ParallelExecutor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 err="1">
                <a:solidFill>
                  <a:srgbClr val="2339DA"/>
                </a:solidFill>
              </a:rPr>
              <a:t>ParallelExecutor</a:t>
            </a:r>
            <a:r>
              <a:rPr kumimoji="1" lang="zh-CN" altLang="en-US" sz="2800" b="1" dirty="0">
                <a:solidFill>
                  <a:srgbClr val="2339DA"/>
                </a:solidFill>
              </a:rPr>
              <a:t>构造函数</a:t>
            </a:r>
            <a:endParaRPr kumimoji="1" lang="en-US" altLang="zh-CN" sz="2800" b="1" dirty="0">
              <a:solidFill>
                <a:srgbClr val="2339DA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67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2022BF-5503-064E-8996-88CB01009DAF}"/>
              </a:ext>
            </a:extLst>
          </p:cNvPr>
          <p:cNvSpPr txBox="1"/>
          <p:nvPr/>
        </p:nvSpPr>
        <p:spPr>
          <a:xfrm>
            <a:off x="822602" y="677739"/>
            <a:ext cx="11369398" cy="3744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b="1" dirty="0">
                <a:latin typeface="Courier" pitchFamily="2" charset="0"/>
              </a:rPr>
              <a:t>主要目标：准备好并行执行的环境，步骤如下：</a:t>
            </a:r>
            <a:endParaRPr kumimoji="1" lang="en-US" altLang="zh-CN" sz="2000" b="1" dirty="0">
              <a:latin typeface="Courier" pitchFamily="2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CN" altLang="en-US" sz="2000" dirty="0">
                <a:latin typeface="Courier" pitchFamily="2" charset="0"/>
              </a:rPr>
              <a:t>创建</a:t>
            </a:r>
            <a:r>
              <a:rPr kumimoji="1" lang="en-US" altLang="zh-CN" sz="2000" dirty="0">
                <a:latin typeface="Courier" pitchFamily="2" charset="0"/>
              </a:rPr>
              <a:t>local scopes</a:t>
            </a:r>
            <a:r>
              <a:rPr kumimoji="1" lang="zh-CN" altLang="en-US" sz="2000" dirty="0">
                <a:latin typeface="Courier" pitchFamily="2" charset="0"/>
              </a:rPr>
              <a:t> </a:t>
            </a:r>
            <a:r>
              <a:rPr kumimoji="1" lang="en-US" altLang="zh-CN" sz="2000" dirty="0">
                <a:latin typeface="Courier" pitchFamily="2" charset="0"/>
              </a:rPr>
              <a:t>(</a:t>
            </a:r>
            <a:r>
              <a:rPr kumimoji="1" lang="zh-CN" altLang="en-US" sz="2000" dirty="0">
                <a:latin typeface="Courier" pitchFamily="2" charset="0"/>
              </a:rPr>
              <a:t>总数等于</a:t>
            </a:r>
            <a:r>
              <a:rPr kumimoji="1" lang="en-US" altLang="zh-CN" sz="2000" dirty="0" err="1">
                <a:latin typeface="Courier" pitchFamily="2" charset="0"/>
              </a:rPr>
              <a:t>places.size</a:t>
            </a:r>
            <a:r>
              <a:rPr kumimoji="1" lang="en-US" altLang="zh-CN" sz="2000" dirty="0">
                <a:latin typeface="Courier" pitchFamily="2" charset="0"/>
              </a:rPr>
              <a:t>())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kumimoji="1" lang="zh-CN" altLang="en-US" sz="2000" dirty="0">
                <a:latin typeface="Courier" pitchFamily="2" charset="0"/>
              </a:rPr>
              <a:t>初始化</a:t>
            </a:r>
            <a:r>
              <a:rPr kumimoji="1" lang="en-US" altLang="zh-CN" sz="2000" dirty="0">
                <a:latin typeface="Courier" pitchFamily="2" charset="0"/>
              </a:rPr>
              <a:t>NCCL</a:t>
            </a:r>
            <a:r>
              <a:rPr kumimoji="1" lang="zh-CN" altLang="en-US" sz="2000" dirty="0">
                <a:latin typeface="Courier" pitchFamily="2" charset="0"/>
              </a:rPr>
              <a:t> </a:t>
            </a:r>
            <a:r>
              <a:rPr kumimoji="1" lang="en-US" altLang="zh-CN" sz="2000" dirty="0">
                <a:latin typeface="Courier" pitchFamily="2" charset="0"/>
              </a:rPr>
              <a:t>Communicator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CN" altLang="en-US" sz="2000" dirty="0">
                <a:latin typeface="Courier" pitchFamily="2" charset="0"/>
              </a:rPr>
              <a:t>将参数广播至其他并行设备</a:t>
            </a:r>
            <a:endParaRPr kumimoji="1" lang="en-US" altLang="zh-CN" sz="2000" dirty="0">
              <a:latin typeface="Courier" pitchFamily="2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CN" altLang="en-US" sz="2000" dirty="0">
                <a:latin typeface="Courier" pitchFamily="2" charset="0"/>
              </a:rPr>
              <a:t>根据</a:t>
            </a:r>
            <a:r>
              <a:rPr kumimoji="1" lang="en-US" altLang="zh-CN" sz="2000" dirty="0">
                <a:latin typeface="Courier" pitchFamily="2" charset="0"/>
              </a:rPr>
              <a:t>Build</a:t>
            </a:r>
            <a:r>
              <a:rPr kumimoji="1" lang="zh-CN" altLang="en-US" sz="2000" dirty="0">
                <a:latin typeface="Courier" pitchFamily="2" charset="0"/>
              </a:rPr>
              <a:t> </a:t>
            </a:r>
            <a:r>
              <a:rPr kumimoji="1" lang="en-US" altLang="zh-CN" sz="2000" dirty="0">
                <a:latin typeface="Courier" pitchFamily="2" charset="0"/>
              </a:rPr>
              <a:t>Strategy</a:t>
            </a:r>
            <a:r>
              <a:rPr kumimoji="1" lang="zh-CN" altLang="en-US" sz="2000" dirty="0">
                <a:latin typeface="Courier" pitchFamily="2" charset="0"/>
              </a:rPr>
              <a:t>构建并优化</a:t>
            </a:r>
            <a:r>
              <a:rPr kumimoji="1" lang="en-US" altLang="zh-CN" sz="2000" dirty="0">
                <a:latin typeface="Courier" pitchFamily="2" charset="0"/>
              </a:rPr>
              <a:t>Graph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CN" altLang="en-US" sz="2000" dirty="0">
                <a:latin typeface="Courier" pitchFamily="2" charset="0"/>
              </a:rPr>
              <a:t>创建</a:t>
            </a:r>
            <a:r>
              <a:rPr kumimoji="1" lang="en-US" altLang="zh-CN" sz="2000" dirty="0">
                <a:latin typeface="Courier" pitchFamily="2" charset="0"/>
              </a:rPr>
              <a:t>local</a:t>
            </a:r>
            <a:r>
              <a:rPr kumimoji="1" lang="zh-CN" altLang="en-US" sz="2000" dirty="0">
                <a:latin typeface="Courier" pitchFamily="2" charset="0"/>
              </a:rPr>
              <a:t> </a:t>
            </a:r>
            <a:r>
              <a:rPr kumimoji="1" lang="en-US" altLang="zh-CN" sz="2000" dirty="0">
                <a:latin typeface="Courier" pitchFamily="2" charset="0"/>
              </a:rPr>
              <a:t>exec</a:t>
            </a:r>
            <a:r>
              <a:rPr kumimoji="1" lang="zh-CN" altLang="en-US" sz="2000" dirty="0">
                <a:latin typeface="Courier" pitchFamily="2" charset="0"/>
              </a:rPr>
              <a:t> </a:t>
            </a:r>
            <a:r>
              <a:rPr kumimoji="1" lang="en-US" altLang="zh-CN" sz="2000" dirty="0">
                <a:latin typeface="Courier" pitchFamily="2" charset="0"/>
              </a:rPr>
              <a:t>scopes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CN" altLang="en-US" sz="2000" dirty="0">
                <a:latin typeface="Courier" pitchFamily="2" charset="0"/>
              </a:rPr>
              <a:t>选择</a:t>
            </a:r>
            <a:r>
              <a:rPr kumimoji="1" lang="en-US" altLang="zh-CN" sz="2000" dirty="0" err="1">
                <a:latin typeface="Courier" pitchFamily="2" charset="0"/>
              </a:rPr>
              <a:t>SSAGraphExecutor</a:t>
            </a:r>
            <a:r>
              <a:rPr kumimoji="1" lang="zh-CN" altLang="en-US" sz="2000" dirty="0">
                <a:latin typeface="Courier" pitchFamily="2" charset="0"/>
              </a:rPr>
              <a:t>初始化</a:t>
            </a:r>
            <a:r>
              <a:rPr kumimoji="1" lang="en-US" altLang="zh-CN" sz="2000" dirty="0">
                <a:latin typeface="Courier" pitchFamily="2" charset="0"/>
              </a:rPr>
              <a:t>member_-&gt;executor_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CN" altLang="en-US" sz="2000" dirty="0">
                <a:latin typeface="Courier" pitchFamily="2" charset="0"/>
              </a:rPr>
              <a:t>为</a:t>
            </a:r>
            <a:r>
              <a:rPr kumimoji="1" lang="en-US" altLang="zh-CN" sz="2000" dirty="0">
                <a:latin typeface="Courier" pitchFamily="2" charset="0"/>
              </a:rPr>
              <a:t>Op</a:t>
            </a:r>
            <a:r>
              <a:rPr kumimoji="1" lang="zh-CN" altLang="en-US" sz="2000" dirty="0">
                <a:latin typeface="Courier" pitchFamily="2" charset="0"/>
              </a:rPr>
              <a:t>设置</a:t>
            </a:r>
            <a:r>
              <a:rPr kumimoji="1" lang="en-US" altLang="zh-CN" sz="2000" dirty="0">
                <a:latin typeface="Courier" pitchFamily="2" charset="0"/>
              </a:rPr>
              <a:t>local</a:t>
            </a:r>
            <a:r>
              <a:rPr kumimoji="1" lang="zh-CN" altLang="en-US" sz="2000" dirty="0">
                <a:latin typeface="Courier" pitchFamily="2" charset="0"/>
              </a:rPr>
              <a:t> </a:t>
            </a:r>
            <a:r>
              <a:rPr kumimoji="1" lang="en-US" altLang="zh-CN" sz="2000" dirty="0">
                <a:latin typeface="Courier" pitchFamily="2" charset="0"/>
              </a:rPr>
              <a:t>exec</a:t>
            </a:r>
            <a:r>
              <a:rPr kumimoji="1" lang="zh-CN" altLang="en-US" sz="2000" dirty="0">
                <a:latin typeface="Courier" pitchFamily="2" charset="0"/>
              </a:rPr>
              <a:t> </a:t>
            </a:r>
            <a:r>
              <a:rPr kumimoji="1" lang="en-US" altLang="zh-CN" sz="2000" dirty="0">
                <a:latin typeface="Courier" pitchFamily="2" charset="0"/>
              </a:rPr>
              <a:t>scopes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0213BEE-9CDA-534A-8A4E-E32AA6F1EC0E}"/>
              </a:ext>
            </a:extLst>
          </p:cNvPr>
          <p:cNvSpPr txBox="1"/>
          <p:nvPr/>
        </p:nvSpPr>
        <p:spPr>
          <a:xfrm>
            <a:off x="911225" y="4443930"/>
            <a:ext cx="9945828" cy="2186111"/>
          </a:xfrm>
          <a:prstGeom prst="rect">
            <a:avLst/>
          </a:prstGeom>
          <a:noFill/>
          <a:ln>
            <a:solidFill>
              <a:srgbClr val="203BD3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dirty="0">
                <a:latin typeface="Courier" pitchFamily="2" charset="0"/>
              </a:rPr>
              <a:t>后面的内容以介绍</a:t>
            </a:r>
            <a:r>
              <a:rPr kumimoji="1" lang="en-US" altLang="zh-CN" dirty="0" err="1">
                <a:latin typeface="Courier" pitchFamily="2" charset="0"/>
              </a:rPr>
              <a:t>ThreadedSSAGraphExecutor</a:t>
            </a:r>
            <a:r>
              <a:rPr kumimoji="1" lang="zh-CN" altLang="en-US" dirty="0">
                <a:latin typeface="Courier" pitchFamily="2" charset="0"/>
              </a:rPr>
              <a:t>和</a:t>
            </a:r>
            <a:r>
              <a:rPr kumimoji="1" lang="en-US" altLang="zh-CN" dirty="0" err="1">
                <a:latin typeface="Courier" pitchFamily="2" charset="0"/>
              </a:rPr>
              <a:t>FastThreadedSSAGraphExecutor</a:t>
            </a:r>
            <a:r>
              <a:rPr kumimoji="1" lang="zh-CN" altLang="en-US" dirty="0">
                <a:latin typeface="Courier" pitchFamily="2" charset="0"/>
              </a:rPr>
              <a:t>为主，故这里省略了代码中以下两部分操作：</a:t>
            </a:r>
            <a:endParaRPr kumimoji="1" lang="en-US" altLang="zh-CN" dirty="0">
              <a:latin typeface="Courier" pitchFamily="2" charset="0"/>
            </a:endParaRPr>
          </a:p>
          <a:p>
            <a:pPr>
              <a:lnSpc>
                <a:spcPct val="125000"/>
              </a:lnSpc>
            </a:pPr>
            <a:r>
              <a:rPr kumimoji="1" lang="en-US" altLang="zh-CN" dirty="0">
                <a:latin typeface="Courier" pitchFamily="2" charset="0"/>
              </a:rPr>
              <a:t>1.</a:t>
            </a:r>
            <a:r>
              <a:rPr kumimoji="1" lang="zh-CN" altLang="en-US" dirty="0">
                <a:latin typeface="Courier" pitchFamily="2" charset="0"/>
              </a:rPr>
              <a:t> 创建</a:t>
            </a:r>
            <a:r>
              <a:rPr kumimoji="1" lang="en-US" altLang="zh-CN" dirty="0">
                <a:latin typeface="Courier" pitchFamily="2" charset="0"/>
              </a:rPr>
              <a:t>graphs</a:t>
            </a:r>
            <a:r>
              <a:rPr kumimoji="1" lang="zh-CN" altLang="en-US" dirty="0">
                <a:latin typeface="Courier" pitchFamily="2" charset="0"/>
              </a:rPr>
              <a:t> </a:t>
            </a:r>
            <a:r>
              <a:rPr kumimoji="1" lang="en-US" altLang="zh-CN" dirty="0">
                <a:latin typeface="Courier" pitchFamily="2" charset="0"/>
              </a:rPr>
              <a:t>(</a:t>
            </a:r>
            <a:r>
              <a:rPr kumimoji="1" lang="zh-CN" altLang="en-US" dirty="0">
                <a:latin typeface="Courier" pitchFamily="2" charset="0"/>
              </a:rPr>
              <a:t>总数等于</a:t>
            </a:r>
            <a:r>
              <a:rPr kumimoji="1" lang="en-US" altLang="zh-CN" dirty="0" err="1">
                <a:latin typeface="Courier" pitchFamily="2" charset="0"/>
              </a:rPr>
              <a:t>places.size</a:t>
            </a:r>
            <a:r>
              <a:rPr kumimoji="1" lang="en-US" altLang="zh-CN" dirty="0">
                <a:latin typeface="Courier" pitchFamily="2" charset="0"/>
              </a:rPr>
              <a:t>())</a:t>
            </a:r>
          </a:p>
          <a:p>
            <a:pPr>
              <a:lnSpc>
                <a:spcPct val="125000"/>
              </a:lnSpc>
            </a:pPr>
            <a:r>
              <a:rPr kumimoji="1" lang="en-US" altLang="zh-CN" dirty="0">
                <a:latin typeface="Courier" pitchFamily="2" charset="0"/>
              </a:rPr>
              <a:t>	-</a:t>
            </a:r>
            <a:r>
              <a:rPr kumimoji="1" lang="zh-CN" altLang="en-US" dirty="0">
                <a:latin typeface="Courier" pitchFamily="2" charset="0"/>
              </a:rPr>
              <a:t> 用于</a:t>
            </a:r>
            <a:r>
              <a:rPr kumimoji="1" lang="en-US" altLang="zh-CN" dirty="0" err="1">
                <a:latin typeface="Courier" pitchFamily="2" charset="0"/>
              </a:rPr>
              <a:t>AsyncSSAGraphExecutor</a:t>
            </a:r>
            <a:endParaRPr kumimoji="1" lang="en-US" altLang="zh-CN" dirty="0">
              <a:latin typeface="Courier" pitchFamily="2" charset="0"/>
            </a:endParaRPr>
          </a:p>
          <a:p>
            <a:pPr>
              <a:lnSpc>
                <a:spcPct val="125000"/>
              </a:lnSpc>
            </a:pPr>
            <a:r>
              <a:rPr kumimoji="1" lang="en-US" altLang="zh-CN" dirty="0">
                <a:latin typeface="Courier" pitchFamily="2" charset="0"/>
              </a:rPr>
              <a:t>2.</a:t>
            </a:r>
            <a:r>
              <a:rPr kumimoji="1" lang="zh-CN" altLang="en-US" dirty="0">
                <a:latin typeface="Courier" pitchFamily="2" charset="0"/>
              </a:rPr>
              <a:t> 判断是否开启并行图模式 </a:t>
            </a:r>
            <a:r>
              <a:rPr kumimoji="1" lang="en-US" altLang="zh-CN" dirty="0">
                <a:latin typeface="Courier" pitchFamily="2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 Courier" pitchFamily="2" charset="0"/>
              </a:rPr>
              <a:t>enable_parallel_graph</a:t>
            </a:r>
            <a:r>
              <a:rPr lang="en" altLang="zh-CN" dirty="0">
                <a:solidFill>
                  <a:srgbClr val="001080"/>
                </a:solidFill>
                <a:latin typeface=" Courier" pitchFamily="2" charset="0"/>
              </a:rPr>
              <a:t>_</a:t>
            </a:r>
            <a:r>
              <a:rPr kumimoji="1" lang="en-US" altLang="zh-CN" dirty="0">
                <a:latin typeface="Courier" pitchFamily="2" charset="0"/>
              </a:rPr>
              <a:t>)</a:t>
            </a:r>
            <a:r>
              <a:rPr kumimoji="1" lang="zh-CN" altLang="en-US" dirty="0">
                <a:latin typeface="Courier" pitchFamily="2" charset="0"/>
              </a:rPr>
              <a:t> </a:t>
            </a:r>
            <a:endParaRPr kumimoji="1" lang="en-US" altLang="zh-CN" dirty="0">
              <a:latin typeface="Courier" pitchFamily="2" charset="0"/>
            </a:endParaRPr>
          </a:p>
          <a:p>
            <a:pPr>
              <a:lnSpc>
                <a:spcPct val="125000"/>
              </a:lnSpc>
            </a:pPr>
            <a:r>
              <a:rPr kumimoji="1" lang="en-US" altLang="zh-CN" dirty="0">
                <a:latin typeface="Courier" pitchFamily="2" charset="0"/>
              </a:rPr>
              <a:t>	-</a:t>
            </a:r>
            <a:r>
              <a:rPr kumimoji="1" lang="zh-CN" altLang="en-US" dirty="0">
                <a:latin typeface="Courier" pitchFamily="2" charset="0"/>
              </a:rPr>
              <a:t> 用于</a:t>
            </a:r>
            <a:r>
              <a:rPr kumimoji="1" lang="en-US" altLang="zh-CN" dirty="0" err="1">
                <a:latin typeface="Courier" pitchFamily="2" charset="0"/>
              </a:rPr>
              <a:t>ParallelSSAGraphExecutor</a:t>
            </a:r>
            <a:endParaRPr kumimoji="1" lang="zh-CN" alt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8785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2" y="181250"/>
            <a:ext cx="8679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/>
              <a:t>ParallelExecutor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 err="1">
                <a:solidFill>
                  <a:srgbClr val="2339DA"/>
                </a:solidFill>
              </a:rPr>
              <a:t>ParallelExecutor</a:t>
            </a:r>
            <a:r>
              <a:rPr kumimoji="1" lang="zh-CN" altLang="en-US" sz="2800" b="1" dirty="0">
                <a:solidFill>
                  <a:srgbClr val="2339DA"/>
                </a:solidFill>
              </a:rPr>
              <a:t>构造函数参数</a:t>
            </a:r>
            <a:endParaRPr kumimoji="1" lang="en-US" altLang="zh-CN" sz="2800" b="1" dirty="0">
              <a:solidFill>
                <a:srgbClr val="2339DA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68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2423440-0255-6247-9CB6-D776E26C83EB}"/>
              </a:ext>
            </a:extLst>
          </p:cNvPr>
          <p:cNvSpPr/>
          <p:nvPr/>
        </p:nvSpPr>
        <p:spPr>
          <a:xfrm>
            <a:off x="822602" y="836358"/>
            <a:ext cx="112613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ParallelExecutor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</a:t>
            </a:r>
            <a:r>
              <a:rPr lang="en" altLang="zh-CN" dirty="0" err="1">
                <a:solidFill>
                  <a:srgbClr val="795E26"/>
                </a:solidFill>
                <a:latin typeface=" Courier" pitchFamily="2" charset="0"/>
              </a:rPr>
              <a:t>ParallelExecutor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const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 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std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::vector&lt;platform::Place&gt; &amp;places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,</a:t>
            </a:r>
          </a:p>
          <a:p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					</a:t>
            </a:r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b="1" dirty="0" err="1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b="1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b="1" dirty="0">
                <a:solidFill>
                  <a:srgbClr val="267F99"/>
                </a:solidFill>
                <a:latin typeface="Courier" pitchFamily="2" charset="0"/>
              </a:rPr>
              <a:t>vector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&lt;</a:t>
            </a:r>
            <a:r>
              <a:rPr lang="en" altLang="zh-CN" b="1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b="1" dirty="0">
                <a:solidFill>
                  <a:srgbClr val="267F99"/>
                </a:solidFill>
                <a:latin typeface="Courier" pitchFamily="2" charset="0"/>
              </a:rPr>
              <a:t>string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&gt; </a:t>
            </a:r>
            <a:r>
              <a:rPr lang="en" altLang="zh-CN" b="1" dirty="0">
                <a:solidFill>
                  <a:srgbClr val="0000FF"/>
                </a:solidFill>
                <a:latin typeface="Courier" pitchFamily="2" charset="0"/>
              </a:rPr>
              <a:t>&amp;</a:t>
            </a:r>
            <a:r>
              <a:rPr lang="en" altLang="zh-CN" b="1" dirty="0" err="1">
                <a:solidFill>
                  <a:srgbClr val="001080"/>
                </a:solidFill>
                <a:latin typeface="Courier" pitchFamily="2" charset="0"/>
              </a:rPr>
              <a:t>bcast_vars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,</a:t>
            </a:r>
          </a:p>
          <a:p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					</a:t>
            </a:r>
            <a:r>
              <a:rPr lang="zh-CN" altLang="en-US" dirty="0">
                <a:solidFill>
                  <a:srgbClr val="0000FF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 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 Courier" pitchFamily="2" charset="0"/>
              </a:rPr>
              <a:t>string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&amp;</a:t>
            </a:r>
            <a:r>
              <a:rPr lang="en" altLang="zh-CN" dirty="0" err="1">
                <a:solidFill>
                  <a:srgbClr val="001080"/>
                </a:solidFill>
                <a:latin typeface=" Courier" pitchFamily="2" charset="0"/>
              </a:rPr>
              <a:t>loss_var_name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,</a:t>
            </a:r>
          </a:p>
          <a:p>
            <a:r>
              <a:rPr lang="en" altLang="zh-CN" dirty="0">
                <a:solidFill>
                  <a:srgbClr val="267F99"/>
                </a:solidFill>
                <a:latin typeface=" Courier" pitchFamily="2" charset="0"/>
              </a:rPr>
              <a:t>					</a:t>
            </a:r>
            <a:r>
              <a:rPr lang="zh-CN" altLang="en-US" dirty="0">
                <a:solidFill>
                  <a:srgbClr val="267F99"/>
                </a:solidFill>
                <a:latin typeface=" Courier" pitchFamily="2" charset="0"/>
              </a:rPr>
              <a:t> </a:t>
            </a:r>
            <a:r>
              <a:rPr lang="en" altLang="zh-CN" b="1" dirty="0">
                <a:solidFill>
                  <a:srgbClr val="267F99"/>
                </a:solidFill>
                <a:latin typeface="Courier" pitchFamily="2" charset="0"/>
              </a:rPr>
              <a:t>Scope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b="1" dirty="0">
                <a:solidFill>
                  <a:srgbClr val="0000FF"/>
                </a:solidFill>
                <a:latin typeface="Courier" pitchFamily="2" charset="0"/>
              </a:rPr>
              <a:t>*</a:t>
            </a:r>
            <a:r>
              <a:rPr lang="en" altLang="zh-CN" b="1" dirty="0">
                <a:solidFill>
                  <a:srgbClr val="001080"/>
                </a:solidFill>
                <a:latin typeface="Courier" pitchFamily="2" charset="0"/>
              </a:rPr>
              <a:t>scope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,</a:t>
            </a:r>
          </a:p>
          <a:p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					</a:t>
            </a:r>
            <a:r>
              <a:rPr lang="zh-CN" altLang="en-US" dirty="0">
                <a:solidFill>
                  <a:srgbClr val="0000FF"/>
                </a:solidFill>
                <a:latin typeface=" Courier" pitchFamily="2" charset="0"/>
              </a:rPr>
              <a:t> </a:t>
            </a:r>
            <a:r>
              <a:rPr lang="en" altLang="zh-CN" b="1" dirty="0" err="1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b="1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b="1" dirty="0">
                <a:solidFill>
                  <a:srgbClr val="267F99"/>
                </a:solidFill>
                <a:latin typeface="Courier" pitchFamily="2" charset="0"/>
              </a:rPr>
              <a:t>vector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&lt;</a:t>
            </a:r>
            <a:r>
              <a:rPr lang="en" altLang="zh-CN" b="1" dirty="0">
                <a:solidFill>
                  <a:srgbClr val="267F99"/>
                </a:solidFill>
                <a:latin typeface="Courier" pitchFamily="2" charset="0"/>
              </a:rPr>
              <a:t>Scope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 *&gt; </a:t>
            </a:r>
            <a:r>
              <a:rPr lang="en" altLang="zh-CN" b="1" dirty="0">
                <a:solidFill>
                  <a:srgbClr val="0000FF"/>
                </a:solidFill>
                <a:latin typeface="Courier" pitchFamily="2" charset="0"/>
              </a:rPr>
              <a:t>&amp;</a:t>
            </a:r>
            <a:r>
              <a:rPr lang="en" altLang="zh-CN" b="1" dirty="0" err="1">
                <a:solidFill>
                  <a:srgbClr val="001080"/>
                </a:solidFill>
                <a:latin typeface="Courier" pitchFamily="2" charset="0"/>
              </a:rPr>
              <a:t>local_scopes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,</a:t>
            </a:r>
          </a:p>
          <a:p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					</a:t>
            </a:r>
            <a:r>
              <a:rPr lang="zh-CN" altLang="en-US" dirty="0">
                <a:solidFill>
                  <a:srgbClr val="0000FF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 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ExecutionStrategy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&amp;</a:t>
            </a:r>
            <a:r>
              <a:rPr lang="en" altLang="zh-CN" dirty="0" err="1">
                <a:solidFill>
                  <a:srgbClr val="001080"/>
                </a:solidFill>
                <a:latin typeface=" Courier" pitchFamily="2" charset="0"/>
              </a:rPr>
              <a:t>exec_strategy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,</a:t>
            </a:r>
          </a:p>
          <a:p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					</a:t>
            </a:r>
            <a:r>
              <a:rPr lang="zh-CN" altLang="en-US" dirty="0">
                <a:solidFill>
                  <a:srgbClr val="0000FF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 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BuildStrategy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&amp;</a:t>
            </a:r>
            <a:r>
              <a:rPr lang="en" altLang="zh-CN" dirty="0" err="1">
                <a:solidFill>
                  <a:srgbClr val="001080"/>
                </a:solidFill>
                <a:latin typeface=" Courier" pitchFamily="2" charset="0"/>
              </a:rPr>
              <a:t>build_strategy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,</a:t>
            </a:r>
          </a:p>
          <a:p>
            <a:r>
              <a:rPr lang="en" altLang="zh-CN" dirty="0">
                <a:solidFill>
                  <a:srgbClr val="267F99"/>
                </a:solidFill>
                <a:latin typeface=" Courier" pitchFamily="2" charset="0"/>
              </a:rPr>
              <a:t>					</a:t>
            </a:r>
            <a:r>
              <a:rPr lang="zh-CN" altLang="en-US" dirty="0">
                <a:solidFill>
                  <a:srgbClr val="267F99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ir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 Courier" pitchFamily="2" charset="0"/>
              </a:rPr>
              <a:t>Graph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*</a:t>
            </a:r>
            <a:r>
              <a:rPr lang="en" altLang="zh-CN" dirty="0">
                <a:solidFill>
                  <a:srgbClr val="001080"/>
                </a:solidFill>
                <a:latin typeface=" Courier" pitchFamily="2" charset="0"/>
              </a:rPr>
              <a:t>graph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)</a:t>
            </a:r>
            <a:endParaRPr lang="en" altLang="zh-CN" b="0" dirty="0">
              <a:solidFill>
                <a:srgbClr val="000000"/>
              </a:solidFill>
              <a:effectLst/>
              <a:latin typeface=" Courier" pitchFamily="2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F8BCD17-5B25-3642-8CF8-F3803AE986F8}"/>
              </a:ext>
            </a:extLst>
          </p:cNvPr>
          <p:cNvSpPr/>
          <p:nvPr/>
        </p:nvSpPr>
        <p:spPr>
          <a:xfrm>
            <a:off x="822602" y="4760607"/>
            <a:ext cx="85940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def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 Courier" pitchFamily="2" charset="0"/>
              </a:rPr>
              <a:t>_</a:t>
            </a:r>
            <a:r>
              <a:rPr lang="en" altLang="zh-CN" dirty="0" err="1">
                <a:solidFill>
                  <a:srgbClr val="795E26"/>
                </a:solidFill>
                <a:latin typeface=" Courier" pitchFamily="2" charset="0"/>
              </a:rPr>
              <a:t>compile_data_parallel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 Courier" pitchFamily="2" charset="0"/>
              </a:rPr>
              <a:t>self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, </a:t>
            </a:r>
            <a:r>
              <a:rPr lang="en" altLang="zh-CN" dirty="0" err="1">
                <a:solidFill>
                  <a:srgbClr val="001080"/>
                </a:solidFill>
                <a:latin typeface=" Courier" pitchFamily="2" charset="0"/>
              </a:rPr>
              <a:t>use_cuda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=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False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 Courier" pitchFamily="2" charset="0"/>
              </a:rPr>
              <a:t>scope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=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None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):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places = </a:t>
            </a:r>
            <a:r>
              <a:rPr lang="en" altLang="zh-CN" dirty="0">
                <a:solidFill>
                  <a:srgbClr val="267F99"/>
                </a:solidFill>
                <a:latin typeface="Courier" pitchFamily="2" charset="0"/>
              </a:rPr>
              <a:t>list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" altLang="zh-CN" dirty="0">
                <a:solidFill>
                  <a:srgbClr val="795E26"/>
                </a:solidFill>
                <a:latin typeface="Courier" pitchFamily="2" charset="0"/>
              </a:rPr>
              <a:t>map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(_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place_obj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self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._places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))</a:t>
            </a:r>
            <a:endParaRPr lang="en" altLang="zh-CN" b="0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4CC6FBF-03AD-7D44-A9B0-87C1B5142096}"/>
              </a:ext>
            </a:extLst>
          </p:cNvPr>
          <p:cNvSpPr/>
          <p:nvPr/>
        </p:nvSpPr>
        <p:spPr>
          <a:xfrm>
            <a:off x="822602" y="5446373"/>
            <a:ext cx="10732089" cy="887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333333"/>
                </a:solidFill>
                <a:latin typeface="Courier" pitchFamily="2" charset="0"/>
              </a:rPr>
              <a:t>是一个</a:t>
            </a:r>
            <a:r>
              <a:rPr lang="en" altLang="zh-CN" dirty="0">
                <a:solidFill>
                  <a:srgbClr val="333333"/>
                </a:solidFill>
                <a:latin typeface="Courier" pitchFamily="2" charset="0"/>
              </a:rPr>
              <a:t>CPU</a:t>
            </a:r>
            <a:r>
              <a:rPr lang="zh-CN" altLang="en-US" dirty="0">
                <a:solidFill>
                  <a:srgbClr val="333333"/>
                </a:solidFill>
                <a:latin typeface="Courier" pitchFamily="2" charset="0"/>
              </a:rPr>
              <a:t>或者</a:t>
            </a:r>
            <a:r>
              <a:rPr lang="en" altLang="zh-CN" dirty="0">
                <a:solidFill>
                  <a:srgbClr val="333333"/>
                </a:solidFill>
                <a:latin typeface="Courier" pitchFamily="2" charset="0"/>
              </a:rPr>
              <a:t>GPU</a:t>
            </a:r>
            <a:r>
              <a:rPr lang="zh-CN" altLang="en-US" dirty="0">
                <a:solidFill>
                  <a:srgbClr val="333333"/>
                </a:solidFill>
                <a:latin typeface="Courier" pitchFamily="2" charset="0"/>
              </a:rPr>
              <a:t>的</a:t>
            </a:r>
            <a:r>
              <a:rPr lang="en" altLang="zh-CN" dirty="0">
                <a:solidFill>
                  <a:srgbClr val="333333"/>
                </a:solidFill>
                <a:latin typeface="Courier" pitchFamily="2" charset="0"/>
              </a:rPr>
              <a:t>list</a:t>
            </a:r>
            <a:r>
              <a:rPr lang="zh-CN" altLang="en-US" dirty="0">
                <a:solidFill>
                  <a:srgbClr val="333333"/>
                </a:solidFill>
                <a:latin typeface="Courier" pitchFamily="2" charset="0"/>
              </a:rPr>
              <a:t>，例如</a:t>
            </a:r>
            <a:r>
              <a:rPr lang="en" altLang="zh-CN" dirty="0">
                <a:solidFill>
                  <a:srgbClr val="333333"/>
                </a:solidFill>
                <a:latin typeface="Courier" pitchFamily="2" charset="0"/>
                <a:cs typeface="Courier New" panose="02070309020205020404" pitchFamily="49" charset="0"/>
              </a:rPr>
              <a:t>places=[</a:t>
            </a:r>
            <a:r>
              <a:rPr lang="en" altLang="zh-CN" dirty="0" err="1">
                <a:solidFill>
                  <a:srgbClr val="333333"/>
                </a:solidFill>
                <a:latin typeface="Courier" pitchFamily="2" charset="0"/>
                <a:cs typeface="Courier New" panose="02070309020205020404" pitchFamily="49" charset="0"/>
              </a:rPr>
              <a:t>fluid.CUDAPlace</a:t>
            </a:r>
            <a:r>
              <a:rPr lang="en" altLang="zh-CN" dirty="0">
                <a:solidFill>
                  <a:srgbClr val="333333"/>
                </a:solidFill>
                <a:latin typeface="Courier" pitchFamily="2" charset="0"/>
                <a:cs typeface="Courier New" panose="02070309020205020404" pitchFamily="49" charset="0"/>
              </a:rPr>
              <a:t>(0), </a:t>
            </a:r>
            <a:r>
              <a:rPr lang="en" altLang="zh-CN" dirty="0" err="1">
                <a:solidFill>
                  <a:srgbClr val="333333"/>
                </a:solidFill>
                <a:latin typeface="Courier" pitchFamily="2" charset="0"/>
                <a:cs typeface="Courier New" panose="02070309020205020404" pitchFamily="49" charset="0"/>
              </a:rPr>
              <a:t>fluid.CUDAPlace</a:t>
            </a:r>
            <a:r>
              <a:rPr lang="en" altLang="zh-CN" dirty="0">
                <a:solidFill>
                  <a:srgbClr val="333333"/>
                </a:solidFill>
                <a:latin typeface="Courier" pitchFamily="2" charset="0"/>
                <a:cs typeface="Courier New" panose="02070309020205020404" pitchFamily="49" charset="0"/>
              </a:rPr>
              <a:t>(1)]</a:t>
            </a:r>
            <a:r>
              <a:rPr lang="zh-CN" altLang="en-US" dirty="0">
                <a:solidFill>
                  <a:srgbClr val="333333"/>
                </a:solidFill>
                <a:latin typeface="Courier" pitchFamily="2" charset="0"/>
              </a:rPr>
              <a:t>或者</a:t>
            </a:r>
            <a:r>
              <a:rPr lang="en" altLang="zh-CN" dirty="0">
                <a:solidFill>
                  <a:srgbClr val="333333"/>
                </a:solidFill>
                <a:latin typeface="Courier" pitchFamily="2" charset="0"/>
              </a:rPr>
              <a:t>places=[</a:t>
            </a:r>
            <a:r>
              <a:rPr lang="en" altLang="zh-CN" dirty="0" err="1">
                <a:solidFill>
                  <a:srgbClr val="333333"/>
                </a:solidFill>
                <a:latin typeface="Courier" pitchFamily="2" charset="0"/>
              </a:rPr>
              <a:t>fluid.CPUPlace</a:t>
            </a:r>
            <a:r>
              <a:rPr lang="en" altLang="zh-CN" dirty="0">
                <a:solidFill>
                  <a:srgbClr val="333333"/>
                </a:solidFill>
                <a:latin typeface="Courier" pitchFamily="2" charset="0"/>
              </a:rPr>
              <a:t>()]*2</a:t>
            </a:r>
            <a:endParaRPr lang="zh-CN" altLang="en-US" dirty="0">
              <a:latin typeface="Courier" pitchFamily="2" charset="0"/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C5BDE04A-38C1-2A45-8E94-757E4707C5E5}"/>
              </a:ext>
            </a:extLst>
          </p:cNvPr>
          <p:cNvCxnSpPr/>
          <p:nvPr/>
        </p:nvCxnSpPr>
        <p:spPr>
          <a:xfrm>
            <a:off x="934578" y="3245717"/>
            <a:ext cx="54800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E1FD8A3F-1038-D144-B305-B73D746D9A56}"/>
              </a:ext>
            </a:extLst>
          </p:cNvPr>
          <p:cNvSpPr/>
          <p:nvPr/>
        </p:nvSpPr>
        <p:spPr>
          <a:xfrm>
            <a:off x="822602" y="3294517"/>
            <a:ext cx="113693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 Courier" pitchFamily="2" charset="0"/>
              </a:rPr>
              <a:t>return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core.ParallelExecutor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places, </a:t>
            </a:r>
            <a:r>
              <a:rPr lang="en" altLang="zh-CN" b="1" dirty="0">
                <a:solidFill>
                  <a:srgbClr val="0000FF"/>
                </a:solidFill>
                <a:latin typeface="Courier" pitchFamily="2" charset="0"/>
              </a:rPr>
              <a:t>self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._</a:t>
            </a:r>
            <a:r>
              <a:rPr lang="en" altLang="zh-CN" b="1" dirty="0" err="1">
                <a:solidFill>
                  <a:srgbClr val="000000"/>
                </a:solidFill>
                <a:latin typeface="Courier" pitchFamily="2" charset="0"/>
              </a:rPr>
              <a:t>persistable_vars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,</a:t>
            </a:r>
          </a:p>
          <a:p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		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cpt.to_text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self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._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loss_name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 Courier" pitchFamily="2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self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._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loss_name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 Courier" pitchFamily="2" charset="0"/>
              </a:rPr>
              <a:t>else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six.u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 Courier" pitchFamily="2" charset="0"/>
              </a:rPr>
              <a:t>’’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),</a:t>
            </a:r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 Courier" pitchFamily="2" charset="0"/>
              </a:rPr>
              <a:t>			</a:t>
            </a:r>
            <a:r>
              <a:rPr lang="en" altLang="zh-CN" b="1" dirty="0" err="1">
                <a:solidFill>
                  <a:srgbClr val="0000FF"/>
                </a:solidFill>
                <a:latin typeface="Courier" pitchFamily="2" charset="0"/>
              </a:rPr>
              <a:t>self</a:t>
            </a:r>
            <a:r>
              <a:rPr lang="en" altLang="zh-CN" b="1" dirty="0" err="1">
                <a:solidFill>
                  <a:srgbClr val="000000"/>
                </a:solidFill>
                <a:latin typeface="Courier" pitchFamily="2" charset="0"/>
              </a:rPr>
              <a:t>._scope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" altLang="zh-CN" b="1" dirty="0">
                <a:solidFill>
                  <a:srgbClr val="0000FF"/>
                </a:solidFill>
                <a:latin typeface="Courier" pitchFamily="2" charset="0"/>
              </a:rPr>
              <a:t>self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._</a:t>
            </a:r>
            <a:r>
              <a:rPr lang="en" altLang="zh-CN" b="1" dirty="0" err="1">
                <a:solidFill>
                  <a:srgbClr val="000000"/>
                </a:solidFill>
                <a:latin typeface="Courier" pitchFamily="2" charset="0"/>
              </a:rPr>
              <a:t>local_scopes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,</a:t>
            </a:r>
          </a:p>
          <a:p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		self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._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exec_strategy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self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._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build_strategy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, </a:t>
            </a:r>
            <a:r>
              <a:rPr lang="en" altLang="zh-CN" dirty="0" err="1">
                <a:solidFill>
                  <a:srgbClr val="0000FF"/>
                </a:solidFill>
                <a:latin typeface=" Courier" pitchFamily="2" charset="0"/>
              </a:rPr>
              <a:t>self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._graph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)</a:t>
            </a:r>
            <a:endParaRPr lang="en" altLang="zh-CN" b="0" dirty="0">
              <a:solidFill>
                <a:srgbClr val="000000"/>
              </a:solidFill>
              <a:effectLst/>
              <a:latin typeface=" Courier" pitchFamily="2" charset="0"/>
            </a:endParaRPr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E47091CB-B4C5-E541-8C6C-656E7732EAA8}"/>
              </a:ext>
            </a:extLst>
          </p:cNvPr>
          <p:cNvCxnSpPr/>
          <p:nvPr/>
        </p:nvCxnSpPr>
        <p:spPr>
          <a:xfrm>
            <a:off x="934578" y="4569441"/>
            <a:ext cx="54800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5269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2" y="181250"/>
            <a:ext cx="8679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/>
              <a:t>ParallelExecutor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 err="1">
                <a:solidFill>
                  <a:srgbClr val="2339DA"/>
                </a:solidFill>
              </a:rPr>
              <a:t>ParallelExecutor</a:t>
            </a:r>
            <a:r>
              <a:rPr kumimoji="1" lang="zh-CN" altLang="en-US" sz="2800" b="1" dirty="0">
                <a:solidFill>
                  <a:srgbClr val="2339DA"/>
                </a:solidFill>
              </a:rPr>
              <a:t>构造函数参数</a:t>
            </a:r>
            <a:endParaRPr kumimoji="1" lang="en-US" altLang="zh-CN" sz="2800" b="1" dirty="0">
              <a:solidFill>
                <a:srgbClr val="2339DA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69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2423440-0255-6247-9CB6-D776E26C83EB}"/>
              </a:ext>
            </a:extLst>
          </p:cNvPr>
          <p:cNvSpPr/>
          <p:nvPr/>
        </p:nvSpPr>
        <p:spPr>
          <a:xfrm>
            <a:off x="822602" y="836358"/>
            <a:ext cx="112613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ParallelExecutor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</a:t>
            </a:r>
            <a:r>
              <a:rPr lang="en" altLang="zh-CN" dirty="0" err="1">
                <a:solidFill>
                  <a:srgbClr val="795E26"/>
                </a:solidFill>
                <a:latin typeface=" Courier" pitchFamily="2" charset="0"/>
              </a:rPr>
              <a:t>ParallelExecutor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</a:t>
            </a:r>
            <a:r>
              <a:rPr lang="en" altLang="zh-CN" b="1" dirty="0" err="1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b="1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b="1" dirty="0">
                <a:solidFill>
                  <a:srgbClr val="267F99"/>
                </a:solidFill>
                <a:latin typeface="Courier" pitchFamily="2" charset="0"/>
              </a:rPr>
              <a:t>vector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&lt;</a:t>
            </a:r>
            <a:r>
              <a:rPr lang="en" altLang="zh-CN" b="1" dirty="0">
                <a:solidFill>
                  <a:srgbClr val="267F99"/>
                </a:solidFill>
                <a:latin typeface="Courier" pitchFamily="2" charset="0"/>
              </a:rPr>
              <a:t>platform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b="1" dirty="0">
                <a:solidFill>
                  <a:srgbClr val="267F99"/>
                </a:solidFill>
                <a:latin typeface="Courier" pitchFamily="2" charset="0"/>
              </a:rPr>
              <a:t>Place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&gt; </a:t>
            </a:r>
            <a:r>
              <a:rPr lang="en" altLang="zh-CN" b="1" dirty="0">
                <a:solidFill>
                  <a:srgbClr val="0000FF"/>
                </a:solidFill>
                <a:latin typeface="Courier" pitchFamily="2" charset="0"/>
              </a:rPr>
              <a:t>&amp;</a:t>
            </a:r>
            <a:r>
              <a:rPr lang="en" altLang="zh-CN" b="1" dirty="0">
                <a:solidFill>
                  <a:srgbClr val="001080"/>
                </a:solidFill>
                <a:latin typeface="Courier" pitchFamily="2" charset="0"/>
              </a:rPr>
              <a:t>places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,</a:t>
            </a:r>
          </a:p>
          <a:p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					</a:t>
            </a:r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const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 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std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::vector&lt;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std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::string&gt; &amp;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bcast_vars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,</a:t>
            </a:r>
          </a:p>
          <a:p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					</a:t>
            </a:r>
            <a:r>
              <a:rPr lang="zh-CN" altLang="en-US" dirty="0">
                <a:solidFill>
                  <a:srgbClr val="0000FF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 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 Courier" pitchFamily="2" charset="0"/>
              </a:rPr>
              <a:t>string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&amp;</a:t>
            </a:r>
            <a:r>
              <a:rPr lang="en" altLang="zh-CN" dirty="0" err="1">
                <a:solidFill>
                  <a:srgbClr val="001080"/>
                </a:solidFill>
                <a:latin typeface=" Courier" pitchFamily="2" charset="0"/>
              </a:rPr>
              <a:t>loss_var_name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,</a:t>
            </a:r>
          </a:p>
          <a:p>
            <a:r>
              <a:rPr lang="en" altLang="zh-CN" dirty="0">
                <a:solidFill>
                  <a:srgbClr val="267F99"/>
                </a:solidFill>
                <a:latin typeface=" Courier" pitchFamily="2" charset="0"/>
              </a:rPr>
              <a:t>					</a:t>
            </a:r>
            <a:r>
              <a:rPr lang="zh-CN" altLang="en-US" dirty="0">
                <a:solidFill>
                  <a:srgbClr val="267F99"/>
                </a:solidFill>
                <a:latin typeface=" Courier" pitchFamily="2" charset="0"/>
              </a:rPr>
              <a:t> </a:t>
            </a:r>
            <a:r>
              <a:rPr lang="en" altLang="zh-CN" b="1" dirty="0">
                <a:solidFill>
                  <a:srgbClr val="267F99"/>
                </a:solidFill>
                <a:latin typeface="Courier" pitchFamily="2" charset="0"/>
              </a:rPr>
              <a:t>Scope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b="1" dirty="0">
                <a:solidFill>
                  <a:srgbClr val="0000FF"/>
                </a:solidFill>
                <a:latin typeface="Courier" pitchFamily="2" charset="0"/>
              </a:rPr>
              <a:t>*</a:t>
            </a:r>
            <a:r>
              <a:rPr lang="en" altLang="zh-CN" b="1" dirty="0">
                <a:solidFill>
                  <a:srgbClr val="001080"/>
                </a:solidFill>
                <a:latin typeface="Courier" pitchFamily="2" charset="0"/>
              </a:rPr>
              <a:t>scope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,</a:t>
            </a:r>
          </a:p>
          <a:p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					</a:t>
            </a:r>
            <a:r>
              <a:rPr lang="zh-CN" altLang="en-US" dirty="0">
                <a:solidFill>
                  <a:srgbClr val="0000FF"/>
                </a:solidFill>
                <a:latin typeface=" Courier" pitchFamily="2" charset="0"/>
              </a:rPr>
              <a:t> </a:t>
            </a:r>
            <a:r>
              <a:rPr lang="en" altLang="zh-CN" b="1" dirty="0" err="1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b="1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b="1" dirty="0">
                <a:solidFill>
                  <a:srgbClr val="267F99"/>
                </a:solidFill>
                <a:latin typeface="Courier" pitchFamily="2" charset="0"/>
              </a:rPr>
              <a:t>vector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&lt;</a:t>
            </a:r>
            <a:r>
              <a:rPr lang="en" altLang="zh-CN" b="1" dirty="0">
                <a:solidFill>
                  <a:srgbClr val="267F99"/>
                </a:solidFill>
                <a:latin typeface="Courier" pitchFamily="2" charset="0"/>
              </a:rPr>
              <a:t>Scope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 *&gt; </a:t>
            </a:r>
            <a:r>
              <a:rPr lang="en" altLang="zh-CN" b="1" dirty="0">
                <a:solidFill>
                  <a:srgbClr val="0000FF"/>
                </a:solidFill>
                <a:latin typeface="Courier" pitchFamily="2" charset="0"/>
              </a:rPr>
              <a:t>&amp;</a:t>
            </a:r>
            <a:r>
              <a:rPr lang="en" altLang="zh-CN" b="1" dirty="0" err="1">
                <a:solidFill>
                  <a:srgbClr val="001080"/>
                </a:solidFill>
                <a:latin typeface="Courier" pitchFamily="2" charset="0"/>
              </a:rPr>
              <a:t>local_scopes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,</a:t>
            </a:r>
          </a:p>
          <a:p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					</a:t>
            </a:r>
            <a:r>
              <a:rPr lang="zh-CN" altLang="en-US" dirty="0">
                <a:solidFill>
                  <a:srgbClr val="0000FF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 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ExecutionStrategy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&amp;</a:t>
            </a:r>
            <a:r>
              <a:rPr lang="en" altLang="zh-CN" dirty="0" err="1">
                <a:solidFill>
                  <a:srgbClr val="001080"/>
                </a:solidFill>
                <a:latin typeface=" Courier" pitchFamily="2" charset="0"/>
              </a:rPr>
              <a:t>exec_strategy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,</a:t>
            </a:r>
          </a:p>
          <a:p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					</a:t>
            </a:r>
            <a:r>
              <a:rPr lang="zh-CN" altLang="en-US" dirty="0">
                <a:solidFill>
                  <a:srgbClr val="0000FF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 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BuildStrategy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&amp;</a:t>
            </a:r>
            <a:r>
              <a:rPr lang="en" altLang="zh-CN" dirty="0" err="1">
                <a:solidFill>
                  <a:srgbClr val="001080"/>
                </a:solidFill>
                <a:latin typeface=" Courier" pitchFamily="2" charset="0"/>
              </a:rPr>
              <a:t>build_strategy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,</a:t>
            </a:r>
          </a:p>
          <a:p>
            <a:r>
              <a:rPr lang="en" altLang="zh-CN" dirty="0">
                <a:solidFill>
                  <a:srgbClr val="267F99"/>
                </a:solidFill>
                <a:latin typeface=" Courier" pitchFamily="2" charset="0"/>
              </a:rPr>
              <a:t>					</a:t>
            </a:r>
            <a:r>
              <a:rPr lang="zh-CN" altLang="en-US" dirty="0">
                <a:solidFill>
                  <a:srgbClr val="267F99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ir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 Courier" pitchFamily="2" charset="0"/>
              </a:rPr>
              <a:t>Graph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*</a:t>
            </a:r>
            <a:r>
              <a:rPr lang="en" altLang="zh-CN" dirty="0">
                <a:solidFill>
                  <a:srgbClr val="001080"/>
                </a:solidFill>
                <a:latin typeface=" Courier" pitchFamily="2" charset="0"/>
              </a:rPr>
              <a:t>graph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)</a:t>
            </a:r>
            <a:endParaRPr lang="en" altLang="zh-CN" b="0" dirty="0">
              <a:solidFill>
                <a:srgbClr val="000000"/>
              </a:solidFill>
              <a:effectLst/>
              <a:latin typeface=" Courier" pitchFamily="2" charset="0"/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C5BDE04A-38C1-2A45-8E94-757E4707C5E5}"/>
              </a:ext>
            </a:extLst>
          </p:cNvPr>
          <p:cNvCxnSpPr/>
          <p:nvPr/>
        </p:nvCxnSpPr>
        <p:spPr>
          <a:xfrm>
            <a:off x="934578" y="3245717"/>
            <a:ext cx="54800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E1FD8A3F-1038-D144-B305-B73D746D9A56}"/>
              </a:ext>
            </a:extLst>
          </p:cNvPr>
          <p:cNvSpPr/>
          <p:nvPr/>
        </p:nvSpPr>
        <p:spPr>
          <a:xfrm>
            <a:off x="822602" y="3294517"/>
            <a:ext cx="113693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 Courier" pitchFamily="2" charset="0"/>
              </a:rPr>
              <a:t>return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core.ParallelExecutor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places, </a:t>
            </a:r>
            <a:r>
              <a:rPr lang="en" altLang="zh-CN" b="1" dirty="0">
                <a:solidFill>
                  <a:srgbClr val="0000FF"/>
                </a:solidFill>
                <a:latin typeface="Courier" pitchFamily="2" charset="0"/>
              </a:rPr>
              <a:t>self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._</a:t>
            </a:r>
            <a:r>
              <a:rPr lang="en" altLang="zh-CN" b="1" dirty="0" err="1">
                <a:solidFill>
                  <a:srgbClr val="000000"/>
                </a:solidFill>
                <a:latin typeface="Courier" pitchFamily="2" charset="0"/>
              </a:rPr>
              <a:t>persistable_vars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,</a:t>
            </a:r>
          </a:p>
          <a:p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		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cpt.to_text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self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._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loss_name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 Courier" pitchFamily="2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self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._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loss_name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 Courier" pitchFamily="2" charset="0"/>
              </a:rPr>
              <a:t>else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six.u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 Courier" pitchFamily="2" charset="0"/>
              </a:rPr>
              <a:t>’’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),</a:t>
            </a:r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 Courier" pitchFamily="2" charset="0"/>
              </a:rPr>
              <a:t>			</a:t>
            </a:r>
            <a:r>
              <a:rPr lang="en" altLang="zh-CN" b="1" dirty="0" err="1">
                <a:solidFill>
                  <a:srgbClr val="0000FF"/>
                </a:solidFill>
                <a:latin typeface="Courier" pitchFamily="2" charset="0"/>
              </a:rPr>
              <a:t>self</a:t>
            </a:r>
            <a:r>
              <a:rPr lang="en" altLang="zh-CN" b="1" dirty="0" err="1">
                <a:solidFill>
                  <a:srgbClr val="000000"/>
                </a:solidFill>
                <a:latin typeface="Courier" pitchFamily="2" charset="0"/>
              </a:rPr>
              <a:t>._scope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" altLang="zh-CN" b="1" dirty="0">
                <a:solidFill>
                  <a:srgbClr val="0000FF"/>
                </a:solidFill>
                <a:latin typeface="Courier" pitchFamily="2" charset="0"/>
              </a:rPr>
              <a:t>self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._</a:t>
            </a:r>
            <a:r>
              <a:rPr lang="en" altLang="zh-CN" b="1" dirty="0" err="1">
                <a:solidFill>
                  <a:srgbClr val="000000"/>
                </a:solidFill>
                <a:latin typeface="Courier" pitchFamily="2" charset="0"/>
              </a:rPr>
              <a:t>local_scopes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,</a:t>
            </a:r>
          </a:p>
          <a:p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		self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._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exec_strategy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self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._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build_strategy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, </a:t>
            </a:r>
            <a:r>
              <a:rPr lang="en" altLang="zh-CN" dirty="0" err="1">
                <a:solidFill>
                  <a:srgbClr val="0000FF"/>
                </a:solidFill>
                <a:latin typeface=" Courier" pitchFamily="2" charset="0"/>
              </a:rPr>
              <a:t>self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._graph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)</a:t>
            </a:r>
            <a:endParaRPr lang="en" altLang="zh-CN" b="0" dirty="0">
              <a:solidFill>
                <a:srgbClr val="000000"/>
              </a:solidFill>
              <a:effectLst/>
              <a:latin typeface=" Courier" pitchFamily="2" charset="0"/>
            </a:endParaRPr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E47091CB-B4C5-E541-8C6C-656E7732EAA8}"/>
              </a:ext>
            </a:extLst>
          </p:cNvPr>
          <p:cNvCxnSpPr/>
          <p:nvPr/>
        </p:nvCxnSpPr>
        <p:spPr>
          <a:xfrm>
            <a:off x="934578" y="4569441"/>
            <a:ext cx="54800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D6F073AD-F4B1-AA45-9D6E-7E3432A67939}"/>
              </a:ext>
            </a:extLst>
          </p:cNvPr>
          <p:cNvSpPr/>
          <p:nvPr/>
        </p:nvSpPr>
        <p:spPr>
          <a:xfrm>
            <a:off x="930380" y="4987284"/>
            <a:ext cx="1140823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self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._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persistable_vars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= []</a:t>
            </a:r>
          </a:p>
          <a:p>
            <a:r>
              <a:rPr lang="en" altLang="zh-CN" dirty="0">
                <a:solidFill>
                  <a:srgbClr val="AF00DB"/>
                </a:solidFill>
                <a:latin typeface=" Courier" pitchFamily="2" charset="0"/>
              </a:rPr>
              <a:t>for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node 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in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self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._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graph.nodes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():</a:t>
            </a:r>
          </a:p>
          <a:p>
            <a:r>
              <a:rPr lang="zh-CN" altLang="en-US" dirty="0">
                <a:solidFill>
                  <a:srgbClr val="AF00DB"/>
                </a:solidFill>
                <a:latin typeface=" Courier" pitchFamily="2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 Courier" pitchFamily="2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node.is_var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() 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and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node.var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() 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is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not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None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and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node.var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().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persistable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() 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and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\</a:t>
            </a:r>
          </a:p>
          <a:p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       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node.var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().type() != </a:t>
            </a:r>
            <a:r>
              <a:rPr lang="en" altLang="zh-CN" dirty="0" err="1">
                <a:solidFill>
                  <a:srgbClr val="C00000"/>
                </a:solidFill>
                <a:latin typeface=" Courier" pitchFamily="2" charset="0"/>
              </a:rPr>
              <a:t>core.VarDesc.VarType.RAW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</a:t>
            </a:r>
          </a:p>
          <a:p>
            <a:r>
              <a:rPr lang="zh-CN" altLang="en-US" dirty="0">
                <a:solidFill>
                  <a:srgbClr val="0000FF"/>
                </a:solidFill>
                <a:latin typeface=" Courier" pitchFamily="2" charset="0"/>
              </a:rPr>
              <a:t>        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self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._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persistable_vars.append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cpt.to_text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node.name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()))</a:t>
            </a:r>
            <a:endParaRPr lang="en" altLang="zh-CN" b="0" dirty="0">
              <a:solidFill>
                <a:srgbClr val="000000"/>
              </a:solidFill>
              <a:effectLst/>
              <a:latin typeface=" Courier" pitchFamily="2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170A79C-9AEF-FD4C-B221-F3468B256DD4}"/>
              </a:ext>
            </a:extLst>
          </p:cNvPr>
          <p:cNvSpPr txBox="1"/>
          <p:nvPr/>
        </p:nvSpPr>
        <p:spPr>
          <a:xfrm>
            <a:off x="6634496" y="4644681"/>
            <a:ext cx="5045440" cy="766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dirty="0">
                <a:solidFill>
                  <a:srgbClr val="203BD3"/>
                </a:solidFill>
                <a:latin typeface="Courier" pitchFamily="2" charset="0"/>
              </a:rPr>
              <a:t>疑问：</a:t>
            </a:r>
            <a:r>
              <a:rPr kumimoji="1" lang="en-US" altLang="zh-CN" dirty="0">
                <a:solidFill>
                  <a:srgbClr val="203BD3"/>
                </a:solidFill>
                <a:latin typeface="Courier" pitchFamily="2" charset="0"/>
              </a:rPr>
              <a:t>RAW</a:t>
            </a:r>
            <a:r>
              <a:rPr kumimoji="1" lang="zh-CN" altLang="en-US" dirty="0">
                <a:solidFill>
                  <a:srgbClr val="203BD3"/>
                </a:solidFill>
                <a:latin typeface="Courier" pitchFamily="2" charset="0"/>
              </a:rPr>
              <a:t>是什么类型？</a:t>
            </a:r>
            <a:endParaRPr kumimoji="1" lang="en-US" altLang="zh-CN" dirty="0">
              <a:solidFill>
                <a:srgbClr val="203BD3"/>
              </a:solidFill>
              <a:latin typeface="Courier" pitchFamily="2" charset="0"/>
            </a:endParaRPr>
          </a:p>
          <a:p>
            <a:pPr algn="l">
              <a:lnSpc>
                <a:spcPct val="125000"/>
              </a:lnSpc>
            </a:pPr>
            <a:r>
              <a:rPr kumimoji="1" lang="en-US" altLang="zh-CN" dirty="0">
                <a:latin typeface="Courier" pitchFamily="2" charset="0"/>
              </a:rPr>
              <a:t>	-</a:t>
            </a:r>
            <a:r>
              <a:rPr kumimoji="1" lang="zh-CN" altLang="en-US" dirty="0">
                <a:latin typeface="Courier" pitchFamily="2" charset="0"/>
              </a:rPr>
              <a:t> 预留机制，可能会有新的类型</a:t>
            </a:r>
          </a:p>
        </p:txBody>
      </p:sp>
    </p:spTree>
    <p:extLst>
      <p:ext uri="{BB962C8B-B14F-4D97-AF65-F5344CB8AC3E}">
        <p14:creationId xmlns:p14="http://schemas.microsoft.com/office/powerpoint/2010/main" val="2646466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9CEF21C-6E94-2B48-91DC-A45DD2A003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7318" b="29133"/>
          <a:stretch/>
        </p:blipFill>
        <p:spPr>
          <a:xfrm>
            <a:off x="4811326" y="2139777"/>
            <a:ext cx="2569349" cy="111890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4D8F157-BD08-F441-9A60-B5728E39C8FD}"/>
              </a:ext>
            </a:extLst>
          </p:cNvPr>
          <p:cNvSpPr txBox="1"/>
          <p:nvPr/>
        </p:nvSpPr>
        <p:spPr>
          <a:xfrm>
            <a:off x="2809671" y="3424279"/>
            <a:ext cx="6572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dirty="0"/>
              <a:t>Fluid</a:t>
            </a:r>
            <a:r>
              <a:rPr kumimoji="1" lang="zh-CN" altLang="en-US" sz="3600" b="1" dirty="0"/>
              <a:t>网络存储结构</a:t>
            </a:r>
          </a:p>
        </p:txBody>
      </p:sp>
    </p:spTree>
    <p:extLst>
      <p:ext uri="{BB962C8B-B14F-4D97-AF65-F5344CB8AC3E}">
        <p14:creationId xmlns:p14="http://schemas.microsoft.com/office/powerpoint/2010/main" val="225213079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2" y="181250"/>
            <a:ext cx="8679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/>
              <a:t>ParallelExecutor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 err="1">
                <a:solidFill>
                  <a:srgbClr val="2339DA"/>
                </a:solidFill>
              </a:rPr>
              <a:t>ParallelExecutor</a:t>
            </a:r>
            <a:r>
              <a:rPr kumimoji="1" lang="zh-CN" altLang="en-US" sz="2800" b="1" dirty="0">
                <a:solidFill>
                  <a:srgbClr val="2339DA"/>
                </a:solidFill>
              </a:rPr>
              <a:t>构造函数参数</a:t>
            </a:r>
            <a:endParaRPr kumimoji="1" lang="en-US" altLang="zh-CN" sz="2800" b="1" dirty="0">
              <a:solidFill>
                <a:srgbClr val="2339DA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70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2423440-0255-6247-9CB6-D776E26C83EB}"/>
              </a:ext>
            </a:extLst>
          </p:cNvPr>
          <p:cNvSpPr/>
          <p:nvPr/>
        </p:nvSpPr>
        <p:spPr>
          <a:xfrm>
            <a:off x="822602" y="836358"/>
            <a:ext cx="112613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ParallelExecutor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</a:t>
            </a:r>
            <a:r>
              <a:rPr lang="en" altLang="zh-CN" dirty="0" err="1">
                <a:solidFill>
                  <a:srgbClr val="795E26"/>
                </a:solidFill>
                <a:latin typeface=" Courier" pitchFamily="2" charset="0"/>
              </a:rPr>
              <a:t>ParallelExecutor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</a:t>
            </a:r>
            <a:r>
              <a:rPr lang="en" altLang="zh-CN" b="1" dirty="0" err="1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b="1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b="1" dirty="0">
                <a:solidFill>
                  <a:srgbClr val="267F99"/>
                </a:solidFill>
                <a:latin typeface="Courier" pitchFamily="2" charset="0"/>
              </a:rPr>
              <a:t>vector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&lt;</a:t>
            </a:r>
            <a:r>
              <a:rPr lang="en" altLang="zh-CN" b="1" dirty="0">
                <a:solidFill>
                  <a:srgbClr val="267F99"/>
                </a:solidFill>
                <a:latin typeface="Courier" pitchFamily="2" charset="0"/>
              </a:rPr>
              <a:t>platform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b="1" dirty="0">
                <a:solidFill>
                  <a:srgbClr val="267F99"/>
                </a:solidFill>
                <a:latin typeface="Courier" pitchFamily="2" charset="0"/>
              </a:rPr>
              <a:t>Place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&gt; </a:t>
            </a:r>
            <a:r>
              <a:rPr lang="en" altLang="zh-CN" b="1" dirty="0">
                <a:solidFill>
                  <a:srgbClr val="0000FF"/>
                </a:solidFill>
                <a:latin typeface="Courier" pitchFamily="2" charset="0"/>
              </a:rPr>
              <a:t>&amp;</a:t>
            </a:r>
            <a:r>
              <a:rPr lang="en" altLang="zh-CN" b="1" dirty="0">
                <a:solidFill>
                  <a:srgbClr val="001080"/>
                </a:solidFill>
                <a:latin typeface="Courier" pitchFamily="2" charset="0"/>
              </a:rPr>
              <a:t>places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,</a:t>
            </a:r>
          </a:p>
          <a:p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					</a:t>
            </a:r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b="1" dirty="0" err="1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b="1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b="1" dirty="0">
                <a:solidFill>
                  <a:srgbClr val="267F99"/>
                </a:solidFill>
                <a:latin typeface="Courier" pitchFamily="2" charset="0"/>
              </a:rPr>
              <a:t>vector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&lt;</a:t>
            </a:r>
            <a:r>
              <a:rPr lang="en" altLang="zh-CN" b="1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b="1" dirty="0">
                <a:solidFill>
                  <a:srgbClr val="267F99"/>
                </a:solidFill>
                <a:latin typeface="Courier" pitchFamily="2" charset="0"/>
              </a:rPr>
              <a:t>string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&gt; </a:t>
            </a:r>
            <a:r>
              <a:rPr lang="en" altLang="zh-CN" b="1" dirty="0">
                <a:solidFill>
                  <a:srgbClr val="0000FF"/>
                </a:solidFill>
                <a:latin typeface="Courier" pitchFamily="2" charset="0"/>
              </a:rPr>
              <a:t>&amp;</a:t>
            </a:r>
            <a:r>
              <a:rPr lang="en" altLang="zh-CN" b="1" dirty="0" err="1">
                <a:solidFill>
                  <a:srgbClr val="001080"/>
                </a:solidFill>
                <a:latin typeface="Courier" pitchFamily="2" charset="0"/>
              </a:rPr>
              <a:t>bcast_vars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,</a:t>
            </a:r>
          </a:p>
          <a:p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					</a:t>
            </a:r>
            <a:r>
              <a:rPr lang="zh-CN" altLang="en-US" dirty="0">
                <a:solidFill>
                  <a:srgbClr val="0000FF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 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 Courier" pitchFamily="2" charset="0"/>
              </a:rPr>
              <a:t>string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&amp;</a:t>
            </a:r>
            <a:r>
              <a:rPr lang="en" altLang="zh-CN" dirty="0" err="1">
                <a:solidFill>
                  <a:srgbClr val="001080"/>
                </a:solidFill>
                <a:latin typeface=" Courier" pitchFamily="2" charset="0"/>
              </a:rPr>
              <a:t>loss_var_name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,</a:t>
            </a:r>
          </a:p>
          <a:p>
            <a:r>
              <a:rPr lang="en" altLang="zh-CN" dirty="0">
                <a:solidFill>
                  <a:srgbClr val="267F99"/>
                </a:solidFill>
                <a:latin typeface=" Courier" pitchFamily="2" charset="0"/>
              </a:rPr>
              <a:t>					</a:t>
            </a:r>
            <a:r>
              <a:rPr lang="zh-CN" altLang="en-US" dirty="0">
                <a:solidFill>
                  <a:srgbClr val="C00000"/>
                </a:solidFill>
                <a:latin typeface=" Courier" pitchFamily="2" charset="0"/>
              </a:rPr>
              <a:t> 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Scope *scope,</a:t>
            </a:r>
          </a:p>
          <a:p>
            <a:r>
              <a:rPr lang="en" altLang="zh-CN" dirty="0">
                <a:solidFill>
                  <a:srgbClr val="C00000"/>
                </a:solidFill>
                <a:latin typeface=" Courier" pitchFamily="2" charset="0"/>
              </a:rPr>
              <a:t>					</a:t>
            </a:r>
            <a:r>
              <a:rPr lang="zh-CN" altLang="en-US" dirty="0">
                <a:solidFill>
                  <a:srgbClr val="C00000"/>
                </a:solidFill>
                <a:latin typeface=" Courier" pitchFamily="2" charset="0"/>
              </a:rPr>
              <a:t> 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const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 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std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::vector&lt;Scope *&gt; &amp;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local_scopes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,</a:t>
            </a:r>
          </a:p>
          <a:p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					</a:t>
            </a:r>
            <a:r>
              <a:rPr lang="zh-CN" altLang="en-US" dirty="0">
                <a:solidFill>
                  <a:srgbClr val="0000FF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 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ExecutionStrategy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&amp;</a:t>
            </a:r>
            <a:r>
              <a:rPr lang="en" altLang="zh-CN" dirty="0" err="1">
                <a:solidFill>
                  <a:srgbClr val="001080"/>
                </a:solidFill>
                <a:latin typeface=" Courier" pitchFamily="2" charset="0"/>
              </a:rPr>
              <a:t>exec_strategy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,</a:t>
            </a:r>
          </a:p>
          <a:p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					</a:t>
            </a:r>
            <a:r>
              <a:rPr lang="zh-CN" altLang="en-US" dirty="0">
                <a:solidFill>
                  <a:srgbClr val="0000FF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 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BuildStrategy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&amp;</a:t>
            </a:r>
            <a:r>
              <a:rPr lang="en" altLang="zh-CN" dirty="0" err="1">
                <a:solidFill>
                  <a:srgbClr val="001080"/>
                </a:solidFill>
                <a:latin typeface=" Courier" pitchFamily="2" charset="0"/>
              </a:rPr>
              <a:t>build_strategy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,</a:t>
            </a:r>
          </a:p>
          <a:p>
            <a:r>
              <a:rPr lang="en" altLang="zh-CN" dirty="0">
                <a:solidFill>
                  <a:srgbClr val="267F99"/>
                </a:solidFill>
                <a:latin typeface=" Courier" pitchFamily="2" charset="0"/>
              </a:rPr>
              <a:t>					</a:t>
            </a:r>
            <a:r>
              <a:rPr lang="zh-CN" altLang="en-US" dirty="0">
                <a:solidFill>
                  <a:srgbClr val="267F99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ir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 Courier" pitchFamily="2" charset="0"/>
              </a:rPr>
              <a:t>Graph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*</a:t>
            </a:r>
            <a:r>
              <a:rPr lang="en" altLang="zh-CN" dirty="0">
                <a:solidFill>
                  <a:srgbClr val="001080"/>
                </a:solidFill>
                <a:latin typeface=" Courier" pitchFamily="2" charset="0"/>
              </a:rPr>
              <a:t>graph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)</a:t>
            </a:r>
            <a:endParaRPr lang="en" altLang="zh-CN" b="0" dirty="0">
              <a:solidFill>
                <a:srgbClr val="000000"/>
              </a:solidFill>
              <a:effectLst/>
              <a:latin typeface=" Courier" pitchFamily="2" charset="0"/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C5BDE04A-38C1-2A45-8E94-757E4707C5E5}"/>
              </a:ext>
            </a:extLst>
          </p:cNvPr>
          <p:cNvCxnSpPr/>
          <p:nvPr/>
        </p:nvCxnSpPr>
        <p:spPr>
          <a:xfrm>
            <a:off x="934578" y="3245717"/>
            <a:ext cx="54800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E1FD8A3F-1038-D144-B305-B73D746D9A56}"/>
              </a:ext>
            </a:extLst>
          </p:cNvPr>
          <p:cNvSpPr/>
          <p:nvPr/>
        </p:nvSpPr>
        <p:spPr>
          <a:xfrm>
            <a:off x="822602" y="3294517"/>
            <a:ext cx="113693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 Courier" pitchFamily="2" charset="0"/>
              </a:rPr>
              <a:t>return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core.ParallelExecutor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places, </a:t>
            </a:r>
            <a:r>
              <a:rPr lang="en" altLang="zh-CN" b="1" dirty="0">
                <a:solidFill>
                  <a:srgbClr val="0000FF"/>
                </a:solidFill>
                <a:latin typeface="Courier" pitchFamily="2" charset="0"/>
              </a:rPr>
              <a:t>self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._</a:t>
            </a:r>
            <a:r>
              <a:rPr lang="en" altLang="zh-CN" b="1" dirty="0" err="1">
                <a:solidFill>
                  <a:srgbClr val="000000"/>
                </a:solidFill>
                <a:latin typeface="Courier" pitchFamily="2" charset="0"/>
              </a:rPr>
              <a:t>persistable_vars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,</a:t>
            </a:r>
          </a:p>
          <a:p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		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cpt.to_text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self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._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loss_name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 Courier" pitchFamily="2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self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._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loss_name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 Courier" pitchFamily="2" charset="0"/>
              </a:rPr>
              <a:t>else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six.u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 Courier" pitchFamily="2" charset="0"/>
              </a:rPr>
              <a:t>’’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),</a:t>
            </a:r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 Courier" pitchFamily="2" charset="0"/>
              </a:rPr>
              <a:t>			</a:t>
            </a:r>
            <a:r>
              <a:rPr lang="en" altLang="zh-CN" b="1" dirty="0" err="1">
                <a:solidFill>
                  <a:srgbClr val="0000FF"/>
                </a:solidFill>
                <a:latin typeface="Courier" pitchFamily="2" charset="0"/>
              </a:rPr>
              <a:t>self</a:t>
            </a:r>
            <a:r>
              <a:rPr lang="en" altLang="zh-CN" b="1" dirty="0" err="1">
                <a:solidFill>
                  <a:srgbClr val="000000"/>
                </a:solidFill>
                <a:latin typeface="Courier" pitchFamily="2" charset="0"/>
              </a:rPr>
              <a:t>._scope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" altLang="zh-CN" b="1" dirty="0">
                <a:solidFill>
                  <a:srgbClr val="0000FF"/>
                </a:solidFill>
                <a:latin typeface="Courier" pitchFamily="2" charset="0"/>
              </a:rPr>
              <a:t>self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._</a:t>
            </a:r>
            <a:r>
              <a:rPr lang="en" altLang="zh-CN" b="1" dirty="0" err="1">
                <a:solidFill>
                  <a:srgbClr val="000000"/>
                </a:solidFill>
                <a:latin typeface="Courier" pitchFamily="2" charset="0"/>
              </a:rPr>
              <a:t>local_scopes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,</a:t>
            </a:r>
          </a:p>
          <a:p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		self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._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exec_strategy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self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._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build_strategy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, </a:t>
            </a:r>
            <a:r>
              <a:rPr lang="en" altLang="zh-CN" dirty="0" err="1">
                <a:solidFill>
                  <a:srgbClr val="0000FF"/>
                </a:solidFill>
                <a:latin typeface=" Courier" pitchFamily="2" charset="0"/>
              </a:rPr>
              <a:t>self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._graph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)</a:t>
            </a:r>
            <a:endParaRPr lang="en" altLang="zh-CN" b="0" dirty="0">
              <a:solidFill>
                <a:srgbClr val="000000"/>
              </a:solidFill>
              <a:effectLst/>
              <a:latin typeface=" Courier" pitchFamily="2" charset="0"/>
            </a:endParaRPr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E47091CB-B4C5-E541-8C6C-656E7732EAA8}"/>
              </a:ext>
            </a:extLst>
          </p:cNvPr>
          <p:cNvCxnSpPr/>
          <p:nvPr/>
        </p:nvCxnSpPr>
        <p:spPr>
          <a:xfrm>
            <a:off x="934578" y="4569441"/>
            <a:ext cx="54800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1FC863AE-5A2D-E046-8BB6-BD70DC59536C}"/>
              </a:ext>
            </a:extLst>
          </p:cNvPr>
          <p:cNvSpPr/>
          <p:nvPr/>
        </p:nvSpPr>
        <p:spPr>
          <a:xfrm>
            <a:off x="822602" y="4716104"/>
            <a:ext cx="10659484" cy="646331"/>
          </a:xfrm>
          <a:prstGeom prst="rect">
            <a:avLst/>
          </a:prstGeom>
          <a:ln>
            <a:solidFill>
              <a:srgbClr val="203BD3"/>
            </a:solidFill>
          </a:ln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self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._scope</a:t>
            </a:r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未经外部参数指定的话，默认是</a:t>
            </a:r>
            <a:r>
              <a:rPr lang="en-US" altLang="zh-CN" dirty="0" err="1">
                <a:solidFill>
                  <a:srgbClr val="000000"/>
                </a:solidFill>
                <a:latin typeface="Courier" pitchFamily="2" charset="0"/>
              </a:rPr>
              <a:t>global_scope</a:t>
            </a:r>
            <a:endParaRPr lang="en-US" altLang="zh-CN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self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._local</a:t>
            </a:r>
            <a:r>
              <a:rPr lang="en-US" altLang="zh-CN" dirty="0">
                <a:solidFill>
                  <a:srgbClr val="000000"/>
                </a:solidFill>
                <a:latin typeface="Courier" pitchFamily="2" charset="0"/>
              </a:rPr>
              <a:t>_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scope</a:t>
            </a:r>
            <a:r>
              <a:rPr lang="en-US" altLang="zh-CN" dirty="0">
                <a:solidFill>
                  <a:srgbClr val="000000"/>
                </a:solidFill>
                <a:latin typeface="Courier" pitchFamily="2" charset="0"/>
              </a:rPr>
              <a:t>s</a:t>
            </a:r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若</a:t>
            </a:r>
            <a:r>
              <a:rPr lang="en" altLang="zh-CN" dirty="0">
                <a:latin typeface="Courier" pitchFamily="2" charset="0"/>
              </a:rPr>
              <a:t>_</a:t>
            </a:r>
            <a:r>
              <a:rPr lang="en" altLang="zh-CN" dirty="0" err="1">
                <a:latin typeface="Courier" pitchFamily="2" charset="0"/>
              </a:rPr>
              <a:t>share_vars_from</a:t>
            </a:r>
            <a:r>
              <a:rPr lang="en" altLang="zh-CN" dirty="0">
                <a:latin typeface="Courier" pitchFamily="2" charset="0"/>
              </a:rPr>
              <a:t> (</a:t>
            </a:r>
            <a:r>
              <a:rPr lang="en" altLang="zh-CN" dirty="0" err="1">
                <a:latin typeface="Courier" pitchFamily="2" charset="0"/>
              </a:rPr>
              <a:t>CompiledProgram</a:t>
            </a:r>
            <a:r>
              <a:rPr lang="en" altLang="zh-CN" dirty="0">
                <a:latin typeface="Courier" pitchFamily="2" charset="0"/>
              </a:rPr>
              <a:t>)</a:t>
            </a:r>
            <a:r>
              <a:rPr lang="zh-CN" altLang="en-US" dirty="0">
                <a:latin typeface="Courier" pitchFamily="2" charset="0"/>
              </a:rPr>
              <a:t>保持默认</a:t>
            </a:r>
            <a:r>
              <a:rPr lang="en-US" altLang="zh-CN" dirty="0">
                <a:latin typeface="Courier" pitchFamily="2" charset="0"/>
              </a:rPr>
              <a:t>None</a:t>
            </a:r>
            <a:r>
              <a:rPr lang="zh-CN" altLang="en-US" dirty="0">
                <a:latin typeface="Courier" pitchFamily="2" charset="0"/>
              </a:rPr>
              <a:t>的话，</a:t>
            </a:r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默认为空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BBFF7AA-33FF-CD45-9D4A-D2F74D3E1BEB}"/>
              </a:ext>
            </a:extLst>
          </p:cNvPr>
          <p:cNvSpPr/>
          <p:nvPr/>
        </p:nvSpPr>
        <p:spPr>
          <a:xfrm>
            <a:off x="822602" y="5498720"/>
            <a:ext cx="93716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 Courier" pitchFamily="2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self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._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share_vars_from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</a:t>
            </a:r>
          </a:p>
          <a:p>
            <a:r>
              <a:rPr lang="zh-CN" altLang="en-US" dirty="0">
                <a:solidFill>
                  <a:srgbClr val="AF00DB"/>
                </a:solidFill>
                <a:latin typeface=" Courier" pitchFamily="2" charset="0"/>
              </a:rPr>
              <a:t>    </a:t>
            </a:r>
            <a:r>
              <a:rPr lang="en-US" altLang="zh-CN" dirty="0">
                <a:solidFill>
                  <a:srgbClr val="AF00DB"/>
                </a:solidFill>
                <a:latin typeface=" Courier" pitchFamily="2" charset="0"/>
              </a:rPr>
              <a:t>...</a:t>
            </a:r>
            <a:endParaRPr lang="en" altLang="zh-CN" dirty="0">
              <a:solidFill>
                <a:srgbClr val="AF00DB"/>
              </a:solidFill>
              <a:latin typeface=" Courier" pitchFamily="2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 Courier" pitchFamily="2" charset="0"/>
              </a:rPr>
              <a:t>else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</a:t>
            </a:r>
          </a:p>
          <a:p>
            <a:r>
              <a:rPr lang="zh-CN" altLang="en-US" dirty="0">
                <a:solidFill>
                  <a:srgbClr val="0000FF"/>
                </a:solidFill>
                <a:latin typeface=" Courier" pitchFamily="2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self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._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local_scopes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= []</a:t>
            </a:r>
            <a:endParaRPr lang="en" altLang="zh-CN" b="0" dirty="0">
              <a:solidFill>
                <a:srgbClr val="000000"/>
              </a:solidFill>
              <a:effectLst/>
              <a:latin typeface=" Courier" pitchFamily="2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37D9810-0531-EF4B-A9FD-2533085BC367}"/>
              </a:ext>
            </a:extLst>
          </p:cNvPr>
          <p:cNvSpPr txBox="1"/>
          <p:nvPr/>
        </p:nvSpPr>
        <p:spPr>
          <a:xfrm>
            <a:off x="5035296" y="5583693"/>
            <a:ext cx="6006797" cy="764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dirty="0">
                <a:solidFill>
                  <a:srgbClr val="203BD3"/>
                </a:solidFill>
                <a:latin typeface="Courier" pitchFamily="2" charset="0"/>
              </a:rPr>
              <a:t>疑问：什么场景下</a:t>
            </a:r>
            <a:r>
              <a:rPr kumimoji="1" lang="en-US" altLang="zh-CN" dirty="0">
                <a:solidFill>
                  <a:srgbClr val="203BD3"/>
                </a:solidFill>
                <a:latin typeface="Courier" pitchFamily="2" charset="0"/>
              </a:rPr>
              <a:t>_</a:t>
            </a:r>
            <a:r>
              <a:rPr kumimoji="1" lang="en-US" altLang="zh-CN" dirty="0" err="1">
                <a:solidFill>
                  <a:srgbClr val="203BD3"/>
                </a:solidFill>
                <a:latin typeface="Courier" pitchFamily="2" charset="0"/>
              </a:rPr>
              <a:t>share_vars_from</a:t>
            </a:r>
            <a:r>
              <a:rPr kumimoji="1" lang="zh-CN" altLang="en-US" dirty="0">
                <a:solidFill>
                  <a:srgbClr val="203BD3"/>
                </a:solidFill>
                <a:latin typeface="Courier" pitchFamily="2" charset="0"/>
              </a:rPr>
              <a:t>不为</a:t>
            </a:r>
            <a:r>
              <a:rPr kumimoji="1" lang="en-US" altLang="zh-CN" dirty="0">
                <a:solidFill>
                  <a:srgbClr val="203BD3"/>
                </a:solidFill>
                <a:latin typeface="Courier" pitchFamily="2" charset="0"/>
              </a:rPr>
              <a:t>None</a:t>
            </a:r>
            <a:r>
              <a:rPr kumimoji="1" lang="zh-CN" altLang="en-US" dirty="0">
                <a:solidFill>
                  <a:srgbClr val="203BD3"/>
                </a:solidFill>
                <a:latin typeface="Courier" pitchFamily="2" charset="0"/>
              </a:rPr>
              <a:t>？ </a:t>
            </a:r>
            <a:endParaRPr kumimoji="1" lang="en-US" altLang="zh-CN" dirty="0">
              <a:solidFill>
                <a:srgbClr val="203BD3"/>
              </a:solidFill>
              <a:latin typeface="Courier" pitchFamily="2" charset="0"/>
            </a:endParaRPr>
          </a:p>
          <a:p>
            <a:pPr algn="l">
              <a:lnSpc>
                <a:spcPct val="125000"/>
              </a:lnSpc>
            </a:pPr>
            <a:r>
              <a:rPr kumimoji="1" lang="zh-CN" altLang="en-US" dirty="0">
                <a:latin typeface="Courier" pitchFamily="2" charset="0"/>
              </a:rPr>
              <a:t>  </a:t>
            </a:r>
            <a:r>
              <a:rPr kumimoji="1" lang="en-US" altLang="zh-CN" dirty="0">
                <a:latin typeface="Courier" pitchFamily="2" charset="0"/>
              </a:rPr>
              <a:t>-</a:t>
            </a:r>
            <a:r>
              <a:rPr kumimoji="1" lang="zh-CN" altLang="en-US" dirty="0">
                <a:latin typeface="Courier" pitchFamily="2" charset="0"/>
              </a:rPr>
              <a:t> 例：</a:t>
            </a:r>
            <a:r>
              <a:rPr kumimoji="1" lang="en-US" altLang="zh-CN" dirty="0" err="1">
                <a:latin typeface="Courier" pitchFamily="2" charset="0"/>
              </a:rPr>
              <a:t>test_program</a:t>
            </a:r>
            <a:r>
              <a:rPr kumimoji="1" lang="zh-CN" altLang="en-US" dirty="0">
                <a:latin typeface="Courier" pitchFamily="2" charset="0"/>
              </a:rPr>
              <a:t>共享</a:t>
            </a:r>
            <a:r>
              <a:rPr kumimoji="1" lang="en-US" altLang="zh-CN" dirty="0" err="1">
                <a:latin typeface="Courier" pitchFamily="2" charset="0"/>
              </a:rPr>
              <a:t>train_program</a:t>
            </a:r>
            <a:r>
              <a:rPr kumimoji="1" lang="zh-CN" altLang="en-US" dirty="0">
                <a:latin typeface="Courier" pitchFamily="2" charset="0"/>
              </a:rPr>
              <a:t>的参数时</a:t>
            </a:r>
            <a:endParaRPr kumimoji="1" lang="en-US" altLang="zh-CN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60226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2" y="181250"/>
            <a:ext cx="8679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/>
              <a:t>ParallelExecutor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 err="1">
                <a:solidFill>
                  <a:srgbClr val="2339DA"/>
                </a:solidFill>
              </a:rPr>
              <a:t>ParallelExecutor</a:t>
            </a:r>
            <a:r>
              <a:rPr kumimoji="1" lang="zh-CN" altLang="en-US" sz="2800" b="1" dirty="0">
                <a:solidFill>
                  <a:srgbClr val="2339DA"/>
                </a:solidFill>
              </a:rPr>
              <a:t>成员变量</a:t>
            </a:r>
            <a:endParaRPr kumimoji="1" lang="en-US" altLang="zh-CN" sz="2800" b="1" dirty="0">
              <a:solidFill>
                <a:srgbClr val="2339DA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71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3FF241F-9A6E-A649-98E4-AF2F7C9D2B46}"/>
              </a:ext>
            </a:extLst>
          </p:cNvPr>
          <p:cNvSpPr/>
          <p:nvPr/>
        </p:nvSpPr>
        <p:spPr>
          <a:xfrm>
            <a:off x="822602" y="704470"/>
            <a:ext cx="500970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ParallelExecutor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{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urier" pitchFamily="2" charset="0"/>
              </a:rPr>
              <a:t>//</a:t>
            </a:r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成员变量</a:t>
            </a:r>
            <a:endParaRPr lang="en" altLang="zh-CN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b="1" dirty="0" err="1">
                <a:solidFill>
                  <a:srgbClr val="000000"/>
                </a:solidFill>
                <a:latin typeface="Courier" pitchFamily="2" charset="0"/>
              </a:rPr>
              <a:t>ParallelExecutorPrivate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*member_;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};</a:t>
            </a: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Courier" pitchFamily="2" charset="0"/>
              </a:rPr>
              <a:t> </a:t>
            </a:r>
            <a:endParaRPr lang="en" altLang="zh-CN" b="0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21039C-510A-924D-9C92-D92642C73CFD}"/>
              </a:ext>
            </a:extLst>
          </p:cNvPr>
          <p:cNvSpPr/>
          <p:nvPr/>
        </p:nvSpPr>
        <p:spPr>
          <a:xfrm>
            <a:off x="822602" y="2202556"/>
            <a:ext cx="1004602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ParallelExecutorPrivate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{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urier" pitchFamily="2" charset="0"/>
              </a:rPr>
              <a:t>//</a:t>
            </a:r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zh-CN" altLang="en" dirty="0">
                <a:solidFill>
                  <a:srgbClr val="000000"/>
                </a:solidFill>
                <a:latin typeface="Courier" pitchFamily="2" charset="0"/>
              </a:rPr>
              <a:t>部分</a:t>
            </a:r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成员变量</a:t>
            </a:r>
            <a:endParaRPr lang="en" altLang="zh-CN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zh-CN" altLang="en-US" b="1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" altLang="zh-CN" b="1" dirty="0" err="1">
                <a:solidFill>
                  <a:srgbClr val="000000"/>
                </a:solidFill>
                <a:latin typeface="Courier" pitchFamily="2" charset="0"/>
              </a:rPr>
              <a:t>BuildStrategy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b="1" dirty="0" err="1">
                <a:solidFill>
                  <a:srgbClr val="000000"/>
                </a:solidFill>
                <a:latin typeface="Courier" pitchFamily="2" charset="0"/>
              </a:rPr>
              <a:t>build_strategy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_;</a:t>
            </a:r>
          </a:p>
          <a:p>
            <a:r>
              <a:rPr lang="zh-CN" altLang="en-US" dirty="0">
                <a:solidFill>
                  <a:srgbClr val="267F99"/>
                </a:solidFill>
                <a:latin typeface="Courier" pitchFamily="2" charset="0"/>
              </a:rPr>
              <a:t>  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::vector&lt;</a:t>
            </a:r>
            <a:r>
              <a:rPr lang="en" altLang="zh-CN" dirty="0">
                <a:solidFill>
                  <a:srgbClr val="267F99"/>
                </a:solidFill>
                <a:latin typeface="Courier" pitchFamily="2" charset="0"/>
              </a:rPr>
              <a:t>platform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::Place&gt; places_;</a:t>
            </a:r>
          </a:p>
          <a:p>
            <a:r>
              <a:rPr lang="zh-CN" altLang="en-US" dirty="0">
                <a:solidFill>
                  <a:srgbClr val="267F99"/>
                </a:solidFill>
                <a:latin typeface="Courier" pitchFamily="2" charset="0"/>
              </a:rPr>
              <a:t>  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::vector&lt;Scope *&gt; 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local_scopes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_;</a:t>
            </a:r>
          </a:p>
          <a:p>
            <a:r>
              <a:rPr lang="zh-CN" altLang="en-US" dirty="0">
                <a:solidFill>
                  <a:srgbClr val="267F99"/>
                </a:solidFill>
                <a:latin typeface="Courier" pitchFamily="2" charset="0"/>
              </a:rPr>
              <a:t>  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::vector&lt;Scope *&gt; 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local_exec_scopes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_;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Scope *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global_scope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_; </a:t>
            </a:r>
            <a:r>
              <a:rPr lang="en" altLang="zh-CN" dirty="0">
                <a:solidFill>
                  <a:srgbClr val="008000"/>
                </a:solidFill>
                <a:latin typeface="Courier" pitchFamily="2" charset="0"/>
              </a:rPr>
              <a:t>// not owned</a:t>
            </a:r>
            <a:endParaRPr lang="en" altLang="zh-CN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zh-CN" altLang="en-US" dirty="0">
                <a:solidFill>
                  <a:srgbClr val="267F99"/>
                </a:solidFill>
                <a:latin typeface="Courier" pitchFamily="2" charset="0"/>
              </a:rPr>
              <a:t>  </a:t>
            </a:r>
            <a:r>
              <a:rPr lang="en" altLang="zh-CN" b="1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b="1" dirty="0" err="1">
                <a:solidFill>
                  <a:srgbClr val="000000"/>
                </a:solidFill>
                <a:latin typeface="Courier" pitchFamily="2" charset="0"/>
              </a:rPr>
              <a:t>unique_ptr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&lt;</a:t>
            </a:r>
            <a:r>
              <a:rPr lang="en" altLang="zh-CN" b="1" dirty="0">
                <a:solidFill>
                  <a:srgbClr val="267F99"/>
                </a:solidFill>
                <a:latin typeface="Courier" pitchFamily="2" charset="0"/>
              </a:rPr>
              <a:t>details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b="1" dirty="0" err="1">
                <a:solidFill>
                  <a:srgbClr val="000000"/>
                </a:solidFill>
                <a:latin typeface="Courier" pitchFamily="2" charset="0"/>
              </a:rPr>
              <a:t>SSAGraphExecutor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&gt; executor_;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unordered_map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&lt;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::string, 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&gt; 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is_persistable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_;</a:t>
            </a:r>
            <a:br>
              <a:rPr lang="en" altLang="zh-CN" dirty="0">
                <a:solidFill>
                  <a:srgbClr val="000000"/>
                </a:solidFill>
                <a:latin typeface=" Courier" pitchFamily="2" charset="0"/>
              </a:rPr>
            </a:br>
            <a:r>
              <a:rPr lang="en" altLang="zh-CN" dirty="0">
                <a:solidFill>
                  <a:srgbClr val="AF00DB"/>
                </a:solidFill>
                <a:latin typeface=" Courier" pitchFamily="2" charset="0"/>
              </a:rPr>
              <a:t>#if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 Courier" pitchFamily="2" charset="0"/>
              </a:rPr>
              <a:t>defined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(</a:t>
            </a:r>
            <a:r>
              <a:rPr lang="en" altLang="zh-CN" dirty="0">
                <a:solidFill>
                  <a:srgbClr val="795E26"/>
                </a:solidFill>
                <a:latin typeface=" Courier" pitchFamily="2" charset="0"/>
              </a:rPr>
              <a:t>PADDLE_WITH_CUDA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) 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&amp;&amp;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 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!</a:t>
            </a:r>
            <a:r>
              <a:rPr lang="en" altLang="zh-CN" dirty="0">
                <a:solidFill>
                  <a:srgbClr val="AF00DB"/>
                </a:solidFill>
                <a:latin typeface=" Courier" pitchFamily="2" charset="0"/>
              </a:rPr>
              <a:t>defined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(</a:t>
            </a:r>
            <a:r>
              <a:rPr lang="en" altLang="zh-CN" dirty="0">
                <a:solidFill>
                  <a:srgbClr val="795E26"/>
                </a:solidFill>
                <a:latin typeface=" Courier" pitchFamily="2" charset="0"/>
              </a:rPr>
              <a:t>_WIN32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)</a:t>
            </a:r>
            <a:endParaRPr lang="en" altLang="zh-CN" dirty="0">
              <a:solidFill>
                <a:srgbClr val="000000"/>
              </a:solidFill>
              <a:latin typeface=" Courier" pitchFamily="2" charset="0"/>
            </a:endParaRPr>
          </a:p>
          <a:p>
            <a:r>
              <a:rPr lang="zh-CN" altLang="en-US" dirty="0">
                <a:solidFill>
                  <a:srgbClr val="267F99"/>
                </a:solidFill>
                <a:latin typeface=" Courier" pitchFamily="2" charset="0"/>
              </a:rPr>
              <a:t>  </a:t>
            </a:r>
            <a:r>
              <a:rPr lang="en" altLang="zh-CN" dirty="0">
                <a:solidFill>
                  <a:srgbClr val="267F99"/>
                </a:solidFill>
                <a:latin typeface=" Courier" pitchFamily="2" charset="0"/>
              </a:rPr>
              <a:t>platform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NCCLCommunicator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*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nccl_ctxs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_{</a:t>
            </a:r>
            <a:r>
              <a:rPr lang="en" altLang="zh-CN" dirty="0" err="1">
                <a:solidFill>
                  <a:srgbClr val="0000FF"/>
                </a:solidFill>
                <a:latin typeface=" Courier" pitchFamily="2" charset="0"/>
              </a:rPr>
              <a:t>nullptr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};</a:t>
            </a:r>
          </a:p>
          <a:p>
            <a:r>
              <a:rPr lang="en" altLang="zh-CN" dirty="0">
                <a:solidFill>
                  <a:srgbClr val="AF00DB"/>
                </a:solidFill>
                <a:latin typeface=" Courier" pitchFamily="2" charset="0"/>
              </a:rPr>
              <a:t>#endif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/>
            </a:r>
            <a:br>
              <a:rPr lang="en" altLang="zh-CN" dirty="0">
                <a:solidFill>
                  <a:srgbClr val="000000"/>
                </a:solidFill>
                <a:latin typeface=" Courier" pitchFamily="2" charset="0"/>
              </a:rPr>
            </a:b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 Courier" pitchFamily="2" charset="0"/>
              </a:rPr>
              <a:t>  </a:t>
            </a:r>
            <a:r>
              <a:rPr lang="en" altLang="zh-CN" dirty="0" err="1">
                <a:solidFill>
                  <a:schemeClr val="bg1">
                    <a:lumMod val="50000"/>
                  </a:schemeClr>
                </a:solidFill>
                <a:latin typeface=" Courier" pitchFamily="2" charset="0"/>
              </a:rPr>
              <a:t>ir</a:t>
            </a:r>
            <a:r>
              <a:rPr lang="en" altLang="zh-CN" dirty="0">
                <a:solidFill>
                  <a:schemeClr val="bg1">
                    <a:lumMod val="50000"/>
                  </a:schemeClr>
                </a:solidFill>
                <a:latin typeface=" Courier" pitchFamily="2" charset="0"/>
              </a:rPr>
              <a:t>::</a:t>
            </a:r>
            <a:r>
              <a:rPr lang="en" altLang="zh-CN" dirty="0" err="1">
                <a:solidFill>
                  <a:schemeClr val="bg1">
                    <a:lumMod val="50000"/>
                  </a:schemeClr>
                </a:solidFill>
                <a:latin typeface=" Courier" pitchFamily="2" charset="0"/>
              </a:rPr>
              <a:t>MemOptVarInfoMapList</a:t>
            </a:r>
            <a:r>
              <a:rPr lang="en" altLang="zh-CN" dirty="0">
                <a:solidFill>
                  <a:schemeClr val="bg1">
                    <a:lumMod val="50000"/>
                  </a:schemeClr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chemeClr val="bg1">
                    <a:lumMod val="50000"/>
                  </a:schemeClr>
                </a:solidFill>
                <a:latin typeface=" Courier" pitchFamily="2" charset="0"/>
              </a:rPr>
              <a:t>mem_opt_var_infos</a:t>
            </a:r>
            <a:r>
              <a:rPr lang="en" altLang="zh-CN" dirty="0">
                <a:solidFill>
                  <a:schemeClr val="bg1">
                    <a:lumMod val="50000"/>
                  </a:schemeClr>
                </a:solidFill>
                <a:latin typeface=" Courier" pitchFamily="2" charset="0"/>
              </a:rPr>
              <a:t>_;</a:t>
            </a: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 Courier" pitchFamily="2" charset="0"/>
              </a:rPr>
              <a:t>  </a:t>
            </a:r>
            <a:r>
              <a:rPr lang="en" altLang="zh-CN" dirty="0" err="1">
                <a:solidFill>
                  <a:schemeClr val="bg1">
                    <a:lumMod val="50000"/>
                  </a:schemeClr>
                </a:solidFill>
                <a:latin typeface=" Courier" pitchFamily="2" charset="0"/>
              </a:rPr>
              <a:t>ir</a:t>
            </a:r>
            <a:r>
              <a:rPr lang="en" altLang="zh-CN" dirty="0">
                <a:solidFill>
                  <a:schemeClr val="bg1">
                    <a:lumMod val="50000"/>
                  </a:schemeClr>
                </a:solidFill>
                <a:latin typeface=" Courier" pitchFamily="2" charset="0"/>
              </a:rPr>
              <a:t>::</a:t>
            </a:r>
            <a:r>
              <a:rPr lang="en" altLang="zh-CN" dirty="0" err="1">
                <a:solidFill>
                  <a:schemeClr val="bg1">
                    <a:lumMod val="50000"/>
                  </a:schemeClr>
                </a:solidFill>
                <a:latin typeface=" Courier" pitchFamily="2" charset="0"/>
              </a:rPr>
              <a:t>GarbageCollectorMap</a:t>
            </a:r>
            <a:r>
              <a:rPr lang="en" altLang="zh-CN" dirty="0">
                <a:solidFill>
                  <a:schemeClr val="bg1">
                    <a:lumMod val="50000"/>
                  </a:schemeClr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chemeClr val="bg1">
                    <a:lumMod val="50000"/>
                  </a:schemeClr>
                </a:solidFill>
                <a:latin typeface=" Courier" pitchFamily="2" charset="0"/>
              </a:rPr>
              <a:t>gcs</a:t>
            </a:r>
            <a:r>
              <a:rPr lang="en" altLang="zh-CN" dirty="0">
                <a:solidFill>
                  <a:schemeClr val="bg1">
                    <a:lumMod val="50000"/>
                  </a:schemeClr>
                </a:solidFill>
                <a:latin typeface=" Courier" pitchFamily="2" charset="0"/>
              </a:rPr>
              <a:t>_;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/>
            </a:r>
            <a:br>
              <a:rPr lang="en" altLang="zh-CN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urier" pitchFamily="2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D094DA46-4919-7242-90BE-9C4149C46635}"/>
              </a:ext>
            </a:extLst>
          </p:cNvPr>
          <p:cNvCxnSpPr/>
          <p:nvPr/>
        </p:nvCxnSpPr>
        <p:spPr>
          <a:xfrm>
            <a:off x="934578" y="2053525"/>
            <a:ext cx="54800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3FC9E5CD-1897-CB44-A536-A08E252088FC}"/>
              </a:ext>
            </a:extLst>
          </p:cNvPr>
          <p:cNvSpPr txBox="1"/>
          <p:nvPr/>
        </p:nvSpPr>
        <p:spPr>
          <a:xfrm>
            <a:off x="7134053" y="2672478"/>
            <a:ext cx="3982538" cy="759888"/>
          </a:xfrm>
          <a:prstGeom prst="rect">
            <a:avLst/>
          </a:prstGeom>
          <a:noFill/>
          <a:ln>
            <a:solidFill>
              <a:srgbClr val="203BD3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dirty="0" err="1">
                <a:latin typeface="Courier" pitchFamily="2" charset="0"/>
              </a:rPr>
              <a:t>ParallelExecutor</a:t>
            </a:r>
            <a:r>
              <a:rPr kumimoji="1" lang="zh-CN" altLang="en-US" dirty="0">
                <a:latin typeface="Courier" pitchFamily="2" charset="0"/>
              </a:rPr>
              <a:t>需要的成员变量比较多，将这些封装起来</a:t>
            </a: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8B14A6C5-9FA9-0A41-A727-68E8F9FD70A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930815" y="2465408"/>
            <a:ext cx="2203238" cy="587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70999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DAFDADA-AFB6-7445-9D1C-F31511026586}"/>
              </a:ext>
            </a:extLst>
          </p:cNvPr>
          <p:cNvSpPr/>
          <p:nvPr/>
        </p:nvSpPr>
        <p:spPr>
          <a:xfrm>
            <a:off x="822602" y="1193265"/>
            <a:ext cx="1048280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 Courier" pitchFamily="2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(</a:t>
            </a:r>
            <a:r>
              <a:rPr lang="en" altLang="zh-CN" dirty="0" err="1">
                <a:solidFill>
                  <a:srgbClr val="001080"/>
                </a:solidFill>
                <a:latin typeface=" Courier" pitchFamily="2" charset="0"/>
              </a:rPr>
              <a:t>local_scopes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.</a:t>
            </a:r>
            <a:r>
              <a:rPr lang="en" altLang="zh-CN" dirty="0" err="1">
                <a:solidFill>
                  <a:srgbClr val="795E26"/>
                </a:solidFill>
                <a:latin typeface=" Courier" pitchFamily="2" charset="0"/>
              </a:rPr>
              <a:t>empty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()) {</a:t>
            </a:r>
          </a:p>
          <a:p>
            <a:r>
              <a:rPr lang="zh-CN" altLang="en-US" dirty="0">
                <a:solidFill>
                  <a:srgbClr val="001080"/>
                </a:solidFill>
                <a:latin typeface=" Courier" pitchFamily="2" charset="0"/>
              </a:rPr>
              <a:t>  </a:t>
            </a:r>
            <a:r>
              <a:rPr lang="en" altLang="zh-CN" dirty="0">
                <a:solidFill>
                  <a:srgbClr val="001080"/>
                </a:solidFill>
                <a:latin typeface=" Courier" pitchFamily="2" charset="0"/>
              </a:rPr>
              <a:t>member_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-&gt;</a:t>
            </a:r>
            <a:r>
              <a:rPr lang="en" altLang="zh-CN" dirty="0" err="1">
                <a:solidFill>
                  <a:srgbClr val="001080"/>
                </a:solidFill>
                <a:latin typeface=" Courier" pitchFamily="2" charset="0"/>
              </a:rPr>
              <a:t>own_local_scope</a:t>
            </a:r>
            <a:r>
              <a:rPr lang="en" altLang="zh-CN" dirty="0">
                <a:solidFill>
                  <a:srgbClr val="001080"/>
                </a:solidFill>
                <a:latin typeface=" Courier" pitchFamily="2" charset="0"/>
              </a:rPr>
              <a:t>_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;</a:t>
            </a:r>
          </a:p>
          <a:p>
            <a:r>
              <a:rPr lang="zh-CN" altLang="en-US" dirty="0">
                <a:solidFill>
                  <a:srgbClr val="001080"/>
                </a:solidFill>
                <a:latin typeface=" Courier" pitchFamily="2" charset="0"/>
              </a:rPr>
              <a:t>  </a:t>
            </a:r>
            <a:r>
              <a:rPr lang="en" altLang="zh-CN" dirty="0">
                <a:solidFill>
                  <a:srgbClr val="001080"/>
                </a:solidFill>
                <a:latin typeface=" Courier" pitchFamily="2" charset="0"/>
              </a:rPr>
              <a:t>member_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 Courier" pitchFamily="2" charset="0"/>
              </a:rPr>
              <a:t>local_scopes_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.</a:t>
            </a:r>
            <a:r>
              <a:rPr lang="en" altLang="zh-CN" dirty="0" err="1">
                <a:solidFill>
                  <a:srgbClr val="795E26"/>
                </a:solidFill>
                <a:latin typeface=" Courier" pitchFamily="2" charset="0"/>
              </a:rPr>
              <a:t>emplace_back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</a:t>
            </a:r>
            <a:r>
              <a:rPr lang="en" altLang="zh-CN" b="1" dirty="0">
                <a:solidFill>
                  <a:srgbClr val="001080"/>
                </a:solidFill>
                <a:latin typeface="Courier" pitchFamily="2" charset="0"/>
              </a:rPr>
              <a:t>member_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-&gt;</a:t>
            </a:r>
            <a:r>
              <a:rPr lang="en" altLang="zh-CN" b="1" dirty="0" err="1">
                <a:solidFill>
                  <a:srgbClr val="001080"/>
                </a:solidFill>
                <a:latin typeface="Courier" pitchFamily="2" charset="0"/>
              </a:rPr>
              <a:t>global_scope</a:t>
            </a:r>
            <a:r>
              <a:rPr lang="en" altLang="zh-CN" b="1" dirty="0">
                <a:solidFill>
                  <a:srgbClr val="001080"/>
                </a:solidFill>
                <a:latin typeface="Courier" pitchFamily="2" charset="0"/>
              </a:rPr>
              <a:t>_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);</a:t>
            </a:r>
          </a:p>
          <a:p>
            <a:r>
              <a:rPr lang="zh-CN" altLang="en-US" dirty="0">
                <a:solidFill>
                  <a:srgbClr val="AF00DB"/>
                </a:solidFill>
                <a:latin typeface=" Courier" pitchFamily="2" charset="0"/>
              </a:rPr>
              <a:t>  </a:t>
            </a:r>
            <a:r>
              <a:rPr lang="en" altLang="zh-CN" dirty="0">
                <a:solidFill>
                  <a:srgbClr val="AF00DB"/>
                </a:solidFill>
                <a:latin typeface=" Courier" pitchFamily="2" charset="0"/>
              </a:rPr>
              <a:t>for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(</a:t>
            </a:r>
            <a:r>
              <a:rPr lang="en" altLang="zh-CN" dirty="0" err="1">
                <a:solidFill>
                  <a:srgbClr val="0000FF"/>
                </a:solidFill>
                <a:latin typeface=" Courier" pitchFamily="2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= </a:t>
            </a:r>
            <a:r>
              <a:rPr lang="en" altLang="zh-CN" dirty="0">
                <a:solidFill>
                  <a:srgbClr val="09885A"/>
                </a:solidFill>
                <a:latin typeface=" Courier" pitchFamily="2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; 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&lt; </a:t>
            </a:r>
            <a:r>
              <a:rPr lang="en" altLang="zh-CN" dirty="0">
                <a:solidFill>
                  <a:srgbClr val="001080"/>
                </a:solidFill>
                <a:latin typeface=" Courier" pitchFamily="2" charset="0"/>
              </a:rPr>
              <a:t>member_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-&gt;</a:t>
            </a:r>
            <a:r>
              <a:rPr lang="en" altLang="zh-CN" dirty="0" err="1">
                <a:solidFill>
                  <a:srgbClr val="001080"/>
                </a:solidFill>
                <a:latin typeface=" Courier" pitchFamily="2" charset="0"/>
              </a:rPr>
              <a:t>places_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.</a:t>
            </a:r>
            <a:r>
              <a:rPr lang="en" altLang="zh-CN" dirty="0" err="1">
                <a:solidFill>
                  <a:srgbClr val="795E26"/>
                </a:solidFill>
                <a:latin typeface=" Courier" pitchFamily="2" charset="0"/>
              </a:rPr>
              <a:t>size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(); ++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) {</a:t>
            </a:r>
          </a:p>
          <a:p>
            <a:r>
              <a:rPr lang="zh-CN" altLang="en-US" dirty="0">
                <a:solidFill>
                  <a:srgbClr val="001080"/>
                </a:solidFill>
                <a:latin typeface=" Courier" pitchFamily="2" charset="0"/>
              </a:rPr>
              <a:t>    </a:t>
            </a:r>
            <a:r>
              <a:rPr lang="en" altLang="zh-CN" dirty="0">
                <a:solidFill>
                  <a:srgbClr val="001080"/>
                </a:solidFill>
                <a:latin typeface=" Courier" pitchFamily="2" charset="0"/>
              </a:rPr>
              <a:t>member_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 Courier" pitchFamily="2" charset="0"/>
              </a:rPr>
              <a:t>local_scopes_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.</a:t>
            </a:r>
            <a:r>
              <a:rPr lang="en" altLang="zh-CN" b="1" dirty="0" err="1">
                <a:solidFill>
                  <a:srgbClr val="795E26"/>
                </a:solidFill>
                <a:latin typeface="Courier" pitchFamily="2" charset="0"/>
              </a:rPr>
              <a:t>emplace_back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(&amp;</a:t>
            </a:r>
            <a:r>
              <a:rPr lang="en" altLang="zh-CN" b="1" dirty="0">
                <a:solidFill>
                  <a:srgbClr val="001080"/>
                </a:solidFill>
                <a:latin typeface="Courier" pitchFamily="2" charset="0"/>
              </a:rPr>
              <a:t>scope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-&gt;</a:t>
            </a:r>
            <a:r>
              <a:rPr lang="en" altLang="zh-CN" b="1" dirty="0" err="1">
                <a:solidFill>
                  <a:srgbClr val="795E26"/>
                </a:solidFill>
                <a:latin typeface="Courier" pitchFamily="2" charset="0"/>
              </a:rPr>
              <a:t>NewScope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());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 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}</a:t>
            </a:r>
          </a:p>
          <a:p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} </a:t>
            </a:r>
            <a:r>
              <a:rPr lang="en" altLang="zh-CN" dirty="0">
                <a:solidFill>
                  <a:schemeClr val="bg1">
                    <a:lumMod val="65000"/>
                  </a:schemeClr>
                </a:solidFill>
                <a:latin typeface=" Courier" pitchFamily="2" charset="0"/>
              </a:rPr>
              <a:t>else {</a:t>
            </a: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 Courier" pitchFamily="2" charset="0"/>
              </a:rPr>
              <a:t>  </a:t>
            </a:r>
            <a:r>
              <a:rPr lang="en" altLang="zh-CN" dirty="0">
                <a:solidFill>
                  <a:schemeClr val="bg1">
                    <a:lumMod val="65000"/>
                  </a:schemeClr>
                </a:solidFill>
                <a:latin typeface=" Courier" pitchFamily="2" charset="0"/>
              </a:rPr>
              <a:t>member_-&gt;</a:t>
            </a:r>
            <a:r>
              <a:rPr lang="en" altLang="zh-CN" dirty="0" err="1">
                <a:solidFill>
                  <a:schemeClr val="bg1">
                    <a:lumMod val="65000"/>
                  </a:schemeClr>
                </a:solidFill>
                <a:latin typeface=" Courier" pitchFamily="2" charset="0"/>
              </a:rPr>
              <a:t>own_local_scope</a:t>
            </a:r>
            <a:r>
              <a:rPr lang="en" altLang="zh-CN" dirty="0">
                <a:solidFill>
                  <a:schemeClr val="bg1">
                    <a:lumMod val="65000"/>
                  </a:schemeClr>
                </a:solidFill>
                <a:latin typeface=" Courier" pitchFamily="2" charset="0"/>
              </a:rPr>
              <a:t>_ = false;</a:t>
            </a: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 Courier" pitchFamily="2" charset="0"/>
              </a:rPr>
              <a:t>  </a:t>
            </a:r>
            <a:r>
              <a:rPr lang="en" altLang="zh-CN" dirty="0">
                <a:solidFill>
                  <a:schemeClr val="bg1">
                    <a:lumMod val="65000"/>
                  </a:schemeClr>
                </a:solidFill>
                <a:latin typeface=" Courier" pitchFamily="2" charset="0"/>
              </a:rPr>
              <a:t>PADDLE_ENFORCE_EQ(member_-&gt;</a:t>
            </a:r>
            <a:r>
              <a:rPr lang="en" altLang="zh-CN" dirty="0" err="1">
                <a:solidFill>
                  <a:schemeClr val="bg1">
                    <a:lumMod val="65000"/>
                  </a:schemeClr>
                </a:solidFill>
                <a:latin typeface=" Courier" pitchFamily="2" charset="0"/>
              </a:rPr>
              <a:t>places_.size</a:t>
            </a:r>
            <a:r>
              <a:rPr lang="en" altLang="zh-CN" dirty="0">
                <a:solidFill>
                  <a:schemeClr val="bg1">
                    <a:lumMod val="65000"/>
                  </a:schemeClr>
                </a:solidFill>
                <a:latin typeface=" Courier" pitchFamily="2" charset="0"/>
              </a:rPr>
              <a:t>(), </a:t>
            </a:r>
            <a:r>
              <a:rPr lang="en" altLang="zh-CN" dirty="0" err="1">
                <a:solidFill>
                  <a:schemeClr val="bg1">
                    <a:lumMod val="65000"/>
                  </a:schemeClr>
                </a:solidFill>
                <a:latin typeface=" Courier" pitchFamily="2" charset="0"/>
              </a:rPr>
              <a:t>local_scopes.size</a:t>
            </a:r>
            <a:r>
              <a:rPr lang="en" altLang="zh-CN" dirty="0">
                <a:solidFill>
                  <a:schemeClr val="bg1">
                    <a:lumMod val="65000"/>
                  </a:schemeClr>
                </a:solidFill>
                <a:latin typeface=" Courier" pitchFamily="2" charset="0"/>
              </a:rPr>
              <a:t>());</a:t>
            </a: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 Courier" pitchFamily="2" charset="0"/>
              </a:rPr>
              <a:t>  </a:t>
            </a:r>
            <a:r>
              <a:rPr lang="en" altLang="zh-CN" dirty="0">
                <a:solidFill>
                  <a:schemeClr val="bg1">
                    <a:lumMod val="65000"/>
                  </a:schemeClr>
                </a:solidFill>
                <a:latin typeface=" Courier" pitchFamily="2" charset="0"/>
              </a:rPr>
              <a:t>for (</a:t>
            </a:r>
            <a:r>
              <a:rPr lang="en" altLang="zh-CN" dirty="0" err="1">
                <a:solidFill>
                  <a:schemeClr val="bg1">
                    <a:lumMod val="65000"/>
                  </a:schemeClr>
                </a:solidFill>
                <a:latin typeface=" Courier" pitchFamily="2" charset="0"/>
              </a:rPr>
              <a:t>size_t</a:t>
            </a:r>
            <a:r>
              <a:rPr lang="en" altLang="zh-CN" dirty="0">
                <a:solidFill>
                  <a:schemeClr val="bg1">
                    <a:lumMod val="65000"/>
                  </a:schemeClr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chemeClr val="bg1">
                    <a:lumMod val="65000"/>
                  </a:schemeClr>
                </a:solidFill>
                <a:latin typeface=" Courier" pitchFamily="2" charset="0"/>
              </a:rPr>
              <a:t>i</a:t>
            </a:r>
            <a:r>
              <a:rPr lang="en" altLang="zh-CN" dirty="0">
                <a:solidFill>
                  <a:schemeClr val="bg1">
                    <a:lumMod val="65000"/>
                  </a:schemeClr>
                </a:solidFill>
                <a:latin typeface=" Courier" pitchFamily="2" charset="0"/>
              </a:rPr>
              <a:t> = 0; </a:t>
            </a:r>
            <a:r>
              <a:rPr lang="en" altLang="zh-CN" dirty="0" err="1">
                <a:solidFill>
                  <a:schemeClr val="bg1">
                    <a:lumMod val="65000"/>
                  </a:schemeClr>
                </a:solidFill>
                <a:latin typeface=" Courier" pitchFamily="2" charset="0"/>
              </a:rPr>
              <a:t>i</a:t>
            </a:r>
            <a:r>
              <a:rPr lang="en" altLang="zh-CN" dirty="0">
                <a:solidFill>
                  <a:schemeClr val="bg1">
                    <a:lumMod val="65000"/>
                  </a:schemeClr>
                </a:solidFill>
                <a:latin typeface=" Courier" pitchFamily="2" charset="0"/>
              </a:rPr>
              <a:t> &lt; member_-&gt;</a:t>
            </a:r>
            <a:r>
              <a:rPr lang="en" altLang="zh-CN" dirty="0" err="1">
                <a:solidFill>
                  <a:schemeClr val="bg1">
                    <a:lumMod val="65000"/>
                  </a:schemeClr>
                </a:solidFill>
                <a:latin typeface=" Courier" pitchFamily="2" charset="0"/>
              </a:rPr>
              <a:t>places_.size</a:t>
            </a:r>
            <a:r>
              <a:rPr lang="en" altLang="zh-CN" dirty="0">
                <a:solidFill>
                  <a:schemeClr val="bg1">
                    <a:lumMod val="65000"/>
                  </a:schemeClr>
                </a:solidFill>
                <a:latin typeface=" Courier" pitchFamily="2" charset="0"/>
              </a:rPr>
              <a:t>(); ++</a:t>
            </a:r>
            <a:r>
              <a:rPr lang="en" altLang="zh-CN" dirty="0" err="1">
                <a:solidFill>
                  <a:schemeClr val="bg1">
                    <a:lumMod val="65000"/>
                  </a:schemeClr>
                </a:solidFill>
                <a:latin typeface=" Courier" pitchFamily="2" charset="0"/>
              </a:rPr>
              <a:t>i</a:t>
            </a:r>
            <a:r>
              <a:rPr lang="en" altLang="zh-CN" dirty="0">
                <a:solidFill>
                  <a:schemeClr val="bg1">
                    <a:lumMod val="65000"/>
                  </a:schemeClr>
                </a:solidFill>
                <a:latin typeface=" Courier" pitchFamily="2" charset="0"/>
              </a:rPr>
              <a:t>) {</a:t>
            </a: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 Courier" pitchFamily="2" charset="0"/>
              </a:rPr>
              <a:t>    </a:t>
            </a:r>
            <a:r>
              <a:rPr lang="en" altLang="zh-CN" dirty="0">
                <a:solidFill>
                  <a:schemeClr val="bg1">
                    <a:lumMod val="65000"/>
                  </a:schemeClr>
                </a:solidFill>
                <a:latin typeface=" Courier" pitchFamily="2" charset="0"/>
              </a:rPr>
              <a:t>member_-&gt;local_scopes_.</a:t>
            </a:r>
            <a:r>
              <a:rPr lang="en" altLang="zh-CN" dirty="0" err="1">
                <a:solidFill>
                  <a:schemeClr val="bg1">
                    <a:lumMod val="65000"/>
                  </a:schemeClr>
                </a:solidFill>
                <a:latin typeface=" Courier" pitchFamily="2" charset="0"/>
              </a:rPr>
              <a:t>emplace_back</a:t>
            </a:r>
            <a:r>
              <a:rPr lang="en" altLang="zh-CN" dirty="0">
                <a:solidFill>
                  <a:schemeClr val="bg1">
                    <a:lumMod val="65000"/>
                  </a:schemeClr>
                </a:solidFill>
                <a:latin typeface=" Courier" pitchFamily="2" charset="0"/>
              </a:rPr>
              <a:t>(&amp;</a:t>
            </a:r>
            <a:r>
              <a:rPr lang="en" altLang="zh-CN" dirty="0" err="1">
                <a:solidFill>
                  <a:schemeClr val="bg1">
                    <a:lumMod val="65000"/>
                  </a:schemeClr>
                </a:solidFill>
                <a:latin typeface=" Courier" pitchFamily="2" charset="0"/>
              </a:rPr>
              <a:t>local_scopes</a:t>
            </a:r>
            <a:r>
              <a:rPr lang="en" altLang="zh-CN" dirty="0">
                <a:solidFill>
                  <a:schemeClr val="bg1">
                    <a:lumMod val="65000"/>
                  </a:schemeClr>
                </a:solidFill>
                <a:latin typeface=" Courier" pitchFamily="2" charset="0"/>
              </a:rPr>
              <a:t>[</a:t>
            </a:r>
            <a:r>
              <a:rPr lang="en" altLang="zh-CN" dirty="0" err="1">
                <a:solidFill>
                  <a:schemeClr val="bg1">
                    <a:lumMod val="65000"/>
                  </a:schemeClr>
                </a:solidFill>
                <a:latin typeface=" Courier" pitchFamily="2" charset="0"/>
              </a:rPr>
              <a:t>i</a:t>
            </a:r>
            <a:r>
              <a:rPr lang="en" altLang="zh-CN" dirty="0">
                <a:solidFill>
                  <a:schemeClr val="bg1">
                    <a:lumMod val="65000"/>
                  </a:schemeClr>
                </a:solidFill>
                <a:latin typeface=" Courier" pitchFamily="2" charset="0"/>
              </a:rPr>
              <a:t>]-&gt;</a:t>
            </a:r>
            <a:r>
              <a:rPr lang="en" altLang="zh-CN" dirty="0" err="1">
                <a:solidFill>
                  <a:schemeClr val="bg1">
                    <a:lumMod val="65000"/>
                  </a:schemeClr>
                </a:solidFill>
                <a:latin typeface=" Courier" pitchFamily="2" charset="0"/>
              </a:rPr>
              <a:t>NewScope</a:t>
            </a:r>
            <a:r>
              <a:rPr lang="en" altLang="zh-CN" dirty="0">
                <a:solidFill>
                  <a:schemeClr val="bg1">
                    <a:lumMod val="65000"/>
                  </a:schemeClr>
                </a:solidFill>
                <a:latin typeface=" Courier" pitchFamily="2" charset="0"/>
              </a:rPr>
              <a:t>());</a:t>
            </a: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 Courier" pitchFamily="2" charset="0"/>
              </a:rPr>
              <a:t>  </a:t>
            </a:r>
            <a:r>
              <a:rPr lang="en" altLang="zh-CN" dirty="0">
                <a:solidFill>
                  <a:schemeClr val="bg1">
                    <a:lumMod val="65000"/>
                  </a:schemeClr>
                </a:solidFill>
                <a:latin typeface=" Courier" pitchFamily="2" charset="0"/>
              </a:rPr>
              <a:t>}</a:t>
            </a:r>
          </a:p>
          <a:p>
            <a:r>
              <a:rPr lang="en" altLang="zh-CN" dirty="0">
                <a:solidFill>
                  <a:schemeClr val="bg1">
                    <a:lumMod val="65000"/>
                  </a:schemeClr>
                </a:solidFill>
                <a:latin typeface=" Courier" pitchFamily="2" charset="0"/>
              </a:rPr>
              <a:t>}</a:t>
            </a:r>
            <a:endParaRPr lang="en" altLang="zh-CN" b="0" dirty="0">
              <a:solidFill>
                <a:schemeClr val="bg1">
                  <a:lumMod val="65000"/>
                </a:schemeClr>
              </a:solidFill>
              <a:effectLst/>
              <a:latin typeface=" Courier" pitchFamily="2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2" y="181250"/>
            <a:ext cx="8679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/>
              <a:t>ParallelExecutor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 err="1">
                <a:solidFill>
                  <a:srgbClr val="2339DA"/>
                </a:solidFill>
              </a:rPr>
              <a:t>ParallelExecutor</a:t>
            </a:r>
            <a:r>
              <a:rPr kumimoji="1" lang="zh-CN" altLang="en-US" sz="2800" b="1" dirty="0">
                <a:solidFill>
                  <a:srgbClr val="2339DA"/>
                </a:solidFill>
              </a:rPr>
              <a:t>构造函数</a:t>
            </a:r>
            <a:endParaRPr kumimoji="1" lang="en-US" altLang="zh-CN" sz="2800" b="1" dirty="0">
              <a:solidFill>
                <a:srgbClr val="2339DA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72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2022BF-5503-064E-8996-88CB01009DAF}"/>
              </a:ext>
            </a:extLst>
          </p:cNvPr>
          <p:cNvSpPr txBox="1"/>
          <p:nvPr/>
        </p:nvSpPr>
        <p:spPr>
          <a:xfrm>
            <a:off x="822602" y="677739"/>
            <a:ext cx="11369398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CN" altLang="en-US" sz="2000" dirty="0">
                <a:latin typeface="Courier" pitchFamily="2" charset="0"/>
              </a:rPr>
              <a:t>创建</a:t>
            </a:r>
            <a:r>
              <a:rPr kumimoji="1" lang="en-US" altLang="zh-CN" sz="2000" dirty="0">
                <a:latin typeface="Courier" pitchFamily="2" charset="0"/>
              </a:rPr>
              <a:t>local scopes (</a:t>
            </a:r>
            <a:r>
              <a:rPr kumimoji="1" lang="zh-CN" altLang="en-US" sz="2000" dirty="0">
                <a:latin typeface="Courier" pitchFamily="2" charset="0"/>
              </a:rPr>
              <a:t>总数等于</a:t>
            </a:r>
            <a:r>
              <a:rPr kumimoji="1" lang="en-US" altLang="zh-CN" sz="2000" dirty="0" err="1">
                <a:latin typeface="Courier" pitchFamily="2" charset="0"/>
              </a:rPr>
              <a:t>places.size</a:t>
            </a:r>
            <a:r>
              <a:rPr kumimoji="1" lang="en-US" altLang="zh-CN" sz="2000" dirty="0">
                <a:latin typeface="Courier" pitchFamily="2" charset="0"/>
              </a:rPr>
              <a:t>())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C7DCE0-2FBA-4010-B1AC-2E852A8B1BEA}"/>
              </a:ext>
            </a:extLst>
          </p:cNvPr>
          <p:cNvSpPr txBox="1"/>
          <p:nvPr/>
        </p:nvSpPr>
        <p:spPr>
          <a:xfrm>
            <a:off x="822602" y="4797381"/>
            <a:ext cx="7522406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dirty="0">
                <a:solidFill>
                  <a:srgbClr val="203BD3"/>
                </a:solidFill>
                <a:latin typeface="Courier" pitchFamily="2" charset="0"/>
              </a:rPr>
              <a:t>疑问：为什么需要有</a:t>
            </a:r>
            <a:r>
              <a:rPr kumimoji="1" lang="en-US" altLang="zh-CN" dirty="0">
                <a:solidFill>
                  <a:srgbClr val="203BD3"/>
                </a:solidFill>
                <a:latin typeface="Courier" pitchFamily="2" charset="0"/>
              </a:rPr>
              <a:t>local</a:t>
            </a:r>
            <a:r>
              <a:rPr kumimoji="1" lang="zh-CN" altLang="en-US" dirty="0">
                <a:solidFill>
                  <a:srgbClr val="203BD3"/>
                </a:solidFill>
                <a:latin typeface="Courier" pitchFamily="2" charset="0"/>
              </a:rPr>
              <a:t> </a:t>
            </a:r>
            <a:r>
              <a:rPr kumimoji="1" lang="en-US" altLang="zh-CN" dirty="0">
                <a:solidFill>
                  <a:srgbClr val="203BD3"/>
                </a:solidFill>
                <a:latin typeface="Courier" pitchFamily="2" charset="0"/>
              </a:rPr>
              <a:t>scope</a:t>
            </a:r>
            <a:r>
              <a:rPr kumimoji="1" lang="zh-CN" altLang="en-US" dirty="0">
                <a:solidFill>
                  <a:srgbClr val="203BD3"/>
                </a:solidFill>
                <a:latin typeface="Courier" pitchFamily="2" charset="0"/>
              </a:rPr>
              <a:t>？</a:t>
            </a:r>
            <a:endParaRPr kumimoji="1" lang="en-US" altLang="zh-CN" dirty="0">
              <a:solidFill>
                <a:srgbClr val="203BD3"/>
              </a:solidFill>
              <a:latin typeface="Courier" pitchFamily="2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C16ADFA-3711-BA40-9702-6EE7DFEF428A}"/>
              </a:ext>
            </a:extLst>
          </p:cNvPr>
          <p:cNvSpPr/>
          <p:nvPr/>
        </p:nvSpPr>
        <p:spPr>
          <a:xfrm>
            <a:off x="3218580" y="2733160"/>
            <a:ext cx="6577442" cy="369332"/>
          </a:xfrm>
          <a:prstGeom prst="rect">
            <a:avLst/>
          </a:prstGeom>
          <a:ln>
            <a:solidFill>
              <a:srgbClr val="203BD3"/>
            </a:solidFill>
          </a:ln>
        </p:spPr>
        <p:txBody>
          <a:bodyPr wrap="none">
            <a:spAutoFit/>
          </a:bodyPr>
          <a:lstStyle/>
          <a:p>
            <a:r>
              <a:rPr lang="en" altLang="zh-CN" dirty="0">
                <a:latin typeface="Courier" pitchFamily="2" charset="0"/>
              </a:rPr>
              <a:t>_</a:t>
            </a:r>
            <a:r>
              <a:rPr lang="en" altLang="zh-CN" dirty="0" err="1">
                <a:latin typeface="Courier" pitchFamily="2" charset="0"/>
              </a:rPr>
              <a:t>share_vars_from</a:t>
            </a:r>
            <a:r>
              <a:rPr lang="en" altLang="zh-CN" dirty="0">
                <a:latin typeface="Courier" pitchFamily="2" charset="0"/>
              </a:rPr>
              <a:t> (</a:t>
            </a:r>
            <a:r>
              <a:rPr lang="en" altLang="zh-CN" dirty="0" err="1">
                <a:latin typeface="Courier" pitchFamily="2" charset="0"/>
              </a:rPr>
              <a:t>CompiledProgram</a:t>
            </a:r>
            <a:r>
              <a:rPr lang="en" altLang="zh-CN" dirty="0">
                <a:latin typeface="Courier" pitchFamily="2" charset="0"/>
              </a:rPr>
              <a:t>)</a:t>
            </a:r>
            <a:r>
              <a:rPr lang="zh-CN" altLang="en" dirty="0">
                <a:latin typeface="Courier" pitchFamily="2" charset="0"/>
              </a:rPr>
              <a:t>不为</a:t>
            </a:r>
            <a:r>
              <a:rPr lang="en-US" altLang="zh-CN" dirty="0">
                <a:latin typeface="Courier" pitchFamily="2" charset="0"/>
              </a:rPr>
              <a:t>None</a:t>
            </a:r>
            <a:r>
              <a:rPr lang="zh-CN" altLang="en-US" dirty="0">
                <a:latin typeface="Courier" pitchFamily="2" charset="0"/>
              </a:rPr>
              <a:t>的情况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F251489-5D70-7F4C-9B3F-F29779A53904}"/>
              </a:ext>
            </a:extLst>
          </p:cNvPr>
          <p:cNvSpPr txBox="1"/>
          <p:nvPr/>
        </p:nvSpPr>
        <p:spPr>
          <a:xfrm>
            <a:off x="5922863" y="1240496"/>
            <a:ext cx="1168876" cy="420115"/>
          </a:xfrm>
          <a:prstGeom prst="rect">
            <a:avLst/>
          </a:prstGeom>
          <a:noFill/>
          <a:ln>
            <a:solidFill>
              <a:srgbClr val="203BD3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dirty="0">
                <a:latin typeface="Courier" pitchFamily="2" charset="0"/>
              </a:rPr>
              <a:t>默认情况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2347FCD-5C58-1941-B072-797E74127FAA}"/>
              </a:ext>
            </a:extLst>
          </p:cNvPr>
          <p:cNvSpPr txBox="1"/>
          <p:nvPr/>
        </p:nvSpPr>
        <p:spPr>
          <a:xfrm>
            <a:off x="1504369" y="6043144"/>
            <a:ext cx="7066180" cy="76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dirty="0">
                <a:latin typeface="Courier" pitchFamily="2" charset="0"/>
              </a:rPr>
              <a:t>运行过程中，会到</a:t>
            </a:r>
            <a:r>
              <a:rPr kumimoji="1" lang="en-US" altLang="zh-CN" dirty="0">
                <a:latin typeface="Courier" pitchFamily="2" charset="0"/>
              </a:rPr>
              <a:t>global</a:t>
            </a:r>
            <a:r>
              <a:rPr kumimoji="1" lang="zh-CN" altLang="en-US" dirty="0">
                <a:latin typeface="Courier" pitchFamily="2" charset="0"/>
              </a:rPr>
              <a:t> </a:t>
            </a:r>
            <a:r>
              <a:rPr kumimoji="1" lang="en-US" altLang="zh-CN" dirty="0">
                <a:latin typeface="Courier" pitchFamily="2" charset="0"/>
              </a:rPr>
              <a:t>scope</a:t>
            </a:r>
            <a:r>
              <a:rPr kumimoji="1" lang="zh-CN" altLang="en-US" dirty="0">
                <a:latin typeface="Courier" pitchFamily="2" charset="0"/>
              </a:rPr>
              <a:t>中取一些</a:t>
            </a:r>
            <a:r>
              <a:rPr kumimoji="1" lang="en-US" altLang="zh-CN" dirty="0">
                <a:latin typeface="Courier" pitchFamily="2" charset="0"/>
              </a:rPr>
              <a:t>local</a:t>
            </a:r>
            <a:r>
              <a:rPr kumimoji="1" lang="zh-CN" altLang="en-US" dirty="0">
                <a:latin typeface="Courier" pitchFamily="2" charset="0"/>
              </a:rPr>
              <a:t> </a:t>
            </a:r>
            <a:r>
              <a:rPr kumimoji="1" lang="en-US" altLang="zh-CN" dirty="0">
                <a:latin typeface="Courier" pitchFamily="2" charset="0"/>
              </a:rPr>
              <a:t>scope</a:t>
            </a:r>
            <a:r>
              <a:rPr kumimoji="1" lang="zh-CN" altLang="en-US" dirty="0">
                <a:latin typeface="Courier" pitchFamily="2" charset="0"/>
              </a:rPr>
              <a:t>中没有的变量，而其他</a:t>
            </a:r>
            <a:r>
              <a:rPr kumimoji="1" lang="en-US" altLang="zh-CN" dirty="0">
                <a:latin typeface="Courier" pitchFamily="2" charset="0"/>
              </a:rPr>
              <a:t>local</a:t>
            </a:r>
            <a:r>
              <a:rPr kumimoji="1" lang="zh-CN" altLang="en-US" dirty="0">
                <a:latin typeface="Courier" pitchFamily="2" charset="0"/>
              </a:rPr>
              <a:t> </a:t>
            </a:r>
            <a:r>
              <a:rPr kumimoji="1" lang="en-US" altLang="zh-CN" dirty="0">
                <a:latin typeface="Courier" pitchFamily="2" charset="0"/>
              </a:rPr>
              <a:t>scope</a:t>
            </a:r>
            <a:r>
              <a:rPr kumimoji="1" lang="zh-CN" altLang="en-US" dirty="0">
                <a:latin typeface="Courier" pitchFamily="2" charset="0"/>
              </a:rPr>
              <a:t>中不需要这些变量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0294E8A-1093-5B4E-8909-B5D38AEB988C}"/>
              </a:ext>
            </a:extLst>
          </p:cNvPr>
          <p:cNvSpPr txBox="1"/>
          <p:nvPr/>
        </p:nvSpPr>
        <p:spPr>
          <a:xfrm>
            <a:off x="7606961" y="1242035"/>
            <a:ext cx="4378122" cy="418576"/>
          </a:xfrm>
          <a:prstGeom prst="rect">
            <a:avLst/>
          </a:prstGeom>
          <a:noFill/>
          <a:ln>
            <a:solidFill>
              <a:srgbClr val="203BD3"/>
            </a:solidFill>
          </a:ln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dirty="0">
                <a:latin typeface="Courier" pitchFamily="2" charset="0"/>
              </a:rPr>
              <a:t>这里是指针，没有</a:t>
            </a:r>
            <a:r>
              <a:rPr kumimoji="1" lang="en-US" altLang="zh-CN" dirty="0">
                <a:latin typeface="Courier" pitchFamily="2" charset="0"/>
              </a:rPr>
              <a:t>global</a:t>
            </a:r>
            <a:r>
              <a:rPr kumimoji="1" lang="zh-CN" altLang="en-US" dirty="0">
                <a:latin typeface="Courier" pitchFamily="2" charset="0"/>
              </a:rPr>
              <a:t> </a:t>
            </a:r>
            <a:r>
              <a:rPr kumimoji="1" lang="en-US" altLang="zh-CN" dirty="0">
                <a:latin typeface="Courier" pitchFamily="2" charset="0"/>
              </a:rPr>
              <a:t>scope</a:t>
            </a:r>
            <a:r>
              <a:rPr kumimoji="1" lang="zh-CN" altLang="en-US" dirty="0">
                <a:latin typeface="Courier" pitchFamily="2" charset="0"/>
              </a:rPr>
              <a:t>所有权</a:t>
            </a: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0768E9A7-C982-E24B-B403-0DD1BA1548C7}"/>
              </a:ext>
            </a:extLst>
          </p:cNvPr>
          <p:cNvSpPr txBox="1"/>
          <p:nvPr/>
        </p:nvSpPr>
        <p:spPr>
          <a:xfrm>
            <a:off x="822602" y="5619688"/>
            <a:ext cx="7163591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dirty="0">
                <a:solidFill>
                  <a:srgbClr val="203BD3"/>
                </a:solidFill>
                <a:latin typeface="Courier" pitchFamily="2" charset="0"/>
              </a:rPr>
              <a:t>疑问：为什么第一个直接用</a:t>
            </a:r>
            <a:r>
              <a:rPr kumimoji="1" lang="en-US" altLang="zh-CN" dirty="0">
                <a:solidFill>
                  <a:srgbClr val="203BD3"/>
                </a:solidFill>
                <a:latin typeface="Courier" pitchFamily="2" charset="0"/>
              </a:rPr>
              <a:t>global</a:t>
            </a:r>
            <a:r>
              <a:rPr kumimoji="1" lang="zh-CN" altLang="en-US" dirty="0">
                <a:solidFill>
                  <a:srgbClr val="203BD3"/>
                </a:solidFill>
                <a:latin typeface="Courier" pitchFamily="2" charset="0"/>
              </a:rPr>
              <a:t> </a:t>
            </a:r>
            <a:r>
              <a:rPr kumimoji="1" lang="en-US" altLang="zh-CN" dirty="0">
                <a:solidFill>
                  <a:srgbClr val="203BD3"/>
                </a:solidFill>
                <a:latin typeface="Courier" pitchFamily="2" charset="0"/>
              </a:rPr>
              <a:t>scope</a:t>
            </a:r>
            <a:r>
              <a:rPr kumimoji="1" lang="zh-CN" altLang="en-US" dirty="0">
                <a:solidFill>
                  <a:srgbClr val="203BD3"/>
                </a:solidFill>
                <a:latin typeface="Courier" pitchFamily="2" charset="0"/>
              </a:rPr>
              <a:t>，剩下的却要重新创建？</a:t>
            </a:r>
            <a:endParaRPr kumimoji="1" lang="en-US" altLang="zh-CN" dirty="0">
              <a:solidFill>
                <a:srgbClr val="203BD3"/>
              </a:solidFill>
              <a:latin typeface="Courier" pitchFamily="2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6B6ADF0-DD31-1A46-B5D1-3DE77DE585D3}"/>
              </a:ext>
            </a:extLst>
          </p:cNvPr>
          <p:cNvSpPr txBox="1"/>
          <p:nvPr/>
        </p:nvSpPr>
        <p:spPr>
          <a:xfrm>
            <a:off x="1504368" y="5215957"/>
            <a:ext cx="7505681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dirty="0">
                <a:latin typeface="Courier" pitchFamily="2" charset="0"/>
              </a:rPr>
              <a:t>并发执行时，多个</a:t>
            </a:r>
            <a:r>
              <a:rPr kumimoji="1" lang="en-US" altLang="zh-CN" dirty="0">
                <a:latin typeface="Courier" pitchFamily="2" charset="0"/>
              </a:rPr>
              <a:t>places</a:t>
            </a:r>
            <a:r>
              <a:rPr kumimoji="1" lang="zh-CN" altLang="en-US" dirty="0">
                <a:latin typeface="Courier" pitchFamily="2" charset="0"/>
              </a:rPr>
              <a:t>，持有各自的</a:t>
            </a:r>
            <a:r>
              <a:rPr kumimoji="1" lang="en-US" altLang="zh-CN" dirty="0">
                <a:latin typeface="Courier" pitchFamily="2" charset="0"/>
              </a:rPr>
              <a:t>parameters</a:t>
            </a:r>
            <a:endParaRPr kumimoji="1" lang="zh-CN" altLang="en-US" dirty="0">
              <a:latin typeface="Courier" pitchFamily="2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D72FA5A-4A42-E445-812C-1323FA9BC3C4}"/>
              </a:ext>
            </a:extLst>
          </p:cNvPr>
          <p:cNvSpPr/>
          <p:nvPr/>
        </p:nvSpPr>
        <p:spPr>
          <a:xfrm>
            <a:off x="8158138" y="4490344"/>
            <a:ext cx="1542449" cy="328246"/>
          </a:xfrm>
          <a:prstGeom prst="rect">
            <a:avLst/>
          </a:prstGeom>
          <a:noFill/>
          <a:ln w="28575">
            <a:solidFill>
              <a:srgbClr val="2339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global_scope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2282104-702A-5044-8F4C-10ED31A08388}"/>
              </a:ext>
            </a:extLst>
          </p:cNvPr>
          <p:cNvSpPr txBox="1"/>
          <p:nvPr/>
        </p:nvSpPr>
        <p:spPr>
          <a:xfrm>
            <a:off x="9889539" y="4432638"/>
            <a:ext cx="2000223" cy="420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dirty="0">
                <a:latin typeface="Courier" pitchFamily="2" charset="0"/>
              </a:rPr>
              <a:t>假设有</a:t>
            </a:r>
            <a:r>
              <a:rPr kumimoji="1" lang="en-US" altLang="zh-CN" dirty="0">
                <a:latin typeface="Courier" pitchFamily="2" charset="0"/>
              </a:rPr>
              <a:t>4</a:t>
            </a:r>
            <a:r>
              <a:rPr kumimoji="1" lang="zh-CN" altLang="en-US" dirty="0">
                <a:latin typeface="Courier" pitchFamily="2" charset="0"/>
              </a:rPr>
              <a:t>个</a:t>
            </a:r>
            <a:r>
              <a:rPr kumimoji="1" lang="en-US" altLang="zh-CN" dirty="0">
                <a:latin typeface="Courier" pitchFamily="2" charset="0"/>
              </a:rPr>
              <a:t>place</a:t>
            </a:r>
            <a:endParaRPr kumimoji="1" lang="zh-CN" altLang="en-US" dirty="0">
              <a:latin typeface="Courier" pitchFamily="2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433EDDF-3A80-724B-B485-B6E73D7277F3}"/>
              </a:ext>
            </a:extLst>
          </p:cNvPr>
          <p:cNvSpPr/>
          <p:nvPr/>
        </p:nvSpPr>
        <p:spPr>
          <a:xfrm>
            <a:off x="9746603" y="6098080"/>
            <a:ext cx="1542449" cy="328246"/>
          </a:xfrm>
          <a:prstGeom prst="rect">
            <a:avLst/>
          </a:prstGeom>
          <a:noFill/>
          <a:ln w="28575">
            <a:solidFill>
              <a:srgbClr val="2339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local_scope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7A70B3A-1F1E-8C43-831A-FE01113C878B}"/>
              </a:ext>
            </a:extLst>
          </p:cNvPr>
          <p:cNvSpPr/>
          <p:nvPr/>
        </p:nvSpPr>
        <p:spPr>
          <a:xfrm>
            <a:off x="9746603" y="5587221"/>
            <a:ext cx="1542449" cy="328246"/>
          </a:xfrm>
          <a:prstGeom prst="rect">
            <a:avLst/>
          </a:prstGeom>
          <a:noFill/>
          <a:ln w="28575">
            <a:solidFill>
              <a:srgbClr val="2339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local_scope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A80E13F-3F26-5243-B0F7-651ADF135F9A}"/>
              </a:ext>
            </a:extLst>
          </p:cNvPr>
          <p:cNvSpPr/>
          <p:nvPr/>
        </p:nvSpPr>
        <p:spPr>
          <a:xfrm>
            <a:off x="9746603" y="5074913"/>
            <a:ext cx="1542449" cy="328246"/>
          </a:xfrm>
          <a:prstGeom prst="rect">
            <a:avLst/>
          </a:prstGeom>
          <a:noFill/>
          <a:ln w="28575">
            <a:solidFill>
              <a:srgbClr val="2339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local_scope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" name="肘形连接符 22">
            <a:extLst>
              <a:ext uri="{FF2B5EF4-FFF2-40B4-BE49-F238E27FC236}">
                <a16:creationId xmlns:a16="http://schemas.microsoft.com/office/drawing/2014/main" id="{88CF12A9-9B16-3447-A0A3-CC605D2857CB}"/>
              </a:ext>
            </a:extLst>
          </p:cNvPr>
          <p:cNvCxnSpPr>
            <a:stCxn id="16" idx="2"/>
            <a:endCxn id="21" idx="1"/>
          </p:cNvCxnSpPr>
          <p:nvPr/>
        </p:nvCxnSpPr>
        <p:spPr>
          <a:xfrm rot="16200000" flipH="1">
            <a:off x="9127760" y="4620193"/>
            <a:ext cx="420446" cy="8172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>
            <a:extLst>
              <a:ext uri="{FF2B5EF4-FFF2-40B4-BE49-F238E27FC236}">
                <a16:creationId xmlns:a16="http://schemas.microsoft.com/office/drawing/2014/main" id="{8CC9F975-4C7E-384F-A783-DE1C41271C75}"/>
              </a:ext>
            </a:extLst>
          </p:cNvPr>
          <p:cNvCxnSpPr>
            <a:stCxn id="16" idx="2"/>
            <a:endCxn id="20" idx="1"/>
          </p:cNvCxnSpPr>
          <p:nvPr/>
        </p:nvCxnSpPr>
        <p:spPr>
          <a:xfrm rot="16200000" flipH="1">
            <a:off x="8871606" y="4876347"/>
            <a:ext cx="932754" cy="8172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>
            <a:extLst>
              <a:ext uri="{FF2B5EF4-FFF2-40B4-BE49-F238E27FC236}">
                <a16:creationId xmlns:a16="http://schemas.microsoft.com/office/drawing/2014/main" id="{5D966797-A8C9-074E-B5C9-A79F3E5C2EB2}"/>
              </a:ext>
            </a:extLst>
          </p:cNvPr>
          <p:cNvCxnSpPr>
            <a:stCxn id="16" idx="2"/>
            <a:endCxn id="19" idx="1"/>
          </p:cNvCxnSpPr>
          <p:nvPr/>
        </p:nvCxnSpPr>
        <p:spPr>
          <a:xfrm rot="16200000" flipH="1">
            <a:off x="8616177" y="5131776"/>
            <a:ext cx="1443613" cy="8172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30226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2" y="181250"/>
            <a:ext cx="8679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/>
              <a:t>ParallelExecutor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 err="1">
                <a:solidFill>
                  <a:srgbClr val="2339DA"/>
                </a:solidFill>
              </a:rPr>
              <a:t>ParallelExecutor</a:t>
            </a:r>
            <a:r>
              <a:rPr kumimoji="1" lang="zh-CN" altLang="en-US" sz="2800" b="1" dirty="0">
                <a:solidFill>
                  <a:srgbClr val="2339DA"/>
                </a:solidFill>
              </a:rPr>
              <a:t>构造函数</a:t>
            </a:r>
            <a:endParaRPr kumimoji="1" lang="en-US" altLang="zh-CN" sz="2800" b="1" dirty="0">
              <a:solidFill>
                <a:srgbClr val="2339DA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73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EFF6933-6359-A347-83A6-9284F6219073}"/>
              </a:ext>
            </a:extLst>
          </p:cNvPr>
          <p:cNvSpPr txBox="1"/>
          <p:nvPr/>
        </p:nvSpPr>
        <p:spPr>
          <a:xfrm>
            <a:off x="822601" y="596918"/>
            <a:ext cx="4918363" cy="512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dirty="0">
                <a:latin typeface="Courier" pitchFamily="2" charset="0"/>
              </a:rPr>
              <a:t>2.</a:t>
            </a:r>
            <a:r>
              <a:rPr kumimoji="1" lang="zh-CN" altLang="en-US" sz="2000" dirty="0">
                <a:latin typeface="Courier" pitchFamily="2" charset="0"/>
              </a:rPr>
              <a:t> 初始化</a:t>
            </a:r>
            <a:r>
              <a:rPr kumimoji="1" lang="en-US" altLang="zh-CN" sz="2000" dirty="0">
                <a:latin typeface="Courier" pitchFamily="2" charset="0"/>
              </a:rPr>
              <a:t>NCCL</a:t>
            </a:r>
            <a:r>
              <a:rPr kumimoji="1" lang="zh-CN" altLang="en-US" sz="2000" dirty="0">
                <a:latin typeface="Courier" pitchFamily="2" charset="0"/>
              </a:rPr>
              <a:t> </a:t>
            </a:r>
            <a:r>
              <a:rPr kumimoji="1" lang="en-US" altLang="zh-CN" sz="2000" dirty="0">
                <a:latin typeface="Courier" pitchFamily="2" charset="0"/>
              </a:rPr>
              <a:t>Communicator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4A8669-2687-C144-8C88-F561D2A11585}"/>
              </a:ext>
            </a:extLst>
          </p:cNvPr>
          <p:cNvSpPr txBox="1"/>
          <p:nvPr/>
        </p:nvSpPr>
        <p:spPr>
          <a:xfrm>
            <a:off x="911225" y="1154863"/>
            <a:ext cx="11036749" cy="881075"/>
          </a:xfrm>
          <a:prstGeom prst="rect">
            <a:avLst/>
          </a:prstGeom>
          <a:noFill/>
          <a:ln>
            <a:solidFill>
              <a:srgbClr val="2339DA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dirty="0">
                <a:latin typeface="Courier" pitchFamily="2" charset="0"/>
              </a:rPr>
              <a:t>NCCL</a:t>
            </a:r>
            <a:r>
              <a:rPr lang="zh-CN" altLang="en-US" dirty="0">
                <a:latin typeface="Courier" pitchFamily="2" charset="0"/>
              </a:rPr>
              <a:t>是</a:t>
            </a:r>
            <a:r>
              <a:rPr lang="en" altLang="zh-CN" dirty="0">
                <a:latin typeface="Courier" pitchFamily="2" charset="0"/>
              </a:rPr>
              <a:t>Nvidia Collective multi-GPU Communication Library</a:t>
            </a:r>
            <a:r>
              <a:rPr lang="zh-CN" altLang="en-US" dirty="0">
                <a:latin typeface="Courier" pitchFamily="2" charset="0"/>
              </a:rPr>
              <a:t>的简称，它是一个实现多</a:t>
            </a:r>
            <a:r>
              <a:rPr lang="en" altLang="zh-CN" dirty="0">
                <a:latin typeface="Courier" pitchFamily="2" charset="0"/>
              </a:rPr>
              <a:t>GPU</a:t>
            </a:r>
            <a:r>
              <a:rPr lang="zh-CN" altLang="en-US" dirty="0">
                <a:latin typeface="Courier" pitchFamily="2" charset="0"/>
              </a:rPr>
              <a:t>的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collective communication</a:t>
            </a:r>
            <a:r>
              <a:rPr lang="zh-CN" altLang="en-US" dirty="0">
                <a:latin typeface="Courier" pitchFamily="2" charset="0"/>
              </a:rPr>
              <a:t>通信（</a:t>
            </a:r>
            <a:r>
              <a:rPr lang="en" altLang="zh-CN" dirty="0">
                <a:latin typeface="Courier" pitchFamily="2" charset="0"/>
              </a:rPr>
              <a:t>all-gather, </a:t>
            </a:r>
            <a:r>
              <a:rPr lang="en" altLang="zh-CN" b="1" dirty="0">
                <a:latin typeface="Courier" pitchFamily="2" charset="0"/>
              </a:rPr>
              <a:t>reduce, all</a:t>
            </a:r>
            <a:r>
              <a:rPr lang="en-US" altLang="zh-CN" b="1" dirty="0">
                <a:latin typeface="Courier" pitchFamily="2" charset="0"/>
              </a:rPr>
              <a:t>-reduce</a:t>
            </a:r>
            <a:r>
              <a:rPr lang="en-US" altLang="zh-CN" dirty="0">
                <a:latin typeface="Courier" pitchFamily="2" charset="0"/>
              </a:rPr>
              <a:t>,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" altLang="zh-CN" dirty="0">
                <a:latin typeface="Courier" pitchFamily="2" charset="0"/>
              </a:rPr>
              <a:t>broadcast</a:t>
            </a:r>
            <a:r>
              <a:rPr lang="zh-CN" altLang="en" dirty="0">
                <a:latin typeface="Courier" pitchFamily="2" charset="0"/>
              </a:rPr>
              <a:t>）</a:t>
            </a:r>
            <a:r>
              <a:rPr lang="zh-CN" altLang="en-US" dirty="0">
                <a:latin typeface="Courier" pitchFamily="2" charset="0"/>
              </a:rPr>
              <a:t>库</a:t>
            </a:r>
            <a:endParaRPr kumimoji="1" lang="zh-CN" altLang="en-US" sz="2400" dirty="0">
              <a:latin typeface="Courier" pitchFamily="2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89C76C1-51A1-A348-A4B1-29DA0F5F6D26}"/>
              </a:ext>
            </a:extLst>
          </p:cNvPr>
          <p:cNvSpPr/>
          <p:nvPr/>
        </p:nvSpPr>
        <p:spPr>
          <a:xfrm>
            <a:off x="822600" y="2179988"/>
            <a:ext cx="1123822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 Courier" pitchFamily="2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 Courier" pitchFamily="2" charset="0"/>
              </a:rPr>
              <a:t>member_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-&gt;</a:t>
            </a:r>
            <a:r>
              <a:rPr lang="en" altLang="zh-CN" dirty="0" err="1">
                <a:solidFill>
                  <a:srgbClr val="001080"/>
                </a:solidFill>
                <a:latin typeface=" Courier" pitchFamily="2" charset="0"/>
              </a:rPr>
              <a:t>use_cuda</a:t>
            </a:r>
            <a:r>
              <a:rPr lang="en" altLang="zh-CN" dirty="0">
                <a:solidFill>
                  <a:srgbClr val="001080"/>
                </a:solidFill>
                <a:latin typeface=" Courier" pitchFamily="2" charset="0"/>
              </a:rPr>
              <a:t>_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&amp;&amp; </a:t>
            </a:r>
            <a:r>
              <a:rPr lang="en" altLang="zh-CN" dirty="0">
                <a:solidFill>
                  <a:srgbClr val="001080"/>
                </a:solidFill>
                <a:latin typeface=" Courier" pitchFamily="2" charset="0"/>
              </a:rPr>
              <a:t>member_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-&gt;</a:t>
            </a:r>
            <a:r>
              <a:rPr lang="en" altLang="zh-CN" dirty="0" err="1">
                <a:solidFill>
                  <a:srgbClr val="001080"/>
                </a:solidFill>
                <a:latin typeface=" Courier" pitchFamily="2" charset="0"/>
              </a:rPr>
              <a:t>nranks</a:t>
            </a:r>
            <a:r>
              <a:rPr lang="en" altLang="zh-CN" dirty="0">
                <a:solidFill>
                  <a:srgbClr val="001080"/>
                </a:solidFill>
                <a:latin typeface=" Courier" pitchFamily="2" charset="0"/>
              </a:rPr>
              <a:t>_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&gt; </a:t>
            </a:r>
            <a:r>
              <a:rPr lang="en" altLang="zh-CN" dirty="0">
                <a:solidFill>
                  <a:srgbClr val="09885A"/>
                </a:solidFill>
                <a:latin typeface=" Courier" pitchFamily="2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) {</a:t>
            </a:r>
          </a:p>
          <a:p>
            <a:r>
              <a:rPr lang="en" altLang="zh-CN" dirty="0">
                <a:solidFill>
                  <a:srgbClr val="AF00DB"/>
                </a:solidFill>
                <a:latin typeface=" Courier" pitchFamily="2" charset="0"/>
              </a:rPr>
              <a:t>#if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 Courier" pitchFamily="2" charset="0"/>
              </a:rPr>
              <a:t>defined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(</a:t>
            </a:r>
            <a:r>
              <a:rPr lang="en" altLang="zh-CN" dirty="0">
                <a:solidFill>
                  <a:srgbClr val="795E26"/>
                </a:solidFill>
                <a:latin typeface=" Courier" pitchFamily="2" charset="0"/>
              </a:rPr>
              <a:t>PADDLE_WITH_CUDA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) 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&amp;&amp;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 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!</a:t>
            </a:r>
            <a:r>
              <a:rPr lang="en" altLang="zh-CN" dirty="0">
                <a:solidFill>
                  <a:srgbClr val="AF00DB"/>
                </a:solidFill>
                <a:latin typeface=" Courier" pitchFamily="2" charset="0"/>
              </a:rPr>
              <a:t>defined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(</a:t>
            </a:r>
            <a:r>
              <a:rPr lang="en" altLang="zh-CN" dirty="0">
                <a:solidFill>
                  <a:srgbClr val="795E26"/>
                </a:solidFill>
                <a:latin typeface=" Courier" pitchFamily="2" charset="0"/>
              </a:rPr>
              <a:t>_WIN32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)</a:t>
            </a:r>
          </a:p>
          <a:p>
            <a:r>
              <a:rPr lang="zh-CN" altLang="en-US" dirty="0">
                <a:solidFill>
                  <a:srgbClr val="001080"/>
                </a:solidFill>
                <a:latin typeface="Courier" pitchFamily="2" charset="0"/>
              </a:rPr>
              <a:t>  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member_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-&gt;</a:t>
            </a:r>
            <a:r>
              <a:rPr lang="en" altLang="zh-CN" dirty="0" err="1">
                <a:solidFill>
                  <a:srgbClr val="795E26"/>
                </a:solidFill>
                <a:latin typeface="Courier" pitchFamily="2" charset="0"/>
              </a:rPr>
              <a:t>InitOrGetNCCLCommunicator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(scope, &amp;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member_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-&gt;</a:t>
            </a:r>
            <a:r>
              <a:rPr lang="en" altLang="zh-CN" dirty="0" err="1">
                <a:solidFill>
                  <a:srgbClr val="001080"/>
                </a:solidFill>
                <a:latin typeface="Courier" pitchFamily="2" charset="0"/>
              </a:rPr>
              <a:t>build_strategy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_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);</a:t>
            </a:r>
          </a:p>
          <a:p>
            <a:r>
              <a:rPr lang="zh-CN" altLang="en-US" dirty="0">
                <a:solidFill>
                  <a:srgbClr val="0000FF"/>
                </a:solidFill>
                <a:latin typeface=" Courier" pitchFamily="2" charset="0"/>
              </a:rPr>
              <a:t>  </a:t>
            </a:r>
            <a:r>
              <a:rPr lang="en-US" altLang="zh-CN" dirty="0">
                <a:solidFill>
                  <a:srgbClr val="0000FF"/>
                </a:solidFill>
                <a:latin typeface=" Courier" pitchFamily="2" charset="0"/>
              </a:rPr>
              <a:t>...</a:t>
            </a:r>
          </a:p>
          <a:p>
            <a:r>
              <a:rPr lang="zh-CN" altLang="en-US" dirty="0">
                <a:solidFill>
                  <a:srgbClr val="0000FF"/>
                </a:solidFill>
                <a:latin typeface=" Courier" pitchFamily="2" charset="0"/>
              </a:rPr>
              <a:t>  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auto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&amp;pool = </a:t>
            </a:r>
            <a:r>
              <a:rPr lang="en" altLang="zh-CN" dirty="0">
                <a:solidFill>
                  <a:srgbClr val="267F99"/>
                </a:solidFill>
                <a:latin typeface=" Courier" pitchFamily="2" charset="0"/>
              </a:rPr>
              <a:t>platform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DeviceContextPool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</a:t>
            </a:r>
            <a:r>
              <a:rPr lang="en" altLang="zh-CN" dirty="0">
                <a:solidFill>
                  <a:srgbClr val="795E26"/>
                </a:solidFill>
                <a:latin typeface=" Courier" pitchFamily="2" charset="0"/>
              </a:rPr>
              <a:t>Instance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();</a:t>
            </a:r>
          </a:p>
          <a:p>
            <a:r>
              <a:rPr lang="zh-CN" altLang="en-US" dirty="0">
                <a:solidFill>
                  <a:srgbClr val="AF00DB"/>
                </a:solidFill>
                <a:latin typeface=" Courier" pitchFamily="2" charset="0"/>
              </a:rPr>
              <a:t>  </a:t>
            </a:r>
            <a:r>
              <a:rPr lang="en" altLang="zh-CN" dirty="0">
                <a:solidFill>
                  <a:srgbClr val="AF00DB"/>
                </a:solidFill>
                <a:latin typeface=" Courier" pitchFamily="2" charset="0"/>
              </a:rPr>
              <a:t>for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(</a:t>
            </a:r>
            <a:r>
              <a:rPr lang="en" altLang="zh-CN" dirty="0" err="1">
                <a:solidFill>
                  <a:srgbClr val="0000FF"/>
                </a:solidFill>
                <a:latin typeface=" Courier" pitchFamily="2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dev_id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= </a:t>
            </a:r>
            <a:r>
              <a:rPr lang="en" altLang="zh-CN" dirty="0">
                <a:solidFill>
                  <a:srgbClr val="09885A"/>
                </a:solidFill>
                <a:latin typeface=" Courier" pitchFamily="2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; 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dev_id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&lt; </a:t>
            </a:r>
            <a:r>
              <a:rPr lang="en" altLang="zh-CN" dirty="0">
                <a:solidFill>
                  <a:srgbClr val="001080"/>
                </a:solidFill>
                <a:latin typeface=" Courier" pitchFamily="2" charset="0"/>
              </a:rPr>
              <a:t>member_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-&gt;</a:t>
            </a:r>
            <a:r>
              <a:rPr lang="en" altLang="zh-CN" dirty="0" err="1">
                <a:solidFill>
                  <a:srgbClr val="001080"/>
                </a:solidFill>
                <a:latin typeface=" Courier" pitchFamily="2" charset="0"/>
              </a:rPr>
              <a:t>places_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.</a:t>
            </a:r>
            <a:r>
              <a:rPr lang="en" altLang="zh-CN" dirty="0" err="1">
                <a:solidFill>
                  <a:srgbClr val="795E26"/>
                </a:solidFill>
                <a:latin typeface=" Courier" pitchFamily="2" charset="0"/>
              </a:rPr>
              <a:t>size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(); ++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dev_id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) {</a:t>
            </a:r>
          </a:p>
          <a:p>
            <a:r>
              <a:rPr lang="zh-CN" altLang="en-US" dirty="0">
                <a:solidFill>
                  <a:srgbClr val="0000FF"/>
                </a:solidFill>
                <a:latin typeface=" Courier" pitchFamily="2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auto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*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dev_ctx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= </a:t>
            </a:r>
            <a:r>
              <a:rPr lang="en" altLang="zh-CN" dirty="0" err="1">
                <a:solidFill>
                  <a:srgbClr val="0000FF"/>
                </a:solidFill>
                <a:latin typeface=" Courier" pitchFamily="2" charset="0"/>
              </a:rPr>
              <a:t>static_cast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&lt;</a:t>
            </a:r>
            <a:r>
              <a:rPr lang="en" altLang="zh-CN" dirty="0">
                <a:solidFill>
                  <a:srgbClr val="267F99"/>
                </a:solidFill>
                <a:latin typeface=" Courier" pitchFamily="2" charset="0"/>
              </a:rPr>
              <a:t>platform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CUDADeviceContext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*&gt;(</a:t>
            </a:r>
          </a:p>
          <a:p>
            <a:r>
              <a:rPr lang="zh-CN" altLang="en-US" dirty="0">
                <a:solidFill>
                  <a:srgbClr val="001080"/>
                </a:solidFill>
                <a:latin typeface=" Courier" pitchFamily="2" charset="0"/>
              </a:rPr>
              <a:t>      </a:t>
            </a:r>
            <a:r>
              <a:rPr lang="en" altLang="zh-CN" dirty="0" err="1">
                <a:solidFill>
                  <a:srgbClr val="001080"/>
                </a:solidFill>
                <a:latin typeface=" Courier" pitchFamily="2" charset="0"/>
              </a:rPr>
              <a:t>pool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.</a:t>
            </a:r>
            <a:r>
              <a:rPr lang="en" altLang="zh-CN" dirty="0" err="1">
                <a:solidFill>
                  <a:srgbClr val="795E26"/>
                </a:solidFill>
                <a:latin typeface=" Courier" pitchFamily="2" charset="0"/>
              </a:rPr>
              <a:t>Get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 Courier" pitchFamily="2" charset="0"/>
              </a:rPr>
              <a:t>member_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 Courier" pitchFamily="2" charset="0"/>
              </a:rPr>
              <a:t>places_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[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dev_id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]));</a:t>
            </a:r>
          </a:p>
          <a:p>
            <a:r>
              <a:rPr lang="zh-CN" altLang="en-US" dirty="0">
                <a:solidFill>
                  <a:srgbClr val="0000FF"/>
                </a:solidFill>
                <a:latin typeface=" Courier" pitchFamily="2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auto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&amp;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nccl_ctx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= </a:t>
            </a:r>
            <a:r>
              <a:rPr lang="en" altLang="zh-CN" dirty="0" err="1">
                <a:solidFill>
                  <a:srgbClr val="001080"/>
                </a:solidFill>
                <a:latin typeface=" Courier" pitchFamily="2" charset="0"/>
              </a:rPr>
              <a:t>nccl_ctxs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-&gt;</a:t>
            </a:r>
            <a:r>
              <a:rPr lang="en" altLang="zh-CN" dirty="0">
                <a:solidFill>
                  <a:srgbClr val="795E26"/>
                </a:solidFill>
                <a:latin typeface=" Courier" pitchFamily="2" charset="0"/>
              </a:rPr>
              <a:t>at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 Courier" pitchFamily="2" charset="0"/>
              </a:rPr>
              <a:t>member_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 Courier" pitchFamily="2" charset="0"/>
              </a:rPr>
              <a:t>places_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[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dev_id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]);</a:t>
            </a:r>
          </a:p>
          <a:p>
            <a:r>
              <a:rPr lang="zh-CN" altLang="en-US" dirty="0">
                <a:solidFill>
                  <a:srgbClr val="001080"/>
                </a:solidFill>
                <a:latin typeface=" Courier" pitchFamily="2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 Courier" pitchFamily="2" charset="0"/>
              </a:rPr>
              <a:t>dev_ctx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-&gt;</a:t>
            </a:r>
            <a:r>
              <a:rPr lang="en" altLang="zh-CN" dirty="0" err="1">
                <a:solidFill>
                  <a:srgbClr val="795E26"/>
                </a:solidFill>
                <a:latin typeface=" Courier" pitchFamily="2" charset="0"/>
              </a:rPr>
              <a:t>set_nccl_comm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 Courier" pitchFamily="2" charset="0"/>
              </a:rPr>
              <a:t>nccl_ctx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.</a:t>
            </a:r>
            <a:r>
              <a:rPr lang="en" altLang="zh-CN" dirty="0" err="1">
                <a:solidFill>
                  <a:srgbClr val="795E26"/>
                </a:solidFill>
                <a:latin typeface=" Courier" pitchFamily="2" charset="0"/>
              </a:rPr>
              <a:t>comm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());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 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}</a:t>
            </a:r>
            <a:endParaRPr lang="en" altLang="zh-CN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 Courier" pitchFamily="2" charset="0"/>
              </a:rPr>
              <a:t>#endif</a:t>
            </a:r>
            <a:endParaRPr lang="en" altLang="zh-CN" dirty="0">
              <a:solidFill>
                <a:srgbClr val="000000"/>
              </a:solidFill>
              <a:latin typeface=" Courier" pitchFamily="2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}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C3CA641-2AB5-CE44-A7AB-4A83F16809B2}"/>
              </a:ext>
            </a:extLst>
          </p:cNvPr>
          <p:cNvSpPr txBox="1"/>
          <p:nvPr/>
        </p:nvSpPr>
        <p:spPr>
          <a:xfrm>
            <a:off x="9591215" y="4354298"/>
            <a:ext cx="2268638" cy="418576"/>
          </a:xfrm>
          <a:prstGeom prst="rect">
            <a:avLst/>
          </a:prstGeom>
          <a:noFill/>
          <a:ln>
            <a:solidFill>
              <a:srgbClr val="203BD3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dirty="0">
                <a:latin typeface="Courier" pitchFamily="2" charset="0"/>
              </a:rPr>
              <a:t>取回全局设备池实例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943E578-3D09-2F4F-880F-DC934B81832B}"/>
              </a:ext>
            </a:extLst>
          </p:cNvPr>
          <p:cNvSpPr txBox="1"/>
          <p:nvPr/>
        </p:nvSpPr>
        <p:spPr>
          <a:xfrm>
            <a:off x="8132678" y="5098833"/>
            <a:ext cx="2338087" cy="418576"/>
          </a:xfrm>
          <a:prstGeom prst="rect">
            <a:avLst/>
          </a:prstGeom>
          <a:noFill/>
          <a:ln>
            <a:solidFill>
              <a:srgbClr val="203BD3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dirty="0">
                <a:latin typeface="Courier" pitchFamily="2" charset="0"/>
              </a:rPr>
              <a:t>转换为</a:t>
            </a:r>
            <a:r>
              <a:rPr kumimoji="1" lang="en-US" altLang="zh-CN" dirty="0">
                <a:latin typeface="Courier" pitchFamily="2" charset="0"/>
              </a:rPr>
              <a:t>CUDA</a:t>
            </a:r>
            <a:r>
              <a:rPr kumimoji="1" lang="zh-CN" altLang="en-US" dirty="0">
                <a:latin typeface="Courier" pitchFamily="2" charset="0"/>
              </a:rPr>
              <a:t>设备类型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BF14A0B-B9AE-7F48-99BF-DCDC632C43BC}"/>
              </a:ext>
            </a:extLst>
          </p:cNvPr>
          <p:cNvSpPr txBox="1"/>
          <p:nvPr/>
        </p:nvSpPr>
        <p:spPr>
          <a:xfrm>
            <a:off x="6059488" y="5355957"/>
            <a:ext cx="1687797" cy="418576"/>
          </a:xfrm>
          <a:prstGeom prst="rect">
            <a:avLst/>
          </a:prstGeom>
          <a:noFill/>
          <a:ln>
            <a:solidFill>
              <a:srgbClr val="203BD3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dirty="0">
                <a:latin typeface="Courier" pitchFamily="2" charset="0"/>
              </a:rPr>
              <a:t>设置</a:t>
            </a:r>
            <a:r>
              <a:rPr kumimoji="1" lang="en-US" altLang="zh-CN" dirty="0" err="1">
                <a:latin typeface="Courier" pitchFamily="2" charset="0"/>
              </a:rPr>
              <a:t>nccl</a:t>
            </a:r>
            <a:r>
              <a:rPr kumimoji="1" lang="zh-CN" altLang="en-US" dirty="0">
                <a:latin typeface="Courier" pitchFamily="2" charset="0"/>
              </a:rPr>
              <a:t>通信</a:t>
            </a: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65BFC792-ED59-C94A-843D-8B89BD93ED61}"/>
              </a:ext>
            </a:extLst>
          </p:cNvPr>
          <p:cNvCxnSpPr>
            <a:stCxn id="21" idx="1"/>
          </p:cNvCxnSpPr>
          <p:nvPr/>
        </p:nvCxnSpPr>
        <p:spPr>
          <a:xfrm flipH="1" flipV="1">
            <a:off x="7631723" y="3622431"/>
            <a:ext cx="1959492" cy="941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A24C4733-7204-F842-BF9A-8BFD3AC8A14E}"/>
              </a:ext>
            </a:extLst>
          </p:cNvPr>
          <p:cNvCxnSpPr>
            <a:stCxn id="22" idx="1"/>
          </p:cNvCxnSpPr>
          <p:nvPr/>
        </p:nvCxnSpPr>
        <p:spPr>
          <a:xfrm flipH="1" flipV="1">
            <a:off x="7291754" y="4147621"/>
            <a:ext cx="840924" cy="1160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DD7D344B-D32B-8F4F-A27A-1D525B4BDCCF}"/>
              </a:ext>
            </a:extLst>
          </p:cNvPr>
          <p:cNvCxnSpPr>
            <a:stCxn id="23" idx="1"/>
          </p:cNvCxnSpPr>
          <p:nvPr/>
        </p:nvCxnSpPr>
        <p:spPr>
          <a:xfrm flipH="1" flipV="1">
            <a:off x="4501662" y="5000059"/>
            <a:ext cx="1557826" cy="565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32603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2" y="181250"/>
            <a:ext cx="8679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/>
              <a:t>ParallelExecutor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 err="1">
                <a:solidFill>
                  <a:srgbClr val="2339DA"/>
                </a:solidFill>
              </a:rPr>
              <a:t>ParallelExecutor</a:t>
            </a:r>
            <a:r>
              <a:rPr kumimoji="1" lang="zh-CN" altLang="en-US" sz="2800" b="1" dirty="0">
                <a:solidFill>
                  <a:srgbClr val="2339DA"/>
                </a:solidFill>
              </a:rPr>
              <a:t>构造函数</a:t>
            </a:r>
            <a:endParaRPr kumimoji="1" lang="en-US" altLang="zh-CN" sz="2800" b="1" dirty="0">
              <a:solidFill>
                <a:srgbClr val="2339DA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74</a:t>
            </a:fld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E73336B-F169-FC45-A865-ADFE77657461}"/>
              </a:ext>
            </a:extLst>
          </p:cNvPr>
          <p:cNvSpPr txBox="1"/>
          <p:nvPr/>
        </p:nvSpPr>
        <p:spPr>
          <a:xfrm>
            <a:off x="822602" y="1198298"/>
            <a:ext cx="4918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2000" b="1" dirty="0">
                <a:latin typeface="Courier" pitchFamily="2" charset="0"/>
              </a:rPr>
              <a:t>Reduce</a:t>
            </a:r>
            <a:r>
              <a:rPr lang="zh-CN" altLang="en" sz="2000" dirty="0">
                <a:latin typeface="Courier" pitchFamily="2" charset="0"/>
              </a:rPr>
              <a:t>：</a:t>
            </a:r>
            <a:r>
              <a:rPr lang="zh-CN" altLang="en-US" sz="2000" dirty="0">
                <a:latin typeface="Courier" pitchFamily="2" charset="0"/>
              </a:rPr>
              <a:t>从多个</a:t>
            </a:r>
            <a:r>
              <a:rPr lang="en" altLang="zh-CN" sz="2000" dirty="0">
                <a:latin typeface="Courier" pitchFamily="2" charset="0"/>
              </a:rPr>
              <a:t>sender</a:t>
            </a:r>
            <a:r>
              <a:rPr lang="zh-CN" altLang="en-US" sz="2000" dirty="0">
                <a:latin typeface="Courier" pitchFamily="2" charset="0"/>
              </a:rPr>
              <a:t>那里接收数据，</a:t>
            </a:r>
            <a:endParaRPr lang="en-US" altLang="zh-CN" sz="2000" dirty="0">
              <a:latin typeface="Courier" pitchFamily="2" charset="0"/>
            </a:endParaRPr>
          </a:p>
          <a:p>
            <a:r>
              <a:rPr lang="zh-CN" altLang="en-US" sz="2000" dirty="0">
                <a:latin typeface="Courier" pitchFamily="2" charset="0"/>
              </a:rPr>
              <a:t>        最终</a:t>
            </a:r>
            <a:r>
              <a:rPr lang="en" altLang="zh-CN" sz="2000" dirty="0">
                <a:latin typeface="Courier" pitchFamily="2" charset="0"/>
              </a:rPr>
              <a:t>combine</a:t>
            </a:r>
            <a:r>
              <a:rPr lang="zh-CN" altLang="en-US" sz="2000" dirty="0">
                <a:latin typeface="Courier" pitchFamily="2" charset="0"/>
              </a:rPr>
              <a:t>到一个节点上。</a:t>
            </a:r>
            <a:endParaRPr kumimoji="1" lang="zh-CN" altLang="en-US" sz="2000" dirty="0">
              <a:latin typeface="Courier" pitchFamily="2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90BC813-F266-D446-9E7C-D15E82483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00" y="2076807"/>
            <a:ext cx="5592760" cy="1735684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4AEF3B0F-0184-8C45-B847-23797A4C273C}"/>
              </a:ext>
            </a:extLst>
          </p:cNvPr>
          <p:cNvSpPr/>
          <p:nvPr/>
        </p:nvSpPr>
        <p:spPr>
          <a:xfrm>
            <a:off x="6163566" y="1193896"/>
            <a:ext cx="58067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b="1" dirty="0">
                <a:solidFill>
                  <a:srgbClr val="333333"/>
                </a:solidFill>
                <a:latin typeface="Courier" pitchFamily="2" charset="0"/>
              </a:rPr>
              <a:t>All-reduce</a:t>
            </a:r>
            <a:r>
              <a:rPr lang="zh-CN" altLang="en" sz="2000" dirty="0">
                <a:solidFill>
                  <a:srgbClr val="333333"/>
                </a:solidFill>
                <a:latin typeface="Courier" pitchFamily="2" charset="0"/>
              </a:rPr>
              <a:t>：</a:t>
            </a:r>
            <a:r>
              <a:rPr lang="zh-CN" altLang="en-US" sz="2000" dirty="0">
                <a:solidFill>
                  <a:srgbClr val="333333"/>
                </a:solidFill>
                <a:latin typeface="Courier" pitchFamily="2" charset="0"/>
              </a:rPr>
              <a:t>从多个</a:t>
            </a:r>
            <a:r>
              <a:rPr lang="en" altLang="zh-CN" sz="2000" dirty="0">
                <a:solidFill>
                  <a:srgbClr val="333333"/>
                </a:solidFill>
                <a:latin typeface="Courier" pitchFamily="2" charset="0"/>
              </a:rPr>
              <a:t>sender</a:t>
            </a:r>
            <a:r>
              <a:rPr lang="zh-CN" altLang="en-US" sz="2000" dirty="0">
                <a:solidFill>
                  <a:srgbClr val="333333"/>
                </a:solidFill>
                <a:latin typeface="Courier" pitchFamily="2" charset="0"/>
              </a:rPr>
              <a:t>那里接收数据，              </a:t>
            </a:r>
            <a:endParaRPr lang="en-US" altLang="zh-CN" sz="2000" dirty="0">
              <a:solidFill>
                <a:srgbClr val="333333"/>
              </a:solidFill>
              <a:latin typeface="Courier" pitchFamily="2" charset="0"/>
            </a:endParaRPr>
          </a:p>
          <a:p>
            <a:r>
              <a:rPr lang="zh-CN" altLang="en-US" sz="2000" dirty="0">
                <a:solidFill>
                  <a:srgbClr val="333333"/>
                </a:solidFill>
                <a:latin typeface="Courier" pitchFamily="2" charset="0"/>
              </a:rPr>
              <a:t>            最终</a:t>
            </a:r>
            <a:r>
              <a:rPr lang="en" altLang="zh-CN" sz="2000" dirty="0">
                <a:solidFill>
                  <a:srgbClr val="333333"/>
                </a:solidFill>
                <a:latin typeface="Courier" pitchFamily="2" charset="0"/>
              </a:rPr>
              <a:t>combine</a:t>
            </a:r>
            <a:r>
              <a:rPr lang="zh-CN" altLang="en-US" sz="2000" dirty="0">
                <a:solidFill>
                  <a:srgbClr val="333333"/>
                </a:solidFill>
                <a:latin typeface="Courier" pitchFamily="2" charset="0"/>
              </a:rPr>
              <a:t>到每一个节点上。   </a:t>
            </a:r>
            <a:endParaRPr lang="zh-CN" altLang="en-US" sz="2000" dirty="0">
              <a:latin typeface="Courier" pitchFamily="2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5FE5E87-53AF-E841-847E-F48350536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3566" y="2068003"/>
            <a:ext cx="5696287" cy="174448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DCBA764-96C0-6344-AF38-8C1D54BE2D03}"/>
              </a:ext>
            </a:extLst>
          </p:cNvPr>
          <p:cNvSpPr txBox="1"/>
          <p:nvPr/>
        </p:nvSpPr>
        <p:spPr>
          <a:xfrm>
            <a:off x="822601" y="596918"/>
            <a:ext cx="4918363" cy="512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dirty="0">
                <a:latin typeface="Courier" pitchFamily="2" charset="0"/>
              </a:rPr>
              <a:t>2.</a:t>
            </a:r>
            <a:r>
              <a:rPr kumimoji="1" lang="zh-CN" altLang="en-US" sz="2000" dirty="0">
                <a:latin typeface="Courier" pitchFamily="2" charset="0"/>
              </a:rPr>
              <a:t> 初始化</a:t>
            </a:r>
            <a:r>
              <a:rPr kumimoji="1" lang="en-US" altLang="zh-CN" sz="2000" dirty="0">
                <a:latin typeface="Courier" pitchFamily="2" charset="0"/>
              </a:rPr>
              <a:t>NCCL</a:t>
            </a:r>
            <a:r>
              <a:rPr kumimoji="1" lang="zh-CN" altLang="en-US" sz="2000" dirty="0">
                <a:latin typeface="Courier" pitchFamily="2" charset="0"/>
              </a:rPr>
              <a:t> </a:t>
            </a:r>
            <a:r>
              <a:rPr kumimoji="1" lang="en-US" altLang="zh-CN" sz="2000" dirty="0">
                <a:latin typeface="Courier" pitchFamily="2" charset="0"/>
              </a:rPr>
              <a:t>Communicator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0F85B88-5C20-CA48-8F83-B047D9E3EF3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69601" y="4782072"/>
            <a:ext cx="8787929" cy="1894898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D39E6A32-EA77-E44E-9918-8180187D4297}"/>
              </a:ext>
            </a:extLst>
          </p:cNvPr>
          <p:cNvSpPr/>
          <p:nvPr/>
        </p:nvSpPr>
        <p:spPr>
          <a:xfrm>
            <a:off x="887056" y="3967806"/>
            <a:ext cx="102887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" sz="2000" dirty="0">
                <a:solidFill>
                  <a:srgbClr val="333333"/>
                </a:solidFill>
                <a:latin typeface="Courier" pitchFamily="2" charset="0"/>
              </a:rPr>
              <a:t>实际</a:t>
            </a:r>
            <a:r>
              <a:rPr lang="zh-CN" altLang="en-US" sz="2000" dirty="0">
                <a:solidFill>
                  <a:srgbClr val="333333"/>
                </a:solidFill>
                <a:latin typeface="Courier" pitchFamily="2" charset="0"/>
              </a:rPr>
              <a:t>通信中一般使用</a:t>
            </a:r>
            <a:r>
              <a:rPr lang="en" altLang="zh-CN" sz="2000" b="1" dirty="0">
                <a:solidFill>
                  <a:srgbClr val="333333"/>
                </a:solidFill>
                <a:latin typeface="Courier" pitchFamily="2" charset="0"/>
              </a:rPr>
              <a:t>ring-based Collective communication</a:t>
            </a:r>
            <a:r>
              <a:rPr lang="zh-CN" altLang="en-US" sz="2000" dirty="0">
                <a:solidFill>
                  <a:srgbClr val="333333"/>
                </a:solidFill>
                <a:latin typeface="Courier" pitchFamily="2" charset="0"/>
              </a:rPr>
              <a:t>，</a:t>
            </a:r>
            <a:r>
              <a:rPr lang="zh-CN" altLang="en-US" sz="2000" dirty="0">
                <a:latin typeface="Courier" pitchFamily="2" charset="0"/>
              </a:rPr>
              <a:t>将所有的通信节点通过首尾连接形成一个单向环，数据在环上依次传输，具体连接方式因设备而异</a:t>
            </a:r>
          </a:p>
        </p:txBody>
      </p:sp>
    </p:spTree>
    <p:extLst>
      <p:ext uri="{BB962C8B-B14F-4D97-AF65-F5344CB8AC3E}">
        <p14:creationId xmlns:p14="http://schemas.microsoft.com/office/powerpoint/2010/main" val="368900533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2" y="181250"/>
            <a:ext cx="8679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/>
              <a:t>ParallelExecutor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 err="1">
                <a:solidFill>
                  <a:srgbClr val="2339DA"/>
                </a:solidFill>
              </a:rPr>
              <a:t>ParallelExecutor</a:t>
            </a:r>
            <a:r>
              <a:rPr kumimoji="1" lang="zh-CN" altLang="en-US" sz="2800" b="1" dirty="0">
                <a:solidFill>
                  <a:srgbClr val="2339DA"/>
                </a:solidFill>
              </a:rPr>
              <a:t>构造函数</a:t>
            </a:r>
            <a:endParaRPr kumimoji="1" lang="en-US" altLang="zh-CN" sz="2800" b="1" dirty="0">
              <a:solidFill>
                <a:srgbClr val="2339DA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75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100F391-BAEA-8C44-AE7B-B92D6E5F2669}"/>
              </a:ext>
            </a:extLst>
          </p:cNvPr>
          <p:cNvSpPr/>
          <p:nvPr/>
        </p:nvSpPr>
        <p:spPr>
          <a:xfrm>
            <a:off x="822602" y="624165"/>
            <a:ext cx="3724096" cy="5125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dirty="0">
                <a:latin typeface="Courier" pitchFamily="2" charset="0"/>
              </a:rPr>
              <a:t>3.</a:t>
            </a:r>
            <a:r>
              <a:rPr kumimoji="1" lang="zh-CN" altLang="en-US" sz="2000" dirty="0">
                <a:latin typeface="Courier" pitchFamily="2" charset="0"/>
              </a:rPr>
              <a:t> 将参数广播至其他并行设备</a:t>
            </a:r>
            <a:endParaRPr kumimoji="1" lang="en-US" altLang="zh-CN" sz="2000" dirty="0">
              <a:latin typeface="Courier" pitchFamily="2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66092F8-3175-C347-B789-BFE91D05EF6A}"/>
              </a:ext>
            </a:extLst>
          </p:cNvPr>
          <p:cNvSpPr txBox="1"/>
          <p:nvPr/>
        </p:nvSpPr>
        <p:spPr>
          <a:xfrm>
            <a:off x="822602" y="1196123"/>
            <a:ext cx="4918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rgbClr val="2339DA"/>
                </a:solidFill>
                <a:latin typeface="Courier" pitchFamily="2" charset="0"/>
              </a:rPr>
              <a:t>将</a:t>
            </a:r>
            <a:r>
              <a:rPr kumimoji="1" lang="en-US" altLang="zh-CN" sz="2000" dirty="0">
                <a:solidFill>
                  <a:srgbClr val="2339DA"/>
                </a:solidFill>
                <a:latin typeface="Courier" pitchFamily="2" charset="0"/>
              </a:rPr>
              <a:t>GPU</a:t>
            </a:r>
            <a:r>
              <a:rPr kumimoji="1" lang="zh-CN" altLang="en-US" sz="2000" dirty="0">
                <a:solidFill>
                  <a:srgbClr val="2339DA"/>
                </a:solidFill>
                <a:latin typeface="Courier" pitchFamily="2" charset="0"/>
              </a:rPr>
              <a:t> </a:t>
            </a:r>
            <a:r>
              <a:rPr kumimoji="1" lang="en-US" altLang="zh-CN" sz="2000" dirty="0">
                <a:solidFill>
                  <a:srgbClr val="2339DA"/>
                </a:solidFill>
                <a:latin typeface="Courier" pitchFamily="2" charset="0"/>
              </a:rPr>
              <a:t>0</a:t>
            </a:r>
            <a:r>
              <a:rPr kumimoji="1" lang="zh-CN" altLang="en-US" sz="2000" dirty="0">
                <a:solidFill>
                  <a:srgbClr val="2339DA"/>
                </a:solidFill>
                <a:latin typeface="Courier" pitchFamily="2" charset="0"/>
              </a:rPr>
              <a:t>上的参数广播至其他</a:t>
            </a:r>
            <a:r>
              <a:rPr kumimoji="1" lang="en-US" altLang="zh-CN" sz="2000" dirty="0">
                <a:solidFill>
                  <a:srgbClr val="2339DA"/>
                </a:solidFill>
                <a:latin typeface="Courier" pitchFamily="2" charset="0"/>
              </a:rPr>
              <a:t>GPU</a:t>
            </a:r>
            <a:endParaRPr kumimoji="1" lang="zh-CN" altLang="en-US" sz="2000" dirty="0">
              <a:solidFill>
                <a:srgbClr val="2339DA"/>
              </a:solidFill>
              <a:latin typeface="Courier" pitchFamily="2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E9A43C-409C-6943-8997-EB5B85E5F622}"/>
              </a:ext>
            </a:extLst>
          </p:cNvPr>
          <p:cNvSpPr/>
          <p:nvPr/>
        </p:nvSpPr>
        <p:spPr>
          <a:xfrm>
            <a:off x="822602" y="1676066"/>
            <a:ext cx="1054195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auto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need_broadcast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= [&amp;]() -&gt;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 bool 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{</a:t>
            </a:r>
          </a:p>
          <a:p>
            <a:r>
              <a:rPr lang="zh-CN" altLang="en-US" dirty="0">
                <a:solidFill>
                  <a:srgbClr val="AF00DB"/>
                </a:solidFill>
                <a:latin typeface=" Courier" pitchFamily="2" charset="0"/>
              </a:rPr>
              <a:t>  </a:t>
            </a:r>
            <a:r>
              <a:rPr lang="en" altLang="zh-CN" dirty="0">
                <a:solidFill>
                  <a:srgbClr val="AF00DB"/>
                </a:solidFill>
                <a:latin typeface=" Courier" pitchFamily="2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 Courier" pitchFamily="2" charset="0"/>
              </a:rPr>
              <a:t>member_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 Courier" pitchFamily="2" charset="0"/>
              </a:rPr>
              <a:t>build_strategy_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 Courier" pitchFamily="2" charset="0"/>
              </a:rPr>
              <a:t>num_trainers</a:t>
            </a:r>
            <a:r>
              <a:rPr lang="en" altLang="zh-CN" dirty="0">
                <a:solidFill>
                  <a:srgbClr val="001080"/>
                </a:solidFill>
                <a:latin typeface=" Courier" pitchFamily="2" charset="0"/>
              </a:rPr>
              <a:t>_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&gt; </a:t>
            </a:r>
            <a:r>
              <a:rPr lang="en" altLang="zh-CN" dirty="0">
                <a:solidFill>
                  <a:srgbClr val="09885A"/>
                </a:solidFill>
                <a:latin typeface=" Courier" pitchFamily="2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) {</a:t>
            </a:r>
          </a:p>
          <a:p>
            <a:r>
              <a:rPr lang="zh-CN" altLang="en-US" dirty="0">
                <a:solidFill>
                  <a:srgbClr val="008000"/>
                </a:solidFill>
                <a:latin typeface=" Courier" pitchFamily="2" charset="0"/>
              </a:rPr>
              <a:t>    </a:t>
            </a:r>
            <a:r>
              <a:rPr lang="en" altLang="zh-CN" dirty="0">
                <a:solidFill>
                  <a:srgbClr val="008000"/>
                </a:solidFill>
                <a:latin typeface=" Courier" pitchFamily="2" charset="0"/>
              </a:rPr>
              <a:t>// 1. </a:t>
            </a:r>
            <a:r>
              <a:rPr lang="en" altLang="zh-CN" dirty="0" err="1">
                <a:solidFill>
                  <a:srgbClr val="008000"/>
                </a:solidFill>
                <a:latin typeface=" Courier" pitchFamily="2" charset="0"/>
              </a:rPr>
              <a:t>num_trainers</a:t>
            </a:r>
            <a:r>
              <a:rPr lang="zh-CN" altLang="en" dirty="0">
                <a:solidFill>
                  <a:srgbClr val="008000"/>
                </a:solidFill>
                <a:latin typeface=" Courier" pitchFamily="2" charset="0"/>
              </a:rPr>
              <a:t>需要</a:t>
            </a:r>
            <a:r>
              <a:rPr lang="zh-CN" altLang="en-US" dirty="0">
                <a:solidFill>
                  <a:srgbClr val="008000"/>
                </a:solidFill>
                <a:latin typeface=" Courier" pitchFamily="2" charset="0"/>
              </a:rPr>
              <a:t>大于</a:t>
            </a:r>
            <a:r>
              <a:rPr lang="en-US" altLang="zh-CN" dirty="0">
                <a:solidFill>
                  <a:srgbClr val="008000"/>
                </a:solidFill>
                <a:latin typeface=" Courier" pitchFamily="2" charset="0"/>
              </a:rPr>
              <a:t>1</a:t>
            </a:r>
            <a:endParaRPr lang="en" altLang="zh-CN" dirty="0">
              <a:solidFill>
                <a:srgbClr val="008000"/>
              </a:solidFill>
              <a:latin typeface=" Courier" pitchFamily="2" charset="0"/>
            </a:endParaRPr>
          </a:p>
          <a:p>
            <a:r>
              <a:rPr lang="zh-CN" altLang="en-US" dirty="0">
                <a:solidFill>
                  <a:srgbClr val="008000"/>
                </a:solidFill>
                <a:latin typeface=" Courier" pitchFamily="2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 Courier" pitchFamily="2" charset="0"/>
              </a:rPr>
              <a:t>return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;</a:t>
            </a:r>
          </a:p>
          <a:p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 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} </a:t>
            </a:r>
            <a:r>
              <a:rPr lang="en" altLang="zh-CN" dirty="0">
                <a:solidFill>
                  <a:srgbClr val="AF00DB"/>
                </a:solidFill>
                <a:latin typeface=" Courier" pitchFamily="2" charset="0"/>
              </a:rPr>
              <a:t>else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 Courier" pitchFamily="2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 Courier" pitchFamily="2" charset="0"/>
              </a:rPr>
              <a:t>member_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-&gt;</a:t>
            </a:r>
            <a:r>
              <a:rPr lang="en" altLang="zh-CN" b="1" dirty="0" err="1">
                <a:solidFill>
                  <a:srgbClr val="001080"/>
                </a:solidFill>
                <a:latin typeface="Courier" pitchFamily="2" charset="0"/>
              </a:rPr>
              <a:t>local_scopes_</a:t>
            </a:r>
            <a:r>
              <a:rPr lang="en" altLang="zh-CN" b="1" dirty="0" err="1">
                <a:solidFill>
                  <a:srgbClr val="000000"/>
                </a:solidFill>
                <a:latin typeface="Courier" pitchFamily="2" charset="0"/>
              </a:rPr>
              <a:t>.</a:t>
            </a:r>
            <a:r>
              <a:rPr lang="en" altLang="zh-CN" dirty="0" err="1">
                <a:solidFill>
                  <a:srgbClr val="795E26"/>
                </a:solidFill>
                <a:latin typeface=" Courier" pitchFamily="2" charset="0"/>
              </a:rPr>
              <a:t>size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() != </a:t>
            </a:r>
            <a:r>
              <a:rPr lang="en" altLang="zh-CN" dirty="0">
                <a:solidFill>
                  <a:srgbClr val="09885A"/>
                </a:solidFill>
                <a:latin typeface=" Courier" pitchFamily="2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&amp;&amp; </a:t>
            </a:r>
            <a:r>
              <a:rPr lang="en" altLang="zh-CN" b="1" dirty="0" err="1">
                <a:solidFill>
                  <a:srgbClr val="001080"/>
                </a:solidFill>
                <a:latin typeface="Courier" pitchFamily="2" charset="0"/>
              </a:rPr>
              <a:t>local_scopes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.</a:t>
            </a:r>
            <a:r>
              <a:rPr lang="en" altLang="zh-CN" dirty="0" err="1">
                <a:solidFill>
                  <a:srgbClr val="795E26"/>
                </a:solidFill>
                <a:latin typeface=" Courier" pitchFamily="2" charset="0"/>
              </a:rPr>
              <a:t>empty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()) {</a:t>
            </a:r>
          </a:p>
          <a:p>
            <a:r>
              <a:rPr lang="zh-CN" altLang="en-US" dirty="0">
                <a:solidFill>
                  <a:srgbClr val="008000"/>
                </a:solidFill>
                <a:latin typeface=" Courier" pitchFamily="2" charset="0"/>
              </a:rPr>
              <a:t>    </a:t>
            </a:r>
            <a:r>
              <a:rPr lang="en" altLang="zh-CN" dirty="0">
                <a:solidFill>
                  <a:srgbClr val="008000"/>
                </a:solidFill>
                <a:latin typeface=" Courier" pitchFamily="2" charset="0"/>
              </a:rPr>
              <a:t>// 2. </a:t>
            </a:r>
            <a:r>
              <a:rPr lang="zh-CN" altLang="en" dirty="0">
                <a:solidFill>
                  <a:srgbClr val="008000"/>
                </a:solidFill>
                <a:latin typeface=" Courier" pitchFamily="2" charset="0"/>
              </a:rPr>
              <a:t>仅有</a:t>
            </a:r>
            <a:r>
              <a:rPr lang="zh-CN" altLang="en-US" dirty="0">
                <a:solidFill>
                  <a:srgbClr val="008000"/>
                </a:solidFill>
                <a:latin typeface=" Courier" pitchFamily="2" charset="0"/>
              </a:rPr>
              <a:t>一个</a:t>
            </a:r>
            <a:r>
              <a:rPr lang="en-US" altLang="zh-CN" dirty="0">
                <a:solidFill>
                  <a:srgbClr val="008000"/>
                </a:solidFill>
                <a:latin typeface=" Courier" pitchFamily="2" charset="0"/>
              </a:rPr>
              <a:t>trainer</a:t>
            </a:r>
            <a:r>
              <a:rPr lang="zh-CN" altLang="en-US" dirty="0">
                <a:solidFill>
                  <a:srgbClr val="008000"/>
                </a:solidFill>
                <a:latin typeface=" Courier" pitchFamily="2" charset="0"/>
              </a:rPr>
              <a:t>，但是</a:t>
            </a:r>
            <a:r>
              <a:rPr lang="en-US" altLang="zh-CN" dirty="0">
                <a:solidFill>
                  <a:srgbClr val="008000"/>
                </a:solidFill>
                <a:latin typeface=" Courier" pitchFamily="2" charset="0"/>
              </a:rPr>
              <a:t>PE</a:t>
            </a:r>
            <a:r>
              <a:rPr lang="zh-CN" altLang="en-US" dirty="0">
                <a:solidFill>
                  <a:srgbClr val="008000"/>
                </a:solidFill>
                <a:latin typeface=" Courier" pitchFamily="2" charset="0"/>
              </a:rPr>
              <a:t>持有多个设备</a:t>
            </a:r>
            <a:endParaRPr lang="en" altLang="zh-CN" dirty="0">
              <a:solidFill>
                <a:srgbClr val="000000"/>
              </a:solidFill>
              <a:latin typeface=" Courier" pitchFamily="2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 Courier" pitchFamily="2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 Courier" pitchFamily="2" charset="0"/>
              </a:rPr>
              <a:t>return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;</a:t>
            </a:r>
          </a:p>
          <a:p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 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}</a:t>
            </a:r>
          </a:p>
          <a:p>
            <a:r>
              <a:rPr lang="zh-CN" altLang="en-US" dirty="0">
                <a:solidFill>
                  <a:srgbClr val="AF00DB"/>
                </a:solidFill>
                <a:latin typeface=" Courier" pitchFamily="2" charset="0"/>
              </a:rPr>
              <a:t>  </a:t>
            </a:r>
            <a:r>
              <a:rPr lang="en" altLang="zh-CN" dirty="0">
                <a:solidFill>
                  <a:srgbClr val="AF00DB"/>
                </a:solidFill>
                <a:latin typeface=" Courier" pitchFamily="2" charset="0"/>
              </a:rPr>
              <a:t>return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false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};</a:t>
            </a:r>
            <a:endParaRPr lang="en" altLang="zh-CN" b="1" dirty="0">
              <a:solidFill>
                <a:srgbClr val="008000"/>
              </a:solidFill>
              <a:latin typeface="Courier" pitchFamily="2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Courier" pitchFamily="2" charset="0"/>
              </a:rPr>
              <a:t>// </a:t>
            </a:r>
            <a:r>
              <a:rPr lang="zh-CN" altLang="en" dirty="0">
                <a:solidFill>
                  <a:srgbClr val="008000"/>
                </a:solidFill>
                <a:latin typeface="Courier" pitchFamily="2" charset="0"/>
              </a:rPr>
              <a:t>将</a:t>
            </a:r>
            <a:r>
              <a:rPr lang="en" altLang="zh-CN" dirty="0">
                <a:solidFill>
                  <a:srgbClr val="008000"/>
                </a:solidFill>
                <a:latin typeface="Courier" pitchFamily="2" charset="0"/>
              </a:rPr>
              <a:t>Parameters</a:t>
            </a:r>
            <a:r>
              <a:rPr lang="zh-CN" altLang="en" dirty="0">
                <a:solidFill>
                  <a:srgbClr val="008000"/>
                </a:solidFill>
                <a:latin typeface="Courier" pitchFamily="2" charset="0"/>
              </a:rPr>
              <a:t>广播</a:t>
            </a:r>
            <a:r>
              <a:rPr lang="zh-CN" altLang="en-US" dirty="0">
                <a:solidFill>
                  <a:srgbClr val="008000"/>
                </a:solidFill>
                <a:latin typeface="Courier" pitchFamily="2" charset="0"/>
              </a:rPr>
              <a:t>至所有的</a:t>
            </a:r>
            <a:r>
              <a:rPr lang="en" altLang="zh-CN" dirty="0">
                <a:solidFill>
                  <a:srgbClr val="008000"/>
                </a:solidFill>
                <a:latin typeface="Courier" pitchFamily="2" charset="0"/>
              </a:rPr>
              <a:t>GPUs</a:t>
            </a:r>
            <a:endParaRPr lang="en" altLang="zh-CN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Courier" pitchFamily="2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" altLang="zh-CN" dirty="0" err="1">
                <a:solidFill>
                  <a:srgbClr val="795E26"/>
                </a:solidFill>
                <a:latin typeface="Courier" pitchFamily="2" charset="0"/>
              </a:rPr>
              <a:t>need_broadcast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()) {</a:t>
            </a:r>
          </a:p>
          <a:p>
            <a:r>
              <a:rPr lang="zh-CN" altLang="en-US" dirty="0">
                <a:solidFill>
                  <a:srgbClr val="795E26"/>
                </a:solidFill>
                <a:latin typeface="Courier" pitchFamily="2" charset="0"/>
              </a:rPr>
              <a:t>  </a:t>
            </a:r>
            <a:r>
              <a:rPr lang="en" altLang="zh-CN" dirty="0" err="1">
                <a:solidFill>
                  <a:srgbClr val="795E26"/>
                </a:solidFill>
                <a:latin typeface="Courier" pitchFamily="2" charset="0"/>
              </a:rPr>
              <a:t>BCastParamsToDevices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bcast_vars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member_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build_strategy_.</a:t>
            </a:r>
            <a:r>
              <a:rPr lang="en" altLang="zh-CN" dirty="0" err="1">
                <a:solidFill>
                  <a:srgbClr val="001080"/>
                </a:solidFill>
                <a:latin typeface="Courier" pitchFamily="2" charset="0"/>
              </a:rPr>
              <a:t>trainer_id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_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07F1431-8E4C-5F45-9EA9-E95DA49BEA58}"/>
              </a:ext>
            </a:extLst>
          </p:cNvPr>
          <p:cNvSpPr txBox="1"/>
          <p:nvPr/>
        </p:nvSpPr>
        <p:spPr>
          <a:xfrm>
            <a:off x="7268308" y="835704"/>
            <a:ext cx="4591545" cy="1112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dirty="0">
                <a:solidFill>
                  <a:srgbClr val="203BD3"/>
                </a:solidFill>
                <a:latin typeface="Courier" pitchFamily="2" charset="0"/>
              </a:rPr>
              <a:t>疑问：什么情况下</a:t>
            </a:r>
            <a:r>
              <a:rPr kumimoji="1" lang="en-US" altLang="zh-CN" dirty="0">
                <a:solidFill>
                  <a:srgbClr val="203BD3"/>
                </a:solidFill>
                <a:latin typeface="Courier" pitchFamily="2" charset="0"/>
              </a:rPr>
              <a:t>trainer</a:t>
            </a:r>
            <a:r>
              <a:rPr kumimoji="1" lang="zh-CN" altLang="en-US" dirty="0">
                <a:solidFill>
                  <a:srgbClr val="203BD3"/>
                </a:solidFill>
                <a:latin typeface="Courier" pitchFamily="2" charset="0"/>
              </a:rPr>
              <a:t>的数目会大于</a:t>
            </a:r>
            <a:r>
              <a:rPr kumimoji="1" lang="en-US" altLang="zh-CN" dirty="0">
                <a:solidFill>
                  <a:srgbClr val="203BD3"/>
                </a:solidFill>
                <a:latin typeface="Courier" pitchFamily="2" charset="0"/>
              </a:rPr>
              <a:t>1</a:t>
            </a:r>
            <a:r>
              <a:rPr kumimoji="1" lang="zh-CN" altLang="en-US" dirty="0">
                <a:solidFill>
                  <a:srgbClr val="203BD3"/>
                </a:solidFill>
                <a:latin typeface="Courier" pitchFamily="2" charset="0"/>
              </a:rPr>
              <a:t>？</a:t>
            </a:r>
            <a:endParaRPr kumimoji="1" lang="en-US" altLang="zh-CN" dirty="0">
              <a:solidFill>
                <a:srgbClr val="203BD3"/>
              </a:solidFill>
              <a:latin typeface="Courier" pitchFamily="2" charset="0"/>
            </a:endParaRPr>
          </a:p>
          <a:p>
            <a:pPr algn="l">
              <a:lnSpc>
                <a:spcPct val="125000"/>
              </a:lnSpc>
            </a:pPr>
            <a:r>
              <a:rPr kumimoji="1" lang="zh-CN" altLang="en-US" dirty="0">
                <a:solidFill>
                  <a:srgbClr val="203BD3"/>
                </a:solidFill>
                <a:latin typeface="Courier" pitchFamily="2" charset="0"/>
              </a:rPr>
              <a:t>  </a:t>
            </a:r>
            <a:r>
              <a:rPr kumimoji="1" lang="en-US" altLang="zh-CN" dirty="0">
                <a:latin typeface="Courier" pitchFamily="2" charset="0"/>
              </a:rPr>
              <a:t>-</a:t>
            </a:r>
            <a:r>
              <a:rPr kumimoji="1" lang="zh-CN" altLang="en-US" dirty="0">
                <a:latin typeface="Courier" pitchFamily="2" charset="0"/>
              </a:rPr>
              <a:t> 比如多进程多卡，有</a:t>
            </a:r>
            <a:r>
              <a:rPr kumimoji="1" lang="en-US" altLang="zh-CN" dirty="0">
                <a:latin typeface="Courier" pitchFamily="2" charset="0"/>
              </a:rPr>
              <a:t>4</a:t>
            </a:r>
            <a:r>
              <a:rPr kumimoji="1" lang="zh-CN" altLang="en-US" dirty="0">
                <a:latin typeface="Courier" pitchFamily="2" charset="0"/>
              </a:rPr>
              <a:t>个进程</a:t>
            </a:r>
            <a:r>
              <a:rPr kumimoji="1" lang="en-US" altLang="zh-CN" dirty="0">
                <a:latin typeface="Courier" pitchFamily="2" charset="0"/>
              </a:rPr>
              <a:t>4</a:t>
            </a:r>
            <a:r>
              <a:rPr kumimoji="1" lang="zh-CN" altLang="en-US" dirty="0">
                <a:latin typeface="Courier" pitchFamily="2" charset="0"/>
              </a:rPr>
              <a:t>卡，</a:t>
            </a:r>
            <a:r>
              <a:rPr kumimoji="1" lang="en-US" altLang="zh-CN" dirty="0">
                <a:latin typeface="Courier" pitchFamily="2" charset="0"/>
              </a:rPr>
              <a:t>trainer</a:t>
            </a:r>
            <a:r>
              <a:rPr kumimoji="1" lang="zh-CN" altLang="en-US" dirty="0">
                <a:latin typeface="Courier" pitchFamily="2" charset="0"/>
              </a:rPr>
              <a:t>的数目为</a:t>
            </a:r>
            <a:r>
              <a:rPr kumimoji="1" lang="en-US" altLang="zh-CN" dirty="0">
                <a:latin typeface="Courier" pitchFamily="2" charset="0"/>
              </a:rPr>
              <a:t>4</a:t>
            </a:r>
            <a:endParaRPr kumimoji="1" lang="zh-CN" alt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37772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2" y="181250"/>
            <a:ext cx="8679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/>
              <a:t>ParallelExecutor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 err="1">
                <a:solidFill>
                  <a:srgbClr val="2339DA"/>
                </a:solidFill>
              </a:rPr>
              <a:t>ParallelExecutor</a:t>
            </a:r>
            <a:r>
              <a:rPr kumimoji="1" lang="zh-CN" altLang="en-US" sz="2800" b="1" dirty="0">
                <a:solidFill>
                  <a:srgbClr val="2339DA"/>
                </a:solidFill>
              </a:rPr>
              <a:t>构造函数</a:t>
            </a:r>
            <a:endParaRPr kumimoji="1" lang="en-US" altLang="zh-CN" sz="2800" b="1" dirty="0">
              <a:solidFill>
                <a:srgbClr val="2339DA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76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2022BF-5503-064E-8996-88CB01009DAF}"/>
              </a:ext>
            </a:extLst>
          </p:cNvPr>
          <p:cNvSpPr txBox="1"/>
          <p:nvPr/>
        </p:nvSpPr>
        <p:spPr>
          <a:xfrm>
            <a:off x="834032" y="704470"/>
            <a:ext cx="8679744" cy="512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dirty="0">
                <a:latin typeface="Courier" pitchFamily="2" charset="0"/>
              </a:rPr>
              <a:t>4.</a:t>
            </a:r>
            <a:r>
              <a:rPr kumimoji="1" lang="zh-CN" altLang="en-US" sz="2000" dirty="0">
                <a:latin typeface="Courier" pitchFamily="2" charset="0"/>
              </a:rPr>
              <a:t> 根据</a:t>
            </a:r>
            <a:r>
              <a:rPr kumimoji="1" lang="en-US" altLang="zh-CN" sz="2000" dirty="0">
                <a:latin typeface="Courier" pitchFamily="2" charset="0"/>
              </a:rPr>
              <a:t>Build</a:t>
            </a:r>
            <a:r>
              <a:rPr kumimoji="1" lang="zh-CN" altLang="en-US" sz="2000" dirty="0">
                <a:latin typeface="Courier" pitchFamily="2" charset="0"/>
              </a:rPr>
              <a:t> </a:t>
            </a:r>
            <a:r>
              <a:rPr kumimoji="1" lang="en-US" altLang="zh-CN" sz="2000" dirty="0">
                <a:latin typeface="Courier" pitchFamily="2" charset="0"/>
              </a:rPr>
              <a:t>Strategy</a:t>
            </a:r>
            <a:r>
              <a:rPr kumimoji="1" lang="zh-CN" altLang="en-US" sz="2000" dirty="0">
                <a:latin typeface="Courier" pitchFamily="2" charset="0"/>
              </a:rPr>
              <a:t>构建并优化</a:t>
            </a:r>
            <a:r>
              <a:rPr kumimoji="1" lang="en-US" altLang="zh-CN" sz="2000" dirty="0">
                <a:latin typeface="Courier" pitchFamily="2" charset="0"/>
              </a:rPr>
              <a:t>Graph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15EB58E-812B-9143-8E84-1CD566730926}"/>
              </a:ext>
            </a:extLst>
          </p:cNvPr>
          <p:cNvSpPr/>
          <p:nvPr/>
        </p:nvSpPr>
        <p:spPr>
          <a:xfrm>
            <a:off x="834032" y="1356058"/>
            <a:ext cx="11121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graph = 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member_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-&gt;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build_strategy_.Apply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  <a:latin typeface="Courier" pitchFamily="2" charset="0"/>
              </a:rPr>
              <a:t>...);</a:t>
            </a:r>
            <a:endParaRPr lang="en" altLang="zh-CN" b="0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8146A383-06D3-1349-B58A-65508FD65FD0}"/>
              </a:ext>
            </a:extLst>
          </p:cNvPr>
          <p:cNvCxnSpPr/>
          <p:nvPr/>
        </p:nvCxnSpPr>
        <p:spPr>
          <a:xfrm>
            <a:off x="947738" y="1912145"/>
            <a:ext cx="54800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3BA7A216-FA1D-FF4B-A05E-A0F6492E84D6}"/>
              </a:ext>
            </a:extLst>
          </p:cNvPr>
          <p:cNvSpPr/>
          <p:nvPr/>
        </p:nvSpPr>
        <p:spPr>
          <a:xfrm>
            <a:off x="834032" y="2098901"/>
            <a:ext cx="9834744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ir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::Graph *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BuildStrategy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dirty="0">
                <a:solidFill>
                  <a:srgbClr val="795E26"/>
                </a:solidFill>
                <a:latin typeface="Courier" pitchFamily="2" charset="0"/>
              </a:rPr>
              <a:t>Apply</a:t>
            </a:r>
            <a:r>
              <a:rPr lang="en-US" altLang="zh-CN" dirty="0">
                <a:solidFill>
                  <a:srgbClr val="795E26"/>
                </a:solidFill>
                <a:latin typeface="Courier" pitchFamily="2" charset="0"/>
              </a:rPr>
              <a:t>(...)</a:t>
            </a:r>
            <a:r>
              <a:rPr lang="zh-CN" altLang="en-US" dirty="0">
                <a:solidFill>
                  <a:srgbClr val="795E26"/>
                </a:solidFill>
                <a:latin typeface="Courier" pitchFamily="2" charset="0"/>
              </a:rPr>
              <a:t> </a:t>
            </a:r>
            <a:r>
              <a:rPr lang="en-US" altLang="zh-CN" dirty="0">
                <a:solidFill>
                  <a:srgbClr val="795E26"/>
                </a:solidFill>
                <a:latin typeface="Courier" pitchFamily="2" charset="0"/>
              </a:rPr>
              <a:t>{</a:t>
            </a:r>
          </a:p>
          <a:p>
            <a:r>
              <a:rPr lang="zh-CN" altLang="en-US" dirty="0">
                <a:solidFill>
                  <a:srgbClr val="795E26"/>
                </a:solidFill>
                <a:latin typeface="Courier" pitchFamily="2" charset="0"/>
              </a:rPr>
              <a:t>  </a:t>
            </a:r>
            <a:r>
              <a:rPr lang="en-US" altLang="zh-CN" b="1" dirty="0">
                <a:latin typeface="Courier" pitchFamily="2" charset="0"/>
              </a:rPr>
              <a:t>//</a:t>
            </a:r>
            <a:r>
              <a:rPr lang="zh-CN" altLang="en-US" b="1" dirty="0">
                <a:latin typeface="Courier" pitchFamily="2" charset="0"/>
              </a:rPr>
              <a:t> 根据</a:t>
            </a:r>
            <a:r>
              <a:rPr lang="en-US" altLang="zh-CN" b="1" dirty="0" err="1">
                <a:latin typeface="Courier" pitchFamily="2" charset="0"/>
              </a:rPr>
              <a:t>BuildStrategy</a:t>
            </a:r>
            <a:r>
              <a:rPr lang="zh-CN" altLang="en-US" b="1" dirty="0">
                <a:latin typeface="Courier" pitchFamily="2" charset="0"/>
              </a:rPr>
              <a:t>，构建一个包含所有</a:t>
            </a:r>
            <a:r>
              <a:rPr lang="en-US" altLang="zh-CN" b="1" dirty="0">
                <a:latin typeface="Courier" pitchFamily="2" charset="0"/>
              </a:rPr>
              <a:t>Pass</a:t>
            </a:r>
            <a:r>
              <a:rPr lang="zh-CN" altLang="en-US" b="1" dirty="0">
                <a:latin typeface="Courier" pitchFamily="2" charset="0"/>
              </a:rPr>
              <a:t>的对象</a:t>
            </a:r>
            <a:endParaRPr lang="en-US" altLang="zh-CN" b="1" dirty="0">
              <a:latin typeface="Courier" pitchFamily="2" charset="0"/>
            </a:endParaRPr>
          </a:p>
          <a:p>
            <a:r>
              <a:rPr lang="zh-CN" altLang="en-US" dirty="0">
                <a:solidFill>
                  <a:srgbClr val="795E26"/>
                </a:solidFill>
                <a:latin typeface="Courier" pitchFamily="2" charset="0"/>
              </a:rPr>
              <a:t>  </a:t>
            </a:r>
            <a:r>
              <a:rPr lang="en" altLang="zh-CN" dirty="0" err="1">
                <a:solidFill>
                  <a:srgbClr val="795E26"/>
                </a:solidFill>
                <a:latin typeface="Courier" pitchFamily="2" charset="0"/>
              </a:rPr>
              <a:t>CreatePassesFromStrategy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false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);</a:t>
            </a:r>
          </a:p>
          <a:p>
            <a:endParaRPr lang="en" altLang="zh-CN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zh-CN" altLang="en-US" dirty="0">
                <a:solidFill>
                  <a:srgbClr val="795E26"/>
                </a:solidFill>
                <a:latin typeface="Courier" pitchFamily="2" charset="0"/>
              </a:rPr>
              <a:t>  </a:t>
            </a:r>
            <a:r>
              <a:rPr lang="en" altLang="zh-CN" dirty="0">
                <a:solidFill>
                  <a:srgbClr val="AF00DB"/>
                </a:solidFill>
                <a:latin typeface="Courier" pitchFamily="2" charset="0"/>
              </a:rPr>
              <a:t>for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shared_ptr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&lt;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ir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::Pass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&gt; &amp;pass : </a:t>
            </a:r>
            <a:r>
              <a:rPr lang="en" altLang="zh-CN" dirty="0" err="1">
                <a:solidFill>
                  <a:srgbClr val="001080"/>
                </a:solidFill>
                <a:latin typeface="Courier" pitchFamily="2" charset="0"/>
              </a:rPr>
              <a:t>pass_builder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_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-&gt;</a:t>
            </a:r>
            <a:r>
              <a:rPr lang="en" altLang="zh-CN" dirty="0" err="1">
                <a:solidFill>
                  <a:srgbClr val="795E26"/>
                </a:solidFill>
                <a:latin typeface="Courier" pitchFamily="2" charset="0"/>
              </a:rPr>
              <a:t>AllPasses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()) {</a:t>
            </a:r>
          </a:p>
          <a:p>
            <a:r>
              <a:rPr lang="zh-CN" altLang="en-US" dirty="0">
                <a:solidFill>
                  <a:srgbClr val="AF00DB"/>
                </a:solidFill>
                <a:latin typeface="Courier" pitchFamily="2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Courier" pitchFamily="2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-US" altLang="zh-CN" dirty="0">
                <a:solidFill>
                  <a:srgbClr val="795E26"/>
                </a:solidFill>
                <a:latin typeface="Courier" pitchFamily="2" charset="0"/>
              </a:rPr>
              <a:t>pass-&gt;Type()</a:t>
            </a:r>
            <a:r>
              <a:rPr lang="zh-CN" altLang="en-US" dirty="0">
                <a:solidFill>
                  <a:srgbClr val="795E26"/>
                </a:solidFill>
                <a:latin typeface="Courier" pitchFamily="2" charset="0"/>
              </a:rPr>
              <a:t> </a:t>
            </a:r>
            <a:r>
              <a:rPr lang="en-US" altLang="zh-CN" dirty="0">
                <a:solidFill>
                  <a:srgbClr val="795E26"/>
                </a:solidFill>
                <a:latin typeface="Courier" pitchFamily="2" charset="0"/>
              </a:rPr>
              <a:t>==</a:t>
            </a:r>
            <a:r>
              <a:rPr lang="zh-CN" altLang="en-US" dirty="0">
                <a:solidFill>
                  <a:srgbClr val="795E26"/>
                </a:solidFill>
                <a:latin typeface="Courier" pitchFamily="2" charset="0"/>
              </a:rPr>
              <a:t> </a:t>
            </a:r>
            <a:r>
              <a:rPr lang="en-US" altLang="zh-CN" dirty="0">
                <a:solidFill>
                  <a:srgbClr val="795E26"/>
                </a:solidFill>
                <a:latin typeface="Courier" pitchFamily="2" charset="0"/>
              </a:rPr>
              <a:t>“</a:t>
            </a:r>
            <a:r>
              <a:rPr lang="zh-CN" altLang="en-US" dirty="0">
                <a:solidFill>
                  <a:srgbClr val="795E26"/>
                </a:solidFill>
                <a:latin typeface="Courier" pitchFamily="2" charset="0"/>
              </a:rPr>
              <a:t>某种需要进行额外操作的</a:t>
            </a:r>
            <a:r>
              <a:rPr lang="en-US" altLang="zh-CN" dirty="0">
                <a:solidFill>
                  <a:srgbClr val="795E26"/>
                </a:solidFill>
                <a:latin typeface="Courier" pitchFamily="2" charset="0"/>
              </a:rPr>
              <a:t>Pass”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 {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    </a:t>
            </a:r>
            <a:r>
              <a:rPr lang="en-US" altLang="zh-CN" dirty="0">
                <a:solidFill>
                  <a:srgbClr val="000000"/>
                </a:solidFill>
                <a:latin typeface="Courier" pitchFamily="2" charset="0"/>
              </a:rPr>
              <a:t>//</a:t>
            </a:r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准备性的配置</a:t>
            </a:r>
            <a:endParaRPr lang="en-US" altLang="zh-CN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urier" pitchFamily="2" charset="0"/>
              </a:rPr>
              <a:t>}</a:t>
            </a:r>
            <a:endParaRPr lang="en" altLang="zh-CN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graph = 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pass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-&gt;</a:t>
            </a:r>
            <a:r>
              <a:rPr lang="en" altLang="zh-CN" dirty="0">
                <a:solidFill>
                  <a:srgbClr val="795E26"/>
                </a:solidFill>
                <a:latin typeface="Courier" pitchFamily="2" charset="0"/>
              </a:rPr>
              <a:t>Apply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(graph);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urier" pitchFamily="2" charset="0"/>
              </a:rPr>
              <a:t>}</a:t>
            </a:r>
            <a:endParaRPr lang="en" altLang="zh-CN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Courier" pitchFamily="2" charset="0"/>
              </a:rPr>
              <a:t>  </a:t>
            </a:r>
            <a:r>
              <a:rPr lang="en" altLang="zh-CN" dirty="0">
                <a:solidFill>
                  <a:srgbClr val="AF00DB"/>
                </a:solidFill>
                <a:latin typeface="Courier" pitchFamily="2" charset="0"/>
              </a:rPr>
              <a:t>return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graph;</a:t>
            </a:r>
            <a:endParaRPr lang="en-US" altLang="zh-CN" dirty="0">
              <a:solidFill>
                <a:srgbClr val="795E26"/>
              </a:solidFill>
              <a:latin typeface="Courier" pitchFamily="2" charset="0"/>
            </a:endParaRPr>
          </a:p>
          <a:p>
            <a:r>
              <a:rPr lang="en-US" altLang="zh-CN" dirty="0">
                <a:solidFill>
                  <a:srgbClr val="795E26"/>
                </a:solidFill>
                <a:latin typeface="Courier" pitchFamily="2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128820-0F50-A443-AEDC-04BA24952DA2}"/>
              </a:ext>
            </a:extLst>
          </p:cNvPr>
          <p:cNvSpPr txBox="1"/>
          <p:nvPr/>
        </p:nvSpPr>
        <p:spPr>
          <a:xfrm>
            <a:off x="5969716" y="4591891"/>
            <a:ext cx="576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>
                <a:solidFill>
                  <a:srgbClr val="2339DA"/>
                </a:solidFill>
                <a:latin typeface="Courier" pitchFamily="2" charset="0"/>
              </a:rPr>
              <a:t>疑问：</a:t>
            </a:r>
            <a:endParaRPr kumimoji="1" lang="en-US" altLang="zh-CN" dirty="0">
              <a:solidFill>
                <a:srgbClr val="2339DA"/>
              </a:solidFill>
              <a:latin typeface="Courier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2339DA"/>
                </a:solidFill>
                <a:latin typeface="Courier" pitchFamily="2" charset="0"/>
              </a:rPr>
              <a:t>什么是</a:t>
            </a:r>
            <a:r>
              <a:rPr kumimoji="1" lang="en-US" altLang="zh-CN" dirty="0">
                <a:solidFill>
                  <a:srgbClr val="2339DA"/>
                </a:solidFill>
                <a:latin typeface="Courier" pitchFamily="2" charset="0"/>
              </a:rPr>
              <a:t>Pass</a:t>
            </a:r>
            <a:r>
              <a:rPr kumimoji="1" lang="zh-CN" altLang="en-US" dirty="0">
                <a:solidFill>
                  <a:srgbClr val="2339DA"/>
                </a:solidFill>
                <a:latin typeface="Courier" pitchFamily="2" charset="0"/>
              </a:rPr>
              <a:t>？</a:t>
            </a:r>
            <a:endParaRPr kumimoji="1" lang="en-US" altLang="zh-CN" dirty="0">
              <a:solidFill>
                <a:srgbClr val="2339DA"/>
              </a:solidFill>
              <a:latin typeface="Courier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2339DA"/>
                </a:solidFill>
                <a:latin typeface="Courier" pitchFamily="2" charset="0"/>
              </a:rPr>
              <a:t>Pass-&gt;Apply</a:t>
            </a:r>
            <a:r>
              <a:rPr kumimoji="1" lang="zh-CN" altLang="en-US" dirty="0">
                <a:solidFill>
                  <a:srgbClr val="2339DA"/>
                </a:solidFill>
                <a:latin typeface="Courier" pitchFamily="2" charset="0"/>
              </a:rPr>
              <a:t>是如何对</a:t>
            </a:r>
            <a:r>
              <a:rPr kumimoji="1" lang="en-US" altLang="zh-CN" dirty="0">
                <a:solidFill>
                  <a:srgbClr val="2339DA"/>
                </a:solidFill>
                <a:latin typeface="Courier" pitchFamily="2" charset="0"/>
              </a:rPr>
              <a:t>Graph</a:t>
            </a:r>
            <a:r>
              <a:rPr kumimoji="1" lang="zh-CN" altLang="en-US" dirty="0">
                <a:solidFill>
                  <a:srgbClr val="2339DA"/>
                </a:solidFill>
                <a:latin typeface="Courier" pitchFamily="2" charset="0"/>
              </a:rPr>
              <a:t>进行改动的？</a:t>
            </a:r>
          </a:p>
        </p:txBody>
      </p:sp>
    </p:spTree>
    <p:extLst>
      <p:ext uri="{BB962C8B-B14F-4D97-AF65-F5344CB8AC3E}">
        <p14:creationId xmlns:p14="http://schemas.microsoft.com/office/powerpoint/2010/main" val="19166488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2" y="181250"/>
            <a:ext cx="8679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/>
              <a:t>ParallelExecutor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zh-CN" altLang="en-US" sz="2800" b="1" dirty="0">
                <a:solidFill>
                  <a:srgbClr val="2339DA"/>
                </a:solidFill>
              </a:rPr>
              <a:t>什么是</a:t>
            </a:r>
            <a:r>
              <a:rPr kumimoji="1" lang="en-US" altLang="zh-CN" sz="2800" b="1" dirty="0">
                <a:solidFill>
                  <a:srgbClr val="2339DA"/>
                </a:solidFill>
              </a:rPr>
              <a:t>Pass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77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3DF662A-F900-A145-93FB-A7A8364F652A}"/>
              </a:ext>
            </a:extLst>
          </p:cNvPr>
          <p:cNvSpPr/>
          <p:nvPr/>
        </p:nvSpPr>
        <p:spPr>
          <a:xfrm>
            <a:off x="834032" y="798314"/>
            <a:ext cx="8731878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" pitchFamily="2" charset="0"/>
              </a:rPr>
              <a:t>Pass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{</a:t>
            </a: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Courier" pitchFamily="2" charset="0"/>
              </a:rPr>
              <a:t> 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urier" pitchFamily="2" charset="0"/>
              </a:rPr>
              <a:t>//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urier" pitchFamily="2" charset="0"/>
              </a:rPr>
              <a:t> 成员变量</a:t>
            </a:r>
            <a:endParaRPr lang="en-US" altLang="zh-CN" b="0" dirty="0">
              <a:solidFill>
                <a:srgbClr val="000000"/>
              </a:solidFill>
              <a:effectLst/>
              <a:latin typeface="Courier" pitchFamily="2" charset="0"/>
            </a:endParaRPr>
          </a:p>
          <a:p>
            <a:r>
              <a:rPr lang="zh-CN" altLang="en-US" dirty="0">
                <a:solidFill>
                  <a:srgbClr val="267F99"/>
                </a:solidFill>
                <a:latin typeface="Courier" pitchFamily="2" charset="0"/>
              </a:rPr>
              <a:t>  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::string type_;</a:t>
            </a:r>
          </a:p>
          <a:p>
            <a:r>
              <a:rPr lang="zh-CN" altLang="en-US" dirty="0">
                <a:solidFill>
                  <a:srgbClr val="267F99"/>
                </a:solidFill>
                <a:latin typeface="Courier" pitchFamily="2" charset="0"/>
              </a:rPr>
              <a:t>  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unordered_set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&lt;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::string&gt; 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required_pass_attrs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_;</a:t>
            </a:r>
          </a:p>
          <a:p>
            <a:r>
              <a:rPr lang="zh-CN" altLang="en-US" dirty="0">
                <a:solidFill>
                  <a:srgbClr val="267F99"/>
                </a:solidFill>
                <a:latin typeface="Courier" pitchFamily="2" charset="0"/>
              </a:rPr>
              <a:t>  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unordered_set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&lt;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::string&gt; 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required_graph_attrs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_;</a:t>
            </a:r>
          </a:p>
          <a:p>
            <a:r>
              <a:rPr lang="zh-CN" altLang="en-US" dirty="0">
                <a:solidFill>
                  <a:srgbClr val="267F99"/>
                </a:solidFill>
                <a:latin typeface="Courier" pitchFamily="2" charset="0"/>
              </a:rPr>
              <a:t>  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::map&lt;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::string, </a:t>
            </a:r>
            <a:r>
              <a:rPr lang="en" altLang="zh-CN" dirty="0">
                <a:solidFill>
                  <a:srgbClr val="267F99"/>
                </a:solidFill>
                <a:latin typeface="Courier" pitchFamily="2" charset="0"/>
              </a:rPr>
              <a:t>boost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::any&gt; 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attrs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_;</a:t>
            </a:r>
          </a:p>
          <a:p>
            <a:r>
              <a:rPr lang="zh-CN" altLang="en-US" dirty="0">
                <a:solidFill>
                  <a:srgbClr val="267F99"/>
                </a:solidFill>
                <a:latin typeface="Courier" pitchFamily="2" charset="0"/>
              </a:rPr>
              <a:t>  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::map&lt;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::string, 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::function&lt;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)&gt;&gt; 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attr_dels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_;</a:t>
            </a:r>
            <a:endParaRPr lang="en" altLang="zh-CN" b="0" dirty="0">
              <a:solidFill>
                <a:srgbClr val="000000"/>
              </a:solidFill>
              <a:effectLst/>
              <a:latin typeface="Courier" pitchFamily="2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urier" pitchFamily="2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90AF1CF-044A-B940-B9B6-BB86811E3841}"/>
              </a:ext>
            </a:extLst>
          </p:cNvPr>
          <p:cNvSpPr txBox="1"/>
          <p:nvPr/>
        </p:nvSpPr>
        <p:spPr>
          <a:xfrm>
            <a:off x="9029700" y="1851660"/>
            <a:ext cx="2743200" cy="369332"/>
          </a:xfrm>
          <a:prstGeom prst="rect">
            <a:avLst/>
          </a:prstGeom>
          <a:noFill/>
          <a:ln>
            <a:solidFill>
              <a:srgbClr val="203BD3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/>
              <a:t>主要是一些属性类的成员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318A1B-0911-1B40-82DC-D2DD0F7827DB}"/>
              </a:ext>
            </a:extLst>
          </p:cNvPr>
          <p:cNvSpPr txBox="1"/>
          <p:nvPr/>
        </p:nvSpPr>
        <p:spPr>
          <a:xfrm>
            <a:off x="874713" y="3200482"/>
            <a:ext cx="7829908" cy="369332"/>
          </a:xfrm>
          <a:prstGeom prst="rect">
            <a:avLst/>
          </a:prstGeom>
          <a:noFill/>
          <a:ln>
            <a:solidFill>
              <a:srgbClr val="203BD3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latin typeface="Courier" pitchFamily="2" charset="0"/>
              </a:rPr>
              <a:t>Pass</a:t>
            </a:r>
            <a:r>
              <a:rPr kumimoji="1" lang="zh-CN" altLang="en-US" dirty="0">
                <a:latin typeface="Courier" pitchFamily="2" charset="0"/>
              </a:rPr>
              <a:t>是用于构建和优化</a:t>
            </a:r>
            <a:r>
              <a:rPr kumimoji="1" lang="en-US" altLang="zh-CN" dirty="0" err="1">
                <a:latin typeface="Courier" pitchFamily="2" charset="0"/>
              </a:rPr>
              <a:t>SSAGraph</a:t>
            </a:r>
            <a:r>
              <a:rPr kumimoji="1" lang="zh-CN" altLang="en-US" dirty="0">
                <a:latin typeface="Courier" pitchFamily="2" charset="0"/>
              </a:rPr>
              <a:t>的操作类，操作通过调用</a:t>
            </a:r>
            <a:r>
              <a:rPr kumimoji="1" lang="en-US" altLang="zh-CN" dirty="0">
                <a:latin typeface="Courier" pitchFamily="2" charset="0"/>
              </a:rPr>
              <a:t>Apply</a:t>
            </a:r>
            <a:r>
              <a:rPr kumimoji="1" lang="zh-CN" altLang="en-US" dirty="0">
                <a:latin typeface="Courier" pitchFamily="2" charset="0"/>
              </a:rPr>
              <a:t>方法生效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4709BAD-7D18-CC44-8097-9547AEFF7D4B}"/>
              </a:ext>
            </a:extLst>
          </p:cNvPr>
          <p:cNvSpPr/>
          <p:nvPr/>
        </p:nvSpPr>
        <p:spPr>
          <a:xfrm>
            <a:off x="834032" y="3698791"/>
            <a:ext cx="569899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Graph* </a:t>
            </a:r>
            <a:r>
              <a:rPr lang="en" altLang="zh-CN" dirty="0">
                <a:solidFill>
                  <a:srgbClr val="267F99"/>
                </a:solidFill>
                <a:latin typeface="Courier" pitchFamily="2" charset="0"/>
              </a:rPr>
              <a:t>Pass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dirty="0">
                <a:solidFill>
                  <a:srgbClr val="795E26"/>
                </a:solidFill>
                <a:latin typeface="Courier" pitchFamily="2" charset="0"/>
              </a:rPr>
              <a:t>Apply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(Graph*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 graph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 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{</a:t>
            </a:r>
          </a:p>
          <a:p>
            <a:r>
              <a:rPr lang="zh-CN" altLang="en-US" b="1" dirty="0">
                <a:solidFill>
                  <a:srgbClr val="000000"/>
                </a:solidFill>
                <a:effectLst/>
                <a:latin typeface="Courier" pitchFamily="2" charset="0"/>
              </a:rPr>
              <a:t>  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urier" pitchFamily="2" charset="0"/>
              </a:rPr>
              <a:t>//</a:t>
            </a:r>
            <a:r>
              <a:rPr lang="zh-CN" altLang="en-US" b="1" dirty="0">
                <a:solidFill>
                  <a:srgbClr val="000000"/>
                </a:solidFill>
                <a:effectLst/>
                <a:latin typeface="Courier" pitchFamily="2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urier" pitchFamily="2" charset="0"/>
              </a:rPr>
              <a:t>Pass</a:t>
            </a:r>
            <a:r>
              <a:rPr lang="zh-CN" altLang="en-US" b="1" dirty="0">
                <a:solidFill>
                  <a:srgbClr val="000000"/>
                </a:solidFill>
                <a:latin typeface="Courier" pitchFamily="2" charset="0"/>
              </a:rPr>
              <a:t>关联顺序检查，属性检查</a:t>
            </a:r>
            <a:endParaRPr lang="en-US" altLang="zh-CN" b="1" dirty="0">
              <a:solidFill>
                <a:srgbClr val="000000"/>
              </a:solidFill>
              <a:effectLst/>
              <a:latin typeface="Courier" pitchFamily="2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" altLang="zh-CN" dirty="0" err="1">
                <a:solidFill>
                  <a:srgbClr val="795E26"/>
                </a:solidFill>
                <a:latin typeface="Courier" pitchFamily="2" charset="0"/>
              </a:rPr>
              <a:t>ApplyImpl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(graph);</a:t>
            </a:r>
          </a:p>
          <a:p>
            <a:r>
              <a:rPr lang="zh-CN" altLang="en-US" b="1" dirty="0">
                <a:solidFill>
                  <a:srgbClr val="000000"/>
                </a:solidFill>
                <a:effectLst/>
                <a:latin typeface="Courier" pitchFamily="2" charset="0"/>
              </a:rPr>
              <a:t>  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urier" pitchFamily="2" charset="0"/>
              </a:rPr>
              <a:t>//</a:t>
            </a:r>
            <a:r>
              <a:rPr lang="zh-CN" altLang="en-US" b="1" dirty="0">
                <a:solidFill>
                  <a:srgbClr val="000000"/>
                </a:solidFill>
                <a:effectLst/>
                <a:latin typeface="Courier" pitchFamily="2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urier" pitchFamily="2" charset="0"/>
              </a:rPr>
              <a:t>Apply</a:t>
            </a:r>
            <a:r>
              <a:rPr lang="zh-CN" altLang="en-US" b="1" dirty="0">
                <a:solidFill>
                  <a:srgbClr val="000000"/>
                </a:solidFill>
                <a:effectLst/>
                <a:latin typeface="Courier" pitchFamily="2" charset="0"/>
              </a:rPr>
              <a:t>之后的正确性检验</a:t>
            </a:r>
            <a:endParaRPr lang="en-US" altLang="zh-CN" b="1" dirty="0">
              <a:solidFill>
                <a:srgbClr val="000000"/>
              </a:solidFill>
              <a:effectLst/>
              <a:latin typeface="Courier" pitchFamily="2" charset="0"/>
            </a:endParaRPr>
          </a:p>
          <a:p>
            <a:r>
              <a:rPr lang="zh-CN" altLang="en-US" b="0" dirty="0">
                <a:solidFill>
                  <a:srgbClr val="000000"/>
                </a:solidFill>
                <a:effectLst/>
                <a:latin typeface="Courier" pitchFamily="2" charset="0"/>
              </a:rPr>
              <a:t> 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urier" pitchFamily="2" charset="0"/>
              </a:rPr>
              <a:t>return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urier" pitchFamily="2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urier" pitchFamily="2" charset="0"/>
              </a:rPr>
              <a:t>graph</a:t>
            </a:r>
            <a:r>
              <a:rPr lang="en-US" altLang="zh-CN" dirty="0">
                <a:solidFill>
                  <a:srgbClr val="000000"/>
                </a:solidFill>
                <a:latin typeface="Courier" pitchFamily="2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Courier" pitchFamily="2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urier" pitchFamily="2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16D8FFF-C477-9D48-A2BF-EF5F4D60126A}"/>
              </a:ext>
            </a:extLst>
          </p:cNvPr>
          <p:cNvSpPr/>
          <p:nvPr/>
        </p:nvSpPr>
        <p:spPr>
          <a:xfrm>
            <a:off x="834032" y="5593156"/>
            <a:ext cx="88118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virtual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" pitchFamily="2" charset="0"/>
              </a:rPr>
              <a:t>ApplyImpl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(Graph *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graph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 </a:t>
            </a:r>
            <a:r>
              <a:rPr lang="en" altLang="zh-CN" dirty="0" err="1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{</a:t>
            </a:r>
          </a:p>
          <a:p>
            <a:r>
              <a:rPr lang="zh-CN" altLang="en-US" dirty="0">
                <a:solidFill>
                  <a:srgbClr val="795E26"/>
                </a:solidFill>
                <a:latin typeface="Courier" pitchFamily="2" charset="0"/>
              </a:rPr>
              <a:t>  </a:t>
            </a:r>
            <a:r>
              <a:rPr lang="en" altLang="zh-CN" dirty="0">
                <a:solidFill>
                  <a:srgbClr val="795E26"/>
                </a:solidFill>
                <a:latin typeface="Courier" pitchFamily="2" charset="0"/>
              </a:rPr>
              <a:t>LOG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(FATAL) &lt;&lt; </a:t>
            </a:r>
            <a:r>
              <a:rPr lang="en" altLang="zh-CN" dirty="0">
                <a:solidFill>
                  <a:srgbClr val="A31515"/>
                </a:solidFill>
                <a:latin typeface="Courier" pitchFamily="2" charset="0"/>
              </a:rPr>
              <a:t>"Calling virtual Pass not implemented."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580CA828-3626-F547-BFB8-30B0CDFEAC75}"/>
              </a:ext>
            </a:extLst>
          </p:cNvPr>
          <p:cNvCxnSpPr/>
          <p:nvPr/>
        </p:nvCxnSpPr>
        <p:spPr>
          <a:xfrm>
            <a:off x="947738" y="5521697"/>
            <a:ext cx="54800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3D251B3F-CFA3-8848-B4B6-8496C190175C}"/>
              </a:ext>
            </a:extLst>
          </p:cNvPr>
          <p:cNvSpPr txBox="1"/>
          <p:nvPr/>
        </p:nvSpPr>
        <p:spPr>
          <a:xfrm>
            <a:off x="7742825" y="5337031"/>
            <a:ext cx="3172825" cy="369332"/>
          </a:xfrm>
          <a:prstGeom prst="rect">
            <a:avLst/>
          </a:prstGeom>
          <a:noFill/>
          <a:ln>
            <a:solidFill>
              <a:srgbClr val="203BD3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/>
              <a:t>需要继承之后实现具体的操作</a:t>
            </a:r>
          </a:p>
        </p:txBody>
      </p:sp>
    </p:spTree>
    <p:extLst>
      <p:ext uri="{BB962C8B-B14F-4D97-AF65-F5344CB8AC3E}">
        <p14:creationId xmlns:p14="http://schemas.microsoft.com/office/powerpoint/2010/main" val="321923495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2" y="181250"/>
            <a:ext cx="8679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/>
              <a:t>ParallelExecutor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zh-CN" altLang="en-US" sz="2800" b="1" dirty="0">
                <a:solidFill>
                  <a:srgbClr val="2339DA"/>
                </a:solidFill>
              </a:rPr>
              <a:t>有哪些</a:t>
            </a:r>
            <a:r>
              <a:rPr kumimoji="1" lang="en-US" altLang="zh-CN" sz="2800" b="1" dirty="0">
                <a:solidFill>
                  <a:srgbClr val="2339DA"/>
                </a:solidFill>
              </a:rPr>
              <a:t>Pass</a:t>
            </a:r>
            <a:r>
              <a:rPr kumimoji="1" lang="zh-CN" altLang="en-US" sz="2800" b="1" dirty="0">
                <a:solidFill>
                  <a:srgbClr val="2339DA"/>
                </a:solidFill>
              </a:rPr>
              <a:t>（不完全统计）</a:t>
            </a:r>
            <a:endParaRPr kumimoji="1" lang="en-US" altLang="zh-CN" sz="2800" b="1" dirty="0">
              <a:solidFill>
                <a:srgbClr val="2339DA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78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B4AB2B3-A15A-F241-B861-AC75599276E3}"/>
              </a:ext>
            </a:extLst>
          </p:cNvPr>
          <p:cNvSpPr/>
          <p:nvPr/>
        </p:nvSpPr>
        <p:spPr>
          <a:xfrm>
            <a:off x="822602" y="885720"/>
            <a:ext cx="5147563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BatchMergePass</a:t>
            </a:r>
            <a:endParaRPr lang="en" altLang="zh-CN" dirty="0">
              <a:solidFill>
                <a:srgbClr val="0000FF"/>
              </a:solidFill>
              <a:latin typeface="Courier" pitchFamily="2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CoalesceGradTensorPass</a:t>
            </a:r>
            <a:endParaRPr lang="en" altLang="zh-CN" dirty="0">
              <a:solidFill>
                <a:srgbClr val="267F99"/>
              </a:solidFill>
              <a:latin typeface="Courier" pitchFamily="2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FuseAllReduceOpPass</a:t>
            </a:r>
            <a:endParaRPr lang="en" altLang="zh-CN" dirty="0">
              <a:solidFill>
                <a:srgbClr val="267F99"/>
              </a:solidFill>
              <a:latin typeface="Courier" pitchFamily="2" charset="0"/>
            </a:endParaRPr>
          </a:p>
          <a:p>
            <a:r>
              <a:rPr lang="en" altLang="zh-CN" b="1" dirty="0">
                <a:solidFill>
                  <a:srgbClr val="0000FF"/>
                </a:solidFill>
                <a:latin typeface="Courier" pitchFamily="2" charset="0"/>
              </a:rPr>
              <a:t>class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b="1" dirty="0" err="1">
                <a:solidFill>
                  <a:srgbClr val="267F99"/>
                </a:solidFill>
                <a:latin typeface="Courier" pitchFamily="2" charset="0"/>
              </a:rPr>
              <a:t>FuseOptimizerOpPass</a:t>
            </a:r>
            <a:endParaRPr lang="en" altLang="zh-CN" b="1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class 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FusePassBase</a:t>
            </a:r>
            <a:endParaRPr lang="en" altLang="zh-CN" b="1" dirty="0">
              <a:solidFill>
                <a:srgbClr val="C00000"/>
              </a:solidFill>
              <a:latin typeface="Courier" pitchFamily="2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GraphToProgramPass</a:t>
            </a:r>
            <a:endParaRPr lang="en" altLang="zh-CN" dirty="0">
              <a:solidFill>
                <a:srgbClr val="000000"/>
              </a:solidFill>
              <a:latin typeface=" Courier" pitchFamily="2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GraphVizPass</a:t>
            </a:r>
            <a:endParaRPr lang="en" altLang="zh-CN" dirty="0">
              <a:solidFill>
                <a:srgbClr val="000000"/>
              </a:solidFill>
              <a:latin typeface=" Courier" pitchFamily="2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IdentityScaleOpCleanPass</a:t>
            </a:r>
            <a:endParaRPr lang="en" altLang="zh-CN" dirty="0">
              <a:solidFill>
                <a:srgbClr val="000000"/>
              </a:solidFill>
              <a:latin typeface=" Courier" pitchFamily="2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IsTestPass</a:t>
            </a:r>
            <a:endParaRPr lang="en" altLang="zh-CN" dirty="0">
              <a:solidFill>
                <a:srgbClr val="000000"/>
              </a:solidFill>
              <a:latin typeface=" Courier" pitchFamily="2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LockFreeOptimizePass</a:t>
            </a:r>
            <a:endParaRPr lang="en" altLang="zh-CN" dirty="0">
              <a:solidFill>
                <a:srgbClr val="267F99"/>
              </a:solidFill>
              <a:latin typeface=" Courier" pitchFamily="2" charset="0"/>
            </a:endParaRPr>
          </a:p>
          <a:p>
            <a:r>
              <a:rPr lang="en" altLang="zh-CN" b="1" dirty="0">
                <a:solidFill>
                  <a:srgbClr val="0000FF"/>
                </a:solidFill>
                <a:latin typeface="Courier" pitchFamily="2" charset="0"/>
              </a:rPr>
              <a:t>class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b="1" dirty="0" err="1">
                <a:solidFill>
                  <a:srgbClr val="267F99"/>
                </a:solidFill>
                <a:latin typeface="Courier" pitchFamily="2" charset="0"/>
              </a:rPr>
              <a:t>MemoryReusePass</a:t>
            </a:r>
            <a:endParaRPr lang="en" altLang="zh-CN" b="1" dirty="0">
              <a:solidFill>
                <a:srgbClr val="267F99"/>
              </a:solidFill>
              <a:latin typeface="Courier" pitchFamily="2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ModifyOpLockAndRecordEventPass</a:t>
            </a:r>
            <a:endParaRPr lang="en" altLang="zh-CN" b="1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MultiDevSSAGraphBuilderBase</a:t>
            </a:r>
            <a:endParaRPr lang="en" altLang="zh-CN" b="1" dirty="0">
              <a:solidFill>
                <a:srgbClr val="000000"/>
              </a:solidFill>
              <a:latin typeface=" Courier" pitchFamily="2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QuantDequantFusePass</a:t>
            </a:r>
            <a:endParaRPr lang="en" altLang="zh-CN" dirty="0">
              <a:solidFill>
                <a:srgbClr val="0000FF"/>
              </a:solidFill>
              <a:latin typeface="Courier" pitchFamily="2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RecurrentOpEagerDeletionPass</a:t>
            </a:r>
            <a:endParaRPr lang="en" altLang="zh-CN" dirty="0">
              <a:solidFill>
                <a:srgbClr val="267F99"/>
              </a:solidFill>
              <a:latin typeface="Courier" pitchFamily="2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SequentialExecutionPass</a:t>
            </a:r>
            <a:endParaRPr lang="en" altLang="zh-CN" dirty="0">
              <a:solidFill>
                <a:srgbClr val="267F99"/>
              </a:solidFill>
              <a:latin typeface="Courier" pitchFamily="2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SSAGraghBuilderWithChecker</a:t>
            </a:r>
            <a:endParaRPr lang="en" altLang="zh-CN" dirty="0">
              <a:solidFill>
                <a:srgbClr val="0000FF"/>
              </a:solidFill>
              <a:latin typeface="Courier" pitchFamily="2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SyncBatchNormPass</a:t>
            </a:r>
            <a:endParaRPr lang="en" altLang="zh-CN" dirty="0">
              <a:solidFill>
                <a:srgbClr val="267F99"/>
              </a:solidFill>
              <a:latin typeface="Courier" pitchFamily="2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WhileOpEagerDeletionPass</a:t>
            </a:r>
            <a:endParaRPr lang="en" altLang="zh-CN" dirty="0">
              <a:solidFill>
                <a:srgbClr val="000000"/>
              </a:solidFill>
              <a:latin typeface="Courier" pitchFamily="2" charset="0"/>
            </a:endParaRPr>
          </a:p>
          <a:p>
            <a:endParaRPr lang="en" altLang="zh-CN" b="0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6EB662F-C25A-F749-84E7-F76DB87E8F29}"/>
              </a:ext>
            </a:extLst>
          </p:cNvPr>
          <p:cNvSpPr/>
          <p:nvPr/>
        </p:nvSpPr>
        <p:spPr>
          <a:xfrm>
            <a:off x="6559890" y="794802"/>
            <a:ext cx="5147563" cy="60631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1600" dirty="0">
                <a:solidFill>
                  <a:srgbClr val="0000FF"/>
                </a:solidFill>
                <a:latin typeface="Courier" pitchFamily="2" charset="0"/>
              </a:rPr>
              <a:t>class</a:t>
            </a:r>
            <a:r>
              <a:rPr lang="en" altLang="zh-CN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sz="1600" dirty="0" err="1">
                <a:solidFill>
                  <a:srgbClr val="267F99"/>
                </a:solidFill>
                <a:latin typeface="Courier" pitchFamily="2" charset="0"/>
              </a:rPr>
              <a:t>ConvAffineChannelFusePass</a:t>
            </a:r>
            <a:endParaRPr lang="en" altLang="zh-CN" sz="1600" dirty="0">
              <a:solidFill>
                <a:srgbClr val="267F99"/>
              </a:solidFill>
              <a:latin typeface="Courier" pitchFamily="2" charset="0"/>
            </a:endParaRPr>
          </a:p>
          <a:p>
            <a:r>
              <a:rPr lang="en" altLang="zh-CN" sz="1600" dirty="0">
                <a:solidFill>
                  <a:srgbClr val="0000FF"/>
                </a:solidFill>
                <a:latin typeface="Courier" pitchFamily="2" charset="0"/>
              </a:rPr>
              <a:t>class</a:t>
            </a:r>
            <a:r>
              <a:rPr lang="en" altLang="zh-CN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sz="1600" dirty="0" err="1">
                <a:solidFill>
                  <a:srgbClr val="267F99"/>
                </a:solidFill>
                <a:latin typeface="Courier" pitchFamily="2" charset="0"/>
              </a:rPr>
              <a:t>ConvBNFusePass</a:t>
            </a:r>
            <a:r>
              <a:rPr lang="en" altLang="zh-CN" sz="1600" dirty="0">
                <a:solidFill>
                  <a:srgbClr val="267F99"/>
                </a:solidFill>
                <a:latin typeface="Courier" pitchFamily="2" charset="0"/>
              </a:rPr>
              <a:t/>
            </a:r>
            <a:br>
              <a:rPr lang="en" altLang="zh-CN" sz="1600" dirty="0">
                <a:solidFill>
                  <a:srgbClr val="267F99"/>
                </a:solidFill>
                <a:latin typeface="Courier" pitchFamily="2" charset="0"/>
              </a:rPr>
            </a:br>
            <a:r>
              <a:rPr lang="en" altLang="zh-CN" sz="1600" dirty="0">
                <a:solidFill>
                  <a:srgbClr val="0000FF"/>
                </a:solidFill>
                <a:latin typeface="Courier" pitchFamily="2" charset="0"/>
              </a:rPr>
              <a:t>class</a:t>
            </a:r>
            <a:r>
              <a:rPr lang="en" altLang="zh-CN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sz="1600" dirty="0" err="1">
                <a:solidFill>
                  <a:srgbClr val="267F99"/>
                </a:solidFill>
                <a:latin typeface="Courier" pitchFamily="2" charset="0"/>
              </a:rPr>
              <a:t>ConvElementwiseAddActFusePass</a:t>
            </a:r>
            <a:endParaRPr lang="en" altLang="zh-CN" sz="16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" altLang="zh-CN" sz="1600" dirty="0">
                <a:solidFill>
                  <a:srgbClr val="0000FF"/>
                </a:solidFill>
                <a:latin typeface="Courier" pitchFamily="2" charset="0"/>
              </a:rPr>
              <a:t>class</a:t>
            </a:r>
            <a:r>
              <a:rPr lang="en" altLang="zh-CN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sz="1600" dirty="0" err="1">
                <a:solidFill>
                  <a:srgbClr val="267F99"/>
                </a:solidFill>
                <a:latin typeface="Courier" pitchFamily="2" charset="0"/>
              </a:rPr>
              <a:t>ConvElementwiseAddFusePass</a:t>
            </a:r>
            <a:endParaRPr lang="en" altLang="zh-CN" sz="1600" dirty="0">
              <a:solidFill>
                <a:srgbClr val="267F99"/>
              </a:solidFill>
              <a:latin typeface="Courier" pitchFamily="2" charset="0"/>
            </a:endParaRPr>
          </a:p>
          <a:p>
            <a:r>
              <a:rPr lang="en" altLang="zh-CN" sz="1600" dirty="0">
                <a:solidFill>
                  <a:srgbClr val="0000FF"/>
                </a:solidFill>
                <a:latin typeface="Courier" pitchFamily="2" charset="0"/>
              </a:rPr>
              <a:t>class</a:t>
            </a:r>
            <a:r>
              <a:rPr lang="en" altLang="zh-CN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sz="1600" dirty="0">
                <a:solidFill>
                  <a:srgbClr val="267F99"/>
                </a:solidFill>
                <a:latin typeface="Courier" pitchFamily="2" charset="0"/>
              </a:rPr>
              <a:t>ConvElementwiseAdd2ActFusePass</a:t>
            </a:r>
            <a:endParaRPr lang="en" altLang="zh-CN" sz="16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" altLang="zh-CN" sz="1600" dirty="0">
                <a:solidFill>
                  <a:srgbClr val="0000FF"/>
                </a:solidFill>
                <a:latin typeface="Courier" pitchFamily="2" charset="0"/>
              </a:rPr>
              <a:t>class</a:t>
            </a:r>
            <a:r>
              <a:rPr lang="en" altLang="zh-CN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sz="1600" dirty="0" err="1">
                <a:solidFill>
                  <a:srgbClr val="267F99"/>
                </a:solidFill>
                <a:latin typeface="Courier" pitchFamily="2" charset="0"/>
              </a:rPr>
              <a:t>DeleteQuantDequantOpPass</a:t>
            </a:r>
            <a:endParaRPr lang="en" altLang="zh-CN" sz="1600" dirty="0">
              <a:solidFill>
                <a:srgbClr val="267F99"/>
              </a:solidFill>
              <a:latin typeface="Courier" pitchFamily="2" charset="0"/>
            </a:endParaRPr>
          </a:p>
          <a:p>
            <a:r>
              <a:rPr lang="en" altLang="zh-CN" sz="1600" dirty="0">
                <a:solidFill>
                  <a:srgbClr val="0000FF"/>
                </a:solidFill>
                <a:latin typeface="Courier" pitchFamily="2" charset="0"/>
              </a:rPr>
              <a:t>class</a:t>
            </a:r>
            <a:r>
              <a:rPr lang="en" altLang="zh-CN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sz="1600" dirty="0" err="1">
                <a:solidFill>
                  <a:srgbClr val="267F99"/>
                </a:solidFill>
                <a:latin typeface="Courier" pitchFamily="2" charset="0"/>
              </a:rPr>
              <a:t>EmbeddingFCLSTMFusePass</a:t>
            </a:r>
            <a:endParaRPr lang="en" altLang="zh-CN" sz="1600" dirty="0">
              <a:solidFill>
                <a:srgbClr val="267F99"/>
              </a:solidFill>
              <a:latin typeface="Courier" pitchFamily="2" charset="0"/>
            </a:endParaRPr>
          </a:p>
          <a:p>
            <a:r>
              <a:rPr lang="en" altLang="zh-CN" sz="1600" dirty="0">
                <a:solidFill>
                  <a:srgbClr val="0000FF"/>
                </a:solidFill>
                <a:latin typeface="Courier" pitchFamily="2" charset="0"/>
              </a:rPr>
              <a:t>class</a:t>
            </a:r>
            <a:r>
              <a:rPr lang="en" altLang="zh-CN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sz="1600" dirty="0" err="1">
                <a:solidFill>
                  <a:srgbClr val="267F99"/>
                </a:solidFill>
                <a:latin typeface="Courier" pitchFamily="2" charset="0"/>
              </a:rPr>
              <a:t>FCFusePass</a:t>
            </a:r>
            <a:endParaRPr lang="en" altLang="zh-CN" sz="1600" dirty="0">
              <a:solidFill>
                <a:srgbClr val="267F99"/>
              </a:solidFill>
              <a:latin typeface="Courier" pitchFamily="2" charset="0"/>
            </a:endParaRPr>
          </a:p>
          <a:p>
            <a:r>
              <a:rPr lang="en" altLang="zh-CN" sz="1600" dirty="0">
                <a:solidFill>
                  <a:srgbClr val="0000FF"/>
                </a:solidFill>
                <a:latin typeface="Courier" pitchFamily="2" charset="0"/>
              </a:rPr>
              <a:t>class</a:t>
            </a:r>
            <a:r>
              <a:rPr lang="en" altLang="zh-CN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sz="1600" dirty="0" err="1">
                <a:solidFill>
                  <a:srgbClr val="267F99"/>
                </a:solidFill>
                <a:latin typeface="Courier" pitchFamily="2" charset="0"/>
              </a:rPr>
              <a:t>FCGRUFusePass</a:t>
            </a:r>
            <a:endParaRPr lang="en" altLang="zh-CN" sz="1600" dirty="0">
              <a:solidFill>
                <a:srgbClr val="267F99"/>
              </a:solidFill>
              <a:latin typeface="Courier" pitchFamily="2" charset="0"/>
            </a:endParaRPr>
          </a:p>
          <a:p>
            <a:r>
              <a:rPr lang="en" altLang="zh-CN" sz="1600" dirty="0">
                <a:solidFill>
                  <a:srgbClr val="0000FF"/>
                </a:solidFill>
                <a:latin typeface="Courier" pitchFamily="2" charset="0"/>
              </a:rPr>
              <a:t>class</a:t>
            </a:r>
            <a:r>
              <a:rPr lang="en" altLang="zh-CN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sz="1600" dirty="0" err="1">
                <a:solidFill>
                  <a:srgbClr val="267F99"/>
                </a:solidFill>
                <a:latin typeface="Courier" pitchFamily="2" charset="0"/>
              </a:rPr>
              <a:t>FCLstmFusePass</a:t>
            </a:r>
            <a:endParaRPr lang="en" altLang="zh-CN" sz="1600" dirty="0">
              <a:solidFill>
                <a:srgbClr val="267F99"/>
              </a:solidFill>
              <a:latin typeface="Courier" pitchFamily="2" charset="0"/>
            </a:endParaRPr>
          </a:p>
          <a:p>
            <a:r>
              <a:rPr lang="en" altLang="zh-CN" sz="1600" dirty="0">
                <a:solidFill>
                  <a:srgbClr val="0000FF"/>
                </a:solidFill>
                <a:latin typeface="Courier" pitchFamily="2" charset="0"/>
              </a:rPr>
              <a:t>class</a:t>
            </a:r>
            <a:r>
              <a:rPr lang="en" altLang="zh-CN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sz="1600" dirty="0" err="1">
                <a:solidFill>
                  <a:srgbClr val="267F99"/>
                </a:solidFill>
                <a:latin typeface="Courier" pitchFamily="2" charset="0"/>
              </a:rPr>
              <a:t>FillconstantElementwisemulFuse</a:t>
            </a:r>
            <a:endParaRPr lang="en" altLang="zh-CN" sz="1600" dirty="0">
              <a:solidFill>
                <a:srgbClr val="267F99"/>
              </a:solidFill>
              <a:latin typeface="Courier" pitchFamily="2" charset="0"/>
            </a:endParaRPr>
          </a:p>
          <a:p>
            <a:r>
              <a:rPr lang="en" altLang="zh-CN" sz="1600" dirty="0">
                <a:solidFill>
                  <a:srgbClr val="0000FF"/>
                </a:solidFill>
                <a:latin typeface="Courier" pitchFamily="2" charset="0"/>
              </a:rPr>
              <a:t>class</a:t>
            </a:r>
            <a:r>
              <a:rPr lang="en" altLang="zh-CN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sz="1600" dirty="0" err="1">
                <a:solidFill>
                  <a:srgbClr val="267F99"/>
                </a:solidFill>
                <a:latin typeface="Courier" pitchFamily="2" charset="0"/>
              </a:rPr>
              <a:t>FuseElewiseAddActPass</a:t>
            </a:r>
            <a:endParaRPr lang="en" altLang="zh-CN" sz="16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" altLang="zh-CN" sz="1600" dirty="0">
                <a:solidFill>
                  <a:srgbClr val="0000FF"/>
                </a:solidFill>
                <a:latin typeface=" Courier" pitchFamily="2" charset="0"/>
              </a:rPr>
              <a:t>class</a:t>
            </a:r>
            <a:r>
              <a:rPr lang="en" altLang="zh-CN" sz="1600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sz="1600" dirty="0" err="1">
                <a:solidFill>
                  <a:srgbClr val="267F99"/>
                </a:solidFill>
                <a:latin typeface=" Courier" pitchFamily="2" charset="0"/>
              </a:rPr>
              <a:t>FuseReluDepthwiseConvPass</a:t>
            </a:r>
            <a:endParaRPr lang="en" altLang="zh-CN" sz="1600" dirty="0">
              <a:solidFill>
                <a:srgbClr val="267F99"/>
              </a:solidFill>
              <a:latin typeface=" Courier" pitchFamily="2" charset="0"/>
            </a:endParaRPr>
          </a:p>
          <a:p>
            <a:r>
              <a:rPr lang="en" altLang="zh-CN" sz="1600" dirty="0">
                <a:solidFill>
                  <a:srgbClr val="0000FF"/>
                </a:solidFill>
                <a:latin typeface=" Courier" pitchFamily="2" charset="0"/>
              </a:rPr>
              <a:t>class</a:t>
            </a:r>
            <a:r>
              <a:rPr lang="en" altLang="zh-CN" sz="1600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sz="1600" dirty="0" err="1">
                <a:solidFill>
                  <a:srgbClr val="267F99"/>
                </a:solidFill>
                <a:latin typeface=" Courier" pitchFamily="2" charset="0"/>
              </a:rPr>
              <a:t>NgraphSubgraphPass</a:t>
            </a:r>
            <a:endParaRPr lang="en" altLang="zh-CN" sz="1600" dirty="0">
              <a:solidFill>
                <a:srgbClr val="267F99"/>
              </a:solidFill>
              <a:latin typeface=" Courier" pitchFamily="2" charset="0"/>
            </a:endParaRPr>
          </a:p>
          <a:p>
            <a:r>
              <a:rPr lang="en" altLang="zh-CN" sz="1600" dirty="0">
                <a:solidFill>
                  <a:srgbClr val="0000FF"/>
                </a:solidFill>
                <a:latin typeface=" Courier" pitchFamily="2" charset="0"/>
              </a:rPr>
              <a:t>class</a:t>
            </a:r>
            <a:r>
              <a:rPr lang="en" altLang="zh-CN" sz="1600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sz="1600" dirty="0" err="1">
                <a:solidFill>
                  <a:srgbClr val="267F99"/>
                </a:solidFill>
                <a:latin typeface=" Courier" pitchFamily="2" charset="0"/>
              </a:rPr>
              <a:t>RepeatedFCReluFusePass</a:t>
            </a:r>
            <a:endParaRPr lang="en" altLang="zh-CN" sz="1600" dirty="0">
              <a:solidFill>
                <a:srgbClr val="000000"/>
              </a:solidFill>
              <a:latin typeface=" Courier" pitchFamily="2" charset="0"/>
            </a:endParaRPr>
          </a:p>
          <a:p>
            <a:r>
              <a:rPr lang="en" altLang="zh-CN" sz="1600" dirty="0">
                <a:solidFill>
                  <a:srgbClr val="0000FF"/>
                </a:solidFill>
                <a:latin typeface=" Courier" pitchFamily="2" charset="0"/>
              </a:rPr>
              <a:t>class</a:t>
            </a:r>
            <a:r>
              <a:rPr lang="en" altLang="zh-CN" sz="1600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sz="1600" dirty="0" err="1">
                <a:solidFill>
                  <a:srgbClr val="267F99"/>
                </a:solidFill>
                <a:latin typeface=" Courier" pitchFamily="2" charset="0"/>
              </a:rPr>
              <a:t>RuntimeContextCachePass</a:t>
            </a:r>
            <a:endParaRPr lang="en" altLang="zh-CN" sz="1600" dirty="0">
              <a:solidFill>
                <a:srgbClr val="000000"/>
              </a:solidFill>
              <a:latin typeface=" Courier" pitchFamily="2" charset="0"/>
            </a:endParaRPr>
          </a:p>
          <a:p>
            <a:r>
              <a:rPr lang="en" altLang="zh-CN" sz="1600" dirty="0">
                <a:solidFill>
                  <a:srgbClr val="0000FF"/>
                </a:solidFill>
                <a:latin typeface=" Courier" pitchFamily="2" charset="0"/>
              </a:rPr>
              <a:t>class</a:t>
            </a:r>
            <a:r>
              <a:rPr lang="en" altLang="zh-CN" sz="1600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sz="1600" dirty="0" err="1">
                <a:solidFill>
                  <a:srgbClr val="267F99"/>
                </a:solidFill>
                <a:latin typeface=" Courier" pitchFamily="2" charset="0"/>
              </a:rPr>
              <a:t>SeqConcatFcFusePass</a:t>
            </a:r>
            <a:endParaRPr lang="en" altLang="zh-CN" sz="1600" dirty="0">
              <a:solidFill>
                <a:srgbClr val="000000"/>
              </a:solidFill>
              <a:latin typeface=" Courier" pitchFamily="2" charset="0"/>
            </a:endParaRPr>
          </a:p>
          <a:p>
            <a:r>
              <a:rPr lang="en" altLang="zh-CN" sz="1600" dirty="0">
                <a:solidFill>
                  <a:srgbClr val="0000FF"/>
                </a:solidFill>
                <a:latin typeface=" Courier" pitchFamily="2" charset="0"/>
              </a:rPr>
              <a:t>class</a:t>
            </a:r>
            <a:r>
              <a:rPr lang="en" altLang="zh-CN" sz="1600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sz="1600" dirty="0" err="1">
                <a:solidFill>
                  <a:srgbClr val="267F99"/>
                </a:solidFill>
                <a:latin typeface=" Courier" pitchFamily="2" charset="0"/>
              </a:rPr>
              <a:t>SeqConvEltAddReluFusePass</a:t>
            </a:r>
            <a:endParaRPr lang="en" altLang="zh-CN" sz="1600" dirty="0">
              <a:solidFill>
                <a:srgbClr val="000000"/>
              </a:solidFill>
              <a:latin typeface=" Courier" pitchFamily="2" charset="0"/>
            </a:endParaRPr>
          </a:p>
          <a:p>
            <a:r>
              <a:rPr lang="en" altLang="zh-CN" sz="1600" dirty="0">
                <a:solidFill>
                  <a:srgbClr val="0000FF"/>
                </a:solidFill>
                <a:latin typeface=" Courier" pitchFamily="2" charset="0"/>
              </a:rPr>
              <a:t>class</a:t>
            </a:r>
            <a:r>
              <a:rPr lang="en" altLang="zh-CN" sz="1600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sz="1600" dirty="0" err="1">
                <a:solidFill>
                  <a:srgbClr val="267F99"/>
                </a:solidFill>
                <a:latin typeface=" Courier" pitchFamily="2" charset="0"/>
              </a:rPr>
              <a:t>SeqPoolConcatFusePass</a:t>
            </a:r>
            <a:endParaRPr lang="en" altLang="zh-CN" sz="1600" dirty="0">
              <a:solidFill>
                <a:srgbClr val="000000"/>
              </a:solidFill>
              <a:latin typeface=" Courier" pitchFamily="2" charset="0"/>
            </a:endParaRPr>
          </a:p>
          <a:p>
            <a:r>
              <a:rPr lang="en" altLang="zh-CN" sz="1600" dirty="0">
                <a:solidFill>
                  <a:srgbClr val="0000FF"/>
                </a:solidFill>
                <a:latin typeface=" Courier" pitchFamily="2" charset="0"/>
              </a:rPr>
              <a:t>class</a:t>
            </a:r>
            <a:r>
              <a:rPr lang="en" altLang="zh-CN" sz="1600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sz="1600" dirty="0" err="1">
                <a:solidFill>
                  <a:srgbClr val="267F99"/>
                </a:solidFill>
                <a:latin typeface=" Courier" pitchFamily="2" charset="0"/>
              </a:rPr>
              <a:t>SeqPoolCVMConcatFusePass</a:t>
            </a:r>
            <a:endParaRPr lang="en" altLang="zh-CN" sz="1600" dirty="0">
              <a:solidFill>
                <a:srgbClr val="000000"/>
              </a:solidFill>
              <a:latin typeface=" Courier" pitchFamily="2" charset="0"/>
            </a:endParaRPr>
          </a:p>
          <a:p>
            <a:r>
              <a:rPr lang="en" altLang="zh-CN" sz="1600" dirty="0">
                <a:solidFill>
                  <a:srgbClr val="0000FF"/>
                </a:solidFill>
                <a:latin typeface=" Courier" pitchFamily="2" charset="0"/>
              </a:rPr>
              <a:t>class</a:t>
            </a:r>
            <a:r>
              <a:rPr lang="en" altLang="zh-CN" sz="1600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sz="1600" dirty="0" err="1">
                <a:solidFill>
                  <a:srgbClr val="267F99"/>
                </a:solidFill>
                <a:latin typeface=" Courier" pitchFamily="2" charset="0"/>
              </a:rPr>
              <a:t>ShuffleChannelDetectPass</a:t>
            </a:r>
            <a:endParaRPr lang="en" altLang="zh-CN" sz="1600" dirty="0">
              <a:solidFill>
                <a:srgbClr val="000000"/>
              </a:solidFill>
              <a:latin typeface=" Courier" pitchFamily="2" charset="0"/>
            </a:endParaRPr>
          </a:p>
          <a:p>
            <a:r>
              <a:rPr lang="en" altLang="zh-CN" sz="1600" dirty="0">
                <a:solidFill>
                  <a:srgbClr val="0000FF"/>
                </a:solidFill>
                <a:latin typeface=" Courier" pitchFamily="2" charset="0"/>
              </a:rPr>
              <a:t>class</a:t>
            </a:r>
            <a:r>
              <a:rPr lang="en" altLang="zh-CN" sz="1600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sz="1600" dirty="0" err="1">
                <a:solidFill>
                  <a:srgbClr val="267F99"/>
                </a:solidFill>
                <a:latin typeface=" Courier" pitchFamily="2" charset="0"/>
              </a:rPr>
              <a:t>SimplifyAnakinDetectionPatternPass</a:t>
            </a:r>
            <a:endParaRPr lang="en" altLang="zh-CN" sz="1600" dirty="0">
              <a:solidFill>
                <a:srgbClr val="000000"/>
              </a:solidFill>
              <a:latin typeface=" Courier" pitchFamily="2" charset="0"/>
            </a:endParaRPr>
          </a:p>
          <a:p>
            <a:r>
              <a:rPr lang="en" altLang="zh-CN" sz="1600" dirty="0">
                <a:solidFill>
                  <a:srgbClr val="0000FF"/>
                </a:solidFill>
                <a:latin typeface=" Courier" pitchFamily="2" charset="0"/>
              </a:rPr>
              <a:t>class</a:t>
            </a:r>
            <a:r>
              <a:rPr lang="en" altLang="zh-CN" sz="1600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sz="1600" dirty="0" err="1">
                <a:solidFill>
                  <a:srgbClr val="267F99"/>
                </a:solidFill>
                <a:latin typeface=" Courier" pitchFamily="2" charset="0"/>
              </a:rPr>
              <a:t>SquaredMatSubFusePass</a:t>
            </a:r>
            <a:endParaRPr lang="en" altLang="zh-CN" sz="1600" dirty="0">
              <a:solidFill>
                <a:srgbClr val="000000"/>
              </a:solidFill>
              <a:latin typeface=" Courier" pitchFamily="2" charset="0"/>
            </a:endParaRPr>
          </a:p>
          <a:p>
            <a:r>
              <a:rPr lang="en" altLang="zh-CN" sz="1600" dirty="0">
                <a:solidFill>
                  <a:srgbClr val="0000FF"/>
                </a:solidFill>
                <a:latin typeface=" Courier" pitchFamily="2" charset="0"/>
              </a:rPr>
              <a:t>class</a:t>
            </a:r>
            <a:r>
              <a:rPr lang="en" altLang="zh-CN" sz="1600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sz="1600" dirty="0" err="1">
                <a:solidFill>
                  <a:srgbClr val="267F99"/>
                </a:solidFill>
                <a:latin typeface=" Courier" pitchFamily="2" charset="0"/>
              </a:rPr>
              <a:t>TransposeFlattenConcatFusePass</a:t>
            </a:r>
            <a:endParaRPr lang="en" altLang="zh-CN" sz="1600" dirty="0">
              <a:solidFill>
                <a:srgbClr val="000000"/>
              </a:solidFill>
              <a:latin typeface=" Courier" pitchFamily="2" charset="0"/>
            </a:endParaRPr>
          </a:p>
        </p:txBody>
      </p:sp>
      <p:sp>
        <p:nvSpPr>
          <p:cNvPr id="57" name="左大括号 56">
            <a:extLst>
              <a:ext uri="{FF2B5EF4-FFF2-40B4-BE49-F238E27FC236}">
                <a16:creationId xmlns:a16="http://schemas.microsoft.com/office/drawing/2014/main" id="{51069178-AB1B-7241-A8A7-0969C72CFC2F}"/>
              </a:ext>
            </a:extLst>
          </p:cNvPr>
          <p:cNvSpPr/>
          <p:nvPr/>
        </p:nvSpPr>
        <p:spPr>
          <a:xfrm>
            <a:off x="6015472" y="885720"/>
            <a:ext cx="499110" cy="58133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A796B23F-F51C-0B47-AF3E-9DBF50B77A03}"/>
              </a:ext>
            </a:extLst>
          </p:cNvPr>
          <p:cNvCxnSpPr>
            <a:endCxn id="57" idx="1"/>
          </p:cNvCxnSpPr>
          <p:nvPr/>
        </p:nvCxnSpPr>
        <p:spPr>
          <a:xfrm>
            <a:off x="3396383" y="2205990"/>
            <a:ext cx="2619089" cy="1586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8625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2" y="181250"/>
            <a:ext cx="8679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/>
              <a:t>ParallelExecutor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>
                <a:solidFill>
                  <a:srgbClr val="2339DA"/>
                </a:solidFill>
              </a:rPr>
              <a:t>Pass</a:t>
            </a:r>
            <a:r>
              <a:rPr kumimoji="1" lang="zh-CN" altLang="en-US" sz="2800" b="1" dirty="0">
                <a:solidFill>
                  <a:srgbClr val="2339DA"/>
                </a:solidFill>
              </a:rPr>
              <a:t>的注册（与</a:t>
            </a:r>
            <a:r>
              <a:rPr kumimoji="1" lang="en-US" altLang="zh-CN" sz="2800" b="1" dirty="0">
                <a:solidFill>
                  <a:srgbClr val="2339DA"/>
                </a:solidFill>
              </a:rPr>
              <a:t>Op</a:t>
            </a:r>
            <a:r>
              <a:rPr kumimoji="1" lang="zh-CN" altLang="en-US" sz="2800" b="1" dirty="0">
                <a:solidFill>
                  <a:srgbClr val="2339DA"/>
                </a:solidFill>
              </a:rPr>
              <a:t>注册机制类似）</a:t>
            </a:r>
            <a:endParaRPr kumimoji="1" lang="en-US" altLang="zh-CN" sz="2800" b="1" dirty="0">
              <a:solidFill>
                <a:srgbClr val="2339DA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79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0ADBC6E-8674-AE43-9198-C9B8B4D830F5}"/>
              </a:ext>
            </a:extLst>
          </p:cNvPr>
          <p:cNvSpPr/>
          <p:nvPr/>
        </p:nvSpPr>
        <p:spPr>
          <a:xfrm>
            <a:off x="822602" y="704470"/>
            <a:ext cx="3820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b="1" dirty="0">
                <a:solidFill>
                  <a:srgbClr val="0000FF"/>
                </a:solidFill>
                <a:latin typeface="Courier" pitchFamily="2" charset="0"/>
              </a:rPr>
              <a:t>class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b="1" dirty="0" err="1">
                <a:solidFill>
                  <a:srgbClr val="267F99"/>
                </a:solidFill>
                <a:latin typeface="Courier" pitchFamily="2" charset="0"/>
              </a:rPr>
              <a:t>PassRegistry</a:t>
            </a:r>
            <a:r>
              <a:rPr lang="zh-CN" altLang="en-US" b="1" dirty="0">
                <a:solidFill>
                  <a:srgbClr val="267F99"/>
                </a:solidFill>
                <a:latin typeface="Courier" pitchFamily="2" charset="0"/>
              </a:rPr>
              <a:t>（注册处）</a:t>
            </a:r>
            <a:endParaRPr lang="en" altLang="zh-CN" b="1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829F9E9-5344-294F-B501-EBFB4A3DE622}"/>
              </a:ext>
            </a:extLst>
          </p:cNvPr>
          <p:cNvSpPr txBox="1"/>
          <p:nvPr/>
        </p:nvSpPr>
        <p:spPr>
          <a:xfrm>
            <a:off x="822602" y="1073802"/>
            <a:ext cx="90872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Courier" pitchFamily="2" charset="0"/>
              </a:rPr>
              <a:t>单例实现，</a:t>
            </a:r>
            <a:r>
              <a:rPr lang="zh-CN" altLang="en-US" dirty="0">
                <a:latin typeface="Courier" pitchFamily="2" charset="0"/>
              </a:rPr>
              <a:t>有一个静态的</a:t>
            </a:r>
            <a:r>
              <a:rPr lang="en" altLang="zh-CN" dirty="0">
                <a:latin typeface="Courier" pitchFamily="2" charset="0"/>
              </a:rPr>
              <a:t>Instance</a:t>
            </a:r>
            <a:r>
              <a:rPr lang="zh-CN" altLang="en" dirty="0">
                <a:latin typeface="Courier" pitchFamily="2" charset="0"/>
              </a:rPr>
              <a:t>，</a:t>
            </a:r>
            <a:r>
              <a:rPr lang="en" altLang="zh-CN" dirty="0">
                <a:latin typeface="Courier" pitchFamily="2" charset="0"/>
              </a:rPr>
              <a:t>Instance</a:t>
            </a:r>
            <a:r>
              <a:rPr lang="zh-CN" altLang="en-US" dirty="0">
                <a:latin typeface="Courier" pitchFamily="2" charset="0"/>
              </a:rPr>
              <a:t>里面有一个</a:t>
            </a:r>
            <a:r>
              <a:rPr lang="en" altLang="zh-CN" dirty="0">
                <a:latin typeface="Courier" pitchFamily="2" charset="0"/>
              </a:rPr>
              <a:t>map</a:t>
            </a:r>
            <a:r>
              <a:rPr lang="zh-CN" altLang="en" dirty="0">
                <a:latin typeface="Courier" pitchFamily="2" charset="0"/>
              </a:rPr>
              <a:t>，</a:t>
            </a:r>
            <a:r>
              <a:rPr lang="zh-CN" altLang="en-US" dirty="0">
                <a:latin typeface="Courier" pitchFamily="2" charset="0"/>
              </a:rPr>
              <a:t>用于存储所有的</a:t>
            </a:r>
            <a:r>
              <a:rPr lang="en" altLang="zh-CN" dirty="0">
                <a:latin typeface="Courier" pitchFamily="2" charset="0"/>
              </a:rPr>
              <a:t>pass</a:t>
            </a:r>
            <a:endParaRPr kumimoji="1" lang="zh-CN" altLang="en-US" dirty="0">
              <a:latin typeface="Courier" pitchFamily="2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9427EB6-BC1D-8E41-8138-29F819BFD8F8}"/>
              </a:ext>
            </a:extLst>
          </p:cNvPr>
          <p:cNvSpPr/>
          <p:nvPr/>
        </p:nvSpPr>
        <p:spPr>
          <a:xfrm>
            <a:off x="822602" y="1443134"/>
            <a:ext cx="73990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unordered_map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&lt;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::string, 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PassCreator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&gt; 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map_;</a:t>
            </a:r>
            <a:endParaRPr lang="en" altLang="zh-CN" b="1" dirty="0">
              <a:solidFill>
                <a:srgbClr val="C00000"/>
              </a:solidFill>
              <a:effectLst/>
              <a:latin typeface="Courier" pitchFamily="2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1820975-0A0A-7944-B3C7-775F274DA6B7}"/>
              </a:ext>
            </a:extLst>
          </p:cNvPr>
          <p:cNvSpPr/>
          <p:nvPr/>
        </p:nvSpPr>
        <p:spPr>
          <a:xfrm>
            <a:off x="822602" y="1812466"/>
            <a:ext cx="7109818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Courier" pitchFamily="2" charset="0"/>
              </a:rPr>
              <a:t>调用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PassRegistry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dirty="0">
                <a:solidFill>
                  <a:srgbClr val="795E26"/>
                </a:solidFill>
                <a:latin typeface="Courier" pitchFamily="2" charset="0"/>
              </a:rPr>
              <a:t>Instance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()</a:t>
            </a:r>
            <a:r>
              <a:rPr lang="zh-CN" altLang="en-US" dirty="0">
                <a:solidFill>
                  <a:srgbClr val="333333"/>
                </a:solidFill>
                <a:latin typeface="Courier" pitchFamily="2" charset="0"/>
              </a:rPr>
              <a:t>的时候，会返回这个</a:t>
            </a:r>
            <a:r>
              <a:rPr lang="en" altLang="zh-CN" dirty="0">
                <a:solidFill>
                  <a:srgbClr val="333333"/>
                </a:solidFill>
                <a:latin typeface="Courier" pitchFamily="2" charset="0"/>
              </a:rPr>
              <a:t>map</a:t>
            </a:r>
            <a:r>
              <a:rPr lang="zh-CN" altLang="en-US" dirty="0">
                <a:solidFill>
                  <a:srgbClr val="333333"/>
                </a:solidFill>
                <a:latin typeface="Courier" pitchFamily="2" charset="0"/>
              </a:rPr>
              <a:t>的引用</a:t>
            </a:r>
            <a:endParaRPr lang="zh-CN" altLang="en-US" dirty="0">
              <a:latin typeface="Courier" pitchFamily="2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F02ABFA-E838-E442-AFCD-7885385CD536}"/>
              </a:ext>
            </a:extLst>
          </p:cNvPr>
          <p:cNvSpPr/>
          <p:nvPr/>
        </p:nvSpPr>
        <p:spPr>
          <a:xfrm>
            <a:off x="856520" y="2399941"/>
            <a:ext cx="111221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b="1" dirty="0">
                <a:solidFill>
                  <a:srgbClr val="0000FF"/>
                </a:solidFill>
                <a:latin typeface="Courier" pitchFamily="2" charset="0"/>
              </a:rPr>
              <a:t>struct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b="1" dirty="0" err="1">
                <a:solidFill>
                  <a:srgbClr val="267F99"/>
                </a:solidFill>
                <a:latin typeface="Courier" pitchFamily="2" charset="0"/>
              </a:rPr>
              <a:t>PassRegistrar</a:t>
            </a:r>
            <a:r>
              <a:rPr lang="zh-CN" altLang="en-US" b="1" dirty="0">
                <a:solidFill>
                  <a:srgbClr val="267F99"/>
                </a:solidFill>
                <a:latin typeface="Courier" pitchFamily="2" charset="0"/>
              </a:rPr>
              <a:t>（注册员）</a:t>
            </a:r>
            <a:r>
              <a:rPr lang="en-US" altLang="zh-CN" dirty="0">
                <a:solidFill>
                  <a:srgbClr val="000000"/>
                </a:solidFill>
                <a:latin typeface=" Courier" pitchFamily="2" charset="0"/>
              </a:rPr>
              <a:t>: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public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 Courier" pitchFamily="2" charset="0"/>
              </a:rPr>
              <a:t>Registrar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{</a:t>
            </a:r>
          </a:p>
          <a:p>
            <a:r>
              <a:rPr lang="zh-CN" altLang="en-US" dirty="0">
                <a:solidFill>
                  <a:srgbClr val="0000FF"/>
                </a:solidFill>
                <a:latin typeface=" Courier" pitchFamily="2" charset="0"/>
              </a:rPr>
              <a:t>  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explicit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 Courier" pitchFamily="2" charset="0"/>
              </a:rPr>
              <a:t>PassRegistrar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</a:t>
            </a:r>
            <a:r>
              <a:rPr lang="en" altLang="zh-CN" dirty="0" err="1">
                <a:solidFill>
                  <a:srgbClr val="0000FF"/>
                </a:solidFill>
                <a:latin typeface=" 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*</a:t>
            </a:r>
            <a:r>
              <a:rPr lang="en" altLang="zh-CN" dirty="0" err="1">
                <a:solidFill>
                  <a:srgbClr val="001080"/>
                </a:solidFill>
                <a:latin typeface=" Courier" pitchFamily="2" charset="0"/>
              </a:rPr>
              <a:t>pass_type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) {</a:t>
            </a:r>
          </a:p>
          <a:p>
            <a:r>
              <a:rPr lang="zh-CN" altLang="en-US" b="1" dirty="0">
                <a:solidFill>
                  <a:srgbClr val="267F99"/>
                </a:solidFill>
                <a:latin typeface="Courier" pitchFamily="2" charset="0"/>
              </a:rPr>
              <a:t>    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PassRegistry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::Instance().</a:t>
            </a:r>
            <a:r>
              <a:rPr lang="en" altLang="zh-CN" dirty="0">
                <a:solidFill>
                  <a:srgbClr val="795E26"/>
                </a:solidFill>
                <a:latin typeface=" Courier" pitchFamily="2" charset="0"/>
              </a:rPr>
              <a:t>Insert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</a:t>
            </a:r>
          </a:p>
          <a:p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     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pass_type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, [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, </a:t>
            </a:r>
            <a:r>
              <a:rPr lang="en" altLang="zh-CN" dirty="0" err="1">
                <a:solidFill>
                  <a:srgbClr val="001080"/>
                </a:solidFill>
                <a:latin typeface=" Courier" pitchFamily="2" charset="0"/>
              </a:rPr>
              <a:t>pass_type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]() -&gt;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 Courier" pitchFamily="2" charset="0"/>
              </a:rPr>
              <a:t>std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::</a:t>
            </a:r>
            <a:r>
              <a:rPr lang="en" altLang="zh-CN" dirty="0" err="1">
                <a:solidFill>
                  <a:srgbClr val="0000FF"/>
                </a:solidFill>
                <a:latin typeface=" Courier" pitchFamily="2" charset="0"/>
              </a:rPr>
              <a:t>unique_ptr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&lt;Pass&gt; 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{</a:t>
            </a:r>
            <a:r>
              <a:rPr lang="en-US" altLang="zh-CN" dirty="0">
                <a:solidFill>
                  <a:srgbClr val="AF00DB"/>
                </a:solidFill>
                <a:latin typeface=" Courier" pitchFamily="2" charset="0"/>
              </a:rPr>
              <a:t>...;</a:t>
            </a:r>
            <a:r>
              <a:rPr lang="zh-CN" altLang="en-US" dirty="0">
                <a:solidFill>
                  <a:srgbClr val="AF00DB"/>
                </a:solidFill>
                <a:latin typeface=" Courier" pitchFamily="2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 Courier" pitchFamily="2" charset="0"/>
              </a:rPr>
              <a:t>return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pass;</a:t>
            </a:r>
          </a:p>
          <a:p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 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});</a:t>
            </a:r>
          </a:p>
          <a:p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}</a:t>
            </a:r>
            <a:r>
              <a:rPr lang="en-US" altLang="zh-CN" dirty="0">
                <a:solidFill>
                  <a:srgbClr val="000000"/>
                </a:solidFill>
                <a:latin typeface=" Courier" pitchFamily="2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 Courier" pitchFamily="2" charset="0"/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7084E90E-BB1E-F543-B552-8CD28C7EA5B9}"/>
              </a:ext>
            </a:extLst>
          </p:cNvPr>
          <p:cNvCxnSpPr/>
          <p:nvPr/>
        </p:nvCxnSpPr>
        <p:spPr>
          <a:xfrm>
            <a:off x="947738" y="2296098"/>
            <a:ext cx="54800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AEEEB9DF-E907-6641-B70B-287E2D9A9555}"/>
              </a:ext>
            </a:extLst>
          </p:cNvPr>
          <p:cNvSpPr/>
          <p:nvPr/>
        </p:nvSpPr>
        <p:spPr>
          <a:xfrm>
            <a:off x="7778715" y="2492274"/>
            <a:ext cx="4199924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Courier" pitchFamily="2" charset="0"/>
              </a:rPr>
              <a:t>构造函数里会调用</a:t>
            </a:r>
            <a:r>
              <a:rPr lang="en" altLang="zh-CN" dirty="0">
                <a:solidFill>
                  <a:srgbClr val="333333"/>
                </a:solidFill>
                <a:latin typeface="Courier" pitchFamily="2" charset="0"/>
              </a:rPr>
              <a:t>Instance</a:t>
            </a:r>
            <a:r>
              <a:rPr lang="zh-CN" altLang="en-US" dirty="0">
                <a:solidFill>
                  <a:srgbClr val="333333"/>
                </a:solidFill>
                <a:latin typeface="Courier" pitchFamily="2" charset="0"/>
              </a:rPr>
              <a:t>的</a:t>
            </a:r>
            <a:r>
              <a:rPr lang="en" altLang="zh-CN" dirty="0">
                <a:solidFill>
                  <a:srgbClr val="333333"/>
                </a:solidFill>
                <a:latin typeface="Courier" pitchFamily="2" charset="0"/>
              </a:rPr>
              <a:t>insert</a:t>
            </a:r>
            <a:r>
              <a:rPr lang="zh-CN" altLang="en" dirty="0">
                <a:solidFill>
                  <a:srgbClr val="333333"/>
                </a:solidFill>
                <a:latin typeface="Courier" pitchFamily="2" charset="0"/>
              </a:rPr>
              <a:t>，</a:t>
            </a:r>
            <a:r>
              <a:rPr lang="zh-CN" altLang="en-US" dirty="0">
                <a:solidFill>
                  <a:srgbClr val="333333"/>
                </a:solidFill>
                <a:latin typeface="Courier" pitchFamily="2" charset="0"/>
              </a:rPr>
              <a:t>将被构造的</a:t>
            </a:r>
            <a:r>
              <a:rPr lang="en" altLang="zh-CN" dirty="0">
                <a:solidFill>
                  <a:srgbClr val="333333"/>
                </a:solidFill>
                <a:latin typeface="Courier" pitchFamily="2" charset="0"/>
              </a:rPr>
              <a:t>Pass</a:t>
            </a:r>
            <a:r>
              <a:rPr lang="zh-CN" altLang="en-US" dirty="0">
                <a:solidFill>
                  <a:srgbClr val="333333"/>
                </a:solidFill>
                <a:latin typeface="Courier" pitchFamily="2" charset="0"/>
              </a:rPr>
              <a:t>插入到了这个</a:t>
            </a:r>
            <a:r>
              <a:rPr lang="en" altLang="zh-CN" dirty="0">
                <a:solidFill>
                  <a:srgbClr val="333333"/>
                </a:solidFill>
                <a:latin typeface="Courier" pitchFamily="2" charset="0"/>
              </a:rPr>
              <a:t>map</a:t>
            </a:r>
            <a:r>
              <a:rPr lang="zh-CN" altLang="en-US" dirty="0">
                <a:solidFill>
                  <a:srgbClr val="333333"/>
                </a:solidFill>
                <a:latin typeface="Courier" pitchFamily="2" charset="0"/>
              </a:rPr>
              <a:t>中</a:t>
            </a:r>
            <a:endParaRPr lang="zh-CN" altLang="en-US" dirty="0">
              <a:latin typeface="Courier" pitchFamily="2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8A17740-154E-F047-ABD2-ED0F567C55F9}"/>
              </a:ext>
            </a:extLst>
          </p:cNvPr>
          <p:cNvSpPr/>
          <p:nvPr/>
        </p:nvSpPr>
        <p:spPr>
          <a:xfrm>
            <a:off x="9554542" y="4513115"/>
            <a:ext cx="1659429" cy="369332"/>
          </a:xfrm>
          <a:prstGeom prst="rect">
            <a:avLst/>
          </a:prstGeom>
          <a:ln>
            <a:solidFill>
              <a:srgbClr val="203BD3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Courier" pitchFamily="2" charset="0"/>
              </a:rPr>
              <a:t>注册</a:t>
            </a:r>
            <a:r>
              <a:rPr lang="en" altLang="zh-CN" dirty="0">
                <a:solidFill>
                  <a:srgbClr val="333333"/>
                </a:solidFill>
                <a:latin typeface="Courier" pitchFamily="2" charset="0"/>
              </a:rPr>
              <a:t>Pass</a:t>
            </a:r>
            <a:r>
              <a:rPr lang="zh-CN" altLang="en-US" dirty="0">
                <a:solidFill>
                  <a:srgbClr val="333333"/>
                </a:solidFill>
                <a:latin typeface="Courier" pitchFamily="2" charset="0"/>
              </a:rPr>
              <a:t>的宏</a:t>
            </a:r>
            <a:endParaRPr lang="zh-CN" altLang="en-US" dirty="0">
              <a:latin typeface="Courier" pitchFamily="2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F2DA3DD-0BE6-8A49-8E3D-7745D1F606FA}"/>
              </a:ext>
            </a:extLst>
          </p:cNvPr>
          <p:cNvSpPr/>
          <p:nvPr/>
        </p:nvSpPr>
        <p:spPr>
          <a:xfrm>
            <a:off x="859755" y="4258109"/>
            <a:ext cx="857631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 Courier" pitchFamily="2" charset="0"/>
              </a:rPr>
              <a:t>#define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 Courier" pitchFamily="2" charset="0"/>
              </a:rPr>
              <a:t>REGISTER_PASS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 Courier" pitchFamily="2" charset="0"/>
              </a:rPr>
              <a:t>pass_type</a:t>
            </a:r>
            <a:r>
              <a:rPr lang="en" altLang="zh-CN" dirty="0">
                <a:solidFill>
                  <a:srgbClr val="001080"/>
                </a:solidFill>
                <a:latin typeface=" Courier" pitchFamily="2" charset="0"/>
              </a:rPr>
              <a:t>, </a:t>
            </a:r>
            <a:r>
              <a:rPr lang="en" altLang="zh-CN" dirty="0" err="1">
                <a:solidFill>
                  <a:srgbClr val="001080"/>
                </a:solidFill>
                <a:latin typeface=" Courier" pitchFamily="2" charset="0"/>
              </a:rPr>
              <a:t>pass_class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) </a:t>
            </a:r>
            <a:r>
              <a:rPr lang="en" altLang="zh-CN" dirty="0">
                <a:solidFill>
                  <a:srgbClr val="FF0000"/>
                </a:solidFill>
                <a:latin typeface=" Courier" pitchFamily="2" charset="0"/>
              </a:rPr>
              <a:t>\</a:t>
            </a:r>
          </a:p>
          <a:p>
            <a:r>
              <a:rPr lang="zh-CN" altLang="en-US" dirty="0">
                <a:solidFill>
                  <a:srgbClr val="0000FF"/>
                </a:solidFill>
                <a:latin typeface=" Courier" pitchFamily="2" charset="0"/>
              </a:rPr>
              <a:t>  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static ::</a:t>
            </a:r>
            <a:r>
              <a:rPr lang="en" altLang="zh-CN" dirty="0">
                <a:solidFill>
                  <a:srgbClr val="267F99"/>
                </a:solidFill>
                <a:latin typeface=" Courier" pitchFamily="2" charset="0"/>
              </a:rPr>
              <a:t>paddle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 Courier" pitchFamily="2" charset="0"/>
              </a:rPr>
              <a:t>framework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::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ir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::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PassRegistrar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&lt;</a:t>
            </a:r>
            <a:r>
              <a:rPr lang="en" altLang="zh-CN" dirty="0" err="1">
                <a:solidFill>
                  <a:srgbClr val="0000FF"/>
                </a:solidFill>
                <a:latin typeface=" Courier" pitchFamily="2" charset="0"/>
              </a:rPr>
              <a:t>pass_class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&gt;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 </a:t>
            </a:r>
            <a:r>
              <a:rPr lang="en" altLang="zh-CN" dirty="0">
                <a:solidFill>
                  <a:srgbClr val="FF0000"/>
                </a:solidFill>
                <a:latin typeface=" Courier" pitchFamily="2" charset="0"/>
              </a:rPr>
              <a:t>\</a:t>
            </a:r>
            <a:endParaRPr lang="en" altLang="zh-CN" dirty="0">
              <a:solidFill>
                <a:srgbClr val="000000"/>
              </a:solidFill>
              <a:latin typeface=" Courier" pitchFamily="2" charset="0"/>
            </a:endParaRPr>
          </a:p>
          <a:p>
            <a:r>
              <a:rPr lang="zh-CN" altLang="en-US" dirty="0">
                <a:solidFill>
                  <a:srgbClr val="0000FF"/>
                </a:solidFill>
                <a:latin typeface=" Courier" pitchFamily="2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__</a:t>
            </a:r>
            <a:r>
              <a:rPr lang="en" altLang="zh-CN" dirty="0" err="1">
                <a:solidFill>
                  <a:srgbClr val="0000FF"/>
                </a:solidFill>
                <a:latin typeface=" Courier" pitchFamily="2" charset="0"/>
              </a:rPr>
              <a:t>pass_registrar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_</a:t>
            </a:r>
            <a:r>
              <a:rPr lang="en" altLang="zh-CN" dirty="0">
                <a:solidFill>
                  <a:srgbClr val="001080"/>
                </a:solidFill>
                <a:latin typeface=" Courier" pitchFamily="2" charset="0"/>
              </a:rPr>
              <a:t>##</a:t>
            </a:r>
            <a:r>
              <a:rPr lang="en" altLang="zh-CN" dirty="0" err="1">
                <a:solidFill>
                  <a:srgbClr val="001080"/>
                </a:solidFill>
                <a:latin typeface=" Courier" pitchFamily="2" charset="0"/>
              </a:rPr>
              <a:t>pass_type</a:t>
            </a:r>
            <a:r>
              <a:rPr lang="en" altLang="zh-CN" dirty="0">
                <a:solidFill>
                  <a:srgbClr val="001080"/>
                </a:solidFill>
                <a:latin typeface=" Courier" pitchFamily="2" charset="0"/>
              </a:rPr>
              <a:t>##__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(#</a:t>
            </a:r>
            <a:r>
              <a:rPr lang="en" altLang="zh-CN" dirty="0" err="1">
                <a:solidFill>
                  <a:srgbClr val="0000FF"/>
                </a:solidFill>
                <a:latin typeface=" Courier" pitchFamily="2" charset="0"/>
              </a:rPr>
              <a:t>pass_type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); </a:t>
            </a:r>
            <a:r>
              <a:rPr lang="en" altLang="zh-CN" dirty="0">
                <a:solidFill>
                  <a:srgbClr val="FF0000"/>
                </a:solidFill>
                <a:latin typeface=" Courier" pitchFamily="2" charset="0"/>
              </a:rPr>
              <a:t>\</a:t>
            </a:r>
            <a:endParaRPr lang="en" altLang="zh-CN" dirty="0">
              <a:solidFill>
                <a:srgbClr val="000000"/>
              </a:solidFill>
              <a:latin typeface=" Courier" pitchFamily="2" charset="0"/>
            </a:endParaRPr>
          </a:p>
          <a:p>
            <a:r>
              <a:rPr lang="zh-CN" altLang="en-US" dirty="0">
                <a:solidFill>
                  <a:srgbClr val="0000FF"/>
                </a:solidFill>
                <a:latin typeface=" Courier" pitchFamily="2" charset="0"/>
              </a:rPr>
              <a:t>    </a:t>
            </a:r>
            <a:r>
              <a:rPr lang="en-US" altLang="zh-CN" dirty="0">
                <a:solidFill>
                  <a:srgbClr val="0000FF"/>
                </a:solidFill>
                <a:latin typeface=" Courier" pitchFamily="2" charset="0"/>
              </a:rPr>
              <a:t>...</a:t>
            </a:r>
            <a:r>
              <a:rPr lang="zh-CN" altLang="en-US" dirty="0">
                <a:solidFill>
                  <a:srgbClr val="0000FF"/>
                </a:solidFill>
                <a:latin typeface=" Courier" pitchFamily="2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 Courier" pitchFamily="2" charset="0"/>
              </a:rPr>
              <a:t>\</a:t>
            </a:r>
          </a:p>
          <a:p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} </a:t>
            </a:r>
            <a:endParaRPr lang="en" altLang="zh-CN" b="0" dirty="0">
              <a:solidFill>
                <a:srgbClr val="000000"/>
              </a:solidFill>
              <a:effectLst/>
              <a:latin typeface=" Courier" pitchFamily="2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C46ADAE-D317-464D-98A7-608667301F1D}"/>
              </a:ext>
            </a:extLst>
          </p:cNvPr>
          <p:cNvSpPr/>
          <p:nvPr/>
        </p:nvSpPr>
        <p:spPr>
          <a:xfrm>
            <a:off x="874320" y="5671904"/>
            <a:ext cx="11104319" cy="7405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333333"/>
                </a:solidFill>
                <a:latin typeface="Courier" pitchFamily="2" charset="0"/>
              </a:rPr>
              <a:t>创建了属于特定</a:t>
            </a:r>
            <a:r>
              <a:rPr lang="en" altLang="zh-CN" dirty="0">
                <a:solidFill>
                  <a:srgbClr val="333333"/>
                </a:solidFill>
                <a:latin typeface="Courier" pitchFamily="2" charset="0"/>
              </a:rPr>
              <a:t>Pass</a:t>
            </a:r>
            <a:r>
              <a:rPr lang="zh-CN" altLang="en-US" dirty="0">
                <a:solidFill>
                  <a:srgbClr val="333333"/>
                </a:solidFill>
                <a:latin typeface="Courier" pitchFamily="2" charset="0"/>
              </a:rPr>
              <a:t>类的静态</a:t>
            </a:r>
            <a:r>
              <a:rPr lang="en" altLang="zh-CN" dirty="0" err="1">
                <a:solidFill>
                  <a:srgbClr val="333333"/>
                </a:solidFill>
                <a:latin typeface="Courier" pitchFamily="2" charset="0"/>
              </a:rPr>
              <a:t>PassRegistrar</a:t>
            </a:r>
            <a:r>
              <a:rPr lang="zh-CN" altLang="en-US" dirty="0">
                <a:solidFill>
                  <a:srgbClr val="333333"/>
                </a:solidFill>
                <a:latin typeface="Courier" pitchFamily="2" charset="0"/>
              </a:rPr>
              <a:t>对象</a:t>
            </a:r>
            <a:r>
              <a:rPr lang="zh-CN" altLang="en" dirty="0">
                <a:solidFill>
                  <a:srgbClr val="333333"/>
                </a:solidFill>
                <a:latin typeface="Courier" pitchFamily="2" charset="0"/>
              </a:rPr>
              <a:t>，</a:t>
            </a:r>
            <a:r>
              <a:rPr lang="zh-CN" altLang="en-US" dirty="0">
                <a:solidFill>
                  <a:srgbClr val="333333"/>
                </a:solidFill>
                <a:latin typeface="Courier" pitchFamily="2" charset="0"/>
              </a:rPr>
              <a:t>从而通过构造过程将</a:t>
            </a:r>
            <a:r>
              <a:rPr lang="en-US" altLang="zh-CN" dirty="0">
                <a:solidFill>
                  <a:srgbClr val="333333"/>
                </a:solidFill>
                <a:latin typeface="Courier" pitchFamily="2" charset="0"/>
              </a:rPr>
              <a:t>Pass</a:t>
            </a:r>
            <a:r>
              <a:rPr lang="zh-CN" altLang="en-US" dirty="0">
                <a:solidFill>
                  <a:srgbClr val="333333"/>
                </a:solidFill>
                <a:latin typeface="Courier" pitchFamily="2" charset="0"/>
              </a:rPr>
              <a:t>插入到全局的</a:t>
            </a:r>
            <a:r>
              <a:rPr lang="en-US" altLang="zh-CN" dirty="0">
                <a:solidFill>
                  <a:srgbClr val="333333"/>
                </a:solidFill>
                <a:latin typeface="Courier" pitchFamily="2" charset="0"/>
              </a:rPr>
              <a:t>map</a:t>
            </a:r>
            <a:r>
              <a:rPr lang="zh-CN" altLang="en-US" dirty="0">
                <a:solidFill>
                  <a:srgbClr val="333333"/>
                </a:solidFill>
                <a:latin typeface="Courier" pitchFamily="2" charset="0"/>
              </a:rPr>
              <a:t>中，完成注册每个不同的**</a:t>
            </a:r>
            <a:r>
              <a:rPr lang="en-US" altLang="zh-CN" dirty="0">
                <a:solidFill>
                  <a:srgbClr val="333333"/>
                </a:solidFill>
                <a:latin typeface="Courier" pitchFamily="2" charset="0"/>
              </a:rPr>
              <a:t>_</a:t>
            </a:r>
            <a:r>
              <a:rPr lang="en" altLang="zh-CN" dirty="0" err="1">
                <a:solidFill>
                  <a:srgbClr val="333333"/>
                </a:solidFill>
                <a:latin typeface="Courier" pitchFamily="2" charset="0"/>
              </a:rPr>
              <a:t>pass.cc</a:t>
            </a:r>
            <a:r>
              <a:rPr lang="zh-CN" altLang="en-US" dirty="0">
                <a:solidFill>
                  <a:srgbClr val="333333"/>
                </a:solidFill>
                <a:latin typeface="Courier" pitchFamily="2" charset="0"/>
              </a:rPr>
              <a:t>文件最后，都调用了这个宏，例如</a:t>
            </a:r>
            <a:endParaRPr lang="en-US" altLang="zh-CN" dirty="0">
              <a:solidFill>
                <a:srgbClr val="333333"/>
              </a:solidFill>
              <a:latin typeface="Courier" pitchFamily="2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1A36809-EB9C-D045-BDF4-BF218547C5B4}"/>
              </a:ext>
            </a:extLst>
          </p:cNvPr>
          <p:cNvSpPr/>
          <p:nvPr/>
        </p:nvSpPr>
        <p:spPr>
          <a:xfrm>
            <a:off x="874319" y="6399840"/>
            <a:ext cx="99641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795E26"/>
                </a:solidFill>
                <a:latin typeface=" Courier" pitchFamily="2" charset="0"/>
              </a:rPr>
              <a:t>REGISTER_PASS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fc_fuse_pass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 Courier" pitchFamily="2" charset="0"/>
              </a:rPr>
              <a:t>paddle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 Courier" pitchFamily="2" charset="0"/>
              </a:rPr>
              <a:t>framework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ir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FCFusePass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);</a:t>
            </a:r>
            <a:endParaRPr lang="en" altLang="zh-CN" b="0" dirty="0">
              <a:solidFill>
                <a:srgbClr val="000000"/>
              </a:solidFill>
              <a:effectLst/>
              <a:latin typeface=" Courier" pitchFamily="2" charset="0"/>
            </a:endParaRPr>
          </a:p>
        </p:txBody>
      </p: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F332DDC9-0CE2-E846-9B61-89CAD34CDDE4}"/>
              </a:ext>
            </a:extLst>
          </p:cNvPr>
          <p:cNvCxnSpPr/>
          <p:nvPr/>
        </p:nvCxnSpPr>
        <p:spPr>
          <a:xfrm>
            <a:off x="947738" y="4227768"/>
            <a:ext cx="54800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841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2" y="181250"/>
            <a:ext cx="6170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/>
              <a:t>存储结构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zh-CN" altLang="en-US" sz="2800" b="1" dirty="0">
                <a:solidFill>
                  <a:srgbClr val="203BD3"/>
                </a:solidFill>
              </a:rPr>
              <a:t>基础对象如何存储？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4FAC43A-7D28-6349-8E9A-8E34BA4D0E06}"/>
              </a:ext>
            </a:extLst>
          </p:cNvPr>
          <p:cNvGrpSpPr/>
          <p:nvPr/>
        </p:nvGrpSpPr>
        <p:grpSpPr>
          <a:xfrm>
            <a:off x="956884" y="1003587"/>
            <a:ext cx="3929736" cy="3342717"/>
            <a:chOff x="943112" y="2646400"/>
            <a:chExt cx="3929736" cy="3342717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838D736-C444-DA41-8398-66C99971452A}"/>
                </a:ext>
              </a:extLst>
            </p:cNvPr>
            <p:cNvSpPr/>
            <p:nvPr/>
          </p:nvSpPr>
          <p:spPr>
            <a:xfrm>
              <a:off x="943112" y="2646400"/>
              <a:ext cx="3929736" cy="3342717"/>
            </a:xfrm>
            <a:prstGeom prst="rect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83EC654-8BB2-2443-B898-0C6A5F7FC56D}"/>
                </a:ext>
              </a:extLst>
            </p:cNvPr>
            <p:cNvSpPr txBox="1"/>
            <p:nvPr/>
          </p:nvSpPr>
          <p:spPr>
            <a:xfrm>
              <a:off x="1098093" y="2671115"/>
              <a:ext cx="284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/>
                <a:t>program</a:t>
              </a:r>
              <a:endParaRPr kumimoji="1" lang="zh-CN" altLang="en-US" b="1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378C465-52EF-8A4E-90A7-8C8DBC371EF1}"/>
                </a:ext>
              </a:extLst>
            </p:cNvPr>
            <p:cNvSpPr/>
            <p:nvPr/>
          </p:nvSpPr>
          <p:spPr>
            <a:xfrm>
              <a:off x="1159355" y="3096645"/>
              <a:ext cx="3497252" cy="2712213"/>
            </a:xfrm>
            <a:prstGeom prst="rect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b="1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35E5F97-6F8A-8143-9AF6-D01B9302B132}"/>
                </a:ext>
              </a:extLst>
            </p:cNvPr>
            <p:cNvSpPr txBox="1"/>
            <p:nvPr/>
          </p:nvSpPr>
          <p:spPr>
            <a:xfrm>
              <a:off x="1228491" y="3125868"/>
              <a:ext cx="1068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/>
                <a:t>block</a:t>
              </a:r>
              <a:r>
                <a:rPr kumimoji="1" lang="zh-CN" altLang="en-US" b="1" dirty="0"/>
                <a:t> </a:t>
              </a:r>
              <a:r>
                <a:rPr kumimoji="1" lang="en-US" altLang="zh-CN" b="1" dirty="0"/>
                <a:t>0</a:t>
              </a:r>
              <a:endParaRPr kumimoji="1" lang="zh-CN" altLang="en-US" b="1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4761D92-9C33-A44A-8B75-0751C124BCE0}"/>
                </a:ext>
              </a:extLst>
            </p:cNvPr>
            <p:cNvSpPr/>
            <p:nvPr/>
          </p:nvSpPr>
          <p:spPr>
            <a:xfrm>
              <a:off x="1319994" y="3524422"/>
              <a:ext cx="1490278" cy="2111442"/>
            </a:xfrm>
            <a:prstGeom prst="rect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b="1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3DA5D53-75F2-9645-B04D-2F4F9D223F37}"/>
                </a:ext>
              </a:extLst>
            </p:cNvPr>
            <p:cNvSpPr/>
            <p:nvPr/>
          </p:nvSpPr>
          <p:spPr>
            <a:xfrm>
              <a:off x="3026513" y="3524422"/>
              <a:ext cx="1500581" cy="2111442"/>
            </a:xfrm>
            <a:prstGeom prst="rect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b="1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48EFF9E-E57E-B346-AD80-BE7B8E540EB6}"/>
                </a:ext>
              </a:extLst>
            </p:cNvPr>
            <p:cNvSpPr txBox="1"/>
            <p:nvPr/>
          </p:nvSpPr>
          <p:spPr>
            <a:xfrm>
              <a:off x="1589306" y="3524422"/>
              <a:ext cx="757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 err="1"/>
                <a:t>vars</a:t>
              </a:r>
              <a:endParaRPr kumimoji="1" lang="zh-CN" altLang="en-US" b="1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FFBC531-0BD2-1347-BD06-E3D4873C12BF}"/>
                </a:ext>
              </a:extLst>
            </p:cNvPr>
            <p:cNvSpPr txBox="1"/>
            <p:nvPr/>
          </p:nvSpPr>
          <p:spPr>
            <a:xfrm>
              <a:off x="3397891" y="3524422"/>
              <a:ext cx="757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/>
                <a:t>ops</a:t>
              </a:r>
              <a:endParaRPr kumimoji="1" lang="zh-CN" altLang="en-US" b="1" dirty="0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6783842-3BC4-3A4E-806D-E0BF95673079}"/>
              </a:ext>
            </a:extLst>
          </p:cNvPr>
          <p:cNvSpPr txBox="1"/>
          <p:nvPr/>
        </p:nvSpPr>
        <p:spPr>
          <a:xfrm>
            <a:off x="5452533" y="1096652"/>
            <a:ext cx="568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>
                <a:latin typeface="Courier" pitchFamily="2" charset="0"/>
              </a:rPr>
              <a:t>class Program(object):</a:t>
            </a:r>
          </a:p>
          <a:p>
            <a:r>
              <a:rPr lang="zh-CN" altLang="en-US" dirty="0">
                <a:latin typeface="Courier" pitchFamily="2" charset="0"/>
              </a:rPr>
              <a:t>    </a:t>
            </a:r>
            <a:r>
              <a:rPr lang="en" altLang="zh-CN" dirty="0">
                <a:latin typeface="Courier" pitchFamily="2" charset="0"/>
              </a:rPr>
              <a:t>def __</a:t>
            </a:r>
            <a:r>
              <a:rPr lang="en" altLang="zh-CN" dirty="0" err="1">
                <a:latin typeface="Courier" pitchFamily="2" charset="0"/>
              </a:rPr>
              <a:t>init</a:t>
            </a:r>
            <a:r>
              <a:rPr lang="en" altLang="zh-CN" dirty="0">
                <a:latin typeface="Courier" pitchFamily="2" charset="0"/>
              </a:rPr>
              <a:t>__(self):</a:t>
            </a:r>
          </a:p>
          <a:p>
            <a:r>
              <a:rPr lang="zh-CN" altLang="en-US" dirty="0">
                <a:latin typeface="Courier" pitchFamily="2" charset="0"/>
              </a:rPr>
              <a:t>        </a:t>
            </a:r>
            <a:r>
              <a:rPr lang="en" altLang="zh-CN" b="1" dirty="0" err="1">
                <a:latin typeface="Courier" pitchFamily="2" charset="0"/>
              </a:rPr>
              <a:t>self.desc</a:t>
            </a:r>
            <a:r>
              <a:rPr lang="en" altLang="zh-CN" b="1" dirty="0">
                <a:latin typeface="Courier" pitchFamily="2" charset="0"/>
              </a:rPr>
              <a:t> = </a:t>
            </a:r>
            <a:r>
              <a:rPr lang="en" altLang="zh-CN" b="1" dirty="0" err="1">
                <a:latin typeface="Courier" pitchFamily="2" charset="0"/>
              </a:rPr>
              <a:t>core.ProgramDesc</a:t>
            </a:r>
            <a:r>
              <a:rPr lang="en" altLang="zh-CN" b="1" dirty="0">
                <a:latin typeface="Courier" pitchFamily="2" charset="0"/>
              </a:rPr>
              <a:t>()</a:t>
            </a:r>
          </a:p>
          <a:p>
            <a:r>
              <a:rPr lang="zh-CN" altLang="en-US" dirty="0">
                <a:latin typeface="Courier" pitchFamily="2" charset="0"/>
              </a:rPr>
              <a:t>        </a:t>
            </a:r>
            <a:r>
              <a:rPr lang="en" altLang="zh-CN" dirty="0" err="1">
                <a:latin typeface="Courier" pitchFamily="2" charset="0"/>
              </a:rPr>
              <a:t>self.blocks</a:t>
            </a:r>
            <a:r>
              <a:rPr lang="en" altLang="zh-CN" dirty="0">
                <a:latin typeface="Courier" pitchFamily="2" charset="0"/>
              </a:rPr>
              <a:t> = [Block(self, 0)]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937523E-4AB9-7041-AEE6-A4C603043E9F}"/>
              </a:ext>
            </a:extLst>
          </p:cNvPr>
          <p:cNvSpPr/>
          <p:nvPr/>
        </p:nvSpPr>
        <p:spPr>
          <a:xfrm>
            <a:off x="5452533" y="3201405"/>
            <a:ext cx="68834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Courier" pitchFamily="2" charset="0"/>
              </a:rPr>
              <a:t>ProgramDesc</a:t>
            </a:r>
            <a:r>
              <a:rPr lang="zh-CN" altLang="en-US" b="1" dirty="0">
                <a:latin typeface="Courier" pitchFamily="2" charset="0"/>
              </a:rPr>
              <a:t>成员：</a:t>
            </a:r>
            <a:endParaRPr lang="en" altLang="zh-CN" b="1" dirty="0">
              <a:latin typeface="Courier" pitchFamily="2" charset="0"/>
            </a:endParaRPr>
          </a:p>
          <a:p>
            <a:r>
              <a:rPr lang="en" altLang="zh-CN" b="1" dirty="0">
                <a:solidFill>
                  <a:srgbClr val="2339DA"/>
                </a:solidFill>
                <a:latin typeface="Courier" pitchFamily="2" charset="0"/>
              </a:rPr>
              <a:t>proto::</a:t>
            </a:r>
            <a:r>
              <a:rPr lang="en" altLang="zh-CN" b="1" dirty="0" err="1">
                <a:solidFill>
                  <a:srgbClr val="2339DA"/>
                </a:solidFill>
                <a:latin typeface="Courier" pitchFamily="2" charset="0"/>
              </a:rPr>
              <a:t>ProgramDesc</a:t>
            </a:r>
            <a:r>
              <a:rPr lang="en" altLang="zh-CN" b="1" dirty="0">
                <a:solidFill>
                  <a:srgbClr val="2339DA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latin typeface="Courier" pitchFamily="2" charset="0"/>
              </a:rPr>
              <a:t>desc</a:t>
            </a:r>
            <a:r>
              <a:rPr lang="en" altLang="zh-CN" dirty="0">
                <a:latin typeface="Courier" pitchFamily="2" charset="0"/>
              </a:rPr>
              <a:t>_; 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std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::vector&lt;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std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::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unique_ptr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&lt;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BlockDesc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&gt;&gt; blocks_;</a:t>
            </a:r>
            <a:endParaRPr lang="zh-CN" altLang="en-US" b="1" dirty="0">
              <a:solidFill>
                <a:srgbClr val="C00000"/>
              </a:solidFill>
              <a:latin typeface="Courier" pitchFamily="2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F707448-EC4D-F549-BF5C-1555312C26CE}"/>
              </a:ext>
            </a:extLst>
          </p:cNvPr>
          <p:cNvSpPr/>
          <p:nvPr/>
        </p:nvSpPr>
        <p:spPr>
          <a:xfrm>
            <a:off x="956884" y="4757490"/>
            <a:ext cx="99115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b="1" dirty="0" err="1">
                <a:latin typeface="Courier" pitchFamily="2" charset="0"/>
              </a:rPr>
              <a:t>BlockDesc</a:t>
            </a:r>
            <a:r>
              <a:rPr lang="zh-CN" altLang="en" b="1" dirty="0">
                <a:latin typeface="Courier" pitchFamily="2" charset="0"/>
              </a:rPr>
              <a:t>成员</a:t>
            </a:r>
            <a:r>
              <a:rPr lang="zh-CN" altLang="en-US" b="1" dirty="0">
                <a:latin typeface="Courier" pitchFamily="2" charset="0"/>
              </a:rPr>
              <a:t>：</a:t>
            </a:r>
            <a:endParaRPr lang="en" altLang="zh-CN" b="1" dirty="0">
              <a:latin typeface="Courier" pitchFamily="2" charset="0"/>
            </a:endParaRPr>
          </a:p>
          <a:p>
            <a:r>
              <a:rPr lang="en" altLang="zh-CN" dirty="0" err="1">
                <a:latin typeface="Courier" pitchFamily="2" charset="0"/>
              </a:rPr>
              <a:t>ProgramDesc</a:t>
            </a:r>
            <a:r>
              <a:rPr lang="en" altLang="zh-CN" dirty="0">
                <a:latin typeface="Courier" pitchFamily="2" charset="0"/>
              </a:rPr>
              <a:t> *prog_; // </a:t>
            </a:r>
            <a:r>
              <a:rPr lang="en" altLang="zh-CN" dirty="0" err="1">
                <a:latin typeface="Courier" pitchFamily="2" charset="0"/>
              </a:rPr>
              <a:t>not_own</a:t>
            </a:r>
            <a:endParaRPr lang="en" altLang="zh-CN" dirty="0">
              <a:latin typeface="Courier" pitchFamily="2" charset="0"/>
            </a:endParaRPr>
          </a:p>
          <a:p>
            <a:r>
              <a:rPr lang="en" altLang="zh-CN" b="1" dirty="0">
                <a:solidFill>
                  <a:srgbClr val="2339DA"/>
                </a:solidFill>
                <a:latin typeface="Courier" pitchFamily="2" charset="0"/>
              </a:rPr>
              <a:t>proto::</a:t>
            </a:r>
            <a:r>
              <a:rPr lang="en" altLang="zh-CN" b="1" dirty="0" err="1">
                <a:solidFill>
                  <a:srgbClr val="2339DA"/>
                </a:solidFill>
                <a:latin typeface="Courier" pitchFamily="2" charset="0"/>
              </a:rPr>
              <a:t>BlockDesc</a:t>
            </a:r>
            <a:r>
              <a:rPr lang="en" altLang="zh-CN" b="1" dirty="0">
                <a:solidFill>
                  <a:srgbClr val="2339DA"/>
                </a:solidFill>
                <a:latin typeface="Courier" pitchFamily="2" charset="0"/>
              </a:rPr>
              <a:t> </a:t>
            </a:r>
            <a:r>
              <a:rPr lang="en" altLang="zh-CN" dirty="0">
                <a:latin typeface="Courier" pitchFamily="2" charset="0"/>
              </a:rPr>
              <a:t>*</a:t>
            </a:r>
            <a:r>
              <a:rPr lang="en" altLang="zh-CN" dirty="0" err="1">
                <a:latin typeface="Courier" pitchFamily="2" charset="0"/>
              </a:rPr>
              <a:t>desc</a:t>
            </a:r>
            <a:r>
              <a:rPr lang="en" altLang="zh-CN" dirty="0">
                <a:latin typeface="Courier" pitchFamily="2" charset="0"/>
              </a:rPr>
              <a:t>_; // </a:t>
            </a:r>
            <a:r>
              <a:rPr lang="en" altLang="zh-CN" dirty="0" err="1">
                <a:latin typeface="Courier" pitchFamily="2" charset="0"/>
              </a:rPr>
              <a:t>not_own</a:t>
            </a:r>
            <a:endParaRPr lang="en" altLang="zh-CN" dirty="0">
              <a:latin typeface="Courier" pitchFamily="2" charset="0"/>
            </a:endParaRPr>
          </a:p>
          <a:p>
            <a:r>
              <a:rPr lang="en" altLang="zh-CN" dirty="0">
                <a:latin typeface="Courier" pitchFamily="2" charset="0"/>
              </a:rPr>
              <a:t/>
            </a:r>
            <a:br>
              <a:rPr lang="en" altLang="zh-CN" dirty="0">
                <a:latin typeface="Courier" pitchFamily="2" charset="0"/>
              </a:rPr>
            </a:b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std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::deque&lt;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std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::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unique_ptr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&lt;</a:t>
            </a:r>
            <a:r>
              <a:rPr lang="en" altLang="zh-CN" b="1" dirty="0" err="1">
                <a:solidFill>
                  <a:srgbClr val="2339DA"/>
                </a:solidFill>
                <a:latin typeface="Courier" pitchFamily="2" charset="0"/>
              </a:rPr>
              <a:t>OpDesc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&gt;&gt; ops_;</a:t>
            </a:r>
          </a:p>
          <a:p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std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::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unordered_map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&lt;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std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::string, </a:t>
            </a:r>
            <a:r>
              <a:rPr lang="zh-CN" altLang="en-US" b="1" dirty="0">
                <a:solidFill>
                  <a:srgbClr val="C00000"/>
                </a:solidFill>
                <a:latin typeface="Courier" pitchFamily="2" charset="0"/>
              </a:rPr>
              <a:t> 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std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::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unique_ptr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&lt;</a:t>
            </a:r>
            <a:r>
              <a:rPr lang="en" altLang="zh-CN" b="1" dirty="0" err="1">
                <a:solidFill>
                  <a:srgbClr val="2339DA"/>
                </a:solidFill>
                <a:latin typeface="Courier" pitchFamily="2" charset="0"/>
              </a:rPr>
              <a:t>VarDesc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&gt;&gt; 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vars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_;</a:t>
            </a: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B8B4840B-5C0A-2D44-94A9-B00839C8B4EC}"/>
              </a:ext>
            </a:extLst>
          </p:cNvPr>
          <p:cNvCxnSpPr/>
          <p:nvPr/>
        </p:nvCxnSpPr>
        <p:spPr>
          <a:xfrm>
            <a:off x="2311124" y="1253067"/>
            <a:ext cx="3869543" cy="1811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5E573659-6F3B-F443-BDDB-07F67D07C00E}"/>
              </a:ext>
            </a:extLst>
          </p:cNvPr>
          <p:cNvCxnSpPr/>
          <p:nvPr/>
        </p:nvCxnSpPr>
        <p:spPr>
          <a:xfrm>
            <a:off x="1603078" y="1881609"/>
            <a:ext cx="411989" cy="2875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42307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2" y="181250"/>
            <a:ext cx="8679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/>
              <a:t>ParallelExecutor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 err="1">
                <a:solidFill>
                  <a:srgbClr val="2339DA"/>
                </a:solidFill>
              </a:rPr>
              <a:t>ParallelExecutor</a:t>
            </a:r>
            <a:r>
              <a:rPr kumimoji="1" lang="zh-CN" altLang="en-US" sz="2800" b="1" dirty="0">
                <a:solidFill>
                  <a:srgbClr val="2339DA"/>
                </a:solidFill>
              </a:rPr>
              <a:t>构造函数</a:t>
            </a:r>
            <a:endParaRPr kumimoji="1" lang="en-US" altLang="zh-CN" sz="2800" b="1" dirty="0">
              <a:solidFill>
                <a:srgbClr val="2339DA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80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15EB58E-812B-9143-8E84-1CD566730926}"/>
              </a:ext>
            </a:extLst>
          </p:cNvPr>
          <p:cNvSpPr/>
          <p:nvPr/>
        </p:nvSpPr>
        <p:spPr>
          <a:xfrm>
            <a:off x="834032" y="1356058"/>
            <a:ext cx="11121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graph = 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member_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-&gt;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build_strategy_.Apply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  <a:latin typeface="Courier" pitchFamily="2" charset="0"/>
              </a:rPr>
              <a:t>...);</a:t>
            </a:r>
            <a:endParaRPr lang="en" altLang="zh-CN" b="0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8146A383-06D3-1349-B58A-65508FD65FD0}"/>
              </a:ext>
            </a:extLst>
          </p:cNvPr>
          <p:cNvCxnSpPr/>
          <p:nvPr/>
        </p:nvCxnSpPr>
        <p:spPr>
          <a:xfrm>
            <a:off x="947738" y="1832135"/>
            <a:ext cx="54800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3BA7A216-FA1D-FF4B-A05E-A0F6492E84D6}"/>
              </a:ext>
            </a:extLst>
          </p:cNvPr>
          <p:cNvSpPr/>
          <p:nvPr/>
        </p:nvSpPr>
        <p:spPr>
          <a:xfrm>
            <a:off x="834032" y="1938881"/>
            <a:ext cx="9834744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ir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::Graph *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BuildStrategy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dirty="0">
                <a:solidFill>
                  <a:srgbClr val="795E26"/>
                </a:solidFill>
                <a:latin typeface="Courier" pitchFamily="2" charset="0"/>
              </a:rPr>
              <a:t>Apply</a:t>
            </a:r>
            <a:r>
              <a:rPr lang="en-US" altLang="zh-CN" dirty="0">
                <a:solidFill>
                  <a:srgbClr val="795E26"/>
                </a:solidFill>
                <a:latin typeface="Courier" pitchFamily="2" charset="0"/>
              </a:rPr>
              <a:t>(...)</a:t>
            </a:r>
            <a:r>
              <a:rPr lang="zh-CN" altLang="en-US" dirty="0">
                <a:solidFill>
                  <a:srgbClr val="795E26"/>
                </a:solidFill>
                <a:latin typeface="Courier" pitchFamily="2" charset="0"/>
              </a:rPr>
              <a:t> </a:t>
            </a:r>
            <a:r>
              <a:rPr lang="en-US" altLang="zh-CN" dirty="0">
                <a:solidFill>
                  <a:srgbClr val="795E26"/>
                </a:solidFill>
                <a:latin typeface="Courier" pitchFamily="2" charset="0"/>
              </a:rPr>
              <a:t>{</a:t>
            </a:r>
          </a:p>
          <a:p>
            <a:r>
              <a:rPr lang="zh-CN" altLang="en-US" dirty="0">
                <a:solidFill>
                  <a:srgbClr val="795E26"/>
                </a:solidFill>
                <a:latin typeface="Courier" pitchFamily="2" charset="0"/>
              </a:rPr>
              <a:t>  </a:t>
            </a:r>
            <a:r>
              <a:rPr lang="en-US" altLang="zh-CN" dirty="0">
                <a:solidFill>
                  <a:srgbClr val="795E26"/>
                </a:solidFill>
                <a:latin typeface="Courier" pitchFamily="2" charset="0"/>
              </a:rPr>
              <a:t>//</a:t>
            </a:r>
            <a:r>
              <a:rPr lang="zh-CN" altLang="en-US" dirty="0">
                <a:solidFill>
                  <a:srgbClr val="795E26"/>
                </a:solidFill>
                <a:latin typeface="Courier" pitchFamily="2" charset="0"/>
              </a:rPr>
              <a:t> 根据</a:t>
            </a:r>
            <a:r>
              <a:rPr lang="en-US" altLang="zh-CN" dirty="0" err="1">
                <a:solidFill>
                  <a:srgbClr val="795E26"/>
                </a:solidFill>
                <a:latin typeface="Courier" pitchFamily="2" charset="0"/>
              </a:rPr>
              <a:t>BuildStrategy</a:t>
            </a:r>
            <a:r>
              <a:rPr lang="zh-CN" altLang="en-US" dirty="0">
                <a:solidFill>
                  <a:srgbClr val="795E26"/>
                </a:solidFill>
                <a:latin typeface="Courier" pitchFamily="2" charset="0"/>
              </a:rPr>
              <a:t>，构建一个包含所有</a:t>
            </a:r>
            <a:r>
              <a:rPr lang="en-US" altLang="zh-CN" dirty="0">
                <a:solidFill>
                  <a:srgbClr val="795E26"/>
                </a:solidFill>
                <a:latin typeface="Courier" pitchFamily="2" charset="0"/>
              </a:rPr>
              <a:t>Pass</a:t>
            </a:r>
            <a:r>
              <a:rPr lang="zh-CN" altLang="en-US" dirty="0">
                <a:solidFill>
                  <a:srgbClr val="795E26"/>
                </a:solidFill>
                <a:latin typeface="Courier" pitchFamily="2" charset="0"/>
              </a:rPr>
              <a:t>的对象实例，</a:t>
            </a:r>
            <a:r>
              <a:rPr lang="en-US" altLang="zh-CN" dirty="0" err="1">
                <a:solidFill>
                  <a:srgbClr val="795E26"/>
                </a:solidFill>
                <a:latin typeface="Courier" pitchFamily="2" charset="0"/>
              </a:rPr>
              <a:t>pass_builder</a:t>
            </a:r>
            <a:r>
              <a:rPr lang="en-US" altLang="zh-CN" dirty="0">
                <a:solidFill>
                  <a:srgbClr val="795E26"/>
                </a:solidFill>
                <a:latin typeface="Courier" pitchFamily="2" charset="0"/>
              </a:rPr>
              <a:t>_</a:t>
            </a:r>
          </a:p>
          <a:p>
            <a:r>
              <a:rPr lang="zh-CN" altLang="en-US" dirty="0">
                <a:solidFill>
                  <a:srgbClr val="795E26"/>
                </a:solidFill>
                <a:latin typeface="Courier" pitchFamily="2" charset="0"/>
              </a:rPr>
              <a:t>  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CreatePassesFromStrategy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(false);</a:t>
            </a:r>
          </a:p>
          <a:p>
            <a:endParaRPr lang="en" altLang="zh-CN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zh-CN" altLang="en-US" dirty="0">
                <a:solidFill>
                  <a:srgbClr val="795E26"/>
                </a:solidFill>
                <a:latin typeface="Courier" pitchFamily="2" charset="0"/>
              </a:rPr>
              <a:t>  </a:t>
            </a:r>
            <a:r>
              <a:rPr lang="en" altLang="zh-CN" dirty="0">
                <a:solidFill>
                  <a:srgbClr val="AF00DB"/>
                </a:solidFill>
                <a:latin typeface="Courier" pitchFamily="2" charset="0"/>
              </a:rPr>
              <a:t>for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Courier" pitchFamily="2" charset="0"/>
              </a:rPr>
              <a:t>shared_ptr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&lt;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ir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::Pass&gt; &amp;pass : </a:t>
            </a:r>
            <a:r>
              <a:rPr lang="en" altLang="zh-CN" dirty="0" err="1">
                <a:solidFill>
                  <a:srgbClr val="001080"/>
                </a:solidFill>
                <a:latin typeface="Courier" pitchFamily="2" charset="0"/>
              </a:rPr>
              <a:t>pass_builder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_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-&gt;</a:t>
            </a:r>
            <a:r>
              <a:rPr lang="en" altLang="zh-CN" dirty="0" err="1">
                <a:solidFill>
                  <a:srgbClr val="795E26"/>
                </a:solidFill>
                <a:latin typeface="Courier" pitchFamily="2" charset="0"/>
              </a:rPr>
              <a:t>AllPasses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()) {</a:t>
            </a:r>
          </a:p>
          <a:p>
            <a:r>
              <a:rPr lang="zh-CN" altLang="en-US" dirty="0">
                <a:solidFill>
                  <a:srgbClr val="AF00DB"/>
                </a:solidFill>
                <a:latin typeface="Courier" pitchFamily="2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Courier" pitchFamily="2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(</a:t>
            </a:r>
            <a:r>
              <a:rPr lang="en-US" altLang="zh-CN" dirty="0">
                <a:solidFill>
                  <a:srgbClr val="795E26"/>
                </a:solidFill>
                <a:latin typeface="Courier" pitchFamily="2" charset="0"/>
              </a:rPr>
              <a:t>pass-&gt;Type()</a:t>
            </a:r>
            <a:r>
              <a:rPr lang="zh-CN" altLang="en-US" dirty="0">
                <a:solidFill>
                  <a:srgbClr val="795E26"/>
                </a:solidFill>
                <a:latin typeface="Courier" pitchFamily="2" charset="0"/>
              </a:rPr>
              <a:t> </a:t>
            </a:r>
            <a:r>
              <a:rPr lang="en-US" altLang="zh-CN" dirty="0">
                <a:solidFill>
                  <a:srgbClr val="795E26"/>
                </a:solidFill>
                <a:latin typeface="Courier" pitchFamily="2" charset="0"/>
              </a:rPr>
              <a:t>==</a:t>
            </a:r>
            <a:r>
              <a:rPr lang="zh-CN" altLang="en-US" dirty="0">
                <a:solidFill>
                  <a:srgbClr val="795E26"/>
                </a:solidFill>
                <a:latin typeface="Courier" pitchFamily="2" charset="0"/>
              </a:rPr>
              <a:t> </a:t>
            </a:r>
            <a:r>
              <a:rPr lang="en-US" altLang="zh-CN" dirty="0">
                <a:solidFill>
                  <a:srgbClr val="795E26"/>
                </a:solidFill>
                <a:latin typeface="Courier" pitchFamily="2" charset="0"/>
              </a:rPr>
              <a:t>“</a:t>
            </a:r>
            <a:r>
              <a:rPr lang="zh-CN" altLang="en-US" dirty="0">
                <a:solidFill>
                  <a:srgbClr val="795E26"/>
                </a:solidFill>
                <a:latin typeface="Courier" pitchFamily="2" charset="0"/>
              </a:rPr>
              <a:t>某种需要进行额外操作的</a:t>
            </a:r>
            <a:r>
              <a:rPr lang="en-US" altLang="zh-CN" dirty="0">
                <a:solidFill>
                  <a:srgbClr val="795E26"/>
                </a:solidFill>
                <a:latin typeface="Courier" pitchFamily="2" charset="0"/>
              </a:rPr>
              <a:t>Pass”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 {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    </a:t>
            </a:r>
            <a:r>
              <a:rPr lang="en-US" altLang="zh-CN" dirty="0">
                <a:solidFill>
                  <a:srgbClr val="000000"/>
                </a:solidFill>
                <a:latin typeface="Courier" pitchFamily="2" charset="0"/>
              </a:rPr>
              <a:t>//</a:t>
            </a:r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准备性的配置</a:t>
            </a:r>
            <a:endParaRPr lang="en-US" altLang="zh-CN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urier" pitchFamily="2" charset="0"/>
              </a:rPr>
              <a:t>}</a:t>
            </a:r>
            <a:endParaRPr lang="en" altLang="zh-CN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" altLang="zh-CN" dirty="0">
                <a:solidFill>
                  <a:srgbClr val="C00000"/>
                </a:solidFill>
                <a:latin typeface="Courier" pitchFamily="2" charset="0"/>
              </a:rPr>
              <a:t>graph = pass-&gt;Apply(graph);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urier" pitchFamily="2" charset="0"/>
              </a:rPr>
              <a:t>}</a:t>
            </a:r>
            <a:endParaRPr lang="en" altLang="zh-CN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Courier" pitchFamily="2" charset="0"/>
              </a:rPr>
              <a:t>  </a:t>
            </a:r>
            <a:r>
              <a:rPr lang="en" altLang="zh-CN" dirty="0">
                <a:solidFill>
                  <a:srgbClr val="AF00DB"/>
                </a:solidFill>
                <a:latin typeface="Courier" pitchFamily="2" charset="0"/>
              </a:rPr>
              <a:t>return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graph;</a:t>
            </a:r>
            <a:endParaRPr lang="en-US" altLang="zh-CN" dirty="0">
              <a:solidFill>
                <a:srgbClr val="795E26"/>
              </a:solidFill>
              <a:latin typeface="Courier" pitchFamily="2" charset="0"/>
            </a:endParaRPr>
          </a:p>
          <a:p>
            <a:r>
              <a:rPr lang="en-US" altLang="zh-CN" dirty="0">
                <a:solidFill>
                  <a:srgbClr val="795E26"/>
                </a:solidFill>
                <a:latin typeface="Courier" pitchFamily="2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A60A70E-4328-4441-A89D-F2E6E0340305}"/>
              </a:ext>
            </a:extLst>
          </p:cNvPr>
          <p:cNvSpPr/>
          <p:nvPr/>
        </p:nvSpPr>
        <p:spPr>
          <a:xfrm>
            <a:off x="5568524" y="4154872"/>
            <a:ext cx="6387256" cy="9233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F3F3F"/>
                </a:solidFill>
                <a:latin typeface="Courier" pitchFamily="2" charset="0"/>
              </a:rPr>
              <a:t>在构建</a:t>
            </a:r>
            <a:r>
              <a:rPr lang="en" altLang="zh-CN" dirty="0" err="1">
                <a:solidFill>
                  <a:srgbClr val="3F3F3F"/>
                </a:solidFill>
                <a:latin typeface="Courier" pitchFamily="2" charset="0"/>
              </a:rPr>
              <a:t>Passbuilder</a:t>
            </a:r>
            <a:r>
              <a:rPr lang="zh-CN" altLang="en-US" dirty="0">
                <a:solidFill>
                  <a:srgbClr val="3F3F3F"/>
                </a:solidFill>
                <a:latin typeface="Courier" pitchFamily="2" charset="0"/>
              </a:rPr>
              <a:t>的时候，有一系列</a:t>
            </a:r>
            <a:r>
              <a:rPr lang="en" altLang="zh-CN" dirty="0">
                <a:solidFill>
                  <a:srgbClr val="3F3F3F"/>
                </a:solidFill>
                <a:latin typeface="Courier" pitchFamily="2" charset="0"/>
              </a:rPr>
              <a:t>append</a:t>
            </a:r>
            <a:r>
              <a:rPr lang="zh-CN" altLang="en-US" dirty="0">
                <a:solidFill>
                  <a:srgbClr val="3F3F3F"/>
                </a:solidFill>
                <a:latin typeface="Courier" pitchFamily="2" charset="0"/>
              </a:rPr>
              <a:t>操作，</a:t>
            </a:r>
            <a:r>
              <a:rPr lang="en" altLang="zh-CN" dirty="0" err="1">
                <a:solidFill>
                  <a:srgbClr val="3F3F3F"/>
                </a:solidFill>
                <a:latin typeface="Courier" pitchFamily="2" charset="0"/>
              </a:rPr>
              <a:t>AppendPass</a:t>
            </a:r>
            <a:r>
              <a:rPr lang="zh-CN" altLang="en-US" dirty="0">
                <a:solidFill>
                  <a:srgbClr val="3F3F3F"/>
                </a:solidFill>
                <a:latin typeface="Courier" pitchFamily="2" charset="0"/>
              </a:rPr>
              <a:t>的时候，会去前面的</a:t>
            </a:r>
            <a:r>
              <a:rPr lang="en" altLang="zh-CN" dirty="0">
                <a:solidFill>
                  <a:srgbClr val="3F3F3F"/>
                </a:solidFill>
                <a:latin typeface="Courier" pitchFamily="2" charset="0"/>
              </a:rPr>
              <a:t>map</a:t>
            </a:r>
            <a:r>
              <a:rPr lang="zh-CN" altLang="en-US" dirty="0">
                <a:solidFill>
                  <a:srgbClr val="3F3F3F"/>
                </a:solidFill>
                <a:latin typeface="Courier" pitchFamily="2" charset="0"/>
              </a:rPr>
              <a:t>里查找到对应类型的</a:t>
            </a:r>
            <a:r>
              <a:rPr lang="en" altLang="zh-CN" dirty="0">
                <a:solidFill>
                  <a:srgbClr val="3F3F3F"/>
                </a:solidFill>
                <a:latin typeface="Courier" pitchFamily="2" charset="0"/>
              </a:rPr>
              <a:t>pass</a:t>
            </a:r>
            <a:r>
              <a:rPr lang="zh-CN" altLang="en" dirty="0">
                <a:solidFill>
                  <a:srgbClr val="3F3F3F"/>
                </a:solidFill>
                <a:latin typeface="Courier" pitchFamily="2" charset="0"/>
              </a:rPr>
              <a:t>，</a:t>
            </a:r>
            <a:r>
              <a:rPr lang="zh-CN" altLang="en-US" dirty="0">
                <a:solidFill>
                  <a:srgbClr val="3F3F3F"/>
                </a:solidFill>
                <a:latin typeface="Courier" pitchFamily="2" charset="0"/>
              </a:rPr>
              <a:t>插入到</a:t>
            </a:r>
            <a:r>
              <a:rPr lang="en" altLang="zh-CN" dirty="0">
                <a:solidFill>
                  <a:srgbClr val="3F3F3F"/>
                </a:solidFill>
                <a:latin typeface="Courier" pitchFamily="2" charset="0"/>
              </a:rPr>
              <a:t>pass builder</a:t>
            </a:r>
            <a:r>
              <a:rPr lang="zh-CN" altLang="en-US" dirty="0">
                <a:solidFill>
                  <a:srgbClr val="3F3F3F"/>
                </a:solidFill>
                <a:latin typeface="Courier" pitchFamily="2" charset="0"/>
              </a:rPr>
              <a:t>的</a:t>
            </a:r>
            <a:r>
              <a:rPr lang="en" altLang="zh-CN" dirty="0">
                <a:solidFill>
                  <a:srgbClr val="3F3F3F"/>
                </a:solidFill>
                <a:latin typeface="Courier" pitchFamily="2" charset="0"/>
              </a:rPr>
              <a:t>passes_</a:t>
            </a:r>
            <a:r>
              <a:rPr lang="zh-CN" altLang="en-US" dirty="0">
                <a:solidFill>
                  <a:srgbClr val="3F3F3F"/>
                </a:solidFill>
                <a:latin typeface="Courier" pitchFamily="2" charset="0"/>
              </a:rPr>
              <a:t>中，从而完成构建</a:t>
            </a:r>
            <a:endParaRPr lang="zh-CN" altLang="en-US" dirty="0">
              <a:latin typeface="Courier" pitchFamily="2" charset="0"/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31F6A059-CD95-264E-8D82-B5B462A0AD81}"/>
              </a:ext>
            </a:extLst>
          </p:cNvPr>
          <p:cNvCxnSpPr/>
          <p:nvPr/>
        </p:nvCxnSpPr>
        <p:spPr>
          <a:xfrm>
            <a:off x="3880485" y="4531173"/>
            <a:ext cx="822960" cy="1389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8FCAD9C1-0995-8240-88A8-DAFDB1DDFFD8}"/>
              </a:ext>
            </a:extLst>
          </p:cNvPr>
          <p:cNvCxnSpPr/>
          <p:nvPr/>
        </p:nvCxnSpPr>
        <p:spPr>
          <a:xfrm flipH="1" flipV="1">
            <a:off x="4703445" y="2834640"/>
            <a:ext cx="1724368" cy="128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13062F5E-1C9C-A347-8F86-04F25F58FB2E}"/>
              </a:ext>
            </a:extLst>
          </p:cNvPr>
          <p:cNvSpPr txBox="1"/>
          <p:nvPr/>
        </p:nvSpPr>
        <p:spPr>
          <a:xfrm>
            <a:off x="1993541" y="5305541"/>
            <a:ext cx="576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>
                <a:solidFill>
                  <a:srgbClr val="2339DA"/>
                </a:solidFill>
                <a:latin typeface="Courier" pitchFamily="2" charset="0"/>
              </a:rPr>
              <a:t>疑问：</a:t>
            </a:r>
            <a:endParaRPr kumimoji="1" lang="en-US" altLang="zh-CN" dirty="0">
              <a:solidFill>
                <a:srgbClr val="2339DA"/>
              </a:solidFill>
              <a:latin typeface="Courier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trike="sngStrike" dirty="0">
                <a:solidFill>
                  <a:srgbClr val="2339DA"/>
                </a:solidFill>
                <a:latin typeface="Courier" pitchFamily="2" charset="0"/>
              </a:rPr>
              <a:t>什么是</a:t>
            </a:r>
            <a:r>
              <a:rPr kumimoji="1" lang="en-US" altLang="zh-CN" strike="sngStrike" dirty="0">
                <a:solidFill>
                  <a:srgbClr val="2339DA"/>
                </a:solidFill>
                <a:latin typeface="Courier" pitchFamily="2" charset="0"/>
              </a:rPr>
              <a:t>Pass</a:t>
            </a:r>
            <a:r>
              <a:rPr kumimoji="1" lang="zh-CN" altLang="en-US" strike="sngStrike" dirty="0">
                <a:solidFill>
                  <a:srgbClr val="2339DA"/>
                </a:solidFill>
                <a:latin typeface="Courier" pitchFamily="2" charset="0"/>
              </a:rPr>
              <a:t>？</a:t>
            </a:r>
            <a:endParaRPr kumimoji="1" lang="en-US" altLang="zh-CN" strike="sngStrike" dirty="0">
              <a:solidFill>
                <a:srgbClr val="2339DA"/>
              </a:solidFill>
              <a:latin typeface="Courier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2339DA"/>
                </a:solidFill>
                <a:latin typeface="Courier" pitchFamily="2" charset="0"/>
              </a:rPr>
              <a:t>Pass-&gt;Apply</a:t>
            </a:r>
            <a:r>
              <a:rPr kumimoji="1" lang="zh-CN" altLang="en-US" dirty="0">
                <a:solidFill>
                  <a:srgbClr val="2339DA"/>
                </a:solidFill>
                <a:latin typeface="Courier" pitchFamily="2" charset="0"/>
              </a:rPr>
              <a:t>是如何对</a:t>
            </a:r>
            <a:r>
              <a:rPr kumimoji="1" lang="en-US" altLang="zh-CN" dirty="0">
                <a:solidFill>
                  <a:srgbClr val="2339DA"/>
                </a:solidFill>
                <a:latin typeface="Courier" pitchFamily="2" charset="0"/>
              </a:rPr>
              <a:t>Graph</a:t>
            </a:r>
            <a:r>
              <a:rPr kumimoji="1" lang="zh-CN" altLang="en-US" dirty="0">
                <a:solidFill>
                  <a:srgbClr val="2339DA"/>
                </a:solidFill>
                <a:latin typeface="Courier" pitchFamily="2" charset="0"/>
              </a:rPr>
              <a:t>进行改动的？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19F7B95-83DE-E247-9E07-D9F36E0DA987}"/>
              </a:ext>
            </a:extLst>
          </p:cNvPr>
          <p:cNvSpPr txBox="1"/>
          <p:nvPr/>
        </p:nvSpPr>
        <p:spPr>
          <a:xfrm>
            <a:off x="834032" y="704470"/>
            <a:ext cx="8679744" cy="512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dirty="0">
                <a:latin typeface="Courier" pitchFamily="2" charset="0"/>
              </a:rPr>
              <a:t>4.</a:t>
            </a:r>
            <a:r>
              <a:rPr kumimoji="1" lang="zh-CN" altLang="en-US" sz="2000" dirty="0">
                <a:latin typeface="Courier" pitchFamily="2" charset="0"/>
              </a:rPr>
              <a:t> 根据</a:t>
            </a:r>
            <a:r>
              <a:rPr kumimoji="1" lang="en-US" altLang="zh-CN" sz="2000" dirty="0">
                <a:latin typeface="Courier" pitchFamily="2" charset="0"/>
              </a:rPr>
              <a:t>Build</a:t>
            </a:r>
            <a:r>
              <a:rPr kumimoji="1" lang="zh-CN" altLang="en-US" sz="2000" dirty="0">
                <a:latin typeface="Courier" pitchFamily="2" charset="0"/>
              </a:rPr>
              <a:t> </a:t>
            </a:r>
            <a:r>
              <a:rPr kumimoji="1" lang="en-US" altLang="zh-CN" sz="2000" dirty="0">
                <a:latin typeface="Courier" pitchFamily="2" charset="0"/>
              </a:rPr>
              <a:t>Strategy</a:t>
            </a:r>
            <a:r>
              <a:rPr kumimoji="1" lang="zh-CN" altLang="en-US" sz="2000" dirty="0">
                <a:latin typeface="Courier" pitchFamily="2" charset="0"/>
              </a:rPr>
              <a:t>构建并优化</a:t>
            </a:r>
            <a:r>
              <a:rPr kumimoji="1" lang="en-US" altLang="zh-CN" sz="2000" dirty="0">
                <a:latin typeface="Courier" pitchFamily="2" charset="0"/>
              </a:rPr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271107503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2" y="181250"/>
            <a:ext cx="8679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/>
              <a:t>ParallelExecutor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 err="1">
                <a:solidFill>
                  <a:srgbClr val="2339DA"/>
                </a:solidFill>
              </a:rPr>
              <a:t>ParallelExecutor</a:t>
            </a:r>
            <a:r>
              <a:rPr kumimoji="1" lang="zh-CN" altLang="en-US" sz="2800" b="1" dirty="0">
                <a:solidFill>
                  <a:srgbClr val="2339DA"/>
                </a:solidFill>
              </a:rPr>
              <a:t>构造函数</a:t>
            </a:r>
            <a:endParaRPr kumimoji="1" lang="en-US" altLang="zh-CN" sz="2800" b="1" dirty="0">
              <a:solidFill>
                <a:srgbClr val="2339DA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81</a:t>
            </a:fld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F50B27B-AF83-E84F-B9F3-4426FD89D1CA}"/>
              </a:ext>
            </a:extLst>
          </p:cNvPr>
          <p:cNvSpPr/>
          <p:nvPr/>
        </p:nvSpPr>
        <p:spPr>
          <a:xfrm>
            <a:off x="822602" y="843479"/>
            <a:ext cx="91316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795E26"/>
                </a:solidFill>
                <a:latin typeface="Courier" pitchFamily="2" charset="0"/>
              </a:rPr>
              <a:t>//</a:t>
            </a:r>
            <a:r>
              <a:rPr lang="zh-CN" altLang="en-US" dirty="0">
                <a:solidFill>
                  <a:srgbClr val="795E26"/>
                </a:solidFill>
                <a:latin typeface="Courier" pitchFamily="2" charset="0"/>
              </a:rPr>
              <a:t> 根据</a:t>
            </a:r>
            <a:r>
              <a:rPr lang="en-US" altLang="zh-CN" dirty="0" err="1">
                <a:solidFill>
                  <a:srgbClr val="795E26"/>
                </a:solidFill>
                <a:latin typeface="Courier" pitchFamily="2" charset="0"/>
              </a:rPr>
              <a:t>BuildStrategy</a:t>
            </a:r>
            <a:r>
              <a:rPr lang="zh-CN" altLang="en-US" dirty="0">
                <a:solidFill>
                  <a:srgbClr val="795E26"/>
                </a:solidFill>
                <a:latin typeface="Courier" pitchFamily="2" charset="0"/>
              </a:rPr>
              <a:t>，构建一个包含所有</a:t>
            </a:r>
            <a:r>
              <a:rPr lang="en-US" altLang="zh-CN" dirty="0">
                <a:solidFill>
                  <a:srgbClr val="795E26"/>
                </a:solidFill>
                <a:latin typeface="Courier" pitchFamily="2" charset="0"/>
              </a:rPr>
              <a:t>Pass</a:t>
            </a:r>
            <a:r>
              <a:rPr lang="zh-CN" altLang="en-US" dirty="0">
                <a:solidFill>
                  <a:srgbClr val="795E26"/>
                </a:solidFill>
                <a:latin typeface="Courier" pitchFamily="2" charset="0"/>
              </a:rPr>
              <a:t>的对象实例，</a:t>
            </a:r>
            <a:r>
              <a:rPr lang="en-US" altLang="zh-CN" dirty="0" err="1">
                <a:solidFill>
                  <a:srgbClr val="795E26"/>
                </a:solidFill>
                <a:latin typeface="Courier" pitchFamily="2" charset="0"/>
              </a:rPr>
              <a:t>pass_builder</a:t>
            </a:r>
            <a:r>
              <a:rPr lang="en-US" altLang="zh-CN" dirty="0">
                <a:solidFill>
                  <a:srgbClr val="795E26"/>
                </a:solidFill>
                <a:latin typeface="Courier" pitchFamily="2" charset="0"/>
              </a:rPr>
              <a:t>_</a:t>
            </a:r>
          </a:p>
          <a:p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CreatePassesFromStrategy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(false);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10C57A6-729C-7D47-91AE-A80095563F4A}"/>
              </a:ext>
            </a:extLst>
          </p:cNvPr>
          <p:cNvSpPr/>
          <p:nvPr/>
        </p:nvSpPr>
        <p:spPr>
          <a:xfrm>
            <a:off x="822602" y="1628819"/>
            <a:ext cx="113693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shared_ptr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&lt;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ir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PassBuilder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&gt; 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BuildStrategy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</a:t>
            </a:r>
            <a:r>
              <a:rPr lang="en" altLang="zh-CN" dirty="0" err="1">
                <a:solidFill>
                  <a:srgbClr val="795E26"/>
                </a:solidFill>
                <a:latin typeface=" Courier" pitchFamily="2" charset="0"/>
              </a:rPr>
              <a:t>CreatePassesFromStrategy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</a:t>
            </a:r>
          </a:p>
          <a:p>
            <a:r>
              <a:rPr lang="zh-CN" altLang="en-US" dirty="0">
                <a:solidFill>
                  <a:srgbClr val="001080"/>
                </a:solidFill>
                <a:latin typeface=" Courier" pitchFamily="2" charset="0"/>
              </a:rPr>
              <a:t>  </a:t>
            </a:r>
            <a:r>
              <a:rPr lang="en" altLang="zh-CN" dirty="0" err="1">
                <a:solidFill>
                  <a:srgbClr val="001080"/>
                </a:solidFill>
                <a:latin typeface=" Courier" pitchFamily="2" charset="0"/>
              </a:rPr>
              <a:t>pass_builder_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.</a:t>
            </a:r>
            <a:r>
              <a:rPr lang="en" altLang="zh-CN" dirty="0" err="1">
                <a:solidFill>
                  <a:srgbClr val="795E26"/>
                </a:solidFill>
                <a:latin typeface=" Courier" pitchFamily="2" charset="0"/>
              </a:rPr>
              <a:t>reset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</a:t>
            </a:r>
            <a:r>
              <a:rPr lang="en" altLang="zh-CN" dirty="0">
                <a:solidFill>
                  <a:srgbClr val="AF00DB"/>
                </a:solidFill>
                <a:latin typeface=" Courier" pitchFamily="2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 Courier" pitchFamily="2" charset="0"/>
              </a:rPr>
              <a:t>ParallelExecutorPassBuilder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(*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));</a:t>
            </a:r>
          </a:p>
          <a:p>
            <a:r>
              <a:rPr lang="zh-CN" altLang="en-US" dirty="0">
                <a:solidFill>
                  <a:srgbClr val="AF00DB"/>
                </a:solidFill>
                <a:latin typeface=" Courier" pitchFamily="2" charset="0"/>
              </a:rPr>
              <a:t>  </a:t>
            </a:r>
            <a:r>
              <a:rPr lang="en" altLang="zh-CN" dirty="0">
                <a:solidFill>
                  <a:srgbClr val="AF00DB"/>
                </a:solidFill>
                <a:latin typeface=" Courier" pitchFamily="2" charset="0"/>
              </a:rPr>
              <a:t>return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pass_builder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_;</a:t>
            </a:r>
          </a:p>
          <a:p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}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27A68D3-93CA-4043-BA34-B58022FFC115}"/>
              </a:ext>
            </a:extLst>
          </p:cNvPr>
          <p:cNvSpPr/>
          <p:nvPr/>
        </p:nvSpPr>
        <p:spPr>
          <a:xfrm>
            <a:off x="822602" y="2968157"/>
            <a:ext cx="1124979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explicit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 Courier" pitchFamily="2" charset="0"/>
              </a:rPr>
              <a:t>ParallelExecutorPassBuilder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</a:t>
            </a:r>
            <a:r>
              <a:rPr lang="en" altLang="zh-CN" dirty="0" err="1">
                <a:solidFill>
                  <a:srgbClr val="0000FF"/>
                </a:solidFill>
                <a:latin typeface=" 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BuildStrategy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&amp;</a:t>
            </a:r>
            <a:r>
              <a:rPr lang="en" altLang="zh-CN" dirty="0">
                <a:solidFill>
                  <a:srgbClr val="001080"/>
                </a:solidFill>
                <a:latin typeface=" Courier" pitchFamily="2" charset="0"/>
              </a:rPr>
              <a:t>strategy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 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ir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</a:t>
            </a:r>
            <a:r>
              <a:rPr lang="en" altLang="zh-CN" dirty="0" err="1">
                <a:solidFill>
                  <a:srgbClr val="795E26"/>
                </a:solidFill>
                <a:latin typeface=" Courier" pitchFamily="2" charset="0"/>
              </a:rPr>
              <a:t>PassBuilder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(), </a:t>
            </a:r>
            <a:r>
              <a:rPr lang="en" altLang="zh-CN" dirty="0">
                <a:solidFill>
                  <a:srgbClr val="795E26"/>
                </a:solidFill>
                <a:latin typeface=" Courier" pitchFamily="2" charset="0"/>
              </a:rPr>
              <a:t>strategy_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(strategy) {</a:t>
            </a:r>
          </a:p>
          <a:p>
            <a:r>
              <a:rPr lang="zh-CN" altLang="en-US" dirty="0">
                <a:solidFill>
                  <a:srgbClr val="795E26"/>
                </a:solidFill>
                <a:latin typeface=" Courier" pitchFamily="2" charset="0"/>
              </a:rPr>
              <a:t>  </a:t>
            </a:r>
            <a:r>
              <a:rPr lang="en" altLang="zh-CN" dirty="0" err="1">
                <a:solidFill>
                  <a:srgbClr val="795E26"/>
                </a:solidFill>
                <a:latin typeface=" Courier" pitchFamily="2" charset="0"/>
              </a:rPr>
              <a:t>ResolveOptionConfliction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();</a:t>
            </a:r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 Courier" pitchFamily="2" charset="0"/>
              </a:rPr>
              <a:t>//</a:t>
            </a:r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根据</a:t>
            </a:r>
            <a:r>
              <a:rPr lang="en-US" altLang="zh-CN" dirty="0">
                <a:solidFill>
                  <a:srgbClr val="000000"/>
                </a:solidFill>
                <a:latin typeface=" Courier" pitchFamily="2" charset="0"/>
              </a:rPr>
              <a:t>pass</a:t>
            </a:r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之间约束，解决冲突，比如有</a:t>
            </a:r>
            <a:r>
              <a:rPr lang="en-US" altLang="zh-CN" dirty="0" err="1">
                <a:solidFill>
                  <a:srgbClr val="000000"/>
                </a:solidFill>
                <a:latin typeface=" Courier" pitchFamily="2" charset="0"/>
              </a:rPr>
              <a:t>PassA</a:t>
            </a:r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就不能有</a:t>
            </a:r>
            <a:r>
              <a:rPr lang="en-US" altLang="zh-CN" dirty="0" err="1">
                <a:solidFill>
                  <a:srgbClr val="000000"/>
                </a:solidFill>
                <a:latin typeface=" Courier" pitchFamily="2" charset="0"/>
              </a:rPr>
              <a:t>PassB</a:t>
            </a:r>
            <a:endParaRPr lang="en" altLang="zh-CN" dirty="0">
              <a:solidFill>
                <a:srgbClr val="000000"/>
              </a:solidFill>
              <a:latin typeface=" Courier" pitchFamily="2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 </a:t>
            </a:r>
            <a:r>
              <a:rPr lang="en" altLang="zh-CN" dirty="0" err="1">
                <a:solidFill>
                  <a:srgbClr val="795E26"/>
                </a:solidFill>
                <a:latin typeface=" Courier" pitchFamily="2" charset="0"/>
              </a:rPr>
              <a:t>AppendPrintGraphPass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 Courier" pitchFamily="2" charset="0"/>
              </a:rPr>
              <a:t>...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);</a:t>
            </a:r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 Courier" pitchFamily="2" charset="0"/>
              </a:rPr>
              <a:t>//</a:t>
            </a:r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调试用的</a:t>
            </a:r>
            <a:r>
              <a:rPr lang="en-US" altLang="zh-CN" dirty="0">
                <a:solidFill>
                  <a:srgbClr val="000000"/>
                </a:solidFill>
                <a:latin typeface=" Courier" pitchFamily="2" charset="0"/>
              </a:rPr>
              <a:t>Pass</a:t>
            </a:r>
            <a:endParaRPr lang="en" altLang="zh-CN" dirty="0">
              <a:solidFill>
                <a:srgbClr val="000000"/>
              </a:solidFill>
              <a:latin typeface=" Courier" pitchFamily="2" charset="0"/>
            </a:endParaRPr>
          </a:p>
          <a:p>
            <a:r>
              <a:rPr lang="zh-CN" altLang="en-US" dirty="0">
                <a:solidFill>
                  <a:srgbClr val="795E26"/>
                </a:solidFill>
                <a:latin typeface=" Courier" pitchFamily="2" charset="0"/>
              </a:rPr>
              <a:t>  </a:t>
            </a:r>
            <a:r>
              <a:rPr lang="en" altLang="zh-CN" dirty="0" err="1">
                <a:solidFill>
                  <a:srgbClr val="795E26"/>
                </a:solidFill>
                <a:latin typeface=" Courier" pitchFamily="2" charset="0"/>
              </a:rPr>
              <a:t>AppendPassWithCheck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</a:t>
            </a:r>
            <a:r>
              <a:rPr lang="en-US" altLang="zh-CN" dirty="0">
                <a:solidFill>
                  <a:srgbClr val="001080"/>
                </a:solidFill>
                <a:latin typeface=" Courier" pitchFamily="2" charset="0"/>
              </a:rPr>
              <a:t>bool,</a:t>
            </a:r>
            <a:r>
              <a:rPr lang="zh-CN" altLang="en-US" dirty="0">
                <a:solidFill>
                  <a:srgbClr val="001080"/>
                </a:solidFill>
                <a:latin typeface=" Courier" pitchFamily="2" charset="0"/>
              </a:rPr>
              <a:t> </a:t>
            </a:r>
            <a:r>
              <a:rPr lang="en-US" altLang="zh-CN" dirty="0" err="1">
                <a:solidFill>
                  <a:srgbClr val="001080"/>
                </a:solidFill>
                <a:latin typeface=" Courier" pitchFamily="2" charset="0"/>
              </a:rPr>
              <a:t>pass_name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);</a:t>
            </a:r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 Courier" pitchFamily="2" charset="0"/>
              </a:rPr>
              <a:t>//</a:t>
            </a:r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条件</a:t>
            </a:r>
            <a:r>
              <a:rPr lang="en-US" altLang="zh-CN" dirty="0">
                <a:solidFill>
                  <a:srgbClr val="000000"/>
                </a:solidFill>
                <a:latin typeface=" Courier" pitchFamily="2" charset="0"/>
              </a:rPr>
              <a:t>Pass</a:t>
            </a:r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 Courier" pitchFamily="2" charset="0"/>
              </a:rPr>
              <a:t>bool</a:t>
            </a:r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为</a:t>
            </a:r>
            <a:r>
              <a:rPr lang="en-US" altLang="zh-CN" dirty="0">
                <a:solidFill>
                  <a:srgbClr val="000000"/>
                </a:solidFill>
                <a:latin typeface=" Courier" pitchFamily="2" charset="0"/>
              </a:rPr>
              <a:t>true</a:t>
            </a:r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，则</a:t>
            </a:r>
            <a:r>
              <a:rPr lang="en-US" altLang="zh-CN" dirty="0">
                <a:solidFill>
                  <a:srgbClr val="000000"/>
                </a:solidFill>
                <a:latin typeface=" Courier" pitchFamily="2" charset="0"/>
              </a:rPr>
              <a:t>Append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/>
            </a:r>
            <a:br>
              <a:rPr lang="en" altLang="zh-CN" dirty="0">
                <a:solidFill>
                  <a:srgbClr val="000000"/>
                </a:solidFill>
                <a:latin typeface=" Courier" pitchFamily="2" charset="0"/>
              </a:rPr>
            </a:br>
            <a:r>
              <a:rPr lang="zh-CN" altLang="en-US" b="1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" altLang="zh-CN" b="1" dirty="0" err="1">
                <a:solidFill>
                  <a:srgbClr val="795E26"/>
                </a:solidFill>
                <a:latin typeface="Courier" pitchFamily="2" charset="0"/>
              </a:rPr>
              <a:t>AppendOpFusePasses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();</a:t>
            </a:r>
            <a:r>
              <a:rPr lang="zh-CN" altLang="en-US" b="1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-US" altLang="zh-CN" b="1" dirty="0">
                <a:solidFill>
                  <a:srgbClr val="000000"/>
                </a:solidFill>
                <a:latin typeface="Courier" pitchFamily="2" charset="0"/>
              </a:rPr>
              <a:t>//</a:t>
            </a:r>
            <a:r>
              <a:rPr lang="zh-CN" altLang="en-US" b="1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urier" pitchFamily="2" charset="0"/>
              </a:rPr>
              <a:t>Append</a:t>
            </a:r>
            <a:r>
              <a:rPr lang="zh-CN" altLang="en-US" b="1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urier" pitchFamily="2" charset="0"/>
              </a:rPr>
              <a:t>fuse</a:t>
            </a:r>
            <a:r>
              <a:rPr lang="zh-CN" altLang="en-US" b="1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urier" pitchFamily="2" charset="0"/>
              </a:rPr>
              <a:t>pass,</a:t>
            </a:r>
            <a:r>
              <a:rPr lang="zh-CN" altLang="en-US" b="1" dirty="0">
                <a:solidFill>
                  <a:srgbClr val="000000"/>
                </a:solidFill>
                <a:latin typeface="Courier" pitchFamily="2" charset="0"/>
              </a:rPr>
              <a:t> 结合示例介绍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/>
            </a:r>
            <a:b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</a:br>
            <a:r>
              <a:rPr lang="zh-CN" altLang="en-US" b="1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" altLang="zh-CN" b="1" dirty="0" err="1">
                <a:solidFill>
                  <a:srgbClr val="795E26"/>
                </a:solidFill>
                <a:latin typeface="Courier" pitchFamily="2" charset="0"/>
              </a:rPr>
              <a:t>AppendMultiDevPass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();</a:t>
            </a:r>
            <a:r>
              <a:rPr lang="zh-CN" altLang="en-US" b="1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-US" altLang="zh-CN" b="1" dirty="0">
                <a:solidFill>
                  <a:srgbClr val="000000"/>
                </a:solidFill>
                <a:latin typeface="Courier" pitchFamily="2" charset="0"/>
              </a:rPr>
              <a:t>//</a:t>
            </a:r>
            <a:r>
              <a:rPr lang="zh-CN" altLang="en-US" b="1" dirty="0">
                <a:solidFill>
                  <a:srgbClr val="000000"/>
                </a:solidFill>
                <a:latin typeface="Courier" pitchFamily="2" charset="0"/>
              </a:rPr>
              <a:t> 支持</a:t>
            </a:r>
            <a:r>
              <a:rPr lang="en-US" altLang="zh-CN" b="1" dirty="0">
                <a:solidFill>
                  <a:srgbClr val="000000"/>
                </a:solidFill>
                <a:latin typeface="Courier" pitchFamily="2" charset="0"/>
              </a:rPr>
              <a:t>graph</a:t>
            </a:r>
            <a:r>
              <a:rPr lang="zh-CN" altLang="en-US" b="1" dirty="0">
                <a:solidFill>
                  <a:srgbClr val="000000"/>
                </a:solidFill>
                <a:latin typeface="Courier" pitchFamily="2" charset="0"/>
              </a:rPr>
              <a:t>多设备运行，结合示例介绍</a:t>
            </a:r>
            <a:endParaRPr lang="en" altLang="zh-CN" b="1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zh-CN" altLang="en-US" dirty="0">
                <a:solidFill>
                  <a:srgbClr val="795E26"/>
                </a:solidFill>
                <a:latin typeface=" Courier" pitchFamily="2" charset="0"/>
              </a:rPr>
              <a:t>  </a:t>
            </a:r>
            <a:r>
              <a:rPr lang="en" altLang="zh-CN" dirty="0" err="1">
                <a:solidFill>
                  <a:srgbClr val="795E26"/>
                </a:solidFill>
                <a:latin typeface=" Courier" pitchFamily="2" charset="0"/>
              </a:rPr>
              <a:t>AppendMultiGraphOptPasses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();</a:t>
            </a:r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 Courier" pitchFamily="2" charset="0"/>
              </a:rPr>
              <a:t>//</a:t>
            </a:r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多设备运行优化，</a:t>
            </a:r>
            <a:r>
              <a:rPr lang="en-US" altLang="zh-CN" dirty="0">
                <a:solidFill>
                  <a:srgbClr val="000000"/>
                </a:solidFill>
                <a:latin typeface=" Courier" pitchFamily="2" charset="0"/>
              </a:rPr>
              <a:t>e.g</a:t>
            </a:r>
            <a:r>
              <a:rPr lang="en-US" altLang="zh-CN" dirty="0">
                <a:solidFill>
                  <a:srgbClr val="000000"/>
                </a:solidFill>
                <a:latin typeface="Courier" pitchFamily="2" charset="0"/>
              </a:rPr>
              <a:t>.</a:t>
            </a:r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 err="1">
                <a:latin typeface="Courier" pitchFamily="2" charset="0"/>
              </a:rPr>
              <a:t>fuse_all_reduce_ops</a:t>
            </a:r>
            <a:r>
              <a:rPr lang="en" altLang="zh-CN" dirty="0">
                <a:latin typeface="Courier" pitchFamily="2" charset="0"/>
              </a:rPr>
              <a:t>_</a:t>
            </a:r>
            <a:endParaRPr lang="en" altLang="zh-CN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zh-CN" altLang="en-US" dirty="0">
                <a:solidFill>
                  <a:srgbClr val="795E26"/>
                </a:solidFill>
                <a:latin typeface=" Courier" pitchFamily="2" charset="0"/>
              </a:rPr>
              <a:t>  </a:t>
            </a:r>
            <a:r>
              <a:rPr lang="en" altLang="zh-CN" dirty="0" err="1">
                <a:solidFill>
                  <a:srgbClr val="795E26"/>
                </a:solidFill>
                <a:latin typeface=" Courier" pitchFamily="2" charset="0"/>
              </a:rPr>
              <a:t>AppendPass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 Courier" pitchFamily="2" charset="0"/>
              </a:rPr>
              <a:t>“</a:t>
            </a:r>
            <a:r>
              <a:rPr lang="en" altLang="zh-CN" dirty="0" err="1">
                <a:solidFill>
                  <a:srgbClr val="A31515"/>
                </a:solidFill>
                <a:latin typeface=" Courier" pitchFamily="2" charset="0"/>
              </a:rPr>
              <a:t>multi_devices_check_pass</a:t>
            </a:r>
            <a:r>
              <a:rPr lang="en" altLang="zh-CN" dirty="0">
                <a:solidFill>
                  <a:srgbClr val="A31515"/>
                </a:solidFill>
                <a:latin typeface=" Courier" pitchFamily="2" charset="0"/>
              </a:rPr>
              <a:t>”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);</a:t>
            </a:r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 Courier" pitchFamily="2" charset="0"/>
              </a:rPr>
              <a:t>//</a:t>
            </a:r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检查</a:t>
            </a:r>
            <a:r>
              <a:rPr lang="en-US" altLang="zh-CN" dirty="0" err="1">
                <a:solidFill>
                  <a:srgbClr val="000000"/>
                </a:solidFill>
                <a:latin typeface=" Courier" pitchFamily="2" charset="0"/>
              </a:rPr>
              <a:t>multi_device_graph</a:t>
            </a:r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是否正确</a:t>
            </a:r>
            <a:endParaRPr lang="en-US" altLang="zh-CN" dirty="0">
              <a:solidFill>
                <a:srgbClr val="000000"/>
              </a:solidFill>
              <a:latin typeface=" Courier" pitchFamily="2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 Courier" pitchFamily="2" charset="0"/>
              </a:rPr>
              <a:t>...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/>
            </a:r>
            <a:br>
              <a:rPr lang="en" altLang="zh-CN" dirty="0">
                <a:solidFill>
                  <a:srgbClr val="000000"/>
                </a:solidFill>
                <a:latin typeface=" Courier" pitchFamily="2" charset="0"/>
              </a:rPr>
            </a:b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}</a:t>
            </a:r>
          </a:p>
          <a:p>
            <a:endParaRPr lang="en" altLang="zh-CN" b="0" dirty="0">
              <a:solidFill>
                <a:srgbClr val="000000"/>
              </a:solidFill>
              <a:effectLst/>
              <a:latin typeface=" Courier" pitchFamily="2" charset="0"/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889A53E7-A7C9-5546-895F-DDC5F9E1D810}"/>
              </a:ext>
            </a:extLst>
          </p:cNvPr>
          <p:cNvCxnSpPr/>
          <p:nvPr/>
        </p:nvCxnSpPr>
        <p:spPr>
          <a:xfrm>
            <a:off x="947738" y="1594094"/>
            <a:ext cx="54800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0095631E-2BAE-0241-A4F8-20F91404C05B}"/>
              </a:ext>
            </a:extLst>
          </p:cNvPr>
          <p:cNvCxnSpPr/>
          <p:nvPr/>
        </p:nvCxnSpPr>
        <p:spPr>
          <a:xfrm>
            <a:off x="947738" y="2881096"/>
            <a:ext cx="54800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0894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2" y="181250"/>
            <a:ext cx="8679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/>
              <a:t>ParallelExecutor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 err="1">
                <a:solidFill>
                  <a:srgbClr val="203BD3"/>
                </a:solidFill>
              </a:rPr>
              <a:t>Fuse</a:t>
            </a:r>
            <a:r>
              <a:rPr kumimoji="1" lang="en-US" altLang="zh-CN" sz="2800" b="1" dirty="0" err="1">
                <a:solidFill>
                  <a:srgbClr val="2339DA"/>
                </a:solidFill>
              </a:rPr>
              <a:t>Pass</a:t>
            </a:r>
            <a:r>
              <a:rPr kumimoji="1" lang="zh-CN" altLang="en-US" sz="2800" b="1" dirty="0">
                <a:solidFill>
                  <a:srgbClr val="2339DA"/>
                </a:solidFill>
              </a:rPr>
              <a:t>对</a:t>
            </a:r>
            <a:r>
              <a:rPr kumimoji="1" lang="en-US" altLang="zh-CN" sz="2800" b="1" dirty="0">
                <a:solidFill>
                  <a:srgbClr val="2339DA"/>
                </a:solidFill>
              </a:rPr>
              <a:t>Graph</a:t>
            </a:r>
            <a:r>
              <a:rPr kumimoji="1" lang="zh-CN" altLang="en-US" sz="2800" b="1" dirty="0">
                <a:solidFill>
                  <a:srgbClr val="2339DA"/>
                </a:solidFill>
              </a:rPr>
              <a:t>的操作（示例）</a:t>
            </a:r>
            <a:endParaRPr kumimoji="1" lang="en-US" altLang="zh-CN" sz="2800" b="1" dirty="0">
              <a:solidFill>
                <a:srgbClr val="2339DA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82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4A8A106-7B77-CA45-B8C8-8F73824441B1}"/>
              </a:ext>
            </a:extLst>
          </p:cNvPr>
          <p:cNvSpPr txBox="1"/>
          <p:nvPr/>
        </p:nvSpPr>
        <p:spPr>
          <a:xfrm>
            <a:off x="822602" y="704470"/>
            <a:ext cx="4481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b="1" dirty="0">
                <a:latin typeface="Courier" pitchFamily="2" charset="0"/>
              </a:rPr>
              <a:t>以</a:t>
            </a:r>
            <a:r>
              <a:rPr kumimoji="1" lang="en-US" altLang="zh-CN" sz="2000" b="1" dirty="0" err="1">
                <a:latin typeface="Courier" pitchFamily="2" charset="0"/>
              </a:rPr>
              <a:t>FCFusePass</a:t>
            </a:r>
            <a:r>
              <a:rPr kumimoji="1" lang="zh-CN" altLang="en-US" sz="2000" b="1" dirty="0">
                <a:latin typeface="Courier" pitchFamily="2" charset="0"/>
              </a:rPr>
              <a:t>为例进行说明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A5FF949-8BE9-1542-9E72-A8F6BF742CFF}"/>
              </a:ext>
            </a:extLst>
          </p:cNvPr>
          <p:cNvSpPr/>
          <p:nvPr/>
        </p:nvSpPr>
        <p:spPr>
          <a:xfrm>
            <a:off x="822602" y="1227690"/>
            <a:ext cx="84048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8000"/>
                </a:solidFill>
                <a:latin typeface=" Courier" pitchFamily="2" charset="0"/>
              </a:rPr>
              <a:t>/*</a:t>
            </a:r>
            <a:endParaRPr lang="en" altLang="zh-CN" dirty="0">
              <a:solidFill>
                <a:srgbClr val="000000"/>
              </a:solidFill>
              <a:latin typeface=" Courier" pitchFamily="2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 Courier" pitchFamily="2" charset="0"/>
              </a:rPr>
              <a:t>* Fuse the MUL and ELEMENTWISE_ADD to a </a:t>
            </a:r>
            <a:r>
              <a:rPr lang="en" altLang="zh-CN" dirty="0" err="1">
                <a:solidFill>
                  <a:srgbClr val="008000"/>
                </a:solidFill>
                <a:latin typeface=" Courier" pitchFamily="2" charset="0"/>
              </a:rPr>
              <a:t>FCOp</a:t>
            </a:r>
            <a:r>
              <a:rPr lang="en" altLang="zh-CN" dirty="0">
                <a:solidFill>
                  <a:srgbClr val="008000"/>
                </a:solidFill>
                <a:latin typeface=" Courier" pitchFamily="2" charset="0"/>
              </a:rPr>
              <a:t>.</a:t>
            </a:r>
            <a:endParaRPr lang="en" altLang="zh-CN" dirty="0">
              <a:solidFill>
                <a:srgbClr val="000000"/>
              </a:solidFill>
              <a:latin typeface=" Courier" pitchFamily="2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 Courier" pitchFamily="2" charset="0"/>
              </a:rPr>
              <a:t>*/</a:t>
            </a:r>
            <a:endParaRPr lang="en" altLang="zh-CN" dirty="0">
              <a:solidFill>
                <a:srgbClr val="000000"/>
              </a:solidFill>
              <a:latin typeface=" Courier" pitchFamily="2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FCFusePass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: 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public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FusePassBase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{</a:t>
            </a:r>
          </a:p>
          <a:p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 Courier" pitchFamily="2" charset="0"/>
              </a:rPr>
              <a:t>...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/>
            </a:r>
            <a:br>
              <a:rPr lang="en" altLang="zh-CN" dirty="0">
                <a:solidFill>
                  <a:srgbClr val="000000"/>
                </a:solidFill>
                <a:latin typeface=" Courier" pitchFamily="2" charset="0"/>
              </a:rPr>
            </a:br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protected:</a:t>
            </a:r>
            <a:endParaRPr lang="en" altLang="zh-CN" dirty="0">
              <a:solidFill>
                <a:srgbClr val="000000"/>
              </a:solidFill>
              <a:latin typeface=" Courier" pitchFamily="2" charset="0"/>
            </a:endParaRPr>
          </a:p>
          <a:p>
            <a:r>
              <a:rPr lang="zh-CN" altLang="en-US" dirty="0">
                <a:solidFill>
                  <a:srgbClr val="0000FF"/>
                </a:solidFill>
                <a:latin typeface=" Courier" pitchFamily="2" charset="0"/>
              </a:rPr>
              <a:t>  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b="1" dirty="0" err="1">
                <a:solidFill>
                  <a:srgbClr val="795E26"/>
                </a:solidFill>
                <a:latin typeface="Courier" pitchFamily="2" charset="0"/>
              </a:rPr>
              <a:t>ApplyImpl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ir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 Courier" pitchFamily="2" charset="0"/>
              </a:rPr>
              <a:t>Graph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*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 Courier" pitchFamily="2" charset="0"/>
              </a:rPr>
              <a:t>graph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) </a:t>
            </a:r>
            <a:r>
              <a:rPr lang="en" altLang="zh-CN" dirty="0" err="1">
                <a:solidFill>
                  <a:srgbClr val="0000FF"/>
                </a:solidFill>
                <a:latin typeface=" 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override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 Courier" pitchFamily="2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2DF4A66-461B-0842-9A2D-2696B121CF6A}"/>
              </a:ext>
            </a:extLst>
          </p:cNvPr>
          <p:cNvSpPr txBox="1"/>
          <p:nvPr/>
        </p:nvSpPr>
        <p:spPr>
          <a:xfrm>
            <a:off x="7360920" y="1485900"/>
            <a:ext cx="4594860" cy="369332"/>
          </a:xfrm>
          <a:prstGeom prst="rect">
            <a:avLst/>
          </a:prstGeom>
          <a:noFill/>
          <a:ln>
            <a:solidFill>
              <a:srgbClr val="203BD3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>
                <a:latin typeface="Courier" pitchFamily="2" charset="0"/>
              </a:rPr>
              <a:t>将</a:t>
            </a:r>
            <a:r>
              <a:rPr kumimoji="1" lang="en-US" altLang="zh-CN" dirty="0" err="1">
                <a:latin typeface="Courier" pitchFamily="2" charset="0"/>
              </a:rPr>
              <a:t>mul</a:t>
            </a:r>
            <a:r>
              <a:rPr kumimoji="1" lang="zh-CN" altLang="en-US" dirty="0">
                <a:latin typeface="Courier" pitchFamily="2" charset="0"/>
              </a:rPr>
              <a:t>和</a:t>
            </a:r>
            <a:r>
              <a:rPr kumimoji="1" lang="en-US" altLang="zh-CN" dirty="0" err="1">
                <a:latin typeface="Courier" pitchFamily="2" charset="0"/>
              </a:rPr>
              <a:t>elementwise_add</a:t>
            </a:r>
            <a:r>
              <a:rPr kumimoji="1" lang="zh-CN" altLang="en-US" dirty="0">
                <a:latin typeface="Courier" pitchFamily="2" charset="0"/>
              </a:rPr>
              <a:t>合并为一个</a:t>
            </a:r>
            <a:r>
              <a:rPr kumimoji="1" lang="en-US" altLang="zh-CN" dirty="0">
                <a:latin typeface="Courier" pitchFamily="2" charset="0"/>
              </a:rPr>
              <a:t>op</a:t>
            </a:r>
            <a:endParaRPr kumimoji="1" lang="zh-CN" altLang="en-US" dirty="0">
              <a:latin typeface="Courier" pitchFamily="2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F9B2834-1278-CE49-8879-4BE4C3F44460}"/>
              </a:ext>
            </a:extLst>
          </p:cNvPr>
          <p:cNvSpPr/>
          <p:nvPr/>
        </p:nvSpPr>
        <p:spPr>
          <a:xfrm>
            <a:off x="8897524" y="2343785"/>
            <a:ext cx="569649" cy="43246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806FBE4-C0B4-D941-B0AA-343356CDCB4E}"/>
              </a:ext>
            </a:extLst>
          </p:cNvPr>
          <p:cNvSpPr/>
          <p:nvPr/>
        </p:nvSpPr>
        <p:spPr>
          <a:xfrm>
            <a:off x="8318795" y="3175160"/>
            <a:ext cx="1784122" cy="43246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F32ECDB-1A9F-2345-BFFC-BB432C4BA9C1}"/>
              </a:ext>
            </a:extLst>
          </p:cNvPr>
          <p:cNvSpPr txBox="1"/>
          <p:nvPr/>
        </p:nvSpPr>
        <p:spPr>
          <a:xfrm>
            <a:off x="8909169" y="2378325"/>
            <a:ext cx="557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 err="1"/>
              <a:t>mul</a:t>
            </a:r>
            <a:endParaRPr kumimoji="1" lang="zh-CN" altLang="en-US" sz="14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0878B4E-D41F-B842-A608-AF7B60CBD94D}"/>
              </a:ext>
            </a:extLst>
          </p:cNvPr>
          <p:cNvSpPr txBox="1"/>
          <p:nvPr/>
        </p:nvSpPr>
        <p:spPr>
          <a:xfrm>
            <a:off x="8356455" y="3210077"/>
            <a:ext cx="1651784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 err="1"/>
              <a:t>elementwise_add</a:t>
            </a:r>
            <a:endParaRPr kumimoji="1" lang="zh-CN" altLang="en-US" sz="1400" b="1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B22F8B4A-DF9E-F447-AAC8-BC81794F1654}"/>
              </a:ext>
            </a:extLst>
          </p:cNvPr>
          <p:cNvSpPr/>
          <p:nvPr/>
        </p:nvSpPr>
        <p:spPr>
          <a:xfrm>
            <a:off x="10794904" y="2639747"/>
            <a:ext cx="569649" cy="43246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D575BF5-EB19-9C4A-9E9B-6A4AA68186B5}"/>
              </a:ext>
            </a:extLst>
          </p:cNvPr>
          <p:cNvSpPr txBox="1"/>
          <p:nvPr/>
        </p:nvSpPr>
        <p:spPr>
          <a:xfrm>
            <a:off x="10806549" y="2674287"/>
            <a:ext cx="557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/>
              <a:t>fc</a:t>
            </a:r>
            <a:endParaRPr kumimoji="1" lang="zh-CN" altLang="en-US" sz="1400" b="1" dirty="0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8BA85E5D-ECBD-F942-A961-8DF470A3D3BC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9466988" y="2532214"/>
            <a:ext cx="1339561" cy="295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6CB3C094-6092-8F4A-94FF-74D3D39A6CD1}"/>
              </a:ext>
            </a:extLst>
          </p:cNvPr>
          <p:cNvCxnSpPr>
            <a:cxnSpLocks/>
          </p:cNvCxnSpPr>
          <p:nvPr/>
        </p:nvCxnSpPr>
        <p:spPr>
          <a:xfrm flipV="1">
            <a:off x="9815367" y="2850658"/>
            <a:ext cx="957328" cy="376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9E26B117-4345-B54C-A02D-D8F2915D127B}"/>
              </a:ext>
            </a:extLst>
          </p:cNvPr>
          <p:cNvCxnSpPr/>
          <p:nvPr/>
        </p:nvCxnSpPr>
        <p:spPr>
          <a:xfrm>
            <a:off x="947738" y="3607628"/>
            <a:ext cx="54800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3EC62394-6518-D44B-A8DB-F3F0BCFCE94D}"/>
              </a:ext>
            </a:extLst>
          </p:cNvPr>
          <p:cNvSpPr/>
          <p:nvPr/>
        </p:nvSpPr>
        <p:spPr>
          <a:xfrm>
            <a:off x="897126" y="3781480"/>
            <a:ext cx="1181303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FusePassBase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: 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public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 Courier" pitchFamily="2" charset="0"/>
              </a:rPr>
              <a:t>Pass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{</a:t>
            </a:r>
          </a:p>
          <a:p>
            <a:r>
              <a:rPr lang="zh-CN" altLang="en-US" dirty="0">
                <a:solidFill>
                  <a:srgbClr val="0000FF"/>
                </a:solidFill>
                <a:latin typeface=" Courier" pitchFamily="2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public:</a:t>
            </a:r>
            <a:endParaRPr lang="en" altLang="zh-CN" dirty="0">
              <a:solidFill>
                <a:srgbClr val="000000"/>
              </a:solidFill>
              <a:latin typeface=" Courier" pitchFamily="2" charset="0"/>
            </a:endParaRPr>
          </a:p>
          <a:p>
            <a:r>
              <a:rPr lang="zh-CN" altLang="en-US" dirty="0">
                <a:solidFill>
                  <a:srgbClr val="0000FF"/>
                </a:solidFill>
                <a:latin typeface=" Courier" pitchFamily="2" charset="0"/>
              </a:rPr>
              <a:t>  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 Courier" pitchFamily="2" charset="0"/>
              </a:rPr>
              <a:t>Init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</a:t>
            </a:r>
            <a:r>
              <a:rPr lang="en" altLang="zh-CN" dirty="0" err="1">
                <a:solidFill>
                  <a:srgbClr val="0000FF"/>
                </a:solidFill>
                <a:latin typeface=" 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 Courier" pitchFamily="2" charset="0"/>
              </a:rPr>
              <a:t>string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 Courier" pitchFamily="2" charset="0"/>
              </a:rPr>
              <a:t>repr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, </a:t>
            </a:r>
            <a:r>
              <a:rPr lang="en" altLang="zh-CN" dirty="0">
                <a:solidFill>
                  <a:srgbClr val="267F99"/>
                </a:solidFill>
                <a:latin typeface=" Courier" pitchFamily="2" charset="0"/>
              </a:rPr>
              <a:t>Graph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*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 Courier" pitchFamily="2" charset="0"/>
              </a:rPr>
              <a:t>graph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) </a:t>
            </a:r>
            <a:r>
              <a:rPr lang="en" altLang="zh-CN" dirty="0" err="1">
                <a:solidFill>
                  <a:srgbClr val="0000FF"/>
                </a:solidFill>
                <a:latin typeface=" 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/>
            </a:r>
            <a:br>
              <a:rPr lang="en" altLang="zh-CN" dirty="0">
                <a:solidFill>
                  <a:srgbClr val="000000"/>
                </a:solidFill>
                <a:latin typeface=" Courier" pitchFamily="2" charset="0"/>
              </a:rPr>
            </a:br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protected:</a:t>
            </a:r>
            <a:endParaRPr lang="en" altLang="zh-CN" dirty="0">
              <a:solidFill>
                <a:srgbClr val="000000"/>
              </a:solidFill>
              <a:latin typeface=" Courier" pitchFamily="2" charset="0"/>
            </a:endParaRPr>
          </a:p>
          <a:p>
            <a:r>
              <a:rPr lang="zh-CN" altLang="en-US" dirty="0">
                <a:solidFill>
                  <a:srgbClr val="0000FF"/>
                </a:solidFill>
                <a:latin typeface=" Courier" pitchFamily="2" charset="0"/>
              </a:rPr>
              <a:t>  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virtual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FuseOptions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b="1" dirty="0" err="1">
                <a:solidFill>
                  <a:srgbClr val="795E26"/>
                </a:solidFill>
                <a:latin typeface="Courier" pitchFamily="2" charset="0"/>
              </a:rPr>
              <a:t>FindFuseOption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</a:t>
            </a:r>
            <a:r>
              <a:rPr lang="en" altLang="zh-CN" dirty="0" err="1">
                <a:solidFill>
                  <a:srgbClr val="0000FF"/>
                </a:solidFill>
                <a:latin typeface=" 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 Courier" pitchFamily="2" charset="0"/>
              </a:rPr>
              <a:t>Node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 Courier" pitchFamily="2" charset="0"/>
              </a:rPr>
              <a:t>node1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 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 Courier" pitchFamily="2" charset="0"/>
              </a:rPr>
              <a:t>Node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 Courier" pitchFamily="2" charset="0"/>
              </a:rPr>
              <a:t>node2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) </a:t>
            </a:r>
            <a:r>
              <a:rPr lang="en" altLang="zh-CN" dirty="0" err="1">
                <a:solidFill>
                  <a:srgbClr val="0000FF"/>
                </a:solidFill>
                <a:latin typeface=" 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/>
            </a:r>
            <a:br>
              <a:rPr lang="en" altLang="zh-CN" dirty="0">
                <a:solidFill>
                  <a:srgbClr val="000000"/>
                </a:solidFill>
                <a:latin typeface=" Courier" pitchFamily="2" charset="0"/>
              </a:rPr>
            </a:br>
            <a:r>
              <a:rPr lang="zh-CN" altLang="en-US" b="1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" altLang="zh-CN" b="1" dirty="0">
                <a:solidFill>
                  <a:srgbClr val="0000FF"/>
                </a:solidFill>
                <a:latin typeface="Courier" pitchFamily="2" charset="0"/>
              </a:rPr>
              <a:t>mutable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 Graph* graph_;</a:t>
            </a:r>
          </a:p>
          <a:p>
            <a:r>
              <a:rPr lang="zh-CN" altLang="en-US" dirty="0">
                <a:solidFill>
                  <a:srgbClr val="0000FF"/>
                </a:solidFill>
                <a:latin typeface=" Courier" pitchFamily="2" charset="0"/>
              </a:rPr>
              <a:t>  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mutable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::string 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repr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_;</a:t>
            </a:r>
          </a:p>
          <a:p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 Courier" pitchFamily="2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2F71D81-F892-FC43-84CC-141DE740DFE9}"/>
              </a:ext>
            </a:extLst>
          </p:cNvPr>
          <p:cNvSpPr txBox="1"/>
          <p:nvPr/>
        </p:nvSpPr>
        <p:spPr>
          <a:xfrm>
            <a:off x="5025032" y="5692140"/>
            <a:ext cx="1787248" cy="369332"/>
          </a:xfrm>
          <a:prstGeom prst="rect">
            <a:avLst/>
          </a:prstGeom>
          <a:noFill/>
          <a:ln>
            <a:solidFill>
              <a:srgbClr val="203BD3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>
                <a:latin typeface="Courier" pitchFamily="2" charset="0"/>
              </a:rPr>
              <a:t>要操作的</a:t>
            </a:r>
            <a:r>
              <a:rPr kumimoji="1" lang="en-US" altLang="zh-CN" dirty="0">
                <a:latin typeface="Courier" pitchFamily="2" charset="0"/>
              </a:rPr>
              <a:t>Graph</a:t>
            </a:r>
            <a:endParaRPr kumimoji="1" lang="zh-CN" altLang="en-US" dirty="0">
              <a:latin typeface="Courier" pitchFamily="2" charset="0"/>
            </a:endParaRP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9B61AA7E-6BA0-664F-BCFD-DC166594BCD2}"/>
              </a:ext>
            </a:extLst>
          </p:cNvPr>
          <p:cNvCxnSpPr/>
          <p:nvPr/>
        </p:nvCxnSpPr>
        <p:spPr>
          <a:xfrm flipH="1">
            <a:off x="4297680" y="5886450"/>
            <a:ext cx="727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6226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2" y="181250"/>
            <a:ext cx="8679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/>
              <a:t>ParallelExecutor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>
                <a:solidFill>
                  <a:srgbClr val="2339DA"/>
                </a:solidFill>
              </a:rPr>
              <a:t>Pass-&gt;Apply</a:t>
            </a:r>
            <a:r>
              <a:rPr kumimoji="1" lang="zh-CN" altLang="en-US" sz="2800" b="1" dirty="0">
                <a:solidFill>
                  <a:srgbClr val="2339DA"/>
                </a:solidFill>
              </a:rPr>
              <a:t>实现（</a:t>
            </a:r>
            <a:r>
              <a:rPr kumimoji="1" lang="en-US" altLang="zh-CN" sz="2800" b="1" dirty="0" err="1">
                <a:solidFill>
                  <a:srgbClr val="2339DA"/>
                </a:solidFill>
              </a:rPr>
              <a:t>FCFusePass</a:t>
            </a:r>
            <a:r>
              <a:rPr kumimoji="1" lang="zh-CN" altLang="en-US" sz="2800" b="1" dirty="0">
                <a:solidFill>
                  <a:srgbClr val="2339DA"/>
                </a:solidFill>
              </a:rPr>
              <a:t>）</a:t>
            </a:r>
            <a:endParaRPr kumimoji="1" lang="en-US" altLang="zh-CN" sz="2800" b="1" dirty="0">
              <a:solidFill>
                <a:srgbClr val="2339DA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83</a:t>
            </a:fld>
            <a:endParaRPr lang="zh-CN" altLang="en-US" dirty="0"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8413A0DA-D573-A04F-8004-539B6D21BF77}"/>
              </a:ext>
            </a:extLst>
          </p:cNvPr>
          <p:cNvGrpSpPr/>
          <p:nvPr/>
        </p:nvGrpSpPr>
        <p:grpSpPr>
          <a:xfrm>
            <a:off x="800697" y="1693379"/>
            <a:ext cx="2898980" cy="2912319"/>
            <a:chOff x="6507823" y="2654259"/>
            <a:chExt cx="3773059" cy="3790420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7449E164-2830-4C46-A924-B06F1B80F939}"/>
                </a:ext>
              </a:extLst>
            </p:cNvPr>
            <p:cNvGrpSpPr/>
            <p:nvPr/>
          </p:nvGrpSpPr>
          <p:grpSpPr>
            <a:xfrm>
              <a:off x="7077354" y="2663650"/>
              <a:ext cx="605481" cy="562862"/>
              <a:chOff x="7840027" y="1959253"/>
              <a:chExt cx="605481" cy="562862"/>
            </a:xfrm>
          </p:grpSpPr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41AD137B-C240-734E-94D9-F3E838A7514D}"/>
                  </a:ext>
                </a:extLst>
              </p:cNvPr>
              <p:cNvSpPr/>
              <p:nvPr/>
            </p:nvSpPr>
            <p:spPr>
              <a:xfrm>
                <a:off x="7867850" y="1959253"/>
                <a:ext cx="562862" cy="562862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AB7D563D-25BE-8A4A-A21D-C87E000CC3C1}"/>
                  </a:ext>
                </a:extLst>
              </p:cNvPr>
              <p:cNvSpPr txBox="1"/>
              <p:nvPr/>
            </p:nvSpPr>
            <p:spPr>
              <a:xfrm>
                <a:off x="7840027" y="2006964"/>
                <a:ext cx="605481" cy="4005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/>
                  <a:t>X</a:t>
                </a:r>
                <a:endParaRPr kumimoji="1" lang="zh-CN" altLang="en-US" sz="1400" b="1" dirty="0"/>
              </a:p>
            </p:txBody>
          </p:sp>
        </p:grp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02ED97E9-DB89-E64C-91E6-945A6120FACC}"/>
                </a:ext>
              </a:extLst>
            </p:cNvPr>
            <p:cNvGrpSpPr/>
            <p:nvPr/>
          </p:nvGrpSpPr>
          <p:grpSpPr>
            <a:xfrm>
              <a:off x="9305334" y="2654259"/>
              <a:ext cx="705294" cy="562862"/>
              <a:chOff x="7838165" y="1959253"/>
              <a:chExt cx="705294" cy="562862"/>
            </a:xfrm>
          </p:grpSpPr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id="{5B1107D8-EB3C-D54D-B9E0-66B236F8E356}"/>
                  </a:ext>
                </a:extLst>
              </p:cNvPr>
              <p:cNvSpPr/>
              <p:nvPr/>
            </p:nvSpPr>
            <p:spPr>
              <a:xfrm>
                <a:off x="7867850" y="1959253"/>
                <a:ext cx="628808" cy="562862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4A521ACE-01F6-D04C-A777-7345C7EA95AF}"/>
                  </a:ext>
                </a:extLst>
              </p:cNvPr>
              <p:cNvSpPr txBox="1"/>
              <p:nvPr/>
            </p:nvSpPr>
            <p:spPr>
              <a:xfrm>
                <a:off x="7838165" y="2049786"/>
                <a:ext cx="705294" cy="4005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/>
                  <a:t>W</a:t>
                </a:r>
                <a:endParaRPr kumimoji="1" lang="zh-CN" altLang="en-US" sz="1400" b="1" dirty="0"/>
              </a:p>
            </p:txBody>
          </p: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2F71B211-5643-F240-B6F2-3DDDABD76639}"/>
                </a:ext>
              </a:extLst>
            </p:cNvPr>
            <p:cNvGrpSpPr/>
            <p:nvPr/>
          </p:nvGrpSpPr>
          <p:grpSpPr>
            <a:xfrm>
              <a:off x="8270040" y="3342450"/>
              <a:ext cx="741405" cy="562862"/>
              <a:chOff x="7867849" y="1959253"/>
              <a:chExt cx="741405" cy="562862"/>
            </a:xfrm>
          </p:grpSpPr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1C4BF35F-2880-8242-A8BA-E97FCEFB2ED6}"/>
                  </a:ext>
                </a:extLst>
              </p:cNvPr>
              <p:cNvSpPr/>
              <p:nvPr/>
            </p:nvSpPr>
            <p:spPr>
              <a:xfrm>
                <a:off x="7867849" y="1959253"/>
                <a:ext cx="741405" cy="562862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AA00F45-3CF1-6147-B265-8F8ACCBC28CC}"/>
                  </a:ext>
                </a:extLst>
              </p:cNvPr>
              <p:cNvSpPr txBox="1"/>
              <p:nvPr/>
            </p:nvSpPr>
            <p:spPr>
              <a:xfrm>
                <a:off x="7883005" y="2004207"/>
                <a:ext cx="726008" cy="4005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 err="1"/>
                  <a:t>mul</a:t>
                </a:r>
                <a:endParaRPr kumimoji="1" lang="zh-CN" altLang="en-US" sz="1400" b="1" dirty="0"/>
              </a:p>
            </p:txBody>
          </p:sp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B583728B-7A54-104C-9F15-571215F58BCD}"/>
                </a:ext>
              </a:extLst>
            </p:cNvPr>
            <p:cNvGrpSpPr/>
            <p:nvPr/>
          </p:nvGrpSpPr>
          <p:grpSpPr>
            <a:xfrm>
              <a:off x="6507823" y="4124441"/>
              <a:ext cx="1484527" cy="562862"/>
              <a:chOff x="7823996" y="1959253"/>
              <a:chExt cx="1484527" cy="562862"/>
            </a:xfrm>
          </p:grpSpPr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1A5EE937-17AF-7940-9312-99B4CDEDC9F1}"/>
                  </a:ext>
                </a:extLst>
              </p:cNvPr>
              <p:cNvSpPr/>
              <p:nvPr/>
            </p:nvSpPr>
            <p:spPr>
              <a:xfrm>
                <a:off x="7867850" y="1959253"/>
                <a:ext cx="1440673" cy="562862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2D285B12-CE44-B440-B2A7-EFCE385B3665}"/>
                  </a:ext>
                </a:extLst>
              </p:cNvPr>
              <p:cNvSpPr txBox="1"/>
              <p:nvPr/>
            </p:nvSpPr>
            <p:spPr>
              <a:xfrm>
                <a:off x="7823996" y="2023162"/>
                <a:ext cx="1456676" cy="4005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 err="1"/>
                  <a:t>mul_out</a:t>
                </a:r>
                <a:endParaRPr kumimoji="1" lang="zh-CN" altLang="en-US" sz="1400" b="1" dirty="0"/>
              </a:p>
            </p:txBody>
          </p:sp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30C16061-8772-3946-86B3-C0375D8FCF80}"/>
                </a:ext>
              </a:extLst>
            </p:cNvPr>
            <p:cNvGrpSpPr/>
            <p:nvPr/>
          </p:nvGrpSpPr>
          <p:grpSpPr>
            <a:xfrm>
              <a:off x="9288877" y="4124441"/>
              <a:ext cx="992005" cy="562862"/>
              <a:chOff x="7867850" y="1959253"/>
              <a:chExt cx="992005" cy="562862"/>
            </a:xfrm>
          </p:grpSpPr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6FDE0CDC-427F-5A40-A62D-513AAED1849C}"/>
                  </a:ext>
                </a:extLst>
              </p:cNvPr>
              <p:cNvSpPr/>
              <p:nvPr/>
            </p:nvSpPr>
            <p:spPr>
              <a:xfrm>
                <a:off x="7867850" y="1959253"/>
                <a:ext cx="992005" cy="562862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5FB2E160-C17E-0B4F-8540-D3B43DB0EACF}"/>
                  </a:ext>
                </a:extLst>
              </p:cNvPr>
              <p:cNvSpPr txBox="1"/>
              <p:nvPr/>
            </p:nvSpPr>
            <p:spPr>
              <a:xfrm>
                <a:off x="7964171" y="2021662"/>
                <a:ext cx="863038" cy="4005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/>
                  <a:t>bias</a:t>
                </a:r>
                <a:endParaRPr kumimoji="1" lang="zh-CN" altLang="en-US" sz="1400" b="1" dirty="0"/>
              </a:p>
            </p:txBody>
          </p: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00E3D8AF-63EF-AD47-9D5E-2B61C60D6D87}"/>
                </a:ext>
              </a:extLst>
            </p:cNvPr>
            <p:cNvGrpSpPr/>
            <p:nvPr/>
          </p:nvGrpSpPr>
          <p:grpSpPr>
            <a:xfrm>
              <a:off x="7516817" y="4954192"/>
              <a:ext cx="2322057" cy="562862"/>
              <a:chOff x="7867849" y="1959253"/>
              <a:chExt cx="2322057" cy="562862"/>
            </a:xfrm>
          </p:grpSpPr>
          <p:sp>
            <p:nvSpPr>
              <p:cNvPr id="74" name="椭圆 73">
                <a:extLst>
                  <a:ext uri="{FF2B5EF4-FFF2-40B4-BE49-F238E27FC236}">
                    <a16:creationId xmlns:a16="http://schemas.microsoft.com/office/drawing/2014/main" id="{6885C4E4-0C75-2049-BD5F-B1887F7B8110}"/>
                  </a:ext>
                </a:extLst>
              </p:cNvPr>
              <p:cNvSpPr/>
              <p:nvPr/>
            </p:nvSpPr>
            <p:spPr>
              <a:xfrm>
                <a:off x="7867849" y="1959253"/>
                <a:ext cx="2322057" cy="562862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BF12A527-BCFD-0146-BBA6-F015C59A654E}"/>
                  </a:ext>
                </a:extLst>
              </p:cNvPr>
              <p:cNvSpPr txBox="1"/>
              <p:nvPr/>
            </p:nvSpPr>
            <p:spPr>
              <a:xfrm>
                <a:off x="7916864" y="2004698"/>
                <a:ext cx="2149817" cy="4005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 err="1"/>
                  <a:t>elementwise_add</a:t>
                </a:r>
                <a:endParaRPr kumimoji="1" lang="zh-CN" altLang="en-US" sz="1400" b="1" dirty="0"/>
              </a:p>
            </p:txBody>
          </p:sp>
        </p:grp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444DA382-B915-5448-9077-A5A416ABFF40}"/>
                </a:ext>
              </a:extLst>
            </p:cNvPr>
            <p:cNvGrpSpPr/>
            <p:nvPr/>
          </p:nvGrpSpPr>
          <p:grpSpPr>
            <a:xfrm>
              <a:off x="7942211" y="5881817"/>
              <a:ext cx="1562116" cy="562862"/>
              <a:chOff x="7822047" y="1959253"/>
              <a:chExt cx="1562116" cy="562862"/>
            </a:xfrm>
          </p:grpSpPr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FCA81978-6827-5341-9682-7DBA564533F3}"/>
                  </a:ext>
                </a:extLst>
              </p:cNvPr>
              <p:cNvSpPr/>
              <p:nvPr/>
            </p:nvSpPr>
            <p:spPr>
              <a:xfrm>
                <a:off x="7867850" y="1959253"/>
                <a:ext cx="1440673" cy="562862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E42B0C87-70E6-284F-AEE6-44A37415D3DE}"/>
                  </a:ext>
                </a:extLst>
              </p:cNvPr>
              <p:cNvSpPr txBox="1"/>
              <p:nvPr/>
            </p:nvSpPr>
            <p:spPr>
              <a:xfrm>
                <a:off x="7822047" y="2022115"/>
                <a:ext cx="1562116" cy="4005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/>
                  <a:t>out</a:t>
                </a:r>
                <a:endParaRPr kumimoji="1" lang="zh-CN" altLang="en-US" sz="1400" b="1" dirty="0"/>
              </a:p>
            </p:txBody>
          </p:sp>
        </p:grpSp>
        <p:cxnSp>
          <p:nvCxnSpPr>
            <p:cNvPr id="70" name="直线箭头连接符 69">
              <a:extLst>
                <a:ext uri="{FF2B5EF4-FFF2-40B4-BE49-F238E27FC236}">
                  <a16:creationId xmlns:a16="http://schemas.microsoft.com/office/drawing/2014/main" id="{F8362F94-1726-B947-8198-C76C76821290}"/>
                </a:ext>
              </a:extLst>
            </p:cNvPr>
            <p:cNvCxnSpPr/>
            <p:nvPr/>
          </p:nvCxnSpPr>
          <p:spPr>
            <a:xfrm>
              <a:off x="7629094" y="3089469"/>
              <a:ext cx="622339" cy="45553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箭头连接符 67">
              <a:extLst>
                <a:ext uri="{FF2B5EF4-FFF2-40B4-BE49-F238E27FC236}">
                  <a16:creationId xmlns:a16="http://schemas.microsoft.com/office/drawing/2014/main" id="{A8FCF2EE-04AF-B34B-80A3-5D7A2471F537}"/>
                </a:ext>
              </a:extLst>
            </p:cNvPr>
            <p:cNvCxnSpPr/>
            <p:nvPr/>
          </p:nvCxnSpPr>
          <p:spPr>
            <a:xfrm rot="6200509">
              <a:off x="8958156" y="3100973"/>
              <a:ext cx="518778" cy="37143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65">
              <a:extLst>
                <a:ext uri="{FF2B5EF4-FFF2-40B4-BE49-F238E27FC236}">
                  <a16:creationId xmlns:a16="http://schemas.microsoft.com/office/drawing/2014/main" id="{D73772A5-DE56-D447-9527-2D7FC24EE1C7}"/>
                </a:ext>
              </a:extLst>
            </p:cNvPr>
            <p:cNvCxnSpPr/>
            <p:nvPr/>
          </p:nvCxnSpPr>
          <p:spPr>
            <a:xfrm rot="6200509">
              <a:off x="7799910" y="3791972"/>
              <a:ext cx="518778" cy="37143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D4F38654-0B77-1F4E-A907-62A9BD965391}"/>
                </a:ext>
              </a:extLst>
            </p:cNvPr>
            <p:cNvCxnSpPr/>
            <p:nvPr/>
          </p:nvCxnSpPr>
          <p:spPr>
            <a:xfrm rot="6200509">
              <a:off x="9103961" y="4659503"/>
              <a:ext cx="449548" cy="27657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箭头连接符 62">
              <a:extLst>
                <a:ext uri="{FF2B5EF4-FFF2-40B4-BE49-F238E27FC236}">
                  <a16:creationId xmlns:a16="http://schemas.microsoft.com/office/drawing/2014/main" id="{823203E7-F627-5247-9B62-032C1F7AE233}"/>
                </a:ext>
              </a:extLst>
            </p:cNvPr>
            <p:cNvCxnSpPr/>
            <p:nvPr/>
          </p:nvCxnSpPr>
          <p:spPr>
            <a:xfrm rot="11035100">
              <a:off x="7662870" y="4719917"/>
              <a:ext cx="449548" cy="27657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箭头连接符 60">
              <a:extLst>
                <a:ext uri="{FF2B5EF4-FFF2-40B4-BE49-F238E27FC236}">
                  <a16:creationId xmlns:a16="http://schemas.microsoft.com/office/drawing/2014/main" id="{59CD1CC4-76EB-C541-9609-5FF9AD8E1CA1}"/>
                </a:ext>
              </a:extLst>
            </p:cNvPr>
            <p:cNvCxnSpPr/>
            <p:nvPr/>
          </p:nvCxnSpPr>
          <p:spPr>
            <a:xfrm rot="14400000">
              <a:off x="8517733" y="5631586"/>
              <a:ext cx="308168" cy="173489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63A91AF4-336D-E64F-AAD2-5B736AC64A18}"/>
              </a:ext>
            </a:extLst>
          </p:cNvPr>
          <p:cNvSpPr txBox="1"/>
          <p:nvPr/>
        </p:nvSpPr>
        <p:spPr>
          <a:xfrm>
            <a:off x="817045" y="774721"/>
            <a:ext cx="1884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b="1" dirty="0">
                <a:latin typeface="Courier" pitchFamily="2" charset="0"/>
              </a:rPr>
              <a:t>Pattern</a:t>
            </a:r>
            <a:endParaRPr kumimoji="1" lang="zh-CN" altLang="en-US" sz="2000" b="1" dirty="0">
              <a:latin typeface="Courier" pitchFamily="2" charset="0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EF884D13-3E47-054C-A262-4A3A7FD20421}"/>
              </a:ext>
            </a:extLst>
          </p:cNvPr>
          <p:cNvSpPr txBox="1"/>
          <p:nvPr/>
        </p:nvSpPr>
        <p:spPr>
          <a:xfrm>
            <a:off x="6529588" y="978521"/>
            <a:ext cx="1884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b="1" dirty="0">
                <a:latin typeface="Courier" pitchFamily="2" charset="0"/>
              </a:rPr>
              <a:t>Graph</a:t>
            </a:r>
            <a:endParaRPr kumimoji="1" lang="zh-CN" altLang="en-US" sz="2000" b="1" dirty="0">
              <a:latin typeface="Courier" pitchFamily="2" charset="0"/>
            </a:endParaRPr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CAB30CF9-45FD-F943-8518-DF2F2B13D0BC}"/>
              </a:ext>
            </a:extLst>
          </p:cNvPr>
          <p:cNvSpPr/>
          <p:nvPr/>
        </p:nvSpPr>
        <p:spPr>
          <a:xfrm>
            <a:off x="605638" y="1265035"/>
            <a:ext cx="3548778" cy="3544253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D7591614-A67D-0042-AA5D-F85C8B1D6210}"/>
              </a:ext>
            </a:extLst>
          </p:cNvPr>
          <p:cNvGrpSpPr/>
          <p:nvPr/>
        </p:nvGrpSpPr>
        <p:grpSpPr>
          <a:xfrm>
            <a:off x="3570461" y="4799601"/>
            <a:ext cx="2289948" cy="1872177"/>
            <a:chOff x="3944860" y="4031266"/>
            <a:chExt cx="2289948" cy="1872177"/>
          </a:xfrm>
        </p:grpSpPr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id="{0C1EA0C5-02F5-9141-AAE0-A386AA0E2877}"/>
                </a:ext>
              </a:extLst>
            </p:cNvPr>
            <p:cNvGrpSpPr/>
            <p:nvPr/>
          </p:nvGrpSpPr>
          <p:grpSpPr>
            <a:xfrm>
              <a:off x="3944860" y="4175504"/>
              <a:ext cx="465213" cy="432468"/>
              <a:chOff x="7840027" y="1959253"/>
              <a:chExt cx="605481" cy="562862"/>
            </a:xfrm>
          </p:grpSpPr>
          <p:sp>
            <p:nvSpPr>
              <p:cNvPr id="167" name="椭圆 166">
                <a:extLst>
                  <a:ext uri="{FF2B5EF4-FFF2-40B4-BE49-F238E27FC236}">
                    <a16:creationId xmlns:a16="http://schemas.microsoft.com/office/drawing/2014/main" id="{53BA926F-DC28-A84E-BEC7-EF1FBE12C299}"/>
                  </a:ext>
                </a:extLst>
              </p:cNvPr>
              <p:cNvSpPr/>
              <p:nvPr/>
            </p:nvSpPr>
            <p:spPr>
              <a:xfrm>
                <a:off x="7867850" y="1959253"/>
                <a:ext cx="562862" cy="562862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D2A79924-1463-5E4C-B146-231808A48D6C}"/>
                  </a:ext>
                </a:extLst>
              </p:cNvPr>
              <p:cNvSpPr txBox="1"/>
              <p:nvPr/>
            </p:nvSpPr>
            <p:spPr>
              <a:xfrm>
                <a:off x="7840027" y="2006964"/>
                <a:ext cx="605481" cy="4005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/>
                  <a:t>X</a:t>
                </a:r>
                <a:endParaRPr kumimoji="1" lang="zh-CN" altLang="en-US" sz="1400" b="1" dirty="0"/>
              </a:p>
            </p:txBody>
          </p:sp>
        </p:grpSp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96F43583-F4D5-9449-AF44-B759602BC162}"/>
                </a:ext>
              </a:extLst>
            </p:cNvPr>
            <p:cNvGrpSpPr/>
            <p:nvPr/>
          </p:nvGrpSpPr>
          <p:grpSpPr>
            <a:xfrm>
              <a:off x="4719840" y="4031266"/>
              <a:ext cx="541903" cy="432468"/>
              <a:chOff x="7838165" y="1959253"/>
              <a:chExt cx="705294" cy="562862"/>
            </a:xfrm>
          </p:grpSpPr>
          <p:sp>
            <p:nvSpPr>
              <p:cNvPr id="165" name="椭圆 164">
                <a:extLst>
                  <a:ext uri="{FF2B5EF4-FFF2-40B4-BE49-F238E27FC236}">
                    <a16:creationId xmlns:a16="http://schemas.microsoft.com/office/drawing/2014/main" id="{9E72BEFF-164D-7646-8432-39FF2770B7DA}"/>
                  </a:ext>
                </a:extLst>
              </p:cNvPr>
              <p:cNvSpPr/>
              <p:nvPr/>
            </p:nvSpPr>
            <p:spPr>
              <a:xfrm>
                <a:off x="7867850" y="1959253"/>
                <a:ext cx="628808" cy="562862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12C8CEBF-D01E-BF40-82BE-A34D0B59155A}"/>
                  </a:ext>
                </a:extLst>
              </p:cNvPr>
              <p:cNvSpPr txBox="1"/>
              <p:nvPr/>
            </p:nvSpPr>
            <p:spPr>
              <a:xfrm>
                <a:off x="7838165" y="2049786"/>
                <a:ext cx="705294" cy="4005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/>
                  <a:t>W</a:t>
                </a:r>
                <a:endParaRPr kumimoji="1" lang="zh-CN" altLang="en-US" sz="1400" b="1" dirty="0"/>
              </a:p>
            </p:txBody>
          </p:sp>
        </p:grpSp>
        <p:grpSp>
          <p:nvGrpSpPr>
            <p:cNvPr id="132" name="组合 131">
              <a:extLst>
                <a:ext uri="{FF2B5EF4-FFF2-40B4-BE49-F238E27FC236}">
                  <a16:creationId xmlns:a16="http://schemas.microsoft.com/office/drawing/2014/main" id="{9167F361-D4F0-6041-AB26-A917D501C5F5}"/>
                </a:ext>
              </a:extLst>
            </p:cNvPr>
            <p:cNvGrpSpPr/>
            <p:nvPr/>
          </p:nvGrpSpPr>
          <p:grpSpPr>
            <a:xfrm>
              <a:off x="4712941" y="4742848"/>
              <a:ext cx="569649" cy="432468"/>
              <a:chOff x="7867849" y="1959253"/>
              <a:chExt cx="741405" cy="562862"/>
            </a:xfrm>
          </p:grpSpPr>
          <p:sp>
            <p:nvSpPr>
              <p:cNvPr id="163" name="椭圆 162">
                <a:extLst>
                  <a:ext uri="{FF2B5EF4-FFF2-40B4-BE49-F238E27FC236}">
                    <a16:creationId xmlns:a16="http://schemas.microsoft.com/office/drawing/2014/main" id="{987529DE-63C2-5E45-9FB2-C9434F76612E}"/>
                  </a:ext>
                </a:extLst>
              </p:cNvPr>
              <p:cNvSpPr/>
              <p:nvPr/>
            </p:nvSpPr>
            <p:spPr>
              <a:xfrm>
                <a:off x="7867849" y="1959253"/>
                <a:ext cx="741405" cy="562862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CE11C61A-EF30-2244-9944-8821FB0E987B}"/>
                  </a:ext>
                </a:extLst>
              </p:cNvPr>
              <p:cNvSpPr txBox="1"/>
              <p:nvPr/>
            </p:nvSpPr>
            <p:spPr>
              <a:xfrm>
                <a:off x="7883005" y="2004207"/>
                <a:ext cx="726008" cy="4005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/>
                  <a:t>fc</a:t>
                </a:r>
                <a:endParaRPr kumimoji="1" lang="zh-CN" altLang="en-US" sz="1400" b="1" dirty="0"/>
              </a:p>
            </p:txBody>
          </p:sp>
        </p:grpSp>
        <p:grpSp>
          <p:nvGrpSpPr>
            <p:cNvPr id="134" name="组合 133">
              <a:extLst>
                <a:ext uri="{FF2B5EF4-FFF2-40B4-BE49-F238E27FC236}">
                  <a16:creationId xmlns:a16="http://schemas.microsoft.com/office/drawing/2014/main" id="{C8BC2F0B-7BD3-A248-AC2A-FD780449A12B}"/>
                </a:ext>
              </a:extLst>
            </p:cNvPr>
            <p:cNvGrpSpPr/>
            <p:nvPr/>
          </p:nvGrpSpPr>
          <p:grpSpPr>
            <a:xfrm>
              <a:off x="5472614" y="4213429"/>
              <a:ext cx="762194" cy="432468"/>
              <a:chOff x="7867850" y="1959253"/>
              <a:chExt cx="992005" cy="562862"/>
            </a:xfrm>
          </p:grpSpPr>
          <p:sp>
            <p:nvSpPr>
              <p:cNvPr id="159" name="椭圆 158">
                <a:extLst>
                  <a:ext uri="{FF2B5EF4-FFF2-40B4-BE49-F238E27FC236}">
                    <a16:creationId xmlns:a16="http://schemas.microsoft.com/office/drawing/2014/main" id="{5AA688CC-8457-7348-9AC2-D480953CDE81}"/>
                  </a:ext>
                </a:extLst>
              </p:cNvPr>
              <p:cNvSpPr/>
              <p:nvPr/>
            </p:nvSpPr>
            <p:spPr>
              <a:xfrm>
                <a:off x="7867850" y="1959253"/>
                <a:ext cx="992005" cy="562862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7A8B3B52-AFBD-1942-9EA5-E97D29707780}"/>
                  </a:ext>
                </a:extLst>
              </p:cNvPr>
              <p:cNvSpPr txBox="1"/>
              <p:nvPr/>
            </p:nvSpPr>
            <p:spPr>
              <a:xfrm>
                <a:off x="7964171" y="2021662"/>
                <a:ext cx="863038" cy="4005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/>
                  <a:t>bias</a:t>
                </a:r>
                <a:endParaRPr kumimoji="1" lang="zh-CN" altLang="en-US" sz="1400" b="1" dirty="0"/>
              </a:p>
            </p:txBody>
          </p:sp>
        </p:grpSp>
        <p:grpSp>
          <p:nvGrpSpPr>
            <p:cNvPr id="136" name="组合 135">
              <a:extLst>
                <a:ext uri="{FF2B5EF4-FFF2-40B4-BE49-F238E27FC236}">
                  <a16:creationId xmlns:a16="http://schemas.microsoft.com/office/drawing/2014/main" id="{5BE2738C-FF3A-9E4B-ACB3-DF48F68D7F7C}"/>
                </a:ext>
              </a:extLst>
            </p:cNvPr>
            <p:cNvGrpSpPr/>
            <p:nvPr/>
          </p:nvGrpSpPr>
          <p:grpSpPr>
            <a:xfrm>
              <a:off x="4410073" y="5470975"/>
              <a:ext cx="1200231" cy="432468"/>
              <a:chOff x="7822047" y="1959253"/>
              <a:chExt cx="1562116" cy="562862"/>
            </a:xfrm>
          </p:grpSpPr>
          <p:sp>
            <p:nvSpPr>
              <p:cNvPr id="155" name="椭圆 154">
                <a:extLst>
                  <a:ext uri="{FF2B5EF4-FFF2-40B4-BE49-F238E27FC236}">
                    <a16:creationId xmlns:a16="http://schemas.microsoft.com/office/drawing/2014/main" id="{D0345F07-4314-ED49-9686-A1A64AFE9D57}"/>
                  </a:ext>
                </a:extLst>
              </p:cNvPr>
              <p:cNvSpPr/>
              <p:nvPr/>
            </p:nvSpPr>
            <p:spPr>
              <a:xfrm>
                <a:off x="7867850" y="1959253"/>
                <a:ext cx="1440673" cy="562862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696B3995-AF9A-8E49-8DF3-C2A9697E5C2C}"/>
                  </a:ext>
                </a:extLst>
              </p:cNvPr>
              <p:cNvSpPr txBox="1"/>
              <p:nvPr/>
            </p:nvSpPr>
            <p:spPr>
              <a:xfrm>
                <a:off x="7822047" y="2022115"/>
                <a:ext cx="1562116" cy="4005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/>
                  <a:t>out</a:t>
                </a:r>
                <a:endParaRPr kumimoji="1" lang="zh-CN" altLang="en-US" sz="1400" b="1" dirty="0"/>
              </a:p>
            </p:txBody>
          </p:sp>
        </p:grpSp>
        <p:cxnSp>
          <p:nvCxnSpPr>
            <p:cNvPr id="153" name="直线箭头连接符 152">
              <a:extLst>
                <a:ext uri="{FF2B5EF4-FFF2-40B4-BE49-F238E27FC236}">
                  <a16:creationId xmlns:a16="http://schemas.microsoft.com/office/drawing/2014/main" id="{DB8E292F-8970-C446-8385-2C83C502C222}"/>
                </a:ext>
              </a:extLst>
            </p:cNvPr>
            <p:cNvCxnSpPr/>
            <p:nvPr/>
          </p:nvCxnSpPr>
          <p:spPr>
            <a:xfrm>
              <a:off x="4333791" y="4536377"/>
              <a:ext cx="373126" cy="36210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线箭头连接符 146">
              <a:extLst>
                <a:ext uri="{FF2B5EF4-FFF2-40B4-BE49-F238E27FC236}">
                  <a16:creationId xmlns:a16="http://schemas.microsoft.com/office/drawing/2014/main" id="{582D5261-60F2-7A49-BB57-09A6B2242304}"/>
                </a:ext>
              </a:extLst>
            </p:cNvPr>
            <p:cNvCxnSpPr/>
            <p:nvPr/>
          </p:nvCxnSpPr>
          <p:spPr>
            <a:xfrm rot="6200509">
              <a:off x="5227004" y="4624528"/>
              <a:ext cx="345404" cy="21249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线箭头连接符 143">
              <a:extLst>
                <a:ext uri="{FF2B5EF4-FFF2-40B4-BE49-F238E27FC236}">
                  <a16:creationId xmlns:a16="http://schemas.microsoft.com/office/drawing/2014/main" id="{CA8E7F5D-B5A5-984F-BFDC-3D2315CBA364}"/>
                </a:ext>
              </a:extLst>
            </p:cNvPr>
            <p:cNvCxnSpPr/>
            <p:nvPr/>
          </p:nvCxnSpPr>
          <p:spPr>
            <a:xfrm rot="14400000">
              <a:off x="4852268" y="5278714"/>
              <a:ext cx="236777" cy="133298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线箭头连接符 170">
              <a:extLst>
                <a:ext uri="{FF2B5EF4-FFF2-40B4-BE49-F238E27FC236}">
                  <a16:creationId xmlns:a16="http://schemas.microsoft.com/office/drawing/2014/main" id="{05D37B4F-97C7-684D-918A-2B5BE038ABF0}"/>
                </a:ext>
              </a:extLst>
            </p:cNvPr>
            <p:cNvCxnSpPr/>
            <p:nvPr/>
          </p:nvCxnSpPr>
          <p:spPr>
            <a:xfrm rot="14400000">
              <a:off x="4846477" y="4548038"/>
              <a:ext cx="236777" cy="133298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3" name="椭圆 172">
            <a:extLst>
              <a:ext uri="{FF2B5EF4-FFF2-40B4-BE49-F238E27FC236}">
                <a16:creationId xmlns:a16="http://schemas.microsoft.com/office/drawing/2014/main" id="{90501796-5A0D-D043-A41E-405E51B8D9C4}"/>
              </a:ext>
            </a:extLst>
          </p:cNvPr>
          <p:cNvSpPr/>
          <p:nvPr/>
        </p:nvSpPr>
        <p:spPr>
          <a:xfrm>
            <a:off x="3262428" y="4449644"/>
            <a:ext cx="2893489" cy="2341047"/>
          </a:xfrm>
          <a:prstGeom prst="ellipse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445F7958-AB5B-174B-8FA8-B2EAEA640FB1}"/>
              </a:ext>
            </a:extLst>
          </p:cNvPr>
          <p:cNvSpPr txBox="1"/>
          <p:nvPr/>
        </p:nvSpPr>
        <p:spPr>
          <a:xfrm>
            <a:off x="2326480" y="6065888"/>
            <a:ext cx="1222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b="1" dirty="0">
                <a:latin typeface="Courier" pitchFamily="2" charset="0"/>
              </a:rPr>
              <a:t>FC</a:t>
            </a:r>
            <a:r>
              <a:rPr kumimoji="1" lang="zh-CN" altLang="en-US" sz="2000" b="1" dirty="0">
                <a:latin typeface="Courier" pitchFamily="2" charset="0"/>
              </a:rPr>
              <a:t> </a:t>
            </a:r>
            <a:r>
              <a:rPr kumimoji="1" lang="en-US" altLang="zh-CN" sz="2000" b="1" dirty="0">
                <a:latin typeface="Courier" pitchFamily="2" charset="0"/>
              </a:rPr>
              <a:t>op</a:t>
            </a:r>
            <a:endParaRPr kumimoji="1" lang="zh-CN" altLang="en-US" sz="2000" b="1" dirty="0">
              <a:latin typeface="Courier" pitchFamily="2" charset="0"/>
            </a:endParaRPr>
          </a:p>
        </p:txBody>
      </p:sp>
      <p:grpSp>
        <p:nvGrpSpPr>
          <p:cNvPr id="175" name="组合 174">
            <a:extLst>
              <a:ext uri="{FF2B5EF4-FFF2-40B4-BE49-F238E27FC236}">
                <a16:creationId xmlns:a16="http://schemas.microsoft.com/office/drawing/2014/main" id="{697B2297-03BC-5C48-94CA-54D2AB60560C}"/>
              </a:ext>
            </a:extLst>
          </p:cNvPr>
          <p:cNvGrpSpPr/>
          <p:nvPr/>
        </p:nvGrpSpPr>
        <p:grpSpPr>
          <a:xfrm>
            <a:off x="5437172" y="1291535"/>
            <a:ext cx="3279161" cy="2912319"/>
            <a:chOff x="6507823" y="2654259"/>
            <a:chExt cx="4267869" cy="3790420"/>
          </a:xfrm>
        </p:grpSpPr>
        <p:grpSp>
          <p:nvGrpSpPr>
            <p:cNvPr id="176" name="组合 175">
              <a:extLst>
                <a:ext uri="{FF2B5EF4-FFF2-40B4-BE49-F238E27FC236}">
                  <a16:creationId xmlns:a16="http://schemas.microsoft.com/office/drawing/2014/main" id="{FED6FE97-225D-564D-A6A9-F411CE4D39C3}"/>
                </a:ext>
              </a:extLst>
            </p:cNvPr>
            <p:cNvGrpSpPr/>
            <p:nvPr/>
          </p:nvGrpSpPr>
          <p:grpSpPr>
            <a:xfrm>
              <a:off x="7077354" y="2663650"/>
              <a:ext cx="605481" cy="562862"/>
              <a:chOff x="7840027" y="1959253"/>
              <a:chExt cx="605481" cy="562862"/>
            </a:xfrm>
          </p:grpSpPr>
          <p:sp>
            <p:nvSpPr>
              <p:cNvPr id="213" name="椭圆 212">
                <a:extLst>
                  <a:ext uri="{FF2B5EF4-FFF2-40B4-BE49-F238E27FC236}">
                    <a16:creationId xmlns:a16="http://schemas.microsoft.com/office/drawing/2014/main" id="{3E07E65D-8103-DB4A-8586-349DC65F3063}"/>
                  </a:ext>
                </a:extLst>
              </p:cNvPr>
              <p:cNvSpPr/>
              <p:nvPr/>
            </p:nvSpPr>
            <p:spPr>
              <a:xfrm>
                <a:off x="7867850" y="1959253"/>
                <a:ext cx="562862" cy="562862"/>
              </a:xfrm>
              <a:prstGeom prst="ellipse">
                <a:avLst/>
              </a:prstGeom>
              <a:noFill/>
              <a:ln w="28575">
                <a:solidFill>
                  <a:srgbClr val="2339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CB6CFF12-8273-DD49-8307-DEF51B714B55}"/>
                  </a:ext>
                </a:extLst>
              </p:cNvPr>
              <p:cNvSpPr txBox="1"/>
              <p:nvPr/>
            </p:nvSpPr>
            <p:spPr>
              <a:xfrm>
                <a:off x="7840027" y="2006964"/>
                <a:ext cx="605481" cy="40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/>
                  <a:t>X</a:t>
                </a:r>
                <a:endParaRPr kumimoji="1" lang="zh-CN" altLang="en-US" sz="1400" b="1" dirty="0"/>
              </a:p>
            </p:txBody>
          </p:sp>
        </p:grpSp>
        <p:grpSp>
          <p:nvGrpSpPr>
            <p:cNvPr id="177" name="组合 176">
              <a:extLst>
                <a:ext uri="{FF2B5EF4-FFF2-40B4-BE49-F238E27FC236}">
                  <a16:creationId xmlns:a16="http://schemas.microsoft.com/office/drawing/2014/main" id="{7CDFAB92-68FB-4C46-AD23-B8E879EF2A09}"/>
                </a:ext>
              </a:extLst>
            </p:cNvPr>
            <p:cNvGrpSpPr/>
            <p:nvPr/>
          </p:nvGrpSpPr>
          <p:grpSpPr>
            <a:xfrm>
              <a:off x="9335019" y="2654259"/>
              <a:ext cx="1440673" cy="562862"/>
              <a:chOff x="7867850" y="1959253"/>
              <a:chExt cx="1440673" cy="562862"/>
            </a:xfrm>
          </p:grpSpPr>
          <p:sp>
            <p:nvSpPr>
              <p:cNvPr id="211" name="椭圆 210">
                <a:extLst>
                  <a:ext uri="{FF2B5EF4-FFF2-40B4-BE49-F238E27FC236}">
                    <a16:creationId xmlns:a16="http://schemas.microsoft.com/office/drawing/2014/main" id="{6396047A-9240-A34B-AF37-F92394370771}"/>
                  </a:ext>
                </a:extLst>
              </p:cNvPr>
              <p:cNvSpPr/>
              <p:nvPr/>
            </p:nvSpPr>
            <p:spPr>
              <a:xfrm>
                <a:off x="7867850" y="1959253"/>
                <a:ext cx="1440673" cy="562862"/>
              </a:xfrm>
              <a:prstGeom prst="ellipse">
                <a:avLst/>
              </a:prstGeom>
              <a:noFill/>
              <a:ln w="28575">
                <a:solidFill>
                  <a:srgbClr val="2339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21A2383F-C4FC-4148-AB34-B9E34D5104FA}"/>
                  </a:ext>
                </a:extLst>
              </p:cNvPr>
              <p:cNvSpPr txBox="1"/>
              <p:nvPr/>
            </p:nvSpPr>
            <p:spPr>
              <a:xfrm>
                <a:off x="7977433" y="2005370"/>
                <a:ext cx="1248032" cy="400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/>
                  <a:t>fc_0.w_0</a:t>
                </a:r>
                <a:endParaRPr kumimoji="1" lang="zh-CN" altLang="en-US" sz="1400" b="1" dirty="0"/>
              </a:p>
            </p:txBody>
          </p:sp>
        </p:grpSp>
        <p:grpSp>
          <p:nvGrpSpPr>
            <p:cNvPr id="178" name="组合 177">
              <a:extLst>
                <a:ext uri="{FF2B5EF4-FFF2-40B4-BE49-F238E27FC236}">
                  <a16:creationId xmlns:a16="http://schemas.microsoft.com/office/drawing/2014/main" id="{D5A20F58-FB3D-7544-9253-B5AF78F7D3C9}"/>
                </a:ext>
              </a:extLst>
            </p:cNvPr>
            <p:cNvGrpSpPr/>
            <p:nvPr/>
          </p:nvGrpSpPr>
          <p:grpSpPr>
            <a:xfrm>
              <a:off x="8270040" y="3342450"/>
              <a:ext cx="741405" cy="562862"/>
              <a:chOff x="7867849" y="1959253"/>
              <a:chExt cx="741405" cy="562862"/>
            </a:xfrm>
          </p:grpSpPr>
          <p:sp>
            <p:nvSpPr>
              <p:cNvPr id="209" name="椭圆 208">
                <a:extLst>
                  <a:ext uri="{FF2B5EF4-FFF2-40B4-BE49-F238E27FC236}">
                    <a16:creationId xmlns:a16="http://schemas.microsoft.com/office/drawing/2014/main" id="{DCFBD031-353C-D646-8863-5B0BDD775BFF}"/>
                  </a:ext>
                </a:extLst>
              </p:cNvPr>
              <p:cNvSpPr/>
              <p:nvPr/>
            </p:nvSpPr>
            <p:spPr>
              <a:xfrm>
                <a:off x="7867849" y="1959253"/>
                <a:ext cx="741405" cy="562862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10" name="文本框 209">
                <a:extLst>
                  <a:ext uri="{FF2B5EF4-FFF2-40B4-BE49-F238E27FC236}">
                    <a16:creationId xmlns:a16="http://schemas.microsoft.com/office/drawing/2014/main" id="{066A9D2E-6EBB-7E40-902E-76C3AE543CFA}"/>
                  </a:ext>
                </a:extLst>
              </p:cNvPr>
              <p:cNvSpPr txBox="1"/>
              <p:nvPr/>
            </p:nvSpPr>
            <p:spPr>
              <a:xfrm>
                <a:off x="7883005" y="2004207"/>
                <a:ext cx="726008" cy="40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 err="1"/>
                  <a:t>mul</a:t>
                </a:r>
                <a:endParaRPr kumimoji="1" lang="zh-CN" altLang="en-US" sz="1400" b="1" dirty="0"/>
              </a:p>
            </p:txBody>
          </p:sp>
        </p:grpSp>
        <p:grpSp>
          <p:nvGrpSpPr>
            <p:cNvPr id="179" name="组合 178">
              <a:extLst>
                <a:ext uri="{FF2B5EF4-FFF2-40B4-BE49-F238E27FC236}">
                  <a16:creationId xmlns:a16="http://schemas.microsoft.com/office/drawing/2014/main" id="{6746D095-77FA-EC48-B474-8118115D4298}"/>
                </a:ext>
              </a:extLst>
            </p:cNvPr>
            <p:cNvGrpSpPr/>
            <p:nvPr/>
          </p:nvGrpSpPr>
          <p:grpSpPr>
            <a:xfrm>
              <a:off x="6507823" y="4124441"/>
              <a:ext cx="1484527" cy="562862"/>
              <a:chOff x="7823996" y="1959253"/>
              <a:chExt cx="1484527" cy="562862"/>
            </a:xfrm>
          </p:grpSpPr>
          <p:sp>
            <p:nvSpPr>
              <p:cNvPr id="207" name="椭圆 206">
                <a:extLst>
                  <a:ext uri="{FF2B5EF4-FFF2-40B4-BE49-F238E27FC236}">
                    <a16:creationId xmlns:a16="http://schemas.microsoft.com/office/drawing/2014/main" id="{1886E8C1-00D8-6047-AC88-E48D4795F3D2}"/>
                  </a:ext>
                </a:extLst>
              </p:cNvPr>
              <p:cNvSpPr/>
              <p:nvPr/>
            </p:nvSpPr>
            <p:spPr>
              <a:xfrm>
                <a:off x="7867850" y="1959253"/>
                <a:ext cx="1440673" cy="562862"/>
              </a:xfrm>
              <a:prstGeom prst="ellipse">
                <a:avLst/>
              </a:prstGeom>
              <a:noFill/>
              <a:ln w="28575">
                <a:solidFill>
                  <a:srgbClr val="2339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08" name="文本框 207">
                <a:extLst>
                  <a:ext uri="{FF2B5EF4-FFF2-40B4-BE49-F238E27FC236}">
                    <a16:creationId xmlns:a16="http://schemas.microsoft.com/office/drawing/2014/main" id="{E67C7886-B408-9A45-A6FB-FDFBD78046AC}"/>
                  </a:ext>
                </a:extLst>
              </p:cNvPr>
              <p:cNvSpPr txBox="1"/>
              <p:nvPr/>
            </p:nvSpPr>
            <p:spPr>
              <a:xfrm>
                <a:off x="7823996" y="2023163"/>
                <a:ext cx="1456676" cy="400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/>
                  <a:t>fc_0.tmp_0</a:t>
                </a:r>
                <a:endParaRPr kumimoji="1" lang="zh-CN" altLang="en-US" sz="1400" b="1" dirty="0"/>
              </a:p>
            </p:txBody>
          </p:sp>
        </p:grpSp>
        <p:grpSp>
          <p:nvGrpSpPr>
            <p:cNvPr id="180" name="组合 179">
              <a:extLst>
                <a:ext uri="{FF2B5EF4-FFF2-40B4-BE49-F238E27FC236}">
                  <a16:creationId xmlns:a16="http://schemas.microsoft.com/office/drawing/2014/main" id="{A0FCDE5F-11DE-D64F-A7F9-A560EDF15FD9}"/>
                </a:ext>
              </a:extLst>
            </p:cNvPr>
            <p:cNvGrpSpPr/>
            <p:nvPr/>
          </p:nvGrpSpPr>
          <p:grpSpPr>
            <a:xfrm>
              <a:off x="9288877" y="4124441"/>
              <a:ext cx="1440673" cy="562862"/>
              <a:chOff x="7867850" y="1959253"/>
              <a:chExt cx="1440673" cy="562862"/>
            </a:xfrm>
          </p:grpSpPr>
          <p:sp>
            <p:nvSpPr>
              <p:cNvPr id="205" name="椭圆 204">
                <a:extLst>
                  <a:ext uri="{FF2B5EF4-FFF2-40B4-BE49-F238E27FC236}">
                    <a16:creationId xmlns:a16="http://schemas.microsoft.com/office/drawing/2014/main" id="{09B1C91F-AD36-E94E-9CD2-42597DA20498}"/>
                  </a:ext>
                </a:extLst>
              </p:cNvPr>
              <p:cNvSpPr/>
              <p:nvPr/>
            </p:nvSpPr>
            <p:spPr>
              <a:xfrm>
                <a:off x="7867850" y="1959253"/>
                <a:ext cx="1440673" cy="562862"/>
              </a:xfrm>
              <a:prstGeom prst="ellipse">
                <a:avLst/>
              </a:prstGeom>
              <a:noFill/>
              <a:ln w="28575">
                <a:solidFill>
                  <a:srgbClr val="2339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E16156D9-1E1E-2E4D-AA4E-34F56EBF8898}"/>
                  </a:ext>
                </a:extLst>
              </p:cNvPr>
              <p:cNvSpPr txBox="1"/>
              <p:nvPr/>
            </p:nvSpPr>
            <p:spPr>
              <a:xfrm>
                <a:off x="7964170" y="2021662"/>
                <a:ext cx="1248032" cy="400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/>
                  <a:t>fc_0.b_0</a:t>
                </a:r>
                <a:endParaRPr kumimoji="1" lang="zh-CN" altLang="en-US" sz="1400" b="1" dirty="0"/>
              </a:p>
            </p:txBody>
          </p:sp>
        </p:grpSp>
        <p:grpSp>
          <p:nvGrpSpPr>
            <p:cNvPr id="181" name="组合 180">
              <a:extLst>
                <a:ext uri="{FF2B5EF4-FFF2-40B4-BE49-F238E27FC236}">
                  <a16:creationId xmlns:a16="http://schemas.microsoft.com/office/drawing/2014/main" id="{10ECA5EB-6F69-C74D-B092-053FF48D7EC7}"/>
                </a:ext>
              </a:extLst>
            </p:cNvPr>
            <p:cNvGrpSpPr/>
            <p:nvPr/>
          </p:nvGrpSpPr>
          <p:grpSpPr>
            <a:xfrm>
              <a:off x="7516817" y="4954192"/>
              <a:ext cx="2322057" cy="562862"/>
              <a:chOff x="7867849" y="1959253"/>
              <a:chExt cx="2322057" cy="562862"/>
            </a:xfrm>
          </p:grpSpPr>
          <p:sp>
            <p:nvSpPr>
              <p:cNvPr id="203" name="椭圆 202">
                <a:extLst>
                  <a:ext uri="{FF2B5EF4-FFF2-40B4-BE49-F238E27FC236}">
                    <a16:creationId xmlns:a16="http://schemas.microsoft.com/office/drawing/2014/main" id="{3B3A4FC4-B144-A443-8D96-ABFE30373A39}"/>
                  </a:ext>
                </a:extLst>
              </p:cNvPr>
              <p:cNvSpPr/>
              <p:nvPr/>
            </p:nvSpPr>
            <p:spPr>
              <a:xfrm>
                <a:off x="7867849" y="1959253"/>
                <a:ext cx="2322057" cy="562862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4627CA81-9CC3-E543-94E0-4F96C8640A7A}"/>
                  </a:ext>
                </a:extLst>
              </p:cNvPr>
              <p:cNvSpPr txBox="1"/>
              <p:nvPr/>
            </p:nvSpPr>
            <p:spPr>
              <a:xfrm>
                <a:off x="7916864" y="2004698"/>
                <a:ext cx="2149817" cy="4005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 err="1"/>
                  <a:t>elementwise_add</a:t>
                </a:r>
                <a:endParaRPr kumimoji="1" lang="zh-CN" altLang="en-US" sz="1400" b="1" dirty="0"/>
              </a:p>
            </p:txBody>
          </p:sp>
        </p:grpSp>
        <p:grpSp>
          <p:nvGrpSpPr>
            <p:cNvPr id="182" name="组合 181">
              <a:extLst>
                <a:ext uri="{FF2B5EF4-FFF2-40B4-BE49-F238E27FC236}">
                  <a16:creationId xmlns:a16="http://schemas.microsoft.com/office/drawing/2014/main" id="{745062F2-08DC-4B4E-855F-23BF5859B765}"/>
                </a:ext>
              </a:extLst>
            </p:cNvPr>
            <p:cNvGrpSpPr/>
            <p:nvPr/>
          </p:nvGrpSpPr>
          <p:grpSpPr>
            <a:xfrm>
              <a:off x="7942211" y="5881817"/>
              <a:ext cx="1562116" cy="562862"/>
              <a:chOff x="7822047" y="1959253"/>
              <a:chExt cx="1562116" cy="562862"/>
            </a:xfrm>
          </p:grpSpPr>
          <p:sp>
            <p:nvSpPr>
              <p:cNvPr id="201" name="椭圆 200">
                <a:extLst>
                  <a:ext uri="{FF2B5EF4-FFF2-40B4-BE49-F238E27FC236}">
                    <a16:creationId xmlns:a16="http://schemas.microsoft.com/office/drawing/2014/main" id="{F78B6644-A90B-2B4F-B2B0-8C8D0EF94CAF}"/>
                  </a:ext>
                </a:extLst>
              </p:cNvPr>
              <p:cNvSpPr/>
              <p:nvPr/>
            </p:nvSpPr>
            <p:spPr>
              <a:xfrm>
                <a:off x="7867850" y="1959253"/>
                <a:ext cx="1440673" cy="562862"/>
              </a:xfrm>
              <a:prstGeom prst="ellipse">
                <a:avLst/>
              </a:prstGeom>
              <a:noFill/>
              <a:ln w="28575">
                <a:solidFill>
                  <a:srgbClr val="2339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BD552288-C993-9442-AB3C-1431D5078AA9}"/>
                  </a:ext>
                </a:extLst>
              </p:cNvPr>
              <p:cNvSpPr txBox="1"/>
              <p:nvPr/>
            </p:nvSpPr>
            <p:spPr>
              <a:xfrm>
                <a:off x="7822047" y="2022115"/>
                <a:ext cx="1562116" cy="400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/>
                  <a:t>fc_0.tmp_1</a:t>
                </a:r>
                <a:endParaRPr kumimoji="1" lang="zh-CN" altLang="en-US" sz="1400" b="1" dirty="0"/>
              </a:p>
            </p:txBody>
          </p:sp>
        </p:grpSp>
        <p:cxnSp>
          <p:nvCxnSpPr>
            <p:cNvPr id="199" name="直线箭头连接符 198">
              <a:extLst>
                <a:ext uri="{FF2B5EF4-FFF2-40B4-BE49-F238E27FC236}">
                  <a16:creationId xmlns:a16="http://schemas.microsoft.com/office/drawing/2014/main" id="{DF3E4787-D477-6F49-A5EA-CD4D70F52640}"/>
                </a:ext>
              </a:extLst>
            </p:cNvPr>
            <p:cNvCxnSpPr/>
            <p:nvPr/>
          </p:nvCxnSpPr>
          <p:spPr>
            <a:xfrm>
              <a:off x="7629094" y="3089469"/>
              <a:ext cx="622339" cy="4555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线箭头连接符 196">
              <a:extLst>
                <a:ext uri="{FF2B5EF4-FFF2-40B4-BE49-F238E27FC236}">
                  <a16:creationId xmlns:a16="http://schemas.microsoft.com/office/drawing/2014/main" id="{B5B147E9-558C-624A-9DEB-626372B01F4F}"/>
                </a:ext>
              </a:extLst>
            </p:cNvPr>
            <p:cNvCxnSpPr/>
            <p:nvPr/>
          </p:nvCxnSpPr>
          <p:spPr>
            <a:xfrm rot="6200509">
              <a:off x="8958157" y="3100973"/>
              <a:ext cx="518778" cy="3714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线箭头连接符 194">
              <a:extLst>
                <a:ext uri="{FF2B5EF4-FFF2-40B4-BE49-F238E27FC236}">
                  <a16:creationId xmlns:a16="http://schemas.microsoft.com/office/drawing/2014/main" id="{E71126F5-50A7-AF4F-BF52-2C0B58E62B4B}"/>
                </a:ext>
              </a:extLst>
            </p:cNvPr>
            <p:cNvCxnSpPr/>
            <p:nvPr/>
          </p:nvCxnSpPr>
          <p:spPr>
            <a:xfrm rot="6200509">
              <a:off x="7799910" y="3791972"/>
              <a:ext cx="518778" cy="3714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线箭头连接符 192">
              <a:extLst>
                <a:ext uri="{FF2B5EF4-FFF2-40B4-BE49-F238E27FC236}">
                  <a16:creationId xmlns:a16="http://schemas.microsoft.com/office/drawing/2014/main" id="{FE84783D-2ED5-094A-A8A1-4390FB643F70}"/>
                </a:ext>
              </a:extLst>
            </p:cNvPr>
            <p:cNvCxnSpPr/>
            <p:nvPr/>
          </p:nvCxnSpPr>
          <p:spPr>
            <a:xfrm rot="6200509">
              <a:off x="9103962" y="4659503"/>
              <a:ext cx="449548" cy="2765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线箭头连接符 191">
              <a:extLst>
                <a:ext uri="{FF2B5EF4-FFF2-40B4-BE49-F238E27FC236}">
                  <a16:creationId xmlns:a16="http://schemas.microsoft.com/office/drawing/2014/main" id="{325603B3-0688-324F-BBB2-9B4197CE7745}"/>
                </a:ext>
              </a:extLst>
            </p:cNvPr>
            <p:cNvCxnSpPr/>
            <p:nvPr/>
          </p:nvCxnSpPr>
          <p:spPr>
            <a:xfrm rot="11035100">
              <a:off x="7662870" y="4719917"/>
              <a:ext cx="449548" cy="27657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线箭头连接符 189">
              <a:extLst>
                <a:ext uri="{FF2B5EF4-FFF2-40B4-BE49-F238E27FC236}">
                  <a16:creationId xmlns:a16="http://schemas.microsoft.com/office/drawing/2014/main" id="{A4C376A5-82D0-924C-A359-406B719DE817}"/>
                </a:ext>
              </a:extLst>
            </p:cNvPr>
            <p:cNvCxnSpPr/>
            <p:nvPr/>
          </p:nvCxnSpPr>
          <p:spPr>
            <a:xfrm rot="14400000">
              <a:off x="8517733" y="5631586"/>
              <a:ext cx="308168" cy="17348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6" name="直线箭头连接符 215">
            <a:extLst>
              <a:ext uri="{FF2B5EF4-FFF2-40B4-BE49-F238E27FC236}">
                <a16:creationId xmlns:a16="http://schemas.microsoft.com/office/drawing/2014/main" id="{9394BB36-6C15-AE41-9BA1-DA3B54543447}"/>
              </a:ext>
            </a:extLst>
          </p:cNvPr>
          <p:cNvCxnSpPr>
            <a:cxnSpLocks/>
          </p:cNvCxnSpPr>
          <p:nvPr/>
        </p:nvCxnSpPr>
        <p:spPr>
          <a:xfrm flipV="1">
            <a:off x="4376705" y="2046413"/>
            <a:ext cx="1230610" cy="701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文本框 216">
            <a:extLst>
              <a:ext uri="{FF2B5EF4-FFF2-40B4-BE49-F238E27FC236}">
                <a16:creationId xmlns:a16="http://schemas.microsoft.com/office/drawing/2014/main" id="{5DC1B622-C571-4041-8A4E-014115A01F4A}"/>
              </a:ext>
            </a:extLst>
          </p:cNvPr>
          <p:cNvSpPr txBox="1"/>
          <p:nvPr/>
        </p:nvSpPr>
        <p:spPr>
          <a:xfrm>
            <a:off x="4479194" y="1922300"/>
            <a:ext cx="973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/>
              <a:t>查找</a:t>
            </a:r>
          </a:p>
        </p:txBody>
      </p:sp>
      <p:cxnSp>
        <p:nvCxnSpPr>
          <p:cNvPr id="219" name="直线箭头连接符 218">
            <a:extLst>
              <a:ext uri="{FF2B5EF4-FFF2-40B4-BE49-F238E27FC236}">
                <a16:creationId xmlns:a16="http://schemas.microsoft.com/office/drawing/2014/main" id="{9F462C85-1AFD-2A4A-8E51-55022F837225}"/>
              </a:ext>
            </a:extLst>
          </p:cNvPr>
          <p:cNvCxnSpPr/>
          <p:nvPr/>
        </p:nvCxnSpPr>
        <p:spPr>
          <a:xfrm flipV="1">
            <a:off x="5645866" y="3532891"/>
            <a:ext cx="764323" cy="1036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文本框 219">
            <a:extLst>
              <a:ext uri="{FF2B5EF4-FFF2-40B4-BE49-F238E27FC236}">
                <a16:creationId xmlns:a16="http://schemas.microsoft.com/office/drawing/2014/main" id="{7E89F8EB-DBC0-9344-BEDD-2CDF26C5F5A3}"/>
              </a:ext>
            </a:extLst>
          </p:cNvPr>
          <p:cNvSpPr txBox="1"/>
          <p:nvPr/>
        </p:nvSpPr>
        <p:spPr>
          <a:xfrm>
            <a:off x="5404132" y="3704413"/>
            <a:ext cx="66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/>
              <a:t>替换</a:t>
            </a:r>
          </a:p>
        </p:txBody>
      </p:sp>
      <p:grpSp>
        <p:nvGrpSpPr>
          <p:cNvPr id="271" name="组合 270">
            <a:extLst>
              <a:ext uri="{FF2B5EF4-FFF2-40B4-BE49-F238E27FC236}">
                <a16:creationId xmlns:a16="http://schemas.microsoft.com/office/drawing/2014/main" id="{DDE92697-3E24-B947-B32E-82BCB751D41F}"/>
              </a:ext>
            </a:extLst>
          </p:cNvPr>
          <p:cNvGrpSpPr/>
          <p:nvPr/>
        </p:nvGrpSpPr>
        <p:grpSpPr>
          <a:xfrm>
            <a:off x="8317512" y="4444587"/>
            <a:ext cx="2958083" cy="1859186"/>
            <a:chOff x="8843292" y="3460388"/>
            <a:chExt cx="2958083" cy="1859186"/>
          </a:xfrm>
        </p:grpSpPr>
        <p:grpSp>
          <p:nvGrpSpPr>
            <p:cNvPr id="222" name="组合 221">
              <a:extLst>
                <a:ext uri="{FF2B5EF4-FFF2-40B4-BE49-F238E27FC236}">
                  <a16:creationId xmlns:a16="http://schemas.microsoft.com/office/drawing/2014/main" id="{15E98022-9FC1-7F49-AAE8-0E8021BE68C9}"/>
                </a:ext>
              </a:extLst>
            </p:cNvPr>
            <p:cNvGrpSpPr/>
            <p:nvPr/>
          </p:nvGrpSpPr>
          <p:grpSpPr>
            <a:xfrm>
              <a:off x="8843292" y="3653191"/>
              <a:ext cx="465213" cy="432468"/>
              <a:chOff x="7840027" y="1959253"/>
              <a:chExt cx="605481" cy="562862"/>
            </a:xfrm>
          </p:grpSpPr>
          <p:sp>
            <p:nvSpPr>
              <p:cNvPr id="259" name="椭圆 258">
                <a:extLst>
                  <a:ext uri="{FF2B5EF4-FFF2-40B4-BE49-F238E27FC236}">
                    <a16:creationId xmlns:a16="http://schemas.microsoft.com/office/drawing/2014/main" id="{316B12EB-A29F-2C49-8B1D-042EF909AF47}"/>
                  </a:ext>
                </a:extLst>
              </p:cNvPr>
              <p:cNvSpPr/>
              <p:nvPr/>
            </p:nvSpPr>
            <p:spPr>
              <a:xfrm>
                <a:off x="7867850" y="1959253"/>
                <a:ext cx="562862" cy="562862"/>
              </a:xfrm>
              <a:prstGeom prst="ellipse">
                <a:avLst/>
              </a:prstGeom>
              <a:noFill/>
              <a:ln w="28575">
                <a:solidFill>
                  <a:srgbClr val="2339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60" name="文本框 259">
                <a:extLst>
                  <a:ext uri="{FF2B5EF4-FFF2-40B4-BE49-F238E27FC236}">
                    <a16:creationId xmlns:a16="http://schemas.microsoft.com/office/drawing/2014/main" id="{A58DD3AE-F1F2-4641-92E3-5CB45A604C53}"/>
                  </a:ext>
                </a:extLst>
              </p:cNvPr>
              <p:cNvSpPr txBox="1"/>
              <p:nvPr/>
            </p:nvSpPr>
            <p:spPr>
              <a:xfrm>
                <a:off x="7840027" y="2006964"/>
                <a:ext cx="605481" cy="40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/>
                  <a:t>X</a:t>
                </a:r>
                <a:endParaRPr kumimoji="1" lang="zh-CN" altLang="en-US" sz="1400" b="1" dirty="0"/>
              </a:p>
            </p:txBody>
          </p:sp>
        </p:grpSp>
        <p:grpSp>
          <p:nvGrpSpPr>
            <p:cNvPr id="223" name="组合 222">
              <a:extLst>
                <a:ext uri="{FF2B5EF4-FFF2-40B4-BE49-F238E27FC236}">
                  <a16:creationId xmlns:a16="http://schemas.microsoft.com/office/drawing/2014/main" id="{711B0207-DBA5-CE46-8722-E8FF82EBDECD}"/>
                </a:ext>
              </a:extLst>
            </p:cNvPr>
            <p:cNvGrpSpPr/>
            <p:nvPr/>
          </p:nvGrpSpPr>
          <p:grpSpPr>
            <a:xfrm>
              <a:off x="9491820" y="3460388"/>
              <a:ext cx="1106922" cy="432468"/>
              <a:chOff x="7867850" y="1959253"/>
              <a:chExt cx="1440673" cy="562862"/>
            </a:xfrm>
          </p:grpSpPr>
          <p:sp>
            <p:nvSpPr>
              <p:cNvPr id="257" name="椭圆 256">
                <a:extLst>
                  <a:ext uri="{FF2B5EF4-FFF2-40B4-BE49-F238E27FC236}">
                    <a16:creationId xmlns:a16="http://schemas.microsoft.com/office/drawing/2014/main" id="{5359E221-6F86-9947-B0E8-F4D955AEEA35}"/>
                  </a:ext>
                </a:extLst>
              </p:cNvPr>
              <p:cNvSpPr/>
              <p:nvPr/>
            </p:nvSpPr>
            <p:spPr>
              <a:xfrm>
                <a:off x="7867850" y="1959253"/>
                <a:ext cx="1440673" cy="562862"/>
              </a:xfrm>
              <a:prstGeom prst="ellipse">
                <a:avLst/>
              </a:prstGeom>
              <a:noFill/>
              <a:ln w="28575">
                <a:solidFill>
                  <a:srgbClr val="2339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58" name="文本框 257">
                <a:extLst>
                  <a:ext uri="{FF2B5EF4-FFF2-40B4-BE49-F238E27FC236}">
                    <a16:creationId xmlns:a16="http://schemas.microsoft.com/office/drawing/2014/main" id="{FF07AD43-5A33-AC41-9C5B-E5B5579EB0B3}"/>
                  </a:ext>
                </a:extLst>
              </p:cNvPr>
              <p:cNvSpPr txBox="1"/>
              <p:nvPr/>
            </p:nvSpPr>
            <p:spPr>
              <a:xfrm>
                <a:off x="7977433" y="2005369"/>
                <a:ext cx="1248032" cy="40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/>
                  <a:t>fc_0.w_0</a:t>
                </a:r>
                <a:endParaRPr kumimoji="1" lang="zh-CN" altLang="en-US" sz="1400" b="1" dirty="0"/>
              </a:p>
            </p:txBody>
          </p:sp>
        </p:grpSp>
        <p:grpSp>
          <p:nvGrpSpPr>
            <p:cNvPr id="224" name="组合 223">
              <a:extLst>
                <a:ext uri="{FF2B5EF4-FFF2-40B4-BE49-F238E27FC236}">
                  <a16:creationId xmlns:a16="http://schemas.microsoft.com/office/drawing/2014/main" id="{73705DE8-5C16-D043-BC6D-0729D106DFE7}"/>
                </a:ext>
              </a:extLst>
            </p:cNvPr>
            <p:cNvGrpSpPr/>
            <p:nvPr/>
          </p:nvGrpSpPr>
          <p:grpSpPr>
            <a:xfrm>
              <a:off x="9759676" y="4174738"/>
              <a:ext cx="569649" cy="432468"/>
              <a:chOff x="7867849" y="1959253"/>
              <a:chExt cx="741405" cy="562862"/>
            </a:xfrm>
          </p:grpSpPr>
          <p:sp>
            <p:nvSpPr>
              <p:cNvPr id="255" name="椭圆 254">
                <a:extLst>
                  <a:ext uri="{FF2B5EF4-FFF2-40B4-BE49-F238E27FC236}">
                    <a16:creationId xmlns:a16="http://schemas.microsoft.com/office/drawing/2014/main" id="{B695B160-9D10-1849-BAA0-7AC1B7F5042E}"/>
                  </a:ext>
                </a:extLst>
              </p:cNvPr>
              <p:cNvSpPr/>
              <p:nvPr/>
            </p:nvSpPr>
            <p:spPr>
              <a:xfrm>
                <a:off x="7867849" y="1959253"/>
                <a:ext cx="741405" cy="562862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56" name="文本框 255">
                <a:extLst>
                  <a:ext uri="{FF2B5EF4-FFF2-40B4-BE49-F238E27FC236}">
                    <a16:creationId xmlns:a16="http://schemas.microsoft.com/office/drawing/2014/main" id="{4995C0C9-9A2F-D146-AC1F-4BD4CD33CDBE}"/>
                  </a:ext>
                </a:extLst>
              </p:cNvPr>
              <p:cNvSpPr txBox="1"/>
              <p:nvPr/>
            </p:nvSpPr>
            <p:spPr>
              <a:xfrm>
                <a:off x="7883005" y="2004207"/>
                <a:ext cx="726008" cy="40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/>
                  <a:t>fc</a:t>
                </a:r>
                <a:endParaRPr kumimoji="1" lang="zh-CN" altLang="en-US" sz="1400" b="1" dirty="0"/>
              </a:p>
            </p:txBody>
          </p:sp>
        </p:grpSp>
        <p:grpSp>
          <p:nvGrpSpPr>
            <p:cNvPr id="226" name="组合 225">
              <a:extLst>
                <a:ext uri="{FF2B5EF4-FFF2-40B4-BE49-F238E27FC236}">
                  <a16:creationId xmlns:a16="http://schemas.microsoft.com/office/drawing/2014/main" id="{A6EC2645-785C-4448-9045-900818796BD2}"/>
                </a:ext>
              </a:extLst>
            </p:cNvPr>
            <p:cNvGrpSpPr/>
            <p:nvPr/>
          </p:nvGrpSpPr>
          <p:grpSpPr>
            <a:xfrm>
              <a:off x="10694453" y="3738993"/>
              <a:ext cx="1106922" cy="432468"/>
              <a:chOff x="7867850" y="1959253"/>
              <a:chExt cx="1440673" cy="562862"/>
            </a:xfrm>
          </p:grpSpPr>
          <p:sp>
            <p:nvSpPr>
              <p:cNvPr id="251" name="椭圆 250">
                <a:extLst>
                  <a:ext uri="{FF2B5EF4-FFF2-40B4-BE49-F238E27FC236}">
                    <a16:creationId xmlns:a16="http://schemas.microsoft.com/office/drawing/2014/main" id="{92AE59CC-3ED3-8946-8DCF-F6D2D286F174}"/>
                  </a:ext>
                </a:extLst>
              </p:cNvPr>
              <p:cNvSpPr/>
              <p:nvPr/>
            </p:nvSpPr>
            <p:spPr>
              <a:xfrm>
                <a:off x="7867850" y="1959253"/>
                <a:ext cx="1440673" cy="562862"/>
              </a:xfrm>
              <a:prstGeom prst="ellipse">
                <a:avLst/>
              </a:prstGeom>
              <a:noFill/>
              <a:ln w="28575">
                <a:solidFill>
                  <a:srgbClr val="2339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52" name="文本框 251">
                <a:extLst>
                  <a:ext uri="{FF2B5EF4-FFF2-40B4-BE49-F238E27FC236}">
                    <a16:creationId xmlns:a16="http://schemas.microsoft.com/office/drawing/2014/main" id="{BD809E2B-8A19-7F44-AEC9-6026CA6A43C6}"/>
                  </a:ext>
                </a:extLst>
              </p:cNvPr>
              <p:cNvSpPr txBox="1"/>
              <p:nvPr/>
            </p:nvSpPr>
            <p:spPr>
              <a:xfrm>
                <a:off x="7964170" y="2021663"/>
                <a:ext cx="1248032" cy="400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/>
                  <a:t>fc_0.b_0</a:t>
                </a:r>
                <a:endParaRPr kumimoji="1" lang="zh-CN" altLang="en-US" sz="1400" b="1" dirty="0"/>
              </a:p>
            </p:txBody>
          </p:sp>
        </p:grpSp>
        <p:grpSp>
          <p:nvGrpSpPr>
            <p:cNvPr id="228" name="组合 227">
              <a:extLst>
                <a:ext uri="{FF2B5EF4-FFF2-40B4-BE49-F238E27FC236}">
                  <a16:creationId xmlns:a16="http://schemas.microsoft.com/office/drawing/2014/main" id="{70EDFD1E-4AF9-7A4A-A0B5-9CD201D15298}"/>
                </a:ext>
              </a:extLst>
            </p:cNvPr>
            <p:cNvGrpSpPr/>
            <p:nvPr/>
          </p:nvGrpSpPr>
          <p:grpSpPr>
            <a:xfrm>
              <a:off x="9459138" y="4887106"/>
              <a:ext cx="1200231" cy="432468"/>
              <a:chOff x="7822047" y="1959253"/>
              <a:chExt cx="1562116" cy="562862"/>
            </a:xfrm>
          </p:grpSpPr>
          <p:sp>
            <p:nvSpPr>
              <p:cNvPr id="247" name="椭圆 246">
                <a:extLst>
                  <a:ext uri="{FF2B5EF4-FFF2-40B4-BE49-F238E27FC236}">
                    <a16:creationId xmlns:a16="http://schemas.microsoft.com/office/drawing/2014/main" id="{29CDBAEF-D468-714F-AFC4-5022F55F5ED5}"/>
                  </a:ext>
                </a:extLst>
              </p:cNvPr>
              <p:cNvSpPr/>
              <p:nvPr/>
            </p:nvSpPr>
            <p:spPr>
              <a:xfrm>
                <a:off x="7867850" y="1959253"/>
                <a:ext cx="1440673" cy="562862"/>
              </a:xfrm>
              <a:prstGeom prst="ellipse">
                <a:avLst/>
              </a:prstGeom>
              <a:noFill/>
              <a:ln w="28575">
                <a:solidFill>
                  <a:srgbClr val="2339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/>
              </a:p>
            </p:txBody>
          </p:sp>
          <p:sp>
            <p:nvSpPr>
              <p:cNvPr id="248" name="文本框 247">
                <a:extLst>
                  <a:ext uri="{FF2B5EF4-FFF2-40B4-BE49-F238E27FC236}">
                    <a16:creationId xmlns:a16="http://schemas.microsoft.com/office/drawing/2014/main" id="{CC358651-D1B9-A84E-B8CA-DC794C794C42}"/>
                  </a:ext>
                </a:extLst>
              </p:cNvPr>
              <p:cNvSpPr txBox="1"/>
              <p:nvPr/>
            </p:nvSpPr>
            <p:spPr>
              <a:xfrm>
                <a:off x="7822047" y="2022116"/>
                <a:ext cx="1562116" cy="400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/>
                  <a:t>fc_0.tmp_1</a:t>
                </a:r>
                <a:endParaRPr kumimoji="1" lang="zh-CN" altLang="en-US" sz="1400" b="1" dirty="0"/>
              </a:p>
            </p:txBody>
          </p:sp>
        </p:grpSp>
        <p:cxnSp>
          <p:nvCxnSpPr>
            <p:cNvPr id="245" name="直线箭头连接符 244">
              <a:extLst>
                <a:ext uri="{FF2B5EF4-FFF2-40B4-BE49-F238E27FC236}">
                  <a16:creationId xmlns:a16="http://schemas.microsoft.com/office/drawing/2014/main" id="{F7513D3E-892D-E445-973E-F2BCB2478A78}"/>
                </a:ext>
              </a:extLst>
            </p:cNvPr>
            <p:cNvCxnSpPr/>
            <p:nvPr/>
          </p:nvCxnSpPr>
          <p:spPr>
            <a:xfrm>
              <a:off x="9267214" y="3980364"/>
              <a:ext cx="478166" cy="3500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线箭头连接符 238">
              <a:extLst>
                <a:ext uri="{FF2B5EF4-FFF2-40B4-BE49-F238E27FC236}">
                  <a16:creationId xmlns:a16="http://schemas.microsoft.com/office/drawing/2014/main" id="{4B0D11A6-03F2-8D4F-ABB8-8D2003451383}"/>
                </a:ext>
              </a:extLst>
            </p:cNvPr>
            <p:cNvCxnSpPr/>
            <p:nvPr/>
          </p:nvCxnSpPr>
          <p:spPr>
            <a:xfrm rot="6200509">
              <a:off x="10353017" y="4023807"/>
              <a:ext cx="359324" cy="3331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线箭头连接符 235">
              <a:extLst>
                <a:ext uri="{FF2B5EF4-FFF2-40B4-BE49-F238E27FC236}">
                  <a16:creationId xmlns:a16="http://schemas.microsoft.com/office/drawing/2014/main" id="{7956D540-F04A-1240-8DDA-78A6C0204E20}"/>
                </a:ext>
              </a:extLst>
            </p:cNvPr>
            <p:cNvCxnSpPr/>
            <p:nvPr/>
          </p:nvCxnSpPr>
          <p:spPr>
            <a:xfrm rot="14400000">
              <a:off x="9901333" y="4694845"/>
              <a:ext cx="236777" cy="13329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线箭头连接符 269">
              <a:extLst>
                <a:ext uri="{FF2B5EF4-FFF2-40B4-BE49-F238E27FC236}">
                  <a16:creationId xmlns:a16="http://schemas.microsoft.com/office/drawing/2014/main" id="{13A70F43-329D-A64F-8716-2A55CF922011}"/>
                </a:ext>
              </a:extLst>
            </p:cNvPr>
            <p:cNvCxnSpPr/>
            <p:nvPr/>
          </p:nvCxnSpPr>
          <p:spPr>
            <a:xfrm rot="14400000">
              <a:off x="9901331" y="3997541"/>
              <a:ext cx="236777" cy="13329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2" name="右箭头 271">
            <a:extLst>
              <a:ext uri="{FF2B5EF4-FFF2-40B4-BE49-F238E27FC236}">
                <a16:creationId xmlns:a16="http://schemas.microsoft.com/office/drawing/2014/main" id="{F6B181FF-292F-9E49-99F6-F2B2DF765F55}"/>
              </a:ext>
            </a:extLst>
          </p:cNvPr>
          <p:cNvSpPr/>
          <p:nvPr/>
        </p:nvSpPr>
        <p:spPr>
          <a:xfrm rot="2503993">
            <a:off x="8043838" y="3741879"/>
            <a:ext cx="1186944" cy="418861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3" name="文本框 272">
            <a:extLst>
              <a:ext uri="{FF2B5EF4-FFF2-40B4-BE49-F238E27FC236}">
                <a16:creationId xmlns:a16="http://schemas.microsoft.com/office/drawing/2014/main" id="{72B7A76C-89E1-0542-8A1A-742D89F71EFA}"/>
              </a:ext>
            </a:extLst>
          </p:cNvPr>
          <p:cNvSpPr txBox="1"/>
          <p:nvPr/>
        </p:nvSpPr>
        <p:spPr>
          <a:xfrm>
            <a:off x="9610854" y="3928875"/>
            <a:ext cx="1884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b="1" dirty="0">
                <a:latin typeface="Courier" pitchFamily="2" charset="0"/>
              </a:rPr>
              <a:t>Fused</a:t>
            </a:r>
            <a:r>
              <a:rPr kumimoji="1" lang="zh-CN" altLang="en-US" sz="2000" b="1" dirty="0">
                <a:latin typeface="Courier" pitchFamily="2" charset="0"/>
              </a:rPr>
              <a:t> </a:t>
            </a:r>
            <a:r>
              <a:rPr kumimoji="1" lang="en-US" altLang="zh-CN" sz="2000" b="1" dirty="0">
                <a:latin typeface="Courier" pitchFamily="2" charset="0"/>
              </a:rPr>
              <a:t>Graph</a:t>
            </a:r>
            <a:endParaRPr kumimoji="1" lang="zh-CN" altLang="en-US" sz="2000" b="1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44382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2" y="181250"/>
            <a:ext cx="8679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/>
              <a:t>ParallelExecutor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>
                <a:solidFill>
                  <a:srgbClr val="2339DA"/>
                </a:solidFill>
              </a:rPr>
              <a:t>Pass-&gt;Apply</a:t>
            </a:r>
            <a:r>
              <a:rPr kumimoji="1" lang="zh-CN" altLang="en-US" sz="2800" b="1" dirty="0">
                <a:solidFill>
                  <a:srgbClr val="2339DA"/>
                </a:solidFill>
              </a:rPr>
              <a:t>实现（</a:t>
            </a:r>
            <a:r>
              <a:rPr kumimoji="1" lang="en-US" altLang="zh-CN" sz="2800" b="1" dirty="0" err="1">
                <a:solidFill>
                  <a:srgbClr val="2339DA"/>
                </a:solidFill>
              </a:rPr>
              <a:t>FCFusePass</a:t>
            </a:r>
            <a:r>
              <a:rPr kumimoji="1" lang="zh-CN" altLang="en-US" sz="2800" b="1" dirty="0">
                <a:solidFill>
                  <a:srgbClr val="2339DA"/>
                </a:solidFill>
              </a:rPr>
              <a:t>）</a:t>
            </a:r>
            <a:endParaRPr kumimoji="1" lang="en-US" altLang="zh-CN" sz="2800" b="1" dirty="0">
              <a:solidFill>
                <a:srgbClr val="2339DA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84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1924A3E-D329-6F48-80C9-9A720FABDE0D}"/>
              </a:ext>
            </a:extLst>
          </p:cNvPr>
          <p:cNvSpPr/>
          <p:nvPr/>
        </p:nvSpPr>
        <p:spPr>
          <a:xfrm>
            <a:off x="822602" y="930116"/>
            <a:ext cx="10893148" cy="5042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b="1" dirty="0" err="1">
                <a:solidFill>
                  <a:srgbClr val="333333"/>
                </a:solidFill>
                <a:latin typeface="Courier" pitchFamily="2" charset="0"/>
              </a:rPr>
              <a:t>PDPattern</a:t>
            </a:r>
            <a:r>
              <a:rPr lang="zh-CN" altLang="en-US" b="1" dirty="0">
                <a:solidFill>
                  <a:srgbClr val="333333"/>
                </a:solidFill>
                <a:latin typeface="Courier" pitchFamily="2" charset="0"/>
              </a:rPr>
              <a:t>：</a:t>
            </a:r>
            <a:r>
              <a:rPr lang="zh-CN" altLang="en-US" dirty="0">
                <a:solidFill>
                  <a:srgbClr val="333333"/>
                </a:solidFill>
                <a:latin typeface="Courier" pitchFamily="2" charset="0"/>
              </a:rPr>
              <a:t>一个定义为数据流图的</a:t>
            </a:r>
            <a:r>
              <a:rPr lang="en" altLang="zh-CN" dirty="0">
                <a:solidFill>
                  <a:srgbClr val="333333"/>
                </a:solidFill>
                <a:latin typeface="Courier" pitchFamily="2" charset="0"/>
              </a:rPr>
              <a:t>pattern </a:t>
            </a:r>
            <a:br>
              <a:rPr lang="en" altLang="zh-CN" dirty="0">
                <a:solidFill>
                  <a:srgbClr val="333333"/>
                </a:solidFill>
                <a:latin typeface="Courier" pitchFamily="2" charset="0"/>
              </a:rPr>
            </a:br>
            <a:r>
              <a:rPr lang="zh-CN" altLang="en-US" dirty="0">
                <a:solidFill>
                  <a:srgbClr val="333333"/>
                </a:solidFill>
                <a:latin typeface="Courier" pitchFamily="2" charset="0"/>
              </a:rPr>
              <a:t>    </a:t>
            </a:r>
            <a:r>
              <a:rPr lang="en" altLang="zh-CN" dirty="0">
                <a:solidFill>
                  <a:srgbClr val="333333"/>
                </a:solidFill>
                <a:latin typeface="Courier" pitchFamily="2" charset="0"/>
              </a:rPr>
              <a:t>- </a:t>
            </a:r>
            <a:r>
              <a:rPr lang="en" altLang="zh-CN" dirty="0" err="1">
                <a:solidFill>
                  <a:srgbClr val="333333"/>
                </a:solidFill>
                <a:latin typeface="Courier" pitchFamily="2" charset="0"/>
              </a:rPr>
              <a:t>PDNode</a:t>
            </a:r>
            <a:r>
              <a:rPr lang="zh-CN" altLang="en" dirty="0">
                <a:solidFill>
                  <a:srgbClr val="333333"/>
                </a:solidFill>
                <a:latin typeface="Courier" pitchFamily="2" charset="0"/>
              </a:rPr>
              <a:t>：</a:t>
            </a:r>
            <a:r>
              <a:rPr lang="zh-CN" altLang="en-US" dirty="0">
                <a:solidFill>
                  <a:srgbClr val="333333"/>
                </a:solidFill>
                <a:latin typeface="Courier" pitchFamily="2" charset="0"/>
              </a:rPr>
              <a:t>满足特定条件的</a:t>
            </a:r>
            <a:r>
              <a:rPr lang="en" altLang="zh-CN" dirty="0" err="1">
                <a:solidFill>
                  <a:srgbClr val="333333"/>
                </a:solidFill>
                <a:latin typeface="Courier" pitchFamily="2" charset="0"/>
              </a:rPr>
              <a:t>ir</a:t>
            </a:r>
            <a:r>
              <a:rPr lang="en" altLang="zh-CN" dirty="0">
                <a:solidFill>
                  <a:srgbClr val="333333"/>
                </a:solidFill>
                <a:latin typeface="Courier" pitchFamily="2" charset="0"/>
              </a:rPr>
              <a:t>::Node </a:t>
            </a:r>
            <a:br>
              <a:rPr lang="en" altLang="zh-CN" dirty="0">
                <a:solidFill>
                  <a:srgbClr val="333333"/>
                </a:solidFill>
                <a:latin typeface="Courier" pitchFamily="2" charset="0"/>
              </a:rPr>
            </a:br>
            <a:r>
              <a:rPr lang="zh-CN" altLang="en-US" dirty="0">
                <a:solidFill>
                  <a:srgbClr val="333333"/>
                </a:solidFill>
                <a:latin typeface="Courier" pitchFamily="2" charset="0"/>
              </a:rPr>
              <a:t>一个</a:t>
            </a:r>
            <a:r>
              <a:rPr lang="en" altLang="zh-CN" dirty="0">
                <a:solidFill>
                  <a:srgbClr val="333333"/>
                </a:solidFill>
                <a:latin typeface="Courier" pitchFamily="2" charset="0"/>
              </a:rPr>
              <a:t>pattern</a:t>
            </a:r>
            <a:r>
              <a:rPr lang="zh-CN" altLang="en-US" dirty="0">
                <a:solidFill>
                  <a:srgbClr val="333333"/>
                </a:solidFill>
                <a:latin typeface="Courier" pitchFamily="2" charset="0"/>
              </a:rPr>
              <a:t>由一些</a:t>
            </a:r>
            <a:r>
              <a:rPr lang="en" altLang="zh-CN" dirty="0" err="1">
                <a:solidFill>
                  <a:srgbClr val="333333"/>
                </a:solidFill>
                <a:latin typeface="Courier" pitchFamily="2" charset="0"/>
              </a:rPr>
              <a:t>PDNodes</a:t>
            </a:r>
            <a:r>
              <a:rPr lang="zh-CN" altLang="en-US" dirty="0">
                <a:solidFill>
                  <a:srgbClr val="333333"/>
                </a:solidFill>
                <a:latin typeface="Courier" pitchFamily="2" charset="0"/>
              </a:rPr>
              <a:t>和边构成</a:t>
            </a:r>
            <a:endParaRPr lang="en-US" altLang="zh-CN" dirty="0">
              <a:solidFill>
                <a:srgbClr val="333333"/>
              </a:solidFill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333333"/>
              </a:solidFill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en" altLang="zh-CN" b="1" dirty="0" err="1">
                <a:latin typeface="Courier" pitchFamily="2" charset="0"/>
              </a:rPr>
              <a:t>GraphPatternDetector</a:t>
            </a:r>
            <a:endParaRPr lang="en" altLang="zh-CN" b="1" dirty="0"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Courier" pitchFamily="2" charset="0"/>
              </a:rPr>
              <a:t>帮助匹配图中特定的</a:t>
            </a:r>
            <a:r>
              <a:rPr lang="en" altLang="zh-CN" dirty="0">
                <a:latin typeface="Courier" pitchFamily="2" charset="0"/>
              </a:rPr>
              <a:t>pattern</a:t>
            </a:r>
            <a:r>
              <a:rPr lang="zh-CN" altLang="en" dirty="0">
                <a:latin typeface="Courier" pitchFamily="2" charset="0"/>
              </a:rPr>
              <a:t>，</a:t>
            </a:r>
            <a:r>
              <a:rPr lang="zh-CN" altLang="en-US" dirty="0">
                <a:latin typeface="Courier" pitchFamily="2" charset="0"/>
              </a:rPr>
              <a:t>输入一个</a:t>
            </a:r>
            <a:r>
              <a:rPr lang="en" altLang="zh-CN" dirty="0">
                <a:latin typeface="Courier" pitchFamily="2" charset="0"/>
              </a:rPr>
              <a:t>pattern</a:t>
            </a:r>
            <a:r>
              <a:rPr lang="zh-CN" altLang="en" dirty="0">
                <a:latin typeface="Courier" pitchFamily="2" charset="0"/>
              </a:rPr>
              <a:t>，</a:t>
            </a:r>
            <a:r>
              <a:rPr lang="zh-CN" altLang="en-US" dirty="0">
                <a:latin typeface="Courier" pitchFamily="2" charset="0"/>
              </a:rPr>
              <a:t>输出匹配的子图或节点的列表，用于支持</a:t>
            </a:r>
            <a:r>
              <a:rPr lang="en" altLang="zh-CN" dirty="0">
                <a:latin typeface="Courier" pitchFamily="2" charset="0"/>
              </a:rPr>
              <a:t>fuse</a:t>
            </a:r>
            <a:r>
              <a:rPr lang="zh-CN" altLang="en" dirty="0">
                <a:latin typeface="Courier" pitchFamily="2" charset="0"/>
              </a:rPr>
              <a:t>操作</a:t>
            </a:r>
            <a:endParaRPr lang="en-US" altLang="zh-CN" dirty="0"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endParaRPr lang="en-US" altLang="zh-CN" b="0" i="0" dirty="0">
              <a:solidFill>
                <a:srgbClr val="333333"/>
              </a:solidFill>
              <a:effectLst/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Courier" pitchFamily="2" charset="0"/>
              </a:rPr>
              <a:t>匹配算法流程概述（不详细展开了）：</a:t>
            </a:r>
            <a:endParaRPr lang="en-US" altLang="zh-CN" b="0" i="0" dirty="0">
              <a:solidFill>
                <a:srgbClr val="333333"/>
              </a:solidFill>
              <a:effectLst/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ourier" pitchFamily="2" charset="0"/>
              </a:rPr>
              <a:t>1. </a:t>
            </a:r>
            <a:r>
              <a:rPr lang="zh-CN" altLang="en-US" dirty="0">
                <a:latin typeface="Courier" pitchFamily="2" charset="0"/>
              </a:rPr>
              <a:t>标记与</a:t>
            </a:r>
            <a:r>
              <a:rPr lang="en" altLang="zh-CN" dirty="0" err="1">
                <a:latin typeface="Courier" pitchFamily="2" charset="0"/>
              </a:rPr>
              <a:t>PDPattern</a:t>
            </a:r>
            <a:r>
              <a:rPr lang="zh-CN" altLang="en-US" dirty="0">
                <a:latin typeface="Courier" pitchFamily="2" charset="0"/>
              </a:rPr>
              <a:t>中的</a:t>
            </a:r>
            <a:r>
              <a:rPr lang="en" altLang="zh-CN" dirty="0" err="1">
                <a:latin typeface="Courier" pitchFamily="2" charset="0"/>
              </a:rPr>
              <a:t>PDNodes</a:t>
            </a:r>
            <a:r>
              <a:rPr lang="zh-CN" altLang="en-US" dirty="0">
                <a:latin typeface="Courier" pitchFamily="2" charset="0"/>
              </a:rPr>
              <a:t>匹配的</a:t>
            </a:r>
            <a:r>
              <a:rPr lang="en" altLang="zh-CN" dirty="0">
                <a:latin typeface="Courier" pitchFamily="2" charset="0"/>
              </a:rPr>
              <a:t>nodes </a:t>
            </a:r>
            <a:br>
              <a:rPr lang="en" altLang="zh-CN" dirty="0">
                <a:latin typeface="Courier" pitchFamily="2" charset="0"/>
              </a:rPr>
            </a:br>
            <a:r>
              <a:rPr lang="en" altLang="zh-CN" dirty="0">
                <a:latin typeface="Courier" pitchFamily="2" charset="0"/>
              </a:rPr>
              <a:t>2. </a:t>
            </a:r>
            <a:r>
              <a:rPr lang="zh-CN" altLang="en-US" dirty="0">
                <a:latin typeface="Courier" pitchFamily="2" charset="0"/>
              </a:rPr>
              <a:t>拓展这个</a:t>
            </a:r>
            <a:r>
              <a:rPr lang="en" altLang="zh-CN" dirty="0" err="1">
                <a:latin typeface="Courier" pitchFamily="2" charset="0"/>
              </a:rPr>
              <a:t>PDNode</a:t>
            </a:r>
            <a:r>
              <a:rPr lang="zh-CN" altLang="en-US" dirty="0">
                <a:latin typeface="Courier" pitchFamily="2" charset="0"/>
              </a:rPr>
              <a:t>到一个子图 </a:t>
            </a:r>
            <a:br>
              <a:rPr lang="zh-CN" altLang="en-US" dirty="0">
                <a:latin typeface="Courier" pitchFamily="2" charset="0"/>
              </a:rPr>
            </a:br>
            <a:r>
              <a:rPr lang="en-US" altLang="zh-CN" dirty="0">
                <a:latin typeface="Courier" pitchFamily="2" charset="0"/>
              </a:rPr>
              <a:t>3. </a:t>
            </a:r>
            <a:r>
              <a:rPr lang="zh-CN" altLang="en-US" dirty="0">
                <a:latin typeface="Courier" pitchFamily="2" charset="0"/>
              </a:rPr>
              <a:t>获取匹配的子图，将其视为一个</a:t>
            </a:r>
            <a:r>
              <a:rPr lang="zh-CN" altLang="en" dirty="0">
                <a:latin typeface="Courier" pitchFamily="2" charset="0"/>
              </a:rPr>
              <a:t>预定义</a:t>
            </a:r>
            <a:r>
              <a:rPr lang="zh-CN" altLang="en-US" dirty="0">
                <a:latin typeface="Courier" pitchFamily="2" charset="0"/>
              </a:rPr>
              <a:t>的</a:t>
            </a:r>
            <a:r>
              <a:rPr lang="en" altLang="zh-CN" dirty="0">
                <a:latin typeface="Courier" pitchFamily="2" charset="0"/>
              </a:rPr>
              <a:t>handler</a:t>
            </a:r>
            <a:endParaRPr lang="en-US" altLang="zh-CN" dirty="0">
              <a:solidFill>
                <a:srgbClr val="333333"/>
              </a:solidFill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endParaRPr lang="zh-CN" altLang="en-US" b="0" i="0" dirty="0">
              <a:solidFill>
                <a:srgbClr val="333333"/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15009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2" y="181250"/>
            <a:ext cx="8679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/>
              <a:t>ParallelExecutor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 err="1">
                <a:solidFill>
                  <a:srgbClr val="2339DA"/>
                </a:solidFill>
              </a:rPr>
              <a:t>AppendMultiDevPass</a:t>
            </a:r>
            <a:endParaRPr kumimoji="1" lang="en-US" altLang="zh-CN" sz="2800" b="1" dirty="0">
              <a:solidFill>
                <a:srgbClr val="2339DA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85</a:t>
            </a:fld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5301056-14CA-834B-B7F6-F92FBB43FD3D}"/>
              </a:ext>
            </a:extLst>
          </p:cNvPr>
          <p:cNvSpPr/>
          <p:nvPr/>
        </p:nvSpPr>
        <p:spPr>
          <a:xfrm>
            <a:off x="822602" y="733021"/>
            <a:ext cx="1113404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 Courier" pitchFamily="2" charset="0"/>
              </a:rPr>
              <a:t>AppendMultiDevPass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() {</a:t>
            </a:r>
          </a:p>
          <a:p>
            <a:r>
              <a:rPr lang="zh-CN" altLang="en-US" dirty="0">
                <a:solidFill>
                  <a:srgbClr val="267F99"/>
                </a:solidFill>
                <a:latin typeface=" Courier" pitchFamily="2" charset="0"/>
              </a:rPr>
              <a:t>  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ir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::Pass *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multi_devices_pass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= </a:t>
            </a:r>
            <a:r>
              <a:rPr lang="en" altLang="zh-CN" dirty="0" err="1">
                <a:solidFill>
                  <a:srgbClr val="0000FF"/>
                </a:solidFill>
                <a:latin typeface=" Courier" pitchFamily="2" charset="0"/>
              </a:rPr>
              <a:t>nullptr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;</a:t>
            </a:r>
          </a:p>
          <a:p>
            <a:r>
              <a:rPr lang="zh-CN" altLang="en-US" dirty="0">
                <a:solidFill>
                  <a:srgbClr val="AF00DB"/>
                </a:solidFill>
                <a:latin typeface=" Courier" pitchFamily="2" charset="0"/>
              </a:rPr>
              <a:t>  </a:t>
            </a:r>
            <a:r>
              <a:rPr lang="en" altLang="zh-CN" dirty="0">
                <a:solidFill>
                  <a:srgbClr val="AF00DB"/>
                </a:solidFill>
                <a:latin typeface=" Courier" pitchFamily="2" charset="0"/>
              </a:rPr>
              <a:t>switch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(</a:t>
            </a:r>
            <a:r>
              <a:rPr lang="en" altLang="zh-CN" dirty="0" err="1">
                <a:solidFill>
                  <a:srgbClr val="001080"/>
                </a:solidFill>
                <a:latin typeface=" Courier" pitchFamily="2" charset="0"/>
              </a:rPr>
              <a:t>strategy_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 Courier" pitchFamily="2" charset="0"/>
              </a:rPr>
              <a:t>reduce</a:t>
            </a:r>
            <a:r>
              <a:rPr lang="en" altLang="zh-CN" dirty="0">
                <a:solidFill>
                  <a:srgbClr val="001080"/>
                </a:solidFill>
                <a:latin typeface=" Courier" pitchFamily="2" charset="0"/>
              </a:rPr>
              <a:t>_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) {</a:t>
            </a:r>
          </a:p>
          <a:p>
            <a:r>
              <a:rPr lang="zh-CN" altLang="en-US" dirty="0">
                <a:solidFill>
                  <a:srgbClr val="AF00DB"/>
                </a:solidFill>
                <a:latin typeface=" Courier" pitchFamily="2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 Courier" pitchFamily="2" charset="0"/>
              </a:rPr>
              <a:t>case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BuildStrategy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ReduceStrategy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kAllReduce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</a:t>
            </a:r>
          </a:p>
          <a:p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     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multi_devices_pass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=</a:t>
            </a:r>
          </a:p>
          <a:p>
            <a:r>
              <a:rPr lang="zh-CN" altLang="en-US" dirty="0">
                <a:solidFill>
                  <a:srgbClr val="795E26"/>
                </a:solidFill>
                <a:latin typeface=" Courier" pitchFamily="2" charset="0"/>
              </a:rPr>
              <a:t>        </a:t>
            </a:r>
            <a:r>
              <a:rPr lang="en" altLang="zh-CN" dirty="0" err="1">
                <a:solidFill>
                  <a:srgbClr val="795E26"/>
                </a:solidFill>
                <a:latin typeface=" Courier" pitchFamily="2" charset="0"/>
              </a:rPr>
              <a:t>AppendPass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 Courier" pitchFamily="2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 Courier" pitchFamily="2" charset="0"/>
              </a:rPr>
              <a:t>all_reduce_mode_multi_devices_pass</a:t>
            </a:r>
            <a:r>
              <a:rPr lang="en" altLang="zh-CN" dirty="0">
                <a:solidFill>
                  <a:srgbClr val="A31515"/>
                </a:solidFill>
                <a:latin typeface=" Courier" pitchFamily="2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).</a:t>
            </a:r>
            <a:r>
              <a:rPr lang="en" altLang="zh-CN" dirty="0">
                <a:solidFill>
                  <a:srgbClr val="795E26"/>
                </a:solidFill>
                <a:latin typeface=" Courier" pitchFamily="2" charset="0"/>
              </a:rPr>
              <a:t>get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();</a:t>
            </a:r>
          </a:p>
          <a:p>
            <a:r>
              <a:rPr lang="zh-CN" altLang="en-US" dirty="0">
                <a:solidFill>
                  <a:srgbClr val="AF00DB"/>
                </a:solidFill>
                <a:latin typeface=" Courier" pitchFamily="2" charset="0"/>
              </a:rPr>
              <a:t>      </a:t>
            </a:r>
            <a:r>
              <a:rPr lang="en" altLang="zh-CN" dirty="0">
                <a:solidFill>
                  <a:srgbClr val="AF00DB"/>
                </a:solidFill>
                <a:latin typeface=" Courier" pitchFamily="2" charset="0"/>
              </a:rPr>
              <a:t>break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;</a:t>
            </a:r>
          </a:p>
          <a:p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 Courier" pitchFamily="2" charset="0"/>
              </a:rPr>
              <a:t>...</a:t>
            </a:r>
            <a:endParaRPr lang="en" altLang="zh-CN" dirty="0">
              <a:solidFill>
                <a:srgbClr val="000000"/>
              </a:solidFill>
              <a:latin typeface=" Courier" pitchFamily="2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 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}</a:t>
            </a:r>
          </a:p>
          <a:p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 Courier" pitchFamily="2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1F2A17E-C588-9D47-82FF-ADF22C213478}"/>
              </a:ext>
            </a:extLst>
          </p:cNvPr>
          <p:cNvSpPr/>
          <p:nvPr/>
        </p:nvSpPr>
        <p:spPr>
          <a:xfrm>
            <a:off x="822602" y="3743770"/>
            <a:ext cx="110372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AllReduceSSAGraphBuilder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: 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public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MultiDevSSAGraphBuilderBase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{</a:t>
            </a:r>
            <a:r>
              <a:rPr lang="en-US" altLang="zh-CN" dirty="0">
                <a:solidFill>
                  <a:srgbClr val="000000"/>
                </a:solidFill>
                <a:latin typeface=" Courier" pitchFamily="2" charset="0"/>
              </a:rPr>
              <a:t>...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 Courier" pitchFamily="2" charset="0"/>
            </a:endParaRPr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583BEC8E-0CC1-D94F-ACFC-DA01A0340E6B}"/>
              </a:ext>
            </a:extLst>
          </p:cNvPr>
          <p:cNvCxnSpPr/>
          <p:nvPr/>
        </p:nvCxnSpPr>
        <p:spPr>
          <a:xfrm>
            <a:off x="913013" y="3663982"/>
            <a:ext cx="54800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4830A6D3-B31B-0A42-9BD1-658424335DDE}"/>
              </a:ext>
            </a:extLst>
          </p:cNvPr>
          <p:cNvSpPr/>
          <p:nvPr/>
        </p:nvSpPr>
        <p:spPr>
          <a:xfrm>
            <a:off x="806194" y="4248293"/>
            <a:ext cx="1036147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MultiDevSSAGraphBuilderBase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</a:t>
            </a:r>
            <a:r>
              <a:rPr lang="en" altLang="zh-CN" dirty="0" err="1">
                <a:solidFill>
                  <a:srgbClr val="795E26"/>
                </a:solidFill>
                <a:latin typeface=" Courier" pitchFamily="2" charset="0"/>
              </a:rPr>
              <a:t>ApplyImpl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ir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 Courier" pitchFamily="2" charset="0"/>
              </a:rPr>
              <a:t>Graph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*</a:t>
            </a:r>
            <a:r>
              <a:rPr lang="en" altLang="zh-CN" dirty="0">
                <a:solidFill>
                  <a:srgbClr val="001080"/>
                </a:solidFill>
                <a:latin typeface=" Courier" pitchFamily="2" charset="0"/>
              </a:rPr>
              <a:t>graph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) </a:t>
            </a:r>
            <a:r>
              <a:rPr lang="en" altLang="zh-CN" dirty="0" err="1">
                <a:solidFill>
                  <a:srgbClr val="0000FF"/>
                </a:solidFill>
                <a:latin typeface=" Courier" pitchFamily="2" charset="0"/>
              </a:rPr>
              <a:t>const</a:t>
            </a:r>
            <a:r>
              <a:rPr lang="zh-CN" altLang="en-US" dirty="0">
                <a:solidFill>
                  <a:srgbClr val="0000FF"/>
                </a:solidFill>
                <a:latin typeface=" Courier" pitchFamily="2" charset="0"/>
              </a:rPr>
              <a:t> 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{</a:t>
            </a:r>
          </a:p>
          <a:p>
            <a:r>
              <a:rPr lang="zh-CN" altLang="en-US" dirty="0">
                <a:solidFill>
                  <a:srgbClr val="267F99"/>
                </a:solidFill>
                <a:latin typeface=" Courier" pitchFamily="2" charset="0"/>
              </a:rPr>
              <a:t>  </a:t>
            </a:r>
            <a:r>
              <a:rPr lang="en-US" altLang="zh-CN" dirty="0">
                <a:solidFill>
                  <a:srgbClr val="267F99"/>
                </a:solidFill>
                <a:latin typeface=" Courier" pitchFamily="2" charset="0"/>
              </a:rPr>
              <a:t>//</a:t>
            </a:r>
            <a:r>
              <a:rPr lang="zh-CN" altLang="en-US" dirty="0">
                <a:solidFill>
                  <a:srgbClr val="267F99"/>
                </a:solidFill>
                <a:latin typeface=" Courier" pitchFamily="2" charset="0"/>
              </a:rPr>
              <a:t> </a:t>
            </a:r>
            <a:r>
              <a:rPr lang="en-US" altLang="zh-CN" dirty="0">
                <a:solidFill>
                  <a:srgbClr val="267F99"/>
                </a:solidFill>
                <a:latin typeface=" Courier" pitchFamily="2" charset="0"/>
              </a:rPr>
              <a:t>1.</a:t>
            </a:r>
            <a:r>
              <a:rPr lang="zh-CN" altLang="en-US" dirty="0">
                <a:solidFill>
                  <a:srgbClr val="267F99"/>
                </a:solidFill>
                <a:latin typeface=" Courier" pitchFamily="2" charset="0"/>
              </a:rPr>
              <a:t> 初始化</a:t>
            </a:r>
            <a:endParaRPr lang="en-US" altLang="zh-CN" dirty="0">
              <a:solidFill>
                <a:srgbClr val="267F99"/>
              </a:solidFill>
              <a:latin typeface=" Courier" pitchFamily="2" charset="0"/>
            </a:endParaRPr>
          </a:p>
          <a:p>
            <a:r>
              <a:rPr lang="zh-CN" altLang="en-US" dirty="0">
                <a:solidFill>
                  <a:srgbClr val="267F99"/>
                </a:solidFill>
                <a:latin typeface=" Courier" pitchFamily="2" charset="0"/>
              </a:rPr>
              <a:t>  </a:t>
            </a:r>
            <a:r>
              <a:rPr lang="en-US" altLang="zh-CN" dirty="0">
                <a:solidFill>
                  <a:srgbClr val="267F99"/>
                </a:solidFill>
                <a:latin typeface=" Courier" pitchFamily="2" charset="0"/>
              </a:rPr>
              <a:t>//</a:t>
            </a:r>
            <a:r>
              <a:rPr lang="zh-CN" altLang="en-US" dirty="0">
                <a:solidFill>
                  <a:srgbClr val="267F99"/>
                </a:solidFill>
                <a:latin typeface=" Courier" pitchFamily="2" charset="0"/>
              </a:rPr>
              <a:t> </a:t>
            </a:r>
            <a:r>
              <a:rPr lang="en-US" altLang="zh-CN" dirty="0">
                <a:solidFill>
                  <a:srgbClr val="267F99"/>
                </a:solidFill>
                <a:latin typeface=" Courier" pitchFamily="2" charset="0"/>
              </a:rPr>
              <a:t>2.</a:t>
            </a:r>
            <a:r>
              <a:rPr lang="zh-CN" altLang="en-US" dirty="0">
                <a:solidFill>
                  <a:srgbClr val="267F99"/>
                </a:solidFill>
                <a:latin typeface=" Courier" pitchFamily="2" charset="0"/>
              </a:rPr>
              <a:t> </a:t>
            </a:r>
            <a:r>
              <a:rPr lang="en-US" altLang="zh-CN" dirty="0">
                <a:solidFill>
                  <a:srgbClr val="267F99"/>
                </a:solidFill>
                <a:latin typeface=" Courier" pitchFamily="2" charset="0"/>
              </a:rPr>
              <a:t>Op</a:t>
            </a:r>
            <a:r>
              <a:rPr lang="zh-CN" altLang="en-US" dirty="0">
                <a:solidFill>
                  <a:srgbClr val="267F99"/>
                </a:solidFill>
                <a:latin typeface=" Courier" pitchFamily="2" charset="0"/>
              </a:rPr>
              <a:t>拓扑排序，获取所有</a:t>
            </a:r>
            <a:r>
              <a:rPr lang="en-US" altLang="zh-CN" dirty="0" err="1">
                <a:solidFill>
                  <a:srgbClr val="267F99"/>
                </a:solidFill>
                <a:latin typeface=" Courier" pitchFamily="2" charset="0"/>
              </a:rPr>
              <a:t>var</a:t>
            </a:r>
            <a:r>
              <a:rPr lang="zh-CN" altLang="en-US" dirty="0">
                <a:solidFill>
                  <a:srgbClr val="267F99"/>
                </a:solidFill>
                <a:latin typeface=" Courier" pitchFamily="2" charset="0"/>
              </a:rPr>
              <a:t> </a:t>
            </a:r>
            <a:r>
              <a:rPr lang="en-US" altLang="zh-CN" dirty="0">
                <a:solidFill>
                  <a:srgbClr val="267F99"/>
                </a:solidFill>
                <a:latin typeface=" Courier" pitchFamily="2" charset="0"/>
              </a:rPr>
              <a:t>node</a:t>
            </a:r>
          </a:p>
          <a:p>
            <a:r>
              <a:rPr lang="zh-CN" altLang="en-US" b="0" dirty="0">
                <a:solidFill>
                  <a:srgbClr val="267F99"/>
                </a:solidFill>
                <a:effectLst/>
                <a:latin typeface=" Courier" pitchFamily="2" charset="0"/>
              </a:rPr>
              <a:t>  </a:t>
            </a:r>
            <a:r>
              <a:rPr lang="en-US" altLang="zh-CN" dirty="0">
                <a:solidFill>
                  <a:srgbClr val="267F99"/>
                </a:solidFill>
                <a:latin typeface=" Courier" pitchFamily="2" charset="0"/>
              </a:rPr>
              <a:t>//</a:t>
            </a:r>
            <a:r>
              <a:rPr lang="zh-CN" altLang="en-US" dirty="0">
                <a:solidFill>
                  <a:srgbClr val="267F99"/>
                </a:solidFill>
                <a:latin typeface=" Courier" pitchFamily="2" charset="0"/>
              </a:rPr>
              <a:t> </a:t>
            </a:r>
            <a:r>
              <a:rPr lang="en-US" altLang="zh-CN" dirty="0">
                <a:solidFill>
                  <a:srgbClr val="267F99"/>
                </a:solidFill>
                <a:latin typeface=" Courier" pitchFamily="2" charset="0"/>
              </a:rPr>
              <a:t>3.</a:t>
            </a:r>
            <a:r>
              <a:rPr lang="zh-CN" altLang="en-US" dirty="0">
                <a:solidFill>
                  <a:srgbClr val="267F99"/>
                </a:solidFill>
                <a:latin typeface=" Courier" pitchFamily="2" charset="0"/>
              </a:rPr>
              <a:t> 遍历经过拓扑排序的</a:t>
            </a:r>
            <a:r>
              <a:rPr lang="en-US" altLang="zh-CN" dirty="0">
                <a:solidFill>
                  <a:srgbClr val="267F99"/>
                </a:solidFill>
                <a:latin typeface=" Courier" pitchFamily="2" charset="0"/>
              </a:rPr>
              <a:t>Ops</a:t>
            </a:r>
          </a:p>
          <a:p>
            <a:r>
              <a:rPr lang="zh-CN" altLang="en-US" b="0" dirty="0">
                <a:solidFill>
                  <a:srgbClr val="267F99"/>
                </a:solidFill>
                <a:effectLst/>
                <a:latin typeface=" Courier" pitchFamily="2" charset="0"/>
              </a:rPr>
              <a:t>  </a:t>
            </a:r>
            <a:r>
              <a:rPr lang="en-US" altLang="zh-CN" dirty="0">
                <a:solidFill>
                  <a:srgbClr val="267F99"/>
                </a:solidFill>
                <a:latin typeface=" Courier" pitchFamily="2" charset="0"/>
              </a:rPr>
              <a:t>//</a:t>
            </a:r>
            <a:r>
              <a:rPr lang="zh-CN" altLang="en-US" dirty="0">
                <a:solidFill>
                  <a:srgbClr val="267F99"/>
                </a:solidFill>
                <a:latin typeface=" Courier" pitchFamily="2" charset="0"/>
              </a:rPr>
              <a:t>   </a:t>
            </a:r>
            <a:r>
              <a:rPr lang="en-US" altLang="zh-CN" dirty="0">
                <a:solidFill>
                  <a:srgbClr val="267F99"/>
                </a:solidFill>
                <a:latin typeface=" Courier" pitchFamily="2" charset="0"/>
              </a:rPr>
              <a:t>-</a:t>
            </a:r>
            <a:r>
              <a:rPr lang="zh-CN" altLang="en-US" dirty="0">
                <a:solidFill>
                  <a:srgbClr val="267F99"/>
                </a:solidFill>
                <a:latin typeface=" Courier" pitchFamily="2" charset="0"/>
              </a:rPr>
              <a:t> </a:t>
            </a:r>
            <a:r>
              <a:rPr lang="en-US" altLang="zh-CN" dirty="0">
                <a:solidFill>
                  <a:srgbClr val="267F99"/>
                </a:solidFill>
                <a:latin typeface=" Courier" pitchFamily="2" charset="0"/>
              </a:rPr>
              <a:t>forward</a:t>
            </a:r>
            <a:r>
              <a:rPr lang="zh-CN" altLang="en-US" dirty="0">
                <a:solidFill>
                  <a:srgbClr val="267F99"/>
                </a:solidFill>
                <a:latin typeface=" Courier" pitchFamily="2" charset="0"/>
              </a:rPr>
              <a:t> </a:t>
            </a:r>
            <a:r>
              <a:rPr lang="en-US" altLang="zh-CN" dirty="0">
                <a:solidFill>
                  <a:srgbClr val="267F99"/>
                </a:solidFill>
                <a:latin typeface=" Courier" pitchFamily="2" charset="0"/>
              </a:rPr>
              <a:t>Op:</a:t>
            </a:r>
            <a:r>
              <a:rPr lang="zh-CN" altLang="en-US" dirty="0">
                <a:solidFill>
                  <a:srgbClr val="267F99"/>
                </a:solidFill>
                <a:latin typeface=" Courier" pitchFamily="2" charset="0"/>
              </a:rPr>
              <a:t> 在每个</a:t>
            </a:r>
            <a:r>
              <a:rPr lang="en-US" altLang="zh-CN" dirty="0">
                <a:solidFill>
                  <a:srgbClr val="267F99"/>
                </a:solidFill>
                <a:latin typeface=" Courier" pitchFamily="2" charset="0"/>
              </a:rPr>
              <a:t>place</a:t>
            </a:r>
            <a:r>
              <a:rPr lang="zh-CN" altLang="en-US" dirty="0">
                <a:solidFill>
                  <a:srgbClr val="267F99"/>
                </a:solidFill>
                <a:latin typeface=" Courier" pitchFamily="2" charset="0"/>
              </a:rPr>
              <a:t>上创建复制的</a:t>
            </a:r>
            <a:r>
              <a:rPr lang="en-US" altLang="zh-CN" dirty="0">
                <a:solidFill>
                  <a:srgbClr val="267F99"/>
                </a:solidFill>
                <a:latin typeface=" Courier" pitchFamily="2" charset="0"/>
              </a:rPr>
              <a:t>Op</a:t>
            </a:r>
          </a:p>
          <a:p>
            <a:r>
              <a:rPr lang="zh-CN" altLang="en-US" dirty="0">
                <a:solidFill>
                  <a:srgbClr val="267F99"/>
                </a:solidFill>
                <a:latin typeface=" Courier" pitchFamily="2" charset="0"/>
              </a:rPr>
              <a:t>  </a:t>
            </a:r>
            <a:r>
              <a:rPr lang="en-US" altLang="zh-CN" dirty="0">
                <a:solidFill>
                  <a:srgbClr val="267F99"/>
                </a:solidFill>
                <a:latin typeface=" Courier" pitchFamily="2" charset="0"/>
              </a:rPr>
              <a:t>//</a:t>
            </a:r>
            <a:r>
              <a:rPr lang="zh-CN" altLang="en-US" dirty="0">
                <a:solidFill>
                  <a:srgbClr val="267F99"/>
                </a:solidFill>
                <a:latin typeface=" Courier" pitchFamily="2" charset="0"/>
              </a:rPr>
              <a:t>   </a:t>
            </a:r>
            <a:r>
              <a:rPr lang="en-US" altLang="zh-CN" dirty="0">
                <a:solidFill>
                  <a:srgbClr val="267F99"/>
                </a:solidFill>
                <a:latin typeface=" Courier" pitchFamily="2" charset="0"/>
              </a:rPr>
              <a:t>-</a:t>
            </a:r>
            <a:r>
              <a:rPr lang="zh-CN" altLang="en-US" dirty="0">
                <a:solidFill>
                  <a:srgbClr val="267F99"/>
                </a:solidFill>
                <a:latin typeface=" Courier" pitchFamily="2" charset="0"/>
              </a:rPr>
              <a:t> </a:t>
            </a:r>
            <a:r>
              <a:rPr lang="en-US" altLang="zh-CN" dirty="0">
                <a:solidFill>
                  <a:srgbClr val="267F99"/>
                </a:solidFill>
                <a:latin typeface=" Courier" pitchFamily="2" charset="0"/>
              </a:rPr>
              <a:t>backward</a:t>
            </a:r>
            <a:r>
              <a:rPr lang="zh-CN" altLang="en-US" dirty="0">
                <a:solidFill>
                  <a:srgbClr val="267F99"/>
                </a:solidFill>
                <a:latin typeface=" Courier" pitchFamily="2" charset="0"/>
              </a:rPr>
              <a:t> </a:t>
            </a:r>
            <a:r>
              <a:rPr lang="en-US" altLang="zh-CN" dirty="0">
                <a:solidFill>
                  <a:srgbClr val="267F99"/>
                </a:solidFill>
                <a:latin typeface=" Courier" pitchFamily="2" charset="0"/>
              </a:rPr>
              <a:t>Op:</a:t>
            </a:r>
            <a:r>
              <a:rPr lang="zh-CN" altLang="en-US" dirty="0">
                <a:solidFill>
                  <a:srgbClr val="267F99"/>
                </a:solidFill>
                <a:latin typeface=" Courier" pitchFamily="2" charset="0"/>
              </a:rPr>
              <a:t> 在每个</a:t>
            </a:r>
            <a:r>
              <a:rPr lang="en-US" altLang="zh-CN" dirty="0">
                <a:solidFill>
                  <a:srgbClr val="267F99"/>
                </a:solidFill>
                <a:latin typeface=" Courier" pitchFamily="2" charset="0"/>
              </a:rPr>
              <a:t>place</a:t>
            </a:r>
            <a:r>
              <a:rPr lang="zh-CN" altLang="en-US" dirty="0">
                <a:solidFill>
                  <a:srgbClr val="267F99"/>
                </a:solidFill>
                <a:latin typeface=" Courier" pitchFamily="2" charset="0"/>
              </a:rPr>
              <a:t>上创建复制</a:t>
            </a:r>
            <a:r>
              <a:rPr lang="en-US" altLang="zh-CN" dirty="0">
                <a:solidFill>
                  <a:srgbClr val="267F99"/>
                </a:solidFill>
                <a:latin typeface=" Courier" pitchFamily="2" charset="0"/>
              </a:rPr>
              <a:t>Op</a:t>
            </a:r>
            <a:r>
              <a:rPr lang="zh-CN" altLang="en-US" dirty="0">
                <a:solidFill>
                  <a:srgbClr val="267F99"/>
                </a:solidFill>
                <a:latin typeface=" Courier" pitchFamily="2" charset="0"/>
              </a:rPr>
              <a:t>，并在每个</a:t>
            </a:r>
            <a:r>
              <a:rPr lang="en-US" altLang="zh-CN" dirty="0">
                <a:solidFill>
                  <a:srgbClr val="267F99"/>
                </a:solidFill>
                <a:latin typeface=" Courier" pitchFamily="2" charset="0"/>
              </a:rPr>
              <a:t>Op</a:t>
            </a:r>
            <a:r>
              <a:rPr lang="zh-CN" altLang="en-US" dirty="0">
                <a:solidFill>
                  <a:srgbClr val="267F99"/>
                </a:solidFill>
                <a:latin typeface=" Courier" pitchFamily="2" charset="0"/>
              </a:rPr>
              <a:t>后面插入</a:t>
            </a:r>
            <a:r>
              <a:rPr lang="en-US" altLang="zh-CN" dirty="0" err="1">
                <a:solidFill>
                  <a:srgbClr val="267F99"/>
                </a:solidFill>
                <a:latin typeface=" Courier" pitchFamily="2" charset="0"/>
              </a:rPr>
              <a:t>CollectiveOp</a:t>
            </a:r>
            <a:endParaRPr lang="en-US" altLang="zh-CN" dirty="0">
              <a:solidFill>
                <a:srgbClr val="267F99"/>
              </a:solidFill>
              <a:latin typeface=" Courier" pitchFamily="2" charset="0"/>
            </a:endParaRPr>
          </a:p>
          <a:p>
            <a:r>
              <a:rPr lang="zh-CN" altLang="en-US" dirty="0">
                <a:solidFill>
                  <a:srgbClr val="267F99"/>
                </a:solidFill>
                <a:latin typeface=" Courier" pitchFamily="2" charset="0"/>
              </a:rPr>
              <a:t>  </a:t>
            </a:r>
            <a:r>
              <a:rPr lang="en-US" altLang="zh-CN" dirty="0">
                <a:solidFill>
                  <a:srgbClr val="267F99"/>
                </a:solidFill>
                <a:latin typeface=" Courier" pitchFamily="2" charset="0"/>
              </a:rPr>
              <a:t>//</a:t>
            </a:r>
            <a:r>
              <a:rPr lang="zh-CN" altLang="en-US" dirty="0">
                <a:solidFill>
                  <a:srgbClr val="267F99"/>
                </a:solidFill>
                <a:latin typeface=" Courier" pitchFamily="2" charset="0"/>
              </a:rPr>
              <a:t>   </a:t>
            </a:r>
            <a:r>
              <a:rPr lang="en-US" altLang="zh-CN" dirty="0">
                <a:solidFill>
                  <a:srgbClr val="267F99"/>
                </a:solidFill>
                <a:latin typeface=" Courier" pitchFamily="2" charset="0"/>
              </a:rPr>
              <a:t>-</a:t>
            </a:r>
            <a:r>
              <a:rPr lang="zh-CN" altLang="en-US" dirty="0">
                <a:solidFill>
                  <a:srgbClr val="267F99"/>
                </a:solidFill>
                <a:latin typeface=" Courier" pitchFamily="2" charset="0"/>
              </a:rPr>
              <a:t> </a:t>
            </a:r>
            <a:r>
              <a:rPr lang="en-US" altLang="zh-CN" dirty="0" err="1">
                <a:solidFill>
                  <a:srgbClr val="267F99"/>
                </a:solidFill>
                <a:latin typeface=" Courier" pitchFamily="2" charset="0"/>
              </a:rPr>
              <a:t>ScaleLossOp</a:t>
            </a:r>
            <a:r>
              <a:rPr lang="en-US" altLang="zh-CN" dirty="0">
                <a:solidFill>
                  <a:srgbClr val="267F99"/>
                </a:solidFill>
                <a:latin typeface=" Courier" pitchFamily="2" charset="0"/>
              </a:rPr>
              <a:t>:</a:t>
            </a:r>
            <a:r>
              <a:rPr lang="zh-CN" altLang="en-US" dirty="0">
                <a:solidFill>
                  <a:srgbClr val="267F99"/>
                </a:solidFill>
                <a:latin typeface=" Courier" pitchFamily="2" charset="0"/>
              </a:rPr>
              <a:t> 特殊处理，前向后向分界</a:t>
            </a:r>
            <a:endParaRPr lang="en-US" altLang="zh-CN" dirty="0">
              <a:solidFill>
                <a:srgbClr val="267F99"/>
              </a:solidFill>
              <a:latin typeface=" Courier" pitchFamily="2" charset="0"/>
            </a:endParaRPr>
          </a:p>
          <a:p>
            <a:r>
              <a:rPr lang="zh-CN" altLang="en-US" dirty="0">
                <a:solidFill>
                  <a:srgbClr val="267F99"/>
                </a:solidFill>
                <a:latin typeface=" Courier" pitchFamily="2" charset="0"/>
              </a:rPr>
              <a:t>  </a:t>
            </a:r>
            <a:r>
              <a:rPr lang="en-US" altLang="zh-CN" dirty="0">
                <a:solidFill>
                  <a:srgbClr val="267F99"/>
                </a:solidFill>
                <a:latin typeface=" Courier" pitchFamily="2" charset="0"/>
              </a:rPr>
              <a:t>//</a:t>
            </a:r>
            <a:r>
              <a:rPr lang="zh-CN" altLang="en-US" dirty="0">
                <a:solidFill>
                  <a:srgbClr val="267F99"/>
                </a:solidFill>
                <a:latin typeface=" Courier" pitchFamily="2" charset="0"/>
              </a:rPr>
              <a:t> </a:t>
            </a:r>
            <a:r>
              <a:rPr lang="en-US" altLang="zh-CN" dirty="0">
                <a:solidFill>
                  <a:srgbClr val="267F99"/>
                </a:solidFill>
                <a:latin typeface=" Courier" pitchFamily="2" charset="0"/>
              </a:rPr>
              <a:t>4</a:t>
            </a:r>
            <a:r>
              <a:rPr lang="zh-CN" altLang="en-US" dirty="0">
                <a:solidFill>
                  <a:srgbClr val="267F99"/>
                </a:solidFill>
                <a:latin typeface=" Courier" pitchFamily="2" charset="0"/>
              </a:rPr>
              <a:t> 处理</a:t>
            </a:r>
            <a:r>
              <a:rPr lang="en-US" altLang="zh-CN" dirty="0">
                <a:solidFill>
                  <a:srgbClr val="267F99"/>
                </a:solidFill>
                <a:latin typeface=" Courier" pitchFamily="2" charset="0"/>
              </a:rPr>
              <a:t>Hazards</a:t>
            </a:r>
            <a:r>
              <a:rPr lang="zh-CN" altLang="en-US" dirty="0">
                <a:solidFill>
                  <a:srgbClr val="267F99"/>
                </a:solidFill>
                <a:latin typeface=" Courier" pitchFamily="2" charset="0"/>
              </a:rPr>
              <a:t>，为</a:t>
            </a:r>
            <a:r>
              <a:rPr lang="en-US" altLang="zh-CN" dirty="0" err="1">
                <a:solidFill>
                  <a:srgbClr val="267F99"/>
                </a:solidFill>
                <a:latin typeface=" Courier" pitchFamily="2" charset="0"/>
              </a:rPr>
              <a:t>LeafOp</a:t>
            </a:r>
            <a:r>
              <a:rPr lang="zh-CN" altLang="en-US" dirty="0">
                <a:solidFill>
                  <a:srgbClr val="267F99"/>
                </a:solidFill>
                <a:latin typeface=" Courier" pitchFamily="2" charset="0"/>
              </a:rPr>
              <a:t>添加输出</a:t>
            </a:r>
            <a:r>
              <a:rPr lang="en-US" altLang="zh-CN" dirty="0" err="1">
                <a:solidFill>
                  <a:srgbClr val="267F99"/>
                </a:solidFill>
                <a:latin typeface=" Courier" pitchFamily="2" charset="0"/>
              </a:rPr>
              <a:t>var</a:t>
            </a:r>
            <a:r>
              <a:rPr lang="zh-CN" altLang="en-US" dirty="0">
                <a:solidFill>
                  <a:srgbClr val="267F99"/>
                </a:solidFill>
                <a:latin typeface=" Courier" pitchFamily="2" charset="0"/>
              </a:rPr>
              <a:t>节点等</a:t>
            </a:r>
            <a:endParaRPr lang="en-US" altLang="zh-CN" dirty="0">
              <a:solidFill>
                <a:srgbClr val="267F99"/>
              </a:solidFill>
              <a:latin typeface=" Courier" pitchFamily="2" charset="0"/>
            </a:endParaRPr>
          </a:p>
          <a:p>
            <a:r>
              <a:rPr lang="en-US" altLang="zh-CN" b="0" dirty="0">
                <a:effectLst/>
                <a:latin typeface=" Courier" pitchFamily="2" charset="0"/>
              </a:rPr>
              <a:t>}</a:t>
            </a:r>
            <a:endParaRPr lang="en" altLang="zh-CN" b="0" dirty="0">
              <a:effectLst/>
              <a:latin typeface=" Courier" pitchFamily="2" charset="0"/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ED67269A-6B37-8047-9B21-BAAD69F0727A}"/>
              </a:ext>
            </a:extLst>
          </p:cNvPr>
          <p:cNvCxnSpPr/>
          <p:nvPr/>
        </p:nvCxnSpPr>
        <p:spPr>
          <a:xfrm>
            <a:off x="913013" y="4193715"/>
            <a:ext cx="54800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98385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2" y="181250"/>
            <a:ext cx="8679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/>
              <a:t>ParallelExecutor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 err="1">
                <a:solidFill>
                  <a:srgbClr val="2339DA"/>
                </a:solidFill>
              </a:rPr>
              <a:t>AppendMultiDevPass</a:t>
            </a:r>
            <a:endParaRPr kumimoji="1" lang="en-US" altLang="zh-CN" sz="2800" b="1" dirty="0">
              <a:solidFill>
                <a:srgbClr val="2339DA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86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F06BE69-8E9A-3D4E-B69E-B40D73EDC080}"/>
              </a:ext>
            </a:extLst>
          </p:cNvPr>
          <p:cNvSpPr txBox="1"/>
          <p:nvPr/>
        </p:nvSpPr>
        <p:spPr>
          <a:xfrm>
            <a:off x="913013" y="774531"/>
            <a:ext cx="9315234" cy="764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en-US" altLang="zh-CN" b="1" dirty="0">
                <a:latin typeface="Courier" pitchFamily="2" charset="0"/>
              </a:rPr>
              <a:t>Handle</a:t>
            </a:r>
            <a:r>
              <a:rPr kumimoji="1" lang="zh-CN" altLang="en-US" b="1" dirty="0">
                <a:latin typeface="Courier" pitchFamily="2" charset="0"/>
              </a:rPr>
              <a:t>的概念</a:t>
            </a:r>
            <a:endParaRPr kumimoji="1" lang="en-US" altLang="zh-CN" b="1" dirty="0">
              <a:latin typeface="Courier" pitchFamily="2" charset="0"/>
            </a:endParaRPr>
          </a:p>
          <a:p>
            <a:pPr algn="l">
              <a:lnSpc>
                <a:spcPct val="125000"/>
              </a:lnSpc>
            </a:pPr>
            <a:r>
              <a:rPr kumimoji="1" lang="en-US" altLang="zh-CN" dirty="0">
                <a:latin typeface="Courier" pitchFamily="2" charset="0"/>
              </a:rPr>
              <a:t>graph</a:t>
            </a:r>
            <a:r>
              <a:rPr kumimoji="1" lang="zh-CN" altLang="en-US" dirty="0">
                <a:latin typeface="Courier" pitchFamily="2" charset="0"/>
              </a:rPr>
              <a:t>中</a:t>
            </a:r>
            <a:r>
              <a:rPr kumimoji="1" lang="en-US" altLang="zh-CN" dirty="0">
                <a:latin typeface="Courier" pitchFamily="2" charset="0"/>
              </a:rPr>
              <a:t>Node</a:t>
            </a:r>
            <a:r>
              <a:rPr kumimoji="1" lang="zh-CN" altLang="en-US" dirty="0">
                <a:latin typeface="Courier" pitchFamily="2" charset="0"/>
              </a:rPr>
              <a:t>里面存储的是</a:t>
            </a:r>
            <a:r>
              <a:rPr kumimoji="1" lang="en-US" altLang="zh-CN" dirty="0" err="1">
                <a:latin typeface="Courier" pitchFamily="2" charset="0"/>
              </a:rPr>
              <a:t>Desc</a:t>
            </a:r>
            <a:r>
              <a:rPr kumimoji="1" lang="zh-CN" altLang="en-US" dirty="0">
                <a:latin typeface="Courier" pitchFamily="2" charset="0"/>
              </a:rPr>
              <a:t>，不具备执行能力，要为</a:t>
            </a:r>
            <a:r>
              <a:rPr kumimoji="1" lang="en-US" altLang="zh-CN" dirty="0">
                <a:latin typeface="Courier" pitchFamily="2" charset="0"/>
              </a:rPr>
              <a:t>graph</a:t>
            </a:r>
            <a:r>
              <a:rPr kumimoji="1" lang="zh-CN" altLang="en-US" dirty="0">
                <a:latin typeface="Courier" pitchFamily="2" charset="0"/>
              </a:rPr>
              <a:t>中的</a:t>
            </a:r>
            <a:r>
              <a:rPr kumimoji="1" lang="en-US" altLang="zh-CN" dirty="0">
                <a:latin typeface="Courier" pitchFamily="2" charset="0"/>
              </a:rPr>
              <a:t>Node</a:t>
            </a:r>
            <a:r>
              <a:rPr kumimoji="1" lang="zh-CN" altLang="en-US" dirty="0">
                <a:latin typeface="Courier" pitchFamily="2" charset="0"/>
              </a:rPr>
              <a:t>包裹</a:t>
            </a:r>
            <a:r>
              <a:rPr kumimoji="1" lang="en-US" altLang="zh-CN" dirty="0">
                <a:latin typeface="Courier" pitchFamily="2" charset="0"/>
              </a:rPr>
              <a:t>Handle</a:t>
            </a:r>
            <a:endParaRPr kumimoji="1" lang="zh-CN" altLang="en-US" dirty="0">
              <a:latin typeface="Courier" pitchFamily="2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1D0D759-0CAA-F644-BECA-F839D21BE651}"/>
              </a:ext>
            </a:extLst>
          </p:cNvPr>
          <p:cNvSpPr/>
          <p:nvPr/>
        </p:nvSpPr>
        <p:spPr>
          <a:xfrm>
            <a:off x="913013" y="1651570"/>
            <a:ext cx="666400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67F99"/>
                </a:solidFill>
                <a:latin typeface=" Courier" pitchFamily="2" charset="0"/>
              </a:rPr>
              <a:t>//</a:t>
            </a:r>
            <a:r>
              <a:rPr lang="zh-CN" altLang="en-US" dirty="0">
                <a:solidFill>
                  <a:srgbClr val="267F99"/>
                </a:solidFill>
                <a:latin typeface=" Courier" pitchFamily="2" charset="0"/>
              </a:rPr>
              <a:t> </a:t>
            </a:r>
            <a:r>
              <a:rPr lang="en" altLang="zh-CN" dirty="0">
                <a:solidFill>
                  <a:srgbClr val="008000"/>
                </a:solidFill>
                <a:latin typeface=" Courier" pitchFamily="2" charset="0"/>
              </a:rPr>
              <a:t>Wraps </a:t>
            </a:r>
            <a:r>
              <a:rPr lang="en" altLang="zh-CN" dirty="0" err="1">
                <a:solidFill>
                  <a:srgbClr val="008000"/>
                </a:solidFill>
                <a:latin typeface=" Courier" pitchFamily="2" charset="0"/>
              </a:rPr>
              <a:t>ir</a:t>
            </a:r>
            <a:r>
              <a:rPr lang="en" altLang="zh-CN" dirty="0">
                <a:solidFill>
                  <a:srgbClr val="008000"/>
                </a:solidFill>
                <a:latin typeface=" Courier" pitchFamily="2" charset="0"/>
              </a:rPr>
              <a:t>::Node and provide helper utilities.</a:t>
            </a:r>
            <a:endParaRPr lang="en" altLang="zh-CN" dirty="0">
              <a:solidFill>
                <a:srgbClr val="0000FF"/>
              </a:solidFill>
              <a:latin typeface=" Courier" pitchFamily="2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OpHandleBase</a:t>
            </a:r>
            <a:endParaRPr lang="en" altLang="zh-CN" dirty="0">
              <a:solidFill>
                <a:srgbClr val="000000"/>
              </a:solidFill>
              <a:latin typeface=" Courier" pitchFamily="2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VarHandleBase</a:t>
            </a:r>
            <a:endParaRPr lang="en" altLang="zh-CN" dirty="0">
              <a:solidFill>
                <a:srgbClr val="000000"/>
              </a:solidFill>
              <a:latin typeface=" Courier" pitchFamily="2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DF79803-445C-3C4F-9878-953B15596AFF}"/>
              </a:ext>
            </a:extLst>
          </p:cNvPr>
          <p:cNvSpPr/>
          <p:nvPr/>
        </p:nvSpPr>
        <p:spPr>
          <a:xfrm>
            <a:off x="913012" y="4050275"/>
            <a:ext cx="9144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67F99"/>
                </a:solidFill>
                <a:latin typeface=" Courier" pitchFamily="2" charset="0"/>
              </a:rPr>
              <a:t>//</a:t>
            </a:r>
            <a:r>
              <a:rPr lang="zh-CN" altLang="en-US" dirty="0">
                <a:solidFill>
                  <a:srgbClr val="267F99"/>
                </a:solidFill>
                <a:latin typeface=" Courier" pitchFamily="2" charset="0"/>
              </a:rPr>
              <a:t> </a:t>
            </a:r>
            <a:r>
              <a:rPr lang="en-US" altLang="zh-CN" dirty="0" err="1">
                <a:solidFill>
                  <a:srgbClr val="267F99"/>
                </a:solidFill>
                <a:latin typeface=" Courier" pitchFamily="2" charset="0"/>
              </a:rPr>
              <a:t>OpHandleBase</a:t>
            </a:r>
            <a:r>
              <a:rPr lang="zh-CN" altLang="en-US" dirty="0">
                <a:solidFill>
                  <a:srgbClr val="267F99"/>
                </a:solidFill>
                <a:latin typeface=" Courier" pitchFamily="2" charset="0"/>
              </a:rPr>
              <a:t>的成员变量</a:t>
            </a:r>
            <a:endParaRPr lang="en" altLang="zh-CN" dirty="0">
              <a:solidFill>
                <a:srgbClr val="267F99"/>
              </a:solidFill>
              <a:latin typeface=" Courier" pitchFamily="2" charset="0"/>
            </a:endParaRPr>
          </a:p>
          <a:p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ir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::Node *node_;</a:t>
            </a:r>
          </a:p>
          <a:p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::vector&lt;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VarHandleBase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*&gt; inputs_;</a:t>
            </a:r>
          </a:p>
          <a:p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::vector&lt;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VarHandleBase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*&gt; outputs_;</a:t>
            </a:r>
          </a:p>
          <a:p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::map&lt;</a:t>
            </a:r>
            <a:r>
              <a:rPr lang="en" altLang="zh-CN" dirty="0">
                <a:solidFill>
                  <a:srgbClr val="267F99"/>
                </a:solidFill>
                <a:latin typeface=" Courier" pitchFamily="2" charset="0"/>
              </a:rPr>
              <a:t>platform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::Place, </a:t>
            </a:r>
            <a:r>
              <a:rPr lang="en" altLang="zh-CN" dirty="0">
                <a:solidFill>
                  <a:srgbClr val="267F99"/>
                </a:solidFill>
                <a:latin typeface=" Courier" pitchFamily="2" charset="0"/>
              </a:rPr>
              <a:t>platform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DeviceContext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*&gt; 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dev_ctxes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_;</a:t>
            </a:r>
            <a:br>
              <a:rPr lang="en" altLang="zh-CN" dirty="0">
                <a:solidFill>
                  <a:srgbClr val="000000"/>
                </a:solidFill>
                <a:latin typeface=" Courier" pitchFamily="2" charset="0"/>
              </a:rPr>
            </a:b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::vector&lt;Scope *&gt; 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local_exec_scopes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_;</a:t>
            </a:r>
          </a:p>
          <a:p>
            <a:r>
              <a:rPr lang="en-US" altLang="zh-CN" dirty="0">
                <a:solidFill>
                  <a:srgbClr val="000000"/>
                </a:solidFill>
                <a:latin typeface=" Courier" pitchFamily="2" charset="0"/>
              </a:rPr>
              <a:t>//</a:t>
            </a:r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 Courier" pitchFamily="2" charset="0"/>
              </a:rPr>
              <a:t>Run</a:t>
            </a:r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相关成员函数</a:t>
            </a:r>
            <a:endParaRPr lang="en-US" altLang="zh-CN" dirty="0">
              <a:solidFill>
                <a:srgbClr val="000000"/>
              </a:solidFill>
              <a:latin typeface=" Courier" pitchFamily="2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 Courier" pitchFamily="2" charset="0"/>
              </a:rPr>
              <a:t>Run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 Courier" pitchFamily="2" charset="0"/>
              </a:rPr>
              <a:t>use_cuda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virtual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 Courier" pitchFamily="2" charset="0"/>
              </a:rPr>
              <a:t>RunImpl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() = </a:t>
            </a:r>
            <a:r>
              <a:rPr lang="en" altLang="zh-CN" dirty="0">
                <a:solidFill>
                  <a:srgbClr val="09885A"/>
                </a:solidFill>
                <a:latin typeface=" Courier" pitchFamily="2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;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D1506FF-D52A-5C48-907E-9BA1781FF84A}"/>
              </a:ext>
            </a:extLst>
          </p:cNvPr>
          <p:cNvSpPr txBox="1"/>
          <p:nvPr/>
        </p:nvSpPr>
        <p:spPr>
          <a:xfrm>
            <a:off x="913012" y="2612623"/>
            <a:ext cx="7682347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en-US" altLang="zh-CN" dirty="0" err="1">
                <a:latin typeface="Courier" pitchFamily="2" charset="0"/>
              </a:rPr>
              <a:t>ParallelExecutor</a:t>
            </a:r>
            <a:r>
              <a:rPr kumimoji="1" lang="zh-CN" altLang="en-US" dirty="0">
                <a:latin typeface="Courier" pitchFamily="2" charset="0"/>
              </a:rPr>
              <a:t>中最终执行</a:t>
            </a:r>
            <a:r>
              <a:rPr kumimoji="1" lang="en-US" altLang="zh-CN" dirty="0">
                <a:latin typeface="Courier" pitchFamily="2" charset="0"/>
              </a:rPr>
              <a:t>Op</a:t>
            </a:r>
            <a:r>
              <a:rPr kumimoji="1" lang="zh-CN" altLang="en-US" dirty="0">
                <a:latin typeface="Courier" pitchFamily="2" charset="0"/>
              </a:rPr>
              <a:t>时，是通过调用</a:t>
            </a:r>
            <a:r>
              <a:rPr kumimoji="1" lang="en-US" altLang="zh-CN" dirty="0" err="1">
                <a:latin typeface="Courier" pitchFamily="2" charset="0"/>
              </a:rPr>
              <a:t>OpHandle</a:t>
            </a:r>
            <a:r>
              <a:rPr kumimoji="1" lang="zh-CN" altLang="en-US" dirty="0">
                <a:latin typeface="Courier" pitchFamily="2" charset="0"/>
              </a:rPr>
              <a:t>接口实现的</a:t>
            </a: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5D264AFF-F706-514A-B41D-5714A95BA213}"/>
              </a:ext>
            </a:extLst>
          </p:cNvPr>
          <p:cNvGrpSpPr/>
          <p:nvPr/>
        </p:nvGrpSpPr>
        <p:grpSpPr>
          <a:xfrm>
            <a:off x="9966105" y="3120640"/>
            <a:ext cx="1646098" cy="1646098"/>
            <a:chOff x="1131521" y="4922323"/>
            <a:chExt cx="1646098" cy="1646098"/>
          </a:xfrm>
        </p:grpSpPr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34A80886-7CCC-9747-8614-6FA9F9B57F70}"/>
                </a:ext>
              </a:extLst>
            </p:cNvPr>
            <p:cNvSpPr/>
            <p:nvPr/>
          </p:nvSpPr>
          <p:spPr>
            <a:xfrm>
              <a:off x="1131521" y="4922323"/>
              <a:ext cx="1646098" cy="1646098"/>
            </a:xfrm>
            <a:prstGeom prst="ellipse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8268897A-8F92-9144-AA78-655FE08B8698}"/>
                </a:ext>
              </a:extLst>
            </p:cNvPr>
            <p:cNvSpPr txBox="1"/>
            <p:nvPr/>
          </p:nvSpPr>
          <p:spPr>
            <a:xfrm>
              <a:off x="1393663" y="5144763"/>
              <a:ext cx="138395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itchFamily="2" charset="2"/>
                <a:buChar char="l"/>
              </a:pPr>
              <a:r>
                <a:rPr kumimoji="1" lang="en-US" altLang="zh-CN" dirty="0"/>
                <a:t>Name</a:t>
              </a:r>
            </a:p>
            <a:p>
              <a:pPr marL="285750" indent="-285750">
                <a:buFont typeface="Wingdings" pitchFamily="2" charset="2"/>
                <a:buChar char="l"/>
              </a:pPr>
              <a:r>
                <a:rPr kumimoji="1" lang="en-US" altLang="zh-CN" b="1" dirty="0" err="1"/>
                <a:t>VarDesc</a:t>
              </a:r>
              <a:endParaRPr kumimoji="1" lang="en-US" altLang="zh-CN" b="1" dirty="0"/>
            </a:p>
            <a:p>
              <a:pPr marL="285750" indent="-285750">
                <a:buFont typeface="Wingdings" pitchFamily="2" charset="2"/>
                <a:buChar char="l"/>
              </a:pPr>
              <a:r>
                <a:rPr kumimoji="1" lang="en-US" altLang="zh-CN" dirty="0"/>
                <a:t>Type</a:t>
              </a:r>
            </a:p>
            <a:p>
              <a:pPr marL="285750" indent="-285750">
                <a:buFont typeface="Wingdings" pitchFamily="2" charset="2"/>
                <a:buChar char="l"/>
              </a:pPr>
              <a:r>
                <a:rPr kumimoji="1" lang="en-US" altLang="zh-CN" dirty="0"/>
                <a:t>ID</a:t>
              </a:r>
              <a:endParaRPr kumimoji="1" lang="zh-CN" altLang="en-US" dirty="0"/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51C4F1AF-FD01-5C4F-87AA-EEB26044602D}"/>
              </a:ext>
            </a:extLst>
          </p:cNvPr>
          <p:cNvGrpSpPr/>
          <p:nvPr/>
        </p:nvGrpSpPr>
        <p:grpSpPr>
          <a:xfrm>
            <a:off x="9966105" y="1164658"/>
            <a:ext cx="1646098" cy="1646098"/>
            <a:chOff x="1131521" y="4922323"/>
            <a:chExt cx="1646098" cy="1646098"/>
          </a:xfrm>
        </p:grpSpPr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79EFA359-D005-7340-958C-43A46C54A7D7}"/>
                </a:ext>
              </a:extLst>
            </p:cNvPr>
            <p:cNvSpPr/>
            <p:nvPr/>
          </p:nvSpPr>
          <p:spPr>
            <a:xfrm>
              <a:off x="1131521" y="4922323"/>
              <a:ext cx="1646098" cy="1646098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4C890968-388A-084E-82BA-547C03A2F147}"/>
                </a:ext>
              </a:extLst>
            </p:cNvPr>
            <p:cNvSpPr txBox="1"/>
            <p:nvPr/>
          </p:nvSpPr>
          <p:spPr>
            <a:xfrm>
              <a:off x="1393663" y="5144763"/>
              <a:ext cx="138395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itchFamily="2" charset="2"/>
                <a:buChar char="l"/>
              </a:pPr>
              <a:r>
                <a:rPr kumimoji="1" lang="en-US" altLang="zh-CN" dirty="0"/>
                <a:t>Name</a:t>
              </a:r>
            </a:p>
            <a:p>
              <a:pPr marL="285750" indent="-285750">
                <a:buFont typeface="Wingdings" pitchFamily="2" charset="2"/>
                <a:buChar char="l"/>
              </a:pPr>
              <a:r>
                <a:rPr kumimoji="1" lang="en-US" altLang="zh-CN" b="1" dirty="0" err="1"/>
                <a:t>OpDesc</a:t>
              </a:r>
              <a:endParaRPr kumimoji="1" lang="en-US" altLang="zh-CN" b="1" dirty="0"/>
            </a:p>
            <a:p>
              <a:pPr marL="285750" indent="-285750">
                <a:buFont typeface="Wingdings" pitchFamily="2" charset="2"/>
                <a:buChar char="l"/>
              </a:pPr>
              <a:r>
                <a:rPr kumimoji="1" lang="en-US" altLang="zh-CN" dirty="0"/>
                <a:t>Type</a:t>
              </a:r>
            </a:p>
            <a:p>
              <a:pPr marL="285750" indent="-285750">
                <a:buFont typeface="Wingdings" pitchFamily="2" charset="2"/>
                <a:buChar char="l"/>
              </a:pPr>
              <a:r>
                <a:rPr kumimoji="1" lang="en-US" altLang="zh-CN" dirty="0"/>
                <a:t>ID</a:t>
              </a:r>
              <a:endParaRPr kumimoji="1" lang="zh-CN" altLang="en-US" dirty="0"/>
            </a:p>
          </p:txBody>
        </p: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D1F35FD4-1CA5-1E4A-81F5-970B64ECA2DA}"/>
              </a:ext>
            </a:extLst>
          </p:cNvPr>
          <p:cNvSpPr/>
          <p:nvPr/>
        </p:nvSpPr>
        <p:spPr>
          <a:xfrm>
            <a:off x="913012" y="3095013"/>
            <a:ext cx="96560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ThreadedSSAGraphExecutor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</a:t>
            </a:r>
            <a:r>
              <a:rPr lang="en" altLang="zh-CN" dirty="0" err="1">
                <a:solidFill>
                  <a:srgbClr val="795E26"/>
                </a:solidFill>
                <a:latin typeface=" Courier" pitchFamily="2" charset="0"/>
              </a:rPr>
              <a:t>RunOpSync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</a:t>
            </a:r>
            <a:r>
              <a:rPr lang="en" altLang="zh-CN" b="1" dirty="0" err="1">
                <a:solidFill>
                  <a:srgbClr val="267F99"/>
                </a:solidFill>
                <a:latin typeface="Courier" pitchFamily="2" charset="0"/>
              </a:rPr>
              <a:t>OpHandleBase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*</a:t>
            </a:r>
            <a:r>
              <a:rPr lang="en" altLang="zh-CN" dirty="0">
                <a:solidFill>
                  <a:srgbClr val="001080"/>
                </a:solidFill>
                <a:latin typeface=" Courier" pitchFamily="2" charset="0"/>
              </a:rPr>
              <a:t>op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) {</a:t>
            </a:r>
          </a:p>
          <a:p>
            <a:r>
              <a:rPr lang="zh-CN" altLang="en-US" dirty="0">
                <a:solidFill>
                  <a:srgbClr val="001080"/>
                </a:solidFill>
                <a:latin typeface=" Courier" pitchFamily="2" charset="0"/>
              </a:rPr>
              <a:t>  </a:t>
            </a:r>
            <a:r>
              <a:rPr lang="en" altLang="zh-CN" dirty="0">
                <a:solidFill>
                  <a:srgbClr val="001080"/>
                </a:solidFill>
                <a:latin typeface=" Courier" pitchFamily="2" charset="0"/>
              </a:rPr>
              <a:t>op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-&gt;</a:t>
            </a:r>
            <a:r>
              <a:rPr lang="en" altLang="zh-CN" dirty="0">
                <a:solidFill>
                  <a:srgbClr val="795E26"/>
                </a:solidFill>
                <a:latin typeface=" Courier" pitchFamily="2" charset="0"/>
              </a:rPr>
              <a:t>Run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 Courier" pitchFamily="2" charset="0"/>
              </a:rPr>
              <a:t>strategy_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 Courier" pitchFamily="2" charset="0"/>
              </a:rPr>
              <a:t>use_cuda</a:t>
            </a:r>
            <a:r>
              <a:rPr lang="en" altLang="zh-CN" dirty="0">
                <a:solidFill>
                  <a:srgbClr val="001080"/>
                </a:solidFill>
                <a:latin typeface=" Courier" pitchFamily="2" charset="0"/>
              </a:rPr>
              <a:t>_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 Courier" pitchFamily="2" charset="0"/>
            </a:endParaRPr>
          </a:p>
        </p:txBody>
      </p: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EB5CAFBB-48FA-9041-A3BF-A0DF4E02F603}"/>
              </a:ext>
            </a:extLst>
          </p:cNvPr>
          <p:cNvCxnSpPr/>
          <p:nvPr/>
        </p:nvCxnSpPr>
        <p:spPr>
          <a:xfrm>
            <a:off x="1010548" y="2619005"/>
            <a:ext cx="54800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052C197B-A566-824E-B1EB-9BFDBDD869B4}"/>
              </a:ext>
            </a:extLst>
          </p:cNvPr>
          <p:cNvCxnSpPr/>
          <p:nvPr/>
        </p:nvCxnSpPr>
        <p:spPr>
          <a:xfrm>
            <a:off x="1010548" y="4018343"/>
            <a:ext cx="54800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5704968C-BF7C-1E4D-AC11-715DAFB38864}"/>
              </a:ext>
            </a:extLst>
          </p:cNvPr>
          <p:cNvSpPr txBox="1"/>
          <p:nvPr/>
        </p:nvSpPr>
        <p:spPr>
          <a:xfrm>
            <a:off x="4914824" y="5915348"/>
            <a:ext cx="6697379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dirty="0">
                <a:solidFill>
                  <a:srgbClr val="203BD3"/>
                </a:solidFill>
                <a:latin typeface="Courier" pitchFamily="2" charset="0"/>
              </a:rPr>
              <a:t>疑问：</a:t>
            </a:r>
            <a:r>
              <a:rPr kumimoji="1" lang="en-US" altLang="zh-CN" dirty="0" err="1">
                <a:solidFill>
                  <a:srgbClr val="203BD3"/>
                </a:solidFill>
                <a:latin typeface="Courier" pitchFamily="2" charset="0"/>
              </a:rPr>
              <a:t>RunImpl</a:t>
            </a:r>
            <a:r>
              <a:rPr kumimoji="1" lang="zh-CN" altLang="en-US" dirty="0">
                <a:solidFill>
                  <a:srgbClr val="203BD3"/>
                </a:solidFill>
                <a:latin typeface="Courier" pitchFamily="2" charset="0"/>
              </a:rPr>
              <a:t>是虚函数，还没有看到与</a:t>
            </a:r>
            <a:r>
              <a:rPr kumimoji="1" lang="en-US" altLang="zh-CN" dirty="0">
                <a:solidFill>
                  <a:srgbClr val="203BD3"/>
                </a:solidFill>
                <a:latin typeface="Courier" pitchFamily="2" charset="0"/>
              </a:rPr>
              <a:t>op-&gt;</a:t>
            </a:r>
            <a:r>
              <a:rPr kumimoji="1" lang="en-US" altLang="zh-CN" dirty="0" err="1">
                <a:solidFill>
                  <a:srgbClr val="203BD3"/>
                </a:solidFill>
                <a:latin typeface="Courier" pitchFamily="2" charset="0"/>
              </a:rPr>
              <a:t>RunImpl</a:t>
            </a:r>
            <a:r>
              <a:rPr kumimoji="1" lang="zh-CN" altLang="en-US" dirty="0">
                <a:solidFill>
                  <a:srgbClr val="203BD3"/>
                </a:solidFill>
                <a:latin typeface="Courier" pitchFamily="2" charset="0"/>
              </a:rPr>
              <a:t>的关联</a:t>
            </a:r>
            <a:r>
              <a:rPr kumimoji="1" lang="en-US" altLang="zh-CN" dirty="0">
                <a:solidFill>
                  <a:srgbClr val="203BD3"/>
                </a:solidFill>
                <a:latin typeface="Courier" pitchFamily="2" charset="0"/>
              </a:rPr>
              <a:t>?</a:t>
            </a:r>
            <a:endParaRPr kumimoji="1" lang="zh-CN" altLang="en-US" dirty="0">
              <a:solidFill>
                <a:srgbClr val="203BD3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85480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2" y="181250"/>
            <a:ext cx="8679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/>
              <a:t>ParallelExecutor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 err="1">
                <a:solidFill>
                  <a:srgbClr val="2339DA"/>
                </a:solidFill>
              </a:rPr>
              <a:t>AppendMultiDevPass</a:t>
            </a:r>
            <a:endParaRPr kumimoji="1" lang="en-US" altLang="zh-CN" sz="2800" b="1" dirty="0">
              <a:solidFill>
                <a:srgbClr val="2339DA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87</a:t>
            </a:fld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CB67EDA-D27D-AE4B-B27F-826A21A40643}"/>
              </a:ext>
            </a:extLst>
          </p:cNvPr>
          <p:cNvSpPr/>
          <p:nvPr/>
        </p:nvSpPr>
        <p:spPr>
          <a:xfrm>
            <a:off x="852053" y="4346975"/>
            <a:ext cx="77606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 Courier" pitchFamily="2" charset="0"/>
              </a:rPr>
              <a:t>//</a:t>
            </a:r>
            <a:r>
              <a:rPr lang="zh-CN" altLang="en-US" dirty="0">
                <a:solidFill>
                  <a:srgbClr val="0000FF"/>
                </a:solidFill>
                <a:latin typeface=" Courier" pitchFamily="2" charset="0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 Courier" pitchFamily="2" charset="0"/>
              </a:rPr>
              <a:t>Multi_devices</a:t>
            </a:r>
            <a:endParaRPr lang="en" altLang="zh-CN" dirty="0">
              <a:solidFill>
                <a:srgbClr val="0000FF"/>
              </a:solidFill>
              <a:latin typeface=" Courier" pitchFamily="2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typedef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::vector&lt;</a:t>
            </a:r>
            <a:r>
              <a:rPr lang="en" altLang="zh-CN" dirty="0">
                <a:solidFill>
                  <a:srgbClr val="267F99"/>
                </a:solidFill>
                <a:latin typeface=" Courier" pitchFamily="2" charset="0"/>
              </a:rPr>
              <a:t>details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OpHandleBase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*&gt; 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GraphOps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;</a:t>
            </a:r>
          </a:p>
          <a:p>
            <a:r>
              <a:rPr lang="en" altLang="zh-CN" dirty="0" err="1">
                <a:solidFill>
                  <a:srgbClr val="0000FF"/>
                </a:solidFill>
                <a:latin typeface=" 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kGraphOps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[] = </a:t>
            </a:r>
            <a:r>
              <a:rPr lang="en" altLang="zh-CN" dirty="0">
                <a:solidFill>
                  <a:srgbClr val="A31515"/>
                </a:solidFill>
                <a:latin typeface=" Courier" pitchFamily="2" charset="0"/>
              </a:rPr>
              <a:t>"ops"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;</a:t>
            </a:r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BA9D92AF-C5F8-3A4F-BF54-DEFD4C79F56C}"/>
              </a:ext>
            </a:extLst>
          </p:cNvPr>
          <p:cNvCxnSpPr/>
          <p:nvPr/>
        </p:nvCxnSpPr>
        <p:spPr>
          <a:xfrm>
            <a:off x="913013" y="3687428"/>
            <a:ext cx="54800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F9ED84A-767B-624A-B4EC-9F32EF70895F}"/>
              </a:ext>
            </a:extLst>
          </p:cNvPr>
          <p:cNvCxnSpPr/>
          <p:nvPr/>
        </p:nvCxnSpPr>
        <p:spPr>
          <a:xfrm>
            <a:off x="913013" y="4136483"/>
            <a:ext cx="54800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93E28114-C838-FB4B-B31F-3104A8190106}"/>
              </a:ext>
            </a:extLst>
          </p:cNvPr>
          <p:cNvSpPr/>
          <p:nvPr/>
        </p:nvSpPr>
        <p:spPr>
          <a:xfrm>
            <a:off x="852053" y="2466361"/>
            <a:ext cx="88220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 Courier" pitchFamily="2" charset="0"/>
              </a:rPr>
              <a:t>//</a:t>
            </a:r>
            <a:r>
              <a:rPr lang="zh-CN" altLang="en-US" dirty="0">
                <a:solidFill>
                  <a:srgbClr val="0000FF"/>
                </a:solidFill>
                <a:latin typeface=" Courier" pitchFamily="2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 Courier" pitchFamily="2" charset="0"/>
              </a:rPr>
              <a:t>Graph</a:t>
            </a:r>
            <a:endParaRPr lang="en" altLang="zh-CN" dirty="0">
              <a:solidFill>
                <a:srgbClr val="0000FF"/>
              </a:solidFill>
              <a:latin typeface=" Courier" pitchFamily="2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 Courier" pitchFamily="2" charset="0"/>
              </a:rPr>
              <a:t>Set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</a:t>
            </a:r>
            <a:r>
              <a:rPr lang="en" altLang="zh-CN" dirty="0" err="1">
                <a:solidFill>
                  <a:srgbClr val="0000FF"/>
                </a:solidFill>
                <a:latin typeface=" 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 Courier" pitchFamily="2" charset="0"/>
              </a:rPr>
              <a:t>string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&amp;</a:t>
            </a:r>
            <a:r>
              <a:rPr lang="en" altLang="zh-CN" dirty="0" err="1">
                <a:solidFill>
                  <a:srgbClr val="001080"/>
                </a:solidFill>
                <a:latin typeface=" Courier" pitchFamily="2" charset="0"/>
              </a:rPr>
              <a:t>attr_name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, 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AttrType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*</a:t>
            </a:r>
            <a:r>
              <a:rPr lang="en" altLang="zh-CN" dirty="0" err="1">
                <a:solidFill>
                  <a:srgbClr val="001080"/>
                </a:solidFill>
                <a:latin typeface=" Courier" pitchFamily="2" charset="0"/>
              </a:rPr>
              <a:t>attr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) {</a:t>
            </a:r>
          </a:p>
          <a:p>
            <a:r>
              <a:rPr lang="zh-CN" altLang="en-US" dirty="0">
                <a:solidFill>
                  <a:srgbClr val="001080"/>
                </a:solidFill>
                <a:latin typeface=" Courier" pitchFamily="2" charset="0"/>
              </a:rPr>
              <a:t>  </a:t>
            </a:r>
            <a:r>
              <a:rPr lang="en" altLang="zh-CN" dirty="0" err="1">
                <a:solidFill>
                  <a:srgbClr val="001080"/>
                </a:solidFill>
                <a:latin typeface=" Courier" pitchFamily="2" charset="0"/>
              </a:rPr>
              <a:t>attrs</a:t>
            </a:r>
            <a:r>
              <a:rPr lang="en" altLang="zh-CN" dirty="0">
                <a:solidFill>
                  <a:srgbClr val="001080"/>
                </a:solidFill>
                <a:latin typeface=" Courier" pitchFamily="2" charset="0"/>
              </a:rPr>
              <a:t>_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[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attr_name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] = 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attr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 Courier" pitchFamily="2" charset="0"/>
            </a:endParaRPr>
          </a:p>
        </p:txBody>
      </p: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786594BC-DF30-8741-9952-D7F73B262243}"/>
              </a:ext>
            </a:extLst>
          </p:cNvPr>
          <p:cNvCxnSpPr/>
          <p:nvPr/>
        </p:nvCxnSpPr>
        <p:spPr>
          <a:xfrm>
            <a:off x="913013" y="5295773"/>
            <a:ext cx="54800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26C09EB6-4780-A84B-981B-D6CA0535B377}"/>
              </a:ext>
            </a:extLst>
          </p:cNvPr>
          <p:cNvSpPr/>
          <p:nvPr/>
        </p:nvSpPr>
        <p:spPr>
          <a:xfrm>
            <a:off x="852550" y="3712856"/>
            <a:ext cx="5836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::map&lt;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::string, </a:t>
            </a:r>
            <a:r>
              <a:rPr lang="en" altLang="zh-CN" dirty="0">
                <a:solidFill>
                  <a:srgbClr val="267F99"/>
                </a:solidFill>
                <a:latin typeface=" Courier" pitchFamily="2" charset="0"/>
              </a:rPr>
              <a:t>boost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::any&gt; 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attrs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_;</a:t>
            </a:r>
            <a:endParaRPr lang="en" altLang="zh-CN" b="0" dirty="0">
              <a:solidFill>
                <a:srgbClr val="000000"/>
              </a:solidFill>
              <a:effectLst/>
              <a:latin typeface=" Courier" pitchFamily="2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494522F-275F-D44B-9ED6-4DA97E933686}"/>
              </a:ext>
            </a:extLst>
          </p:cNvPr>
          <p:cNvSpPr/>
          <p:nvPr/>
        </p:nvSpPr>
        <p:spPr>
          <a:xfrm>
            <a:off x="822602" y="1222491"/>
            <a:ext cx="104363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1080"/>
                </a:solidFill>
                <a:latin typeface=" Courier" pitchFamily="2" charset="0"/>
              </a:rPr>
              <a:t>//</a:t>
            </a:r>
            <a:r>
              <a:rPr lang="zh-CN" altLang="en-US" dirty="0">
                <a:solidFill>
                  <a:srgbClr val="001080"/>
                </a:solidFill>
                <a:latin typeface=" Courier" pitchFamily="2" charset="0"/>
              </a:rPr>
              <a:t> </a:t>
            </a:r>
            <a:r>
              <a:rPr lang="en-US" altLang="zh-CN" dirty="0" err="1">
                <a:solidFill>
                  <a:srgbClr val="001080"/>
                </a:solidFill>
                <a:latin typeface=" Courier" pitchFamily="2" charset="0"/>
              </a:rPr>
              <a:t>AppendMultiDevPass</a:t>
            </a:r>
            <a:r>
              <a:rPr lang="en-US" altLang="zh-CN" dirty="0">
                <a:solidFill>
                  <a:srgbClr val="001080"/>
                </a:solidFill>
                <a:latin typeface=" Courier" pitchFamily="2" charset="0"/>
              </a:rPr>
              <a:t>::</a:t>
            </a:r>
            <a:r>
              <a:rPr lang="en-US" altLang="zh-CN" dirty="0" err="1">
                <a:solidFill>
                  <a:srgbClr val="001080"/>
                </a:solidFill>
                <a:latin typeface=" Courier" pitchFamily="2" charset="0"/>
              </a:rPr>
              <a:t>ApplyImpl</a:t>
            </a:r>
            <a:endParaRPr lang="en" altLang="zh-CN" dirty="0">
              <a:solidFill>
                <a:srgbClr val="001080"/>
              </a:solidFill>
              <a:latin typeface=" Courier" pitchFamily="2" charset="0"/>
            </a:endParaRPr>
          </a:p>
          <a:p>
            <a:r>
              <a:rPr lang="en" altLang="zh-CN" dirty="0" err="1">
                <a:solidFill>
                  <a:srgbClr val="001080"/>
                </a:solidFill>
                <a:latin typeface=" Courier" pitchFamily="2" charset="0"/>
              </a:rPr>
              <a:t>result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.</a:t>
            </a:r>
            <a:r>
              <a:rPr lang="en" altLang="zh-CN" dirty="0" err="1">
                <a:solidFill>
                  <a:srgbClr val="795E26"/>
                </a:solidFill>
                <a:latin typeface=" Courier" pitchFamily="2" charset="0"/>
              </a:rPr>
              <a:t>Set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 Courier" pitchFamily="2" charset="0"/>
              </a:rPr>
              <a:t>details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kGraphVars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, </a:t>
            </a:r>
            <a:r>
              <a:rPr lang="en" altLang="zh-CN" dirty="0">
                <a:solidFill>
                  <a:srgbClr val="AF00DB"/>
                </a:solidFill>
                <a:latin typeface=" Courier" pitchFamily="2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 Courier" pitchFamily="2" charset="0"/>
              </a:rPr>
              <a:t>details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</a:t>
            </a:r>
            <a:r>
              <a:rPr lang="en" altLang="zh-CN" dirty="0" err="1">
                <a:solidFill>
                  <a:srgbClr val="795E26"/>
                </a:solidFill>
                <a:latin typeface=" Courier" pitchFamily="2" charset="0"/>
              </a:rPr>
              <a:t>GraphVars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 Courier" pitchFamily="2" charset="0"/>
              </a:rPr>
              <a:t>places_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.</a:t>
            </a:r>
            <a:r>
              <a:rPr lang="en" altLang="zh-CN" dirty="0" err="1">
                <a:solidFill>
                  <a:srgbClr val="795E26"/>
                </a:solidFill>
                <a:latin typeface=" Courier" pitchFamily="2" charset="0"/>
              </a:rPr>
              <a:t>size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()));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 Courier" pitchFamily="2" charset="0"/>
              </a:rPr>
              <a:t>result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.</a:t>
            </a:r>
            <a:r>
              <a:rPr lang="en" altLang="zh-CN" dirty="0" err="1">
                <a:solidFill>
                  <a:srgbClr val="795E26"/>
                </a:solidFill>
                <a:latin typeface=" Courier" pitchFamily="2" charset="0"/>
              </a:rPr>
              <a:t>Set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 Courier" pitchFamily="2" charset="0"/>
              </a:rPr>
              <a:t>details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kGraphDepVars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, </a:t>
            </a:r>
            <a:r>
              <a:rPr lang="en" altLang="zh-CN" dirty="0">
                <a:solidFill>
                  <a:srgbClr val="AF00DB"/>
                </a:solidFill>
                <a:latin typeface=" Courier" pitchFamily="2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 Courier" pitchFamily="2" charset="0"/>
              </a:rPr>
              <a:t>details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GraphDepVars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);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 Courier" pitchFamily="2" charset="0"/>
              </a:rPr>
              <a:t>result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.</a:t>
            </a:r>
            <a:r>
              <a:rPr lang="en" altLang="zh-CN" dirty="0" err="1">
                <a:solidFill>
                  <a:srgbClr val="795E26"/>
                </a:solidFill>
                <a:latin typeface=" Courier" pitchFamily="2" charset="0"/>
              </a:rPr>
              <a:t>Set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kGraphOps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, </a:t>
            </a:r>
            <a:r>
              <a:rPr lang="en" altLang="zh-CN" dirty="0">
                <a:solidFill>
                  <a:srgbClr val="AF00DB"/>
                </a:solidFill>
                <a:latin typeface=" Courier" pitchFamily="2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GraphOps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);</a:t>
            </a:r>
            <a:endParaRPr lang="en" altLang="zh-CN" b="0" dirty="0">
              <a:solidFill>
                <a:srgbClr val="000000"/>
              </a:solidFill>
              <a:effectLst/>
              <a:latin typeface=" Courier" pitchFamily="2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A186EF3-005A-5F4E-9955-3A2748882375}"/>
              </a:ext>
            </a:extLst>
          </p:cNvPr>
          <p:cNvSpPr/>
          <p:nvPr/>
        </p:nvSpPr>
        <p:spPr>
          <a:xfrm>
            <a:off x="852052" y="739638"/>
            <a:ext cx="4817228" cy="418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b="1" dirty="0" err="1">
                <a:latin typeface="Courier" pitchFamily="2" charset="0"/>
              </a:rPr>
              <a:t>OpHandle</a:t>
            </a:r>
            <a:r>
              <a:rPr kumimoji="1" lang="zh-CN" altLang="en-US" b="1" dirty="0">
                <a:latin typeface="Courier" pitchFamily="2" charset="0"/>
              </a:rPr>
              <a:t>包裹的过程：数据结构准备</a:t>
            </a:r>
            <a:endParaRPr kumimoji="1" lang="en-US" altLang="zh-CN" b="1" dirty="0">
              <a:latin typeface="Courier" pitchFamily="2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0C2986B-7363-4048-BDD4-F9FC290CB2D6}"/>
              </a:ext>
            </a:extLst>
          </p:cNvPr>
          <p:cNvSpPr/>
          <p:nvPr/>
        </p:nvSpPr>
        <p:spPr>
          <a:xfrm>
            <a:off x="822602" y="5321242"/>
            <a:ext cx="109468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typedef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::vector&lt;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unordered_map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&lt;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::string, 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::vector&lt;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VarHandle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*&gt;&gt;&gt;</a:t>
            </a:r>
          </a:p>
          <a:p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   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GraphVars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;</a:t>
            </a:r>
          </a:p>
          <a:p>
            <a:r>
              <a:rPr lang="en" altLang="zh-CN" dirty="0" err="1">
                <a:solidFill>
                  <a:srgbClr val="0000FF"/>
                </a:solidFill>
                <a:latin typeface=" Courier" pitchFamily="2" charset="0"/>
              </a:rPr>
              <a:t>constexpr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kGraphVars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[] = </a:t>
            </a:r>
            <a:r>
              <a:rPr lang="en" altLang="zh-CN" dirty="0">
                <a:solidFill>
                  <a:srgbClr val="A31515"/>
                </a:solidFill>
                <a:latin typeface=" Courier" pitchFamily="2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 Courier" pitchFamily="2" charset="0"/>
              </a:rPr>
              <a:t>vars</a:t>
            </a:r>
            <a:r>
              <a:rPr lang="en" altLang="zh-CN" dirty="0">
                <a:solidFill>
                  <a:srgbClr val="A31515"/>
                </a:solidFill>
                <a:latin typeface=" Courier" pitchFamily="2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7535937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2" y="181250"/>
            <a:ext cx="8679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/>
              <a:t>ParallelExecutor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 err="1">
                <a:solidFill>
                  <a:srgbClr val="2339DA"/>
                </a:solidFill>
              </a:rPr>
              <a:t>AppendMultiDevPass</a:t>
            </a:r>
            <a:endParaRPr kumimoji="1" lang="en-US" altLang="zh-CN" sz="2800" b="1" dirty="0">
              <a:solidFill>
                <a:srgbClr val="2339DA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88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A186EF3-005A-5F4E-9955-3A2748882375}"/>
              </a:ext>
            </a:extLst>
          </p:cNvPr>
          <p:cNvSpPr/>
          <p:nvPr/>
        </p:nvSpPr>
        <p:spPr>
          <a:xfrm>
            <a:off x="852052" y="739638"/>
            <a:ext cx="7328780" cy="418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b="1" dirty="0" err="1">
                <a:latin typeface="Courier" pitchFamily="2" charset="0"/>
              </a:rPr>
              <a:t>OpHandle</a:t>
            </a:r>
            <a:r>
              <a:rPr kumimoji="1" lang="zh-CN" altLang="en-US" b="1" dirty="0">
                <a:latin typeface="Courier" pitchFamily="2" charset="0"/>
              </a:rPr>
              <a:t>包裹的过程：包裹</a:t>
            </a:r>
            <a:r>
              <a:rPr kumimoji="1" lang="en-US" altLang="zh-CN" b="1" dirty="0">
                <a:latin typeface="Courier" pitchFamily="2" charset="0"/>
              </a:rPr>
              <a:t>Handle</a:t>
            </a:r>
            <a:r>
              <a:rPr kumimoji="1" lang="zh-CN" altLang="en-US" b="1" dirty="0">
                <a:latin typeface="Courier" pitchFamily="2" charset="0"/>
              </a:rPr>
              <a:t>，创建</a:t>
            </a:r>
            <a:r>
              <a:rPr kumimoji="1" lang="en-US" altLang="zh-CN" b="1" dirty="0">
                <a:latin typeface="Courier" pitchFamily="2" charset="0"/>
              </a:rPr>
              <a:t>Op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14373D0-2077-F646-B37B-C5856B3191E7}"/>
              </a:ext>
            </a:extLst>
          </p:cNvPr>
          <p:cNvSpPr/>
          <p:nvPr/>
        </p:nvSpPr>
        <p:spPr>
          <a:xfrm>
            <a:off x="852052" y="1193382"/>
            <a:ext cx="81212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1080"/>
                </a:solidFill>
                <a:latin typeface=" Courier" pitchFamily="2" charset="0"/>
              </a:rPr>
              <a:t>//</a:t>
            </a:r>
            <a:r>
              <a:rPr lang="zh-CN" altLang="en-US" dirty="0">
                <a:solidFill>
                  <a:srgbClr val="001080"/>
                </a:solidFill>
                <a:latin typeface=" Courier" pitchFamily="2" charset="0"/>
              </a:rPr>
              <a:t> </a:t>
            </a:r>
            <a:r>
              <a:rPr lang="en-US" altLang="zh-CN" dirty="0" err="1">
                <a:solidFill>
                  <a:srgbClr val="001080"/>
                </a:solidFill>
                <a:latin typeface=" Courier" pitchFamily="2" charset="0"/>
              </a:rPr>
              <a:t>AppendMultiDevPass</a:t>
            </a:r>
            <a:r>
              <a:rPr lang="en-US" altLang="zh-CN" dirty="0">
                <a:solidFill>
                  <a:srgbClr val="001080"/>
                </a:solidFill>
                <a:latin typeface=" Courier" pitchFamily="2" charset="0"/>
              </a:rPr>
              <a:t>::</a:t>
            </a:r>
            <a:r>
              <a:rPr lang="en-US" altLang="zh-CN" dirty="0" err="1">
                <a:solidFill>
                  <a:srgbClr val="001080"/>
                </a:solidFill>
                <a:latin typeface=" Courier" pitchFamily="2" charset="0"/>
              </a:rPr>
              <a:t>ApplyImpl</a:t>
            </a:r>
            <a:endParaRPr lang="en" altLang="zh-CN" dirty="0">
              <a:solidFill>
                <a:srgbClr val="AF00DB"/>
              </a:solidFill>
              <a:latin typeface=" Courier" pitchFamily="2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 Courier" pitchFamily="2" charset="0"/>
              </a:rPr>
              <a:t>for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(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ir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::Node *node : 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sorted_ops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) {</a:t>
            </a:r>
          </a:p>
          <a:p>
            <a:r>
              <a:rPr lang="zh-CN" altLang="en-US" dirty="0">
                <a:solidFill>
                  <a:srgbClr val="795E26"/>
                </a:solidFill>
                <a:latin typeface=" Courier" pitchFamily="2" charset="0"/>
              </a:rPr>
              <a:t>  </a:t>
            </a:r>
            <a:r>
              <a:rPr lang="en" altLang="zh-CN" dirty="0" err="1">
                <a:solidFill>
                  <a:srgbClr val="795E26"/>
                </a:solidFill>
                <a:latin typeface=" Courier" pitchFamily="2" charset="0"/>
              </a:rPr>
              <a:t>CreateComputationalOps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(&amp;result, node, </a:t>
            </a:r>
            <a:r>
              <a:rPr lang="en" altLang="zh-CN" dirty="0" err="1">
                <a:solidFill>
                  <a:srgbClr val="001080"/>
                </a:solidFill>
                <a:latin typeface=" Courier" pitchFamily="2" charset="0"/>
              </a:rPr>
              <a:t>places_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.</a:t>
            </a:r>
            <a:r>
              <a:rPr lang="en" altLang="zh-CN" dirty="0" err="1">
                <a:solidFill>
                  <a:srgbClr val="795E26"/>
                </a:solidFill>
                <a:latin typeface=" Courier" pitchFamily="2" charset="0"/>
              </a:rPr>
              <a:t>size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());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 Courier" pitchFamily="2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 Courier" pitchFamily="2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23930D9-641F-944F-B6EF-7FE4EB449FA4}"/>
              </a:ext>
            </a:extLst>
          </p:cNvPr>
          <p:cNvSpPr/>
          <p:nvPr/>
        </p:nvSpPr>
        <p:spPr>
          <a:xfrm>
            <a:off x="852052" y="2516863"/>
            <a:ext cx="106314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1080"/>
                </a:solidFill>
                <a:latin typeface=" Courier" pitchFamily="2" charset="0"/>
              </a:rPr>
              <a:t>result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 Courier" pitchFamily="2" charset="0"/>
              </a:rPr>
              <a:t>Get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&lt;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GraphOps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&gt;(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kGraphOps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).</a:t>
            </a:r>
            <a:r>
              <a:rPr lang="en" altLang="zh-CN" dirty="0" err="1">
                <a:solidFill>
                  <a:srgbClr val="795E26"/>
                </a:solidFill>
                <a:latin typeface=" Courier" pitchFamily="2" charset="0"/>
              </a:rPr>
              <a:t>emplace_back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</a:t>
            </a:r>
          </a:p>
          <a:p>
            <a:r>
              <a:rPr lang="zh-CN" altLang="en-US" dirty="0">
                <a:solidFill>
                  <a:srgbClr val="AF00DB"/>
                </a:solidFill>
                <a:latin typeface=" Courier" pitchFamily="2" charset="0"/>
              </a:rPr>
              <a:t>  </a:t>
            </a:r>
            <a:r>
              <a:rPr lang="en" altLang="zh-CN" dirty="0">
                <a:solidFill>
                  <a:srgbClr val="AF00DB"/>
                </a:solidFill>
                <a:latin typeface=" Courier" pitchFamily="2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 Courier" pitchFamily="2" charset="0"/>
              </a:rPr>
              <a:t>details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</a:t>
            </a:r>
            <a:r>
              <a:rPr lang="en" altLang="zh-CN" dirty="0" err="1">
                <a:solidFill>
                  <a:srgbClr val="795E26"/>
                </a:solidFill>
                <a:latin typeface=" Courier" pitchFamily="2" charset="0"/>
              </a:rPr>
              <a:t>ComputationOpHandle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 Courier" pitchFamily="2" charset="0"/>
              </a:rPr>
              <a:t>result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-&gt;</a:t>
            </a:r>
            <a:r>
              <a:rPr lang="en" altLang="zh-CN" dirty="0" err="1">
                <a:solidFill>
                  <a:srgbClr val="795E26"/>
                </a:solidFill>
                <a:latin typeface=" Courier" pitchFamily="2" charset="0"/>
              </a:rPr>
              <a:t>CreateOpNode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 Courier" pitchFamily="2" charset="0"/>
              </a:rPr>
              <a:t>node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-&gt;</a:t>
            </a:r>
            <a:r>
              <a:rPr lang="en" altLang="zh-CN" dirty="0">
                <a:solidFill>
                  <a:srgbClr val="795E26"/>
                </a:solidFill>
                <a:latin typeface=" Courier" pitchFamily="2" charset="0"/>
              </a:rPr>
              <a:t>Op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()), s, p,</a:t>
            </a:r>
          </a:p>
          <a:p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   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scope_idx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));</a:t>
            </a:r>
          </a:p>
          <a:p>
            <a:r>
              <a:rPr lang="en" altLang="zh-CN" dirty="0" err="1">
                <a:solidFill>
                  <a:srgbClr val="795E26"/>
                </a:solidFill>
                <a:latin typeface=" Courier" pitchFamily="2" charset="0"/>
              </a:rPr>
              <a:t>CreateOpHandleIOs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(result, node, 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scope_idx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);</a:t>
            </a:r>
            <a:endParaRPr lang="en" altLang="zh-CN" b="0" dirty="0">
              <a:solidFill>
                <a:srgbClr val="000000"/>
              </a:solidFill>
              <a:effectLst/>
              <a:latin typeface=" Courier" pitchFamily="2" charset="0"/>
            </a:endParaRPr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5CC97679-9AC9-A24D-A8D5-92A4FD5EDB1C}"/>
              </a:ext>
            </a:extLst>
          </p:cNvPr>
          <p:cNvCxnSpPr/>
          <p:nvPr/>
        </p:nvCxnSpPr>
        <p:spPr>
          <a:xfrm>
            <a:off x="956395" y="2409298"/>
            <a:ext cx="54800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46DC630E-735A-AC48-8C98-422BA5BA2E4C}"/>
              </a:ext>
            </a:extLst>
          </p:cNvPr>
          <p:cNvSpPr/>
          <p:nvPr/>
        </p:nvSpPr>
        <p:spPr>
          <a:xfrm>
            <a:off x="852052" y="3835293"/>
            <a:ext cx="105338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ComputationOpHandle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</a:t>
            </a:r>
            <a:r>
              <a:rPr lang="en" altLang="zh-CN" dirty="0" err="1">
                <a:solidFill>
                  <a:srgbClr val="795E26"/>
                </a:solidFill>
                <a:latin typeface=" Courier" pitchFamily="2" charset="0"/>
              </a:rPr>
              <a:t>ComputationOpHandle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</a:t>
            </a:r>
            <a:r>
              <a:rPr lang="en-US" altLang="zh-CN" dirty="0">
                <a:solidFill>
                  <a:srgbClr val="267F99"/>
                </a:solidFill>
                <a:latin typeface=" Courier" pitchFamily="2" charset="0"/>
              </a:rPr>
              <a:t>...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)</a:t>
            </a:r>
          </a:p>
          <a:p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    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 </a:t>
            </a:r>
            <a:r>
              <a:rPr lang="en" altLang="zh-CN" dirty="0" err="1">
                <a:solidFill>
                  <a:srgbClr val="795E26"/>
                </a:solidFill>
                <a:latin typeface=" Courier" pitchFamily="2" charset="0"/>
              </a:rPr>
              <a:t>OpHandleBase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(node),</a:t>
            </a:r>
          </a:p>
          <a:p>
            <a:r>
              <a:rPr lang="zh-CN" altLang="en-US" dirty="0">
                <a:solidFill>
                  <a:srgbClr val="795E26"/>
                </a:solidFill>
                <a:latin typeface=" Courier" pitchFamily="2" charset="0"/>
              </a:rPr>
              <a:t>       </a:t>
            </a:r>
            <a:r>
              <a:rPr lang="en" altLang="zh-CN" dirty="0">
                <a:solidFill>
                  <a:srgbClr val="795E26"/>
                </a:solidFill>
                <a:latin typeface=" Courier" pitchFamily="2" charset="0"/>
              </a:rPr>
              <a:t>op_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framework::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OpRegistry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::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CreateOp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(*node-&gt;Op())),</a:t>
            </a:r>
          </a:p>
          <a:p>
            <a:r>
              <a:rPr lang="zh-CN" altLang="en-US" dirty="0">
                <a:solidFill>
                  <a:srgbClr val="795E26"/>
                </a:solidFill>
                <a:latin typeface=" Courier" pitchFamily="2" charset="0"/>
              </a:rPr>
              <a:t>       </a:t>
            </a:r>
            <a:r>
              <a:rPr lang="en" altLang="zh-CN" dirty="0">
                <a:solidFill>
                  <a:srgbClr val="795E26"/>
                </a:solidFill>
                <a:latin typeface=" Courier" pitchFamily="2" charset="0"/>
              </a:rPr>
              <a:t>scope_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(scope),</a:t>
            </a:r>
          </a:p>
          <a:p>
            <a:r>
              <a:rPr lang="zh-CN" altLang="en-US" dirty="0">
                <a:solidFill>
                  <a:srgbClr val="795E26"/>
                </a:solidFill>
                <a:latin typeface=" Courier" pitchFamily="2" charset="0"/>
              </a:rPr>
              <a:t>       </a:t>
            </a:r>
            <a:r>
              <a:rPr lang="en" altLang="zh-CN" dirty="0">
                <a:solidFill>
                  <a:srgbClr val="795E26"/>
                </a:solidFill>
                <a:latin typeface=" Courier" pitchFamily="2" charset="0"/>
              </a:rPr>
              <a:t>place_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(place),</a:t>
            </a:r>
          </a:p>
          <a:p>
            <a:r>
              <a:rPr lang="zh-CN" altLang="en-US" dirty="0">
                <a:solidFill>
                  <a:srgbClr val="795E26"/>
                </a:solidFill>
                <a:latin typeface=" Courier" pitchFamily="2" charset="0"/>
              </a:rPr>
              <a:t>       </a:t>
            </a:r>
            <a:r>
              <a:rPr lang="en" altLang="zh-CN" dirty="0" err="1">
                <a:solidFill>
                  <a:srgbClr val="795E26"/>
                </a:solidFill>
                <a:latin typeface=" Courier" pitchFamily="2" charset="0"/>
              </a:rPr>
              <a:t>scope_idx</a:t>
            </a:r>
            <a:r>
              <a:rPr lang="en" altLang="zh-CN" dirty="0">
                <a:solidFill>
                  <a:srgbClr val="795E26"/>
                </a:solidFill>
                <a:latin typeface=" Courier" pitchFamily="2" charset="0"/>
              </a:rPr>
              <a:t>_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scope_idx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) {}</a:t>
            </a:r>
            <a:endParaRPr lang="en" altLang="zh-CN" b="0" dirty="0">
              <a:solidFill>
                <a:srgbClr val="000000"/>
              </a:solidFill>
              <a:effectLst/>
              <a:latin typeface=" Courier" pitchFamily="2" charset="0"/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496DB2E2-8CBF-2A4A-9ED7-ED61D6298D09}"/>
              </a:ext>
            </a:extLst>
          </p:cNvPr>
          <p:cNvCxnSpPr/>
          <p:nvPr/>
        </p:nvCxnSpPr>
        <p:spPr>
          <a:xfrm>
            <a:off x="956395" y="3762141"/>
            <a:ext cx="54800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BCD9D12E-C788-2D47-BDBC-138BEB4A1504}"/>
              </a:ext>
            </a:extLst>
          </p:cNvPr>
          <p:cNvSpPr/>
          <p:nvPr/>
        </p:nvSpPr>
        <p:spPr>
          <a:xfrm>
            <a:off x="852052" y="5707720"/>
            <a:ext cx="87728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ComputationOpHandle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: 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public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OpHandleBase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{</a:t>
            </a:r>
            <a:endParaRPr lang="en-US" altLang="zh-CN" dirty="0">
              <a:solidFill>
                <a:srgbClr val="000000"/>
              </a:solidFill>
              <a:latin typeface=" Courier" pitchFamily="2" charset="0"/>
            </a:endParaRPr>
          </a:p>
          <a:p>
            <a:r>
              <a:rPr lang="zh-CN" altLang="en-US" dirty="0">
                <a:solidFill>
                  <a:srgbClr val="0000FF"/>
                </a:solidFill>
                <a:latin typeface=" Courier" pitchFamily="2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private:</a:t>
            </a:r>
            <a:endParaRPr lang="en" altLang="zh-CN" dirty="0">
              <a:solidFill>
                <a:srgbClr val="000000"/>
              </a:solidFill>
              <a:latin typeface=" Courier" pitchFamily="2" charset="0"/>
            </a:endParaRPr>
          </a:p>
          <a:p>
            <a:r>
              <a:rPr lang="zh-CN" altLang="en-US" dirty="0">
                <a:solidFill>
                  <a:srgbClr val="267F99"/>
                </a:solidFill>
                <a:latin typeface=" Courier" pitchFamily="2" charset="0"/>
              </a:rPr>
              <a:t>  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unique_ptr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&lt;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OperatorBase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&gt; op_;</a:t>
            </a:r>
          </a:p>
          <a:p>
            <a:r>
              <a:rPr lang="en-US" altLang="zh-CN" dirty="0">
                <a:solidFill>
                  <a:srgbClr val="000000"/>
                </a:solidFill>
                <a:latin typeface=" Courier" pitchFamily="2" charset="0"/>
              </a:rPr>
              <a:t>};</a:t>
            </a:r>
            <a:endParaRPr lang="en" altLang="zh-CN" dirty="0">
              <a:solidFill>
                <a:srgbClr val="000000"/>
              </a:solidFill>
              <a:latin typeface=" Courier" pitchFamily="2" charset="0"/>
            </a:endParaRPr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37C191C6-2986-024B-A484-539AD78E5D88}"/>
              </a:ext>
            </a:extLst>
          </p:cNvPr>
          <p:cNvCxnSpPr/>
          <p:nvPr/>
        </p:nvCxnSpPr>
        <p:spPr>
          <a:xfrm>
            <a:off x="956395" y="5645392"/>
            <a:ext cx="54800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1BB791F6-03B4-0F41-98BB-EA726F2562A0}"/>
              </a:ext>
            </a:extLst>
          </p:cNvPr>
          <p:cNvSpPr txBox="1"/>
          <p:nvPr/>
        </p:nvSpPr>
        <p:spPr>
          <a:xfrm>
            <a:off x="7022592" y="3302864"/>
            <a:ext cx="3041217" cy="41857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dirty="0">
                <a:latin typeface="Courier" pitchFamily="2" charset="0"/>
              </a:rPr>
              <a:t>关联输入输出的</a:t>
            </a:r>
            <a:r>
              <a:rPr kumimoji="1" lang="en-US" altLang="zh-CN" dirty="0" err="1">
                <a:latin typeface="Courier" pitchFamily="2" charset="0"/>
              </a:rPr>
              <a:t>varHandle</a:t>
            </a:r>
            <a:endParaRPr kumimoji="1" lang="zh-CN" alt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70234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2" y="181250"/>
            <a:ext cx="8679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/>
              <a:t>ParallelExecutor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 err="1">
                <a:solidFill>
                  <a:srgbClr val="2339DA"/>
                </a:solidFill>
              </a:rPr>
              <a:t>AppendMultiDevPass</a:t>
            </a:r>
            <a:endParaRPr kumimoji="1" lang="en-US" altLang="zh-CN" sz="2800" b="1" dirty="0">
              <a:solidFill>
                <a:srgbClr val="2339DA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89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A186EF3-005A-5F4E-9955-3A2748882375}"/>
              </a:ext>
            </a:extLst>
          </p:cNvPr>
          <p:cNvSpPr/>
          <p:nvPr/>
        </p:nvSpPr>
        <p:spPr>
          <a:xfrm>
            <a:off x="852052" y="739638"/>
            <a:ext cx="9803756" cy="418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b="1" dirty="0" err="1">
                <a:latin typeface="Courier" pitchFamily="2" charset="0"/>
              </a:rPr>
              <a:t>OpHandle</a:t>
            </a:r>
            <a:r>
              <a:rPr kumimoji="1" lang="zh-CN" altLang="en-US" b="1" dirty="0">
                <a:latin typeface="Courier" pitchFamily="2" charset="0"/>
              </a:rPr>
              <a:t>包裹的过程：重写</a:t>
            </a:r>
            <a:r>
              <a:rPr kumimoji="1" lang="en-US" altLang="zh-CN" b="1" dirty="0" err="1">
                <a:latin typeface="Courier" pitchFamily="2" charset="0"/>
              </a:rPr>
              <a:t>OpHandleBase</a:t>
            </a:r>
            <a:r>
              <a:rPr kumimoji="1" lang="en-US" altLang="zh-CN" b="1" dirty="0">
                <a:latin typeface="Courier" pitchFamily="2" charset="0"/>
              </a:rPr>
              <a:t>-&gt;</a:t>
            </a:r>
            <a:r>
              <a:rPr kumimoji="1" lang="en-US" altLang="zh-CN" b="1" dirty="0" err="1">
                <a:latin typeface="Courier" pitchFamily="2" charset="0"/>
              </a:rPr>
              <a:t>RunImpl</a:t>
            </a:r>
            <a:r>
              <a:rPr kumimoji="1" lang="zh-CN" altLang="en-US" b="1" dirty="0">
                <a:latin typeface="Courier" pitchFamily="2" charset="0"/>
              </a:rPr>
              <a:t>，关联</a:t>
            </a:r>
            <a:r>
              <a:rPr kumimoji="1" lang="en-US" altLang="zh-CN" b="1" dirty="0" err="1">
                <a:latin typeface="Courier" pitchFamily="2" charset="0"/>
              </a:rPr>
              <a:t>OperatorBase</a:t>
            </a:r>
            <a:r>
              <a:rPr kumimoji="1" lang="en-US" altLang="zh-CN" b="1" dirty="0">
                <a:latin typeface="Courier" pitchFamily="2" charset="0"/>
              </a:rPr>
              <a:t>-&gt;Run</a:t>
            </a:r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5CC97679-9AC9-A24D-A8D5-92A4FD5EDB1C}"/>
              </a:ext>
            </a:extLst>
          </p:cNvPr>
          <p:cNvCxnSpPr/>
          <p:nvPr/>
        </p:nvCxnSpPr>
        <p:spPr>
          <a:xfrm>
            <a:off x="956395" y="2409298"/>
            <a:ext cx="54800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BCD9D12E-C788-2D47-BDBC-138BEB4A1504}"/>
              </a:ext>
            </a:extLst>
          </p:cNvPr>
          <p:cNvSpPr/>
          <p:nvPr/>
        </p:nvSpPr>
        <p:spPr>
          <a:xfrm>
            <a:off x="852052" y="1134121"/>
            <a:ext cx="87728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ComputationOpHandle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: 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public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OpHandleBase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{</a:t>
            </a:r>
            <a:endParaRPr lang="en-US" altLang="zh-CN" dirty="0">
              <a:solidFill>
                <a:srgbClr val="000000"/>
              </a:solidFill>
              <a:latin typeface=" Courier" pitchFamily="2" charset="0"/>
            </a:endParaRPr>
          </a:p>
          <a:p>
            <a:r>
              <a:rPr lang="zh-CN" altLang="en-US" dirty="0">
                <a:solidFill>
                  <a:srgbClr val="0000FF"/>
                </a:solidFill>
                <a:latin typeface=" Courier" pitchFamily="2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private:</a:t>
            </a:r>
            <a:endParaRPr lang="en" altLang="zh-CN" dirty="0">
              <a:solidFill>
                <a:srgbClr val="000000"/>
              </a:solidFill>
              <a:latin typeface=" Courier" pitchFamily="2" charset="0"/>
            </a:endParaRPr>
          </a:p>
          <a:p>
            <a:r>
              <a:rPr lang="zh-CN" altLang="en-US" dirty="0">
                <a:solidFill>
                  <a:srgbClr val="267F99"/>
                </a:solidFill>
                <a:latin typeface=" Courier" pitchFamily="2" charset="0"/>
              </a:rPr>
              <a:t>  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unique_ptr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&lt;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OperatorBase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&gt; op_;</a:t>
            </a:r>
          </a:p>
          <a:p>
            <a:r>
              <a:rPr lang="en-US" altLang="zh-CN" dirty="0">
                <a:solidFill>
                  <a:srgbClr val="000000"/>
                </a:solidFill>
                <a:latin typeface=" Courier" pitchFamily="2" charset="0"/>
              </a:rPr>
              <a:t>};</a:t>
            </a:r>
            <a:endParaRPr lang="en" altLang="zh-CN" dirty="0">
              <a:solidFill>
                <a:srgbClr val="000000"/>
              </a:solidFill>
              <a:latin typeface=" Courier" pitchFamily="2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4BEFE93-9651-394C-89D5-121031A63272}"/>
              </a:ext>
            </a:extLst>
          </p:cNvPr>
          <p:cNvSpPr/>
          <p:nvPr/>
        </p:nvSpPr>
        <p:spPr>
          <a:xfrm>
            <a:off x="852052" y="2454383"/>
            <a:ext cx="103266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ComputationOpHandle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</a:t>
            </a:r>
            <a:r>
              <a:rPr lang="en" altLang="zh-CN" dirty="0" err="1">
                <a:solidFill>
                  <a:srgbClr val="795E26"/>
                </a:solidFill>
                <a:latin typeface=" Courier" pitchFamily="2" charset="0"/>
              </a:rPr>
              <a:t>RunImpl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() {</a:t>
            </a:r>
            <a:br>
              <a:rPr lang="en" altLang="zh-CN" dirty="0">
                <a:solidFill>
                  <a:srgbClr val="000000"/>
                </a:solidFill>
                <a:latin typeface=" Courier" pitchFamily="2" charset="0"/>
              </a:rPr>
            </a:br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 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auto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run_func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= [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]() { </a:t>
            </a:r>
            <a:r>
              <a:rPr lang="en" altLang="zh-CN" dirty="0">
                <a:solidFill>
                  <a:srgbClr val="001080"/>
                </a:solidFill>
                <a:latin typeface=" Courier" pitchFamily="2" charset="0"/>
              </a:rPr>
              <a:t>op_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-&gt;</a:t>
            </a:r>
            <a:r>
              <a:rPr lang="en" altLang="zh-CN" dirty="0">
                <a:solidFill>
                  <a:srgbClr val="795E26"/>
                </a:solidFill>
                <a:latin typeface=" Courier" pitchFamily="2" charset="0"/>
              </a:rPr>
              <a:t>Run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(*</a:t>
            </a:r>
            <a:r>
              <a:rPr lang="en" altLang="zh-CN" dirty="0" err="1">
                <a:solidFill>
                  <a:srgbClr val="001080"/>
                </a:solidFill>
                <a:latin typeface=" Courier" pitchFamily="2" charset="0"/>
              </a:rPr>
              <a:t>local_exec_scopes</a:t>
            </a:r>
            <a:r>
              <a:rPr lang="en" altLang="zh-CN" dirty="0">
                <a:solidFill>
                  <a:srgbClr val="001080"/>
                </a:solidFill>
                <a:latin typeface=" Courier" pitchFamily="2" charset="0"/>
              </a:rPr>
              <a:t>_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[</a:t>
            </a:r>
            <a:r>
              <a:rPr lang="en" altLang="zh-CN" dirty="0">
                <a:solidFill>
                  <a:srgbClr val="09885A"/>
                </a:solidFill>
                <a:latin typeface=" Courier" pitchFamily="2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], place_); };</a:t>
            </a:r>
          </a:p>
          <a:p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 Courier" pitchFamily="2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DF40F57-B428-444F-A6D0-24472D69E384}"/>
              </a:ext>
            </a:extLst>
          </p:cNvPr>
          <p:cNvSpPr txBox="1"/>
          <p:nvPr/>
        </p:nvSpPr>
        <p:spPr>
          <a:xfrm>
            <a:off x="852052" y="3422797"/>
            <a:ext cx="7682347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en-US" altLang="zh-CN" dirty="0" err="1">
                <a:latin typeface="Courier" pitchFamily="2" charset="0"/>
              </a:rPr>
              <a:t>ParallelExecutor</a:t>
            </a:r>
            <a:r>
              <a:rPr kumimoji="1" lang="zh-CN" altLang="en-US" dirty="0">
                <a:latin typeface="Courier" pitchFamily="2" charset="0"/>
              </a:rPr>
              <a:t>中最终执行</a:t>
            </a:r>
            <a:r>
              <a:rPr kumimoji="1" lang="en-US" altLang="zh-CN" dirty="0">
                <a:latin typeface="Courier" pitchFamily="2" charset="0"/>
              </a:rPr>
              <a:t>Op</a:t>
            </a:r>
            <a:r>
              <a:rPr kumimoji="1" lang="zh-CN" altLang="en-US" dirty="0">
                <a:latin typeface="Courier" pitchFamily="2" charset="0"/>
              </a:rPr>
              <a:t>时，是通过调用</a:t>
            </a:r>
            <a:r>
              <a:rPr kumimoji="1" lang="en-US" altLang="zh-CN" dirty="0" err="1">
                <a:latin typeface="Courier" pitchFamily="2" charset="0"/>
              </a:rPr>
              <a:t>OpHandle</a:t>
            </a:r>
            <a:r>
              <a:rPr kumimoji="1" lang="zh-CN" altLang="en-US" dirty="0">
                <a:latin typeface="Courier" pitchFamily="2" charset="0"/>
              </a:rPr>
              <a:t>接口实现的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8DC4250-E3BD-D24F-ACF2-E41495CF0663}"/>
              </a:ext>
            </a:extLst>
          </p:cNvPr>
          <p:cNvSpPr/>
          <p:nvPr/>
        </p:nvSpPr>
        <p:spPr>
          <a:xfrm>
            <a:off x="852052" y="3905187"/>
            <a:ext cx="96560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ThreadedSSAGraphExecutor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</a:t>
            </a:r>
            <a:r>
              <a:rPr lang="en" altLang="zh-CN" dirty="0" err="1">
                <a:solidFill>
                  <a:srgbClr val="795E26"/>
                </a:solidFill>
                <a:latin typeface=" Courier" pitchFamily="2" charset="0"/>
              </a:rPr>
              <a:t>RunOpSync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</a:t>
            </a:r>
            <a:r>
              <a:rPr lang="en" altLang="zh-CN" b="1" dirty="0" err="1">
                <a:solidFill>
                  <a:srgbClr val="267F99"/>
                </a:solidFill>
                <a:latin typeface="Courier" pitchFamily="2" charset="0"/>
              </a:rPr>
              <a:t>OpHandleBase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*</a:t>
            </a:r>
            <a:r>
              <a:rPr lang="en" altLang="zh-CN" dirty="0">
                <a:solidFill>
                  <a:srgbClr val="001080"/>
                </a:solidFill>
                <a:latin typeface=" Courier" pitchFamily="2" charset="0"/>
              </a:rPr>
              <a:t>op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) {</a:t>
            </a:r>
          </a:p>
          <a:p>
            <a:r>
              <a:rPr lang="zh-CN" altLang="en-US" dirty="0">
                <a:solidFill>
                  <a:srgbClr val="001080"/>
                </a:solidFill>
                <a:latin typeface=" Courier" pitchFamily="2" charset="0"/>
              </a:rPr>
              <a:t>  </a:t>
            </a:r>
            <a:r>
              <a:rPr lang="en" altLang="zh-CN" dirty="0">
                <a:solidFill>
                  <a:srgbClr val="001080"/>
                </a:solidFill>
                <a:latin typeface=" Courier" pitchFamily="2" charset="0"/>
              </a:rPr>
              <a:t>op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-&gt;</a:t>
            </a:r>
            <a:r>
              <a:rPr lang="en" altLang="zh-CN" dirty="0">
                <a:solidFill>
                  <a:srgbClr val="795E26"/>
                </a:solidFill>
                <a:latin typeface=" Courier" pitchFamily="2" charset="0"/>
              </a:rPr>
              <a:t>Run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 Courier" pitchFamily="2" charset="0"/>
              </a:rPr>
              <a:t>strategy_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 Courier" pitchFamily="2" charset="0"/>
              </a:rPr>
              <a:t>use_cuda</a:t>
            </a:r>
            <a:r>
              <a:rPr lang="en" altLang="zh-CN" dirty="0">
                <a:solidFill>
                  <a:srgbClr val="001080"/>
                </a:solidFill>
                <a:latin typeface=" Courier" pitchFamily="2" charset="0"/>
              </a:rPr>
              <a:t>_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 Courier" pitchFamily="2" charset="0"/>
            </a:endParaRPr>
          </a:p>
        </p:txBody>
      </p: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E6C7340D-14FE-254F-A98A-5B2829D3BDAF}"/>
              </a:ext>
            </a:extLst>
          </p:cNvPr>
          <p:cNvCxnSpPr/>
          <p:nvPr/>
        </p:nvCxnSpPr>
        <p:spPr>
          <a:xfrm>
            <a:off x="956395" y="3422797"/>
            <a:ext cx="54800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1102A7D7-F331-0646-88B7-43BAEACD33B6}"/>
              </a:ext>
            </a:extLst>
          </p:cNvPr>
          <p:cNvCxnSpPr>
            <a:cxnSpLocks/>
          </p:cNvCxnSpPr>
          <p:nvPr/>
        </p:nvCxnSpPr>
        <p:spPr>
          <a:xfrm flipH="1">
            <a:off x="2060448" y="2833327"/>
            <a:ext cx="2731008" cy="1336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061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2" y="181250"/>
            <a:ext cx="5236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/>
              <a:t>存储结构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zh-CN" altLang="en-US" sz="2800" b="1" dirty="0">
                <a:solidFill>
                  <a:srgbClr val="2339DA"/>
                </a:solidFill>
              </a:rPr>
              <a:t>存储的内容是什么？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6783842-3BC4-3A4E-806D-E0BF95673079}"/>
              </a:ext>
            </a:extLst>
          </p:cNvPr>
          <p:cNvSpPr txBox="1"/>
          <p:nvPr/>
        </p:nvSpPr>
        <p:spPr>
          <a:xfrm>
            <a:off x="6856223" y="1139253"/>
            <a:ext cx="416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b="1" dirty="0">
                <a:latin typeface="Courier" pitchFamily="2" charset="0"/>
              </a:rPr>
              <a:t>message </a:t>
            </a:r>
            <a:r>
              <a:rPr lang="en" altLang="zh-CN" b="1" dirty="0" err="1">
                <a:latin typeface="Courier" pitchFamily="2" charset="0"/>
              </a:rPr>
              <a:t>OpDesc</a:t>
            </a:r>
            <a:r>
              <a:rPr lang="en" altLang="zh-CN" b="1" dirty="0">
                <a:latin typeface="Courier" pitchFamily="2" charset="0"/>
              </a:rPr>
              <a:t> </a:t>
            </a:r>
            <a:r>
              <a:rPr lang="en" altLang="zh-CN" dirty="0">
                <a:latin typeface="Courier" pitchFamily="2" charset="0"/>
              </a:rPr>
              <a:t>{</a:t>
            </a:r>
          </a:p>
          <a:p>
            <a:endParaRPr lang="en" altLang="zh-CN" dirty="0">
              <a:latin typeface="Courier" pitchFamily="2" charset="0"/>
            </a:endParaRPr>
          </a:p>
          <a:p>
            <a:r>
              <a:rPr lang="en" altLang="zh-CN" dirty="0">
                <a:latin typeface="Courier" pitchFamily="2" charset="0"/>
              </a:rPr>
              <a:t>  message </a:t>
            </a:r>
            <a:r>
              <a:rPr lang="en" altLang="zh-CN" dirty="0" err="1">
                <a:latin typeface="Courier" pitchFamily="2" charset="0"/>
              </a:rPr>
              <a:t>Attr</a:t>
            </a:r>
            <a:r>
              <a:rPr lang="en" altLang="zh-CN" dirty="0">
                <a:latin typeface="Courier" pitchFamily="2" charset="0"/>
              </a:rPr>
              <a:t> {</a:t>
            </a:r>
            <a:r>
              <a:rPr lang="en-US" altLang="zh-CN" dirty="0">
                <a:latin typeface="Courier" pitchFamily="2" charset="0"/>
              </a:rPr>
              <a:t>…</a:t>
            </a:r>
            <a:r>
              <a:rPr lang="en" altLang="zh-CN" dirty="0">
                <a:latin typeface="Courier" pitchFamily="2" charset="0"/>
              </a:rPr>
              <a:t>};</a:t>
            </a:r>
          </a:p>
          <a:p>
            <a:r>
              <a:rPr lang="en" altLang="zh-CN" dirty="0">
                <a:latin typeface="Courier" pitchFamily="2" charset="0"/>
              </a:rPr>
              <a:t>  message Var {</a:t>
            </a:r>
            <a:r>
              <a:rPr lang="en-US" altLang="zh-CN" dirty="0">
                <a:latin typeface="Courier" pitchFamily="2" charset="0"/>
              </a:rPr>
              <a:t>…</a:t>
            </a:r>
            <a:r>
              <a:rPr lang="en" altLang="zh-CN" dirty="0">
                <a:latin typeface="Courier" pitchFamily="2" charset="0"/>
              </a:rPr>
              <a:t>};</a:t>
            </a:r>
          </a:p>
          <a:p>
            <a:endParaRPr lang="en" altLang="zh-CN" dirty="0">
              <a:latin typeface="Courier" pitchFamily="2" charset="0"/>
            </a:endParaRPr>
          </a:p>
          <a:p>
            <a:r>
              <a:rPr lang="en" altLang="zh-CN" dirty="0">
                <a:latin typeface="Courier" pitchFamily="2" charset="0"/>
              </a:rPr>
              <a:t>  required string type = 3;</a:t>
            </a:r>
          </a:p>
          <a:p>
            <a:r>
              <a:rPr lang="en" altLang="zh-CN" dirty="0">
                <a:latin typeface="Courier" pitchFamily="2" charset="0"/>
              </a:rPr>
              <a:t>  repeated Var inputs = 1;</a:t>
            </a:r>
          </a:p>
          <a:p>
            <a:r>
              <a:rPr lang="en" altLang="zh-CN" dirty="0">
                <a:latin typeface="Courier" pitchFamily="2" charset="0"/>
              </a:rPr>
              <a:t>  repeated Var outputs = 2;</a:t>
            </a:r>
          </a:p>
          <a:p>
            <a:r>
              <a:rPr lang="en" altLang="zh-CN" dirty="0">
                <a:latin typeface="Courier" pitchFamily="2" charset="0"/>
              </a:rPr>
              <a:t>  repeated </a:t>
            </a:r>
            <a:r>
              <a:rPr lang="en" altLang="zh-CN" dirty="0" err="1">
                <a:latin typeface="Courier" pitchFamily="2" charset="0"/>
              </a:rPr>
              <a:t>Attr</a:t>
            </a:r>
            <a:r>
              <a:rPr lang="en" altLang="zh-CN" dirty="0">
                <a:latin typeface="Courier" pitchFamily="2" charset="0"/>
              </a:rPr>
              <a:t> </a:t>
            </a:r>
            <a:r>
              <a:rPr lang="en" altLang="zh-CN" dirty="0" err="1">
                <a:latin typeface="Courier" pitchFamily="2" charset="0"/>
              </a:rPr>
              <a:t>attrs</a:t>
            </a:r>
            <a:r>
              <a:rPr lang="en" altLang="zh-CN" dirty="0">
                <a:latin typeface="Courier" pitchFamily="2" charset="0"/>
              </a:rPr>
              <a:t> = 4;</a:t>
            </a:r>
          </a:p>
          <a:p>
            <a:r>
              <a:rPr lang="zh-CN" altLang="en-US" dirty="0">
                <a:latin typeface="Courier" pitchFamily="2" charset="0"/>
              </a:rPr>
              <a:t>  </a:t>
            </a:r>
            <a:r>
              <a:rPr lang="en-US" altLang="zh-CN" dirty="0">
                <a:latin typeface="Courier" pitchFamily="2" charset="0"/>
              </a:rPr>
              <a:t>…</a:t>
            </a:r>
            <a:endParaRPr lang="en" altLang="zh-CN" dirty="0">
              <a:latin typeface="Courier" pitchFamily="2" charset="0"/>
            </a:endParaRPr>
          </a:p>
          <a:p>
            <a:r>
              <a:rPr lang="en" altLang="zh-CN" dirty="0">
                <a:latin typeface="Courier" pitchFamily="2" charset="0"/>
              </a:rPr>
              <a:t>}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8E2D86A-2565-844B-80E6-44A434693D98}"/>
              </a:ext>
            </a:extLst>
          </p:cNvPr>
          <p:cNvSpPr txBox="1"/>
          <p:nvPr/>
        </p:nvSpPr>
        <p:spPr>
          <a:xfrm>
            <a:off x="450068" y="865819"/>
            <a:ext cx="3681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 err="1">
                <a:latin typeface="Courier" pitchFamily="2" charset="0"/>
              </a:rPr>
              <a:t>framework.proto</a:t>
            </a:r>
            <a:endParaRPr kumimoji="1" lang="zh-CN" altLang="en-US" sz="2400" b="1" dirty="0">
              <a:latin typeface="Courier" pitchFamily="2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54793B3-B535-C141-A258-747D0262824A}"/>
              </a:ext>
            </a:extLst>
          </p:cNvPr>
          <p:cNvSpPr txBox="1"/>
          <p:nvPr/>
        </p:nvSpPr>
        <p:spPr>
          <a:xfrm>
            <a:off x="6856223" y="4648887"/>
            <a:ext cx="45083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b="1" dirty="0">
                <a:latin typeface="Courier" pitchFamily="2" charset="0"/>
              </a:rPr>
              <a:t>message </a:t>
            </a:r>
            <a:r>
              <a:rPr lang="en" altLang="zh-CN" b="1" dirty="0" err="1">
                <a:latin typeface="Courier" pitchFamily="2" charset="0"/>
              </a:rPr>
              <a:t>VarDesc</a:t>
            </a:r>
            <a:r>
              <a:rPr lang="en" altLang="zh-CN" b="1" dirty="0">
                <a:latin typeface="Courier" pitchFamily="2" charset="0"/>
              </a:rPr>
              <a:t> </a:t>
            </a:r>
            <a:r>
              <a:rPr lang="en" altLang="zh-CN" dirty="0">
                <a:latin typeface="Courier" pitchFamily="2" charset="0"/>
              </a:rPr>
              <a:t>{</a:t>
            </a:r>
          </a:p>
          <a:p>
            <a:r>
              <a:rPr lang="en" altLang="zh-CN" dirty="0">
                <a:latin typeface="Courier" pitchFamily="2" charset="0"/>
              </a:rPr>
              <a:t>  required string name = 1;</a:t>
            </a:r>
          </a:p>
          <a:p>
            <a:r>
              <a:rPr lang="en" altLang="zh-CN" dirty="0">
                <a:latin typeface="Courier" pitchFamily="2" charset="0"/>
              </a:rPr>
              <a:t>  required </a:t>
            </a:r>
            <a:r>
              <a:rPr lang="en" altLang="zh-CN" dirty="0" err="1">
                <a:latin typeface="Courier" pitchFamily="2" charset="0"/>
              </a:rPr>
              <a:t>VarType</a:t>
            </a:r>
            <a:r>
              <a:rPr lang="en" altLang="zh-CN" dirty="0">
                <a:latin typeface="Courier" pitchFamily="2" charset="0"/>
              </a:rPr>
              <a:t> type = 2;</a:t>
            </a:r>
          </a:p>
          <a:p>
            <a:r>
              <a:rPr lang="en" altLang="zh-CN" dirty="0">
                <a:latin typeface="Courier" pitchFamily="2" charset="0"/>
              </a:rPr>
              <a:t>  optional bool </a:t>
            </a:r>
            <a:r>
              <a:rPr lang="en" altLang="zh-CN" dirty="0" err="1">
                <a:latin typeface="Courier" pitchFamily="2" charset="0"/>
              </a:rPr>
              <a:t>persistable</a:t>
            </a:r>
            <a:r>
              <a:rPr lang="en" altLang="zh-CN" dirty="0">
                <a:latin typeface="Courier" pitchFamily="2" charset="0"/>
              </a:rPr>
              <a:t> = 3</a:t>
            </a:r>
          </a:p>
          <a:p>
            <a:r>
              <a:rPr lang="en" altLang="zh-CN" dirty="0">
                <a:latin typeface="Courier" pitchFamily="2" charset="0"/>
              </a:rPr>
              <a:t>}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B3834F3-AFE6-1C43-8499-50810085875E}"/>
              </a:ext>
            </a:extLst>
          </p:cNvPr>
          <p:cNvSpPr txBox="1"/>
          <p:nvPr/>
        </p:nvSpPr>
        <p:spPr>
          <a:xfrm>
            <a:off x="809554" y="3356226"/>
            <a:ext cx="62693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b="1" dirty="0">
                <a:latin typeface="Courier" pitchFamily="2" charset="0"/>
              </a:rPr>
              <a:t>message </a:t>
            </a:r>
            <a:r>
              <a:rPr lang="en" altLang="zh-CN" b="1" dirty="0" err="1">
                <a:latin typeface="Courier" pitchFamily="2" charset="0"/>
              </a:rPr>
              <a:t>BlockDesc</a:t>
            </a:r>
            <a:r>
              <a:rPr lang="en" altLang="zh-CN" b="1" dirty="0">
                <a:latin typeface="Courier" pitchFamily="2" charset="0"/>
              </a:rPr>
              <a:t> </a:t>
            </a:r>
            <a:r>
              <a:rPr lang="en" altLang="zh-CN" dirty="0">
                <a:latin typeface="Courier" pitchFamily="2" charset="0"/>
              </a:rPr>
              <a:t>{</a:t>
            </a:r>
          </a:p>
          <a:p>
            <a:r>
              <a:rPr lang="en" altLang="zh-CN" dirty="0">
                <a:latin typeface="Courier" pitchFamily="2" charset="0"/>
              </a:rPr>
              <a:t>  required int32 </a:t>
            </a:r>
            <a:r>
              <a:rPr lang="en" altLang="zh-CN" dirty="0" err="1">
                <a:latin typeface="Courier" pitchFamily="2" charset="0"/>
              </a:rPr>
              <a:t>idx</a:t>
            </a:r>
            <a:r>
              <a:rPr lang="en" altLang="zh-CN" dirty="0">
                <a:latin typeface="Courier" pitchFamily="2" charset="0"/>
              </a:rPr>
              <a:t> = 1;</a:t>
            </a:r>
          </a:p>
          <a:p>
            <a:r>
              <a:rPr lang="en" altLang="zh-CN" dirty="0">
                <a:latin typeface="Courier" pitchFamily="2" charset="0"/>
              </a:rPr>
              <a:t>  required int32 </a:t>
            </a:r>
            <a:r>
              <a:rPr lang="en" altLang="zh-CN" dirty="0" err="1">
                <a:latin typeface="Courier" pitchFamily="2" charset="0"/>
              </a:rPr>
              <a:t>parent_idx</a:t>
            </a:r>
            <a:r>
              <a:rPr lang="en" altLang="zh-CN" dirty="0">
                <a:latin typeface="Courier" pitchFamily="2" charset="0"/>
              </a:rPr>
              <a:t> = 2;</a:t>
            </a:r>
          </a:p>
          <a:p>
            <a:r>
              <a:rPr lang="en" altLang="zh-CN" dirty="0">
                <a:latin typeface="Courier" pitchFamily="2" charset="0"/>
              </a:rPr>
              <a:t>  repeated </a:t>
            </a:r>
            <a:r>
              <a:rPr lang="en" altLang="zh-CN" b="1" dirty="0" err="1">
                <a:latin typeface="Courier" pitchFamily="2" charset="0"/>
              </a:rPr>
              <a:t>VarDesc</a:t>
            </a:r>
            <a:r>
              <a:rPr lang="en" altLang="zh-CN" dirty="0">
                <a:latin typeface="Courier" pitchFamily="2" charset="0"/>
              </a:rPr>
              <a:t> </a:t>
            </a:r>
            <a:r>
              <a:rPr lang="en" altLang="zh-CN" dirty="0" err="1">
                <a:latin typeface="Courier" pitchFamily="2" charset="0"/>
              </a:rPr>
              <a:t>vars</a:t>
            </a:r>
            <a:r>
              <a:rPr lang="en" altLang="zh-CN" dirty="0">
                <a:latin typeface="Courier" pitchFamily="2" charset="0"/>
              </a:rPr>
              <a:t> = 3;</a:t>
            </a:r>
          </a:p>
          <a:p>
            <a:r>
              <a:rPr lang="en" altLang="zh-CN" dirty="0">
                <a:latin typeface="Courier" pitchFamily="2" charset="0"/>
              </a:rPr>
              <a:t>  repeated </a:t>
            </a:r>
            <a:r>
              <a:rPr lang="en" altLang="zh-CN" b="1" dirty="0" err="1">
                <a:latin typeface="Courier" pitchFamily="2" charset="0"/>
              </a:rPr>
              <a:t>OpDesc</a:t>
            </a:r>
            <a:r>
              <a:rPr lang="en" altLang="zh-CN" dirty="0">
                <a:latin typeface="Courier" pitchFamily="2" charset="0"/>
              </a:rPr>
              <a:t> ops = 4;</a:t>
            </a:r>
          </a:p>
          <a:p>
            <a:r>
              <a:rPr lang="en" altLang="zh-CN" dirty="0">
                <a:latin typeface="Courier" pitchFamily="2" charset="0"/>
              </a:rPr>
              <a:t>  optional int32 </a:t>
            </a:r>
            <a:r>
              <a:rPr lang="en" altLang="zh-CN" dirty="0" err="1">
                <a:latin typeface="Courier" pitchFamily="2" charset="0"/>
              </a:rPr>
              <a:t>forward_block_idx</a:t>
            </a:r>
            <a:r>
              <a:rPr lang="en" altLang="zh-CN" dirty="0">
                <a:latin typeface="Courier" pitchFamily="2" charset="0"/>
              </a:rPr>
              <a:t> = 5</a:t>
            </a:r>
          </a:p>
          <a:p>
            <a:r>
              <a:rPr lang="en" altLang="zh-CN" dirty="0">
                <a:latin typeface="Courier" pitchFamily="2" charset="0"/>
              </a:rPr>
              <a:t>}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787AFE6-38E7-4C47-BFA7-D7E4CF98AFA3}"/>
              </a:ext>
            </a:extLst>
          </p:cNvPr>
          <p:cNvSpPr txBox="1"/>
          <p:nvPr/>
        </p:nvSpPr>
        <p:spPr>
          <a:xfrm>
            <a:off x="822602" y="1639305"/>
            <a:ext cx="4508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b="1" dirty="0">
                <a:latin typeface="Courier" pitchFamily="2" charset="0"/>
              </a:rPr>
              <a:t>message </a:t>
            </a:r>
            <a:r>
              <a:rPr lang="en" altLang="zh-CN" b="1" dirty="0" err="1">
                <a:latin typeface="Courier" pitchFamily="2" charset="0"/>
              </a:rPr>
              <a:t>ProgramDesc</a:t>
            </a:r>
            <a:r>
              <a:rPr lang="en" altLang="zh-CN" b="1" dirty="0">
                <a:latin typeface="Courier" pitchFamily="2" charset="0"/>
              </a:rPr>
              <a:t> </a:t>
            </a:r>
            <a:r>
              <a:rPr lang="en" altLang="zh-CN" dirty="0">
                <a:latin typeface="Courier" pitchFamily="2" charset="0"/>
              </a:rPr>
              <a:t>{</a:t>
            </a:r>
          </a:p>
          <a:p>
            <a:r>
              <a:rPr lang="en" altLang="zh-CN" dirty="0">
                <a:latin typeface="Courier" pitchFamily="2" charset="0"/>
              </a:rPr>
              <a:t>  repeated </a:t>
            </a:r>
            <a:r>
              <a:rPr lang="en" altLang="zh-CN" b="1" dirty="0" err="1">
                <a:latin typeface="Courier" pitchFamily="2" charset="0"/>
              </a:rPr>
              <a:t>BlockDesc</a:t>
            </a:r>
            <a:r>
              <a:rPr lang="en" altLang="zh-CN" dirty="0">
                <a:latin typeface="Courier" pitchFamily="2" charset="0"/>
              </a:rPr>
              <a:t> blocks = 1;</a:t>
            </a:r>
          </a:p>
          <a:p>
            <a:r>
              <a:rPr lang="en" altLang="zh-CN" dirty="0">
                <a:latin typeface="Courier" pitchFamily="2" charset="0"/>
              </a:rPr>
              <a:t>  optional Version version = 2;</a:t>
            </a:r>
          </a:p>
          <a:p>
            <a:r>
              <a:rPr lang="en" altLang="zh-CN" dirty="0">
                <a:latin typeface="Courier" pitchFamily="2" charset="0"/>
              </a:rPr>
              <a:t>}</a:t>
            </a:r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EF7F0FCE-4678-8F42-9BDF-764DB7B7251F}"/>
              </a:ext>
            </a:extLst>
          </p:cNvPr>
          <p:cNvCxnSpPr/>
          <p:nvPr/>
        </p:nvCxnSpPr>
        <p:spPr>
          <a:xfrm flipH="1">
            <a:off x="2421467" y="2239469"/>
            <a:ext cx="237066" cy="1116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B3B72418-D660-A149-95C4-70549BBB11CC}"/>
              </a:ext>
            </a:extLst>
          </p:cNvPr>
          <p:cNvCxnSpPr/>
          <p:nvPr/>
        </p:nvCxnSpPr>
        <p:spPr>
          <a:xfrm>
            <a:off x="3454400" y="4371888"/>
            <a:ext cx="3401823" cy="454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24295D75-31ED-0C4D-B389-E5B3238CD263}"/>
              </a:ext>
            </a:extLst>
          </p:cNvPr>
          <p:cNvCxnSpPr/>
          <p:nvPr/>
        </p:nvCxnSpPr>
        <p:spPr>
          <a:xfrm flipV="1">
            <a:off x="3251200" y="1431596"/>
            <a:ext cx="3605023" cy="3217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35973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2" y="181250"/>
            <a:ext cx="8679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/>
              <a:t>ParallelExecutor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 err="1">
                <a:solidFill>
                  <a:srgbClr val="2339DA"/>
                </a:solidFill>
              </a:rPr>
              <a:t>AppendMultiDevPass</a:t>
            </a:r>
            <a:endParaRPr kumimoji="1" lang="en-US" altLang="zh-CN" sz="2800" b="1" dirty="0">
              <a:solidFill>
                <a:srgbClr val="2339DA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90</a:t>
            </a:fld>
            <a:endParaRPr lang="zh-CN" altLang="en-US" dirty="0"/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BDF8F044-5662-6B47-ADAA-4FA41D9207FB}"/>
              </a:ext>
            </a:extLst>
          </p:cNvPr>
          <p:cNvGrpSpPr/>
          <p:nvPr/>
        </p:nvGrpSpPr>
        <p:grpSpPr>
          <a:xfrm>
            <a:off x="2162463" y="944881"/>
            <a:ext cx="9697390" cy="487680"/>
            <a:chOff x="1784607" y="1412716"/>
            <a:chExt cx="9697390" cy="487680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C36ECD0-C9C7-E14E-820E-AAE25D5F5086}"/>
                </a:ext>
              </a:extLst>
            </p:cNvPr>
            <p:cNvSpPr txBox="1"/>
            <p:nvPr/>
          </p:nvSpPr>
          <p:spPr>
            <a:xfrm>
              <a:off x="1784607" y="1494110"/>
              <a:ext cx="653793" cy="338554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 err="1"/>
                <a:t>mul</a:t>
              </a:r>
              <a:endParaRPr kumimoji="1" lang="zh-CN" altLang="en-US" sz="1600" b="1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FDC0E10-FDD1-C946-B5ED-8AA2357AB571}"/>
                </a:ext>
              </a:extLst>
            </p:cNvPr>
            <p:cNvSpPr txBox="1"/>
            <p:nvPr/>
          </p:nvSpPr>
          <p:spPr>
            <a:xfrm>
              <a:off x="2554009" y="1494110"/>
              <a:ext cx="1103592" cy="3385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" altLang="zh-CN" sz="1600" b="1" dirty="0" err="1"/>
                <a:t>elem_add</a:t>
              </a:r>
              <a:endParaRPr kumimoji="1" lang="zh-CN" altLang="en-US" sz="1600" b="1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2009855-0247-C247-B8CB-EDD79B866256}"/>
                </a:ext>
              </a:extLst>
            </p:cNvPr>
            <p:cNvSpPr txBox="1"/>
            <p:nvPr/>
          </p:nvSpPr>
          <p:spPr>
            <a:xfrm>
              <a:off x="3743837" y="1494110"/>
              <a:ext cx="787905" cy="3385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/>
                <a:t>mean</a:t>
              </a:r>
              <a:endParaRPr kumimoji="1" lang="zh-CN" altLang="en-US" sz="1600" b="1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570D129-408D-9342-94F6-2E059C203CFC}"/>
                </a:ext>
              </a:extLst>
            </p:cNvPr>
            <p:cNvSpPr txBox="1"/>
            <p:nvPr/>
          </p:nvSpPr>
          <p:spPr>
            <a:xfrm>
              <a:off x="4617978" y="1494110"/>
              <a:ext cx="1356229" cy="338554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 err="1"/>
                <a:t>fill_constant</a:t>
              </a:r>
              <a:endParaRPr kumimoji="1" lang="zh-CN" altLang="en-US" sz="1600" b="1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DB8C8C5-D96F-0D42-ABB6-029E12EA239C}"/>
                </a:ext>
              </a:extLst>
            </p:cNvPr>
            <p:cNvSpPr txBox="1"/>
            <p:nvPr/>
          </p:nvSpPr>
          <p:spPr>
            <a:xfrm>
              <a:off x="6023198" y="1494110"/>
              <a:ext cx="1246501" cy="338554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 err="1"/>
                <a:t>mean_grad</a:t>
              </a:r>
              <a:endParaRPr kumimoji="1" lang="zh-CN" altLang="en-US" sz="1600" b="1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421EFB2B-2826-DF49-87ED-2E3490F3652C}"/>
                </a:ext>
              </a:extLst>
            </p:cNvPr>
            <p:cNvSpPr txBox="1"/>
            <p:nvPr/>
          </p:nvSpPr>
          <p:spPr>
            <a:xfrm>
              <a:off x="7318690" y="1494110"/>
              <a:ext cx="1632514" cy="338554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 err="1"/>
                <a:t>elem_add_grad</a:t>
              </a:r>
              <a:endParaRPr kumimoji="1" lang="zh-CN" altLang="en-US" sz="1600" b="1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EC866BD-AF56-3643-B409-117B8C2DBEC8}"/>
                </a:ext>
              </a:extLst>
            </p:cNvPr>
            <p:cNvSpPr txBox="1"/>
            <p:nvPr/>
          </p:nvSpPr>
          <p:spPr>
            <a:xfrm>
              <a:off x="9039960" y="1494110"/>
              <a:ext cx="1128168" cy="338554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 err="1"/>
                <a:t>mul_grad</a:t>
              </a:r>
              <a:endParaRPr kumimoji="1" lang="zh-CN" altLang="en-US" sz="1600" b="1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440B6A8C-354A-1B47-A925-223E9F42FDE5}"/>
                </a:ext>
              </a:extLst>
            </p:cNvPr>
            <p:cNvSpPr txBox="1"/>
            <p:nvPr/>
          </p:nvSpPr>
          <p:spPr>
            <a:xfrm>
              <a:off x="10256884" y="1494110"/>
              <a:ext cx="582728" cy="338554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 err="1"/>
                <a:t>sgd</a:t>
              </a:r>
              <a:endParaRPr kumimoji="1" lang="zh-CN" altLang="en-US" sz="1600" b="1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871FCE2B-06E7-EC40-A3F6-9799E3C1F1BD}"/>
                </a:ext>
              </a:extLst>
            </p:cNvPr>
            <p:cNvSpPr txBox="1"/>
            <p:nvPr/>
          </p:nvSpPr>
          <p:spPr>
            <a:xfrm>
              <a:off x="10928368" y="1494110"/>
              <a:ext cx="553629" cy="338554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 err="1"/>
                <a:t>sgd</a:t>
              </a:r>
              <a:endParaRPr kumimoji="1" lang="zh-CN" altLang="en-US" sz="1600" b="1" dirty="0"/>
            </a:p>
          </p:txBody>
        </p: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0E040FFD-7399-2644-9E8D-ABDC9B3FB486}"/>
                </a:ext>
              </a:extLst>
            </p:cNvPr>
            <p:cNvCxnSpPr>
              <a:cxnSpLocks/>
            </p:cNvCxnSpPr>
            <p:nvPr/>
          </p:nvCxnSpPr>
          <p:spPr>
            <a:xfrm>
              <a:off x="1784607" y="1412716"/>
              <a:ext cx="96973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482930F9-693F-BE4C-9CE6-85ACCDCEC62E}"/>
                </a:ext>
              </a:extLst>
            </p:cNvPr>
            <p:cNvCxnSpPr>
              <a:cxnSpLocks/>
            </p:cNvCxnSpPr>
            <p:nvPr/>
          </p:nvCxnSpPr>
          <p:spPr>
            <a:xfrm>
              <a:off x="1784607" y="1900396"/>
              <a:ext cx="96973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C02BE3E9-CDA0-2F43-B329-3DA5A2DECD33}"/>
              </a:ext>
            </a:extLst>
          </p:cNvPr>
          <p:cNvGrpSpPr/>
          <p:nvPr/>
        </p:nvGrpSpPr>
        <p:grpSpPr>
          <a:xfrm>
            <a:off x="1736977" y="1596848"/>
            <a:ext cx="10215425" cy="865632"/>
            <a:chOff x="1784607" y="2563807"/>
            <a:chExt cx="10215425" cy="865632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9E45024-B6B9-674F-B51A-04B95FD3E975}"/>
                </a:ext>
              </a:extLst>
            </p:cNvPr>
            <p:cNvSpPr txBox="1"/>
            <p:nvPr/>
          </p:nvSpPr>
          <p:spPr>
            <a:xfrm>
              <a:off x="1784607" y="2632605"/>
              <a:ext cx="351424" cy="3385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/>
                <a:t>X</a:t>
              </a:r>
              <a:endParaRPr kumimoji="1" lang="zh-CN" altLang="en-US" sz="1600" b="1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523D467-AFC7-3E42-92CC-72B73D0EBF74}"/>
                </a:ext>
              </a:extLst>
            </p:cNvPr>
            <p:cNvSpPr txBox="1"/>
            <p:nvPr/>
          </p:nvSpPr>
          <p:spPr>
            <a:xfrm>
              <a:off x="3316893" y="2632605"/>
              <a:ext cx="1218654" cy="3385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/>
                <a:t>fc_0.tmp_0</a:t>
              </a:r>
              <a:endParaRPr kumimoji="1" lang="zh-CN" altLang="en-US" sz="1600" b="1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A2A42A8-C462-7F4A-B388-CB16B33F4C23}"/>
                </a:ext>
              </a:extLst>
            </p:cNvPr>
            <p:cNvSpPr txBox="1"/>
            <p:nvPr/>
          </p:nvSpPr>
          <p:spPr>
            <a:xfrm>
              <a:off x="5716409" y="2632605"/>
              <a:ext cx="1204829" cy="3385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/>
                <a:t>fc_0.tmp_1</a:t>
              </a:r>
              <a:endParaRPr kumimoji="1" lang="zh-CN" altLang="en-US" sz="1600" b="1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7EC79B5-A416-FD43-B0BD-7979B4B1EF42}"/>
                </a:ext>
              </a:extLst>
            </p:cNvPr>
            <p:cNvSpPr txBox="1"/>
            <p:nvPr/>
          </p:nvSpPr>
          <p:spPr>
            <a:xfrm>
              <a:off x="4599943" y="2632605"/>
              <a:ext cx="1052070" cy="3385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/>
                <a:t>fc_0.b_0</a:t>
              </a:r>
              <a:endParaRPr kumimoji="1" lang="zh-CN" altLang="en-US" sz="1600" b="1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47EC74C-690C-F34F-9458-C62FF7BA882E}"/>
                </a:ext>
              </a:extLst>
            </p:cNvPr>
            <p:cNvSpPr txBox="1"/>
            <p:nvPr/>
          </p:nvSpPr>
          <p:spPr>
            <a:xfrm>
              <a:off x="2200427" y="2632605"/>
              <a:ext cx="1052070" cy="3385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/>
                <a:t>fc_0.w_0</a:t>
              </a:r>
              <a:endParaRPr kumimoji="1" lang="zh-CN" altLang="en-US" sz="1600" b="1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BF4BA0D-E861-E449-8FB8-2F4CB5DA3B93}"/>
                </a:ext>
              </a:extLst>
            </p:cNvPr>
            <p:cNvSpPr txBox="1"/>
            <p:nvPr/>
          </p:nvSpPr>
          <p:spPr>
            <a:xfrm>
              <a:off x="6985634" y="2632605"/>
              <a:ext cx="1584628" cy="3385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/>
                <a:t>mean_0.tmp_0</a:t>
              </a:r>
              <a:endParaRPr kumimoji="1" lang="zh-CN" altLang="en-US" sz="1600" b="1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D033741-1362-9149-8005-F72028221203}"/>
                </a:ext>
              </a:extLst>
            </p:cNvPr>
            <p:cNvSpPr txBox="1"/>
            <p:nvPr/>
          </p:nvSpPr>
          <p:spPr>
            <a:xfrm>
              <a:off x="10208181" y="3035866"/>
              <a:ext cx="1791851" cy="338554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/>
                <a:t>fc_0.w_0@GRAD</a:t>
              </a:r>
              <a:endParaRPr kumimoji="1" lang="zh-CN" altLang="en-US" sz="1600" b="1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91DBCE1-7FA0-4947-91BA-EF520EBB9D1D}"/>
                </a:ext>
              </a:extLst>
            </p:cNvPr>
            <p:cNvSpPr txBox="1"/>
            <p:nvPr/>
          </p:nvSpPr>
          <p:spPr>
            <a:xfrm>
              <a:off x="6288764" y="3035866"/>
              <a:ext cx="1704809" cy="338554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/>
                <a:t>fc_0.b_0@GRAD</a:t>
              </a:r>
              <a:endParaRPr kumimoji="1" lang="zh-CN" altLang="en-US" sz="1600" b="1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A7AA451-9340-D645-A05C-B7E7B48944AD}"/>
                </a:ext>
              </a:extLst>
            </p:cNvPr>
            <p:cNvSpPr txBox="1"/>
            <p:nvPr/>
          </p:nvSpPr>
          <p:spPr>
            <a:xfrm>
              <a:off x="1785658" y="3035866"/>
              <a:ext cx="2353055" cy="338554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/>
                <a:t>mean_0.tmp_0@GRAD</a:t>
              </a:r>
              <a:endParaRPr kumimoji="1" lang="zh-CN" altLang="en-US" sz="1600" b="1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4BFA9D5-6F35-F74B-9EC7-7332BBC78AA1}"/>
                </a:ext>
              </a:extLst>
            </p:cNvPr>
            <p:cNvSpPr txBox="1"/>
            <p:nvPr/>
          </p:nvSpPr>
          <p:spPr>
            <a:xfrm>
              <a:off x="8076313" y="3035866"/>
              <a:ext cx="2049129" cy="338554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/>
                <a:t>fc_0.tmp_0@GRAD</a:t>
              </a:r>
              <a:endParaRPr kumimoji="1" lang="zh-CN" altLang="en-US" sz="1600" b="1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83CB1A9-AFB5-B04A-B2A8-AF588BC1E8AF}"/>
                </a:ext>
              </a:extLst>
            </p:cNvPr>
            <p:cNvSpPr txBox="1"/>
            <p:nvPr/>
          </p:nvSpPr>
          <p:spPr>
            <a:xfrm>
              <a:off x="4221453" y="3035866"/>
              <a:ext cx="1984571" cy="338554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/>
                <a:t>fc_0.tmp_1@GRAD</a:t>
              </a:r>
              <a:endParaRPr kumimoji="1" lang="zh-CN" altLang="en-US" sz="1600" b="1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E2173990-997D-914D-867F-F7F51EE1E224}"/>
                </a:ext>
              </a:extLst>
            </p:cNvPr>
            <p:cNvSpPr txBox="1"/>
            <p:nvPr/>
          </p:nvSpPr>
          <p:spPr>
            <a:xfrm>
              <a:off x="8634660" y="2636457"/>
              <a:ext cx="1585713" cy="338554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/>
                <a:t>learning_rate_0</a:t>
              </a:r>
              <a:endParaRPr kumimoji="1" lang="zh-CN" altLang="en-US" sz="1600" b="1" dirty="0"/>
            </a:p>
          </p:txBody>
        </p:sp>
        <p:cxnSp>
          <p:nvCxnSpPr>
            <p:cNvPr id="35" name="直线连接符 34">
              <a:extLst>
                <a:ext uri="{FF2B5EF4-FFF2-40B4-BE49-F238E27FC236}">
                  <a16:creationId xmlns:a16="http://schemas.microsoft.com/office/drawing/2014/main" id="{A9CBAD00-23C9-5949-8F13-5E8C1709F12B}"/>
                </a:ext>
              </a:extLst>
            </p:cNvPr>
            <p:cNvCxnSpPr>
              <a:cxnSpLocks/>
            </p:cNvCxnSpPr>
            <p:nvPr/>
          </p:nvCxnSpPr>
          <p:spPr>
            <a:xfrm>
              <a:off x="1784607" y="2563807"/>
              <a:ext cx="102154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12D3476D-74EF-BD47-BCC8-2931A31DB88E}"/>
                </a:ext>
              </a:extLst>
            </p:cNvPr>
            <p:cNvCxnSpPr>
              <a:cxnSpLocks/>
            </p:cNvCxnSpPr>
            <p:nvPr/>
          </p:nvCxnSpPr>
          <p:spPr>
            <a:xfrm>
              <a:off x="1784607" y="3429439"/>
              <a:ext cx="102154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矩形 46">
            <a:extLst>
              <a:ext uri="{FF2B5EF4-FFF2-40B4-BE49-F238E27FC236}">
                <a16:creationId xmlns:a16="http://schemas.microsoft.com/office/drawing/2014/main" id="{2064E77E-548D-9B40-891B-71E3A72FA0DD}"/>
              </a:ext>
            </a:extLst>
          </p:cNvPr>
          <p:cNvSpPr/>
          <p:nvPr/>
        </p:nvSpPr>
        <p:spPr>
          <a:xfrm>
            <a:off x="228214" y="1819534"/>
            <a:ext cx="1549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all_vars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_</a:t>
            </a:r>
            <a:endParaRPr lang="en" altLang="zh-CN" b="0" dirty="0">
              <a:solidFill>
                <a:srgbClr val="000000"/>
              </a:solidFill>
              <a:effectLst/>
              <a:latin typeface=" Courier" pitchFamily="2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AFB1C96-5FCE-8F4F-98CA-7E0368CE5347}"/>
              </a:ext>
            </a:extLst>
          </p:cNvPr>
          <p:cNvSpPr/>
          <p:nvPr/>
        </p:nvSpPr>
        <p:spPr>
          <a:xfrm>
            <a:off x="490810" y="971293"/>
            <a:ext cx="16110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sorted_ops</a:t>
            </a:r>
            <a:endParaRPr lang="en" altLang="zh-CN" b="0" dirty="0">
              <a:solidFill>
                <a:srgbClr val="000000"/>
              </a:solidFill>
              <a:effectLst/>
              <a:latin typeface=" Courier" pitchFamily="2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C3508A0-1474-1F46-93E2-1486CE98CD55}"/>
              </a:ext>
            </a:extLst>
          </p:cNvPr>
          <p:cNvSpPr txBox="1"/>
          <p:nvPr/>
        </p:nvSpPr>
        <p:spPr>
          <a:xfrm>
            <a:off x="799156" y="2558149"/>
            <a:ext cx="7787874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dirty="0">
                <a:latin typeface="Courier" pitchFamily="2" charset="0"/>
              </a:rPr>
              <a:t>假设</a:t>
            </a:r>
            <a:r>
              <a:rPr kumimoji="1" lang="en-US" altLang="zh-CN" dirty="0" err="1">
                <a:latin typeface="Courier" pitchFamily="2" charset="0"/>
              </a:rPr>
              <a:t>places.size</a:t>
            </a:r>
            <a:r>
              <a:rPr kumimoji="1" lang="zh-CN" altLang="en-US" dirty="0">
                <a:latin typeface="Courier" pitchFamily="2" charset="0"/>
              </a:rPr>
              <a:t>为</a:t>
            </a:r>
            <a:r>
              <a:rPr kumimoji="1" lang="en-US" altLang="zh-CN" dirty="0">
                <a:latin typeface="Courier" pitchFamily="2" charset="0"/>
              </a:rPr>
              <a:t>4</a:t>
            </a:r>
            <a:r>
              <a:rPr kumimoji="1" lang="zh-CN" altLang="en-US" dirty="0">
                <a:latin typeface="Courier" pitchFamily="2" charset="0"/>
              </a:rPr>
              <a:t>，对于前向</a:t>
            </a:r>
            <a:r>
              <a:rPr kumimoji="1" lang="en-US" altLang="zh-CN" dirty="0">
                <a:latin typeface="Courier" pitchFamily="2" charset="0"/>
              </a:rPr>
              <a:t>Op</a:t>
            </a:r>
            <a:r>
              <a:rPr kumimoji="1" lang="zh-CN" altLang="en-US" dirty="0">
                <a:latin typeface="Courier" pitchFamily="2" charset="0"/>
              </a:rPr>
              <a:t>，创建</a:t>
            </a:r>
            <a:r>
              <a:rPr kumimoji="1" lang="en-US" altLang="zh-CN" dirty="0">
                <a:latin typeface="Courier" pitchFamily="2" charset="0"/>
              </a:rPr>
              <a:t>4</a:t>
            </a:r>
            <a:r>
              <a:rPr kumimoji="1" lang="zh-CN" altLang="en-US" dirty="0">
                <a:latin typeface="Courier" pitchFamily="2" charset="0"/>
              </a:rPr>
              <a:t>个相应的</a:t>
            </a:r>
            <a:r>
              <a:rPr kumimoji="1" lang="en-US" altLang="zh-CN" dirty="0" err="1">
                <a:latin typeface="Courier" pitchFamily="2" charset="0"/>
              </a:rPr>
              <a:t>OpHandle</a:t>
            </a:r>
            <a:r>
              <a:rPr kumimoji="1" lang="zh-CN" altLang="en-US" dirty="0">
                <a:latin typeface="Courier" pitchFamily="2" charset="0"/>
              </a:rPr>
              <a:t>：</a:t>
            </a: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448062A1-BB13-AB4B-A540-B5C4CC429707}"/>
              </a:ext>
            </a:extLst>
          </p:cNvPr>
          <p:cNvGrpSpPr/>
          <p:nvPr/>
        </p:nvGrpSpPr>
        <p:grpSpPr>
          <a:xfrm>
            <a:off x="961242" y="4352297"/>
            <a:ext cx="426588" cy="396562"/>
            <a:chOff x="7840027" y="1959253"/>
            <a:chExt cx="605481" cy="562862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39430E7D-CD50-AB4B-A3C0-8A1025CA480D}"/>
                </a:ext>
              </a:extLst>
            </p:cNvPr>
            <p:cNvSpPr/>
            <p:nvPr/>
          </p:nvSpPr>
          <p:spPr>
            <a:xfrm>
              <a:off x="7867850" y="1959253"/>
              <a:ext cx="562862" cy="562862"/>
            </a:xfrm>
            <a:prstGeom prst="ellipse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AB660ABE-6F61-B745-9A23-D470005C28AC}"/>
                </a:ext>
              </a:extLst>
            </p:cNvPr>
            <p:cNvSpPr txBox="1"/>
            <p:nvPr/>
          </p:nvSpPr>
          <p:spPr>
            <a:xfrm>
              <a:off x="7840027" y="2006964"/>
              <a:ext cx="605481" cy="400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/>
                <a:t>X</a:t>
              </a:r>
              <a:endParaRPr kumimoji="1" lang="zh-CN" altLang="en-US" sz="1200" b="1" dirty="0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41A3480A-90EA-7A40-A7C1-D4E1F846F545}"/>
              </a:ext>
            </a:extLst>
          </p:cNvPr>
          <p:cNvGrpSpPr/>
          <p:nvPr/>
        </p:nvGrpSpPr>
        <p:grpSpPr>
          <a:xfrm>
            <a:off x="2695888" y="4345082"/>
            <a:ext cx="1015019" cy="396562"/>
            <a:chOff x="7867850" y="1959253"/>
            <a:chExt cx="1440673" cy="562862"/>
          </a:xfrm>
        </p:grpSpPr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A521D091-D544-0945-BAAB-A407CCF374BC}"/>
                </a:ext>
              </a:extLst>
            </p:cNvPr>
            <p:cNvSpPr/>
            <p:nvPr/>
          </p:nvSpPr>
          <p:spPr>
            <a:xfrm>
              <a:off x="7867850" y="1959253"/>
              <a:ext cx="1440673" cy="562862"/>
            </a:xfrm>
            <a:prstGeom prst="ellipse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4198252F-D9F1-FE4C-9F48-4CDE29C5783C}"/>
                </a:ext>
              </a:extLst>
            </p:cNvPr>
            <p:cNvSpPr txBox="1"/>
            <p:nvPr/>
          </p:nvSpPr>
          <p:spPr>
            <a:xfrm>
              <a:off x="7977433" y="2005370"/>
              <a:ext cx="1248032" cy="400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/>
                <a:t>fc_0.w_0</a:t>
              </a:r>
              <a:endParaRPr kumimoji="1" lang="zh-CN" altLang="en-US" sz="1200" b="1" dirty="0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619798FF-217E-F346-A969-C4ABE3F8516F}"/>
              </a:ext>
            </a:extLst>
          </p:cNvPr>
          <p:cNvGrpSpPr/>
          <p:nvPr/>
        </p:nvGrpSpPr>
        <p:grpSpPr>
          <a:xfrm>
            <a:off x="1877625" y="4873844"/>
            <a:ext cx="522353" cy="396562"/>
            <a:chOff x="7867849" y="1959253"/>
            <a:chExt cx="741405" cy="562862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A114CC85-CE95-3841-9E8B-4C6EB5953243}"/>
                </a:ext>
              </a:extLst>
            </p:cNvPr>
            <p:cNvSpPr/>
            <p:nvPr/>
          </p:nvSpPr>
          <p:spPr>
            <a:xfrm>
              <a:off x="7867849" y="1959253"/>
              <a:ext cx="741405" cy="562862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5D2B57F1-99C5-0442-91CA-7EAEB7D9865A}"/>
                </a:ext>
              </a:extLst>
            </p:cNvPr>
            <p:cNvSpPr txBox="1"/>
            <p:nvPr/>
          </p:nvSpPr>
          <p:spPr>
            <a:xfrm>
              <a:off x="7883005" y="2004207"/>
              <a:ext cx="726008" cy="400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 err="1"/>
                <a:t>mul</a:t>
              </a:r>
              <a:endParaRPr kumimoji="1" lang="zh-CN" altLang="en-US" sz="1200" b="1" dirty="0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635ECCC0-CB03-234C-A831-49C6675BBBD0}"/>
              </a:ext>
            </a:extLst>
          </p:cNvPr>
          <p:cNvGrpSpPr/>
          <p:nvPr/>
        </p:nvGrpSpPr>
        <p:grpSpPr>
          <a:xfrm>
            <a:off x="523650" y="5474677"/>
            <a:ext cx="1045916" cy="396562"/>
            <a:chOff x="7823996" y="1959253"/>
            <a:chExt cx="1484527" cy="562862"/>
          </a:xfrm>
        </p:grpSpPr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4BEAF682-E083-1B4D-8117-3AD5D64C404D}"/>
                </a:ext>
              </a:extLst>
            </p:cNvPr>
            <p:cNvSpPr/>
            <p:nvPr/>
          </p:nvSpPr>
          <p:spPr>
            <a:xfrm>
              <a:off x="7867850" y="1959253"/>
              <a:ext cx="1440673" cy="562862"/>
            </a:xfrm>
            <a:prstGeom prst="ellipse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33142D55-B057-0441-AA0F-57DB23AF88A3}"/>
                </a:ext>
              </a:extLst>
            </p:cNvPr>
            <p:cNvSpPr txBox="1"/>
            <p:nvPr/>
          </p:nvSpPr>
          <p:spPr>
            <a:xfrm>
              <a:off x="7823996" y="2023163"/>
              <a:ext cx="1456676" cy="400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/>
                <a:t>fc_0.tmp_0</a:t>
              </a:r>
              <a:endParaRPr kumimoji="1" lang="zh-CN" altLang="en-US" sz="1200" b="1" dirty="0"/>
            </a:p>
          </p:txBody>
        </p:sp>
      </p:grp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E50CCB19-EB48-BC4D-8271-F4A7AF391889}"/>
              </a:ext>
            </a:extLst>
          </p:cNvPr>
          <p:cNvCxnSpPr>
            <a:cxnSpLocks/>
          </p:cNvCxnSpPr>
          <p:nvPr/>
        </p:nvCxnSpPr>
        <p:spPr>
          <a:xfrm>
            <a:off x="1385163" y="4643564"/>
            <a:ext cx="478166" cy="3500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F57A6C59-26C6-B247-861B-353AFFF19ECE}"/>
              </a:ext>
            </a:extLst>
          </p:cNvPr>
          <p:cNvCxnSpPr>
            <a:cxnSpLocks/>
          </p:cNvCxnSpPr>
          <p:nvPr/>
        </p:nvCxnSpPr>
        <p:spPr>
          <a:xfrm flipH="1">
            <a:off x="2420796" y="4634107"/>
            <a:ext cx="369667" cy="3219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670EE8A4-2F5E-DE4D-979B-367DE006272A}"/>
              </a:ext>
            </a:extLst>
          </p:cNvPr>
          <p:cNvCxnSpPr>
            <a:cxnSpLocks/>
          </p:cNvCxnSpPr>
          <p:nvPr/>
        </p:nvCxnSpPr>
        <p:spPr>
          <a:xfrm flipH="1">
            <a:off x="1530872" y="5165027"/>
            <a:ext cx="369667" cy="3219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E464C508-FB58-8F42-B411-897CB0C80721}"/>
              </a:ext>
            </a:extLst>
          </p:cNvPr>
          <p:cNvSpPr/>
          <p:nvPr/>
        </p:nvSpPr>
        <p:spPr>
          <a:xfrm>
            <a:off x="523649" y="4219328"/>
            <a:ext cx="3277627" cy="1760393"/>
          </a:xfrm>
          <a:prstGeom prst="rect">
            <a:avLst/>
          </a:prstGeom>
          <a:noFill/>
          <a:ln w="28575">
            <a:solidFill>
              <a:srgbClr val="2339D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660B24-DB9F-F440-A193-FC681627783E}"/>
              </a:ext>
            </a:extLst>
          </p:cNvPr>
          <p:cNvSpPr txBox="1"/>
          <p:nvPr/>
        </p:nvSpPr>
        <p:spPr>
          <a:xfrm>
            <a:off x="2755822" y="5199706"/>
            <a:ext cx="1066038" cy="691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en-US" altLang="zh-CN" sz="1600" dirty="0">
                <a:latin typeface="Courier" pitchFamily="2" charset="0"/>
              </a:rPr>
              <a:t>scope0</a:t>
            </a:r>
          </a:p>
          <a:p>
            <a:pPr algn="l">
              <a:lnSpc>
                <a:spcPct val="125000"/>
              </a:lnSpc>
            </a:pPr>
            <a:r>
              <a:rPr kumimoji="1" lang="en-US" altLang="zh-CN" sz="1600" dirty="0">
                <a:latin typeface="Courier" pitchFamily="2" charset="0"/>
              </a:rPr>
              <a:t>place0</a:t>
            </a:r>
            <a:endParaRPr kumimoji="1" lang="zh-CN" altLang="en-US" sz="1600" dirty="0">
              <a:latin typeface="Courier" pitchFamily="2" charset="0"/>
            </a:endParaRPr>
          </a:p>
        </p:txBody>
      </p:sp>
      <p:cxnSp>
        <p:nvCxnSpPr>
          <p:cNvPr id="71" name="直线连接符 70">
            <a:extLst>
              <a:ext uri="{FF2B5EF4-FFF2-40B4-BE49-F238E27FC236}">
                <a16:creationId xmlns:a16="http://schemas.microsoft.com/office/drawing/2014/main" id="{8BCA91B5-CE6B-9D44-BB45-A294578F30CA}"/>
              </a:ext>
            </a:extLst>
          </p:cNvPr>
          <p:cNvCxnSpPr>
            <a:cxnSpLocks/>
          </p:cNvCxnSpPr>
          <p:nvPr/>
        </p:nvCxnSpPr>
        <p:spPr>
          <a:xfrm>
            <a:off x="2024913" y="3157729"/>
            <a:ext cx="9697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67670CF6-A5FB-5948-801A-379622E8403F}"/>
              </a:ext>
            </a:extLst>
          </p:cNvPr>
          <p:cNvCxnSpPr>
            <a:cxnSpLocks/>
          </p:cNvCxnSpPr>
          <p:nvPr/>
        </p:nvCxnSpPr>
        <p:spPr>
          <a:xfrm>
            <a:off x="2024913" y="3645409"/>
            <a:ext cx="9697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D5A43E9-4A98-924B-8069-4AD3D5615EF1}"/>
              </a:ext>
            </a:extLst>
          </p:cNvPr>
          <p:cNvSpPr txBox="1"/>
          <p:nvPr/>
        </p:nvSpPr>
        <p:spPr>
          <a:xfrm>
            <a:off x="1159038" y="3169615"/>
            <a:ext cx="831854" cy="426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en-US" altLang="zh-CN" dirty="0">
                <a:latin typeface="Courier" pitchFamily="2" charset="0"/>
              </a:rPr>
              <a:t>ops</a:t>
            </a:r>
            <a:endParaRPr kumimoji="1" lang="zh-CN" altLang="en-US" dirty="0">
              <a:latin typeface="Courier" pitchFamily="2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91AD6537-06AA-B448-A8FE-95BB9667B863}"/>
              </a:ext>
            </a:extLst>
          </p:cNvPr>
          <p:cNvSpPr txBox="1"/>
          <p:nvPr/>
        </p:nvSpPr>
        <p:spPr>
          <a:xfrm>
            <a:off x="2059729" y="3228896"/>
            <a:ext cx="65379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 err="1"/>
              <a:t>mul</a:t>
            </a:r>
            <a:endParaRPr kumimoji="1" lang="zh-CN" altLang="en-US" sz="1600" b="1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08737E06-88A4-3741-AE38-07548F107D3D}"/>
              </a:ext>
            </a:extLst>
          </p:cNvPr>
          <p:cNvSpPr txBox="1"/>
          <p:nvPr/>
        </p:nvSpPr>
        <p:spPr>
          <a:xfrm>
            <a:off x="2791754" y="3228896"/>
            <a:ext cx="65379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 err="1"/>
              <a:t>mul</a:t>
            </a:r>
            <a:endParaRPr kumimoji="1" lang="zh-CN" altLang="en-US" sz="1600" b="1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26D89448-B61A-574C-BE3C-C20DE6C3256C}"/>
              </a:ext>
            </a:extLst>
          </p:cNvPr>
          <p:cNvSpPr txBox="1"/>
          <p:nvPr/>
        </p:nvSpPr>
        <p:spPr>
          <a:xfrm>
            <a:off x="3523779" y="3228896"/>
            <a:ext cx="65379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 err="1"/>
              <a:t>mul</a:t>
            </a:r>
            <a:endParaRPr kumimoji="1" lang="zh-CN" altLang="en-US" sz="1600" b="1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A1099162-0317-AE47-8DFE-7B810E181114}"/>
              </a:ext>
            </a:extLst>
          </p:cNvPr>
          <p:cNvSpPr txBox="1"/>
          <p:nvPr/>
        </p:nvSpPr>
        <p:spPr>
          <a:xfrm>
            <a:off x="4255805" y="3228896"/>
            <a:ext cx="65379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 err="1"/>
              <a:t>mul</a:t>
            </a:r>
            <a:endParaRPr kumimoji="1" lang="zh-CN" altLang="en-US" sz="1600" b="1" dirty="0"/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F9FECF5D-E532-584F-B1D9-CC8D875126F1}"/>
              </a:ext>
            </a:extLst>
          </p:cNvPr>
          <p:cNvGrpSpPr/>
          <p:nvPr/>
        </p:nvGrpSpPr>
        <p:grpSpPr>
          <a:xfrm>
            <a:off x="8876591" y="4352297"/>
            <a:ext cx="426588" cy="396562"/>
            <a:chOff x="7840027" y="1959253"/>
            <a:chExt cx="605481" cy="562862"/>
          </a:xfrm>
        </p:grpSpPr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878859F4-19A9-A343-832B-4F8925E34C22}"/>
                </a:ext>
              </a:extLst>
            </p:cNvPr>
            <p:cNvSpPr/>
            <p:nvPr/>
          </p:nvSpPr>
          <p:spPr>
            <a:xfrm>
              <a:off x="7867850" y="1959253"/>
              <a:ext cx="562862" cy="562862"/>
            </a:xfrm>
            <a:prstGeom prst="ellipse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2F1ACEB2-A41D-864C-8B14-D1620A416237}"/>
                </a:ext>
              </a:extLst>
            </p:cNvPr>
            <p:cNvSpPr txBox="1"/>
            <p:nvPr/>
          </p:nvSpPr>
          <p:spPr>
            <a:xfrm>
              <a:off x="7840027" y="2006964"/>
              <a:ext cx="605481" cy="400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/>
                <a:t>X</a:t>
              </a:r>
              <a:endParaRPr kumimoji="1" lang="zh-CN" altLang="en-US" sz="1200" b="1" dirty="0"/>
            </a:p>
          </p:txBody>
        </p: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2E7D31E0-30CE-F74F-8C3D-C0095A0B84E7}"/>
              </a:ext>
            </a:extLst>
          </p:cNvPr>
          <p:cNvGrpSpPr/>
          <p:nvPr/>
        </p:nvGrpSpPr>
        <p:grpSpPr>
          <a:xfrm>
            <a:off x="10611237" y="4345082"/>
            <a:ext cx="1015019" cy="396562"/>
            <a:chOff x="7867850" y="1959253"/>
            <a:chExt cx="1440673" cy="562862"/>
          </a:xfrm>
        </p:grpSpPr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921CF8DF-0A9A-E441-A1FC-7FD56477AF42}"/>
                </a:ext>
              </a:extLst>
            </p:cNvPr>
            <p:cNvSpPr/>
            <p:nvPr/>
          </p:nvSpPr>
          <p:spPr>
            <a:xfrm>
              <a:off x="7867850" y="1959253"/>
              <a:ext cx="1440673" cy="562862"/>
            </a:xfrm>
            <a:prstGeom prst="ellipse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3DB5E072-9D01-664C-ADB3-4EC71595847A}"/>
                </a:ext>
              </a:extLst>
            </p:cNvPr>
            <p:cNvSpPr txBox="1"/>
            <p:nvPr/>
          </p:nvSpPr>
          <p:spPr>
            <a:xfrm>
              <a:off x="7977433" y="2005370"/>
              <a:ext cx="1248032" cy="400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/>
                <a:t>fc_0.w_0</a:t>
              </a:r>
              <a:endParaRPr kumimoji="1" lang="zh-CN" altLang="en-US" sz="1200" b="1" dirty="0"/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F559B71B-1D7A-7449-A250-65204CFE720E}"/>
              </a:ext>
            </a:extLst>
          </p:cNvPr>
          <p:cNvGrpSpPr/>
          <p:nvPr/>
        </p:nvGrpSpPr>
        <p:grpSpPr>
          <a:xfrm>
            <a:off x="9792974" y="4873844"/>
            <a:ext cx="522353" cy="396562"/>
            <a:chOff x="7867849" y="1959253"/>
            <a:chExt cx="741405" cy="562862"/>
          </a:xfrm>
        </p:grpSpPr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04DD21DD-3140-7D45-8E44-69C48A36CEB9}"/>
                </a:ext>
              </a:extLst>
            </p:cNvPr>
            <p:cNvSpPr/>
            <p:nvPr/>
          </p:nvSpPr>
          <p:spPr>
            <a:xfrm>
              <a:off x="7867849" y="1959253"/>
              <a:ext cx="741405" cy="562862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1FFE0307-4BC2-FD40-A380-1964AEBFE42B}"/>
                </a:ext>
              </a:extLst>
            </p:cNvPr>
            <p:cNvSpPr txBox="1"/>
            <p:nvPr/>
          </p:nvSpPr>
          <p:spPr>
            <a:xfrm>
              <a:off x="7883005" y="2004207"/>
              <a:ext cx="726008" cy="400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 err="1"/>
                <a:t>mul</a:t>
              </a:r>
              <a:endParaRPr kumimoji="1" lang="zh-CN" altLang="en-US" sz="1200" b="1" dirty="0"/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2A8F82D4-FF70-DF42-8241-1BA8DF8192B3}"/>
              </a:ext>
            </a:extLst>
          </p:cNvPr>
          <p:cNvGrpSpPr/>
          <p:nvPr/>
        </p:nvGrpSpPr>
        <p:grpSpPr>
          <a:xfrm>
            <a:off x="8438999" y="5474677"/>
            <a:ext cx="1045916" cy="396562"/>
            <a:chOff x="7823996" y="1959253"/>
            <a:chExt cx="1484527" cy="562862"/>
          </a:xfrm>
        </p:grpSpPr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DD90E426-E9EC-CE47-A315-A3B560A0A6AF}"/>
                </a:ext>
              </a:extLst>
            </p:cNvPr>
            <p:cNvSpPr/>
            <p:nvPr/>
          </p:nvSpPr>
          <p:spPr>
            <a:xfrm>
              <a:off x="7867850" y="1959253"/>
              <a:ext cx="1440673" cy="562862"/>
            </a:xfrm>
            <a:prstGeom prst="ellipse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C49EDD65-04FD-4F48-8CAD-AAF0C37828E5}"/>
                </a:ext>
              </a:extLst>
            </p:cNvPr>
            <p:cNvSpPr txBox="1"/>
            <p:nvPr/>
          </p:nvSpPr>
          <p:spPr>
            <a:xfrm>
              <a:off x="7823996" y="2023163"/>
              <a:ext cx="1456676" cy="400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/>
                <a:t>fc_0.tmp_0</a:t>
              </a:r>
              <a:endParaRPr kumimoji="1" lang="zh-CN" altLang="en-US" sz="1200" b="1" dirty="0"/>
            </a:p>
          </p:txBody>
        </p:sp>
      </p:grp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F2A17422-97B6-5E4D-B199-CEE33306AD24}"/>
              </a:ext>
            </a:extLst>
          </p:cNvPr>
          <p:cNvCxnSpPr>
            <a:cxnSpLocks/>
          </p:cNvCxnSpPr>
          <p:nvPr/>
        </p:nvCxnSpPr>
        <p:spPr>
          <a:xfrm>
            <a:off x="9300512" y="4643564"/>
            <a:ext cx="478166" cy="3500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173BF69B-8316-B046-B574-212102D8C115}"/>
              </a:ext>
            </a:extLst>
          </p:cNvPr>
          <p:cNvCxnSpPr>
            <a:cxnSpLocks/>
          </p:cNvCxnSpPr>
          <p:nvPr/>
        </p:nvCxnSpPr>
        <p:spPr>
          <a:xfrm flipH="1">
            <a:off x="10336145" y="4634107"/>
            <a:ext cx="369667" cy="3219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C82EAE42-5B1B-464A-AEE1-37BDB90B6C67}"/>
              </a:ext>
            </a:extLst>
          </p:cNvPr>
          <p:cNvCxnSpPr>
            <a:cxnSpLocks/>
          </p:cNvCxnSpPr>
          <p:nvPr/>
        </p:nvCxnSpPr>
        <p:spPr>
          <a:xfrm flipH="1">
            <a:off x="9446221" y="5165027"/>
            <a:ext cx="369667" cy="3219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>
            <a:extLst>
              <a:ext uri="{FF2B5EF4-FFF2-40B4-BE49-F238E27FC236}">
                <a16:creationId xmlns:a16="http://schemas.microsoft.com/office/drawing/2014/main" id="{EB488812-EAE5-BF4E-8C72-C31C6830B286}"/>
              </a:ext>
            </a:extLst>
          </p:cNvPr>
          <p:cNvSpPr/>
          <p:nvPr/>
        </p:nvSpPr>
        <p:spPr>
          <a:xfrm>
            <a:off x="8438998" y="4219328"/>
            <a:ext cx="3277627" cy="1760393"/>
          </a:xfrm>
          <a:prstGeom prst="rect">
            <a:avLst/>
          </a:prstGeom>
          <a:noFill/>
          <a:ln w="28575">
            <a:solidFill>
              <a:srgbClr val="2339D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039C5FE-FC4D-9448-B863-9608BC7DF519}"/>
              </a:ext>
            </a:extLst>
          </p:cNvPr>
          <p:cNvSpPr txBox="1"/>
          <p:nvPr/>
        </p:nvSpPr>
        <p:spPr>
          <a:xfrm>
            <a:off x="10671171" y="5199706"/>
            <a:ext cx="1066038" cy="691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en-US" altLang="zh-CN" sz="1600" dirty="0">
                <a:latin typeface="Courier" pitchFamily="2" charset="0"/>
              </a:rPr>
              <a:t>scope3</a:t>
            </a:r>
          </a:p>
          <a:p>
            <a:pPr algn="l">
              <a:lnSpc>
                <a:spcPct val="125000"/>
              </a:lnSpc>
            </a:pPr>
            <a:r>
              <a:rPr kumimoji="1" lang="en-US" altLang="zh-CN" sz="1600" dirty="0">
                <a:latin typeface="Courier" pitchFamily="2" charset="0"/>
              </a:rPr>
              <a:t>place3</a:t>
            </a:r>
            <a:endParaRPr kumimoji="1" lang="zh-CN" altLang="en-US" sz="1600" dirty="0">
              <a:latin typeface="Courier" pitchFamily="2" charset="0"/>
            </a:endParaRPr>
          </a:p>
        </p:txBody>
      </p: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0AD162EC-ACE5-AB47-89C4-5EFD776B3CBB}"/>
              </a:ext>
            </a:extLst>
          </p:cNvPr>
          <p:cNvGrpSpPr/>
          <p:nvPr/>
        </p:nvGrpSpPr>
        <p:grpSpPr>
          <a:xfrm>
            <a:off x="4528676" y="4352297"/>
            <a:ext cx="426588" cy="396562"/>
            <a:chOff x="7840027" y="1959253"/>
            <a:chExt cx="605481" cy="562862"/>
          </a:xfrm>
        </p:grpSpPr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FA621358-2757-D14B-AF42-C211AB2CB412}"/>
                </a:ext>
              </a:extLst>
            </p:cNvPr>
            <p:cNvSpPr/>
            <p:nvPr/>
          </p:nvSpPr>
          <p:spPr>
            <a:xfrm>
              <a:off x="7867850" y="1959253"/>
              <a:ext cx="562862" cy="562862"/>
            </a:xfrm>
            <a:prstGeom prst="ellipse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7DA58C43-6902-534A-A76A-CFA2B41638FA}"/>
                </a:ext>
              </a:extLst>
            </p:cNvPr>
            <p:cNvSpPr txBox="1"/>
            <p:nvPr/>
          </p:nvSpPr>
          <p:spPr>
            <a:xfrm>
              <a:off x="7840027" y="2006964"/>
              <a:ext cx="605481" cy="400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/>
                <a:t>X</a:t>
              </a:r>
              <a:endParaRPr kumimoji="1" lang="zh-CN" altLang="en-US" sz="1200" b="1" dirty="0"/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7D2C087C-1D9F-5149-ACEF-E729D286DAA5}"/>
              </a:ext>
            </a:extLst>
          </p:cNvPr>
          <p:cNvGrpSpPr/>
          <p:nvPr/>
        </p:nvGrpSpPr>
        <p:grpSpPr>
          <a:xfrm>
            <a:off x="6263322" y="4345082"/>
            <a:ext cx="1015019" cy="396562"/>
            <a:chOff x="7867850" y="1959253"/>
            <a:chExt cx="1440673" cy="562862"/>
          </a:xfrm>
        </p:grpSpPr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9549648E-DECA-4244-B26C-509E1C2B6B90}"/>
                </a:ext>
              </a:extLst>
            </p:cNvPr>
            <p:cNvSpPr/>
            <p:nvPr/>
          </p:nvSpPr>
          <p:spPr>
            <a:xfrm>
              <a:off x="7867850" y="1959253"/>
              <a:ext cx="1440673" cy="562862"/>
            </a:xfrm>
            <a:prstGeom prst="ellipse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4153C65E-8707-AF42-9D94-024D57B092EF}"/>
                </a:ext>
              </a:extLst>
            </p:cNvPr>
            <p:cNvSpPr txBox="1"/>
            <p:nvPr/>
          </p:nvSpPr>
          <p:spPr>
            <a:xfrm>
              <a:off x="7977433" y="2005370"/>
              <a:ext cx="1248032" cy="400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/>
                <a:t>fc_0.w_0</a:t>
              </a:r>
              <a:endParaRPr kumimoji="1" lang="zh-CN" altLang="en-US" sz="1200" b="1" dirty="0"/>
            </a:p>
          </p:txBody>
        </p: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3D9D507F-A0F0-BF4B-B135-7ED2C76FE4E0}"/>
              </a:ext>
            </a:extLst>
          </p:cNvPr>
          <p:cNvGrpSpPr/>
          <p:nvPr/>
        </p:nvGrpSpPr>
        <p:grpSpPr>
          <a:xfrm>
            <a:off x="5445059" y="4873844"/>
            <a:ext cx="522353" cy="396562"/>
            <a:chOff x="7867849" y="1959253"/>
            <a:chExt cx="741405" cy="562862"/>
          </a:xfrm>
        </p:grpSpPr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25A1C109-B38F-344F-926D-9DE736F775AD}"/>
                </a:ext>
              </a:extLst>
            </p:cNvPr>
            <p:cNvSpPr/>
            <p:nvPr/>
          </p:nvSpPr>
          <p:spPr>
            <a:xfrm>
              <a:off x="7867849" y="1959253"/>
              <a:ext cx="741405" cy="562862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A314811F-CC72-BC4E-A4D0-BAFAD5B3D8A9}"/>
                </a:ext>
              </a:extLst>
            </p:cNvPr>
            <p:cNvSpPr txBox="1"/>
            <p:nvPr/>
          </p:nvSpPr>
          <p:spPr>
            <a:xfrm>
              <a:off x="7883005" y="2004207"/>
              <a:ext cx="726008" cy="400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 err="1"/>
                <a:t>mul</a:t>
              </a:r>
              <a:endParaRPr kumimoji="1" lang="zh-CN" altLang="en-US" sz="1200" b="1" dirty="0"/>
            </a:p>
          </p:txBody>
        </p:sp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98D7B677-5DA1-FD46-85A4-FA2D03D4F483}"/>
              </a:ext>
            </a:extLst>
          </p:cNvPr>
          <p:cNvGrpSpPr/>
          <p:nvPr/>
        </p:nvGrpSpPr>
        <p:grpSpPr>
          <a:xfrm>
            <a:off x="4091084" y="5474677"/>
            <a:ext cx="1045916" cy="396562"/>
            <a:chOff x="7823996" y="1959253"/>
            <a:chExt cx="1484527" cy="562862"/>
          </a:xfrm>
        </p:grpSpPr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50249477-167E-7244-A90E-0FC79B6BCCBD}"/>
                </a:ext>
              </a:extLst>
            </p:cNvPr>
            <p:cNvSpPr/>
            <p:nvPr/>
          </p:nvSpPr>
          <p:spPr>
            <a:xfrm>
              <a:off x="7867850" y="1959253"/>
              <a:ext cx="1440673" cy="562862"/>
            </a:xfrm>
            <a:prstGeom prst="ellipse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983DD3EE-9C43-EF47-A975-C70B75871A3A}"/>
                </a:ext>
              </a:extLst>
            </p:cNvPr>
            <p:cNvSpPr txBox="1"/>
            <p:nvPr/>
          </p:nvSpPr>
          <p:spPr>
            <a:xfrm>
              <a:off x="7823996" y="2023163"/>
              <a:ext cx="1456676" cy="400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/>
                <a:t>fc_0.tmp_0</a:t>
              </a:r>
              <a:endParaRPr kumimoji="1" lang="zh-CN" altLang="en-US" sz="1200" b="1" dirty="0"/>
            </a:p>
          </p:txBody>
        </p:sp>
      </p:grp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463ACB94-3B6B-C14F-8FAD-6E64B5F0362B}"/>
              </a:ext>
            </a:extLst>
          </p:cNvPr>
          <p:cNvCxnSpPr>
            <a:cxnSpLocks/>
          </p:cNvCxnSpPr>
          <p:nvPr/>
        </p:nvCxnSpPr>
        <p:spPr>
          <a:xfrm>
            <a:off x="4952597" y="4643564"/>
            <a:ext cx="478166" cy="3500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16B4598F-C4BB-5D4D-B3B8-90FD8A120048}"/>
              </a:ext>
            </a:extLst>
          </p:cNvPr>
          <p:cNvCxnSpPr>
            <a:cxnSpLocks/>
          </p:cNvCxnSpPr>
          <p:nvPr/>
        </p:nvCxnSpPr>
        <p:spPr>
          <a:xfrm flipH="1">
            <a:off x="5988230" y="4634107"/>
            <a:ext cx="369667" cy="3219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线箭头连接符 109">
            <a:extLst>
              <a:ext uri="{FF2B5EF4-FFF2-40B4-BE49-F238E27FC236}">
                <a16:creationId xmlns:a16="http://schemas.microsoft.com/office/drawing/2014/main" id="{A5E5B72E-F0C6-5640-9FA1-BDBBF078A3AC}"/>
              </a:ext>
            </a:extLst>
          </p:cNvPr>
          <p:cNvCxnSpPr>
            <a:cxnSpLocks/>
          </p:cNvCxnSpPr>
          <p:nvPr/>
        </p:nvCxnSpPr>
        <p:spPr>
          <a:xfrm flipH="1">
            <a:off x="5098306" y="5165027"/>
            <a:ext cx="369667" cy="3219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>
            <a:extLst>
              <a:ext uri="{FF2B5EF4-FFF2-40B4-BE49-F238E27FC236}">
                <a16:creationId xmlns:a16="http://schemas.microsoft.com/office/drawing/2014/main" id="{E8F61806-C38C-0E42-9A9A-E694011B80DE}"/>
              </a:ext>
            </a:extLst>
          </p:cNvPr>
          <p:cNvSpPr/>
          <p:nvPr/>
        </p:nvSpPr>
        <p:spPr>
          <a:xfrm>
            <a:off x="4091083" y="4219328"/>
            <a:ext cx="3277627" cy="1760393"/>
          </a:xfrm>
          <a:prstGeom prst="rect">
            <a:avLst/>
          </a:prstGeom>
          <a:noFill/>
          <a:ln w="28575">
            <a:solidFill>
              <a:srgbClr val="2339D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E08F0362-E6EB-F346-AD8C-5DB00760AA6F}"/>
              </a:ext>
            </a:extLst>
          </p:cNvPr>
          <p:cNvSpPr txBox="1"/>
          <p:nvPr/>
        </p:nvSpPr>
        <p:spPr>
          <a:xfrm>
            <a:off x="6323256" y="5199706"/>
            <a:ext cx="1066038" cy="691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en-US" altLang="zh-CN" sz="1600" dirty="0">
                <a:latin typeface="Courier" pitchFamily="2" charset="0"/>
              </a:rPr>
              <a:t>scope1</a:t>
            </a:r>
          </a:p>
          <a:p>
            <a:pPr algn="l">
              <a:lnSpc>
                <a:spcPct val="125000"/>
              </a:lnSpc>
            </a:pPr>
            <a:r>
              <a:rPr kumimoji="1" lang="en-US" altLang="zh-CN" sz="1600" dirty="0">
                <a:latin typeface="Courier" pitchFamily="2" charset="0"/>
              </a:rPr>
              <a:t>place1</a:t>
            </a:r>
            <a:endParaRPr kumimoji="1" lang="zh-CN" altLang="en-US" sz="1600" dirty="0">
              <a:latin typeface="Courier" pitchFamily="2" charset="0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0187DDFB-0972-FA42-B513-A701A902976F}"/>
              </a:ext>
            </a:extLst>
          </p:cNvPr>
          <p:cNvSpPr txBox="1"/>
          <p:nvPr/>
        </p:nvSpPr>
        <p:spPr>
          <a:xfrm>
            <a:off x="7647555" y="4764356"/>
            <a:ext cx="791443" cy="42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en-US" altLang="zh-CN" dirty="0">
                <a:latin typeface="Courier" pitchFamily="2" charset="0"/>
              </a:rPr>
              <a:t>...</a:t>
            </a:r>
            <a:endParaRPr kumimoji="1" lang="zh-CN" altLang="en-US" dirty="0">
              <a:latin typeface="Courier" pitchFamily="2" charset="0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9C75783C-CD09-C94A-AD0D-F2B71188AA48}"/>
              </a:ext>
            </a:extLst>
          </p:cNvPr>
          <p:cNvSpPr txBox="1"/>
          <p:nvPr/>
        </p:nvSpPr>
        <p:spPr>
          <a:xfrm>
            <a:off x="4750297" y="6163063"/>
            <a:ext cx="2213710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dirty="0">
                <a:latin typeface="Courier" pitchFamily="2" charset="0"/>
              </a:rPr>
              <a:t>只有一个</a:t>
            </a:r>
            <a:r>
              <a:rPr kumimoji="1" lang="en-US" altLang="zh-CN" dirty="0">
                <a:latin typeface="Courier" pitchFamily="2" charset="0"/>
              </a:rPr>
              <a:t>Graph</a:t>
            </a:r>
            <a:r>
              <a:rPr kumimoji="1" lang="zh-CN" altLang="en-US" dirty="0">
                <a:latin typeface="Courier" pitchFamily="2" charset="0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400111353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2" y="181250"/>
            <a:ext cx="8679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/>
              <a:t>ParallelExecutor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 err="1">
                <a:solidFill>
                  <a:srgbClr val="2339DA"/>
                </a:solidFill>
              </a:rPr>
              <a:t>AppendMultiDevPass</a:t>
            </a:r>
            <a:endParaRPr kumimoji="1" lang="en-US" altLang="zh-CN" sz="2800" b="1" dirty="0">
              <a:solidFill>
                <a:srgbClr val="2339DA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91</a:t>
            </a:fld>
            <a:endParaRPr lang="zh-CN" altLang="en-US" dirty="0"/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BDF8F044-5662-6B47-ADAA-4FA41D9207FB}"/>
              </a:ext>
            </a:extLst>
          </p:cNvPr>
          <p:cNvGrpSpPr/>
          <p:nvPr/>
        </p:nvGrpSpPr>
        <p:grpSpPr>
          <a:xfrm>
            <a:off x="2035081" y="944881"/>
            <a:ext cx="9824772" cy="2816139"/>
            <a:chOff x="1657225" y="1412716"/>
            <a:chExt cx="9824772" cy="2816139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C36ECD0-C9C7-E14E-820E-AAE25D5F5086}"/>
                </a:ext>
              </a:extLst>
            </p:cNvPr>
            <p:cNvSpPr txBox="1"/>
            <p:nvPr/>
          </p:nvSpPr>
          <p:spPr>
            <a:xfrm>
              <a:off x="1784607" y="1494110"/>
              <a:ext cx="653793" cy="3385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 err="1"/>
                <a:t>mul</a:t>
              </a:r>
              <a:endParaRPr kumimoji="1" lang="zh-CN" altLang="en-US" sz="1600" b="1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FDC0E10-FDD1-C946-B5ED-8AA2357AB571}"/>
                </a:ext>
              </a:extLst>
            </p:cNvPr>
            <p:cNvSpPr txBox="1"/>
            <p:nvPr/>
          </p:nvSpPr>
          <p:spPr>
            <a:xfrm>
              <a:off x="2554009" y="1494110"/>
              <a:ext cx="1103592" cy="3385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" altLang="zh-CN" sz="1600" b="1" dirty="0" err="1"/>
                <a:t>elem_add</a:t>
              </a:r>
              <a:endParaRPr kumimoji="1" lang="zh-CN" altLang="en-US" sz="1600" b="1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2009855-0247-C247-B8CB-EDD79B866256}"/>
                </a:ext>
              </a:extLst>
            </p:cNvPr>
            <p:cNvSpPr txBox="1"/>
            <p:nvPr/>
          </p:nvSpPr>
          <p:spPr>
            <a:xfrm>
              <a:off x="3743837" y="1494110"/>
              <a:ext cx="787905" cy="3385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/>
                <a:t>mean</a:t>
              </a:r>
              <a:endParaRPr kumimoji="1" lang="zh-CN" altLang="en-US" sz="1600" b="1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570D129-408D-9342-94F6-2E059C203CFC}"/>
                </a:ext>
              </a:extLst>
            </p:cNvPr>
            <p:cNvSpPr txBox="1"/>
            <p:nvPr/>
          </p:nvSpPr>
          <p:spPr>
            <a:xfrm>
              <a:off x="4617978" y="1494110"/>
              <a:ext cx="1356229" cy="338554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 err="1"/>
                <a:t>fill_constant</a:t>
              </a:r>
              <a:endParaRPr kumimoji="1" lang="zh-CN" altLang="en-US" sz="1600" b="1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DB8C8C5-D96F-0D42-ABB6-029E12EA239C}"/>
                </a:ext>
              </a:extLst>
            </p:cNvPr>
            <p:cNvSpPr txBox="1"/>
            <p:nvPr/>
          </p:nvSpPr>
          <p:spPr>
            <a:xfrm>
              <a:off x="6023198" y="1494110"/>
              <a:ext cx="1246501" cy="338554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 err="1"/>
                <a:t>mean_grad</a:t>
              </a:r>
              <a:endParaRPr kumimoji="1" lang="zh-CN" altLang="en-US" sz="1600" b="1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421EFB2B-2826-DF49-87ED-2E3490F3652C}"/>
                </a:ext>
              </a:extLst>
            </p:cNvPr>
            <p:cNvSpPr txBox="1"/>
            <p:nvPr/>
          </p:nvSpPr>
          <p:spPr>
            <a:xfrm>
              <a:off x="7318690" y="1494110"/>
              <a:ext cx="1632514" cy="338554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 err="1"/>
                <a:t>elem_add_grad</a:t>
              </a:r>
              <a:endParaRPr kumimoji="1" lang="zh-CN" altLang="en-US" sz="1600" b="1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EC866BD-AF56-3643-B409-117B8C2DBEC8}"/>
                </a:ext>
              </a:extLst>
            </p:cNvPr>
            <p:cNvSpPr txBox="1"/>
            <p:nvPr/>
          </p:nvSpPr>
          <p:spPr>
            <a:xfrm>
              <a:off x="9039960" y="1494110"/>
              <a:ext cx="1128168" cy="338554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 err="1"/>
                <a:t>mul_grad</a:t>
              </a:r>
              <a:endParaRPr kumimoji="1" lang="zh-CN" altLang="en-US" sz="1600" b="1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440B6A8C-354A-1B47-A925-223E9F42FDE5}"/>
                </a:ext>
              </a:extLst>
            </p:cNvPr>
            <p:cNvSpPr txBox="1"/>
            <p:nvPr/>
          </p:nvSpPr>
          <p:spPr>
            <a:xfrm>
              <a:off x="10256884" y="1494110"/>
              <a:ext cx="582728" cy="338554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 err="1"/>
                <a:t>sgd</a:t>
              </a:r>
              <a:endParaRPr kumimoji="1" lang="zh-CN" altLang="en-US" sz="1600" b="1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871FCE2B-06E7-EC40-A3F6-9799E3C1F1BD}"/>
                </a:ext>
              </a:extLst>
            </p:cNvPr>
            <p:cNvSpPr txBox="1"/>
            <p:nvPr/>
          </p:nvSpPr>
          <p:spPr>
            <a:xfrm>
              <a:off x="10928368" y="1494110"/>
              <a:ext cx="553629" cy="338554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 err="1"/>
                <a:t>sgd</a:t>
              </a:r>
              <a:endParaRPr kumimoji="1" lang="zh-CN" altLang="en-US" sz="1600" b="1" dirty="0"/>
            </a:p>
          </p:txBody>
        </p: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0E040FFD-7399-2644-9E8D-ABDC9B3FB486}"/>
                </a:ext>
              </a:extLst>
            </p:cNvPr>
            <p:cNvCxnSpPr>
              <a:cxnSpLocks/>
            </p:cNvCxnSpPr>
            <p:nvPr/>
          </p:nvCxnSpPr>
          <p:spPr>
            <a:xfrm>
              <a:off x="1784607" y="1412716"/>
              <a:ext cx="96973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482930F9-693F-BE4C-9CE6-85ACCDCEC62E}"/>
                </a:ext>
              </a:extLst>
            </p:cNvPr>
            <p:cNvCxnSpPr>
              <a:cxnSpLocks/>
            </p:cNvCxnSpPr>
            <p:nvPr/>
          </p:nvCxnSpPr>
          <p:spPr>
            <a:xfrm>
              <a:off x="1784607" y="1900396"/>
              <a:ext cx="96973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29B87BA7-B1E2-1F40-83BB-7CF3189BA8C5}"/>
                </a:ext>
              </a:extLst>
            </p:cNvPr>
            <p:cNvSpPr txBox="1"/>
            <p:nvPr/>
          </p:nvSpPr>
          <p:spPr>
            <a:xfrm>
              <a:off x="1657225" y="3890301"/>
              <a:ext cx="1128168" cy="338554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 err="1"/>
                <a:t>mul_grad</a:t>
              </a:r>
              <a:endParaRPr kumimoji="1" lang="zh-CN" altLang="en-US" sz="1600" b="1" dirty="0"/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F5BFF491-B3DF-384D-953A-EFEC4A560309}"/>
                </a:ext>
              </a:extLst>
            </p:cNvPr>
            <p:cNvSpPr txBox="1"/>
            <p:nvPr/>
          </p:nvSpPr>
          <p:spPr>
            <a:xfrm>
              <a:off x="2904531" y="3890301"/>
              <a:ext cx="1128168" cy="338554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 err="1"/>
                <a:t>mul_grad</a:t>
              </a:r>
              <a:endParaRPr kumimoji="1" lang="zh-CN" altLang="en-US" sz="1600" b="1" dirty="0"/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106B3117-AFA6-A641-BCDE-119401BABFDB}"/>
                </a:ext>
              </a:extLst>
            </p:cNvPr>
            <p:cNvSpPr txBox="1"/>
            <p:nvPr/>
          </p:nvSpPr>
          <p:spPr>
            <a:xfrm>
              <a:off x="4151837" y="3890301"/>
              <a:ext cx="1128168" cy="338554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 err="1"/>
                <a:t>mul_grad</a:t>
              </a:r>
              <a:endParaRPr kumimoji="1" lang="zh-CN" altLang="en-US" sz="1600" b="1" dirty="0"/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AFF8BC3D-EE68-604D-B0E7-117349BBB256}"/>
                </a:ext>
              </a:extLst>
            </p:cNvPr>
            <p:cNvSpPr txBox="1"/>
            <p:nvPr/>
          </p:nvSpPr>
          <p:spPr>
            <a:xfrm>
              <a:off x="5399143" y="3890301"/>
              <a:ext cx="1128168" cy="338554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 err="1"/>
                <a:t>mul_grad</a:t>
              </a:r>
              <a:endParaRPr kumimoji="1" lang="zh-CN" altLang="en-US" sz="1600" b="1" dirty="0"/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AE02B8D8-CF03-A54B-99F2-004EDA4D2156}"/>
                </a:ext>
              </a:extLst>
            </p:cNvPr>
            <p:cNvSpPr txBox="1"/>
            <p:nvPr/>
          </p:nvSpPr>
          <p:spPr>
            <a:xfrm>
              <a:off x="6646448" y="3890301"/>
              <a:ext cx="1128168" cy="338554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 err="1"/>
                <a:t>all_reduce</a:t>
              </a:r>
              <a:endParaRPr kumimoji="1" lang="zh-CN" altLang="en-US" sz="1600" b="1" dirty="0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C02BE3E9-CDA0-2F43-B329-3DA5A2DECD33}"/>
              </a:ext>
            </a:extLst>
          </p:cNvPr>
          <p:cNvGrpSpPr/>
          <p:nvPr/>
        </p:nvGrpSpPr>
        <p:grpSpPr>
          <a:xfrm>
            <a:off x="1736977" y="1596848"/>
            <a:ext cx="10215425" cy="865632"/>
            <a:chOff x="1784607" y="2563807"/>
            <a:chExt cx="10215425" cy="865632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9E45024-B6B9-674F-B51A-04B95FD3E975}"/>
                </a:ext>
              </a:extLst>
            </p:cNvPr>
            <p:cNvSpPr txBox="1"/>
            <p:nvPr/>
          </p:nvSpPr>
          <p:spPr>
            <a:xfrm>
              <a:off x="1784607" y="2632605"/>
              <a:ext cx="351424" cy="3385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/>
                <a:t>X</a:t>
              </a:r>
              <a:endParaRPr kumimoji="1" lang="zh-CN" altLang="en-US" sz="1600" b="1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523D467-AFC7-3E42-92CC-72B73D0EBF74}"/>
                </a:ext>
              </a:extLst>
            </p:cNvPr>
            <p:cNvSpPr txBox="1"/>
            <p:nvPr/>
          </p:nvSpPr>
          <p:spPr>
            <a:xfrm>
              <a:off x="3316893" y="2632605"/>
              <a:ext cx="1218654" cy="3385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/>
                <a:t>fc_0.tmp_0</a:t>
              </a:r>
              <a:endParaRPr kumimoji="1" lang="zh-CN" altLang="en-US" sz="1600" b="1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A2A42A8-C462-7F4A-B388-CB16B33F4C23}"/>
                </a:ext>
              </a:extLst>
            </p:cNvPr>
            <p:cNvSpPr txBox="1"/>
            <p:nvPr/>
          </p:nvSpPr>
          <p:spPr>
            <a:xfrm>
              <a:off x="5716409" y="2632605"/>
              <a:ext cx="1204829" cy="3385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/>
                <a:t>fc_0.tmp_1</a:t>
              </a:r>
              <a:endParaRPr kumimoji="1" lang="zh-CN" altLang="en-US" sz="1600" b="1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7EC79B5-A416-FD43-B0BD-7979B4B1EF42}"/>
                </a:ext>
              </a:extLst>
            </p:cNvPr>
            <p:cNvSpPr txBox="1"/>
            <p:nvPr/>
          </p:nvSpPr>
          <p:spPr>
            <a:xfrm>
              <a:off x="4599943" y="2632605"/>
              <a:ext cx="1052070" cy="3385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/>
                <a:t>fc_0.b_0</a:t>
              </a:r>
              <a:endParaRPr kumimoji="1" lang="zh-CN" altLang="en-US" sz="1600" b="1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47EC74C-690C-F34F-9458-C62FF7BA882E}"/>
                </a:ext>
              </a:extLst>
            </p:cNvPr>
            <p:cNvSpPr txBox="1"/>
            <p:nvPr/>
          </p:nvSpPr>
          <p:spPr>
            <a:xfrm>
              <a:off x="2200427" y="2632605"/>
              <a:ext cx="1052070" cy="3385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/>
                <a:t>fc_0.w_0</a:t>
              </a:r>
              <a:endParaRPr kumimoji="1" lang="zh-CN" altLang="en-US" sz="1600" b="1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BF4BA0D-E861-E449-8FB8-2F4CB5DA3B93}"/>
                </a:ext>
              </a:extLst>
            </p:cNvPr>
            <p:cNvSpPr txBox="1"/>
            <p:nvPr/>
          </p:nvSpPr>
          <p:spPr>
            <a:xfrm>
              <a:off x="6985634" y="2632605"/>
              <a:ext cx="1584628" cy="3385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/>
                <a:t>mean_0.tmp_0</a:t>
              </a:r>
              <a:endParaRPr kumimoji="1" lang="zh-CN" altLang="en-US" sz="1600" b="1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D033741-1362-9149-8005-F72028221203}"/>
                </a:ext>
              </a:extLst>
            </p:cNvPr>
            <p:cNvSpPr txBox="1"/>
            <p:nvPr/>
          </p:nvSpPr>
          <p:spPr>
            <a:xfrm>
              <a:off x="10208181" y="3035866"/>
              <a:ext cx="1791851" cy="338554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/>
                <a:t>fc_0.w_0@GRAD</a:t>
              </a:r>
              <a:endParaRPr kumimoji="1" lang="zh-CN" altLang="en-US" sz="1600" b="1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91DBCE1-7FA0-4947-91BA-EF520EBB9D1D}"/>
                </a:ext>
              </a:extLst>
            </p:cNvPr>
            <p:cNvSpPr txBox="1"/>
            <p:nvPr/>
          </p:nvSpPr>
          <p:spPr>
            <a:xfrm>
              <a:off x="6288764" y="3035866"/>
              <a:ext cx="1704809" cy="338554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/>
                <a:t>fc_0.b_0@GRAD</a:t>
              </a:r>
              <a:endParaRPr kumimoji="1" lang="zh-CN" altLang="en-US" sz="1600" b="1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A7AA451-9340-D645-A05C-B7E7B48944AD}"/>
                </a:ext>
              </a:extLst>
            </p:cNvPr>
            <p:cNvSpPr txBox="1"/>
            <p:nvPr/>
          </p:nvSpPr>
          <p:spPr>
            <a:xfrm>
              <a:off x="1785658" y="3035866"/>
              <a:ext cx="2353055" cy="338554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/>
                <a:t>mean_0.tmp_0@GRAD</a:t>
              </a:r>
              <a:endParaRPr kumimoji="1" lang="zh-CN" altLang="en-US" sz="1600" b="1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4BFA9D5-6F35-F74B-9EC7-7332BBC78AA1}"/>
                </a:ext>
              </a:extLst>
            </p:cNvPr>
            <p:cNvSpPr txBox="1"/>
            <p:nvPr/>
          </p:nvSpPr>
          <p:spPr>
            <a:xfrm>
              <a:off x="8076313" y="3035866"/>
              <a:ext cx="2049129" cy="338554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/>
                <a:t>fc_0.tmp_0@GRAD</a:t>
              </a:r>
              <a:endParaRPr kumimoji="1" lang="zh-CN" altLang="en-US" sz="1600" b="1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83CB1A9-AFB5-B04A-B2A8-AF588BC1E8AF}"/>
                </a:ext>
              </a:extLst>
            </p:cNvPr>
            <p:cNvSpPr txBox="1"/>
            <p:nvPr/>
          </p:nvSpPr>
          <p:spPr>
            <a:xfrm>
              <a:off x="4221453" y="3035866"/>
              <a:ext cx="1984571" cy="338554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/>
                <a:t>fc_0.tmp_1@GRAD</a:t>
              </a:r>
              <a:endParaRPr kumimoji="1" lang="zh-CN" altLang="en-US" sz="1600" b="1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E2173990-997D-914D-867F-F7F51EE1E224}"/>
                </a:ext>
              </a:extLst>
            </p:cNvPr>
            <p:cNvSpPr txBox="1"/>
            <p:nvPr/>
          </p:nvSpPr>
          <p:spPr>
            <a:xfrm>
              <a:off x="8634660" y="2636457"/>
              <a:ext cx="1585713" cy="338554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/>
                <a:t>learning_rate_0</a:t>
              </a:r>
              <a:endParaRPr kumimoji="1" lang="zh-CN" altLang="en-US" sz="1600" b="1" dirty="0"/>
            </a:p>
          </p:txBody>
        </p:sp>
        <p:cxnSp>
          <p:nvCxnSpPr>
            <p:cNvPr id="35" name="直线连接符 34">
              <a:extLst>
                <a:ext uri="{FF2B5EF4-FFF2-40B4-BE49-F238E27FC236}">
                  <a16:creationId xmlns:a16="http://schemas.microsoft.com/office/drawing/2014/main" id="{A9CBAD00-23C9-5949-8F13-5E8C1709F12B}"/>
                </a:ext>
              </a:extLst>
            </p:cNvPr>
            <p:cNvCxnSpPr>
              <a:cxnSpLocks/>
            </p:cNvCxnSpPr>
            <p:nvPr/>
          </p:nvCxnSpPr>
          <p:spPr>
            <a:xfrm>
              <a:off x="1784607" y="2563807"/>
              <a:ext cx="102154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12D3476D-74EF-BD47-BCC8-2931A31DB88E}"/>
                </a:ext>
              </a:extLst>
            </p:cNvPr>
            <p:cNvCxnSpPr>
              <a:cxnSpLocks/>
            </p:cNvCxnSpPr>
            <p:nvPr/>
          </p:nvCxnSpPr>
          <p:spPr>
            <a:xfrm>
              <a:off x="1784607" y="3429439"/>
              <a:ext cx="102154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矩形 46">
            <a:extLst>
              <a:ext uri="{FF2B5EF4-FFF2-40B4-BE49-F238E27FC236}">
                <a16:creationId xmlns:a16="http://schemas.microsoft.com/office/drawing/2014/main" id="{2064E77E-548D-9B40-891B-71E3A72FA0DD}"/>
              </a:ext>
            </a:extLst>
          </p:cNvPr>
          <p:cNvSpPr/>
          <p:nvPr/>
        </p:nvSpPr>
        <p:spPr>
          <a:xfrm>
            <a:off x="228214" y="1819534"/>
            <a:ext cx="1549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all_vars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_</a:t>
            </a:r>
            <a:endParaRPr lang="en" altLang="zh-CN" b="0" dirty="0">
              <a:solidFill>
                <a:srgbClr val="000000"/>
              </a:solidFill>
              <a:effectLst/>
              <a:latin typeface=" Courier" pitchFamily="2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AFB1C96-5FCE-8F4F-98CA-7E0368CE5347}"/>
              </a:ext>
            </a:extLst>
          </p:cNvPr>
          <p:cNvSpPr/>
          <p:nvPr/>
        </p:nvSpPr>
        <p:spPr>
          <a:xfrm>
            <a:off x="490810" y="971293"/>
            <a:ext cx="16110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sorted_ops</a:t>
            </a:r>
            <a:endParaRPr lang="en" altLang="zh-CN" b="0" dirty="0">
              <a:solidFill>
                <a:srgbClr val="000000"/>
              </a:solidFill>
              <a:effectLst/>
              <a:latin typeface=" Courier" pitchFamily="2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C3508A0-1474-1F46-93E2-1486CE98CD55}"/>
              </a:ext>
            </a:extLst>
          </p:cNvPr>
          <p:cNvSpPr txBox="1"/>
          <p:nvPr/>
        </p:nvSpPr>
        <p:spPr>
          <a:xfrm>
            <a:off x="783459" y="2485802"/>
            <a:ext cx="11235189" cy="764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dirty="0">
                <a:latin typeface="Courier" pitchFamily="2" charset="0"/>
              </a:rPr>
              <a:t>假设</a:t>
            </a:r>
            <a:r>
              <a:rPr kumimoji="1" lang="en-US" altLang="zh-CN" dirty="0" err="1">
                <a:latin typeface="Courier" pitchFamily="2" charset="0"/>
              </a:rPr>
              <a:t>places.size</a:t>
            </a:r>
            <a:r>
              <a:rPr kumimoji="1" lang="zh-CN" altLang="en-US" dirty="0">
                <a:latin typeface="Courier" pitchFamily="2" charset="0"/>
              </a:rPr>
              <a:t>为</a:t>
            </a:r>
            <a:r>
              <a:rPr kumimoji="1" lang="en-US" altLang="zh-CN" dirty="0">
                <a:latin typeface="Courier" pitchFamily="2" charset="0"/>
              </a:rPr>
              <a:t>4</a:t>
            </a:r>
            <a:r>
              <a:rPr kumimoji="1" lang="zh-CN" altLang="en-US" dirty="0">
                <a:latin typeface="Courier" pitchFamily="2" charset="0"/>
              </a:rPr>
              <a:t>，对于反向</a:t>
            </a:r>
            <a:r>
              <a:rPr kumimoji="1" lang="en-US" altLang="zh-CN" dirty="0">
                <a:latin typeface="Courier" pitchFamily="2" charset="0"/>
              </a:rPr>
              <a:t>Op</a:t>
            </a:r>
            <a:r>
              <a:rPr kumimoji="1" lang="zh-CN" altLang="en-US" dirty="0">
                <a:latin typeface="Courier" pitchFamily="2" charset="0"/>
              </a:rPr>
              <a:t>，创建</a:t>
            </a:r>
            <a:r>
              <a:rPr kumimoji="1" lang="en-US" altLang="zh-CN" dirty="0">
                <a:latin typeface="Courier" pitchFamily="2" charset="0"/>
              </a:rPr>
              <a:t>4</a:t>
            </a:r>
            <a:r>
              <a:rPr kumimoji="1" lang="zh-CN" altLang="en-US" dirty="0">
                <a:latin typeface="Courier" pitchFamily="2" charset="0"/>
              </a:rPr>
              <a:t>个相应的</a:t>
            </a:r>
            <a:r>
              <a:rPr kumimoji="1" lang="en-US" altLang="zh-CN" dirty="0" err="1">
                <a:latin typeface="Courier" pitchFamily="2" charset="0"/>
              </a:rPr>
              <a:t>OpHandle</a:t>
            </a:r>
            <a:r>
              <a:rPr kumimoji="1" lang="zh-CN" altLang="en-US" dirty="0">
                <a:latin typeface="Courier" pitchFamily="2" charset="0"/>
              </a:rPr>
              <a:t>，并且插入</a:t>
            </a:r>
            <a:r>
              <a:rPr kumimoji="1" lang="en-US" altLang="zh-CN" dirty="0" err="1">
                <a:latin typeface="Courier" pitchFamily="2" charset="0"/>
              </a:rPr>
              <a:t>AllReduceOP</a:t>
            </a:r>
            <a:r>
              <a:rPr kumimoji="1" lang="zh-CN" altLang="en-US" dirty="0">
                <a:latin typeface="Courier" pitchFamily="2" charset="0"/>
              </a:rPr>
              <a:t>，未优化的情况下，每产生</a:t>
            </a:r>
            <a:r>
              <a:rPr kumimoji="1" lang="en-US" altLang="zh-CN" dirty="0">
                <a:latin typeface="Courier" pitchFamily="2" charset="0"/>
              </a:rPr>
              <a:t>@GRAD</a:t>
            </a:r>
            <a:r>
              <a:rPr kumimoji="1" lang="zh-CN" altLang="en-US" dirty="0">
                <a:latin typeface="Courier" pitchFamily="2" charset="0"/>
              </a:rPr>
              <a:t>变量，都需要</a:t>
            </a:r>
            <a:r>
              <a:rPr kumimoji="1" lang="en-US" altLang="zh-CN" dirty="0">
                <a:latin typeface="Courier" pitchFamily="2" charset="0"/>
              </a:rPr>
              <a:t>all</a:t>
            </a:r>
            <a:r>
              <a:rPr kumimoji="1" lang="zh-CN" altLang="en-US" dirty="0">
                <a:latin typeface="Courier" pitchFamily="2" charset="0"/>
              </a:rPr>
              <a:t> </a:t>
            </a:r>
            <a:r>
              <a:rPr kumimoji="1" lang="en-US" altLang="zh-CN" dirty="0">
                <a:latin typeface="Courier" pitchFamily="2" charset="0"/>
              </a:rPr>
              <a:t>reduce</a:t>
            </a:r>
            <a:r>
              <a:rPr kumimoji="1" lang="zh-CN" altLang="en-US" dirty="0">
                <a:latin typeface="Courier" pitchFamily="2" charset="0"/>
              </a:rPr>
              <a:t>：</a:t>
            </a: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448062A1-BB13-AB4B-A540-B5C4CC429707}"/>
              </a:ext>
            </a:extLst>
          </p:cNvPr>
          <p:cNvGrpSpPr/>
          <p:nvPr/>
        </p:nvGrpSpPr>
        <p:grpSpPr>
          <a:xfrm>
            <a:off x="961242" y="4234294"/>
            <a:ext cx="426588" cy="396562"/>
            <a:chOff x="7840027" y="1959253"/>
            <a:chExt cx="605481" cy="562862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39430E7D-CD50-AB4B-A3C0-8A1025CA480D}"/>
                </a:ext>
              </a:extLst>
            </p:cNvPr>
            <p:cNvSpPr/>
            <p:nvPr/>
          </p:nvSpPr>
          <p:spPr>
            <a:xfrm>
              <a:off x="7867850" y="1959253"/>
              <a:ext cx="562862" cy="562862"/>
            </a:xfrm>
            <a:prstGeom prst="ellipse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AB660ABE-6F61-B745-9A23-D470005C28AC}"/>
                </a:ext>
              </a:extLst>
            </p:cNvPr>
            <p:cNvSpPr txBox="1"/>
            <p:nvPr/>
          </p:nvSpPr>
          <p:spPr>
            <a:xfrm>
              <a:off x="7840027" y="2006964"/>
              <a:ext cx="605481" cy="400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/>
                <a:t>X</a:t>
              </a:r>
              <a:endParaRPr kumimoji="1" lang="zh-CN" altLang="en-US" sz="1200" b="1" dirty="0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41A3480A-90EA-7A40-A7C1-D4E1F846F545}"/>
              </a:ext>
            </a:extLst>
          </p:cNvPr>
          <p:cNvGrpSpPr/>
          <p:nvPr/>
        </p:nvGrpSpPr>
        <p:grpSpPr>
          <a:xfrm>
            <a:off x="1845026" y="4202785"/>
            <a:ext cx="1015019" cy="396562"/>
            <a:chOff x="7867850" y="1959253"/>
            <a:chExt cx="1440673" cy="562862"/>
          </a:xfrm>
        </p:grpSpPr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A521D091-D544-0945-BAAB-A407CCF374BC}"/>
                </a:ext>
              </a:extLst>
            </p:cNvPr>
            <p:cNvSpPr/>
            <p:nvPr/>
          </p:nvSpPr>
          <p:spPr>
            <a:xfrm>
              <a:off x="7867850" y="1959253"/>
              <a:ext cx="1440673" cy="562862"/>
            </a:xfrm>
            <a:prstGeom prst="ellipse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4198252F-D9F1-FE4C-9F48-4CDE29C5783C}"/>
                </a:ext>
              </a:extLst>
            </p:cNvPr>
            <p:cNvSpPr txBox="1"/>
            <p:nvPr/>
          </p:nvSpPr>
          <p:spPr>
            <a:xfrm>
              <a:off x="7977433" y="2005370"/>
              <a:ext cx="1248032" cy="400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/>
                <a:t>fc_0.w_0</a:t>
              </a:r>
              <a:endParaRPr kumimoji="1" lang="zh-CN" altLang="en-US" sz="1200" b="1" dirty="0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619798FF-217E-F346-A969-C4ABE3F8516F}"/>
              </a:ext>
            </a:extLst>
          </p:cNvPr>
          <p:cNvGrpSpPr/>
          <p:nvPr/>
        </p:nvGrpSpPr>
        <p:grpSpPr>
          <a:xfrm>
            <a:off x="1877623" y="4755837"/>
            <a:ext cx="946998" cy="396561"/>
            <a:chOff x="7867849" y="1959253"/>
            <a:chExt cx="1344128" cy="562862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A114CC85-CE95-3841-9E8B-4C6EB5953243}"/>
                </a:ext>
              </a:extLst>
            </p:cNvPr>
            <p:cNvSpPr/>
            <p:nvPr/>
          </p:nvSpPr>
          <p:spPr>
            <a:xfrm>
              <a:off x="7867849" y="1959253"/>
              <a:ext cx="1332255" cy="562862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5D2B57F1-99C5-0442-91CA-7EAEB7D9865A}"/>
                </a:ext>
              </a:extLst>
            </p:cNvPr>
            <p:cNvSpPr txBox="1"/>
            <p:nvPr/>
          </p:nvSpPr>
          <p:spPr>
            <a:xfrm>
              <a:off x="7956143" y="2042405"/>
              <a:ext cx="1255834" cy="393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 err="1"/>
                <a:t>mul_grad</a:t>
              </a:r>
              <a:endParaRPr kumimoji="1" lang="zh-CN" altLang="en-US" sz="1200" b="1" dirty="0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635ECCC0-CB03-234C-A831-49C6675BBBD0}"/>
              </a:ext>
            </a:extLst>
          </p:cNvPr>
          <p:cNvGrpSpPr/>
          <p:nvPr/>
        </p:nvGrpSpPr>
        <p:grpSpPr>
          <a:xfrm>
            <a:off x="728737" y="5350662"/>
            <a:ext cx="1029480" cy="396562"/>
            <a:chOff x="7867850" y="1959253"/>
            <a:chExt cx="1461198" cy="562862"/>
          </a:xfrm>
        </p:grpSpPr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4BEAF682-E083-1B4D-8117-3AD5D64C404D}"/>
                </a:ext>
              </a:extLst>
            </p:cNvPr>
            <p:cNvSpPr/>
            <p:nvPr/>
          </p:nvSpPr>
          <p:spPr>
            <a:xfrm>
              <a:off x="7867850" y="1959253"/>
              <a:ext cx="1440673" cy="562862"/>
            </a:xfrm>
            <a:prstGeom prst="ellipse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33142D55-B057-0441-AA0F-57DB23AF88A3}"/>
                </a:ext>
              </a:extLst>
            </p:cNvPr>
            <p:cNvSpPr txBox="1"/>
            <p:nvPr/>
          </p:nvSpPr>
          <p:spPr>
            <a:xfrm>
              <a:off x="7872372" y="2026320"/>
              <a:ext cx="1456676" cy="400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/>
                <a:t>X@GRAD</a:t>
              </a:r>
              <a:endParaRPr kumimoji="1" lang="zh-CN" altLang="en-US" sz="1200" b="1" dirty="0"/>
            </a:p>
          </p:txBody>
        </p:sp>
      </p:grp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E50CCB19-EB48-BC4D-8271-F4A7AF391889}"/>
              </a:ext>
            </a:extLst>
          </p:cNvPr>
          <p:cNvCxnSpPr>
            <a:cxnSpLocks/>
          </p:cNvCxnSpPr>
          <p:nvPr/>
        </p:nvCxnSpPr>
        <p:spPr>
          <a:xfrm>
            <a:off x="1296330" y="4550132"/>
            <a:ext cx="694562" cy="2897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F57A6C59-26C6-B247-861B-353AFFF19ECE}"/>
              </a:ext>
            </a:extLst>
          </p:cNvPr>
          <p:cNvCxnSpPr>
            <a:cxnSpLocks/>
            <a:stCxn id="67" idx="4"/>
            <a:endCxn id="65" idx="0"/>
          </p:cNvCxnSpPr>
          <p:nvPr/>
        </p:nvCxnSpPr>
        <p:spPr>
          <a:xfrm flipH="1">
            <a:off x="2346940" y="4599347"/>
            <a:ext cx="5596" cy="1564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670EE8A4-2F5E-DE4D-979B-367DE006272A}"/>
              </a:ext>
            </a:extLst>
          </p:cNvPr>
          <p:cNvCxnSpPr>
            <a:cxnSpLocks/>
          </p:cNvCxnSpPr>
          <p:nvPr/>
        </p:nvCxnSpPr>
        <p:spPr>
          <a:xfrm flipH="1">
            <a:off x="1530872" y="5047024"/>
            <a:ext cx="369667" cy="3219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E464C508-FB58-8F42-B411-897CB0C80721}"/>
              </a:ext>
            </a:extLst>
          </p:cNvPr>
          <p:cNvSpPr/>
          <p:nvPr/>
        </p:nvSpPr>
        <p:spPr>
          <a:xfrm>
            <a:off x="523650" y="4101325"/>
            <a:ext cx="4028664" cy="1760393"/>
          </a:xfrm>
          <a:prstGeom prst="rect">
            <a:avLst/>
          </a:prstGeom>
          <a:noFill/>
          <a:ln w="28575">
            <a:solidFill>
              <a:srgbClr val="2339D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660B24-DB9F-F440-A193-FC681627783E}"/>
              </a:ext>
            </a:extLst>
          </p:cNvPr>
          <p:cNvSpPr txBox="1"/>
          <p:nvPr/>
        </p:nvSpPr>
        <p:spPr>
          <a:xfrm>
            <a:off x="3659854" y="5134141"/>
            <a:ext cx="1066038" cy="691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en-US" altLang="zh-CN" sz="1600" dirty="0">
                <a:latin typeface="Courier" pitchFamily="2" charset="0"/>
              </a:rPr>
              <a:t>scope0</a:t>
            </a:r>
          </a:p>
          <a:p>
            <a:pPr algn="l">
              <a:lnSpc>
                <a:spcPct val="125000"/>
              </a:lnSpc>
            </a:pPr>
            <a:r>
              <a:rPr kumimoji="1" lang="en-US" altLang="zh-CN" sz="1600" dirty="0">
                <a:latin typeface="Courier" pitchFamily="2" charset="0"/>
              </a:rPr>
              <a:t>place0</a:t>
            </a:r>
            <a:endParaRPr kumimoji="1" lang="zh-CN" altLang="en-US" sz="1600" dirty="0">
              <a:latin typeface="Courier" pitchFamily="2" charset="0"/>
            </a:endParaRPr>
          </a:p>
        </p:txBody>
      </p:sp>
      <p:cxnSp>
        <p:nvCxnSpPr>
          <p:cNvPr id="71" name="直线连接符 70">
            <a:extLst>
              <a:ext uri="{FF2B5EF4-FFF2-40B4-BE49-F238E27FC236}">
                <a16:creationId xmlns:a16="http://schemas.microsoft.com/office/drawing/2014/main" id="{8BCA91B5-CE6B-9D44-BB45-A294578F30CA}"/>
              </a:ext>
            </a:extLst>
          </p:cNvPr>
          <p:cNvCxnSpPr>
            <a:cxnSpLocks/>
          </p:cNvCxnSpPr>
          <p:nvPr/>
        </p:nvCxnSpPr>
        <p:spPr>
          <a:xfrm>
            <a:off x="2024913" y="3344358"/>
            <a:ext cx="9697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67670CF6-A5FB-5948-801A-379622E8403F}"/>
              </a:ext>
            </a:extLst>
          </p:cNvPr>
          <p:cNvCxnSpPr>
            <a:cxnSpLocks/>
          </p:cNvCxnSpPr>
          <p:nvPr/>
        </p:nvCxnSpPr>
        <p:spPr>
          <a:xfrm>
            <a:off x="2024913" y="3832038"/>
            <a:ext cx="9697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D5A43E9-4A98-924B-8069-4AD3D5615EF1}"/>
              </a:ext>
            </a:extLst>
          </p:cNvPr>
          <p:cNvSpPr txBox="1"/>
          <p:nvPr/>
        </p:nvSpPr>
        <p:spPr>
          <a:xfrm>
            <a:off x="1159038" y="3356244"/>
            <a:ext cx="831854" cy="426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en-US" altLang="zh-CN" dirty="0">
                <a:latin typeface="Courier" pitchFamily="2" charset="0"/>
              </a:rPr>
              <a:t>ops</a:t>
            </a:r>
            <a:endParaRPr kumimoji="1" lang="zh-CN" altLang="en-US" dirty="0">
              <a:latin typeface="Courier" pitchFamily="2" charset="0"/>
            </a:endParaRPr>
          </a:p>
        </p:txBody>
      </p: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422443D2-4533-5A4E-8973-82439CCA66AC}"/>
              </a:ext>
            </a:extLst>
          </p:cNvPr>
          <p:cNvGrpSpPr/>
          <p:nvPr/>
        </p:nvGrpSpPr>
        <p:grpSpPr>
          <a:xfrm>
            <a:off x="3106674" y="4202786"/>
            <a:ext cx="1015019" cy="476324"/>
            <a:chOff x="7867850" y="1959253"/>
            <a:chExt cx="1440673" cy="676072"/>
          </a:xfrm>
        </p:grpSpPr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50DCDD36-7ED2-1748-9722-A05F3001F747}"/>
                </a:ext>
              </a:extLst>
            </p:cNvPr>
            <p:cNvSpPr/>
            <p:nvPr/>
          </p:nvSpPr>
          <p:spPr>
            <a:xfrm>
              <a:off x="7867850" y="1959253"/>
              <a:ext cx="1440673" cy="676072"/>
            </a:xfrm>
            <a:prstGeom prst="ellipse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4AD20DBD-7072-CC4D-A9D2-EFA1330E3FC9}"/>
                </a:ext>
              </a:extLst>
            </p:cNvPr>
            <p:cNvSpPr txBox="1"/>
            <p:nvPr/>
          </p:nvSpPr>
          <p:spPr>
            <a:xfrm>
              <a:off x="7946604" y="1980060"/>
              <a:ext cx="1331090" cy="655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/>
                <a:t>fc_0.tmp_0@GARD</a:t>
              </a:r>
              <a:endParaRPr kumimoji="1" lang="zh-CN" altLang="en-US" sz="1200" b="1" dirty="0"/>
            </a:p>
          </p:txBody>
        </p:sp>
      </p:grpSp>
      <p:cxnSp>
        <p:nvCxnSpPr>
          <p:cNvPr id="117" name="直线箭头连接符 116">
            <a:extLst>
              <a:ext uri="{FF2B5EF4-FFF2-40B4-BE49-F238E27FC236}">
                <a16:creationId xmlns:a16="http://schemas.microsoft.com/office/drawing/2014/main" id="{43D5D65A-0889-E14A-8952-AEA693C06019}"/>
              </a:ext>
            </a:extLst>
          </p:cNvPr>
          <p:cNvCxnSpPr>
            <a:cxnSpLocks/>
          </p:cNvCxnSpPr>
          <p:nvPr/>
        </p:nvCxnSpPr>
        <p:spPr>
          <a:xfrm flipH="1">
            <a:off x="2755822" y="4630856"/>
            <a:ext cx="495378" cy="2447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5DE21436-1076-8941-8475-788DB360C4BC}"/>
              </a:ext>
            </a:extLst>
          </p:cNvPr>
          <p:cNvGrpSpPr/>
          <p:nvPr/>
        </p:nvGrpSpPr>
        <p:grpSpPr>
          <a:xfrm>
            <a:off x="2584704" y="5318110"/>
            <a:ext cx="1040755" cy="461665"/>
            <a:chOff x="7867850" y="1913049"/>
            <a:chExt cx="1477201" cy="655266"/>
          </a:xfrm>
        </p:grpSpPr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id="{B4EB8026-A046-2E4D-89BB-C9734BF2DAE6}"/>
                </a:ext>
              </a:extLst>
            </p:cNvPr>
            <p:cNvSpPr/>
            <p:nvPr/>
          </p:nvSpPr>
          <p:spPr>
            <a:xfrm>
              <a:off x="7867850" y="1959253"/>
              <a:ext cx="1440673" cy="562862"/>
            </a:xfrm>
            <a:prstGeom prst="ellipse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DAEA88B6-9739-C145-A19A-102F487D0123}"/>
                </a:ext>
              </a:extLst>
            </p:cNvPr>
            <p:cNvSpPr txBox="1"/>
            <p:nvPr/>
          </p:nvSpPr>
          <p:spPr>
            <a:xfrm>
              <a:off x="7888375" y="1913049"/>
              <a:ext cx="1456676" cy="655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/>
                <a:t>fc_0.w_0</a:t>
              </a:r>
            </a:p>
            <a:p>
              <a:pPr algn="ctr"/>
              <a:r>
                <a:rPr kumimoji="1" lang="en-US" altLang="zh-CN" sz="1200" b="1" dirty="0"/>
                <a:t>@GRAD</a:t>
              </a:r>
              <a:endParaRPr kumimoji="1" lang="zh-CN" altLang="en-US" sz="1200" b="1" dirty="0"/>
            </a:p>
          </p:txBody>
        </p:sp>
      </p:grpSp>
      <p:cxnSp>
        <p:nvCxnSpPr>
          <p:cNvPr id="121" name="直线箭头连接符 120">
            <a:extLst>
              <a:ext uri="{FF2B5EF4-FFF2-40B4-BE49-F238E27FC236}">
                <a16:creationId xmlns:a16="http://schemas.microsoft.com/office/drawing/2014/main" id="{C603CDC3-7BAA-5D47-B4DA-30916CD4CE7F}"/>
              </a:ext>
            </a:extLst>
          </p:cNvPr>
          <p:cNvCxnSpPr>
            <a:cxnSpLocks/>
            <a:stCxn id="65" idx="5"/>
          </p:cNvCxnSpPr>
          <p:nvPr/>
        </p:nvCxnSpPr>
        <p:spPr>
          <a:xfrm>
            <a:off x="2678796" y="5094323"/>
            <a:ext cx="250744" cy="2651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DECC758E-7C56-C447-8323-D16210C3D486}"/>
              </a:ext>
            </a:extLst>
          </p:cNvPr>
          <p:cNvGrpSpPr/>
          <p:nvPr/>
        </p:nvGrpSpPr>
        <p:grpSpPr>
          <a:xfrm>
            <a:off x="8085147" y="4234294"/>
            <a:ext cx="426588" cy="396562"/>
            <a:chOff x="7840027" y="1959253"/>
            <a:chExt cx="605481" cy="562862"/>
          </a:xfrm>
        </p:grpSpPr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412CA912-4230-8D4F-AE59-4484D4D23DC2}"/>
                </a:ext>
              </a:extLst>
            </p:cNvPr>
            <p:cNvSpPr/>
            <p:nvPr/>
          </p:nvSpPr>
          <p:spPr>
            <a:xfrm>
              <a:off x="7867850" y="1959253"/>
              <a:ext cx="562862" cy="562862"/>
            </a:xfrm>
            <a:prstGeom prst="ellipse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74BB1DCC-EB36-BB45-98EA-04BAFB16E8CD}"/>
                </a:ext>
              </a:extLst>
            </p:cNvPr>
            <p:cNvSpPr txBox="1"/>
            <p:nvPr/>
          </p:nvSpPr>
          <p:spPr>
            <a:xfrm>
              <a:off x="7840027" y="2006964"/>
              <a:ext cx="605481" cy="400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/>
                <a:t>X</a:t>
              </a:r>
              <a:endParaRPr kumimoji="1" lang="zh-CN" altLang="en-US" sz="1200" b="1" dirty="0"/>
            </a:p>
          </p:txBody>
        </p:sp>
      </p:grp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F126C5D7-6F37-2746-8D19-5B2CE8DA7E9E}"/>
              </a:ext>
            </a:extLst>
          </p:cNvPr>
          <p:cNvGrpSpPr/>
          <p:nvPr/>
        </p:nvGrpSpPr>
        <p:grpSpPr>
          <a:xfrm>
            <a:off x="8968931" y="4202785"/>
            <a:ext cx="1015019" cy="396562"/>
            <a:chOff x="7867850" y="1959253"/>
            <a:chExt cx="1440673" cy="562862"/>
          </a:xfrm>
        </p:grpSpPr>
        <p:sp>
          <p:nvSpPr>
            <p:cNvPr id="132" name="椭圆 131">
              <a:extLst>
                <a:ext uri="{FF2B5EF4-FFF2-40B4-BE49-F238E27FC236}">
                  <a16:creationId xmlns:a16="http://schemas.microsoft.com/office/drawing/2014/main" id="{307F269A-DC57-FC45-85B0-FADAFB961197}"/>
                </a:ext>
              </a:extLst>
            </p:cNvPr>
            <p:cNvSpPr/>
            <p:nvPr/>
          </p:nvSpPr>
          <p:spPr>
            <a:xfrm>
              <a:off x="7867850" y="1959253"/>
              <a:ext cx="1440673" cy="562862"/>
            </a:xfrm>
            <a:prstGeom prst="ellipse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7850270D-FD95-7E42-A262-424192E0F5C7}"/>
                </a:ext>
              </a:extLst>
            </p:cNvPr>
            <p:cNvSpPr txBox="1"/>
            <p:nvPr/>
          </p:nvSpPr>
          <p:spPr>
            <a:xfrm>
              <a:off x="7977433" y="2005370"/>
              <a:ext cx="1248032" cy="400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/>
                <a:t>fc_0.w_0</a:t>
              </a:r>
              <a:endParaRPr kumimoji="1" lang="zh-CN" altLang="en-US" sz="1200" b="1" dirty="0"/>
            </a:p>
          </p:txBody>
        </p:sp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8BED1A52-A594-A547-9AAD-E3B1644938F6}"/>
              </a:ext>
            </a:extLst>
          </p:cNvPr>
          <p:cNvGrpSpPr/>
          <p:nvPr/>
        </p:nvGrpSpPr>
        <p:grpSpPr>
          <a:xfrm>
            <a:off x="9001528" y="4755837"/>
            <a:ext cx="946998" cy="396561"/>
            <a:chOff x="7867849" y="1959253"/>
            <a:chExt cx="1344128" cy="562862"/>
          </a:xfrm>
        </p:grpSpPr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D6A78428-03DA-7740-B56C-4B3B9F1B237F}"/>
                </a:ext>
              </a:extLst>
            </p:cNvPr>
            <p:cNvSpPr/>
            <p:nvPr/>
          </p:nvSpPr>
          <p:spPr>
            <a:xfrm>
              <a:off x="7867849" y="1959253"/>
              <a:ext cx="1332255" cy="562862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423997E0-7B9E-1E47-BA0B-82821D194C6D}"/>
                </a:ext>
              </a:extLst>
            </p:cNvPr>
            <p:cNvSpPr txBox="1"/>
            <p:nvPr/>
          </p:nvSpPr>
          <p:spPr>
            <a:xfrm>
              <a:off x="7956143" y="2042405"/>
              <a:ext cx="1255834" cy="393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 err="1"/>
                <a:t>mul_grad</a:t>
              </a:r>
              <a:endParaRPr kumimoji="1" lang="zh-CN" altLang="en-US" sz="1200" b="1" dirty="0"/>
            </a:p>
          </p:txBody>
        </p:sp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4AAAB053-3425-C340-A490-4909F9CB7DF1}"/>
              </a:ext>
            </a:extLst>
          </p:cNvPr>
          <p:cNvGrpSpPr/>
          <p:nvPr/>
        </p:nvGrpSpPr>
        <p:grpSpPr>
          <a:xfrm>
            <a:off x="7852642" y="5350662"/>
            <a:ext cx="1029480" cy="396562"/>
            <a:chOff x="7867850" y="1959253"/>
            <a:chExt cx="1461198" cy="562862"/>
          </a:xfrm>
        </p:grpSpPr>
        <p:sp>
          <p:nvSpPr>
            <p:cNvPr id="138" name="椭圆 137">
              <a:extLst>
                <a:ext uri="{FF2B5EF4-FFF2-40B4-BE49-F238E27FC236}">
                  <a16:creationId xmlns:a16="http://schemas.microsoft.com/office/drawing/2014/main" id="{157AFB06-7ED3-E144-AE79-F38BB3F22518}"/>
                </a:ext>
              </a:extLst>
            </p:cNvPr>
            <p:cNvSpPr/>
            <p:nvPr/>
          </p:nvSpPr>
          <p:spPr>
            <a:xfrm>
              <a:off x="7867850" y="1959253"/>
              <a:ext cx="1440673" cy="562862"/>
            </a:xfrm>
            <a:prstGeom prst="ellipse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33482291-3F1F-9E4C-B54A-8E50AD450F10}"/>
                </a:ext>
              </a:extLst>
            </p:cNvPr>
            <p:cNvSpPr txBox="1"/>
            <p:nvPr/>
          </p:nvSpPr>
          <p:spPr>
            <a:xfrm>
              <a:off x="7872372" y="2026320"/>
              <a:ext cx="1456676" cy="400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/>
                <a:t>X@GRAD</a:t>
              </a:r>
              <a:endParaRPr kumimoji="1" lang="zh-CN" altLang="en-US" sz="1200" b="1" dirty="0"/>
            </a:p>
          </p:txBody>
        </p:sp>
      </p:grpSp>
      <p:cxnSp>
        <p:nvCxnSpPr>
          <p:cNvPr id="140" name="直线箭头连接符 139">
            <a:extLst>
              <a:ext uri="{FF2B5EF4-FFF2-40B4-BE49-F238E27FC236}">
                <a16:creationId xmlns:a16="http://schemas.microsoft.com/office/drawing/2014/main" id="{FEDB0BAD-66E6-6941-B4D6-2A21AD48C655}"/>
              </a:ext>
            </a:extLst>
          </p:cNvPr>
          <p:cNvCxnSpPr>
            <a:cxnSpLocks/>
          </p:cNvCxnSpPr>
          <p:nvPr/>
        </p:nvCxnSpPr>
        <p:spPr>
          <a:xfrm>
            <a:off x="8420235" y="4550132"/>
            <a:ext cx="694562" cy="2897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线箭头连接符 140">
            <a:extLst>
              <a:ext uri="{FF2B5EF4-FFF2-40B4-BE49-F238E27FC236}">
                <a16:creationId xmlns:a16="http://schemas.microsoft.com/office/drawing/2014/main" id="{64B5574F-974A-6C41-96CD-1FE552295E26}"/>
              </a:ext>
            </a:extLst>
          </p:cNvPr>
          <p:cNvCxnSpPr>
            <a:cxnSpLocks/>
            <a:stCxn id="132" idx="4"/>
            <a:endCxn id="135" idx="0"/>
          </p:cNvCxnSpPr>
          <p:nvPr/>
        </p:nvCxnSpPr>
        <p:spPr>
          <a:xfrm flipH="1">
            <a:off x="9470845" y="4599347"/>
            <a:ext cx="5596" cy="1564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线箭头连接符 141">
            <a:extLst>
              <a:ext uri="{FF2B5EF4-FFF2-40B4-BE49-F238E27FC236}">
                <a16:creationId xmlns:a16="http://schemas.microsoft.com/office/drawing/2014/main" id="{1917869C-BEEF-5547-BC59-597FE90C5FF1}"/>
              </a:ext>
            </a:extLst>
          </p:cNvPr>
          <p:cNvCxnSpPr>
            <a:cxnSpLocks/>
          </p:cNvCxnSpPr>
          <p:nvPr/>
        </p:nvCxnSpPr>
        <p:spPr>
          <a:xfrm flipH="1">
            <a:off x="8654777" y="5047024"/>
            <a:ext cx="369667" cy="3219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矩形 142">
            <a:extLst>
              <a:ext uri="{FF2B5EF4-FFF2-40B4-BE49-F238E27FC236}">
                <a16:creationId xmlns:a16="http://schemas.microsoft.com/office/drawing/2014/main" id="{6AEC2FAB-EE5F-CF4C-9A18-8E848D4E55D3}"/>
              </a:ext>
            </a:extLst>
          </p:cNvPr>
          <p:cNvSpPr/>
          <p:nvPr/>
        </p:nvSpPr>
        <p:spPr>
          <a:xfrm>
            <a:off x="7647555" y="4101325"/>
            <a:ext cx="4028664" cy="1760393"/>
          </a:xfrm>
          <a:prstGeom prst="rect">
            <a:avLst/>
          </a:prstGeom>
          <a:noFill/>
          <a:ln w="28575">
            <a:solidFill>
              <a:srgbClr val="2339D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697B0508-9884-1E46-A771-D8D73FA875AB}"/>
              </a:ext>
            </a:extLst>
          </p:cNvPr>
          <p:cNvSpPr txBox="1"/>
          <p:nvPr/>
        </p:nvSpPr>
        <p:spPr>
          <a:xfrm>
            <a:off x="10783759" y="5134141"/>
            <a:ext cx="1066038" cy="691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en-US" altLang="zh-CN" sz="1600" dirty="0">
                <a:latin typeface="Courier" pitchFamily="2" charset="0"/>
              </a:rPr>
              <a:t>scope3</a:t>
            </a:r>
          </a:p>
          <a:p>
            <a:pPr algn="l">
              <a:lnSpc>
                <a:spcPct val="125000"/>
              </a:lnSpc>
            </a:pPr>
            <a:r>
              <a:rPr kumimoji="1" lang="en-US" altLang="zh-CN" sz="1600" dirty="0">
                <a:latin typeface="Courier" pitchFamily="2" charset="0"/>
              </a:rPr>
              <a:t>place3</a:t>
            </a:r>
            <a:endParaRPr kumimoji="1" lang="zh-CN" altLang="en-US" sz="1600" dirty="0">
              <a:latin typeface="Courier" pitchFamily="2" charset="0"/>
            </a:endParaRPr>
          </a:p>
        </p:txBody>
      </p: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68C2FCE8-53F7-E74C-B76D-3B847DDD63F3}"/>
              </a:ext>
            </a:extLst>
          </p:cNvPr>
          <p:cNvGrpSpPr/>
          <p:nvPr/>
        </p:nvGrpSpPr>
        <p:grpSpPr>
          <a:xfrm>
            <a:off x="10230579" y="4202786"/>
            <a:ext cx="1015019" cy="476324"/>
            <a:chOff x="7867850" y="1959253"/>
            <a:chExt cx="1440673" cy="676072"/>
          </a:xfrm>
        </p:grpSpPr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id="{42B53363-D8A8-C443-9DE1-C9421436EC22}"/>
                </a:ext>
              </a:extLst>
            </p:cNvPr>
            <p:cNvSpPr/>
            <p:nvPr/>
          </p:nvSpPr>
          <p:spPr>
            <a:xfrm>
              <a:off x="7867850" y="1959253"/>
              <a:ext cx="1440673" cy="676072"/>
            </a:xfrm>
            <a:prstGeom prst="ellipse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A39E8CDE-A31D-094E-B3E5-FD5299736B85}"/>
                </a:ext>
              </a:extLst>
            </p:cNvPr>
            <p:cNvSpPr txBox="1"/>
            <p:nvPr/>
          </p:nvSpPr>
          <p:spPr>
            <a:xfrm>
              <a:off x="7946604" y="1980060"/>
              <a:ext cx="1331090" cy="655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/>
                <a:t>fc_0.tmp_0@GARD</a:t>
              </a:r>
              <a:endParaRPr kumimoji="1" lang="zh-CN" altLang="en-US" sz="1200" b="1" dirty="0"/>
            </a:p>
          </p:txBody>
        </p:sp>
      </p:grpSp>
      <p:cxnSp>
        <p:nvCxnSpPr>
          <p:cNvPr id="148" name="直线箭头连接符 147">
            <a:extLst>
              <a:ext uri="{FF2B5EF4-FFF2-40B4-BE49-F238E27FC236}">
                <a16:creationId xmlns:a16="http://schemas.microsoft.com/office/drawing/2014/main" id="{68AA1395-F49C-964B-8A03-6FA6DB340D26}"/>
              </a:ext>
            </a:extLst>
          </p:cNvPr>
          <p:cNvCxnSpPr>
            <a:cxnSpLocks/>
          </p:cNvCxnSpPr>
          <p:nvPr/>
        </p:nvCxnSpPr>
        <p:spPr>
          <a:xfrm flipH="1">
            <a:off x="9879727" y="4630856"/>
            <a:ext cx="495378" cy="2447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13E69B75-D873-6C40-8D29-82AE42765921}"/>
              </a:ext>
            </a:extLst>
          </p:cNvPr>
          <p:cNvGrpSpPr/>
          <p:nvPr/>
        </p:nvGrpSpPr>
        <p:grpSpPr>
          <a:xfrm>
            <a:off x="9708609" y="5318110"/>
            <a:ext cx="1040755" cy="461665"/>
            <a:chOff x="7867850" y="1913049"/>
            <a:chExt cx="1477201" cy="655266"/>
          </a:xfrm>
        </p:grpSpPr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id="{F8AA8B96-8D0D-0645-8B28-AEE0CA9C5C3D}"/>
                </a:ext>
              </a:extLst>
            </p:cNvPr>
            <p:cNvSpPr/>
            <p:nvPr/>
          </p:nvSpPr>
          <p:spPr>
            <a:xfrm>
              <a:off x="7867850" y="1959253"/>
              <a:ext cx="1440673" cy="562862"/>
            </a:xfrm>
            <a:prstGeom prst="ellipse">
              <a:avLst/>
            </a:prstGeom>
            <a:noFill/>
            <a:ln w="28575">
              <a:solidFill>
                <a:srgbClr val="2339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EEDC09B5-93FA-C546-AE3D-75E1E05E0511}"/>
                </a:ext>
              </a:extLst>
            </p:cNvPr>
            <p:cNvSpPr txBox="1"/>
            <p:nvPr/>
          </p:nvSpPr>
          <p:spPr>
            <a:xfrm>
              <a:off x="7888375" y="1913049"/>
              <a:ext cx="1456676" cy="655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/>
                <a:t>fc_0.w_0</a:t>
              </a:r>
            </a:p>
            <a:p>
              <a:pPr algn="ctr"/>
              <a:r>
                <a:rPr kumimoji="1" lang="en-US" altLang="zh-CN" sz="1200" b="1" dirty="0"/>
                <a:t>@GRAD</a:t>
              </a:r>
              <a:endParaRPr kumimoji="1" lang="zh-CN" altLang="en-US" sz="1200" b="1" dirty="0"/>
            </a:p>
          </p:txBody>
        </p:sp>
      </p:grpSp>
      <p:cxnSp>
        <p:nvCxnSpPr>
          <p:cNvPr id="152" name="直线箭头连接符 151">
            <a:extLst>
              <a:ext uri="{FF2B5EF4-FFF2-40B4-BE49-F238E27FC236}">
                <a16:creationId xmlns:a16="http://schemas.microsoft.com/office/drawing/2014/main" id="{3294BD9F-EB20-324D-94E5-6B5A94F14898}"/>
              </a:ext>
            </a:extLst>
          </p:cNvPr>
          <p:cNvCxnSpPr>
            <a:cxnSpLocks/>
            <a:stCxn id="135" idx="5"/>
          </p:cNvCxnSpPr>
          <p:nvPr/>
        </p:nvCxnSpPr>
        <p:spPr>
          <a:xfrm>
            <a:off x="9802701" y="5094323"/>
            <a:ext cx="250744" cy="2651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63FF1FED-C0D0-744E-8CE1-79A4396DF4AE}"/>
              </a:ext>
            </a:extLst>
          </p:cNvPr>
          <p:cNvSpPr txBox="1"/>
          <p:nvPr/>
        </p:nvSpPr>
        <p:spPr>
          <a:xfrm>
            <a:off x="5683902" y="4714026"/>
            <a:ext cx="1162560" cy="420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en-US" altLang="zh-CN" dirty="0">
                <a:latin typeface="Courier" pitchFamily="2" charset="0"/>
              </a:rPr>
              <a:t>...</a:t>
            </a:r>
            <a:endParaRPr kumimoji="1" lang="zh-CN" altLang="en-US" dirty="0">
              <a:latin typeface="Courier" pitchFamily="2" charset="0"/>
            </a:endParaRPr>
          </a:p>
        </p:txBody>
      </p: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5968A1B7-EF6E-8640-AD6F-719137806E5E}"/>
              </a:ext>
            </a:extLst>
          </p:cNvPr>
          <p:cNvGrpSpPr/>
          <p:nvPr/>
        </p:nvGrpSpPr>
        <p:grpSpPr>
          <a:xfrm>
            <a:off x="5354960" y="6135643"/>
            <a:ext cx="1208677" cy="396561"/>
            <a:chOff x="7867849" y="1959253"/>
            <a:chExt cx="1344128" cy="562862"/>
          </a:xfrm>
        </p:grpSpPr>
        <p:sp>
          <p:nvSpPr>
            <p:cNvPr id="154" name="椭圆 153">
              <a:extLst>
                <a:ext uri="{FF2B5EF4-FFF2-40B4-BE49-F238E27FC236}">
                  <a16:creationId xmlns:a16="http://schemas.microsoft.com/office/drawing/2014/main" id="{EB1055A0-4B48-FE46-820B-96AC00518F2D}"/>
                </a:ext>
              </a:extLst>
            </p:cNvPr>
            <p:cNvSpPr/>
            <p:nvPr/>
          </p:nvSpPr>
          <p:spPr>
            <a:xfrm>
              <a:off x="7867849" y="1959253"/>
              <a:ext cx="1332255" cy="562862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B1E7BBDA-ADB4-BA4E-BD2A-DE4D193E0B23}"/>
                </a:ext>
              </a:extLst>
            </p:cNvPr>
            <p:cNvSpPr txBox="1"/>
            <p:nvPr/>
          </p:nvSpPr>
          <p:spPr>
            <a:xfrm>
              <a:off x="7956143" y="2042405"/>
              <a:ext cx="1255834" cy="393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 err="1"/>
                <a:t>all_reduce</a:t>
              </a:r>
              <a:endParaRPr kumimoji="1" lang="zh-CN" altLang="en-US" sz="1200" b="1" dirty="0"/>
            </a:p>
          </p:txBody>
        </p:sp>
      </p:grpSp>
      <p:cxnSp>
        <p:nvCxnSpPr>
          <p:cNvPr id="156" name="直线箭头连接符 155">
            <a:extLst>
              <a:ext uri="{FF2B5EF4-FFF2-40B4-BE49-F238E27FC236}">
                <a16:creationId xmlns:a16="http://schemas.microsoft.com/office/drawing/2014/main" id="{4CDEA5A8-C9C5-5D4D-9509-255788B9CEDC}"/>
              </a:ext>
            </a:extLst>
          </p:cNvPr>
          <p:cNvCxnSpPr>
            <a:cxnSpLocks/>
            <a:endCxn id="154" idx="2"/>
          </p:cNvCxnSpPr>
          <p:nvPr/>
        </p:nvCxnSpPr>
        <p:spPr>
          <a:xfrm>
            <a:off x="2459332" y="5875467"/>
            <a:ext cx="2895628" cy="4584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线箭头连接符 156">
            <a:extLst>
              <a:ext uri="{FF2B5EF4-FFF2-40B4-BE49-F238E27FC236}">
                <a16:creationId xmlns:a16="http://schemas.microsoft.com/office/drawing/2014/main" id="{C401E244-2FF3-BB4F-BBB3-9202182013F6}"/>
              </a:ext>
            </a:extLst>
          </p:cNvPr>
          <p:cNvCxnSpPr>
            <a:cxnSpLocks/>
            <a:stCxn id="143" idx="2"/>
            <a:endCxn id="155" idx="3"/>
          </p:cNvCxnSpPr>
          <p:nvPr/>
        </p:nvCxnSpPr>
        <p:spPr>
          <a:xfrm flipH="1">
            <a:off x="6563637" y="5861718"/>
            <a:ext cx="3098250" cy="471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05012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2" y="181250"/>
            <a:ext cx="8679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/>
              <a:t>ParallelExecutor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 err="1">
                <a:solidFill>
                  <a:srgbClr val="2339DA"/>
                </a:solidFill>
              </a:rPr>
              <a:t>AppendMultiDevPass</a:t>
            </a:r>
            <a:r>
              <a:rPr kumimoji="1" lang="zh-CN" altLang="en-US" sz="2800" b="1" dirty="0">
                <a:solidFill>
                  <a:srgbClr val="2339DA"/>
                </a:solidFill>
              </a:rPr>
              <a:t>小结</a:t>
            </a:r>
            <a:endParaRPr kumimoji="1" lang="en-US" altLang="zh-CN" sz="2800" b="1" dirty="0">
              <a:solidFill>
                <a:srgbClr val="2339DA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92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A186EF3-005A-5F4E-9955-3A2748882375}"/>
              </a:ext>
            </a:extLst>
          </p:cNvPr>
          <p:cNvSpPr/>
          <p:nvPr/>
        </p:nvSpPr>
        <p:spPr>
          <a:xfrm>
            <a:off x="822602" y="3574303"/>
            <a:ext cx="9803756" cy="1458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AutoNum type="arabicPeriod"/>
            </a:pPr>
            <a:r>
              <a:rPr kumimoji="1" lang="zh-CN" altLang="en-US" dirty="0">
                <a:latin typeface="Courier" pitchFamily="2" charset="0"/>
              </a:rPr>
              <a:t>为</a:t>
            </a:r>
            <a:r>
              <a:rPr kumimoji="1" lang="en-US" altLang="zh-CN" dirty="0" err="1">
                <a:latin typeface="Courier" pitchFamily="2" charset="0"/>
              </a:rPr>
              <a:t>Grpah</a:t>
            </a:r>
            <a:r>
              <a:rPr kumimoji="1" lang="zh-CN" altLang="en-US" dirty="0">
                <a:latin typeface="Courier" pitchFamily="2" charset="0"/>
              </a:rPr>
              <a:t>中的</a:t>
            </a:r>
            <a:r>
              <a:rPr kumimoji="1" lang="en-US" altLang="zh-CN" dirty="0" err="1">
                <a:latin typeface="Courier" pitchFamily="2" charset="0"/>
              </a:rPr>
              <a:t>ir</a:t>
            </a:r>
            <a:r>
              <a:rPr kumimoji="1" lang="en-US" altLang="zh-CN" dirty="0">
                <a:latin typeface="Courier" pitchFamily="2" charset="0"/>
              </a:rPr>
              <a:t>::Node</a:t>
            </a:r>
            <a:r>
              <a:rPr kumimoji="1" lang="zh-CN" altLang="en-US" dirty="0">
                <a:latin typeface="Courier" pitchFamily="2" charset="0"/>
              </a:rPr>
              <a:t>包裹</a:t>
            </a:r>
            <a:r>
              <a:rPr kumimoji="1" lang="en-US" altLang="zh-CN" dirty="0">
                <a:latin typeface="Courier" pitchFamily="2" charset="0"/>
              </a:rPr>
              <a:t>Handle</a:t>
            </a:r>
            <a:r>
              <a:rPr kumimoji="1" lang="zh-CN" altLang="en-US" dirty="0">
                <a:latin typeface="Courier" pitchFamily="2" charset="0"/>
              </a:rPr>
              <a:t>（</a:t>
            </a:r>
            <a:r>
              <a:rPr kumimoji="1" lang="en-US" altLang="zh-CN" dirty="0" err="1">
                <a:latin typeface="Courier" pitchFamily="2" charset="0"/>
              </a:rPr>
              <a:t>OpHandle</a:t>
            </a:r>
            <a:r>
              <a:rPr kumimoji="1" lang="zh-CN" altLang="en-US" dirty="0">
                <a:latin typeface="Courier" pitchFamily="2" charset="0"/>
              </a:rPr>
              <a:t>和</a:t>
            </a:r>
            <a:r>
              <a:rPr kumimoji="1" lang="en-US" altLang="zh-CN" dirty="0" err="1">
                <a:latin typeface="Courier" pitchFamily="2" charset="0"/>
              </a:rPr>
              <a:t>VarHandle</a:t>
            </a:r>
            <a:r>
              <a:rPr kumimoji="1" lang="zh-CN" altLang="en-US" dirty="0">
                <a:latin typeface="Courier" pitchFamily="2" charset="0"/>
              </a:rPr>
              <a:t>）</a:t>
            </a:r>
            <a:endParaRPr kumimoji="1" lang="en-US" altLang="zh-CN" dirty="0">
              <a:latin typeface="Courier" pitchFamily="2" charset="0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kumimoji="1" lang="zh-CN" altLang="en-US" dirty="0">
                <a:latin typeface="Courier" pitchFamily="2" charset="0"/>
              </a:rPr>
              <a:t>完成</a:t>
            </a:r>
            <a:r>
              <a:rPr kumimoji="1" lang="en-US" altLang="zh-CN" dirty="0">
                <a:latin typeface="Courier" pitchFamily="2" charset="0"/>
              </a:rPr>
              <a:t>Graph</a:t>
            </a:r>
            <a:r>
              <a:rPr kumimoji="1" lang="zh-CN" altLang="en-US" dirty="0">
                <a:latin typeface="Courier" pitchFamily="2" charset="0"/>
              </a:rPr>
              <a:t>中</a:t>
            </a:r>
            <a:r>
              <a:rPr kumimoji="1" lang="en-US" altLang="zh-CN" dirty="0" err="1">
                <a:latin typeface="Courier" pitchFamily="2" charset="0"/>
              </a:rPr>
              <a:t>OpDesc</a:t>
            </a:r>
            <a:r>
              <a:rPr kumimoji="1" lang="zh-CN" altLang="en-US" dirty="0">
                <a:latin typeface="Courier" pitchFamily="2" charset="0"/>
              </a:rPr>
              <a:t>到</a:t>
            </a:r>
            <a:r>
              <a:rPr kumimoji="1" lang="en-US" altLang="zh-CN" dirty="0" err="1">
                <a:latin typeface="Courier" pitchFamily="2" charset="0"/>
              </a:rPr>
              <a:t>OperatorBase</a:t>
            </a:r>
            <a:r>
              <a:rPr kumimoji="1" lang="zh-CN" altLang="en-US" dirty="0">
                <a:latin typeface="Courier" pitchFamily="2" charset="0"/>
              </a:rPr>
              <a:t>的创建，关联</a:t>
            </a:r>
            <a:r>
              <a:rPr kumimoji="1" lang="en-US" altLang="zh-CN" dirty="0">
                <a:latin typeface="Courier" pitchFamily="2" charset="0"/>
              </a:rPr>
              <a:t>Op-&gt;Run,</a:t>
            </a:r>
            <a:r>
              <a:rPr kumimoji="1" lang="zh-CN" altLang="en-US" dirty="0">
                <a:latin typeface="Courier" pitchFamily="2" charset="0"/>
              </a:rPr>
              <a:t>使</a:t>
            </a:r>
            <a:r>
              <a:rPr kumimoji="1" lang="en-US" altLang="zh-CN" dirty="0">
                <a:latin typeface="Courier" pitchFamily="2" charset="0"/>
              </a:rPr>
              <a:t>Op</a:t>
            </a:r>
            <a:r>
              <a:rPr kumimoji="1" lang="zh-CN" altLang="en-US" dirty="0">
                <a:latin typeface="Courier" pitchFamily="2" charset="0"/>
              </a:rPr>
              <a:t>可以执行</a:t>
            </a:r>
            <a:endParaRPr kumimoji="1" lang="en-US" altLang="zh-CN" dirty="0">
              <a:latin typeface="Courier" pitchFamily="2" charset="0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kumimoji="1" lang="zh-CN" altLang="en-US" dirty="0">
                <a:latin typeface="Courier" pitchFamily="2" charset="0"/>
              </a:rPr>
              <a:t>根据</a:t>
            </a:r>
            <a:r>
              <a:rPr kumimoji="1" lang="en-US" altLang="zh-CN" dirty="0" err="1">
                <a:latin typeface="Courier" pitchFamily="2" charset="0"/>
              </a:rPr>
              <a:t>places.size</a:t>
            </a:r>
            <a:r>
              <a:rPr kumimoji="1" lang="zh-CN" altLang="en-US" dirty="0">
                <a:latin typeface="Courier" pitchFamily="2" charset="0"/>
              </a:rPr>
              <a:t>复制相应数目的</a:t>
            </a:r>
            <a:r>
              <a:rPr kumimoji="1" lang="en-US" altLang="zh-CN" dirty="0">
                <a:latin typeface="Courier" pitchFamily="2" charset="0"/>
              </a:rPr>
              <a:t>Op</a:t>
            </a:r>
            <a:r>
              <a:rPr kumimoji="1" lang="zh-CN" altLang="en-US" dirty="0">
                <a:latin typeface="Courier" pitchFamily="2" charset="0"/>
              </a:rPr>
              <a:t>节点，支持并行</a:t>
            </a:r>
            <a:endParaRPr kumimoji="1" lang="en-US" altLang="zh-CN" dirty="0">
              <a:latin typeface="Courier" pitchFamily="2" charset="0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kumimoji="1" lang="zh-CN" altLang="en-US" dirty="0">
                <a:latin typeface="Courier" pitchFamily="2" charset="0"/>
              </a:rPr>
              <a:t>在反向过程中插入</a:t>
            </a:r>
            <a:r>
              <a:rPr kumimoji="1" lang="en-US" altLang="zh-CN" dirty="0" err="1">
                <a:latin typeface="Courier" pitchFamily="2" charset="0"/>
              </a:rPr>
              <a:t>AllReduceOp</a:t>
            </a:r>
            <a:r>
              <a:rPr kumimoji="1" lang="zh-CN" altLang="en-US" dirty="0">
                <a:latin typeface="Courier" pitchFamily="2" charset="0"/>
              </a:rPr>
              <a:t>，支持并行过程中及时同步参数</a:t>
            </a:r>
            <a:endParaRPr kumimoji="1" lang="en-US" altLang="zh-CN" dirty="0">
              <a:latin typeface="Courier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B89E909-AEB3-AD48-849F-8917A0A15016}"/>
              </a:ext>
            </a:extLst>
          </p:cNvPr>
          <p:cNvSpPr/>
          <p:nvPr/>
        </p:nvSpPr>
        <p:spPr>
          <a:xfrm>
            <a:off x="806194" y="846725"/>
            <a:ext cx="1036147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MultiDevSSAGraphBuilderBase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</a:t>
            </a:r>
            <a:r>
              <a:rPr lang="en" altLang="zh-CN" dirty="0" err="1">
                <a:solidFill>
                  <a:srgbClr val="795E26"/>
                </a:solidFill>
                <a:latin typeface=" Courier" pitchFamily="2" charset="0"/>
              </a:rPr>
              <a:t>ApplyImpl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ir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 Courier" pitchFamily="2" charset="0"/>
              </a:rPr>
              <a:t>Graph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*</a:t>
            </a:r>
            <a:r>
              <a:rPr lang="en" altLang="zh-CN" dirty="0">
                <a:solidFill>
                  <a:srgbClr val="001080"/>
                </a:solidFill>
                <a:latin typeface=" Courier" pitchFamily="2" charset="0"/>
              </a:rPr>
              <a:t>graph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) </a:t>
            </a:r>
            <a:r>
              <a:rPr lang="en" altLang="zh-CN" dirty="0" err="1">
                <a:solidFill>
                  <a:srgbClr val="0000FF"/>
                </a:solidFill>
                <a:latin typeface=" Courier" pitchFamily="2" charset="0"/>
              </a:rPr>
              <a:t>const</a:t>
            </a:r>
            <a:r>
              <a:rPr lang="zh-CN" altLang="en-US" dirty="0">
                <a:solidFill>
                  <a:srgbClr val="0000FF"/>
                </a:solidFill>
                <a:latin typeface=" Courier" pitchFamily="2" charset="0"/>
              </a:rPr>
              <a:t> 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{</a:t>
            </a:r>
          </a:p>
          <a:p>
            <a:r>
              <a:rPr lang="zh-CN" altLang="en-US" dirty="0">
                <a:solidFill>
                  <a:srgbClr val="267F99"/>
                </a:solidFill>
                <a:latin typeface=" Courier" pitchFamily="2" charset="0"/>
              </a:rPr>
              <a:t>  </a:t>
            </a:r>
            <a:r>
              <a:rPr lang="en-US" altLang="zh-CN" dirty="0">
                <a:solidFill>
                  <a:srgbClr val="267F99"/>
                </a:solidFill>
                <a:latin typeface=" Courier" pitchFamily="2" charset="0"/>
              </a:rPr>
              <a:t>//</a:t>
            </a:r>
            <a:r>
              <a:rPr lang="zh-CN" altLang="en-US" dirty="0">
                <a:solidFill>
                  <a:srgbClr val="267F99"/>
                </a:solidFill>
                <a:latin typeface=" Courier" pitchFamily="2" charset="0"/>
              </a:rPr>
              <a:t> </a:t>
            </a:r>
            <a:r>
              <a:rPr lang="en-US" altLang="zh-CN" dirty="0">
                <a:solidFill>
                  <a:srgbClr val="267F99"/>
                </a:solidFill>
                <a:latin typeface=" Courier" pitchFamily="2" charset="0"/>
              </a:rPr>
              <a:t>1.</a:t>
            </a:r>
            <a:r>
              <a:rPr lang="zh-CN" altLang="en-US" dirty="0">
                <a:solidFill>
                  <a:srgbClr val="267F99"/>
                </a:solidFill>
                <a:latin typeface=" Courier" pitchFamily="2" charset="0"/>
              </a:rPr>
              <a:t> 初始化</a:t>
            </a:r>
            <a:endParaRPr lang="en-US" altLang="zh-CN" dirty="0">
              <a:solidFill>
                <a:srgbClr val="267F99"/>
              </a:solidFill>
              <a:latin typeface=" Courier" pitchFamily="2" charset="0"/>
            </a:endParaRPr>
          </a:p>
          <a:p>
            <a:r>
              <a:rPr lang="zh-CN" altLang="en-US" dirty="0">
                <a:solidFill>
                  <a:srgbClr val="267F99"/>
                </a:solidFill>
                <a:latin typeface=" Courier" pitchFamily="2" charset="0"/>
              </a:rPr>
              <a:t>  </a:t>
            </a:r>
            <a:r>
              <a:rPr lang="en-US" altLang="zh-CN" dirty="0">
                <a:solidFill>
                  <a:srgbClr val="267F99"/>
                </a:solidFill>
                <a:latin typeface=" Courier" pitchFamily="2" charset="0"/>
              </a:rPr>
              <a:t>//</a:t>
            </a:r>
            <a:r>
              <a:rPr lang="zh-CN" altLang="en-US" dirty="0">
                <a:solidFill>
                  <a:srgbClr val="267F99"/>
                </a:solidFill>
                <a:latin typeface=" Courier" pitchFamily="2" charset="0"/>
              </a:rPr>
              <a:t> </a:t>
            </a:r>
            <a:r>
              <a:rPr lang="en-US" altLang="zh-CN" dirty="0">
                <a:solidFill>
                  <a:srgbClr val="267F99"/>
                </a:solidFill>
                <a:latin typeface=" Courier" pitchFamily="2" charset="0"/>
              </a:rPr>
              <a:t>2.</a:t>
            </a:r>
            <a:r>
              <a:rPr lang="zh-CN" altLang="en-US" dirty="0">
                <a:solidFill>
                  <a:srgbClr val="267F99"/>
                </a:solidFill>
                <a:latin typeface=" Courier" pitchFamily="2" charset="0"/>
              </a:rPr>
              <a:t> </a:t>
            </a:r>
            <a:r>
              <a:rPr lang="en-US" altLang="zh-CN" dirty="0">
                <a:solidFill>
                  <a:srgbClr val="267F99"/>
                </a:solidFill>
                <a:latin typeface=" Courier" pitchFamily="2" charset="0"/>
              </a:rPr>
              <a:t>Op</a:t>
            </a:r>
            <a:r>
              <a:rPr lang="zh-CN" altLang="en-US" dirty="0">
                <a:solidFill>
                  <a:srgbClr val="267F99"/>
                </a:solidFill>
                <a:latin typeface=" Courier" pitchFamily="2" charset="0"/>
              </a:rPr>
              <a:t>拓扑排序，获取所有</a:t>
            </a:r>
            <a:r>
              <a:rPr lang="en-US" altLang="zh-CN" dirty="0" err="1">
                <a:solidFill>
                  <a:srgbClr val="267F99"/>
                </a:solidFill>
                <a:latin typeface=" Courier" pitchFamily="2" charset="0"/>
              </a:rPr>
              <a:t>var</a:t>
            </a:r>
            <a:r>
              <a:rPr lang="zh-CN" altLang="en-US" dirty="0">
                <a:solidFill>
                  <a:srgbClr val="267F99"/>
                </a:solidFill>
                <a:latin typeface=" Courier" pitchFamily="2" charset="0"/>
              </a:rPr>
              <a:t> </a:t>
            </a:r>
            <a:r>
              <a:rPr lang="en-US" altLang="zh-CN" dirty="0">
                <a:solidFill>
                  <a:srgbClr val="267F99"/>
                </a:solidFill>
                <a:latin typeface=" Courier" pitchFamily="2" charset="0"/>
              </a:rPr>
              <a:t>node</a:t>
            </a:r>
          </a:p>
          <a:p>
            <a:r>
              <a:rPr lang="zh-CN" altLang="en-US" b="0" dirty="0">
                <a:solidFill>
                  <a:srgbClr val="267F99"/>
                </a:solidFill>
                <a:effectLst/>
                <a:latin typeface=" Courier" pitchFamily="2" charset="0"/>
              </a:rPr>
              <a:t>  </a:t>
            </a:r>
            <a:r>
              <a:rPr lang="en-US" altLang="zh-CN" dirty="0">
                <a:solidFill>
                  <a:srgbClr val="267F99"/>
                </a:solidFill>
                <a:latin typeface=" Courier" pitchFamily="2" charset="0"/>
              </a:rPr>
              <a:t>//</a:t>
            </a:r>
            <a:r>
              <a:rPr lang="zh-CN" altLang="en-US" dirty="0">
                <a:solidFill>
                  <a:srgbClr val="267F99"/>
                </a:solidFill>
                <a:latin typeface=" Courier" pitchFamily="2" charset="0"/>
              </a:rPr>
              <a:t> </a:t>
            </a:r>
            <a:r>
              <a:rPr lang="en-US" altLang="zh-CN" dirty="0">
                <a:solidFill>
                  <a:srgbClr val="267F99"/>
                </a:solidFill>
                <a:latin typeface=" Courier" pitchFamily="2" charset="0"/>
              </a:rPr>
              <a:t>3.</a:t>
            </a:r>
            <a:r>
              <a:rPr lang="zh-CN" altLang="en-US" dirty="0">
                <a:solidFill>
                  <a:srgbClr val="267F99"/>
                </a:solidFill>
                <a:latin typeface=" Courier" pitchFamily="2" charset="0"/>
              </a:rPr>
              <a:t> 遍历经过拓扑排序的</a:t>
            </a:r>
            <a:r>
              <a:rPr lang="en-US" altLang="zh-CN" dirty="0">
                <a:solidFill>
                  <a:srgbClr val="267F99"/>
                </a:solidFill>
                <a:latin typeface=" Courier" pitchFamily="2" charset="0"/>
              </a:rPr>
              <a:t>Ops</a:t>
            </a:r>
          </a:p>
          <a:p>
            <a:r>
              <a:rPr lang="zh-CN" altLang="en-US" b="0" dirty="0">
                <a:solidFill>
                  <a:srgbClr val="267F99"/>
                </a:solidFill>
                <a:effectLst/>
                <a:latin typeface=" Courier" pitchFamily="2" charset="0"/>
              </a:rPr>
              <a:t>  </a:t>
            </a:r>
            <a:r>
              <a:rPr lang="en-US" altLang="zh-CN" dirty="0">
                <a:solidFill>
                  <a:srgbClr val="267F99"/>
                </a:solidFill>
                <a:latin typeface=" Courier" pitchFamily="2" charset="0"/>
              </a:rPr>
              <a:t>//</a:t>
            </a:r>
            <a:r>
              <a:rPr lang="zh-CN" altLang="en-US" dirty="0">
                <a:solidFill>
                  <a:srgbClr val="267F99"/>
                </a:solidFill>
                <a:latin typeface=" Courier" pitchFamily="2" charset="0"/>
              </a:rPr>
              <a:t>   </a:t>
            </a:r>
            <a:r>
              <a:rPr lang="en-US" altLang="zh-CN" dirty="0">
                <a:solidFill>
                  <a:srgbClr val="267F99"/>
                </a:solidFill>
                <a:latin typeface=" Courier" pitchFamily="2" charset="0"/>
              </a:rPr>
              <a:t>-</a:t>
            </a:r>
            <a:r>
              <a:rPr lang="zh-CN" altLang="en-US" dirty="0">
                <a:solidFill>
                  <a:srgbClr val="267F99"/>
                </a:solidFill>
                <a:latin typeface=" Courier" pitchFamily="2" charset="0"/>
              </a:rPr>
              <a:t> </a:t>
            </a:r>
            <a:r>
              <a:rPr lang="en-US" altLang="zh-CN" dirty="0">
                <a:solidFill>
                  <a:srgbClr val="267F99"/>
                </a:solidFill>
                <a:latin typeface=" Courier" pitchFamily="2" charset="0"/>
              </a:rPr>
              <a:t>forward</a:t>
            </a:r>
            <a:r>
              <a:rPr lang="zh-CN" altLang="en-US" dirty="0">
                <a:solidFill>
                  <a:srgbClr val="267F99"/>
                </a:solidFill>
                <a:latin typeface=" Courier" pitchFamily="2" charset="0"/>
              </a:rPr>
              <a:t> </a:t>
            </a:r>
            <a:r>
              <a:rPr lang="en-US" altLang="zh-CN" dirty="0">
                <a:solidFill>
                  <a:srgbClr val="267F99"/>
                </a:solidFill>
                <a:latin typeface=" Courier" pitchFamily="2" charset="0"/>
              </a:rPr>
              <a:t>Op:</a:t>
            </a:r>
            <a:r>
              <a:rPr lang="zh-CN" altLang="en-US" dirty="0">
                <a:solidFill>
                  <a:srgbClr val="267F99"/>
                </a:solidFill>
                <a:latin typeface=" Courier" pitchFamily="2" charset="0"/>
              </a:rPr>
              <a:t> 在每个</a:t>
            </a:r>
            <a:r>
              <a:rPr lang="en-US" altLang="zh-CN" dirty="0">
                <a:solidFill>
                  <a:srgbClr val="267F99"/>
                </a:solidFill>
                <a:latin typeface=" Courier" pitchFamily="2" charset="0"/>
              </a:rPr>
              <a:t>place</a:t>
            </a:r>
            <a:r>
              <a:rPr lang="zh-CN" altLang="en-US" dirty="0">
                <a:solidFill>
                  <a:srgbClr val="267F99"/>
                </a:solidFill>
                <a:latin typeface=" Courier" pitchFamily="2" charset="0"/>
              </a:rPr>
              <a:t>上创建复制的</a:t>
            </a:r>
            <a:r>
              <a:rPr lang="en-US" altLang="zh-CN" dirty="0">
                <a:solidFill>
                  <a:srgbClr val="267F99"/>
                </a:solidFill>
                <a:latin typeface=" Courier" pitchFamily="2" charset="0"/>
              </a:rPr>
              <a:t>Op</a:t>
            </a:r>
          </a:p>
          <a:p>
            <a:r>
              <a:rPr lang="zh-CN" altLang="en-US" dirty="0">
                <a:solidFill>
                  <a:srgbClr val="267F99"/>
                </a:solidFill>
                <a:latin typeface=" Courier" pitchFamily="2" charset="0"/>
              </a:rPr>
              <a:t>  </a:t>
            </a:r>
            <a:r>
              <a:rPr lang="en-US" altLang="zh-CN" dirty="0">
                <a:solidFill>
                  <a:srgbClr val="267F99"/>
                </a:solidFill>
                <a:latin typeface=" Courier" pitchFamily="2" charset="0"/>
              </a:rPr>
              <a:t>//</a:t>
            </a:r>
            <a:r>
              <a:rPr lang="zh-CN" altLang="en-US" dirty="0">
                <a:solidFill>
                  <a:srgbClr val="267F99"/>
                </a:solidFill>
                <a:latin typeface=" Courier" pitchFamily="2" charset="0"/>
              </a:rPr>
              <a:t>   </a:t>
            </a:r>
            <a:r>
              <a:rPr lang="en-US" altLang="zh-CN" dirty="0">
                <a:solidFill>
                  <a:srgbClr val="267F99"/>
                </a:solidFill>
                <a:latin typeface=" Courier" pitchFamily="2" charset="0"/>
              </a:rPr>
              <a:t>-</a:t>
            </a:r>
            <a:r>
              <a:rPr lang="zh-CN" altLang="en-US" dirty="0">
                <a:solidFill>
                  <a:srgbClr val="267F99"/>
                </a:solidFill>
                <a:latin typeface=" Courier" pitchFamily="2" charset="0"/>
              </a:rPr>
              <a:t> </a:t>
            </a:r>
            <a:r>
              <a:rPr lang="en-US" altLang="zh-CN" dirty="0">
                <a:solidFill>
                  <a:srgbClr val="267F99"/>
                </a:solidFill>
                <a:latin typeface=" Courier" pitchFamily="2" charset="0"/>
              </a:rPr>
              <a:t>backward</a:t>
            </a:r>
            <a:r>
              <a:rPr lang="zh-CN" altLang="en-US" dirty="0">
                <a:solidFill>
                  <a:srgbClr val="267F99"/>
                </a:solidFill>
                <a:latin typeface=" Courier" pitchFamily="2" charset="0"/>
              </a:rPr>
              <a:t> </a:t>
            </a:r>
            <a:r>
              <a:rPr lang="en-US" altLang="zh-CN" dirty="0">
                <a:solidFill>
                  <a:srgbClr val="267F99"/>
                </a:solidFill>
                <a:latin typeface=" Courier" pitchFamily="2" charset="0"/>
              </a:rPr>
              <a:t>Op:</a:t>
            </a:r>
            <a:r>
              <a:rPr lang="zh-CN" altLang="en-US" dirty="0">
                <a:solidFill>
                  <a:srgbClr val="267F99"/>
                </a:solidFill>
                <a:latin typeface=" Courier" pitchFamily="2" charset="0"/>
              </a:rPr>
              <a:t> 在每个</a:t>
            </a:r>
            <a:r>
              <a:rPr lang="en-US" altLang="zh-CN" dirty="0">
                <a:solidFill>
                  <a:srgbClr val="267F99"/>
                </a:solidFill>
                <a:latin typeface=" Courier" pitchFamily="2" charset="0"/>
              </a:rPr>
              <a:t>place</a:t>
            </a:r>
            <a:r>
              <a:rPr lang="zh-CN" altLang="en-US" dirty="0">
                <a:solidFill>
                  <a:srgbClr val="267F99"/>
                </a:solidFill>
                <a:latin typeface=" Courier" pitchFamily="2" charset="0"/>
              </a:rPr>
              <a:t>上创建复制</a:t>
            </a:r>
            <a:r>
              <a:rPr lang="en-US" altLang="zh-CN" dirty="0">
                <a:solidFill>
                  <a:srgbClr val="267F99"/>
                </a:solidFill>
                <a:latin typeface=" Courier" pitchFamily="2" charset="0"/>
              </a:rPr>
              <a:t>Op</a:t>
            </a:r>
            <a:r>
              <a:rPr lang="zh-CN" altLang="en-US" dirty="0">
                <a:solidFill>
                  <a:srgbClr val="267F99"/>
                </a:solidFill>
                <a:latin typeface=" Courier" pitchFamily="2" charset="0"/>
              </a:rPr>
              <a:t>，并在每个</a:t>
            </a:r>
            <a:r>
              <a:rPr lang="en-US" altLang="zh-CN" dirty="0">
                <a:solidFill>
                  <a:srgbClr val="267F99"/>
                </a:solidFill>
                <a:latin typeface=" Courier" pitchFamily="2" charset="0"/>
              </a:rPr>
              <a:t>Op</a:t>
            </a:r>
            <a:r>
              <a:rPr lang="zh-CN" altLang="en-US" dirty="0">
                <a:solidFill>
                  <a:srgbClr val="267F99"/>
                </a:solidFill>
                <a:latin typeface=" Courier" pitchFamily="2" charset="0"/>
              </a:rPr>
              <a:t>后面插入</a:t>
            </a:r>
            <a:r>
              <a:rPr lang="en-US" altLang="zh-CN" dirty="0" err="1">
                <a:solidFill>
                  <a:srgbClr val="267F99"/>
                </a:solidFill>
                <a:latin typeface=" Courier" pitchFamily="2" charset="0"/>
              </a:rPr>
              <a:t>CollectiveOp</a:t>
            </a:r>
            <a:endParaRPr lang="en-US" altLang="zh-CN" dirty="0">
              <a:solidFill>
                <a:srgbClr val="267F99"/>
              </a:solidFill>
              <a:latin typeface=" Courier" pitchFamily="2" charset="0"/>
            </a:endParaRPr>
          </a:p>
          <a:p>
            <a:r>
              <a:rPr lang="zh-CN" altLang="en-US" dirty="0">
                <a:solidFill>
                  <a:srgbClr val="267F99"/>
                </a:solidFill>
                <a:latin typeface=" Courier" pitchFamily="2" charset="0"/>
              </a:rPr>
              <a:t>  </a:t>
            </a:r>
            <a:r>
              <a:rPr lang="en-US" altLang="zh-CN" dirty="0">
                <a:solidFill>
                  <a:srgbClr val="267F99"/>
                </a:solidFill>
                <a:latin typeface=" Courier" pitchFamily="2" charset="0"/>
              </a:rPr>
              <a:t>//</a:t>
            </a:r>
            <a:r>
              <a:rPr lang="zh-CN" altLang="en-US" dirty="0">
                <a:solidFill>
                  <a:srgbClr val="267F99"/>
                </a:solidFill>
                <a:latin typeface=" Courier" pitchFamily="2" charset="0"/>
              </a:rPr>
              <a:t>   </a:t>
            </a:r>
            <a:r>
              <a:rPr lang="en-US" altLang="zh-CN" dirty="0">
                <a:solidFill>
                  <a:srgbClr val="267F99"/>
                </a:solidFill>
                <a:latin typeface=" Courier" pitchFamily="2" charset="0"/>
              </a:rPr>
              <a:t>-</a:t>
            </a:r>
            <a:r>
              <a:rPr lang="zh-CN" altLang="en-US" dirty="0">
                <a:solidFill>
                  <a:srgbClr val="267F99"/>
                </a:solidFill>
                <a:latin typeface=" Courier" pitchFamily="2" charset="0"/>
              </a:rPr>
              <a:t> </a:t>
            </a:r>
            <a:r>
              <a:rPr lang="en-US" altLang="zh-CN" dirty="0" err="1">
                <a:solidFill>
                  <a:srgbClr val="267F99"/>
                </a:solidFill>
                <a:latin typeface=" Courier" pitchFamily="2" charset="0"/>
              </a:rPr>
              <a:t>ScaleLossOp</a:t>
            </a:r>
            <a:r>
              <a:rPr lang="en-US" altLang="zh-CN" dirty="0">
                <a:solidFill>
                  <a:srgbClr val="267F99"/>
                </a:solidFill>
                <a:latin typeface=" Courier" pitchFamily="2" charset="0"/>
              </a:rPr>
              <a:t>:</a:t>
            </a:r>
            <a:r>
              <a:rPr lang="zh-CN" altLang="en-US" dirty="0">
                <a:solidFill>
                  <a:srgbClr val="267F99"/>
                </a:solidFill>
                <a:latin typeface=" Courier" pitchFamily="2" charset="0"/>
              </a:rPr>
              <a:t> 特殊处理，前向后向分界</a:t>
            </a:r>
            <a:endParaRPr lang="en-US" altLang="zh-CN" dirty="0">
              <a:solidFill>
                <a:srgbClr val="267F99"/>
              </a:solidFill>
              <a:latin typeface=" Courier" pitchFamily="2" charset="0"/>
            </a:endParaRPr>
          </a:p>
          <a:p>
            <a:r>
              <a:rPr lang="zh-CN" altLang="en-US" dirty="0">
                <a:solidFill>
                  <a:srgbClr val="267F99"/>
                </a:solidFill>
                <a:latin typeface=" Courier" pitchFamily="2" charset="0"/>
              </a:rPr>
              <a:t>  </a:t>
            </a:r>
            <a:r>
              <a:rPr lang="en-US" altLang="zh-CN" dirty="0">
                <a:solidFill>
                  <a:srgbClr val="267F99"/>
                </a:solidFill>
                <a:latin typeface=" Courier" pitchFamily="2" charset="0"/>
              </a:rPr>
              <a:t>//</a:t>
            </a:r>
            <a:r>
              <a:rPr lang="zh-CN" altLang="en-US" dirty="0">
                <a:solidFill>
                  <a:srgbClr val="267F99"/>
                </a:solidFill>
                <a:latin typeface=" Courier" pitchFamily="2" charset="0"/>
              </a:rPr>
              <a:t> </a:t>
            </a:r>
            <a:r>
              <a:rPr lang="en-US" altLang="zh-CN" dirty="0">
                <a:solidFill>
                  <a:srgbClr val="267F99"/>
                </a:solidFill>
                <a:latin typeface=" Courier" pitchFamily="2" charset="0"/>
              </a:rPr>
              <a:t>4</a:t>
            </a:r>
            <a:r>
              <a:rPr lang="zh-CN" altLang="en-US" dirty="0">
                <a:solidFill>
                  <a:srgbClr val="267F99"/>
                </a:solidFill>
                <a:latin typeface=" Courier" pitchFamily="2" charset="0"/>
              </a:rPr>
              <a:t> 处理</a:t>
            </a:r>
            <a:r>
              <a:rPr lang="en-US" altLang="zh-CN" dirty="0">
                <a:solidFill>
                  <a:srgbClr val="267F99"/>
                </a:solidFill>
                <a:latin typeface=" Courier" pitchFamily="2" charset="0"/>
              </a:rPr>
              <a:t>Hazards</a:t>
            </a:r>
            <a:r>
              <a:rPr lang="zh-CN" altLang="en-US" dirty="0">
                <a:solidFill>
                  <a:srgbClr val="267F99"/>
                </a:solidFill>
                <a:latin typeface=" Courier" pitchFamily="2" charset="0"/>
              </a:rPr>
              <a:t>，为</a:t>
            </a:r>
            <a:r>
              <a:rPr lang="en-US" altLang="zh-CN" dirty="0" err="1">
                <a:solidFill>
                  <a:srgbClr val="267F99"/>
                </a:solidFill>
                <a:latin typeface=" Courier" pitchFamily="2" charset="0"/>
              </a:rPr>
              <a:t>LeafOp</a:t>
            </a:r>
            <a:r>
              <a:rPr lang="zh-CN" altLang="en-US" dirty="0">
                <a:solidFill>
                  <a:srgbClr val="267F99"/>
                </a:solidFill>
                <a:latin typeface=" Courier" pitchFamily="2" charset="0"/>
              </a:rPr>
              <a:t>添加输出</a:t>
            </a:r>
            <a:r>
              <a:rPr lang="en-US" altLang="zh-CN" dirty="0" err="1">
                <a:solidFill>
                  <a:srgbClr val="267F99"/>
                </a:solidFill>
                <a:latin typeface=" Courier" pitchFamily="2" charset="0"/>
              </a:rPr>
              <a:t>var</a:t>
            </a:r>
            <a:r>
              <a:rPr lang="zh-CN" altLang="en-US" dirty="0">
                <a:solidFill>
                  <a:srgbClr val="267F99"/>
                </a:solidFill>
                <a:latin typeface=" Courier" pitchFamily="2" charset="0"/>
              </a:rPr>
              <a:t>节点等</a:t>
            </a:r>
            <a:endParaRPr lang="en-US" altLang="zh-CN" dirty="0">
              <a:solidFill>
                <a:srgbClr val="267F99"/>
              </a:solidFill>
              <a:latin typeface=" Courier" pitchFamily="2" charset="0"/>
            </a:endParaRPr>
          </a:p>
          <a:p>
            <a:r>
              <a:rPr lang="en-US" altLang="zh-CN" b="0" dirty="0">
                <a:effectLst/>
                <a:latin typeface=" Courier" pitchFamily="2" charset="0"/>
              </a:rPr>
              <a:t>}</a:t>
            </a:r>
            <a:endParaRPr lang="en" altLang="zh-CN" b="0" dirty="0">
              <a:effectLst/>
              <a:latin typeface=" 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62357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2" y="181250"/>
            <a:ext cx="8679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/>
              <a:t>ParallelExecutor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 err="1">
                <a:solidFill>
                  <a:srgbClr val="2339DA"/>
                </a:solidFill>
              </a:rPr>
              <a:t>ParallelExecutor</a:t>
            </a:r>
            <a:r>
              <a:rPr kumimoji="1" lang="zh-CN" altLang="en-US" sz="2800" b="1" dirty="0">
                <a:solidFill>
                  <a:srgbClr val="2339DA"/>
                </a:solidFill>
              </a:rPr>
              <a:t>构造函数</a:t>
            </a:r>
            <a:endParaRPr kumimoji="1" lang="en-US" altLang="zh-CN" sz="2800" b="1" dirty="0">
              <a:solidFill>
                <a:srgbClr val="2339DA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93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15EB58E-812B-9143-8E84-1CD566730926}"/>
              </a:ext>
            </a:extLst>
          </p:cNvPr>
          <p:cNvSpPr/>
          <p:nvPr/>
        </p:nvSpPr>
        <p:spPr>
          <a:xfrm>
            <a:off x="834032" y="1356058"/>
            <a:ext cx="11121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graph = </a:t>
            </a:r>
            <a:r>
              <a:rPr lang="en" altLang="zh-CN" dirty="0">
                <a:solidFill>
                  <a:srgbClr val="001080"/>
                </a:solidFill>
                <a:latin typeface="Courier" pitchFamily="2" charset="0"/>
              </a:rPr>
              <a:t>member_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-&gt;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build_strategy_.Apply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  <a:latin typeface="Courier" pitchFamily="2" charset="0"/>
              </a:rPr>
              <a:t>...);</a:t>
            </a:r>
            <a:endParaRPr lang="en" altLang="zh-CN" b="0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8146A383-06D3-1349-B58A-65508FD65FD0}"/>
              </a:ext>
            </a:extLst>
          </p:cNvPr>
          <p:cNvCxnSpPr/>
          <p:nvPr/>
        </p:nvCxnSpPr>
        <p:spPr>
          <a:xfrm>
            <a:off x="947738" y="1912145"/>
            <a:ext cx="54800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3BA7A216-FA1D-FF4B-A05E-A0F6492E84D6}"/>
              </a:ext>
            </a:extLst>
          </p:cNvPr>
          <p:cNvSpPr/>
          <p:nvPr/>
        </p:nvSpPr>
        <p:spPr>
          <a:xfrm>
            <a:off x="834032" y="2098901"/>
            <a:ext cx="9834744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ir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::Graph *</a:t>
            </a:r>
            <a:r>
              <a:rPr lang="en" altLang="zh-CN" dirty="0" err="1">
                <a:solidFill>
                  <a:srgbClr val="267F99"/>
                </a:solidFill>
                <a:latin typeface="Courier" pitchFamily="2" charset="0"/>
              </a:rPr>
              <a:t>BuildStrategy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dirty="0">
                <a:solidFill>
                  <a:srgbClr val="795E26"/>
                </a:solidFill>
                <a:latin typeface="Courier" pitchFamily="2" charset="0"/>
              </a:rPr>
              <a:t>Apply</a:t>
            </a:r>
            <a:r>
              <a:rPr lang="en-US" altLang="zh-CN" dirty="0">
                <a:solidFill>
                  <a:srgbClr val="795E26"/>
                </a:solidFill>
                <a:latin typeface="Courier" pitchFamily="2" charset="0"/>
              </a:rPr>
              <a:t>(...)</a:t>
            </a:r>
            <a:r>
              <a:rPr lang="zh-CN" altLang="en-US" dirty="0">
                <a:solidFill>
                  <a:srgbClr val="795E26"/>
                </a:solidFill>
                <a:latin typeface="Courier" pitchFamily="2" charset="0"/>
              </a:rPr>
              <a:t> </a:t>
            </a:r>
            <a:r>
              <a:rPr lang="en-US" altLang="zh-CN" dirty="0">
                <a:solidFill>
                  <a:srgbClr val="795E26"/>
                </a:solidFill>
                <a:latin typeface="Courier" pitchFamily="2" charset="0"/>
              </a:rPr>
              <a:t>{</a:t>
            </a:r>
          </a:p>
          <a:p>
            <a:r>
              <a:rPr lang="zh-CN" altLang="en-US" dirty="0">
                <a:solidFill>
                  <a:srgbClr val="795E26"/>
                </a:solidFill>
                <a:latin typeface="Courier" pitchFamily="2" charset="0"/>
              </a:rPr>
              <a:t> 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//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 根据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BuildStrategy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，构建一个包含所有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Pass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的对象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  </a:t>
            </a:r>
            <a:r>
              <a:rPr lang="en" altLang="zh-CN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CreatePassesFromStrategy</a:t>
            </a:r>
            <a:r>
              <a:rPr lang="en" altLang="zh-CN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(false);</a:t>
            </a:r>
          </a:p>
          <a:p>
            <a:endParaRPr lang="en" altLang="zh-CN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zh-CN" altLang="en-US" dirty="0">
                <a:solidFill>
                  <a:srgbClr val="795E26"/>
                </a:solidFill>
                <a:latin typeface="Courier" pitchFamily="2" charset="0"/>
              </a:rPr>
              <a:t>  </a:t>
            </a:r>
            <a:r>
              <a:rPr lang="en" altLang="zh-CN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for (</a:t>
            </a:r>
            <a:r>
              <a:rPr lang="en" altLang="zh-CN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std</a:t>
            </a:r>
            <a:r>
              <a:rPr lang="en" altLang="zh-CN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::</a:t>
            </a:r>
            <a:r>
              <a:rPr lang="en" altLang="zh-CN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shared_ptr</a:t>
            </a:r>
            <a:r>
              <a:rPr lang="en" altLang="zh-CN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&lt;</a:t>
            </a:r>
            <a:r>
              <a:rPr lang="en" altLang="zh-CN" b="1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ir</a:t>
            </a:r>
            <a:r>
              <a:rPr lang="en" altLang="zh-CN" b="1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::Pass</a:t>
            </a:r>
            <a:r>
              <a:rPr lang="en" altLang="zh-CN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&gt; &amp;pass : </a:t>
            </a:r>
            <a:r>
              <a:rPr lang="en" altLang="zh-CN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pass_builder</a:t>
            </a:r>
            <a:r>
              <a:rPr lang="en" altLang="zh-CN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_-&gt;</a:t>
            </a:r>
            <a:r>
              <a:rPr lang="en" altLang="zh-CN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AllPasses</a:t>
            </a:r>
            <a:r>
              <a:rPr lang="en" altLang="zh-CN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()) {</a:t>
            </a: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    </a:t>
            </a:r>
            <a:r>
              <a:rPr lang="en" altLang="zh-CN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if (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pass-&gt;Type()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==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“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某种需要进行额外操作的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Pass”</a:t>
            </a:r>
            <a:r>
              <a:rPr lang="en" altLang="zh-CN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) {</a:t>
            </a: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     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//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 准备性的配置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   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}</a:t>
            </a:r>
            <a:endParaRPr lang="en" altLang="zh-CN" dirty="0">
              <a:solidFill>
                <a:schemeClr val="bg1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graph = pass-&gt;Apply(graph);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" pitchFamily="2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urier" pitchFamily="2" charset="0"/>
              </a:rPr>
              <a:t>}</a:t>
            </a:r>
            <a:endParaRPr lang="en" altLang="zh-CN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zh-CN" altLang="en-US" dirty="0">
                <a:solidFill>
                  <a:srgbClr val="AF00DB"/>
                </a:solidFill>
                <a:latin typeface="Courier" pitchFamily="2" charset="0"/>
              </a:rPr>
              <a:t>  </a:t>
            </a:r>
            <a:r>
              <a:rPr lang="en" altLang="zh-CN" dirty="0">
                <a:solidFill>
                  <a:srgbClr val="AF00DB"/>
                </a:solidFill>
                <a:latin typeface="Courier" pitchFamily="2" charset="0"/>
              </a:rPr>
              <a:t>return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graph;</a:t>
            </a:r>
            <a:endParaRPr lang="en-US" altLang="zh-CN" dirty="0">
              <a:solidFill>
                <a:srgbClr val="795E26"/>
              </a:solidFill>
              <a:latin typeface="Courier" pitchFamily="2" charset="0"/>
            </a:endParaRPr>
          </a:p>
          <a:p>
            <a:r>
              <a:rPr lang="en-US" altLang="zh-CN" dirty="0">
                <a:solidFill>
                  <a:srgbClr val="795E26"/>
                </a:solidFill>
                <a:latin typeface="Courier" pitchFamily="2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4014A4-B766-F54D-8376-12EACAFE0178}"/>
              </a:ext>
            </a:extLst>
          </p:cNvPr>
          <p:cNvSpPr txBox="1"/>
          <p:nvPr/>
        </p:nvSpPr>
        <p:spPr>
          <a:xfrm>
            <a:off x="5234940" y="5112949"/>
            <a:ext cx="5726285" cy="400110"/>
          </a:xfrm>
          <a:prstGeom prst="rect">
            <a:avLst/>
          </a:prstGeom>
          <a:noFill/>
          <a:ln>
            <a:solidFill>
              <a:srgbClr val="203BD3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dirty="0">
                <a:latin typeface="Courier" pitchFamily="2" charset="0"/>
              </a:rPr>
              <a:t>一系列类似的</a:t>
            </a:r>
            <a:r>
              <a:rPr kumimoji="1" lang="en-US" altLang="zh-CN" sz="2000" dirty="0">
                <a:latin typeface="Courier" pitchFamily="2" charset="0"/>
              </a:rPr>
              <a:t>Pass</a:t>
            </a:r>
            <a:r>
              <a:rPr kumimoji="1" lang="zh-CN" altLang="en-US" sz="2000" dirty="0">
                <a:latin typeface="Courier" pitchFamily="2" charset="0"/>
              </a:rPr>
              <a:t>操作后，返回优化后的</a:t>
            </a:r>
            <a:r>
              <a:rPr kumimoji="1" lang="en-US" altLang="zh-CN" sz="2000" dirty="0">
                <a:latin typeface="Courier" pitchFamily="2" charset="0"/>
              </a:rPr>
              <a:t>Graph</a:t>
            </a:r>
            <a:endParaRPr kumimoji="1" lang="zh-CN" altLang="en-US" sz="2000" dirty="0">
              <a:latin typeface="Courier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1E475CC-A756-F24A-8803-88024C6CC0A1}"/>
              </a:ext>
            </a:extLst>
          </p:cNvPr>
          <p:cNvSpPr txBox="1"/>
          <p:nvPr/>
        </p:nvSpPr>
        <p:spPr>
          <a:xfrm>
            <a:off x="834032" y="704470"/>
            <a:ext cx="8679744" cy="512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dirty="0">
                <a:latin typeface="Courier" pitchFamily="2" charset="0"/>
              </a:rPr>
              <a:t>4.</a:t>
            </a:r>
            <a:r>
              <a:rPr kumimoji="1" lang="zh-CN" altLang="en-US" sz="2000" dirty="0">
                <a:latin typeface="Courier" pitchFamily="2" charset="0"/>
              </a:rPr>
              <a:t> 根据</a:t>
            </a:r>
            <a:r>
              <a:rPr kumimoji="1" lang="en-US" altLang="zh-CN" sz="2000" dirty="0">
                <a:latin typeface="Courier" pitchFamily="2" charset="0"/>
              </a:rPr>
              <a:t>Build</a:t>
            </a:r>
            <a:r>
              <a:rPr kumimoji="1" lang="zh-CN" altLang="en-US" sz="2000" dirty="0">
                <a:latin typeface="Courier" pitchFamily="2" charset="0"/>
              </a:rPr>
              <a:t> </a:t>
            </a:r>
            <a:r>
              <a:rPr kumimoji="1" lang="en-US" altLang="zh-CN" sz="2000" dirty="0">
                <a:latin typeface="Courier" pitchFamily="2" charset="0"/>
              </a:rPr>
              <a:t>Strategy</a:t>
            </a:r>
            <a:r>
              <a:rPr kumimoji="1" lang="zh-CN" altLang="en-US" sz="2000" dirty="0">
                <a:latin typeface="Courier" pitchFamily="2" charset="0"/>
              </a:rPr>
              <a:t>构建并优化</a:t>
            </a:r>
            <a:r>
              <a:rPr kumimoji="1" lang="en-US" altLang="zh-CN" sz="2000" dirty="0">
                <a:latin typeface="Courier" pitchFamily="2" charset="0"/>
              </a:rPr>
              <a:t>Graph</a:t>
            </a: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0615F2F9-255D-B24A-8879-490A8CFE99A6}"/>
              </a:ext>
            </a:extLst>
          </p:cNvPr>
          <p:cNvCxnSpPr/>
          <p:nvPr/>
        </p:nvCxnSpPr>
        <p:spPr>
          <a:xfrm flipH="1" flipV="1">
            <a:off x="2986268" y="5046562"/>
            <a:ext cx="2233914" cy="266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77042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2" y="181250"/>
            <a:ext cx="8679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/>
              <a:t>ParallelExecutor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 err="1">
                <a:solidFill>
                  <a:srgbClr val="2339DA"/>
                </a:solidFill>
              </a:rPr>
              <a:t>ParallelExecutor</a:t>
            </a:r>
            <a:r>
              <a:rPr kumimoji="1" lang="zh-CN" altLang="en-US" sz="2800" b="1" dirty="0">
                <a:solidFill>
                  <a:srgbClr val="2339DA"/>
                </a:solidFill>
              </a:rPr>
              <a:t>构造函数</a:t>
            </a:r>
            <a:endParaRPr kumimoji="1" lang="en-US" altLang="zh-CN" sz="2800" b="1" dirty="0">
              <a:solidFill>
                <a:srgbClr val="2339DA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94</a:t>
            </a:fld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1E475CC-A756-F24A-8803-88024C6CC0A1}"/>
              </a:ext>
            </a:extLst>
          </p:cNvPr>
          <p:cNvSpPr txBox="1"/>
          <p:nvPr/>
        </p:nvSpPr>
        <p:spPr>
          <a:xfrm>
            <a:off x="834032" y="704470"/>
            <a:ext cx="8679744" cy="512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dirty="0">
                <a:latin typeface="Courier" pitchFamily="2" charset="0"/>
              </a:rPr>
              <a:t>5.</a:t>
            </a:r>
            <a:r>
              <a:rPr kumimoji="1" lang="zh-CN" altLang="en-US" sz="2000" dirty="0">
                <a:latin typeface="Courier" pitchFamily="2" charset="0"/>
              </a:rPr>
              <a:t> 创建</a:t>
            </a:r>
            <a:r>
              <a:rPr kumimoji="1" lang="en-US" altLang="zh-CN" sz="2000" dirty="0">
                <a:latin typeface="Courier" pitchFamily="2" charset="0"/>
              </a:rPr>
              <a:t>local</a:t>
            </a:r>
            <a:r>
              <a:rPr kumimoji="1" lang="zh-CN" altLang="en-US" sz="2000" dirty="0">
                <a:latin typeface="Courier" pitchFamily="2" charset="0"/>
              </a:rPr>
              <a:t> </a:t>
            </a:r>
            <a:r>
              <a:rPr kumimoji="1" lang="en-US" altLang="zh-CN" sz="2000" dirty="0">
                <a:latin typeface="Courier" pitchFamily="2" charset="0"/>
              </a:rPr>
              <a:t>exec</a:t>
            </a:r>
            <a:r>
              <a:rPr kumimoji="1" lang="zh-CN" altLang="en-US" sz="2000" dirty="0">
                <a:latin typeface="Courier" pitchFamily="2" charset="0"/>
              </a:rPr>
              <a:t> </a:t>
            </a:r>
            <a:r>
              <a:rPr kumimoji="1" lang="en-US" altLang="zh-CN" sz="2000" dirty="0">
                <a:latin typeface="Courier" pitchFamily="2" charset="0"/>
              </a:rPr>
              <a:t>scopes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FE2519D-49B7-0347-8B8E-9650F2162FAC}"/>
              </a:ext>
            </a:extLst>
          </p:cNvPr>
          <p:cNvSpPr/>
          <p:nvPr/>
        </p:nvSpPr>
        <p:spPr>
          <a:xfrm>
            <a:off x="822602" y="1399312"/>
            <a:ext cx="89780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unordered_map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&lt;Scope *, Scope *&gt; 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scope_map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 Courier" pitchFamily="2" charset="0"/>
              </a:rPr>
              <a:t>for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(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auto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*scope : </a:t>
            </a:r>
            <a:r>
              <a:rPr lang="en" altLang="zh-CN" dirty="0">
                <a:solidFill>
                  <a:srgbClr val="001080"/>
                </a:solidFill>
                <a:latin typeface=" Courier" pitchFamily="2" charset="0"/>
              </a:rPr>
              <a:t>member_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-&gt;</a:t>
            </a:r>
            <a:r>
              <a:rPr lang="en" altLang="zh-CN" dirty="0" err="1">
                <a:solidFill>
                  <a:srgbClr val="001080"/>
                </a:solidFill>
                <a:latin typeface=" Courier" pitchFamily="2" charset="0"/>
              </a:rPr>
              <a:t>local_scopes</a:t>
            </a:r>
            <a:r>
              <a:rPr lang="en" altLang="zh-CN" dirty="0">
                <a:solidFill>
                  <a:srgbClr val="001080"/>
                </a:solidFill>
                <a:latin typeface=" Courier" pitchFamily="2" charset="0"/>
              </a:rPr>
              <a:t>_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) {</a:t>
            </a:r>
          </a:p>
          <a:p>
            <a:r>
              <a:rPr lang="zh-CN" altLang="en-US" dirty="0">
                <a:solidFill>
                  <a:srgbClr val="0000FF"/>
                </a:solidFill>
                <a:latin typeface=" Courier" pitchFamily="2" charset="0"/>
              </a:rPr>
              <a:t>  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auto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&amp;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local_exec_scope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 Courier" pitchFamily="2" charset="0"/>
              </a:rPr>
              <a:t>scope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-&gt;</a:t>
            </a:r>
            <a:r>
              <a:rPr lang="en" altLang="zh-CN" dirty="0" err="1">
                <a:solidFill>
                  <a:srgbClr val="795E26"/>
                </a:solidFill>
                <a:latin typeface=" Courier" pitchFamily="2" charset="0"/>
              </a:rPr>
              <a:t>NewScope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();</a:t>
            </a:r>
          </a:p>
          <a:p>
            <a:r>
              <a:rPr lang="zh-CN" altLang="en-US" dirty="0">
                <a:solidFill>
                  <a:srgbClr val="001080"/>
                </a:solidFill>
                <a:latin typeface=" Courier" pitchFamily="2" charset="0"/>
              </a:rPr>
              <a:t>  </a:t>
            </a:r>
            <a:r>
              <a:rPr lang="en" altLang="zh-CN" dirty="0">
                <a:solidFill>
                  <a:srgbClr val="001080"/>
                </a:solidFill>
                <a:latin typeface=" Courier" pitchFamily="2" charset="0"/>
              </a:rPr>
              <a:t>member_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 Courier" pitchFamily="2" charset="0"/>
              </a:rPr>
              <a:t>local_exec_scopes_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.</a:t>
            </a:r>
            <a:r>
              <a:rPr lang="en" altLang="zh-CN" dirty="0" err="1">
                <a:solidFill>
                  <a:srgbClr val="795E26"/>
                </a:solidFill>
                <a:latin typeface=" Courier" pitchFamily="2" charset="0"/>
              </a:rPr>
              <a:t>emplace_back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(&amp;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local_exec_scope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);</a:t>
            </a:r>
          </a:p>
          <a:p>
            <a:r>
              <a:rPr lang="zh-CN" altLang="en-US" dirty="0">
                <a:solidFill>
                  <a:srgbClr val="001080"/>
                </a:solidFill>
                <a:latin typeface=" Courier" pitchFamily="2" charset="0"/>
              </a:rPr>
              <a:t>  </a:t>
            </a:r>
            <a:r>
              <a:rPr lang="en" altLang="zh-CN" dirty="0" err="1">
                <a:solidFill>
                  <a:srgbClr val="001080"/>
                </a:solidFill>
                <a:latin typeface=" Courier" pitchFamily="2" charset="0"/>
              </a:rPr>
              <a:t>scope_map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.</a:t>
            </a:r>
            <a:r>
              <a:rPr lang="en" altLang="zh-CN" dirty="0" err="1">
                <a:solidFill>
                  <a:srgbClr val="795E26"/>
                </a:solidFill>
                <a:latin typeface=" Courier" pitchFamily="2" charset="0"/>
              </a:rPr>
              <a:t>emplace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(scope, &amp;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local_exec_scope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 Courier" pitchFamily="2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E94B7EC-5AED-C44F-902C-A0E0D3F71769}"/>
              </a:ext>
            </a:extLst>
          </p:cNvPr>
          <p:cNvSpPr txBox="1"/>
          <p:nvPr/>
        </p:nvSpPr>
        <p:spPr>
          <a:xfrm>
            <a:off x="6661526" y="2991385"/>
            <a:ext cx="4950677" cy="418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dirty="0">
                <a:solidFill>
                  <a:srgbClr val="203BD3"/>
                </a:solidFill>
                <a:latin typeface="Courier" pitchFamily="2" charset="0"/>
              </a:rPr>
              <a:t>疑问：为什么需要创建</a:t>
            </a:r>
            <a:r>
              <a:rPr kumimoji="1" lang="en-US" altLang="zh-CN" dirty="0" err="1">
                <a:solidFill>
                  <a:srgbClr val="203BD3"/>
                </a:solidFill>
                <a:latin typeface="Courier" pitchFamily="2" charset="0"/>
              </a:rPr>
              <a:t>local_exec_scope</a:t>
            </a:r>
            <a:r>
              <a:rPr kumimoji="1" lang="zh-CN" altLang="en-US" dirty="0">
                <a:solidFill>
                  <a:srgbClr val="203BD3"/>
                </a:solidFill>
                <a:latin typeface="Courier" pitchFamily="2" charset="0"/>
              </a:rPr>
              <a:t>？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D43B356-4FF8-5F45-909B-A101626D6B16}"/>
              </a:ext>
            </a:extLst>
          </p:cNvPr>
          <p:cNvSpPr/>
          <p:nvPr/>
        </p:nvSpPr>
        <p:spPr>
          <a:xfrm>
            <a:off x="1533024" y="3596980"/>
            <a:ext cx="1542449" cy="328246"/>
          </a:xfrm>
          <a:prstGeom prst="rect">
            <a:avLst/>
          </a:prstGeom>
          <a:noFill/>
          <a:ln w="28575">
            <a:solidFill>
              <a:srgbClr val="2339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global_scope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F73FFF1-4FC7-0944-B1F9-D4F8A5F67EB5}"/>
              </a:ext>
            </a:extLst>
          </p:cNvPr>
          <p:cNvSpPr/>
          <p:nvPr/>
        </p:nvSpPr>
        <p:spPr>
          <a:xfrm>
            <a:off x="7819719" y="4417465"/>
            <a:ext cx="1542449" cy="328246"/>
          </a:xfrm>
          <a:prstGeom prst="rect">
            <a:avLst/>
          </a:prstGeom>
          <a:noFill/>
          <a:ln w="28575">
            <a:solidFill>
              <a:srgbClr val="2339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local_scope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1287D5D-E800-EE4C-87BF-C0FA3FD9F39D}"/>
              </a:ext>
            </a:extLst>
          </p:cNvPr>
          <p:cNvSpPr/>
          <p:nvPr/>
        </p:nvSpPr>
        <p:spPr>
          <a:xfrm>
            <a:off x="5725587" y="4417465"/>
            <a:ext cx="1542449" cy="328246"/>
          </a:xfrm>
          <a:prstGeom prst="rect">
            <a:avLst/>
          </a:prstGeom>
          <a:noFill/>
          <a:ln w="28575">
            <a:solidFill>
              <a:srgbClr val="2339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local_scope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0B3F27-37CA-1841-AEC2-67F6A1100B15}"/>
              </a:ext>
            </a:extLst>
          </p:cNvPr>
          <p:cNvSpPr/>
          <p:nvPr/>
        </p:nvSpPr>
        <p:spPr>
          <a:xfrm>
            <a:off x="3631455" y="4417465"/>
            <a:ext cx="1542449" cy="328246"/>
          </a:xfrm>
          <a:prstGeom prst="rect">
            <a:avLst/>
          </a:prstGeom>
          <a:noFill/>
          <a:ln w="28575">
            <a:solidFill>
              <a:srgbClr val="2339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local_scope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肘形连接符 15">
            <a:extLst>
              <a:ext uri="{FF2B5EF4-FFF2-40B4-BE49-F238E27FC236}">
                <a16:creationId xmlns:a16="http://schemas.microsoft.com/office/drawing/2014/main" id="{B9DD4F97-66D5-4B45-81B3-80CDD7A82C04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rot="16200000" flipH="1">
            <a:off x="3107345" y="3122129"/>
            <a:ext cx="492239" cy="209843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>
            <a:extLst>
              <a:ext uri="{FF2B5EF4-FFF2-40B4-BE49-F238E27FC236}">
                <a16:creationId xmlns:a16="http://schemas.microsoft.com/office/drawing/2014/main" id="{E4870BC5-4823-8645-92DE-7A2FDD0EB079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rot="16200000" flipH="1">
            <a:off x="4154411" y="2075063"/>
            <a:ext cx="492239" cy="419256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>
            <a:extLst>
              <a:ext uri="{FF2B5EF4-FFF2-40B4-BE49-F238E27FC236}">
                <a16:creationId xmlns:a16="http://schemas.microsoft.com/office/drawing/2014/main" id="{AE64BBB0-57F7-8941-904C-64CA2007FCB8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16200000" flipH="1">
            <a:off x="5201477" y="1027997"/>
            <a:ext cx="492239" cy="628669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350EB338-9966-624D-A325-7743ACCD6EEF}"/>
              </a:ext>
            </a:extLst>
          </p:cNvPr>
          <p:cNvSpPr/>
          <p:nvPr/>
        </p:nvSpPr>
        <p:spPr>
          <a:xfrm>
            <a:off x="3407005" y="5237951"/>
            <a:ext cx="1991348" cy="328246"/>
          </a:xfrm>
          <a:prstGeom prst="rect">
            <a:avLst/>
          </a:prstGeom>
          <a:noFill/>
          <a:ln w="28575">
            <a:solidFill>
              <a:srgbClr val="2339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local_exec_scope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BCB9958-987B-A04B-AF7D-EB1F427ADD4D}"/>
              </a:ext>
            </a:extLst>
          </p:cNvPr>
          <p:cNvSpPr/>
          <p:nvPr/>
        </p:nvSpPr>
        <p:spPr>
          <a:xfrm>
            <a:off x="5501138" y="5237951"/>
            <a:ext cx="1991348" cy="328246"/>
          </a:xfrm>
          <a:prstGeom prst="rect">
            <a:avLst/>
          </a:prstGeom>
          <a:noFill/>
          <a:ln w="28575">
            <a:solidFill>
              <a:srgbClr val="2339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local_exec_scope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50C8EC0-2F51-1242-A765-A0AA7723C92E}"/>
              </a:ext>
            </a:extLst>
          </p:cNvPr>
          <p:cNvSpPr/>
          <p:nvPr/>
        </p:nvSpPr>
        <p:spPr>
          <a:xfrm>
            <a:off x="7595269" y="5237951"/>
            <a:ext cx="1991348" cy="328246"/>
          </a:xfrm>
          <a:prstGeom prst="rect">
            <a:avLst/>
          </a:prstGeom>
          <a:noFill/>
          <a:ln w="28575">
            <a:solidFill>
              <a:srgbClr val="2339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local_exec_scope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37FA243-0BFB-1647-8136-328AAD2B4FE5}"/>
              </a:ext>
            </a:extLst>
          </p:cNvPr>
          <p:cNvSpPr/>
          <p:nvPr/>
        </p:nvSpPr>
        <p:spPr>
          <a:xfrm>
            <a:off x="1308575" y="5237951"/>
            <a:ext cx="1991348" cy="328246"/>
          </a:xfrm>
          <a:prstGeom prst="rect">
            <a:avLst/>
          </a:prstGeom>
          <a:noFill/>
          <a:ln w="28575">
            <a:solidFill>
              <a:srgbClr val="2339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local_exec_scope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ACA056CA-3E6E-D14C-A76C-FCDA0521F3EF}"/>
              </a:ext>
            </a:extLst>
          </p:cNvPr>
          <p:cNvCxnSpPr>
            <a:cxnSpLocks/>
            <a:stCxn id="15" idx="2"/>
            <a:endCxn id="34" idx="0"/>
          </p:cNvCxnSpPr>
          <p:nvPr/>
        </p:nvCxnSpPr>
        <p:spPr>
          <a:xfrm flipH="1">
            <a:off x="4402679" y="4745711"/>
            <a:ext cx="1" cy="492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00DEDA4A-2926-CF43-9556-C4B171ED0AB1}"/>
              </a:ext>
            </a:extLst>
          </p:cNvPr>
          <p:cNvCxnSpPr>
            <a:stCxn id="14" idx="2"/>
            <a:endCxn id="35" idx="0"/>
          </p:cNvCxnSpPr>
          <p:nvPr/>
        </p:nvCxnSpPr>
        <p:spPr>
          <a:xfrm>
            <a:off x="6496812" y="4745711"/>
            <a:ext cx="0" cy="492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7B95AFE6-874C-A144-B2D9-6BE46FF31FAD}"/>
              </a:ext>
            </a:extLst>
          </p:cNvPr>
          <p:cNvCxnSpPr>
            <a:stCxn id="13" idx="2"/>
            <a:endCxn id="36" idx="0"/>
          </p:cNvCxnSpPr>
          <p:nvPr/>
        </p:nvCxnSpPr>
        <p:spPr>
          <a:xfrm flipH="1">
            <a:off x="8590943" y="4745711"/>
            <a:ext cx="1" cy="492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33C7148F-715A-9848-878A-2F5E97317730}"/>
              </a:ext>
            </a:extLst>
          </p:cNvPr>
          <p:cNvCxnSpPr>
            <a:stCxn id="12" idx="2"/>
            <a:endCxn id="37" idx="0"/>
          </p:cNvCxnSpPr>
          <p:nvPr/>
        </p:nvCxnSpPr>
        <p:spPr>
          <a:xfrm>
            <a:off x="2304249" y="3925226"/>
            <a:ext cx="0" cy="1312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2E239783-3B82-B84D-B07A-FE1E9D9B5852}"/>
              </a:ext>
            </a:extLst>
          </p:cNvPr>
          <p:cNvSpPr txBox="1"/>
          <p:nvPr/>
        </p:nvSpPr>
        <p:spPr>
          <a:xfrm>
            <a:off x="1759125" y="3047291"/>
            <a:ext cx="1090246" cy="420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dirty="0">
                <a:latin typeface="Courier" pitchFamily="2" charset="0"/>
              </a:rPr>
              <a:t>所有</a:t>
            </a:r>
            <a:r>
              <a:rPr kumimoji="1" lang="en-US" altLang="zh-CN" dirty="0" err="1">
                <a:latin typeface="Courier" pitchFamily="2" charset="0"/>
              </a:rPr>
              <a:t>var</a:t>
            </a:r>
            <a:endParaRPr kumimoji="1" lang="zh-CN" altLang="en-US" dirty="0">
              <a:latin typeface="Courier" pitchFamily="2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AB98467-A3E3-5C44-A28D-36368036D3DC}"/>
              </a:ext>
            </a:extLst>
          </p:cNvPr>
          <p:cNvSpPr txBox="1"/>
          <p:nvPr/>
        </p:nvSpPr>
        <p:spPr>
          <a:xfrm>
            <a:off x="9136864" y="3519788"/>
            <a:ext cx="2670120" cy="764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persistable_vars</a:t>
            </a:r>
            <a:endParaRPr lang="en" altLang="zh-CN" dirty="0">
              <a:solidFill>
                <a:srgbClr val="000000"/>
              </a:solidFill>
              <a:latin typeface=" Courier" pitchFamily="2" charset="0"/>
            </a:endParaRPr>
          </a:p>
          <a:p>
            <a:pPr>
              <a:lnSpc>
                <a:spcPct val="125000"/>
              </a:lnSpc>
            </a:pPr>
            <a:r>
              <a:rPr kumimoji="1" lang="zh-CN" altLang="en" dirty="0">
                <a:solidFill>
                  <a:srgbClr val="000000"/>
                </a:solidFill>
                <a:latin typeface=" Courier" pitchFamily="2" charset="0"/>
              </a:rPr>
              <a:t>运行</a:t>
            </a:r>
            <a:r>
              <a:rPr kumimoji="1" lang="zh-CN" altLang="en-US" dirty="0">
                <a:solidFill>
                  <a:srgbClr val="000000"/>
                </a:solidFill>
                <a:latin typeface=" Courier" pitchFamily="2" charset="0"/>
              </a:rPr>
              <a:t>过程中不会被清理</a:t>
            </a:r>
            <a:endParaRPr kumimoji="1" lang="zh-CN" altLang="en-US" dirty="0">
              <a:latin typeface="Courier" pitchFamily="2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64A6101-3828-1348-A9C4-9E6D967BD7C8}"/>
              </a:ext>
            </a:extLst>
          </p:cNvPr>
          <p:cNvSpPr txBox="1"/>
          <p:nvPr/>
        </p:nvSpPr>
        <p:spPr>
          <a:xfrm>
            <a:off x="2411331" y="5753215"/>
            <a:ext cx="6179613" cy="764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dirty="0">
                <a:solidFill>
                  <a:srgbClr val="000000"/>
                </a:solidFill>
                <a:latin typeface=" Courier" pitchFamily="2" charset="0"/>
              </a:rPr>
              <a:t>存放</a:t>
            </a:r>
            <a:r>
              <a:rPr kumimoji="1" lang="zh-CN" altLang="en" dirty="0">
                <a:solidFill>
                  <a:srgbClr val="000000"/>
                </a:solidFill>
                <a:latin typeface=" Courier" pitchFamily="2" charset="0"/>
              </a:rPr>
              <a:t>运行</a:t>
            </a:r>
            <a:r>
              <a:rPr kumimoji="1" lang="zh-CN" altLang="en-US" dirty="0">
                <a:solidFill>
                  <a:srgbClr val="000000"/>
                </a:solidFill>
                <a:latin typeface=" Courier" pitchFamily="2" charset="0"/>
              </a:rPr>
              <a:t>过程中产生的临时变量，可以被清理，也可以将</a:t>
            </a:r>
            <a:r>
              <a:rPr kumimoji="1" lang="en-US" altLang="zh-CN" dirty="0">
                <a:solidFill>
                  <a:srgbClr val="000000"/>
                </a:solidFill>
                <a:latin typeface=" Courier" pitchFamily="2" charset="0"/>
              </a:rPr>
              <a:t>exec</a:t>
            </a:r>
            <a:r>
              <a:rPr kumimoji="1" lang="zh-CN" altLang="en-US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 Courier" pitchFamily="2" charset="0"/>
              </a:rPr>
              <a:t>scope</a:t>
            </a:r>
            <a:r>
              <a:rPr kumimoji="1" lang="zh-CN" altLang="en-US" dirty="0">
                <a:solidFill>
                  <a:srgbClr val="000000"/>
                </a:solidFill>
                <a:latin typeface=" Courier" pitchFamily="2" charset="0"/>
              </a:rPr>
              <a:t>删除，重新</a:t>
            </a:r>
            <a:r>
              <a:rPr kumimoji="1" lang="en-US" altLang="zh-CN" dirty="0">
                <a:solidFill>
                  <a:srgbClr val="000000"/>
                </a:solidFill>
                <a:latin typeface=" Courier" pitchFamily="2" charset="0"/>
              </a:rPr>
              <a:t>new</a:t>
            </a:r>
            <a:r>
              <a:rPr kumimoji="1" lang="zh-CN" altLang="en-US" dirty="0">
                <a:solidFill>
                  <a:srgbClr val="000000"/>
                </a:solidFill>
                <a:latin typeface=" Courier" pitchFamily="2" charset="0"/>
              </a:rPr>
              <a:t>一个</a:t>
            </a:r>
            <a:endParaRPr kumimoji="1" lang="zh-CN" alt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88818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2" y="181250"/>
            <a:ext cx="8679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/>
              <a:t>ParallelExecutor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 err="1">
                <a:solidFill>
                  <a:srgbClr val="2339DA"/>
                </a:solidFill>
              </a:rPr>
              <a:t>ParallelExecutor</a:t>
            </a:r>
            <a:r>
              <a:rPr kumimoji="1" lang="zh-CN" altLang="en-US" sz="2800" b="1" dirty="0">
                <a:solidFill>
                  <a:srgbClr val="2339DA"/>
                </a:solidFill>
              </a:rPr>
              <a:t>构造函数</a:t>
            </a:r>
            <a:endParaRPr kumimoji="1" lang="en-US" altLang="zh-CN" sz="2800" b="1" dirty="0">
              <a:solidFill>
                <a:srgbClr val="2339DA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95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2022BF-5503-064E-8996-88CB01009DAF}"/>
              </a:ext>
            </a:extLst>
          </p:cNvPr>
          <p:cNvSpPr txBox="1"/>
          <p:nvPr/>
        </p:nvSpPr>
        <p:spPr>
          <a:xfrm>
            <a:off x="834032" y="669745"/>
            <a:ext cx="11357968" cy="512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dirty="0">
                <a:latin typeface="Courier" pitchFamily="2" charset="0"/>
              </a:rPr>
              <a:t>6.</a:t>
            </a:r>
            <a:r>
              <a:rPr kumimoji="1" lang="zh-CN" altLang="en-US" sz="2000" dirty="0">
                <a:latin typeface="Courier" pitchFamily="2" charset="0"/>
              </a:rPr>
              <a:t> 选择</a:t>
            </a:r>
            <a:r>
              <a:rPr kumimoji="1" lang="en-US" altLang="zh-CN" sz="2000" dirty="0" err="1">
                <a:latin typeface="Courier" pitchFamily="2" charset="0"/>
              </a:rPr>
              <a:t>SSAGraphExecutor</a:t>
            </a:r>
            <a:r>
              <a:rPr kumimoji="1" lang="zh-CN" altLang="en-US" sz="2000" dirty="0">
                <a:latin typeface="Courier" pitchFamily="2" charset="0"/>
              </a:rPr>
              <a:t>初始化</a:t>
            </a:r>
            <a:r>
              <a:rPr kumimoji="1" lang="en-US" altLang="zh-CN" sz="2000" dirty="0">
                <a:latin typeface="Courier" pitchFamily="2" charset="0"/>
              </a:rPr>
              <a:t>member_-&gt;executor_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89D4647-6C49-434A-A8BC-99CEC0FBB375}"/>
              </a:ext>
            </a:extLst>
          </p:cNvPr>
          <p:cNvSpPr/>
          <p:nvPr/>
        </p:nvSpPr>
        <p:spPr>
          <a:xfrm>
            <a:off x="834032" y="1294503"/>
            <a:ext cx="83165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unique_ptr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&lt;</a:t>
            </a:r>
            <a:r>
              <a:rPr lang="en" altLang="zh-CN" dirty="0">
                <a:solidFill>
                  <a:srgbClr val="267F99"/>
                </a:solidFill>
                <a:latin typeface=" Courier" pitchFamily="2" charset="0"/>
              </a:rPr>
              <a:t>details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</a:t>
            </a:r>
            <a:r>
              <a:rPr lang="en" altLang="zh-CN" b="1" dirty="0" err="1">
                <a:solidFill>
                  <a:srgbClr val="000000"/>
                </a:solidFill>
                <a:latin typeface="Courier" pitchFamily="2" charset="0"/>
              </a:rPr>
              <a:t>SSAGraphExecutor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&gt; executor_;</a:t>
            </a:r>
            <a:endParaRPr lang="en" altLang="zh-CN" b="0" dirty="0">
              <a:solidFill>
                <a:srgbClr val="000000"/>
              </a:solidFill>
              <a:effectLst/>
              <a:latin typeface=" Courier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1E220CC-CDBD-EA40-8601-846AA44556D5}"/>
              </a:ext>
            </a:extLst>
          </p:cNvPr>
          <p:cNvSpPr txBox="1"/>
          <p:nvPr/>
        </p:nvSpPr>
        <p:spPr>
          <a:xfrm>
            <a:off x="841934" y="1699870"/>
            <a:ext cx="941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 err="1">
                <a:latin typeface="Courier" pitchFamily="2" charset="0"/>
              </a:rPr>
              <a:t>ParallelExecutor</a:t>
            </a:r>
            <a:r>
              <a:rPr kumimoji="1" lang="zh-CN" altLang="en-US" dirty="0">
                <a:latin typeface="Courier" pitchFamily="2" charset="0"/>
              </a:rPr>
              <a:t>中</a:t>
            </a:r>
            <a:r>
              <a:rPr kumimoji="1" lang="en-US" altLang="zh-CN" dirty="0">
                <a:latin typeface="Courier" pitchFamily="2" charset="0"/>
              </a:rPr>
              <a:t>member_-&gt;executor_</a:t>
            </a:r>
            <a:r>
              <a:rPr kumimoji="1" lang="zh-CN" altLang="en-US" dirty="0">
                <a:latin typeface="Courier" pitchFamily="2" charset="0"/>
              </a:rPr>
              <a:t>成员是一个</a:t>
            </a:r>
            <a:r>
              <a:rPr kumimoji="1" lang="en-US" altLang="zh-CN" dirty="0" err="1">
                <a:latin typeface="Courier" pitchFamily="2" charset="0"/>
              </a:rPr>
              <a:t>SSAGraphExecutor</a:t>
            </a:r>
            <a:r>
              <a:rPr kumimoji="1" lang="zh-CN" altLang="en-US" dirty="0">
                <a:latin typeface="Courier" pitchFamily="2" charset="0"/>
              </a:rPr>
              <a:t>的指针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509AC5D-1BD6-2C4C-8150-816A9AFAA891}"/>
              </a:ext>
            </a:extLst>
          </p:cNvPr>
          <p:cNvSpPr/>
          <p:nvPr/>
        </p:nvSpPr>
        <p:spPr>
          <a:xfrm>
            <a:off x="822602" y="2253868"/>
            <a:ext cx="120357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SSAGraphExecutor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{</a:t>
            </a:r>
            <a:br>
              <a:rPr lang="en" altLang="zh-CN" dirty="0">
                <a:solidFill>
                  <a:srgbClr val="000000"/>
                </a:solidFill>
                <a:latin typeface=" Courier" pitchFamily="2" charset="0"/>
              </a:rPr>
            </a:br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public:</a:t>
            </a:r>
            <a:endParaRPr lang="en" altLang="zh-CN" dirty="0">
              <a:solidFill>
                <a:srgbClr val="000000"/>
              </a:solidFill>
              <a:latin typeface=" Courier" pitchFamily="2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 Courier" pitchFamily="2" charset="0"/>
              </a:rPr>
              <a:t>...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/>
            </a:r>
            <a:br>
              <a:rPr lang="en" altLang="zh-CN" dirty="0">
                <a:solidFill>
                  <a:srgbClr val="000000"/>
                </a:solidFill>
                <a:latin typeface=" Courier" pitchFamily="2" charset="0"/>
              </a:rPr>
            </a:br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 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virtual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FeedFetchList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 Courier" pitchFamily="2" charset="0"/>
              </a:rPr>
              <a:t>Run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</a:t>
            </a:r>
            <a:r>
              <a:rPr lang="en" altLang="zh-CN" dirty="0" err="1">
                <a:solidFill>
                  <a:srgbClr val="0000FF"/>
                </a:solidFill>
                <a:latin typeface=" 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 Courier" pitchFamily="2" charset="0"/>
              </a:rPr>
              <a:t>vector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&lt;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 Courier" pitchFamily="2" charset="0"/>
              </a:rPr>
              <a:t>string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&gt;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 Courier" pitchFamily="2" charset="0"/>
              </a:rPr>
              <a:t>fetch_tensors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) = </a:t>
            </a:r>
            <a:r>
              <a:rPr lang="en" altLang="zh-CN" dirty="0">
                <a:solidFill>
                  <a:srgbClr val="09885A"/>
                </a:solidFill>
                <a:latin typeface=" Courier" pitchFamily="2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 Courier" pitchFamily="2" charset="0"/>
            </a:endParaRPr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6357CE78-2BAF-234D-8B1D-5ECBD00C2B45}"/>
              </a:ext>
            </a:extLst>
          </p:cNvPr>
          <p:cNvCxnSpPr/>
          <p:nvPr/>
        </p:nvCxnSpPr>
        <p:spPr>
          <a:xfrm>
            <a:off x="947738" y="2196718"/>
            <a:ext cx="54800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C33A336B-63E4-9D42-A698-EC15617758EF}"/>
              </a:ext>
            </a:extLst>
          </p:cNvPr>
          <p:cNvSpPr txBox="1"/>
          <p:nvPr/>
        </p:nvSpPr>
        <p:spPr>
          <a:xfrm>
            <a:off x="841934" y="3788345"/>
            <a:ext cx="7304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 err="1">
                <a:latin typeface="Courier" pitchFamily="2" charset="0"/>
              </a:rPr>
              <a:t>SSAGraphExecutor</a:t>
            </a:r>
            <a:r>
              <a:rPr kumimoji="1" lang="zh-CN" altLang="en-US" dirty="0">
                <a:latin typeface="Courier" pitchFamily="2" charset="0"/>
              </a:rPr>
              <a:t>中</a:t>
            </a:r>
            <a:r>
              <a:rPr kumimoji="1" lang="en-US" altLang="zh-CN" dirty="0">
                <a:latin typeface="Courier" pitchFamily="2" charset="0"/>
              </a:rPr>
              <a:t>Run</a:t>
            </a:r>
            <a:r>
              <a:rPr kumimoji="1" lang="zh-CN" altLang="en-US" dirty="0">
                <a:latin typeface="Courier" pitchFamily="2" charset="0"/>
              </a:rPr>
              <a:t>函数是纯虚函数，需要由派生类实现</a:t>
            </a:r>
          </a:p>
        </p:txBody>
      </p: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67AB26D6-76EA-FE42-B14E-DCA29BFA65E0}"/>
              </a:ext>
            </a:extLst>
          </p:cNvPr>
          <p:cNvCxnSpPr/>
          <p:nvPr/>
        </p:nvCxnSpPr>
        <p:spPr>
          <a:xfrm>
            <a:off x="947738" y="4299838"/>
            <a:ext cx="54800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3359656E-6456-5A46-8122-17168DC299D8}"/>
              </a:ext>
            </a:extLst>
          </p:cNvPr>
          <p:cNvSpPr txBox="1"/>
          <p:nvPr/>
        </p:nvSpPr>
        <p:spPr>
          <a:xfrm>
            <a:off x="834032" y="4421413"/>
            <a:ext cx="506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 err="1">
                <a:latin typeface="Courier" pitchFamily="2" charset="0"/>
              </a:rPr>
              <a:t>SSAGraphExecutor</a:t>
            </a:r>
            <a:r>
              <a:rPr kumimoji="1" lang="zh-CN" altLang="en-US" dirty="0">
                <a:latin typeface="Courier" pitchFamily="2" charset="0"/>
              </a:rPr>
              <a:t>的派生类包括：</a:t>
            </a:r>
            <a:endParaRPr kumimoji="1" lang="en-US" altLang="zh-CN" dirty="0">
              <a:latin typeface="Courier" pitchFamily="2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CA56D64-8293-B44F-A7CD-95FCEC28AD08}"/>
              </a:ext>
            </a:extLst>
          </p:cNvPr>
          <p:cNvSpPr/>
          <p:nvPr/>
        </p:nvSpPr>
        <p:spPr>
          <a:xfrm>
            <a:off x="847418" y="4847894"/>
            <a:ext cx="524858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ThreadedSSAGraphExecutor</a:t>
            </a:r>
            <a:endParaRPr lang="en" altLang="zh-CN" dirty="0">
              <a:solidFill>
                <a:srgbClr val="267F99"/>
              </a:solidFill>
              <a:latin typeface=" Courier" pitchFamily="2" charset="0"/>
            </a:endParaRPr>
          </a:p>
          <a:p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class 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FastThreadedSSAGraphExecutor</a:t>
            </a:r>
            <a:endParaRPr lang="en" altLang="zh-CN" b="1" dirty="0">
              <a:solidFill>
                <a:srgbClr val="C00000"/>
              </a:solidFill>
              <a:latin typeface="Courier" pitchFamily="2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AsyncSSAGraphExecutor</a:t>
            </a:r>
            <a:endParaRPr lang="en" altLang="zh-CN" dirty="0">
              <a:solidFill>
                <a:srgbClr val="267F99"/>
              </a:solidFill>
              <a:latin typeface=" Courier" pitchFamily="2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ParallelSSAGraphExecutor</a:t>
            </a:r>
            <a:endParaRPr lang="en" altLang="zh-CN" dirty="0">
              <a:solidFill>
                <a:srgbClr val="267F99"/>
              </a:solidFill>
              <a:latin typeface=" Courier" pitchFamily="2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ScopeBufferedSSAGraphExecutor</a:t>
            </a:r>
            <a:endParaRPr lang="en" altLang="zh-CN" dirty="0">
              <a:solidFill>
                <a:srgbClr val="000000"/>
              </a:solidFill>
              <a:latin typeface=" Courier" pitchFamily="2" charset="0"/>
            </a:endParaRPr>
          </a:p>
          <a:p>
            <a:endParaRPr lang="en" altLang="zh-CN" dirty="0">
              <a:solidFill>
                <a:srgbClr val="000000"/>
              </a:solidFill>
              <a:latin typeface=" Courier" pitchFamily="2" charset="0"/>
            </a:endParaRPr>
          </a:p>
          <a:p>
            <a:endParaRPr lang="en" altLang="zh-CN" dirty="0">
              <a:solidFill>
                <a:srgbClr val="000000"/>
              </a:solidFill>
              <a:latin typeface=" Courier" pitchFamily="2" charset="0"/>
            </a:endParaRPr>
          </a:p>
          <a:p>
            <a:endParaRPr lang="en" altLang="zh-CN" dirty="0">
              <a:solidFill>
                <a:srgbClr val="000000"/>
              </a:solidFill>
              <a:latin typeface=" Courier" pitchFamily="2" charset="0"/>
            </a:endParaRPr>
          </a:p>
          <a:p>
            <a:endParaRPr lang="en" altLang="zh-CN" b="1" dirty="0">
              <a:solidFill>
                <a:srgbClr val="000000"/>
              </a:solidFill>
              <a:effectLst/>
              <a:latin typeface=" Courier" pitchFamily="2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59A64C3-19BD-944D-A592-826E5DA79E00}"/>
              </a:ext>
            </a:extLst>
          </p:cNvPr>
          <p:cNvSpPr txBox="1"/>
          <p:nvPr/>
        </p:nvSpPr>
        <p:spPr>
          <a:xfrm>
            <a:off x="6188987" y="5130218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>
                <a:latin typeface="Courier" pitchFamily="2" charset="0"/>
              </a:rPr>
              <a:t>当前默认</a:t>
            </a:r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BD2BB1C2-D459-CF46-A7CE-610D7CEF346D}"/>
              </a:ext>
            </a:extLst>
          </p:cNvPr>
          <p:cNvCxnSpPr>
            <a:stCxn id="22" idx="1"/>
          </p:cNvCxnSpPr>
          <p:nvPr/>
        </p:nvCxnSpPr>
        <p:spPr>
          <a:xfrm flipH="1">
            <a:off x="5726430" y="5314884"/>
            <a:ext cx="462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DE5D9720-EDDF-5E4D-808D-F250F53D0C3A}"/>
              </a:ext>
            </a:extLst>
          </p:cNvPr>
          <p:cNvSpPr txBox="1"/>
          <p:nvPr/>
        </p:nvSpPr>
        <p:spPr>
          <a:xfrm>
            <a:off x="7303770" y="4849469"/>
            <a:ext cx="4785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2339DA"/>
                </a:solidFill>
                <a:latin typeface="Courier" pitchFamily="2" charset="0"/>
              </a:rPr>
              <a:t>为什么有</a:t>
            </a:r>
            <a:r>
              <a:rPr kumimoji="1" lang="en-US" altLang="zh-CN" b="1" dirty="0" err="1">
                <a:solidFill>
                  <a:srgbClr val="2339DA"/>
                </a:solidFill>
                <a:latin typeface="Courier" pitchFamily="2" charset="0"/>
              </a:rPr>
              <a:t>ThreadedSSAGraphExecutor</a:t>
            </a:r>
            <a:r>
              <a:rPr kumimoji="1" lang="zh-CN" altLang="en-US" b="1" dirty="0">
                <a:solidFill>
                  <a:srgbClr val="2339DA"/>
                </a:solidFill>
                <a:latin typeface="Courier" pitchFamily="2" charset="0"/>
              </a:rPr>
              <a:t>了，还有</a:t>
            </a:r>
            <a:r>
              <a:rPr kumimoji="1" lang="en-US" altLang="zh-CN" sz="2400" b="1" dirty="0" err="1">
                <a:solidFill>
                  <a:srgbClr val="C00000"/>
                </a:solidFill>
                <a:latin typeface="Courier" pitchFamily="2" charset="0"/>
              </a:rPr>
              <a:t>Fast</a:t>
            </a:r>
            <a:r>
              <a:rPr kumimoji="1" lang="en-US" altLang="zh-CN" b="1" dirty="0" err="1">
                <a:solidFill>
                  <a:srgbClr val="2339DA"/>
                </a:solidFill>
                <a:latin typeface="Courier" pitchFamily="2" charset="0"/>
              </a:rPr>
              <a:t>ThreadedSSAGraphExecutor</a:t>
            </a:r>
            <a:r>
              <a:rPr kumimoji="1" lang="zh-CN" altLang="en-US" b="1" dirty="0">
                <a:solidFill>
                  <a:srgbClr val="2339DA"/>
                </a:solidFill>
                <a:latin typeface="Courier" pitchFamily="2" charset="0"/>
              </a:rPr>
              <a:t>，快在哪里了？</a:t>
            </a:r>
          </a:p>
        </p:txBody>
      </p:sp>
    </p:spTree>
    <p:extLst>
      <p:ext uri="{BB962C8B-B14F-4D97-AF65-F5344CB8AC3E}">
        <p14:creationId xmlns:p14="http://schemas.microsoft.com/office/powerpoint/2010/main" val="88859836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2" y="181250"/>
            <a:ext cx="8679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/>
              <a:t>ParallelExecutor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 err="1">
                <a:solidFill>
                  <a:srgbClr val="2339DA"/>
                </a:solidFill>
              </a:rPr>
              <a:t>ParallelExecutor</a:t>
            </a:r>
            <a:r>
              <a:rPr kumimoji="1" lang="zh-CN" altLang="en-US" sz="2800" b="1" dirty="0">
                <a:solidFill>
                  <a:srgbClr val="2339DA"/>
                </a:solidFill>
              </a:rPr>
              <a:t>构造函数</a:t>
            </a:r>
            <a:endParaRPr kumimoji="1" lang="en-US" altLang="zh-CN" sz="2800" b="1" dirty="0">
              <a:solidFill>
                <a:srgbClr val="2339DA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96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7E7B17E-49A1-544C-A16D-49E3A4AA5D52}"/>
              </a:ext>
            </a:extLst>
          </p:cNvPr>
          <p:cNvSpPr/>
          <p:nvPr/>
        </p:nvSpPr>
        <p:spPr>
          <a:xfrm>
            <a:off x="822601" y="1299730"/>
            <a:ext cx="1103725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C00000"/>
                </a:solidFill>
                <a:latin typeface=" Courier" pitchFamily="2" charset="0"/>
              </a:rPr>
              <a:t>if (</a:t>
            </a:r>
            <a:r>
              <a:rPr lang="en" altLang="zh-CN" dirty="0" err="1">
                <a:solidFill>
                  <a:srgbClr val="C00000"/>
                </a:solidFill>
                <a:latin typeface=" Courier" pitchFamily="2" charset="0"/>
              </a:rPr>
              <a:t>exec_strategy.type</a:t>
            </a:r>
            <a:r>
              <a:rPr lang="en" altLang="zh-CN" dirty="0">
                <a:solidFill>
                  <a:srgbClr val="C00000"/>
                </a:solidFill>
                <a:latin typeface=" Courier" pitchFamily="2" charset="0"/>
              </a:rPr>
              <a:t>_ == 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ExecutionStrategy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::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kDefault</a:t>
            </a:r>
            <a:r>
              <a:rPr lang="en" altLang="zh-CN" dirty="0">
                <a:solidFill>
                  <a:srgbClr val="C00000"/>
                </a:solidFill>
                <a:latin typeface=" Courier" pitchFamily="2" charset="0"/>
              </a:rPr>
              <a:t>) </a:t>
            </a:r>
            <a:r>
              <a:rPr lang="en" altLang="zh-CN" dirty="0">
                <a:solidFill>
                  <a:schemeClr val="bg1">
                    <a:lumMod val="65000"/>
                  </a:schemeClr>
                </a:solidFill>
                <a:latin typeface=" Courier" pitchFamily="2" charset="0"/>
              </a:rPr>
              <a:t>{</a:t>
            </a: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 Courier" pitchFamily="2" charset="0"/>
              </a:rPr>
              <a:t>  </a:t>
            </a:r>
            <a:r>
              <a:rPr lang="en" altLang="zh-CN" dirty="0">
                <a:solidFill>
                  <a:schemeClr val="bg1">
                    <a:lumMod val="65000"/>
                  </a:schemeClr>
                </a:solidFill>
                <a:latin typeface=" Courier" pitchFamily="2" charset="0"/>
              </a:rPr>
              <a:t>VLOG(3) &lt;&lt; "use </a:t>
            </a:r>
            <a:r>
              <a:rPr lang="en" altLang="zh-CN" dirty="0" err="1">
                <a:solidFill>
                  <a:schemeClr val="bg1">
                    <a:lumMod val="65000"/>
                  </a:schemeClr>
                </a:solidFill>
                <a:latin typeface=" Courier" pitchFamily="2" charset="0"/>
              </a:rPr>
              <a:t>ThreadedSSAGraphExecutor</a:t>
            </a:r>
            <a:r>
              <a:rPr lang="en" altLang="zh-CN" dirty="0">
                <a:solidFill>
                  <a:schemeClr val="bg1">
                    <a:lumMod val="65000"/>
                  </a:schemeClr>
                </a:solidFill>
                <a:latin typeface=" Courier" pitchFamily="2" charset="0"/>
              </a:rPr>
              <a:t>";</a:t>
            </a: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 Courier" pitchFamily="2" charset="0"/>
              </a:rPr>
              <a:t>  </a:t>
            </a:r>
            <a:r>
              <a:rPr lang="en" altLang="zh-CN" dirty="0">
                <a:solidFill>
                  <a:schemeClr val="bg1">
                    <a:lumMod val="65000"/>
                  </a:schemeClr>
                </a:solidFill>
                <a:latin typeface=" Courier" pitchFamily="2" charset="0"/>
              </a:rPr>
              <a:t>member_-&gt;</a:t>
            </a:r>
            <a:r>
              <a:rPr lang="en" altLang="zh-CN" dirty="0" err="1">
                <a:solidFill>
                  <a:schemeClr val="bg1">
                    <a:lumMod val="65000"/>
                  </a:schemeClr>
                </a:solidFill>
                <a:latin typeface=" Courier" pitchFamily="2" charset="0"/>
              </a:rPr>
              <a:t>executor_.reset</a:t>
            </a:r>
            <a:r>
              <a:rPr lang="en" altLang="zh-CN" dirty="0">
                <a:solidFill>
                  <a:schemeClr val="bg1">
                    <a:lumMod val="65000"/>
                  </a:schemeClr>
                </a:solidFill>
                <a:latin typeface=" Courier" pitchFamily="2" charset="0"/>
              </a:rPr>
              <a:t>(</a:t>
            </a:r>
            <a:r>
              <a:rPr lang="en" altLang="zh-CN" b="1" dirty="0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new details::</a:t>
            </a:r>
            <a:r>
              <a:rPr lang="en" altLang="zh-CN" b="1" dirty="0" err="1">
                <a:solidFill>
                  <a:schemeClr val="bg1">
                    <a:lumMod val="65000"/>
                  </a:schemeClr>
                </a:solidFill>
                <a:latin typeface="Courier" pitchFamily="2" charset="0"/>
              </a:rPr>
              <a:t>ThreadedSSAGraphExecutor</a:t>
            </a:r>
            <a:r>
              <a:rPr lang="en" altLang="zh-CN" dirty="0">
                <a:solidFill>
                  <a:schemeClr val="bg1">
                    <a:lumMod val="65000"/>
                  </a:schemeClr>
                </a:solidFill>
                <a:latin typeface=" Courier" pitchFamily="2" charset="0"/>
              </a:rPr>
              <a:t>(</a:t>
            </a: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 Courier" pitchFamily="2" charset="0"/>
              </a:rPr>
              <a:t>    </a:t>
            </a:r>
            <a:r>
              <a:rPr lang="en" altLang="zh-CN" dirty="0" err="1">
                <a:solidFill>
                  <a:schemeClr val="bg1">
                    <a:lumMod val="65000"/>
                  </a:schemeClr>
                </a:solidFill>
                <a:latin typeface=" Courier" pitchFamily="2" charset="0"/>
              </a:rPr>
              <a:t>exec_strategy</a:t>
            </a:r>
            <a:r>
              <a:rPr lang="en" altLang="zh-CN" dirty="0">
                <a:solidFill>
                  <a:schemeClr val="bg1">
                    <a:lumMod val="65000"/>
                  </a:schemeClr>
                </a:solidFill>
                <a:latin typeface=" Courier" pitchFamily="2" charset="0"/>
              </a:rPr>
              <a:t>, member_-&gt;</a:t>
            </a:r>
            <a:r>
              <a:rPr lang="en" altLang="zh-CN" dirty="0" err="1">
                <a:solidFill>
                  <a:schemeClr val="bg1">
                    <a:lumMod val="65000"/>
                  </a:schemeClr>
                </a:solidFill>
                <a:latin typeface=" Courier" pitchFamily="2" charset="0"/>
              </a:rPr>
              <a:t>local_scopes</a:t>
            </a:r>
            <a:r>
              <a:rPr lang="en" altLang="zh-CN" dirty="0">
                <a:solidFill>
                  <a:schemeClr val="bg1">
                    <a:lumMod val="65000"/>
                  </a:schemeClr>
                </a:solidFill>
                <a:latin typeface=" Courier" pitchFamily="2" charset="0"/>
              </a:rPr>
              <a:t>_, member_-&gt;</a:t>
            </a:r>
            <a:r>
              <a:rPr lang="en" altLang="zh-CN" dirty="0" err="1">
                <a:solidFill>
                  <a:schemeClr val="bg1">
                    <a:lumMod val="65000"/>
                  </a:schemeClr>
                </a:solidFill>
                <a:latin typeface=" Courier" pitchFamily="2" charset="0"/>
              </a:rPr>
              <a:t>local_exec_scopes</a:t>
            </a:r>
            <a:r>
              <a:rPr lang="en" altLang="zh-CN" dirty="0">
                <a:solidFill>
                  <a:schemeClr val="bg1">
                    <a:lumMod val="65000"/>
                  </a:schemeClr>
                </a:solidFill>
                <a:latin typeface=" Courier" pitchFamily="2" charset="0"/>
              </a:rPr>
              <a:t>_,</a:t>
            </a: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 Courier" pitchFamily="2" charset="0"/>
              </a:rPr>
              <a:t>    </a:t>
            </a:r>
            <a:r>
              <a:rPr lang="en" altLang="zh-CN" dirty="0">
                <a:solidFill>
                  <a:schemeClr val="bg1">
                    <a:lumMod val="65000"/>
                  </a:schemeClr>
                </a:solidFill>
                <a:latin typeface=" Courier" pitchFamily="2" charset="0"/>
              </a:rPr>
              <a:t>member_-&gt;places_, graph));</a:t>
            </a:r>
          </a:p>
          <a:p>
            <a:r>
              <a:rPr lang="en" altLang="zh-CN" dirty="0">
                <a:solidFill>
                  <a:schemeClr val="bg1">
                    <a:lumMod val="65000"/>
                  </a:schemeClr>
                </a:solidFill>
                <a:latin typeface=" Courier" pitchFamily="2" charset="0"/>
              </a:rPr>
              <a:t>} </a:t>
            </a:r>
            <a:r>
              <a:rPr lang="en" altLang="zh-CN" dirty="0">
                <a:solidFill>
                  <a:srgbClr val="AF00DB"/>
                </a:solidFill>
                <a:latin typeface=" Courier" pitchFamily="2" charset="0"/>
              </a:rPr>
              <a:t>else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{</a:t>
            </a:r>
          </a:p>
          <a:p>
            <a:r>
              <a:rPr lang="zh-CN" altLang="en-US" dirty="0">
                <a:solidFill>
                  <a:srgbClr val="795E26"/>
                </a:solidFill>
                <a:latin typeface=" Courier" pitchFamily="2" charset="0"/>
              </a:rPr>
              <a:t>  </a:t>
            </a:r>
            <a:r>
              <a:rPr lang="en" altLang="zh-CN" dirty="0">
                <a:solidFill>
                  <a:srgbClr val="795E26"/>
                </a:solidFill>
                <a:latin typeface=" Courier" pitchFamily="2" charset="0"/>
              </a:rPr>
              <a:t>VLOG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</a:t>
            </a:r>
            <a:r>
              <a:rPr lang="en" altLang="zh-CN" dirty="0">
                <a:solidFill>
                  <a:srgbClr val="09885A"/>
                </a:solidFill>
                <a:latin typeface=" Courier" pitchFamily="2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) &lt;&lt; </a:t>
            </a:r>
            <a:r>
              <a:rPr lang="en" altLang="zh-CN" dirty="0">
                <a:solidFill>
                  <a:srgbClr val="A31515"/>
                </a:solidFill>
                <a:latin typeface=" Courier" pitchFamily="2" charset="0"/>
              </a:rPr>
              <a:t>"use </a:t>
            </a:r>
            <a:r>
              <a:rPr lang="en" altLang="zh-CN" dirty="0" err="1">
                <a:solidFill>
                  <a:srgbClr val="A31515"/>
                </a:solidFill>
                <a:latin typeface=" Courier" pitchFamily="2" charset="0"/>
              </a:rPr>
              <a:t>FastThreadedSSAGraphExecutor</a:t>
            </a:r>
            <a:r>
              <a:rPr lang="en" altLang="zh-CN" dirty="0">
                <a:solidFill>
                  <a:srgbClr val="A31515"/>
                </a:solidFill>
                <a:latin typeface=" Courier" pitchFamily="2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;</a:t>
            </a:r>
          </a:p>
          <a:p>
            <a:r>
              <a:rPr lang="zh-CN" altLang="en-US" dirty="0">
                <a:solidFill>
                  <a:srgbClr val="001080"/>
                </a:solidFill>
                <a:latin typeface=" Courier" pitchFamily="2" charset="0"/>
              </a:rPr>
              <a:t>  </a:t>
            </a:r>
            <a:r>
              <a:rPr lang="en" altLang="zh-CN" dirty="0">
                <a:solidFill>
                  <a:srgbClr val="001080"/>
                </a:solidFill>
                <a:latin typeface=" Courier" pitchFamily="2" charset="0"/>
              </a:rPr>
              <a:t>member_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-&gt;</a:t>
            </a:r>
            <a:r>
              <a:rPr lang="en" altLang="zh-CN" b="1" dirty="0" err="1">
                <a:solidFill>
                  <a:srgbClr val="001080"/>
                </a:solidFill>
                <a:latin typeface="Courier" pitchFamily="2" charset="0"/>
              </a:rPr>
              <a:t>executor_</a:t>
            </a:r>
            <a:r>
              <a:rPr lang="en" altLang="zh-CN" b="1" dirty="0" err="1">
                <a:solidFill>
                  <a:srgbClr val="000000"/>
                </a:solidFill>
                <a:latin typeface="Courier" pitchFamily="2" charset="0"/>
              </a:rPr>
              <a:t>.</a:t>
            </a:r>
            <a:r>
              <a:rPr lang="en" altLang="zh-CN" b="1" dirty="0" err="1">
                <a:solidFill>
                  <a:srgbClr val="795E26"/>
                </a:solidFill>
                <a:latin typeface="Courier" pitchFamily="2" charset="0"/>
              </a:rPr>
              <a:t>reset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" altLang="zh-CN" b="1" dirty="0">
                <a:solidFill>
                  <a:srgbClr val="AF00DB"/>
                </a:solidFill>
                <a:latin typeface="Courier" pitchFamily="2" charset="0"/>
              </a:rPr>
              <a:t>new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b="1" dirty="0">
                <a:solidFill>
                  <a:srgbClr val="267F99"/>
                </a:solidFill>
                <a:latin typeface="Courier" pitchFamily="2" charset="0"/>
              </a:rPr>
              <a:t>details</a:t>
            </a:r>
            <a:r>
              <a:rPr lang="en" altLang="zh-CN" b="1" dirty="0">
                <a:solidFill>
                  <a:srgbClr val="000000"/>
                </a:solidFill>
                <a:latin typeface="Courier" pitchFamily="2" charset="0"/>
              </a:rPr>
              <a:t>::</a:t>
            </a:r>
            <a:r>
              <a:rPr lang="en" altLang="zh-CN" b="1" dirty="0" err="1">
                <a:solidFill>
                  <a:srgbClr val="795E26"/>
                </a:solidFill>
                <a:latin typeface="Courier" pitchFamily="2" charset="0"/>
              </a:rPr>
              <a:t>FastThreadedSSAGraphExecutor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</a:t>
            </a:r>
          </a:p>
          <a:p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   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exec_strategy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 Courier" pitchFamily="2" charset="0"/>
              </a:rPr>
              <a:t>member_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-&gt;</a:t>
            </a:r>
            <a:r>
              <a:rPr lang="en" altLang="zh-CN" dirty="0" err="1">
                <a:solidFill>
                  <a:srgbClr val="001080"/>
                </a:solidFill>
                <a:latin typeface=" Courier" pitchFamily="2" charset="0"/>
              </a:rPr>
              <a:t>local_scopes</a:t>
            </a:r>
            <a:r>
              <a:rPr lang="en" altLang="zh-CN" dirty="0">
                <a:solidFill>
                  <a:srgbClr val="001080"/>
                </a:solidFill>
                <a:latin typeface=" Courier" pitchFamily="2" charset="0"/>
              </a:rPr>
              <a:t>_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 Courier" pitchFamily="2" charset="0"/>
              </a:rPr>
              <a:t>member_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-&gt;</a:t>
            </a:r>
            <a:r>
              <a:rPr lang="en" altLang="zh-CN" dirty="0" err="1">
                <a:solidFill>
                  <a:srgbClr val="001080"/>
                </a:solidFill>
                <a:latin typeface=" Courier" pitchFamily="2" charset="0"/>
              </a:rPr>
              <a:t>local_exec_scopes</a:t>
            </a:r>
            <a:r>
              <a:rPr lang="en" altLang="zh-CN" dirty="0">
                <a:solidFill>
                  <a:srgbClr val="001080"/>
                </a:solidFill>
                <a:latin typeface=" Courier" pitchFamily="2" charset="0"/>
              </a:rPr>
              <a:t>_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,</a:t>
            </a:r>
          </a:p>
          <a:p>
            <a:r>
              <a:rPr lang="zh-CN" altLang="en-US" dirty="0">
                <a:solidFill>
                  <a:srgbClr val="001080"/>
                </a:solidFill>
                <a:latin typeface=" Courier" pitchFamily="2" charset="0"/>
              </a:rPr>
              <a:t>    </a:t>
            </a:r>
            <a:r>
              <a:rPr lang="en" altLang="zh-CN" dirty="0">
                <a:solidFill>
                  <a:srgbClr val="001080"/>
                </a:solidFill>
                <a:latin typeface=" Courier" pitchFamily="2" charset="0"/>
              </a:rPr>
              <a:t>member_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 Courier" pitchFamily="2" charset="0"/>
              </a:rPr>
              <a:t>places_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, graph));</a:t>
            </a:r>
          </a:p>
          <a:p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}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 Courier" pitchFamily="2" charset="0"/>
              </a:rPr>
              <a:t>final_graphs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.</a:t>
            </a:r>
            <a:r>
              <a:rPr lang="en" altLang="zh-CN" dirty="0" err="1">
                <a:solidFill>
                  <a:srgbClr val="795E26"/>
                </a:solidFill>
                <a:latin typeface=" Courier" pitchFamily="2" charset="0"/>
              </a:rPr>
              <a:t>emplace_back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(graph);</a:t>
            </a:r>
            <a:endParaRPr lang="en" altLang="zh-CN" b="0" dirty="0">
              <a:solidFill>
                <a:srgbClr val="000000"/>
              </a:solidFill>
              <a:effectLst/>
              <a:latin typeface=" Courier" pitchFamily="2" charset="0"/>
            </a:endParaRPr>
          </a:p>
        </p:txBody>
      </p: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C2C4F650-3A9D-5247-A23E-0B557B331E7C}"/>
              </a:ext>
            </a:extLst>
          </p:cNvPr>
          <p:cNvCxnSpPr/>
          <p:nvPr/>
        </p:nvCxnSpPr>
        <p:spPr>
          <a:xfrm>
            <a:off x="947738" y="4846884"/>
            <a:ext cx="54800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ED68B749-53E1-674A-8863-B8210814226B}"/>
              </a:ext>
            </a:extLst>
          </p:cNvPr>
          <p:cNvSpPr/>
          <p:nvPr/>
        </p:nvSpPr>
        <p:spPr>
          <a:xfrm>
            <a:off x="834032" y="4976969"/>
            <a:ext cx="103559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ExecutionStrategy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{</a:t>
            </a:r>
          </a:p>
          <a:p>
            <a:r>
              <a:rPr lang="zh-CN" altLang="en-US" dirty="0">
                <a:solidFill>
                  <a:srgbClr val="0000FF"/>
                </a:solidFill>
                <a:latin typeface=" Courier" pitchFamily="2" charset="0"/>
              </a:rPr>
              <a:t>  </a:t>
            </a:r>
            <a:r>
              <a:rPr lang="en" altLang="zh-CN" dirty="0" err="1">
                <a:solidFill>
                  <a:srgbClr val="0000FF"/>
                </a:solidFill>
                <a:latin typeface=" Courier" pitchFamily="2" charset="0"/>
              </a:rPr>
              <a:t>enum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ExecutorType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{ </a:t>
            </a:r>
            <a:r>
              <a:rPr lang="en" altLang="zh-CN" dirty="0" err="1">
                <a:solidFill>
                  <a:srgbClr val="001080"/>
                </a:solidFill>
                <a:latin typeface=" Courier" pitchFamily="2" charset="0"/>
              </a:rPr>
              <a:t>kDefault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= </a:t>
            </a:r>
            <a:r>
              <a:rPr lang="en" altLang="zh-CN" dirty="0">
                <a:solidFill>
                  <a:srgbClr val="09885A"/>
                </a:solidFill>
                <a:latin typeface=" Courier" pitchFamily="2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, </a:t>
            </a:r>
            <a:r>
              <a:rPr lang="en" altLang="zh-CN" dirty="0" err="1">
                <a:solidFill>
                  <a:srgbClr val="001080"/>
                </a:solidFill>
                <a:latin typeface=" Courier" pitchFamily="2" charset="0"/>
              </a:rPr>
              <a:t>kExperimental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= </a:t>
            </a:r>
            <a:r>
              <a:rPr lang="en" altLang="zh-CN" dirty="0">
                <a:solidFill>
                  <a:srgbClr val="09885A"/>
                </a:solidFill>
                <a:latin typeface=" Courier" pitchFamily="2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};</a:t>
            </a:r>
          </a:p>
          <a:p>
            <a:r>
              <a:rPr lang="zh-CN" altLang="en-US" dirty="0">
                <a:solidFill>
                  <a:srgbClr val="008000"/>
                </a:solidFill>
                <a:latin typeface=" Courier" pitchFamily="2" charset="0"/>
              </a:rPr>
              <a:t>  </a:t>
            </a:r>
            <a:r>
              <a:rPr lang="en" altLang="zh-CN" dirty="0">
                <a:solidFill>
                  <a:srgbClr val="008000"/>
                </a:solidFill>
                <a:latin typeface=" Courier" pitchFamily="2" charset="0"/>
              </a:rPr>
              <a:t>// At present, the </a:t>
            </a:r>
            <a:r>
              <a:rPr lang="en" altLang="zh-CN" dirty="0" err="1">
                <a:solidFill>
                  <a:srgbClr val="008000"/>
                </a:solidFill>
                <a:latin typeface=" Courier" pitchFamily="2" charset="0"/>
              </a:rPr>
              <a:t>kExperimental</a:t>
            </a:r>
            <a:r>
              <a:rPr lang="en" altLang="zh-CN" dirty="0">
                <a:solidFill>
                  <a:srgbClr val="008000"/>
                </a:solidFill>
                <a:latin typeface=" Courier" pitchFamily="2" charset="0"/>
              </a:rPr>
              <a:t> executor is the fastest in most models.</a:t>
            </a:r>
            <a:endParaRPr lang="en" altLang="zh-CN" dirty="0">
              <a:solidFill>
                <a:srgbClr val="000000"/>
              </a:solidFill>
              <a:latin typeface=" Courier" pitchFamily="2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 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ExecutorType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 type_{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</a:rPr>
              <a:t>kExperimental</a:t>
            </a:r>
            <a:r>
              <a:rPr lang="en" altLang="zh-CN" b="1" dirty="0">
                <a:solidFill>
                  <a:srgbClr val="C00000"/>
                </a:solidFill>
                <a:latin typeface="Courier" pitchFamily="2" charset="0"/>
              </a:rPr>
              <a:t>};</a:t>
            </a:r>
          </a:p>
          <a:p>
            <a:r>
              <a:rPr lang="en-US" altLang="zh-CN" dirty="0">
                <a:solidFill>
                  <a:srgbClr val="000000"/>
                </a:solidFill>
                <a:latin typeface=" Courier" pitchFamily="2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 Courier" pitchFamily="2" charset="0"/>
            </a:endParaRPr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698C7D19-9A6D-1543-AE42-3C7E4FBAC0D7}"/>
              </a:ext>
            </a:extLst>
          </p:cNvPr>
          <p:cNvCxnSpPr/>
          <p:nvPr/>
        </p:nvCxnSpPr>
        <p:spPr>
          <a:xfrm flipH="1">
            <a:off x="4766310" y="1712906"/>
            <a:ext cx="2766060" cy="35433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11CFE44-1217-934D-B672-26725C85AD3E}"/>
              </a:ext>
            </a:extLst>
          </p:cNvPr>
          <p:cNvCxnSpPr/>
          <p:nvPr/>
        </p:nvCxnSpPr>
        <p:spPr>
          <a:xfrm flipH="1">
            <a:off x="7006590" y="3587426"/>
            <a:ext cx="1291590" cy="17145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4869FC6A-96DC-2247-BDCC-6CEA90E92EAA}"/>
              </a:ext>
            </a:extLst>
          </p:cNvPr>
          <p:cNvSpPr txBox="1"/>
          <p:nvPr/>
        </p:nvSpPr>
        <p:spPr>
          <a:xfrm>
            <a:off x="8469630" y="4392884"/>
            <a:ext cx="2881312" cy="646331"/>
          </a:xfrm>
          <a:prstGeom prst="rect">
            <a:avLst/>
          </a:prstGeom>
          <a:noFill/>
          <a:ln>
            <a:solidFill>
              <a:srgbClr val="203BD3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>
                <a:latin typeface="Courier" pitchFamily="2" charset="0"/>
              </a:rPr>
              <a:t>两个</a:t>
            </a:r>
            <a:r>
              <a:rPr kumimoji="1" lang="en-US" altLang="zh-CN" dirty="0">
                <a:latin typeface="Courier" pitchFamily="2" charset="0"/>
              </a:rPr>
              <a:t>Executor</a:t>
            </a:r>
            <a:r>
              <a:rPr kumimoji="1" lang="zh-CN" altLang="en-US" dirty="0">
                <a:latin typeface="Courier" pitchFamily="2" charset="0"/>
              </a:rPr>
              <a:t>的构造过程在后面结合</a:t>
            </a:r>
            <a:r>
              <a:rPr kumimoji="1" lang="en-US" altLang="zh-CN" dirty="0">
                <a:latin typeface="Courier" pitchFamily="2" charset="0"/>
              </a:rPr>
              <a:t>Run</a:t>
            </a:r>
            <a:r>
              <a:rPr kumimoji="1" lang="zh-CN" altLang="en-US" dirty="0">
                <a:latin typeface="Courier" pitchFamily="2" charset="0"/>
              </a:rPr>
              <a:t>的过程介绍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BB5DB92-6F65-C845-A863-AE21E94DCE8D}"/>
              </a:ext>
            </a:extLst>
          </p:cNvPr>
          <p:cNvSpPr txBox="1"/>
          <p:nvPr/>
        </p:nvSpPr>
        <p:spPr>
          <a:xfrm>
            <a:off x="2090193" y="6206600"/>
            <a:ext cx="8675240" cy="418576"/>
          </a:xfrm>
          <a:prstGeom prst="rect">
            <a:avLst/>
          </a:prstGeom>
          <a:noFill/>
          <a:ln>
            <a:solidFill>
              <a:srgbClr val="203BD3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dirty="0">
                <a:latin typeface="Courier" pitchFamily="2" charset="0"/>
              </a:rPr>
              <a:t>当前默认值是</a:t>
            </a:r>
            <a:r>
              <a:rPr kumimoji="1" lang="en-US" altLang="zh-CN" dirty="0" err="1">
                <a:latin typeface="Courier" pitchFamily="2" charset="0"/>
              </a:rPr>
              <a:t>kExperimental</a:t>
            </a:r>
            <a:r>
              <a:rPr kumimoji="1" lang="zh-CN" altLang="en-US" dirty="0">
                <a:latin typeface="Courier" pitchFamily="2" charset="0"/>
              </a:rPr>
              <a:t>，所以默认是</a:t>
            </a:r>
            <a:r>
              <a:rPr kumimoji="1" lang="en-US" altLang="zh-CN" dirty="0" err="1">
                <a:latin typeface="Courier" pitchFamily="2" charset="0"/>
              </a:rPr>
              <a:t>FastThreadedSSAGraphExecutor</a:t>
            </a:r>
            <a:endParaRPr kumimoji="1" lang="zh-CN" altLang="en-US" dirty="0">
              <a:latin typeface="Courier" pitchFamily="2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6179A74-67BD-6746-87CC-DF7FD310CDFA}"/>
              </a:ext>
            </a:extLst>
          </p:cNvPr>
          <p:cNvSpPr txBox="1"/>
          <p:nvPr/>
        </p:nvSpPr>
        <p:spPr>
          <a:xfrm>
            <a:off x="834032" y="669745"/>
            <a:ext cx="11357968" cy="512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dirty="0">
                <a:latin typeface="Courier" pitchFamily="2" charset="0"/>
              </a:rPr>
              <a:t>6.</a:t>
            </a:r>
            <a:r>
              <a:rPr kumimoji="1" lang="zh-CN" altLang="en-US" sz="2000" dirty="0">
                <a:latin typeface="Courier" pitchFamily="2" charset="0"/>
              </a:rPr>
              <a:t> 选择</a:t>
            </a:r>
            <a:r>
              <a:rPr kumimoji="1" lang="en-US" altLang="zh-CN" sz="2000" dirty="0" err="1">
                <a:latin typeface="Courier" pitchFamily="2" charset="0"/>
              </a:rPr>
              <a:t>SSAGraphExecutor</a:t>
            </a:r>
            <a:r>
              <a:rPr kumimoji="1" lang="zh-CN" altLang="en-US" sz="2000" dirty="0">
                <a:latin typeface="Courier" pitchFamily="2" charset="0"/>
              </a:rPr>
              <a:t>初始化</a:t>
            </a:r>
            <a:r>
              <a:rPr kumimoji="1" lang="en-US" altLang="zh-CN" sz="2000" dirty="0">
                <a:latin typeface="Courier" pitchFamily="2" charset="0"/>
              </a:rPr>
              <a:t>member_-&gt;executor_</a:t>
            </a:r>
          </a:p>
        </p:txBody>
      </p:sp>
    </p:spTree>
    <p:extLst>
      <p:ext uri="{BB962C8B-B14F-4D97-AF65-F5344CB8AC3E}">
        <p14:creationId xmlns:p14="http://schemas.microsoft.com/office/powerpoint/2010/main" val="402206982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2" y="181250"/>
            <a:ext cx="8679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/>
              <a:t>ParallelExecutor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 err="1">
                <a:solidFill>
                  <a:srgbClr val="2339DA"/>
                </a:solidFill>
              </a:rPr>
              <a:t>ParallelExecutor</a:t>
            </a:r>
            <a:r>
              <a:rPr kumimoji="1" lang="zh-CN" altLang="en-US" sz="2800" b="1" dirty="0">
                <a:solidFill>
                  <a:srgbClr val="2339DA"/>
                </a:solidFill>
              </a:rPr>
              <a:t>构造函数</a:t>
            </a:r>
            <a:endParaRPr kumimoji="1" lang="en-US" altLang="zh-CN" sz="2800" b="1" dirty="0">
              <a:solidFill>
                <a:srgbClr val="2339DA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97</a:t>
            </a:fld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6179A74-67BD-6746-87CC-DF7FD310CDFA}"/>
              </a:ext>
            </a:extLst>
          </p:cNvPr>
          <p:cNvSpPr txBox="1"/>
          <p:nvPr/>
        </p:nvSpPr>
        <p:spPr>
          <a:xfrm>
            <a:off x="834032" y="669745"/>
            <a:ext cx="11357968" cy="512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dirty="0">
                <a:latin typeface="Courier" pitchFamily="2" charset="0"/>
              </a:rPr>
              <a:t>7.</a:t>
            </a:r>
            <a:r>
              <a:rPr kumimoji="1" lang="zh-CN" altLang="en-US" sz="2000" dirty="0">
                <a:latin typeface="Courier" pitchFamily="2" charset="0"/>
              </a:rPr>
              <a:t> 为</a:t>
            </a:r>
            <a:r>
              <a:rPr kumimoji="1" lang="en-US" altLang="zh-CN" sz="2000" dirty="0">
                <a:latin typeface="Courier" pitchFamily="2" charset="0"/>
              </a:rPr>
              <a:t>Op</a:t>
            </a:r>
            <a:r>
              <a:rPr kumimoji="1" lang="zh-CN" altLang="en-US" sz="2000" dirty="0">
                <a:latin typeface="Courier" pitchFamily="2" charset="0"/>
              </a:rPr>
              <a:t>设置</a:t>
            </a:r>
            <a:r>
              <a:rPr kumimoji="1" lang="en-US" altLang="zh-CN" sz="2000" dirty="0">
                <a:latin typeface="Courier" pitchFamily="2" charset="0"/>
              </a:rPr>
              <a:t>local</a:t>
            </a:r>
            <a:r>
              <a:rPr kumimoji="1" lang="zh-CN" altLang="en-US" sz="2000" dirty="0">
                <a:latin typeface="Courier" pitchFamily="2" charset="0"/>
              </a:rPr>
              <a:t> </a:t>
            </a:r>
            <a:r>
              <a:rPr kumimoji="1" lang="en-US" altLang="zh-CN" sz="2000" dirty="0">
                <a:latin typeface="Courier" pitchFamily="2" charset="0"/>
              </a:rPr>
              <a:t>exec</a:t>
            </a:r>
            <a:r>
              <a:rPr kumimoji="1" lang="zh-CN" altLang="en-US" sz="2000" dirty="0">
                <a:latin typeface="Courier" pitchFamily="2" charset="0"/>
              </a:rPr>
              <a:t> </a:t>
            </a:r>
            <a:r>
              <a:rPr kumimoji="1" lang="en-US" altLang="zh-CN" sz="2000" dirty="0">
                <a:latin typeface="Courier" pitchFamily="2" charset="0"/>
              </a:rPr>
              <a:t>scopes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ABB5D11-E70B-BF46-8E5D-D92B94FACCF0}"/>
              </a:ext>
            </a:extLst>
          </p:cNvPr>
          <p:cNvSpPr/>
          <p:nvPr/>
        </p:nvSpPr>
        <p:spPr>
          <a:xfrm>
            <a:off x="834032" y="1343055"/>
            <a:ext cx="111224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 Courier" pitchFamily="2" charset="0"/>
              </a:rPr>
              <a:t>for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(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auto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*g : 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final_graphs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) {</a:t>
            </a:r>
          </a:p>
          <a:p>
            <a:r>
              <a:rPr lang="zh-CN" altLang="en-US" dirty="0">
                <a:solidFill>
                  <a:srgbClr val="0000FF"/>
                </a:solidFill>
                <a:latin typeface=" Courier" pitchFamily="2" charset="0"/>
              </a:rPr>
              <a:t>  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auto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ops = 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ir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</a:t>
            </a:r>
            <a:r>
              <a:rPr lang="en" altLang="zh-CN" dirty="0" err="1">
                <a:solidFill>
                  <a:srgbClr val="795E26"/>
                </a:solidFill>
                <a:latin typeface=" Courier" pitchFamily="2" charset="0"/>
              </a:rPr>
              <a:t>FilterByNodeWrapper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&lt;</a:t>
            </a:r>
            <a:r>
              <a:rPr lang="en" altLang="zh-CN" dirty="0">
                <a:solidFill>
                  <a:srgbClr val="267F99"/>
                </a:solidFill>
                <a:latin typeface=" Courier" pitchFamily="2" charset="0"/>
              </a:rPr>
              <a:t>details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OpHandleBase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&gt;(*g);</a:t>
            </a:r>
          </a:p>
          <a:p>
            <a:r>
              <a:rPr lang="zh-CN" altLang="en-US" dirty="0">
                <a:solidFill>
                  <a:srgbClr val="AF00DB"/>
                </a:solidFill>
                <a:latin typeface=" Courier" pitchFamily="2" charset="0"/>
              </a:rPr>
              <a:t>  </a:t>
            </a:r>
            <a:r>
              <a:rPr lang="en" altLang="zh-CN" dirty="0">
                <a:solidFill>
                  <a:srgbClr val="AF00DB"/>
                </a:solidFill>
                <a:latin typeface=" Courier" pitchFamily="2" charset="0"/>
              </a:rPr>
              <a:t>for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(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auto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*op : ops) {</a:t>
            </a:r>
          </a:p>
          <a:p>
            <a:r>
              <a:rPr lang="zh-CN" altLang="en-US" dirty="0">
                <a:solidFill>
                  <a:srgbClr val="001080"/>
                </a:solidFill>
                <a:latin typeface=" Courier" pitchFamily="2" charset="0"/>
              </a:rPr>
              <a:t>    </a:t>
            </a:r>
            <a:r>
              <a:rPr lang="en" altLang="zh-CN" dirty="0">
                <a:solidFill>
                  <a:srgbClr val="001080"/>
                </a:solidFill>
                <a:latin typeface=" Courier" pitchFamily="2" charset="0"/>
              </a:rPr>
              <a:t>op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-&gt;</a:t>
            </a:r>
            <a:r>
              <a:rPr lang="en" altLang="zh-CN" dirty="0" err="1">
                <a:solidFill>
                  <a:srgbClr val="795E26"/>
                </a:solidFill>
                <a:latin typeface=" Courier" pitchFamily="2" charset="0"/>
              </a:rPr>
              <a:t>SetLocalExecScopes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scope_map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 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}</a:t>
            </a:r>
          </a:p>
          <a:p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 Courier" pitchFamily="2" charset="0"/>
            </a:endParaRP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B93B655A-D149-6A4E-9857-D7785EB652F7}"/>
              </a:ext>
            </a:extLst>
          </p:cNvPr>
          <p:cNvCxnSpPr/>
          <p:nvPr/>
        </p:nvCxnSpPr>
        <p:spPr>
          <a:xfrm>
            <a:off x="947738" y="3258116"/>
            <a:ext cx="54800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6095B3A-4B6B-6748-880C-D4791936F818}"/>
              </a:ext>
            </a:extLst>
          </p:cNvPr>
          <p:cNvSpPr txBox="1"/>
          <p:nvPr/>
        </p:nvSpPr>
        <p:spPr>
          <a:xfrm>
            <a:off x="6513016" y="4191121"/>
            <a:ext cx="4260492" cy="764825"/>
          </a:xfrm>
          <a:prstGeom prst="rect">
            <a:avLst/>
          </a:prstGeom>
          <a:noFill/>
          <a:ln>
            <a:solidFill>
              <a:srgbClr val="203BD3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dirty="0">
                <a:latin typeface="Courier" pitchFamily="2" charset="0"/>
              </a:rPr>
              <a:t>根据</a:t>
            </a:r>
            <a:r>
              <a:rPr kumimoji="1" lang="en-US" altLang="zh-CN" dirty="0">
                <a:latin typeface="Courier" pitchFamily="2" charset="0"/>
              </a:rPr>
              <a:t>op</a:t>
            </a:r>
            <a:r>
              <a:rPr kumimoji="1" lang="zh-CN" altLang="en-US" dirty="0">
                <a:latin typeface="Courier" pitchFamily="2" charset="0"/>
              </a:rPr>
              <a:t>的</a:t>
            </a:r>
            <a:r>
              <a:rPr kumimoji="1" lang="en-US" altLang="zh-CN" dirty="0">
                <a:latin typeface="Courier" pitchFamily="2" charset="0"/>
              </a:rPr>
              <a:t>scope</a:t>
            </a:r>
            <a:r>
              <a:rPr kumimoji="1" lang="zh-CN" altLang="en-US" dirty="0">
                <a:latin typeface="Courier" pitchFamily="2" charset="0"/>
              </a:rPr>
              <a:t>到</a:t>
            </a:r>
            <a:r>
              <a:rPr kumimoji="1" lang="en-US" altLang="zh-CN" dirty="0">
                <a:latin typeface="Courier" pitchFamily="2" charset="0"/>
              </a:rPr>
              <a:t>scope</a:t>
            </a:r>
            <a:r>
              <a:rPr kumimoji="1" lang="zh-CN" altLang="en-US" dirty="0">
                <a:latin typeface="Courier" pitchFamily="2" charset="0"/>
              </a:rPr>
              <a:t> </a:t>
            </a:r>
            <a:r>
              <a:rPr kumimoji="1" lang="en-US" altLang="zh-CN" dirty="0">
                <a:latin typeface="Courier" pitchFamily="2" charset="0"/>
              </a:rPr>
              <a:t>map</a:t>
            </a:r>
            <a:r>
              <a:rPr kumimoji="1" lang="zh-CN" altLang="en-US" dirty="0">
                <a:latin typeface="Courier" pitchFamily="2" charset="0"/>
              </a:rPr>
              <a:t>中找到对应的</a:t>
            </a:r>
            <a:r>
              <a:rPr kumimoji="1" lang="en-US" altLang="zh-CN" dirty="0">
                <a:latin typeface="Courier" pitchFamily="2" charset="0"/>
              </a:rPr>
              <a:t>local</a:t>
            </a:r>
            <a:r>
              <a:rPr kumimoji="1" lang="zh-CN" altLang="en-US" dirty="0">
                <a:latin typeface="Courier" pitchFamily="2" charset="0"/>
              </a:rPr>
              <a:t> </a:t>
            </a:r>
            <a:r>
              <a:rPr kumimoji="1" lang="en-US" altLang="zh-CN" dirty="0">
                <a:latin typeface="Courier" pitchFamily="2" charset="0"/>
              </a:rPr>
              <a:t>exec</a:t>
            </a:r>
            <a:r>
              <a:rPr kumimoji="1" lang="zh-CN" altLang="en-US" dirty="0">
                <a:latin typeface="Courier" pitchFamily="2" charset="0"/>
              </a:rPr>
              <a:t> </a:t>
            </a:r>
            <a:r>
              <a:rPr kumimoji="1" lang="en-US" altLang="zh-CN" dirty="0">
                <a:latin typeface="Courier" pitchFamily="2" charset="0"/>
              </a:rPr>
              <a:t>scope</a:t>
            </a:r>
            <a:r>
              <a:rPr kumimoji="1" lang="zh-CN" altLang="en-US" dirty="0">
                <a:latin typeface="Courier" pitchFamily="2" charset="0"/>
              </a:rPr>
              <a:t>为</a:t>
            </a:r>
            <a:r>
              <a:rPr kumimoji="1" lang="en-US" altLang="zh-CN" dirty="0">
                <a:latin typeface="Courier" pitchFamily="2" charset="0"/>
              </a:rPr>
              <a:t>op</a:t>
            </a:r>
            <a:r>
              <a:rPr kumimoji="1" lang="zh-CN" altLang="en-US" dirty="0">
                <a:latin typeface="Courier" pitchFamily="2" charset="0"/>
              </a:rPr>
              <a:t>设置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DF2203-A429-3946-B219-71D702CE9CCC}"/>
              </a:ext>
            </a:extLst>
          </p:cNvPr>
          <p:cNvSpPr/>
          <p:nvPr/>
        </p:nvSpPr>
        <p:spPr>
          <a:xfrm>
            <a:off x="845607" y="3418852"/>
            <a:ext cx="980310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OpHandleBase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</a:t>
            </a:r>
            <a:r>
              <a:rPr lang="en" altLang="zh-CN" dirty="0" err="1">
                <a:solidFill>
                  <a:srgbClr val="795E26"/>
                </a:solidFill>
                <a:latin typeface=" Courier" pitchFamily="2" charset="0"/>
              </a:rPr>
              <a:t>SetLocalExecScopes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</a:t>
            </a:r>
          </a:p>
          <a:p>
            <a:r>
              <a:rPr lang="en" altLang="zh-CN" dirty="0" err="1">
                <a:solidFill>
                  <a:srgbClr val="0000FF"/>
                </a:solidFill>
                <a:latin typeface=" 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unordered_map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&lt;</a:t>
            </a:r>
            <a:r>
              <a:rPr lang="en" altLang="zh-CN" dirty="0">
                <a:solidFill>
                  <a:srgbClr val="267F99"/>
                </a:solidFill>
                <a:latin typeface=" Courier" pitchFamily="2" charset="0"/>
              </a:rPr>
              <a:t>Scope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*, </a:t>
            </a:r>
            <a:r>
              <a:rPr lang="en" altLang="zh-CN" dirty="0">
                <a:solidFill>
                  <a:srgbClr val="267F99"/>
                </a:solidFill>
                <a:latin typeface=" Courier" pitchFamily="2" charset="0"/>
              </a:rPr>
              <a:t>Scope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*&gt; 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&amp;</a:t>
            </a:r>
            <a:r>
              <a:rPr lang="en" altLang="zh-CN" dirty="0" err="1">
                <a:solidFill>
                  <a:srgbClr val="001080"/>
                </a:solidFill>
                <a:latin typeface=" Courier" pitchFamily="2" charset="0"/>
              </a:rPr>
              <a:t>scope_map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) {</a:t>
            </a:r>
          </a:p>
          <a:p>
            <a:r>
              <a:rPr lang="zh-CN" altLang="en-US" dirty="0">
                <a:solidFill>
                  <a:srgbClr val="001080"/>
                </a:solidFill>
                <a:latin typeface=" Courier" pitchFamily="2" charset="0"/>
              </a:rPr>
              <a:t>  </a:t>
            </a:r>
            <a:r>
              <a:rPr lang="en" altLang="zh-CN" dirty="0" err="1">
                <a:solidFill>
                  <a:srgbClr val="001080"/>
                </a:solidFill>
                <a:latin typeface=" Courier" pitchFamily="2" charset="0"/>
              </a:rPr>
              <a:t>local_exec_scopes_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.</a:t>
            </a:r>
            <a:r>
              <a:rPr lang="en" altLang="zh-CN" dirty="0" err="1">
                <a:solidFill>
                  <a:srgbClr val="795E26"/>
                </a:solidFill>
                <a:latin typeface=" Courier" pitchFamily="2" charset="0"/>
              </a:rPr>
              <a:t>clear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();</a:t>
            </a:r>
          </a:p>
          <a:p>
            <a:r>
              <a:rPr lang="zh-CN" altLang="en-US" dirty="0">
                <a:solidFill>
                  <a:srgbClr val="0000FF"/>
                </a:solidFill>
                <a:latin typeface=" Courier" pitchFamily="2" charset="0"/>
              </a:rPr>
              <a:t>  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auto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scopes = </a:t>
            </a:r>
            <a:r>
              <a:rPr lang="en" altLang="zh-CN" dirty="0" err="1">
                <a:solidFill>
                  <a:srgbClr val="795E26"/>
                </a:solidFill>
                <a:latin typeface=" Courier" pitchFamily="2" charset="0"/>
              </a:rPr>
              <a:t>GetLocalScopes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();</a:t>
            </a:r>
          </a:p>
          <a:p>
            <a:r>
              <a:rPr lang="zh-CN" altLang="en-US" dirty="0">
                <a:solidFill>
                  <a:srgbClr val="AF00DB"/>
                </a:solidFill>
                <a:latin typeface=" Courier" pitchFamily="2" charset="0"/>
              </a:rPr>
              <a:t>  </a:t>
            </a:r>
            <a:r>
              <a:rPr lang="en" altLang="zh-CN" dirty="0">
                <a:solidFill>
                  <a:srgbClr val="AF00DB"/>
                </a:solidFill>
                <a:latin typeface=" Courier" pitchFamily="2" charset="0"/>
              </a:rPr>
              <a:t>for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(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auto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*scope : scopes) {</a:t>
            </a:r>
          </a:p>
          <a:p>
            <a:r>
              <a:rPr lang="zh-CN" altLang="en-US" dirty="0">
                <a:solidFill>
                  <a:srgbClr val="0000FF"/>
                </a:solidFill>
                <a:latin typeface=" Courier" pitchFamily="2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auto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iter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= </a:t>
            </a:r>
            <a:r>
              <a:rPr lang="en" altLang="zh-CN" dirty="0" err="1">
                <a:solidFill>
                  <a:srgbClr val="001080"/>
                </a:solidFill>
                <a:latin typeface=" Courier" pitchFamily="2" charset="0"/>
              </a:rPr>
              <a:t>scope_map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.</a:t>
            </a:r>
            <a:r>
              <a:rPr lang="en" altLang="zh-CN" dirty="0" err="1">
                <a:solidFill>
                  <a:srgbClr val="795E26"/>
                </a:solidFill>
                <a:latin typeface=" Courier" pitchFamily="2" charset="0"/>
              </a:rPr>
              <a:t>find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(scope);</a:t>
            </a:r>
          </a:p>
          <a:p>
            <a:r>
              <a:rPr lang="zh-CN" altLang="en-US" dirty="0">
                <a:solidFill>
                  <a:srgbClr val="795E26"/>
                </a:solidFill>
                <a:latin typeface=" Courier" pitchFamily="2" charset="0"/>
              </a:rPr>
              <a:t>    </a:t>
            </a:r>
            <a:r>
              <a:rPr lang="en" altLang="zh-CN" dirty="0">
                <a:solidFill>
                  <a:srgbClr val="795E26"/>
                </a:solidFill>
                <a:latin typeface=" Courier" pitchFamily="2" charset="0"/>
              </a:rPr>
              <a:t>PADDLE_ENFORCE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iter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!= </a:t>
            </a:r>
            <a:r>
              <a:rPr lang="en" altLang="zh-CN" dirty="0" err="1">
                <a:solidFill>
                  <a:srgbClr val="001080"/>
                </a:solidFill>
                <a:latin typeface=" Courier" pitchFamily="2" charset="0"/>
              </a:rPr>
              <a:t>scope_map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.</a:t>
            </a:r>
            <a:r>
              <a:rPr lang="en" altLang="zh-CN" dirty="0" err="1">
                <a:solidFill>
                  <a:srgbClr val="795E26"/>
                </a:solidFill>
                <a:latin typeface=" Courier" pitchFamily="2" charset="0"/>
              </a:rPr>
              <a:t>end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(), </a:t>
            </a:r>
            <a:r>
              <a:rPr lang="en" altLang="zh-CN" dirty="0">
                <a:solidFill>
                  <a:srgbClr val="A31515"/>
                </a:solidFill>
                <a:latin typeface=" Courier" pitchFamily="2" charset="0"/>
              </a:rPr>
              <a:t>"Local scope not found"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);</a:t>
            </a:r>
          </a:p>
          <a:p>
            <a:r>
              <a:rPr lang="zh-CN" altLang="en-US" dirty="0">
                <a:solidFill>
                  <a:srgbClr val="001080"/>
                </a:solidFill>
                <a:latin typeface=" Courier" pitchFamily="2" charset="0"/>
              </a:rPr>
              <a:t>    </a:t>
            </a:r>
            <a:r>
              <a:rPr lang="en" altLang="zh-CN" dirty="0">
                <a:solidFill>
                  <a:srgbClr val="001080"/>
                </a:solidFill>
                <a:latin typeface=" Courier" pitchFamily="2" charset="0"/>
              </a:rPr>
              <a:t>local_exec_scopes_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.</a:t>
            </a:r>
            <a:r>
              <a:rPr lang="en" altLang="zh-CN" dirty="0" err="1">
                <a:solidFill>
                  <a:srgbClr val="795E26"/>
                </a:solidFill>
                <a:latin typeface=" Courier" pitchFamily="2" charset="0"/>
              </a:rPr>
              <a:t>emplace_back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 Courier" pitchFamily="2" charset="0"/>
              </a:rPr>
              <a:t>iter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 Courier" pitchFamily="2" charset="0"/>
              </a:rPr>
              <a:t>second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 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}</a:t>
            </a:r>
          </a:p>
          <a:p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 Courier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61F780E-A2B8-F743-8EFA-665FC22E2252}"/>
              </a:ext>
            </a:extLst>
          </p:cNvPr>
          <p:cNvSpPr txBox="1"/>
          <p:nvPr/>
        </p:nvSpPr>
        <p:spPr>
          <a:xfrm>
            <a:off x="6395267" y="2110879"/>
            <a:ext cx="5315612" cy="764825"/>
          </a:xfrm>
          <a:prstGeom prst="rect">
            <a:avLst/>
          </a:prstGeom>
          <a:noFill/>
          <a:ln>
            <a:solidFill>
              <a:srgbClr val="203BD3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en-US" altLang="zh-CN" dirty="0" err="1">
                <a:latin typeface="Courier" pitchFamily="2" charset="0"/>
              </a:rPr>
              <a:t>FilterByNodeWrapper</a:t>
            </a:r>
            <a:r>
              <a:rPr kumimoji="1" lang="zh-CN" altLang="en-US" dirty="0">
                <a:latin typeface="Courier" pitchFamily="2" charset="0"/>
              </a:rPr>
              <a:t>遍历图中的节点，如果节点被</a:t>
            </a:r>
            <a:r>
              <a:rPr kumimoji="1" lang="en-US" altLang="zh-CN" dirty="0" err="1">
                <a:latin typeface="Courier" pitchFamily="2" charset="0"/>
              </a:rPr>
              <a:t>OpHandleBase</a:t>
            </a:r>
            <a:r>
              <a:rPr kumimoji="1" lang="zh-CN" altLang="en-US" dirty="0">
                <a:latin typeface="Courier" pitchFamily="2" charset="0"/>
              </a:rPr>
              <a:t>包裹，则放到</a:t>
            </a:r>
            <a:r>
              <a:rPr kumimoji="1" lang="en-US" altLang="zh-CN" dirty="0">
                <a:latin typeface="Courier" pitchFamily="2" charset="0"/>
              </a:rPr>
              <a:t>vector</a:t>
            </a:r>
            <a:r>
              <a:rPr kumimoji="1" lang="zh-CN" altLang="en-US" dirty="0">
                <a:latin typeface="Courier" pitchFamily="2" charset="0"/>
              </a:rPr>
              <a:t>中返回</a:t>
            </a:r>
          </a:p>
        </p:txBody>
      </p:sp>
    </p:spTree>
    <p:extLst>
      <p:ext uri="{BB962C8B-B14F-4D97-AF65-F5344CB8AC3E}">
        <p14:creationId xmlns:p14="http://schemas.microsoft.com/office/powerpoint/2010/main" val="275409997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2" y="181250"/>
            <a:ext cx="8679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/>
              <a:t>ParallelExecutor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 err="1">
                <a:solidFill>
                  <a:srgbClr val="2339DA"/>
                </a:solidFill>
              </a:rPr>
              <a:t>ParallelExecutor</a:t>
            </a:r>
            <a:r>
              <a:rPr kumimoji="1" lang="zh-CN" altLang="en-US" sz="2800" b="1" dirty="0">
                <a:solidFill>
                  <a:srgbClr val="2339DA"/>
                </a:solidFill>
              </a:rPr>
              <a:t>构造函数小结</a:t>
            </a:r>
            <a:endParaRPr kumimoji="1" lang="en-US" altLang="zh-CN" sz="2800" b="1" dirty="0">
              <a:solidFill>
                <a:srgbClr val="2339DA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98</a:t>
            </a:fld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C591045-E047-6246-BCFD-3FC8BB67B778}"/>
              </a:ext>
            </a:extLst>
          </p:cNvPr>
          <p:cNvSpPr txBox="1"/>
          <p:nvPr/>
        </p:nvSpPr>
        <p:spPr>
          <a:xfrm>
            <a:off x="822602" y="677739"/>
            <a:ext cx="11369398" cy="3744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b="1" dirty="0">
                <a:latin typeface="Courier" pitchFamily="2" charset="0"/>
              </a:rPr>
              <a:t>主要目标：准备好并行执行的环境，步骤如下：</a:t>
            </a:r>
            <a:endParaRPr kumimoji="1" lang="en-US" altLang="zh-CN" sz="2000" b="1" dirty="0">
              <a:latin typeface="Courier" pitchFamily="2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CN" altLang="en-US" sz="2000" dirty="0">
                <a:latin typeface="Courier" pitchFamily="2" charset="0"/>
              </a:rPr>
              <a:t>创建</a:t>
            </a:r>
            <a:r>
              <a:rPr kumimoji="1" lang="en-US" altLang="zh-CN" sz="2000" dirty="0">
                <a:latin typeface="Courier" pitchFamily="2" charset="0"/>
              </a:rPr>
              <a:t>local scopes</a:t>
            </a:r>
            <a:r>
              <a:rPr kumimoji="1" lang="zh-CN" altLang="en-US" sz="2000" dirty="0">
                <a:latin typeface="Courier" pitchFamily="2" charset="0"/>
              </a:rPr>
              <a:t> </a:t>
            </a:r>
            <a:r>
              <a:rPr kumimoji="1" lang="en-US" altLang="zh-CN" sz="2000" dirty="0">
                <a:latin typeface="Courier" pitchFamily="2" charset="0"/>
              </a:rPr>
              <a:t>(</a:t>
            </a:r>
            <a:r>
              <a:rPr kumimoji="1" lang="zh-CN" altLang="en-US" sz="2000" dirty="0">
                <a:latin typeface="Courier" pitchFamily="2" charset="0"/>
              </a:rPr>
              <a:t>总数等于</a:t>
            </a:r>
            <a:r>
              <a:rPr kumimoji="1" lang="en-US" altLang="zh-CN" sz="2000" dirty="0" err="1">
                <a:latin typeface="Courier" pitchFamily="2" charset="0"/>
              </a:rPr>
              <a:t>places.size</a:t>
            </a:r>
            <a:r>
              <a:rPr kumimoji="1" lang="en-US" altLang="zh-CN" sz="2000" dirty="0">
                <a:latin typeface="Courier" pitchFamily="2" charset="0"/>
              </a:rPr>
              <a:t>())</a:t>
            </a:r>
            <a:r>
              <a:rPr kumimoji="1" lang="zh-CN" altLang="en-US" sz="2000" dirty="0">
                <a:latin typeface="Courier" pitchFamily="2" charset="0"/>
              </a:rPr>
              <a:t>：准备并行环境</a:t>
            </a:r>
            <a:endParaRPr kumimoji="1" lang="en-US" altLang="zh-CN" sz="2000" dirty="0">
              <a:latin typeface="Courier" pitchFamily="2" charset="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kumimoji="1" lang="zh-CN" altLang="en-US" sz="2000" dirty="0">
                <a:latin typeface="Courier" pitchFamily="2" charset="0"/>
              </a:rPr>
              <a:t>初始化</a:t>
            </a:r>
            <a:r>
              <a:rPr kumimoji="1" lang="en-US" altLang="zh-CN" sz="2000" dirty="0">
                <a:latin typeface="Courier" pitchFamily="2" charset="0"/>
              </a:rPr>
              <a:t>NCCL</a:t>
            </a:r>
            <a:r>
              <a:rPr kumimoji="1" lang="zh-CN" altLang="en-US" sz="2000" dirty="0">
                <a:latin typeface="Courier" pitchFamily="2" charset="0"/>
              </a:rPr>
              <a:t> </a:t>
            </a:r>
            <a:r>
              <a:rPr kumimoji="1" lang="en-US" altLang="zh-CN" sz="2000" dirty="0">
                <a:latin typeface="Courier" pitchFamily="2" charset="0"/>
              </a:rPr>
              <a:t>Communicator</a:t>
            </a:r>
            <a:r>
              <a:rPr kumimoji="1" lang="zh-CN" altLang="en-US" sz="2000" dirty="0">
                <a:latin typeface="Courier" pitchFamily="2" charset="0"/>
              </a:rPr>
              <a:t>：初始化通信器</a:t>
            </a:r>
            <a:endParaRPr kumimoji="1" lang="en-US" altLang="zh-CN" sz="2000" dirty="0">
              <a:latin typeface="Courier" pitchFamily="2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CN" altLang="en-US" sz="2000" dirty="0">
                <a:latin typeface="Courier" pitchFamily="2" charset="0"/>
              </a:rPr>
              <a:t>将参数广播至其他并行设备：广播参数</a:t>
            </a:r>
            <a:endParaRPr kumimoji="1" lang="en-US" altLang="zh-CN" sz="2000" dirty="0">
              <a:latin typeface="Courier" pitchFamily="2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CN" altLang="en-US" sz="2000" dirty="0">
                <a:latin typeface="Courier" pitchFamily="2" charset="0"/>
              </a:rPr>
              <a:t>根据</a:t>
            </a:r>
            <a:r>
              <a:rPr kumimoji="1" lang="en-US" altLang="zh-CN" sz="2000" dirty="0">
                <a:latin typeface="Courier" pitchFamily="2" charset="0"/>
              </a:rPr>
              <a:t>Build</a:t>
            </a:r>
            <a:r>
              <a:rPr kumimoji="1" lang="zh-CN" altLang="en-US" sz="2000" dirty="0">
                <a:latin typeface="Courier" pitchFamily="2" charset="0"/>
              </a:rPr>
              <a:t> </a:t>
            </a:r>
            <a:r>
              <a:rPr kumimoji="1" lang="en-US" altLang="zh-CN" sz="2000" dirty="0">
                <a:latin typeface="Courier" pitchFamily="2" charset="0"/>
              </a:rPr>
              <a:t>Strategy</a:t>
            </a:r>
            <a:r>
              <a:rPr kumimoji="1" lang="zh-CN" altLang="en-US" sz="2000" dirty="0">
                <a:latin typeface="Courier" pitchFamily="2" charset="0"/>
              </a:rPr>
              <a:t>构建并优化</a:t>
            </a:r>
            <a:r>
              <a:rPr kumimoji="1" lang="en-US" altLang="zh-CN" sz="2000" dirty="0">
                <a:latin typeface="Courier" pitchFamily="2" charset="0"/>
              </a:rPr>
              <a:t>Graph</a:t>
            </a:r>
            <a:r>
              <a:rPr kumimoji="1" lang="zh-CN" altLang="en-US" sz="2000" dirty="0">
                <a:latin typeface="Courier" pitchFamily="2" charset="0"/>
              </a:rPr>
              <a:t>：构建优化</a:t>
            </a:r>
            <a:r>
              <a:rPr kumimoji="1" lang="en-US" altLang="zh-CN" sz="2000" dirty="0">
                <a:latin typeface="Courier" pitchFamily="2" charset="0"/>
              </a:rPr>
              <a:t>Graph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CN" altLang="en-US" sz="2000" dirty="0">
                <a:latin typeface="Courier" pitchFamily="2" charset="0"/>
              </a:rPr>
              <a:t>创建</a:t>
            </a:r>
            <a:r>
              <a:rPr kumimoji="1" lang="en-US" altLang="zh-CN" sz="2000" dirty="0">
                <a:latin typeface="Courier" pitchFamily="2" charset="0"/>
              </a:rPr>
              <a:t>local</a:t>
            </a:r>
            <a:r>
              <a:rPr kumimoji="1" lang="zh-CN" altLang="en-US" sz="2000" dirty="0">
                <a:latin typeface="Courier" pitchFamily="2" charset="0"/>
              </a:rPr>
              <a:t> </a:t>
            </a:r>
            <a:r>
              <a:rPr kumimoji="1" lang="en-US" altLang="zh-CN" sz="2000" dirty="0">
                <a:latin typeface="Courier" pitchFamily="2" charset="0"/>
              </a:rPr>
              <a:t>exec</a:t>
            </a:r>
            <a:r>
              <a:rPr kumimoji="1" lang="zh-CN" altLang="en-US" sz="2000" dirty="0">
                <a:latin typeface="Courier" pitchFamily="2" charset="0"/>
              </a:rPr>
              <a:t> </a:t>
            </a:r>
            <a:r>
              <a:rPr kumimoji="1" lang="en-US" altLang="zh-CN" sz="2000" dirty="0">
                <a:latin typeface="Courier" pitchFamily="2" charset="0"/>
              </a:rPr>
              <a:t>scopes</a:t>
            </a:r>
            <a:r>
              <a:rPr kumimoji="1" lang="zh-CN" altLang="en-US" sz="2000" dirty="0">
                <a:latin typeface="Courier" pitchFamily="2" charset="0"/>
              </a:rPr>
              <a:t>：创建实际执行环境</a:t>
            </a:r>
            <a:endParaRPr kumimoji="1" lang="en-US" altLang="zh-CN" sz="2000" dirty="0">
              <a:latin typeface="Courier" pitchFamily="2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CN" altLang="en-US" sz="2000" dirty="0">
                <a:latin typeface="Courier" pitchFamily="2" charset="0"/>
              </a:rPr>
              <a:t>选择</a:t>
            </a:r>
            <a:r>
              <a:rPr kumimoji="1" lang="en-US" altLang="zh-CN" sz="2000" dirty="0" err="1">
                <a:latin typeface="Courier" pitchFamily="2" charset="0"/>
              </a:rPr>
              <a:t>SSAGraphExecutor</a:t>
            </a:r>
            <a:r>
              <a:rPr kumimoji="1" lang="zh-CN" altLang="en-US" sz="2000" dirty="0">
                <a:latin typeface="Courier" pitchFamily="2" charset="0"/>
              </a:rPr>
              <a:t>初始化</a:t>
            </a:r>
            <a:r>
              <a:rPr kumimoji="1" lang="en-US" altLang="zh-CN" sz="2000" dirty="0">
                <a:latin typeface="Courier" pitchFamily="2" charset="0"/>
              </a:rPr>
              <a:t>member_-&gt;executor_</a:t>
            </a:r>
            <a:r>
              <a:rPr kumimoji="1" lang="zh-CN" altLang="en-US" sz="2000" dirty="0">
                <a:latin typeface="Courier" pitchFamily="2" charset="0"/>
              </a:rPr>
              <a:t>：选择执行器</a:t>
            </a:r>
            <a:endParaRPr kumimoji="1" lang="en-US" altLang="zh-CN" sz="2000" dirty="0">
              <a:latin typeface="Courier" pitchFamily="2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CN" altLang="en-US" sz="2000" dirty="0">
                <a:latin typeface="Courier" pitchFamily="2" charset="0"/>
              </a:rPr>
              <a:t>为</a:t>
            </a:r>
            <a:r>
              <a:rPr kumimoji="1" lang="en-US" altLang="zh-CN" sz="2000" dirty="0">
                <a:latin typeface="Courier" pitchFamily="2" charset="0"/>
              </a:rPr>
              <a:t>Op</a:t>
            </a:r>
            <a:r>
              <a:rPr kumimoji="1" lang="zh-CN" altLang="en-US" sz="2000" dirty="0">
                <a:latin typeface="Courier" pitchFamily="2" charset="0"/>
              </a:rPr>
              <a:t>设置</a:t>
            </a:r>
            <a:r>
              <a:rPr kumimoji="1" lang="en-US" altLang="zh-CN" sz="2000" dirty="0">
                <a:latin typeface="Courier" pitchFamily="2" charset="0"/>
              </a:rPr>
              <a:t>local</a:t>
            </a:r>
            <a:r>
              <a:rPr kumimoji="1" lang="zh-CN" altLang="en-US" sz="2000" dirty="0">
                <a:latin typeface="Courier" pitchFamily="2" charset="0"/>
              </a:rPr>
              <a:t> </a:t>
            </a:r>
            <a:r>
              <a:rPr kumimoji="1" lang="en-US" altLang="zh-CN" sz="2000" dirty="0">
                <a:latin typeface="Courier" pitchFamily="2" charset="0"/>
              </a:rPr>
              <a:t>exec</a:t>
            </a:r>
            <a:r>
              <a:rPr kumimoji="1" lang="zh-CN" altLang="en-US" sz="2000" dirty="0">
                <a:latin typeface="Courier" pitchFamily="2" charset="0"/>
              </a:rPr>
              <a:t> </a:t>
            </a:r>
            <a:r>
              <a:rPr kumimoji="1" lang="en-US" altLang="zh-CN" sz="2000" dirty="0">
                <a:latin typeface="Courier" pitchFamily="2" charset="0"/>
              </a:rPr>
              <a:t>scopes</a:t>
            </a:r>
            <a:r>
              <a:rPr kumimoji="1" lang="zh-CN" altLang="en-US" sz="2000" dirty="0">
                <a:latin typeface="Courier" pitchFamily="2" charset="0"/>
              </a:rPr>
              <a:t>：为</a:t>
            </a:r>
            <a:r>
              <a:rPr kumimoji="1" lang="en-US" altLang="zh-CN" sz="2000" dirty="0">
                <a:latin typeface="Courier" pitchFamily="2" charset="0"/>
              </a:rPr>
              <a:t>Op</a:t>
            </a:r>
            <a:r>
              <a:rPr kumimoji="1" lang="zh-CN" altLang="en-US" sz="2000" dirty="0">
                <a:latin typeface="Courier" pitchFamily="2" charset="0"/>
              </a:rPr>
              <a:t>设置实际执行环境</a:t>
            </a:r>
            <a:endParaRPr kumimoji="1" lang="en-US" altLang="zh-CN" sz="2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676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A91164-EE23-3E49-BC35-924686BED8BF}"/>
              </a:ext>
            </a:extLst>
          </p:cNvPr>
          <p:cNvSpPr txBox="1"/>
          <p:nvPr/>
        </p:nvSpPr>
        <p:spPr>
          <a:xfrm>
            <a:off x="822602" y="181250"/>
            <a:ext cx="8679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/>
              <a:t>ParallelExecutor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|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>
                <a:solidFill>
                  <a:srgbClr val="203BD3"/>
                </a:solidFill>
              </a:rPr>
              <a:t>Run</a:t>
            </a:r>
            <a:r>
              <a:rPr kumimoji="1" lang="zh-CN" altLang="en-US" sz="2800" b="1" dirty="0">
                <a:solidFill>
                  <a:srgbClr val="2339DA"/>
                </a:solidFill>
              </a:rPr>
              <a:t>函数调用路径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65717-F600-3B47-BDE2-BB548AAD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9FD4-7953-474F-BDDD-03B89B9227C0}" type="slidenum">
              <a:rPr lang="zh-CN" altLang="en-US" smtClean="0"/>
              <a:pPr/>
              <a:t>99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53B7A9-CEA0-A544-9A48-E95A846A1460}"/>
              </a:ext>
            </a:extLst>
          </p:cNvPr>
          <p:cNvSpPr/>
          <p:nvPr/>
        </p:nvSpPr>
        <p:spPr>
          <a:xfrm>
            <a:off x="822601" y="832898"/>
            <a:ext cx="111691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b="1" dirty="0" err="1">
                <a:latin typeface="Courier" pitchFamily="2" charset="0"/>
                <a:cs typeface="Courier New" panose="02070309020205020404" pitchFamily="49" charset="0"/>
              </a:rPr>
              <a:t>loss_data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, = </a:t>
            </a:r>
            <a:r>
              <a:rPr lang="en" altLang="zh-CN" b="1" dirty="0" err="1">
                <a:latin typeface="Courier" pitchFamily="2" charset="0"/>
                <a:cs typeface="Courier New" panose="02070309020205020404" pitchFamily="49" charset="0"/>
              </a:rPr>
              <a:t>exe.run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(</a:t>
            </a:r>
            <a:r>
              <a:rPr lang="en" altLang="zh-CN" b="1" dirty="0" err="1">
                <a:solidFill>
                  <a:srgbClr val="C00000"/>
                </a:solidFill>
                <a:latin typeface="Courier" pitchFamily="2" charset="0"/>
                <a:cs typeface="Courier New" panose="02070309020205020404" pitchFamily="49" charset="0"/>
              </a:rPr>
              <a:t>compiled_prog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, feed={“X”: x},</a:t>
            </a:r>
            <a:r>
              <a:rPr lang="zh-CN" altLang="en-US" b="1" dirty="0"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" altLang="zh-CN" b="1" dirty="0" err="1">
                <a:latin typeface="Courier" pitchFamily="2" charset="0"/>
                <a:cs typeface="Courier New" panose="02070309020205020404" pitchFamily="49" charset="0"/>
              </a:rPr>
              <a:t>fetch_list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=[</a:t>
            </a:r>
            <a:r>
              <a:rPr lang="en" altLang="zh-CN" b="1" dirty="0" err="1">
                <a:latin typeface="Courier" pitchFamily="2" charset="0"/>
                <a:cs typeface="Courier New" panose="02070309020205020404" pitchFamily="49" charset="0"/>
              </a:rPr>
              <a:t>loss.name</a:t>
            </a:r>
            <a:r>
              <a:rPr lang="en" altLang="zh-CN" b="1" dirty="0">
                <a:latin typeface="Courier" pitchFamily="2" charset="0"/>
                <a:cs typeface="Courier New" panose="02070309020205020404" pitchFamily="49" charset="0"/>
              </a:rPr>
              <a:t>])</a:t>
            </a:r>
            <a:endParaRPr kumimoji="1" lang="zh-CN" altLang="en-US" b="1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F045F92-1935-A349-95B6-7E27CD21B7AA}"/>
              </a:ext>
            </a:extLst>
          </p:cNvPr>
          <p:cNvSpPr txBox="1"/>
          <p:nvPr/>
        </p:nvSpPr>
        <p:spPr>
          <a:xfrm>
            <a:off x="1464492" y="3133907"/>
            <a:ext cx="116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Courier" pitchFamily="2" charset="0"/>
              </a:rPr>
              <a:t>run</a:t>
            </a:r>
            <a:endParaRPr kumimoji="1" lang="zh-CN" altLang="en-US" dirty="0">
              <a:latin typeface="Courier" pitchFamily="2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A025EED-60D4-AB4A-A09C-EA7E7D2A136A}"/>
              </a:ext>
            </a:extLst>
          </p:cNvPr>
          <p:cNvSpPr txBox="1"/>
          <p:nvPr/>
        </p:nvSpPr>
        <p:spPr>
          <a:xfrm>
            <a:off x="1326581" y="3772683"/>
            <a:ext cx="144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Courier" pitchFamily="2" charset="0"/>
              </a:rPr>
              <a:t>_</a:t>
            </a:r>
            <a:r>
              <a:rPr kumimoji="1" lang="en-US" altLang="zh-CN" dirty="0" err="1">
                <a:latin typeface="Courier" pitchFamily="2" charset="0"/>
              </a:rPr>
              <a:t>run_impl</a:t>
            </a:r>
            <a:endParaRPr kumimoji="1" lang="zh-CN" altLang="en-US" dirty="0">
              <a:latin typeface="Courier" pitchFamily="2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72CB908-CC40-2641-8136-3AC4B9B1A256}"/>
              </a:ext>
            </a:extLst>
          </p:cNvPr>
          <p:cNvSpPr txBox="1"/>
          <p:nvPr/>
        </p:nvSpPr>
        <p:spPr>
          <a:xfrm>
            <a:off x="801937" y="1421191"/>
            <a:ext cx="1915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/>
              <a:t>函数调用栈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47E991B-1F17-FD4A-BA36-1D93DAFBC2DC}"/>
              </a:ext>
            </a:extLst>
          </p:cNvPr>
          <p:cNvSpPr txBox="1"/>
          <p:nvPr/>
        </p:nvSpPr>
        <p:spPr>
          <a:xfrm>
            <a:off x="852714" y="4500733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program._compile</a:t>
            </a:r>
            <a:endParaRPr lang="en" altLang="zh-CN" b="1" dirty="0">
              <a:solidFill>
                <a:schemeClr val="bg1">
                  <a:lumMod val="50000"/>
                </a:schemeClr>
              </a:solidFill>
              <a:latin typeface="Courier" pitchFamily="2" charset="0"/>
            </a:endParaRPr>
          </a:p>
        </p:txBody>
      </p: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0F14BD7D-2212-0B44-8F17-88DE7411B380}"/>
              </a:ext>
            </a:extLst>
          </p:cNvPr>
          <p:cNvCxnSpPr>
            <a:stCxn id="51" idx="2"/>
            <a:endCxn id="53" idx="0"/>
          </p:cNvCxnSpPr>
          <p:nvPr/>
        </p:nvCxnSpPr>
        <p:spPr>
          <a:xfrm>
            <a:off x="2047910" y="3503239"/>
            <a:ext cx="0" cy="269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908F7C87-8E72-CF42-8080-D8112BC57310}"/>
              </a:ext>
            </a:extLst>
          </p:cNvPr>
          <p:cNvCxnSpPr>
            <a:cxnSpLocks/>
          </p:cNvCxnSpPr>
          <p:nvPr/>
        </p:nvCxnSpPr>
        <p:spPr>
          <a:xfrm>
            <a:off x="2047910" y="4168141"/>
            <a:ext cx="3" cy="358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07DD409A-1AD9-344E-8B4C-D369512FB23F}"/>
              </a:ext>
            </a:extLst>
          </p:cNvPr>
          <p:cNvSpPr/>
          <p:nvPr/>
        </p:nvSpPr>
        <p:spPr>
          <a:xfrm>
            <a:off x="1071450" y="2032452"/>
            <a:ext cx="24749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" pitchFamily="2" charset="0"/>
              </a:rPr>
              <a:t>Executor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Courier" pitchFamily="2" charset="0"/>
              </a:rPr>
              <a:t>object</a:t>
            </a:r>
            <a:r>
              <a:rPr lang="en" altLang="zh-CN" dirty="0">
                <a:solidFill>
                  <a:srgbClr val="000000"/>
                </a:solidFill>
                <a:latin typeface="Courier" pitchFamily="2" charset="0"/>
              </a:rPr>
              <a:t>):</a:t>
            </a:r>
            <a:endParaRPr lang="en" altLang="zh-CN" dirty="0">
              <a:solidFill>
                <a:srgbClr val="000000"/>
              </a:solidFill>
              <a:effectLst/>
              <a:latin typeface="Courier" pitchFamily="2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95F8B734-D587-6D4C-9AC6-1A2B3A4E3151}"/>
              </a:ext>
            </a:extLst>
          </p:cNvPr>
          <p:cNvSpPr txBox="1"/>
          <p:nvPr/>
        </p:nvSpPr>
        <p:spPr>
          <a:xfrm>
            <a:off x="1059504" y="5310629"/>
            <a:ext cx="1976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latin typeface="Courier" pitchFamily="2" charset="0"/>
              </a:rPr>
              <a:t>_</a:t>
            </a:r>
            <a:r>
              <a:rPr lang="en-US" altLang="zh-CN" b="1" dirty="0" err="1">
                <a:solidFill>
                  <a:srgbClr val="C00000"/>
                </a:solidFill>
                <a:latin typeface="Courier" pitchFamily="2" charset="0"/>
              </a:rPr>
              <a:t>run_parallel</a:t>
            </a:r>
            <a:endParaRPr lang="en" altLang="zh-CN" b="1" dirty="0">
              <a:solidFill>
                <a:srgbClr val="C00000"/>
              </a:solidFill>
              <a:latin typeface="Courier" pitchFamily="2" charset="0"/>
            </a:endParaRPr>
          </a:p>
        </p:txBody>
      </p: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619AFA0D-2035-4548-9F71-D7D4FEA82A2F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2047910" y="4951911"/>
            <a:ext cx="6" cy="358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6588666D-CDA4-F247-80B9-B32B58470643}"/>
              </a:ext>
            </a:extLst>
          </p:cNvPr>
          <p:cNvSpPr/>
          <p:nvPr/>
        </p:nvSpPr>
        <p:spPr>
          <a:xfrm>
            <a:off x="4280262" y="1471895"/>
            <a:ext cx="79117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self.</a:t>
            </a:r>
            <a:r>
              <a:rPr lang="en" altLang="zh-CN" b="1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_executor</a:t>
            </a:r>
            <a:r>
              <a:rPr lang="en" altLang="zh-CN" b="1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 </a:t>
            </a:r>
            <a:r>
              <a:rPr lang="en" altLang="zh-CN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= self._</a:t>
            </a:r>
            <a:r>
              <a:rPr lang="en" altLang="zh-CN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compile_data_parallel</a:t>
            </a:r>
            <a:r>
              <a:rPr lang="en" altLang="zh-CN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(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...</a:t>
            </a:r>
            <a:r>
              <a:rPr lang="en" altLang="zh-CN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)</a:t>
            </a:r>
            <a:endParaRPr lang="en" altLang="zh-CN" b="0" dirty="0">
              <a:solidFill>
                <a:schemeClr val="bg1">
                  <a:lumMod val="50000"/>
                </a:schemeClr>
              </a:solidFill>
              <a:effectLst/>
              <a:latin typeface="Courier" pitchFamily="2" charset="0"/>
            </a:endParaRPr>
          </a:p>
        </p:txBody>
      </p: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9B1440F3-5020-724C-BD41-5E50D5C0E583}"/>
              </a:ext>
            </a:extLst>
          </p:cNvPr>
          <p:cNvCxnSpPr/>
          <p:nvPr/>
        </p:nvCxnSpPr>
        <p:spPr>
          <a:xfrm>
            <a:off x="3892378" y="2161297"/>
            <a:ext cx="0" cy="375758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08A08A09-4648-B847-BF95-8D3564924F7D}"/>
              </a:ext>
            </a:extLst>
          </p:cNvPr>
          <p:cNvSpPr/>
          <p:nvPr/>
        </p:nvSpPr>
        <p:spPr>
          <a:xfrm>
            <a:off x="4280262" y="2054421"/>
            <a:ext cx="52854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def _</a:t>
            </a:r>
            <a:r>
              <a:rPr lang="en" altLang="zh-CN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compile_data_parallel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(...):</a:t>
            </a:r>
            <a:endParaRPr lang="en" altLang="zh-CN" dirty="0">
              <a:solidFill>
                <a:schemeClr val="bg1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Courier" pitchFamily="2" charset="0"/>
              </a:rPr>
              <a:t>    </a:t>
            </a:r>
            <a:r>
              <a:rPr lang="en" altLang="zh-CN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return </a:t>
            </a:r>
            <a:r>
              <a:rPr lang="en" altLang="zh-CN" b="1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core.ParallelExecutor</a:t>
            </a:r>
            <a:r>
              <a:rPr lang="en" altLang="zh-CN" b="1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(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...</a:t>
            </a:r>
            <a:r>
              <a:rPr lang="en" altLang="zh-CN" b="1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)</a:t>
            </a:r>
          </a:p>
        </p:txBody>
      </p: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91715C27-D7BF-AC47-A7FB-5E3B9B9963A9}"/>
              </a:ext>
            </a:extLst>
          </p:cNvPr>
          <p:cNvCxnSpPr>
            <a:endCxn id="7" idx="1"/>
          </p:cNvCxnSpPr>
          <p:nvPr/>
        </p:nvCxnSpPr>
        <p:spPr>
          <a:xfrm flipV="1">
            <a:off x="3115227" y="1656561"/>
            <a:ext cx="1165035" cy="2870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4B171FB0-016F-0A46-ACCF-E15E09E853CD}"/>
              </a:ext>
            </a:extLst>
          </p:cNvPr>
          <p:cNvCxnSpPr>
            <a:cxnSpLocks/>
          </p:cNvCxnSpPr>
          <p:nvPr/>
        </p:nvCxnSpPr>
        <p:spPr>
          <a:xfrm flipH="1">
            <a:off x="7499714" y="1821301"/>
            <a:ext cx="816427" cy="278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C32A1427-BB09-6745-9AE0-8A8342ADDFA8}"/>
              </a:ext>
            </a:extLst>
          </p:cNvPr>
          <p:cNvCxnSpPr/>
          <p:nvPr/>
        </p:nvCxnSpPr>
        <p:spPr>
          <a:xfrm>
            <a:off x="4365308" y="2882518"/>
            <a:ext cx="54800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200A50EE-D1A3-8946-A89B-B04ECB84E92E}"/>
              </a:ext>
            </a:extLst>
          </p:cNvPr>
          <p:cNvSpPr/>
          <p:nvPr/>
        </p:nvSpPr>
        <p:spPr>
          <a:xfrm>
            <a:off x="4280262" y="3066372"/>
            <a:ext cx="707757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exe = 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program</a:t>
            </a:r>
            <a:r>
              <a:rPr lang="en" altLang="zh-CN" b="1" dirty="0" err="1">
                <a:solidFill>
                  <a:srgbClr val="000000"/>
                </a:solidFill>
                <a:latin typeface="Courier" pitchFamily="2" charset="0"/>
              </a:rPr>
              <a:t>._executor</a:t>
            </a:r>
            <a:endParaRPr lang="en" altLang="zh-CN" b="1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 Courier" pitchFamily="2" charset="0"/>
              </a:rPr>
              <a:t>...</a:t>
            </a:r>
            <a:endParaRPr lang="en" altLang="zh-CN" dirty="0">
              <a:solidFill>
                <a:srgbClr val="000000"/>
              </a:solidFill>
              <a:latin typeface=" Courier" pitchFamily="2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tensors = 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exe.run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fetch_var_names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)._</a:t>
            </a:r>
            <a:r>
              <a:rPr lang="en" altLang="zh-CN" dirty="0" err="1">
                <a:solidFill>
                  <a:srgbClr val="000000"/>
                </a:solidFill>
                <a:latin typeface=" Courier" pitchFamily="2" charset="0"/>
              </a:rPr>
              <a:t>move_to_list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()</a:t>
            </a:r>
          </a:p>
          <a:p>
            <a:endParaRPr lang="en" altLang="zh-CN" b="0" dirty="0">
              <a:solidFill>
                <a:srgbClr val="000000"/>
              </a:solidFill>
              <a:effectLst/>
              <a:latin typeface=" Courier" pitchFamily="2" charset="0"/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2D200E7D-C274-D141-A3FE-C6E67F730E8B}"/>
              </a:ext>
            </a:extLst>
          </p:cNvPr>
          <p:cNvCxnSpPr>
            <a:stCxn id="59" idx="3"/>
          </p:cNvCxnSpPr>
          <p:nvPr/>
        </p:nvCxnSpPr>
        <p:spPr>
          <a:xfrm flipV="1">
            <a:off x="3036328" y="3637961"/>
            <a:ext cx="1243934" cy="1857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26480E0-34E4-4640-9B8C-5A7410AE5F6B}"/>
              </a:ext>
            </a:extLst>
          </p:cNvPr>
          <p:cNvSpPr/>
          <p:nvPr/>
        </p:nvSpPr>
        <p:spPr>
          <a:xfrm>
            <a:off x="4231518" y="4203693"/>
            <a:ext cx="76283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.</a:t>
            </a:r>
            <a:r>
              <a:rPr lang="en" altLang="zh-CN" dirty="0">
                <a:solidFill>
                  <a:srgbClr val="795E26"/>
                </a:solidFill>
                <a:latin typeface=" Courier" pitchFamily="2" charset="0"/>
              </a:rPr>
              <a:t>def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 Courier" pitchFamily="2" charset="0"/>
              </a:rPr>
              <a:t>"run"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, [](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ParallelExecutor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&amp;</a:t>
            </a:r>
            <a:r>
              <a:rPr lang="en" altLang="zh-CN" dirty="0">
                <a:solidFill>
                  <a:srgbClr val="001080"/>
                </a:solidFill>
                <a:latin typeface=" Courier" pitchFamily="2" charset="0"/>
              </a:rPr>
              <a:t>self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,</a:t>
            </a:r>
          </a:p>
          <a:p>
            <a:r>
              <a:rPr lang="zh-CN" altLang="en-US" dirty="0">
                <a:solidFill>
                  <a:srgbClr val="0000FF"/>
                </a:solidFill>
                <a:latin typeface=" Courier" pitchFamily="2" charset="0"/>
              </a:rPr>
              <a:t>      </a:t>
            </a:r>
            <a:r>
              <a:rPr lang="en" altLang="zh-CN" dirty="0" err="1">
                <a:solidFill>
                  <a:srgbClr val="0000FF"/>
                </a:solidFill>
                <a:latin typeface=" 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 Courier" pitchFamily="2" charset="0"/>
              </a:rPr>
              <a:t>vector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&lt;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 Courier" pitchFamily="2" charset="0"/>
              </a:rPr>
              <a:t>string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&gt; 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&amp;</a:t>
            </a:r>
            <a:r>
              <a:rPr lang="en" altLang="zh-CN" dirty="0" err="1">
                <a:solidFill>
                  <a:srgbClr val="001080"/>
                </a:solidFill>
                <a:latin typeface=" Courier" pitchFamily="2" charset="0"/>
              </a:rPr>
              <a:t>fetch_tensors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)</a:t>
            </a:r>
            <a:endParaRPr lang="en" altLang="zh-CN" b="0" dirty="0">
              <a:solidFill>
                <a:srgbClr val="000000"/>
              </a:solidFill>
              <a:effectLst/>
              <a:latin typeface=" Courier" pitchFamily="2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6966274-F74E-8B48-9FF7-AAE655A51BDE}"/>
              </a:ext>
            </a:extLst>
          </p:cNvPr>
          <p:cNvSpPr/>
          <p:nvPr/>
        </p:nvSpPr>
        <p:spPr>
          <a:xfrm>
            <a:off x="4280262" y="5071797"/>
            <a:ext cx="724117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b="1" dirty="0" err="1">
                <a:solidFill>
                  <a:srgbClr val="267F99"/>
                </a:solidFill>
                <a:latin typeface="Courier" pitchFamily="2" charset="0"/>
              </a:rPr>
              <a:t>FastThreadedSSAGraphExecutor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: </a:t>
            </a:r>
          </a:p>
          <a:p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                       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public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SSAGraphExecutor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{</a:t>
            </a:r>
          </a:p>
          <a:p>
            <a:r>
              <a:rPr lang="zh-CN" altLang="en-US" dirty="0">
                <a:solidFill>
                  <a:srgbClr val="0000FF"/>
                </a:solidFill>
                <a:latin typeface=" Courier" pitchFamily="2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public:</a:t>
            </a:r>
            <a:endParaRPr lang="en" altLang="zh-CN" dirty="0">
              <a:solidFill>
                <a:srgbClr val="000000"/>
              </a:solidFill>
              <a:latin typeface=" Courier" pitchFamily="2" charset="0"/>
            </a:endParaRPr>
          </a:p>
          <a:p>
            <a:r>
              <a:rPr lang="zh-CN" altLang="en-US" dirty="0">
                <a:solidFill>
                  <a:srgbClr val="267F99"/>
                </a:solidFill>
                <a:latin typeface=" Courier" pitchFamily="2" charset="0"/>
              </a:rPr>
              <a:t>  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FeedFetchList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 Courier" pitchFamily="2" charset="0"/>
              </a:rPr>
              <a:t>Run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(</a:t>
            </a:r>
            <a:r>
              <a:rPr lang="en" altLang="zh-CN" dirty="0" err="1">
                <a:solidFill>
                  <a:srgbClr val="0000FF"/>
                </a:solidFill>
                <a:latin typeface=" Courier" pitchFamily="2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 Courier" pitchFamily="2" charset="0"/>
              </a:rPr>
              <a:t>vector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&lt;</a:t>
            </a:r>
            <a:r>
              <a:rPr lang="en" altLang="zh-CN" dirty="0" err="1">
                <a:solidFill>
                  <a:srgbClr val="267F99"/>
                </a:solidFill>
                <a:latin typeface=" Courier" pitchFamily="2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 Courier" pitchFamily="2" charset="0"/>
              </a:rPr>
              <a:t>string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&gt; </a:t>
            </a:r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  </a:t>
            </a:r>
            <a:endParaRPr lang="en-US" altLang="zh-CN" dirty="0">
              <a:solidFill>
                <a:srgbClr val="000000"/>
              </a:solidFill>
              <a:latin typeface=" Courier" pitchFamily="2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 Courier" pitchFamily="2" charset="0"/>
              </a:rPr>
              <a:t>                        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&amp;</a:t>
            </a:r>
            <a:r>
              <a:rPr lang="en" altLang="zh-CN" dirty="0" err="1">
                <a:solidFill>
                  <a:srgbClr val="001080"/>
                </a:solidFill>
                <a:latin typeface=" Courier" pitchFamily="2" charset="0"/>
              </a:rPr>
              <a:t>fetch_tensors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) </a:t>
            </a:r>
            <a:r>
              <a:rPr lang="en" altLang="zh-CN" dirty="0">
                <a:solidFill>
                  <a:srgbClr val="0000FF"/>
                </a:solidFill>
                <a:latin typeface=" Courier" pitchFamily="2" charset="0"/>
              </a:rPr>
              <a:t>override</a:t>
            </a:r>
            <a:r>
              <a:rPr lang="en" altLang="zh-CN" dirty="0">
                <a:solidFill>
                  <a:srgbClr val="000000"/>
                </a:solidFill>
                <a:latin typeface=" Courier" pitchFamily="2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 Courier" pitchFamily="2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 Courier" pitchFamily="2" charset="0"/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95F1E31E-927F-854C-A0E5-72DD7BADEA52}"/>
              </a:ext>
            </a:extLst>
          </p:cNvPr>
          <p:cNvCxnSpPr/>
          <p:nvPr/>
        </p:nvCxnSpPr>
        <p:spPr>
          <a:xfrm flipH="1">
            <a:off x="5703570" y="3957349"/>
            <a:ext cx="902970" cy="220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E0F57698-800B-7B4F-A301-6E40E3031399}"/>
              </a:ext>
            </a:extLst>
          </p:cNvPr>
          <p:cNvCxnSpPr/>
          <p:nvPr/>
        </p:nvCxnSpPr>
        <p:spPr>
          <a:xfrm>
            <a:off x="6777990" y="4832433"/>
            <a:ext cx="0" cy="1086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694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2339DA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ct val="125000"/>
          </a:lnSpc>
          <a:defRPr kumimoji="1" dirty="0" smtClean="0">
            <a:latin typeface="Courier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8462</TotalTime>
  <Words>15204</Words>
  <Application>Microsoft Office PowerPoint</Application>
  <PresentationFormat>宽屏</PresentationFormat>
  <Paragraphs>2855</Paragraphs>
  <Slides>131</Slides>
  <Notes>98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131</vt:i4>
      </vt:variant>
    </vt:vector>
  </HeadingPairs>
  <TitlesOfParts>
    <vt:vector size="142" baseType="lpstr">
      <vt:lpstr> Courier</vt:lpstr>
      <vt:lpstr>Courier</vt:lpstr>
      <vt:lpstr>inpin heiti</vt:lpstr>
      <vt:lpstr>等线</vt:lpstr>
      <vt:lpstr>等线 Light</vt:lpstr>
      <vt:lpstr>方正风雅宋简体</vt:lpstr>
      <vt:lpstr>微软雅黑</vt:lpstr>
      <vt:lpstr>Arial</vt:lpstr>
      <vt:lpstr>Courier New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威行</dc:creator>
  <cp:lastModifiedBy>Wang,Huan(DLTP)</cp:lastModifiedBy>
  <cp:revision>395</cp:revision>
  <cp:lastPrinted>2019-08-13T10:43:58Z</cp:lastPrinted>
  <dcterms:created xsi:type="dcterms:W3CDTF">2019-08-05T09:16:15Z</dcterms:created>
  <dcterms:modified xsi:type="dcterms:W3CDTF">2021-01-21T11:58:43Z</dcterms:modified>
</cp:coreProperties>
</file>