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1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59" r:id="rId20"/>
    <p:sldId id="262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AE"/>
    <a:srgbClr val="00CCFE"/>
    <a:srgbClr val="006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94551"/>
  </p:normalViewPr>
  <p:slideViewPr>
    <p:cSldViewPr snapToGrid="0" snapToObjects="1" showGuides="1">
      <p:cViewPr>
        <p:scale>
          <a:sx n="33" d="100"/>
          <a:sy n="33" d="100"/>
        </p:scale>
        <p:origin x="1952" y="9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37A77-354E-244B-A439-FC9EDC1EAE3E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761DF44-BB5C-5942-8898-B24631D2BA9F}">
      <dgm:prSet phldrT="[文本]"/>
      <dgm:spPr/>
      <dgm:t>
        <a:bodyPr/>
        <a:lstStyle/>
        <a:p>
          <a:r>
            <a:rPr lang="en-US" altLang="zh-CN" dirty="0" smtClean="0"/>
            <a:t>Frontend</a:t>
          </a:r>
          <a:endParaRPr lang="zh-CN" altLang="en-US" dirty="0"/>
        </a:p>
      </dgm:t>
    </dgm:pt>
    <dgm:pt modelId="{24C7DDAB-1245-CE49-A342-EE9F10C411F7}" type="parTrans" cxnId="{0AE97853-CCA6-2B47-A176-735BCBA8C2A8}">
      <dgm:prSet/>
      <dgm:spPr/>
      <dgm:t>
        <a:bodyPr/>
        <a:lstStyle/>
        <a:p>
          <a:endParaRPr lang="zh-CN" altLang="en-US"/>
        </a:p>
      </dgm:t>
    </dgm:pt>
    <dgm:pt modelId="{2A8D1C6F-96F9-4547-9BC0-4848BBD2EE03}" type="sibTrans" cxnId="{0AE97853-CCA6-2B47-A176-735BCBA8C2A8}">
      <dgm:prSet/>
      <dgm:spPr/>
      <dgm:t>
        <a:bodyPr/>
        <a:lstStyle/>
        <a:p>
          <a:endParaRPr lang="zh-CN" altLang="en-US"/>
        </a:p>
      </dgm:t>
    </dgm:pt>
    <dgm:pt modelId="{D9821917-312F-5241-8FBA-35B9E248C2CC}">
      <dgm:prSet phldrT="[文本]"/>
      <dgm:spPr/>
      <dgm:t>
        <a:bodyPr/>
        <a:lstStyle/>
        <a:p>
          <a:r>
            <a:rPr lang="en-US" altLang="zh-CN" dirty="0" smtClean="0"/>
            <a:t>Common</a:t>
          </a:r>
          <a:r>
            <a:rPr lang="zh-CN" altLang="en-US" dirty="0" smtClean="0"/>
            <a:t> </a:t>
          </a:r>
          <a:r>
            <a:rPr lang="en-US" altLang="zh-CN" dirty="0" smtClean="0"/>
            <a:t>Optimizer</a:t>
          </a:r>
          <a:endParaRPr lang="zh-CN" altLang="en-US" dirty="0"/>
        </a:p>
      </dgm:t>
    </dgm:pt>
    <dgm:pt modelId="{4E88B6C9-D5C1-9841-A8CB-3623EB930E55}" type="parTrans" cxnId="{2D6423BA-EF4E-3E49-8280-8DFD9C4FBD28}">
      <dgm:prSet/>
      <dgm:spPr/>
      <dgm:t>
        <a:bodyPr/>
        <a:lstStyle/>
        <a:p>
          <a:endParaRPr lang="zh-CN" altLang="en-US"/>
        </a:p>
      </dgm:t>
    </dgm:pt>
    <dgm:pt modelId="{A1F4366F-DE38-0E41-AA15-21EB17952792}" type="sibTrans" cxnId="{2D6423BA-EF4E-3E49-8280-8DFD9C4FBD28}">
      <dgm:prSet/>
      <dgm:spPr/>
      <dgm:t>
        <a:bodyPr/>
        <a:lstStyle/>
        <a:p>
          <a:endParaRPr lang="zh-CN" altLang="en-US"/>
        </a:p>
      </dgm:t>
    </dgm:pt>
    <dgm:pt modelId="{1B56098E-589E-9543-9232-4DE1155A75C9}">
      <dgm:prSet phldrT="[文本]"/>
      <dgm:spPr/>
      <dgm:t>
        <a:bodyPr/>
        <a:lstStyle/>
        <a:p>
          <a:r>
            <a:rPr lang="en-US" altLang="zh-CN" dirty="0" smtClean="0"/>
            <a:t>Backend</a:t>
          </a:r>
          <a:endParaRPr lang="zh-CN" altLang="en-US" dirty="0"/>
        </a:p>
      </dgm:t>
    </dgm:pt>
    <dgm:pt modelId="{7488AB21-D60E-F64B-87E2-847AFF5DD341}" type="parTrans" cxnId="{AB0E467D-A047-3C4E-8E49-BA2BCBDF72C3}">
      <dgm:prSet/>
      <dgm:spPr/>
      <dgm:t>
        <a:bodyPr/>
        <a:lstStyle/>
        <a:p>
          <a:endParaRPr lang="zh-CN" altLang="en-US"/>
        </a:p>
      </dgm:t>
    </dgm:pt>
    <dgm:pt modelId="{50C6FF00-10CF-1A44-AB13-6DFEC69AED4F}" type="sibTrans" cxnId="{AB0E467D-A047-3C4E-8E49-BA2BCBDF72C3}">
      <dgm:prSet/>
      <dgm:spPr/>
      <dgm:t>
        <a:bodyPr/>
        <a:lstStyle/>
        <a:p>
          <a:endParaRPr lang="zh-CN" altLang="en-US"/>
        </a:p>
      </dgm:t>
    </dgm:pt>
    <dgm:pt modelId="{8CEEC546-A29E-AB47-AC99-9C39EF311162}" type="pres">
      <dgm:prSet presAssocID="{57737A77-354E-244B-A439-FC9EDC1EAE3E}" presName="Name0" presStyleCnt="0">
        <dgm:presLayoutVars>
          <dgm:dir/>
          <dgm:animLvl val="lvl"/>
          <dgm:resizeHandles val="exact"/>
        </dgm:presLayoutVars>
      </dgm:prSet>
      <dgm:spPr/>
    </dgm:pt>
    <dgm:pt modelId="{0D6E0FFA-6F0F-1844-8E64-40F10C9EC959}" type="pres">
      <dgm:prSet presAssocID="{9761DF44-BB5C-5942-8898-B24631D2BA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5FB4C6-A603-4F4C-A0BD-E3FB213DB982}" type="pres">
      <dgm:prSet presAssocID="{2A8D1C6F-96F9-4547-9BC0-4848BBD2EE03}" presName="parTxOnlySpace" presStyleCnt="0"/>
      <dgm:spPr/>
    </dgm:pt>
    <dgm:pt modelId="{355B755D-0394-094C-B53D-31126C21AE7B}" type="pres">
      <dgm:prSet presAssocID="{D9821917-312F-5241-8FBA-35B9E248C2C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93D23-6CC4-A942-97E2-642B867CF1A1}" type="pres">
      <dgm:prSet presAssocID="{A1F4366F-DE38-0E41-AA15-21EB17952792}" presName="parTxOnlySpace" presStyleCnt="0"/>
      <dgm:spPr/>
    </dgm:pt>
    <dgm:pt modelId="{F53F4410-0CB3-164B-A0E0-0AA7E987287F}" type="pres">
      <dgm:prSet presAssocID="{1B56098E-589E-9543-9232-4DE1155A75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0E467D-A047-3C4E-8E49-BA2BCBDF72C3}" srcId="{57737A77-354E-244B-A439-FC9EDC1EAE3E}" destId="{1B56098E-589E-9543-9232-4DE1155A75C9}" srcOrd="2" destOrd="0" parTransId="{7488AB21-D60E-F64B-87E2-847AFF5DD341}" sibTransId="{50C6FF00-10CF-1A44-AB13-6DFEC69AED4F}"/>
    <dgm:cxn modelId="{D1C0FE49-1A8A-C14A-8D75-A075BC47EC7F}" type="presOf" srcId="{57737A77-354E-244B-A439-FC9EDC1EAE3E}" destId="{8CEEC546-A29E-AB47-AC99-9C39EF311162}" srcOrd="0" destOrd="0" presId="urn:microsoft.com/office/officeart/2005/8/layout/chevron1"/>
    <dgm:cxn modelId="{3C43F71F-851D-894D-B3D2-EE461AFE30E5}" type="presOf" srcId="{D9821917-312F-5241-8FBA-35B9E248C2CC}" destId="{355B755D-0394-094C-B53D-31126C21AE7B}" srcOrd="0" destOrd="0" presId="urn:microsoft.com/office/officeart/2005/8/layout/chevron1"/>
    <dgm:cxn modelId="{2D6423BA-EF4E-3E49-8280-8DFD9C4FBD28}" srcId="{57737A77-354E-244B-A439-FC9EDC1EAE3E}" destId="{D9821917-312F-5241-8FBA-35B9E248C2CC}" srcOrd="1" destOrd="0" parTransId="{4E88B6C9-D5C1-9841-A8CB-3623EB930E55}" sibTransId="{A1F4366F-DE38-0E41-AA15-21EB17952792}"/>
    <dgm:cxn modelId="{5D6BB2CE-B596-3F45-ABF8-1602482CC169}" type="presOf" srcId="{9761DF44-BB5C-5942-8898-B24631D2BA9F}" destId="{0D6E0FFA-6F0F-1844-8E64-40F10C9EC959}" srcOrd="0" destOrd="0" presId="urn:microsoft.com/office/officeart/2005/8/layout/chevron1"/>
    <dgm:cxn modelId="{59882C34-8ECF-C144-A450-10E2230D38CF}" type="presOf" srcId="{1B56098E-589E-9543-9232-4DE1155A75C9}" destId="{F53F4410-0CB3-164B-A0E0-0AA7E987287F}" srcOrd="0" destOrd="0" presId="urn:microsoft.com/office/officeart/2005/8/layout/chevron1"/>
    <dgm:cxn modelId="{0AE97853-CCA6-2B47-A176-735BCBA8C2A8}" srcId="{57737A77-354E-244B-A439-FC9EDC1EAE3E}" destId="{9761DF44-BB5C-5942-8898-B24631D2BA9F}" srcOrd="0" destOrd="0" parTransId="{24C7DDAB-1245-CE49-A342-EE9F10C411F7}" sibTransId="{2A8D1C6F-96F9-4547-9BC0-4848BBD2EE03}"/>
    <dgm:cxn modelId="{0F391065-7364-3746-8A06-87109881A4AB}" type="presParOf" srcId="{8CEEC546-A29E-AB47-AC99-9C39EF311162}" destId="{0D6E0FFA-6F0F-1844-8E64-40F10C9EC959}" srcOrd="0" destOrd="0" presId="urn:microsoft.com/office/officeart/2005/8/layout/chevron1"/>
    <dgm:cxn modelId="{68D59553-6087-824D-AA41-E019E849A721}" type="presParOf" srcId="{8CEEC546-A29E-AB47-AC99-9C39EF311162}" destId="{EA5FB4C6-A603-4F4C-A0BD-E3FB213DB982}" srcOrd="1" destOrd="0" presId="urn:microsoft.com/office/officeart/2005/8/layout/chevron1"/>
    <dgm:cxn modelId="{32CF9727-C052-564A-9876-C292D3CE11FD}" type="presParOf" srcId="{8CEEC546-A29E-AB47-AC99-9C39EF311162}" destId="{355B755D-0394-094C-B53D-31126C21AE7B}" srcOrd="2" destOrd="0" presId="urn:microsoft.com/office/officeart/2005/8/layout/chevron1"/>
    <dgm:cxn modelId="{02067E93-A0F9-5741-837D-618B97DC3ECB}" type="presParOf" srcId="{8CEEC546-A29E-AB47-AC99-9C39EF311162}" destId="{21F93D23-6CC4-A942-97E2-642B867CF1A1}" srcOrd="3" destOrd="0" presId="urn:microsoft.com/office/officeart/2005/8/layout/chevron1"/>
    <dgm:cxn modelId="{45C016B8-EBE3-8840-8811-B1E173585857}" type="presParOf" srcId="{8CEEC546-A29E-AB47-AC99-9C39EF311162}" destId="{F53F4410-0CB3-164B-A0E0-0AA7E98728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E0FFA-6F0F-1844-8E64-40F10C9EC959}">
      <dsp:nvSpPr>
        <dsp:cNvPr id="0" name=""/>
        <dsp:cNvSpPr/>
      </dsp:nvSpPr>
      <dsp:spPr>
        <a:xfrm>
          <a:off x="4762" y="4258204"/>
          <a:ext cx="5802312" cy="23209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Frontend</a:t>
          </a:r>
          <a:endParaRPr lang="zh-CN" altLang="en-US" sz="5700" kern="1200" dirty="0"/>
        </a:p>
      </dsp:txBody>
      <dsp:txXfrm>
        <a:off x="1165224" y="4258204"/>
        <a:ext cx="3481388" cy="2320924"/>
      </dsp:txXfrm>
    </dsp:sp>
    <dsp:sp modelId="{355B755D-0394-094C-B53D-31126C21AE7B}">
      <dsp:nvSpPr>
        <dsp:cNvPr id="0" name=""/>
        <dsp:cNvSpPr/>
      </dsp:nvSpPr>
      <dsp:spPr>
        <a:xfrm>
          <a:off x="5226843" y="4258204"/>
          <a:ext cx="5802312" cy="23209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Common</a:t>
          </a:r>
          <a:r>
            <a:rPr lang="zh-CN" altLang="en-US" sz="5700" kern="1200" dirty="0" smtClean="0"/>
            <a:t> </a:t>
          </a:r>
          <a:r>
            <a:rPr lang="en-US" altLang="zh-CN" sz="5700" kern="1200" dirty="0" smtClean="0"/>
            <a:t>Optimizer</a:t>
          </a:r>
          <a:endParaRPr lang="zh-CN" altLang="en-US" sz="5700" kern="1200" dirty="0"/>
        </a:p>
      </dsp:txBody>
      <dsp:txXfrm>
        <a:off x="6387305" y="4258204"/>
        <a:ext cx="3481388" cy="2320924"/>
      </dsp:txXfrm>
    </dsp:sp>
    <dsp:sp modelId="{F53F4410-0CB3-164B-A0E0-0AA7E987287F}">
      <dsp:nvSpPr>
        <dsp:cNvPr id="0" name=""/>
        <dsp:cNvSpPr/>
      </dsp:nvSpPr>
      <dsp:spPr>
        <a:xfrm>
          <a:off x="10448925" y="4258204"/>
          <a:ext cx="5802312" cy="23209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029" tIns="76010" rIns="76010" bIns="7601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700" kern="1200" dirty="0" smtClean="0"/>
            <a:t>Backend</a:t>
          </a:r>
          <a:endParaRPr lang="zh-CN" altLang="en-US" sz="5700" kern="1200" dirty="0"/>
        </a:p>
      </dsp:txBody>
      <dsp:txXfrm>
        <a:off x="11609387" y="4258204"/>
        <a:ext cx="3481388" cy="2320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1986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38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84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署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480162" y="3116659"/>
            <a:ext cx="14716126" cy="3934444"/>
          </a:xfrm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5F5F5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80162" y="7237579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rgbClr val="49B9FF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4480162" y="8226083"/>
            <a:ext cx="14716126" cy="584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dirty="0"/>
              <a:t>在此键入Tittle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AS－PPT－16-9-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S－PPT－16-9-17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9373" y="357187"/>
            <a:ext cx="2224525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245252" cy="81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1105932" marR="0" indent="-1105932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1052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497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941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386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830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275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719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164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6148">
              <a:defRPr sz="8400"/>
            </a:lvl1pPr>
          </a:lstStyle>
          <a:p>
            <a:r>
              <a:rPr lang="en-US" altLang="zh-CN" sz="9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PaddlePaddle</a:t>
            </a:r>
            <a:r>
              <a:rPr lang="en-US" altLang="zh-CN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Towards a Deep Learning Compiler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3"/>
          </p:nvPr>
        </p:nvSpPr>
        <p:spPr>
          <a:xfrm>
            <a:off x="4480162" y="7294102"/>
            <a:ext cx="14716126" cy="8521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于洋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Baidu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Block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373" y="3643312"/>
            <a:ext cx="22245253" cy="1673755"/>
          </a:xfrm>
        </p:spPr>
        <p:txBody>
          <a:bodyPr anchor="t" anchorCtr="0"/>
          <a:lstStyle/>
          <a:p>
            <a:r>
              <a:rPr kumimoji="1" lang="en-US" altLang="zh-CN" dirty="0" err="1"/>
              <a:t>PaddlePaddle</a:t>
            </a:r>
            <a:r>
              <a:rPr kumimoji="1" lang="en-US" altLang="zh-CN" dirty="0"/>
              <a:t>-Fluid</a:t>
            </a:r>
            <a:r>
              <a:rPr kumimoji="1" lang="zh-CN" altLang="en-US" dirty="0"/>
              <a:t>将计算描述成嵌套的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，而不是</a:t>
            </a:r>
            <a:r>
              <a:rPr kumimoji="1" lang="en-US" altLang="zh-CN" dirty="0"/>
              <a:t>DAG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4054"/>
              </p:ext>
            </p:extLst>
          </p:nvPr>
        </p:nvGraphicFramePr>
        <p:xfrm>
          <a:off x="3735916" y="5317067"/>
          <a:ext cx="16912166" cy="434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083"/>
                <a:gridCol w="8456083"/>
              </a:tblGrid>
              <a:tr h="1084628">
                <a:tc>
                  <a:txBody>
                    <a:bodyPr/>
                    <a:lstStyle/>
                    <a:p>
                      <a:r>
                        <a:rPr lang="zh-CN" altLang="en-US" sz="5700" dirty="0" smtClean="0"/>
                        <a:t>编程语言</a:t>
                      </a:r>
                      <a:endParaRPr lang="zh-CN" altLang="en-US" sz="5700" dirty="0"/>
                    </a:p>
                  </a:txBody>
                  <a:tcPr marL="216925" marR="216925" marT="108463" marB="108463"/>
                </a:tc>
                <a:tc>
                  <a:txBody>
                    <a:bodyPr/>
                    <a:lstStyle/>
                    <a:p>
                      <a:r>
                        <a:rPr lang="en-US" altLang="zh-CN" sz="5700" dirty="0" err="1" smtClean="0"/>
                        <a:t>PaddlePaddle</a:t>
                      </a:r>
                      <a:endParaRPr lang="zh-CN" altLang="en-US" sz="5700" dirty="0"/>
                    </a:p>
                  </a:txBody>
                  <a:tcPr marL="216925" marR="216925" marT="108463" marB="108463"/>
                </a:tc>
              </a:tr>
              <a:tr h="1084628">
                <a:tc>
                  <a:txBody>
                    <a:bodyPr/>
                    <a:lstStyle/>
                    <a:p>
                      <a:r>
                        <a:rPr lang="en-US" altLang="zh-CN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For,</a:t>
                      </a:r>
                      <a:r>
                        <a:rPr lang="zh-CN" altLang="en-US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while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  <a:tc>
                  <a:txBody>
                    <a:bodyPr/>
                    <a:lstStyle/>
                    <a:p>
                      <a:r>
                        <a:rPr lang="en-US" altLang="zh-CN" sz="570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WhileOp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</a:tr>
              <a:tr h="1084628">
                <a:tc>
                  <a:txBody>
                    <a:bodyPr/>
                    <a:lstStyle/>
                    <a:p>
                      <a:r>
                        <a:rPr lang="en-US" altLang="zh-CN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If-Else,</a:t>
                      </a:r>
                      <a:r>
                        <a:rPr lang="zh-CN" altLang="en-US" sz="57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57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Switch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  <a:tc>
                  <a:txBody>
                    <a:bodyPr/>
                    <a:lstStyle/>
                    <a:p>
                      <a:r>
                        <a:rPr lang="en-US" altLang="zh-CN" sz="570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IfElseOp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</a:tr>
              <a:tr h="1084628">
                <a:tc>
                  <a:txBody>
                    <a:bodyPr/>
                    <a:lstStyle/>
                    <a:p>
                      <a:r>
                        <a:rPr lang="zh-CN" altLang="en-US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顺序执行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  <a:tc>
                  <a:txBody>
                    <a:bodyPr/>
                    <a:lstStyle/>
                    <a:p>
                      <a:r>
                        <a:rPr lang="zh-CN" altLang="en-US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指令</a:t>
                      </a:r>
                      <a:r>
                        <a:rPr lang="en-US" altLang="zh-CN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(Op)</a:t>
                      </a:r>
                      <a:r>
                        <a:rPr lang="zh-CN" altLang="en-US" sz="57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序列</a:t>
                      </a:r>
                      <a:endParaRPr lang="zh-CN" altLang="en-US" sz="570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216925" marR="216925" marT="108463" marB="10846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56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 / Loop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63" y="2777946"/>
            <a:ext cx="10096647" cy="9799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600" y="2777946"/>
            <a:ext cx="10305447" cy="9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04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 / </a:t>
            </a:r>
            <a:r>
              <a:rPr lang="en-US" altLang="zh-CN" dirty="0" err="1"/>
              <a:t>IfElseOp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40" y="3393282"/>
            <a:ext cx="9845397" cy="7952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2954" b="2412"/>
          <a:stretch/>
        </p:blipFill>
        <p:spPr>
          <a:xfrm>
            <a:off x="12756981" y="3393282"/>
            <a:ext cx="10205569" cy="8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73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更强的</a:t>
            </a:r>
            <a:r>
              <a:rPr kumimoji="1" lang="en-US" altLang="zh-CN" dirty="0" err="1"/>
              <a:t>IfElse</a:t>
            </a:r>
            <a:r>
              <a:rPr kumimoji="1" lang="en-US" altLang="zh-CN" dirty="0"/>
              <a:t>/While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kumimoji="1" lang="zh-CN" altLang="en-US" dirty="0"/>
              <a:t>与</a:t>
            </a:r>
            <a:r>
              <a:rPr kumimoji="1" lang="en-US" altLang="zh-CN" dirty="0" err="1"/>
              <a:t>PyTorch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DyNet</a:t>
            </a:r>
            <a:r>
              <a:rPr kumimoji="1" lang="zh-CN" altLang="en-US" dirty="0"/>
              <a:t>实现动态网络的机制不同，</a:t>
            </a:r>
            <a:r>
              <a:rPr kumimoji="1" lang="en-US" altLang="zh-CN" dirty="0"/>
              <a:t>Fluid</a:t>
            </a:r>
            <a:r>
              <a:rPr kumimoji="1" lang="zh-CN" altLang="en-US" dirty="0"/>
              <a:t>实现动态的</a:t>
            </a:r>
            <a:r>
              <a:rPr kumimoji="1" lang="en-US" altLang="zh-CN" dirty="0" err="1"/>
              <a:t>IfElse</a:t>
            </a:r>
            <a:r>
              <a:rPr kumimoji="1" lang="en-US" altLang="zh-CN" dirty="0"/>
              <a:t>/While</a:t>
            </a:r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r>
              <a:rPr kumimoji="1" lang="en-US" altLang="zh-CN" dirty="0"/>
              <a:t>『</a:t>
            </a:r>
            <a:r>
              <a:rPr kumimoji="1" lang="zh-CN" altLang="en-US" dirty="0"/>
              <a:t>动态</a:t>
            </a:r>
            <a:r>
              <a:rPr kumimoji="1" lang="en-US" altLang="zh-CN" dirty="0" smtClean="0"/>
              <a:t>』:  </a:t>
            </a:r>
            <a:r>
              <a:rPr kumimoji="1" lang="zh-CN" altLang="en-US" dirty="0" smtClean="0"/>
              <a:t>每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mini-batch</a:t>
            </a:r>
            <a:r>
              <a:rPr kumimoji="1" lang="zh-CN" altLang="en-US" dirty="0"/>
              <a:t>中的每条数据的分支都可以不同</a:t>
            </a:r>
            <a:endParaRPr kumimoji="1" lang="en-US" altLang="zh-CN" dirty="0"/>
          </a:p>
          <a:p>
            <a:pPr marL="1105932" lvl="1" indent="-1105932"/>
            <a:r>
              <a:rPr kumimoji="1" lang="en-US" altLang="zh-CN" dirty="0"/>
              <a:t>『</a:t>
            </a:r>
            <a:r>
              <a:rPr kumimoji="1" lang="zh-CN" altLang="en-US"/>
              <a:t>高效</a:t>
            </a:r>
            <a:r>
              <a:rPr kumimoji="1" lang="en-US" altLang="zh-CN" smtClean="0"/>
              <a:t>』:</a:t>
            </a:r>
            <a:r>
              <a:rPr kumimoji="1" lang="zh-CN" altLang="en-US" smtClean="0"/>
              <a:t>  数据</a:t>
            </a:r>
            <a:r>
              <a:rPr kumimoji="1" lang="zh-CN" altLang="en-US" dirty="0"/>
              <a:t>自动基于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运行，无补</a:t>
            </a:r>
            <a:r>
              <a:rPr kumimoji="1" lang="zh-CN" altLang="en-US" dirty="0" smtClean="0"/>
              <a:t>零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01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PaddlePaddle</a:t>
            </a:r>
            <a:r>
              <a:rPr kumimoji="1" lang="en-US" altLang="zh-CN" dirty="0"/>
              <a:t>-Fluid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执行流程</a:t>
            </a:r>
          </a:p>
        </p:txBody>
      </p:sp>
      <p:sp>
        <p:nvSpPr>
          <p:cNvPr id="341" name="矩形 340"/>
          <p:cNvSpPr/>
          <p:nvPr/>
        </p:nvSpPr>
        <p:spPr>
          <a:xfrm>
            <a:off x="1949906" y="9898613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2" name="矩形 341"/>
          <p:cNvSpPr/>
          <p:nvPr/>
        </p:nvSpPr>
        <p:spPr>
          <a:xfrm>
            <a:off x="8858706" y="9898611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3" name="矩形 342"/>
          <p:cNvSpPr/>
          <p:nvPr/>
        </p:nvSpPr>
        <p:spPr>
          <a:xfrm>
            <a:off x="5404306" y="9898612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4" name="矩形 343"/>
          <p:cNvSpPr/>
          <p:nvPr/>
        </p:nvSpPr>
        <p:spPr>
          <a:xfrm>
            <a:off x="3677106" y="9898613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5" name="矩形 344"/>
          <p:cNvSpPr/>
          <p:nvPr/>
        </p:nvSpPr>
        <p:spPr>
          <a:xfrm>
            <a:off x="10585906" y="9898611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6" name="矩形 345"/>
          <p:cNvSpPr/>
          <p:nvPr/>
        </p:nvSpPr>
        <p:spPr>
          <a:xfrm>
            <a:off x="13359906" y="9898610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7" name="矩形 346"/>
          <p:cNvSpPr/>
          <p:nvPr/>
        </p:nvSpPr>
        <p:spPr>
          <a:xfrm>
            <a:off x="15087106" y="9898610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8" name="矩形 347"/>
          <p:cNvSpPr/>
          <p:nvPr/>
        </p:nvSpPr>
        <p:spPr>
          <a:xfrm>
            <a:off x="16814306" y="9898610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49" name="矩形 348"/>
          <p:cNvSpPr/>
          <p:nvPr/>
        </p:nvSpPr>
        <p:spPr>
          <a:xfrm>
            <a:off x="18541506" y="9898610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50" name="矩形 349"/>
          <p:cNvSpPr/>
          <p:nvPr/>
        </p:nvSpPr>
        <p:spPr>
          <a:xfrm>
            <a:off x="20268706" y="9898609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RNN</a:t>
            </a:r>
            <a:endParaRPr kumimoji="1" lang="zh-CN" altLang="en-US" sz="3200" dirty="0"/>
          </a:p>
        </p:txBody>
      </p:sp>
      <p:sp>
        <p:nvSpPr>
          <p:cNvPr id="351" name="矩形 350"/>
          <p:cNvSpPr/>
          <p:nvPr/>
        </p:nvSpPr>
        <p:spPr>
          <a:xfrm>
            <a:off x="1949906" y="8086749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2" name="矩形 351"/>
          <p:cNvSpPr/>
          <p:nvPr/>
        </p:nvSpPr>
        <p:spPr>
          <a:xfrm>
            <a:off x="8858706" y="8086747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3" name="矩形 352"/>
          <p:cNvSpPr/>
          <p:nvPr/>
        </p:nvSpPr>
        <p:spPr>
          <a:xfrm>
            <a:off x="5404306" y="8086748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4" name="矩形 353"/>
          <p:cNvSpPr/>
          <p:nvPr/>
        </p:nvSpPr>
        <p:spPr>
          <a:xfrm>
            <a:off x="3677106" y="8086749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5" name="矩形 354"/>
          <p:cNvSpPr/>
          <p:nvPr/>
        </p:nvSpPr>
        <p:spPr>
          <a:xfrm>
            <a:off x="10585906" y="8086747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6" name="矩形 355"/>
          <p:cNvSpPr/>
          <p:nvPr/>
        </p:nvSpPr>
        <p:spPr>
          <a:xfrm>
            <a:off x="13359906" y="8086746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7" name="矩形 356"/>
          <p:cNvSpPr/>
          <p:nvPr/>
        </p:nvSpPr>
        <p:spPr>
          <a:xfrm>
            <a:off x="15087106" y="8086746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8" name="矩形 357"/>
          <p:cNvSpPr/>
          <p:nvPr/>
        </p:nvSpPr>
        <p:spPr>
          <a:xfrm>
            <a:off x="16814306" y="8086746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59" name="矩形 358"/>
          <p:cNvSpPr/>
          <p:nvPr/>
        </p:nvSpPr>
        <p:spPr>
          <a:xfrm>
            <a:off x="18541506" y="8086746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60" name="矩形 359"/>
          <p:cNvSpPr/>
          <p:nvPr/>
        </p:nvSpPr>
        <p:spPr>
          <a:xfrm>
            <a:off x="20268706" y="8086745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FC</a:t>
            </a:r>
            <a:endParaRPr kumimoji="1" lang="zh-CN" altLang="en-US" sz="3200" dirty="0"/>
          </a:p>
        </p:txBody>
      </p:sp>
      <p:sp>
        <p:nvSpPr>
          <p:cNvPr id="361" name="矩形 360"/>
          <p:cNvSpPr/>
          <p:nvPr/>
        </p:nvSpPr>
        <p:spPr>
          <a:xfrm>
            <a:off x="1949906" y="6268477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2" name="矩形 361"/>
          <p:cNvSpPr/>
          <p:nvPr/>
        </p:nvSpPr>
        <p:spPr>
          <a:xfrm>
            <a:off x="8858706" y="6268475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3" name="矩形 362"/>
          <p:cNvSpPr/>
          <p:nvPr/>
        </p:nvSpPr>
        <p:spPr>
          <a:xfrm>
            <a:off x="5404306" y="6268476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4" name="矩形 363"/>
          <p:cNvSpPr/>
          <p:nvPr/>
        </p:nvSpPr>
        <p:spPr>
          <a:xfrm>
            <a:off x="3677106" y="6268477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5" name="矩形 364"/>
          <p:cNvSpPr/>
          <p:nvPr/>
        </p:nvSpPr>
        <p:spPr>
          <a:xfrm>
            <a:off x="10585906" y="6268475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6" name="矩形 365"/>
          <p:cNvSpPr/>
          <p:nvPr/>
        </p:nvSpPr>
        <p:spPr>
          <a:xfrm>
            <a:off x="13359906" y="6268474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7" name="矩形 366"/>
          <p:cNvSpPr/>
          <p:nvPr/>
        </p:nvSpPr>
        <p:spPr>
          <a:xfrm>
            <a:off x="15087106" y="6268474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8" name="矩形 367"/>
          <p:cNvSpPr/>
          <p:nvPr/>
        </p:nvSpPr>
        <p:spPr>
          <a:xfrm>
            <a:off x="16814306" y="6268474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69" name="矩形 368"/>
          <p:cNvSpPr/>
          <p:nvPr/>
        </p:nvSpPr>
        <p:spPr>
          <a:xfrm>
            <a:off x="18541506" y="6268474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70" name="矩形 369"/>
          <p:cNvSpPr/>
          <p:nvPr/>
        </p:nvSpPr>
        <p:spPr>
          <a:xfrm>
            <a:off x="20268706" y="6268473"/>
            <a:ext cx="1360799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Loss</a:t>
            </a:r>
            <a:endParaRPr kumimoji="1" lang="zh-CN" altLang="en-US" sz="3200" dirty="0"/>
          </a:p>
        </p:txBody>
      </p:sp>
      <p:sp>
        <p:nvSpPr>
          <p:cNvPr id="371" name="矩形 370"/>
          <p:cNvSpPr/>
          <p:nvPr/>
        </p:nvSpPr>
        <p:spPr>
          <a:xfrm>
            <a:off x="10585906" y="3937601"/>
            <a:ext cx="2207466" cy="108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AvgLoss</a:t>
            </a:r>
            <a:endParaRPr kumimoji="1" lang="zh-CN" altLang="en-US" sz="3200" dirty="0"/>
          </a:p>
        </p:txBody>
      </p:sp>
      <p:cxnSp>
        <p:nvCxnSpPr>
          <p:cNvPr id="373" name="直线箭头连接符 372"/>
          <p:cNvCxnSpPr>
            <a:stCxn id="341" idx="0"/>
          </p:cNvCxnSpPr>
          <p:nvPr/>
        </p:nvCxnSpPr>
        <p:spPr>
          <a:xfrm flipH="1" flipV="1">
            <a:off x="2630305" y="9175384"/>
            <a:ext cx="1" cy="723229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4" name="直线箭头连接符 373"/>
          <p:cNvCxnSpPr>
            <a:endCxn id="354" idx="2"/>
          </p:cNvCxnSpPr>
          <p:nvPr/>
        </p:nvCxnSpPr>
        <p:spPr>
          <a:xfrm flipV="1">
            <a:off x="4357506" y="9175388"/>
            <a:ext cx="0" cy="723221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7" name="直线箭头连接符 376"/>
          <p:cNvCxnSpPr/>
          <p:nvPr/>
        </p:nvCxnSpPr>
        <p:spPr>
          <a:xfrm flipH="1" flipV="1">
            <a:off x="6084704" y="9175384"/>
            <a:ext cx="2" cy="72322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0" name="直线箭头连接符 379"/>
          <p:cNvCxnSpPr>
            <a:stCxn id="342" idx="0"/>
            <a:endCxn id="352" idx="2"/>
          </p:cNvCxnSpPr>
          <p:nvPr/>
        </p:nvCxnSpPr>
        <p:spPr>
          <a:xfrm flipV="1">
            <a:off x="9539106" y="9175386"/>
            <a:ext cx="0" cy="72322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4" name="直线箭头连接符 383"/>
          <p:cNvCxnSpPr>
            <a:endCxn id="355" idx="2"/>
          </p:cNvCxnSpPr>
          <p:nvPr/>
        </p:nvCxnSpPr>
        <p:spPr>
          <a:xfrm flipV="1">
            <a:off x="11266306" y="9175386"/>
            <a:ext cx="0" cy="72322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7" name="直线箭头连接符 386"/>
          <p:cNvCxnSpPr>
            <a:stCxn id="346" idx="0"/>
            <a:endCxn id="356" idx="2"/>
          </p:cNvCxnSpPr>
          <p:nvPr/>
        </p:nvCxnSpPr>
        <p:spPr>
          <a:xfrm flipV="1">
            <a:off x="14040306" y="9175385"/>
            <a:ext cx="0" cy="72322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0" name="直线箭头连接符 389"/>
          <p:cNvCxnSpPr>
            <a:endCxn id="357" idx="2"/>
          </p:cNvCxnSpPr>
          <p:nvPr/>
        </p:nvCxnSpPr>
        <p:spPr>
          <a:xfrm flipV="1">
            <a:off x="15767506" y="9175385"/>
            <a:ext cx="0" cy="72322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3" name="直线箭头连接符 392"/>
          <p:cNvCxnSpPr>
            <a:endCxn id="358" idx="2"/>
          </p:cNvCxnSpPr>
          <p:nvPr/>
        </p:nvCxnSpPr>
        <p:spPr>
          <a:xfrm flipV="1">
            <a:off x="17494706" y="9175385"/>
            <a:ext cx="0" cy="72322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直线箭头连接符 395"/>
          <p:cNvCxnSpPr/>
          <p:nvPr/>
        </p:nvCxnSpPr>
        <p:spPr>
          <a:xfrm flipH="1" flipV="1">
            <a:off x="19221904" y="9251586"/>
            <a:ext cx="2" cy="64702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9" name="直线箭头连接符 398"/>
          <p:cNvCxnSpPr>
            <a:endCxn id="360" idx="2"/>
          </p:cNvCxnSpPr>
          <p:nvPr/>
        </p:nvCxnSpPr>
        <p:spPr>
          <a:xfrm flipV="1">
            <a:off x="20949104" y="9175384"/>
            <a:ext cx="2" cy="72963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2" name="直线箭头连接符 401"/>
          <p:cNvCxnSpPr>
            <a:stCxn id="351" idx="0"/>
            <a:endCxn id="361" idx="2"/>
          </p:cNvCxnSpPr>
          <p:nvPr/>
        </p:nvCxnSpPr>
        <p:spPr>
          <a:xfrm flipV="1">
            <a:off x="2630306" y="7357116"/>
            <a:ext cx="0" cy="7296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5" name="直线箭头连接符 404"/>
          <p:cNvCxnSpPr>
            <a:stCxn id="354" idx="0"/>
            <a:endCxn id="364" idx="2"/>
          </p:cNvCxnSpPr>
          <p:nvPr/>
        </p:nvCxnSpPr>
        <p:spPr>
          <a:xfrm flipV="1">
            <a:off x="4357506" y="7357116"/>
            <a:ext cx="0" cy="7296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8" name="直线箭头连接符 407"/>
          <p:cNvCxnSpPr>
            <a:stCxn id="353" idx="0"/>
          </p:cNvCxnSpPr>
          <p:nvPr/>
        </p:nvCxnSpPr>
        <p:spPr>
          <a:xfrm flipH="1" flipV="1">
            <a:off x="6084704" y="7253816"/>
            <a:ext cx="2" cy="832932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1" name="直线箭头连接符 410"/>
          <p:cNvCxnSpPr>
            <a:stCxn id="352" idx="0"/>
            <a:endCxn id="362" idx="2"/>
          </p:cNvCxnSpPr>
          <p:nvPr/>
        </p:nvCxnSpPr>
        <p:spPr>
          <a:xfrm flipV="1">
            <a:off x="9539106" y="7357114"/>
            <a:ext cx="0" cy="7296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5" name="直线箭头连接符 414"/>
          <p:cNvCxnSpPr>
            <a:endCxn id="365" idx="2"/>
          </p:cNvCxnSpPr>
          <p:nvPr/>
        </p:nvCxnSpPr>
        <p:spPr>
          <a:xfrm flipH="1" flipV="1">
            <a:off x="11266306" y="7357114"/>
            <a:ext cx="1" cy="729632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8" name="直线箭头连接符 417"/>
          <p:cNvCxnSpPr>
            <a:stCxn id="356" idx="0"/>
            <a:endCxn id="366" idx="2"/>
          </p:cNvCxnSpPr>
          <p:nvPr/>
        </p:nvCxnSpPr>
        <p:spPr>
          <a:xfrm flipV="1">
            <a:off x="14040306" y="7357113"/>
            <a:ext cx="0" cy="7296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2" name="直线箭头连接符 421"/>
          <p:cNvCxnSpPr>
            <a:stCxn id="357" idx="0"/>
            <a:endCxn id="367" idx="2"/>
          </p:cNvCxnSpPr>
          <p:nvPr/>
        </p:nvCxnSpPr>
        <p:spPr>
          <a:xfrm flipV="1">
            <a:off x="15767506" y="7357113"/>
            <a:ext cx="0" cy="7296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5" name="直线箭头连接符 424"/>
          <p:cNvCxnSpPr>
            <a:stCxn id="358" idx="0"/>
          </p:cNvCxnSpPr>
          <p:nvPr/>
        </p:nvCxnSpPr>
        <p:spPr>
          <a:xfrm flipH="1" flipV="1">
            <a:off x="17494704" y="7433313"/>
            <a:ext cx="2" cy="6534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直线箭头连接符 427"/>
          <p:cNvCxnSpPr/>
          <p:nvPr/>
        </p:nvCxnSpPr>
        <p:spPr>
          <a:xfrm flipH="1" flipV="1">
            <a:off x="19221903" y="7433313"/>
            <a:ext cx="1" cy="6534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1" name="直线箭头连接符 430"/>
          <p:cNvCxnSpPr>
            <a:stCxn id="360" idx="0"/>
          </p:cNvCxnSpPr>
          <p:nvPr/>
        </p:nvCxnSpPr>
        <p:spPr>
          <a:xfrm flipH="1" flipV="1">
            <a:off x="20949101" y="7433314"/>
            <a:ext cx="5" cy="653431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4" name="直线箭头连接符 433"/>
          <p:cNvCxnSpPr>
            <a:stCxn id="361" idx="0"/>
            <a:endCxn id="371" idx="2"/>
          </p:cNvCxnSpPr>
          <p:nvPr/>
        </p:nvCxnSpPr>
        <p:spPr>
          <a:xfrm flipV="1">
            <a:off x="2630306" y="5026240"/>
            <a:ext cx="9059333" cy="1242237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9" name="直线箭头连接符 438"/>
          <p:cNvCxnSpPr>
            <a:stCxn id="364" idx="0"/>
            <a:endCxn id="371" idx="2"/>
          </p:cNvCxnSpPr>
          <p:nvPr/>
        </p:nvCxnSpPr>
        <p:spPr>
          <a:xfrm flipV="1">
            <a:off x="4357506" y="5026240"/>
            <a:ext cx="7332133" cy="1242237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5" name="直线箭头连接符 444"/>
          <p:cNvCxnSpPr>
            <a:stCxn id="363" idx="0"/>
            <a:endCxn id="371" idx="2"/>
          </p:cNvCxnSpPr>
          <p:nvPr/>
        </p:nvCxnSpPr>
        <p:spPr>
          <a:xfrm flipV="1">
            <a:off x="6084706" y="5026240"/>
            <a:ext cx="5604933" cy="1242236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8" name="直线箭头连接符 447"/>
          <p:cNvCxnSpPr>
            <a:stCxn id="362" idx="0"/>
            <a:endCxn id="371" idx="2"/>
          </p:cNvCxnSpPr>
          <p:nvPr/>
        </p:nvCxnSpPr>
        <p:spPr>
          <a:xfrm flipV="1">
            <a:off x="9539106" y="5026240"/>
            <a:ext cx="2150533" cy="124223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1" name="直线箭头连接符 450"/>
          <p:cNvCxnSpPr>
            <a:stCxn id="365" idx="0"/>
            <a:endCxn id="371" idx="2"/>
          </p:cNvCxnSpPr>
          <p:nvPr/>
        </p:nvCxnSpPr>
        <p:spPr>
          <a:xfrm flipV="1">
            <a:off x="11266306" y="5026240"/>
            <a:ext cx="423333" cy="1242235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4" name="直线箭头连接符 453"/>
          <p:cNvCxnSpPr>
            <a:stCxn id="366" idx="0"/>
            <a:endCxn id="371" idx="2"/>
          </p:cNvCxnSpPr>
          <p:nvPr/>
        </p:nvCxnSpPr>
        <p:spPr>
          <a:xfrm flipH="1" flipV="1">
            <a:off x="11689639" y="5026240"/>
            <a:ext cx="2350667" cy="124223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7" name="直线箭头连接符 456"/>
          <p:cNvCxnSpPr>
            <a:stCxn id="367" idx="0"/>
            <a:endCxn id="371" idx="2"/>
          </p:cNvCxnSpPr>
          <p:nvPr/>
        </p:nvCxnSpPr>
        <p:spPr>
          <a:xfrm flipH="1" flipV="1">
            <a:off x="11689639" y="5026240"/>
            <a:ext cx="4077867" cy="124223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0" name="直线箭头连接符 459"/>
          <p:cNvCxnSpPr>
            <a:stCxn id="368" idx="0"/>
            <a:endCxn id="371" idx="2"/>
          </p:cNvCxnSpPr>
          <p:nvPr/>
        </p:nvCxnSpPr>
        <p:spPr>
          <a:xfrm flipH="1" flipV="1">
            <a:off x="11689639" y="5026240"/>
            <a:ext cx="5805067" cy="124223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4" name="直线箭头连接符 463"/>
          <p:cNvCxnSpPr>
            <a:stCxn id="369" idx="0"/>
            <a:endCxn id="371" idx="2"/>
          </p:cNvCxnSpPr>
          <p:nvPr/>
        </p:nvCxnSpPr>
        <p:spPr>
          <a:xfrm flipH="1" flipV="1">
            <a:off x="11689639" y="5026240"/>
            <a:ext cx="7532267" cy="1242234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7" name="直线箭头连接符 466"/>
          <p:cNvCxnSpPr>
            <a:stCxn id="370" idx="0"/>
            <a:endCxn id="371" idx="2"/>
          </p:cNvCxnSpPr>
          <p:nvPr/>
        </p:nvCxnSpPr>
        <p:spPr>
          <a:xfrm flipH="1" flipV="1">
            <a:off x="11689639" y="5026240"/>
            <a:ext cx="9259467" cy="1242233"/>
          </a:xfrm>
          <a:prstGeom prst="straightConnector1">
            <a:avLst/>
          </a:prstGeom>
          <a:noFill/>
          <a:ln w="2540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614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执行器优化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 单设备</a:t>
            </a:r>
            <a:r>
              <a:rPr kumimoji="1" lang="zh-CN" altLang="en-US" dirty="0">
                <a:sym typeface="Wingdings"/>
              </a:rPr>
              <a:t>多设备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749287" y="3558933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49288" y="4976919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49288" y="6394905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49287" y="7812891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49287" y="9396528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直线箭头连接符 38"/>
          <p:cNvCxnSpPr>
            <a:stCxn id="26" idx="2"/>
            <a:endCxn id="34" idx="0"/>
          </p:cNvCxnSpPr>
          <p:nvPr/>
        </p:nvCxnSpPr>
        <p:spPr>
          <a:xfrm>
            <a:off x="2723322" y="4578625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线箭头连接符 39"/>
          <p:cNvCxnSpPr>
            <a:endCxn id="35" idx="0"/>
          </p:cNvCxnSpPr>
          <p:nvPr/>
        </p:nvCxnSpPr>
        <p:spPr>
          <a:xfrm>
            <a:off x="2723321" y="5913787"/>
            <a:ext cx="2" cy="48111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线箭头连接符 42"/>
          <p:cNvCxnSpPr>
            <a:stCxn id="35" idx="2"/>
            <a:endCxn id="36" idx="0"/>
          </p:cNvCxnSpPr>
          <p:nvPr/>
        </p:nvCxnSpPr>
        <p:spPr>
          <a:xfrm flipH="1">
            <a:off x="2723322" y="7414597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/>
          <p:cNvCxnSpPr>
            <a:endCxn id="37" idx="0"/>
          </p:cNvCxnSpPr>
          <p:nvPr/>
        </p:nvCxnSpPr>
        <p:spPr>
          <a:xfrm>
            <a:off x="2723321" y="8915409"/>
            <a:ext cx="1" cy="48111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右箭头 48"/>
          <p:cNvSpPr/>
          <p:nvPr/>
        </p:nvSpPr>
        <p:spPr>
          <a:xfrm>
            <a:off x="5327373" y="5685912"/>
            <a:ext cx="2623931" cy="19278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41833" y="3360148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204714" y="4866869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1204714" y="6284855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204713" y="7702841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835801" y="9869939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5" name="直线箭头连接符 54"/>
          <p:cNvCxnSpPr>
            <a:stCxn id="50" idx="2"/>
            <a:endCxn id="51" idx="0"/>
          </p:cNvCxnSpPr>
          <p:nvPr/>
        </p:nvCxnSpPr>
        <p:spPr>
          <a:xfrm flipH="1">
            <a:off x="12178749" y="4379840"/>
            <a:ext cx="3737119" cy="48702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线箭头连接符 55"/>
          <p:cNvCxnSpPr/>
          <p:nvPr/>
        </p:nvCxnSpPr>
        <p:spPr>
          <a:xfrm>
            <a:off x="12178747" y="5803737"/>
            <a:ext cx="2" cy="48111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线箭头连接符 56"/>
          <p:cNvCxnSpPr/>
          <p:nvPr/>
        </p:nvCxnSpPr>
        <p:spPr>
          <a:xfrm flipH="1">
            <a:off x="12178748" y="7304547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箭头连接符 57"/>
          <p:cNvCxnSpPr>
            <a:stCxn id="53" idx="2"/>
            <a:endCxn id="54" idx="0"/>
          </p:cNvCxnSpPr>
          <p:nvPr/>
        </p:nvCxnSpPr>
        <p:spPr>
          <a:xfrm>
            <a:off x="12178748" y="8722533"/>
            <a:ext cx="3631088" cy="114740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矩形 60"/>
          <p:cNvSpPr/>
          <p:nvPr/>
        </p:nvSpPr>
        <p:spPr>
          <a:xfrm>
            <a:off x="13898218" y="5031018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898218" y="6449004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898217" y="7866990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直线箭头连接符 63"/>
          <p:cNvCxnSpPr/>
          <p:nvPr/>
        </p:nvCxnSpPr>
        <p:spPr>
          <a:xfrm>
            <a:off x="14872251" y="5967886"/>
            <a:ext cx="2" cy="48111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箭头连接符 64"/>
          <p:cNvCxnSpPr/>
          <p:nvPr/>
        </p:nvCxnSpPr>
        <p:spPr>
          <a:xfrm flipH="1">
            <a:off x="14872252" y="7468696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线箭头连接符 65"/>
          <p:cNvCxnSpPr>
            <a:stCxn id="50" idx="2"/>
            <a:endCxn id="61" idx="0"/>
          </p:cNvCxnSpPr>
          <p:nvPr/>
        </p:nvCxnSpPr>
        <p:spPr>
          <a:xfrm flipH="1">
            <a:off x="14872253" y="4379840"/>
            <a:ext cx="1043615" cy="65117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直线箭头连接符 68"/>
          <p:cNvCxnSpPr>
            <a:stCxn id="63" idx="2"/>
            <a:endCxn id="54" idx="0"/>
          </p:cNvCxnSpPr>
          <p:nvPr/>
        </p:nvCxnSpPr>
        <p:spPr>
          <a:xfrm>
            <a:off x="14872252" y="8886682"/>
            <a:ext cx="937584" cy="98325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矩形 71"/>
          <p:cNvSpPr/>
          <p:nvPr/>
        </p:nvSpPr>
        <p:spPr>
          <a:xfrm>
            <a:off x="16422751" y="5031018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6422751" y="6449004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6422750" y="7866990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5" name="直线箭头连接符 74"/>
          <p:cNvCxnSpPr/>
          <p:nvPr/>
        </p:nvCxnSpPr>
        <p:spPr>
          <a:xfrm>
            <a:off x="17396784" y="5967886"/>
            <a:ext cx="2" cy="48111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箭头连接符 75"/>
          <p:cNvCxnSpPr/>
          <p:nvPr/>
        </p:nvCxnSpPr>
        <p:spPr>
          <a:xfrm flipH="1">
            <a:off x="17396785" y="7468696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箭头连接符 78"/>
          <p:cNvCxnSpPr>
            <a:stCxn id="50" idx="2"/>
            <a:endCxn id="72" idx="0"/>
          </p:cNvCxnSpPr>
          <p:nvPr/>
        </p:nvCxnSpPr>
        <p:spPr>
          <a:xfrm>
            <a:off x="15915868" y="4379840"/>
            <a:ext cx="1480918" cy="65117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箭头连接符 81"/>
          <p:cNvCxnSpPr>
            <a:stCxn id="74" idx="2"/>
            <a:endCxn id="54" idx="0"/>
          </p:cNvCxnSpPr>
          <p:nvPr/>
        </p:nvCxnSpPr>
        <p:spPr>
          <a:xfrm flipH="1">
            <a:off x="15809836" y="8886682"/>
            <a:ext cx="1586949" cy="98325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矩形 88"/>
          <p:cNvSpPr/>
          <p:nvPr/>
        </p:nvSpPr>
        <p:spPr>
          <a:xfrm>
            <a:off x="18890958" y="5031018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90958" y="6449004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8890957" y="7866990"/>
            <a:ext cx="1948069" cy="1019692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mr-IN" altLang="zh-CN" sz="3600" dirty="0" smtClean="0"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19864991" y="5967886"/>
            <a:ext cx="2" cy="48111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线箭头连接符 92"/>
          <p:cNvCxnSpPr/>
          <p:nvPr/>
        </p:nvCxnSpPr>
        <p:spPr>
          <a:xfrm flipH="1">
            <a:off x="19864992" y="7468696"/>
            <a:ext cx="1" cy="398294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线箭头连接符 93"/>
          <p:cNvCxnSpPr>
            <a:stCxn id="50" idx="2"/>
            <a:endCxn id="89" idx="0"/>
          </p:cNvCxnSpPr>
          <p:nvPr/>
        </p:nvCxnSpPr>
        <p:spPr>
          <a:xfrm>
            <a:off x="15915868" y="4379840"/>
            <a:ext cx="3949125" cy="65117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直线箭头连接符 96"/>
          <p:cNvCxnSpPr>
            <a:stCxn id="91" idx="2"/>
            <a:endCxn id="54" idx="0"/>
          </p:cNvCxnSpPr>
          <p:nvPr/>
        </p:nvCxnSpPr>
        <p:spPr>
          <a:xfrm flipH="1">
            <a:off x="15809836" y="8886682"/>
            <a:ext cx="4055156" cy="98325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6731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06354" y="4725333"/>
            <a:ext cx="6643392" cy="40949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t" anchorCtr="0">
            <a:no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Fusible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执行器优化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 Fusion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6328" y="3393282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6328" y="5543116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6327" y="7210841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6327" y="9360675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>
            <a:off x="4128051" y="4622960"/>
            <a:ext cx="0" cy="92015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线箭头连接符 10"/>
          <p:cNvCxnSpPr/>
          <p:nvPr/>
        </p:nvCxnSpPr>
        <p:spPr>
          <a:xfrm>
            <a:off x="4128051" y="6772794"/>
            <a:ext cx="0" cy="43804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线箭头连接符 13"/>
          <p:cNvCxnSpPr>
            <a:endCxn id="7" idx="0"/>
          </p:cNvCxnSpPr>
          <p:nvPr/>
        </p:nvCxnSpPr>
        <p:spPr>
          <a:xfrm flipH="1">
            <a:off x="4128050" y="8440519"/>
            <a:ext cx="1" cy="92015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>
            <a:off x="9497947" y="5783455"/>
            <a:ext cx="2546992" cy="1978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690569" y="3342133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690570" y="6351404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Fused 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690569" y="9360675"/>
            <a:ext cx="2703445" cy="122967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直线箭头连接符 26"/>
          <p:cNvCxnSpPr>
            <a:stCxn id="21" idx="2"/>
          </p:cNvCxnSpPr>
          <p:nvPr/>
        </p:nvCxnSpPr>
        <p:spPr>
          <a:xfrm flipH="1">
            <a:off x="17042291" y="4571811"/>
            <a:ext cx="1" cy="177959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线箭头连接符 27"/>
          <p:cNvCxnSpPr>
            <a:endCxn id="25" idx="0"/>
          </p:cNvCxnSpPr>
          <p:nvPr/>
        </p:nvCxnSpPr>
        <p:spPr>
          <a:xfrm>
            <a:off x="17042291" y="7556758"/>
            <a:ext cx="1" cy="180391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4860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从单机到多机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kumimoji="1" lang="zh-CN" altLang="en-US" dirty="0"/>
              <a:t>本地训练程序编译出中间结果 </a:t>
            </a:r>
            <a:r>
              <a:rPr kumimoji="1" lang="en-US" altLang="zh-CN" dirty="0"/>
              <a:t>`Program`</a:t>
            </a:r>
          </a:p>
          <a:p>
            <a:r>
              <a:rPr kumimoji="1" lang="zh-CN" altLang="en-US" dirty="0"/>
              <a:t>本地训练程序将中间结果上传给集群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节点</a:t>
            </a:r>
            <a:endParaRPr kumimoji="1" lang="en-US" altLang="zh-CN" dirty="0"/>
          </a:p>
          <a:p>
            <a:r>
              <a:rPr kumimoji="1" lang="zh-CN" altLang="en-US" dirty="0"/>
              <a:t>集群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节点将单机</a:t>
            </a:r>
            <a:r>
              <a:rPr kumimoji="1" lang="en-US" altLang="zh-CN" dirty="0"/>
              <a:t>`Program`</a:t>
            </a:r>
            <a:r>
              <a:rPr kumimoji="1" lang="zh-CN" altLang="en-US" dirty="0"/>
              <a:t>分解变换成集群每个节点需要执行的程序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83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从单机到多机</a:t>
            </a:r>
          </a:p>
        </p:txBody>
      </p:sp>
      <p:sp>
        <p:nvSpPr>
          <p:cNvPr id="4" name="矩形 3"/>
          <p:cNvSpPr/>
          <p:nvPr/>
        </p:nvSpPr>
        <p:spPr>
          <a:xfrm>
            <a:off x="2818660" y="10067076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Laoptop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3773" y="6840171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Master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9373" y="6840171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直线箭头连接符 7"/>
          <p:cNvCxnSpPr>
            <a:stCxn id="4" idx="0"/>
            <a:endCxn id="6" idx="2"/>
          </p:cNvCxnSpPr>
          <p:nvPr/>
        </p:nvCxnSpPr>
        <p:spPr>
          <a:xfrm flipH="1" flipV="1">
            <a:off x="2721295" y="8302487"/>
            <a:ext cx="1749287" cy="176458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箭头连接符 8"/>
          <p:cNvCxnSpPr/>
          <p:nvPr/>
        </p:nvCxnSpPr>
        <p:spPr>
          <a:xfrm flipV="1">
            <a:off x="4470582" y="8302488"/>
            <a:ext cx="2975113" cy="1764588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矩形 12"/>
          <p:cNvSpPr/>
          <p:nvPr/>
        </p:nvSpPr>
        <p:spPr>
          <a:xfrm>
            <a:off x="10620137" y="5799875"/>
            <a:ext cx="12694490" cy="572951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t" anchorCtr="0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Parallelism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608514" y="6840171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lang="en-US" altLang="zh-CN" sz="4000" dirty="0"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Role=</a:t>
            </a:r>
            <a:r>
              <a:rPr kumimoji="0" lang="en-US" altLang="zh-CN" sz="3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PServer</a:t>
            </a:r>
            <a:endParaRPr kumimoji="0" lang="en-US" altLang="zh-CN" sz="32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70499" y="6840171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ctr"/>
            <a:r>
              <a:rPr lang="en-US" altLang="zh-CN" sz="3200" dirty="0" smtClean="0">
                <a:sym typeface="Helvetica Light"/>
              </a:rPr>
              <a:t>Role=</a:t>
            </a:r>
            <a:r>
              <a:rPr lang="en-US" altLang="zh-CN" sz="3200" dirty="0" err="1" smtClean="0">
                <a:sym typeface="Helvetica Light"/>
              </a:rPr>
              <a:t>PServer</a:t>
            </a:r>
            <a:endParaRPr lang="en-US" altLang="zh-CN" sz="3200" dirty="0">
              <a:sym typeface="Helvetica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53413" y="6840171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ctr"/>
            <a:r>
              <a:rPr lang="en-US" altLang="zh-CN" sz="3200" dirty="0" smtClean="0">
                <a:sym typeface="Helvetica Light"/>
              </a:rPr>
              <a:t>Role=</a:t>
            </a:r>
            <a:r>
              <a:rPr lang="en-US" altLang="zh-CN" sz="3200" dirty="0" err="1" smtClean="0">
                <a:sym typeface="Helvetica Light"/>
              </a:rPr>
              <a:t>PServer</a:t>
            </a:r>
            <a:endParaRPr lang="en-US" altLang="zh-CN" sz="3200" dirty="0">
              <a:sym typeface="Helvetica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14316" y="9342783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lang="en-US" altLang="zh-CN" sz="3600" dirty="0" smtClean="0"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Role=Trainer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22421" y="9342783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+mn-lt"/>
                <a:ea typeface="+mn-ea"/>
                <a:cs typeface="+mn-cs"/>
                <a:sym typeface="Helvetica Light"/>
              </a:rPr>
              <a:t>Role=Trainer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直线连接符 19"/>
          <p:cNvCxnSpPr>
            <a:stCxn id="14" idx="2"/>
            <a:endCxn id="17" idx="0"/>
          </p:cNvCxnSpPr>
          <p:nvPr/>
        </p:nvCxnSpPr>
        <p:spPr>
          <a:xfrm>
            <a:off x="13260436" y="8302487"/>
            <a:ext cx="1805802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线连接符 21"/>
          <p:cNvCxnSpPr>
            <a:stCxn id="15" idx="2"/>
            <a:endCxn id="17" idx="0"/>
          </p:cNvCxnSpPr>
          <p:nvPr/>
        </p:nvCxnSpPr>
        <p:spPr>
          <a:xfrm flipH="1">
            <a:off x="15066238" y="8302487"/>
            <a:ext cx="2256183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连接符 24"/>
          <p:cNvCxnSpPr>
            <a:stCxn id="16" idx="2"/>
            <a:endCxn id="17" idx="0"/>
          </p:cNvCxnSpPr>
          <p:nvPr/>
        </p:nvCxnSpPr>
        <p:spPr>
          <a:xfrm flipH="1">
            <a:off x="15066238" y="8302487"/>
            <a:ext cx="5939097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线连接符 25"/>
          <p:cNvCxnSpPr>
            <a:stCxn id="14" idx="2"/>
            <a:endCxn id="18" idx="0"/>
          </p:cNvCxnSpPr>
          <p:nvPr/>
        </p:nvCxnSpPr>
        <p:spPr>
          <a:xfrm>
            <a:off x="13260436" y="8302487"/>
            <a:ext cx="5713907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连接符 28"/>
          <p:cNvCxnSpPr>
            <a:stCxn id="15" idx="2"/>
            <a:endCxn id="18" idx="0"/>
          </p:cNvCxnSpPr>
          <p:nvPr/>
        </p:nvCxnSpPr>
        <p:spPr>
          <a:xfrm>
            <a:off x="17322421" y="8302487"/>
            <a:ext cx="1651922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/>
          <p:cNvCxnSpPr>
            <a:stCxn id="16" idx="2"/>
            <a:endCxn id="18" idx="0"/>
          </p:cNvCxnSpPr>
          <p:nvPr/>
        </p:nvCxnSpPr>
        <p:spPr>
          <a:xfrm flipH="1">
            <a:off x="18974343" y="8302487"/>
            <a:ext cx="2030992" cy="104029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矩形 35"/>
          <p:cNvSpPr/>
          <p:nvPr/>
        </p:nvSpPr>
        <p:spPr>
          <a:xfrm>
            <a:off x="10620137" y="1101335"/>
            <a:ext cx="12723567" cy="417839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t" anchorCtr="0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 Parallelism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624515" y="2459373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580813" y="2460158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481491" y="2460158"/>
            <a:ext cx="3303844" cy="146231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Worker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直线箭头连接符 40"/>
          <p:cNvCxnSpPr>
            <a:stCxn id="5" idx="3"/>
          </p:cNvCxnSpPr>
          <p:nvPr/>
        </p:nvCxnSpPr>
        <p:spPr>
          <a:xfrm flipV="1">
            <a:off x="9097617" y="3317083"/>
            <a:ext cx="1420556" cy="4254246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/>
          <p:cNvCxnSpPr>
            <a:stCxn id="5" idx="3"/>
            <a:endCxn id="13" idx="1"/>
          </p:cNvCxnSpPr>
          <p:nvPr/>
        </p:nvCxnSpPr>
        <p:spPr>
          <a:xfrm>
            <a:off x="9097617" y="7571329"/>
            <a:ext cx="1522520" cy="109330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1595861" y="9013807"/>
            <a:ext cx="184665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Program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49437" y="9060124"/>
            <a:ext cx="184665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Program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99168" y="5110154"/>
            <a:ext cx="1846658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Program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69641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kumimoji="1" lang="zh-CN" altLang="en-US" dirty="0"/>
              <a:t>项目信息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3758" y="3517952"/>
            <a:ext cx="12050278" cy="817571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Repo</a:t>
            </a:r>
          </a:p>
          <a:p>
            <a:pPr lvl="1"/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PaddlePaddle</a:t>
            </a:r>
            <a:r>
              <a:rPr kumimoji="1" lang="en-US" altLang="zh-CN" dirty="0" smtClean="0"/>
              <a:t>/Paddle</a:t>
            </a:r>
          </a:p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Bank</a:t>
            </a:r>
          </a:p>
          <a:p>
            <a:pPr lvl="1"/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PaddlePaddle</a:t>
            </a:r>
            <a:r>
              <a:rPr kumimoji="1" lang="en-US" altLang="zh-CN" dirty="0" smtClean="0"/>
              <a:t>/models</a:t>
            </a:r>
            <a:endParaRPr kumimoji="1" lang="en-US" altLang="zh-C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12404036" y="3517952"/>
            <a:ext cx="11979964" cy="81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r>
              <a:rPr kumimoji="1" lang="en-US" altLang="zh-CN" dirty="0" smtClean="0"/>
              <a:t>Book</a:t>
            </a:r>
          </a:p>
          <a:p>
            <a:pPr lvl="1"/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PaddlePaddle</a:t>
            </a:r>
            <a:r>
              <a:rPr kumimoji="1" lang="en-US" altLang="zh-CN" dirty="0" smtClean="0"/>
              <a:t>/book</a:t>
            </a:r>
            <a:endParaRPr kumimoji="1" lang="en-US" altLang="zh-CN" dirty="0"/>
          </a:p>
          <a:p>
            <a:pPr hangingPunct="1"/>
            <a:r>
              <a:rPr kumimoji="1" lang="en-US" altLang="zh-CN" dirty="0" smtClean="0"/>
              <a:t>Cloud</a:t>
            </a:r>
          </a:p>
          <a:p>
            <a:pPr lvl="1" hangingPunct="1"/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PaddlePaddle</a:t>
            </a:r>
            <a:r>
              <a:rPr kumimoji="1" lang="en-US" altLang="zh-CN" dirty="0" smtClean="0"/>
              <a:t>/cloud</a:t>
            </a:r>
            <a:endParaRPr kumimoji="1"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kumimoji="1" lang="en-US" altLang="zh-CN" dirty="0" err="1"/>
              <a:t>PaddlePaddle</a:t>
            </a:r>
            <a:r>
              <a:rPr kumimoji="1" lang="zh-CN" altLang="en-US" dirty="0"/>
              <a:t>历史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069375" y="4605866"/>
            <a:ext cx="10106625" cy="7213163"/>
          </a:xfrm>
          <a:prstGeom prst="rect">
            <a:avLst/>
          </a:prstGeom>
        </p:spPr>
        <p:txBody>
          <a:bodyPr anchor="t"/>
          <a:lstStyle/>
          <a:p>
            <a:r>
              <a:rPr kumimoji="1" lang="zh-CN" altLang="en-US" dirty="0"/>
              <a:t>百度内部项目</a:t>
            </a:r>
            <a:endParaRPr kumimoji="1" lang="en-US" altLang="zh-CN" dirty="0"/>
          </a:p>
          <a:p>
            <a:r>
              <a:rPr kumimoji="1" lang="zh-CN" altLang="en-US" dirty="0"/>
              <a:t>四年前由徐伟老师发起</a:t>
            </a:r>
            <a:endParaRPr kumimoji="1" lang="en-US" altLang="zh-CN" dirty="0"/>
          </a:p>
          <a:p>
            <a:r>
              <a:rPr kumimoji="1" lang="en-US" altLang="zh-CN" dirty="0"/>
              <a:t>50+</a:t>
            </a:r>
            <a:r>
              <a:rPr kumimoji="1" lang="zh-CN" altLang="en-US" dirty="0"/>
              <a:t>百度内部产品使用</a:t>
            </a:r>
            <a:endParaRPr kumimoji="1" lang="en-US" altLang="zh-CN" dirty="0"/>
          </a:p>
          <a:p>
            <a:r>
              <a:rPr kumimoji="1" lang="zh-CN" altLang="en-US" dirty="0"/>
              <a:t>获得两次百度百万美元最高奖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9373" y="3546024"/>
            <a:ext cx="208022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CCFE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开源前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CCFE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49508" y="3546024"/>
            <a:ext cx="208022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CCFE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开源后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00CCFE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Shape 176"/>
          <p:cNvSpPr txBox="1">
            <a:spLocks/>
          </p:cNvSpPr>
          <p:nvPr/>
        </p:nvSpPr>
        <p:spPr>
          <a:xfrm>
            <a:off x="11449508" y="4605865"/>
            <a:ext cx="10106625" cy="721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t">
            <a:normAutofit fontScale="85000" lnSpcReduction="20000"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r>
              <a:rPr kumimoji="1" lang="en-US" altLang="zh-CN" dirty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月</a:t>
            </a:r>
            <a:r>
              <a:rPr kumimoji="1" lang="zh-CN" altLang="en-US" dirty="0"/>
              <a:t>开源</a:t>
            </a:r>
            <a:endParaRPr kumimoji="1" lang="en-US" altLang="zh-CN" dirty="0"/>
          </a:p>
          <a:p>
            <a:r>
              <a:rPr kumimoji="1" lang="zh-CN" altLang="en-US" dirty="0"/>
              <a:t>开源后</a:t>
            </a:r>
            <a:r>
              <a:rPr kumimoji="1" lang="en-US" altLang="zh-CN" dirty="0" err="1"/>
              <a:t>TechLeader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-----</a:t>
            </a:r>
            <a:r>
              <a:rPr kumimoji="1" lang="zh-CN" altLang="en-US" dirty="0"/>
              <a:t> 王益</a:t>
            </a:r>
            <a:endParaRPr kumimoji="1" lang="en-US" altLang="zh-CN" dirty="0"/>
          </a:p>
          <a:p>
            <a:r>
              <a:rPr kumimoji="1" lang="zh-CN" altLang="en-US" dirty="0"/>
              <a:t>新的</a:t>
            </a:r>
            <a:r>
              <a:rPr kumimoji="1" lang="en-US" altLang="zh-CN" dirty="0" err="1"/>
              <a:t>PythonAPI</a:t>
            </a:r>
            <a:endParaRPr kumimoji="1" lang="en-US" altLang="zh-CN" dirty="0"/>
          </a:p>
          <a:p>
            <a:r>
              <a:rPr kumimoji="1" lang="zh-CN" altLang="en-US" dirty="0" smtClean="0"/>
              <a:t>支持浏览器编程，云端运行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深度</a:t>
            </a:r>
            <a:r>
              <a:rPr kumimoji="1" lang="zh-CN" altLang="en-US" dirty="0"/>
              <a:t>整合</a:t>
            </a:r>
            <a:r>
              <a:rPr kumimoji="1" lang="en-US" altLang="zh-CN" dirty="0"/>
              <a:t>Kubernetes</a:t>
            </a:r>
          </a:p>
          <a:p>
            <a:r>
              <a:rPr kumimoji="1" lang="zh-CN" altLang="en-US" dirty="0"/>
              <a:t>发布</a:t>
            </a:r>
            <a:r>
              <a:rPr kumimoji="1" lang="en-US" altLang="zh-CN" dirty="0" err="1" smtClean="0"/>
              <a:t>PaddlePaddle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Fluid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899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深度学习框架历史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50503" y="3393281"/>
            <a:ext cx="5134869" cy="7778302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ctr"/>
            <a:r>
              <a:rPr kumimoji="1" lang="zh-CN" altLang="en-US" sz="4400" dirty="0"/>
              <a:t>基于层</a:t>
            </a:r>
            <a:r>
              <a:rPr kumimoji="1" lang="zh-CN" altLang="en-US" sz="4400" dirty="0" smtClean="0"/>
              <a:t>的深度学习框架</a:t>
            </a:r>
            <a:endParaRPr kumimoji="1" lang="en-US" altLang="zh-CN" sz="4400" dirty="0"/>
          </a:p>
          <a:p>
            <a:pPr algn="ctr"/>
            <a:endParaRPr kumimoji="1" lang="en-US" altLang="zh-CN" sz="4400" dirty="0"/>
          </a:p>
          <a:p>
            <a:pPr algn="ctr"/>
            <a:r>
              <a:rPr kumimoji="1" lang="zh-CN" altLang="en-US" sz="4400" dirty="0"/>
              <a:t> </a:t>
            </a:r>
            <a:r>
              <a:rPr kumimoji="1" lang="zh-CN" altLang="en-US" sz="4400" dirty="0" smtClean="0"/>
              <a:t>用</a:t>
            </a:r>
            <a:r>
              <a:rPr kumimoji="1" lang="en-US" altLang="zh-CN" sz="4400" dirty="0" smtClean="0"/>
              <a:t>Sequence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/>
              <a:t>Of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Layer</a:t>
            </a:r>
            <a:r>
              <a:rPr kumimoji="1" lang="zh-CN" altLang="en-US" sz="4400" dirty="0"/>
              <a:t>表示神经网络</a:t>
            </a:r>
          </a:p>
        </p:txBody>
      </p:sp>
      <p:sp>
        <p:nvSpPr>
          <p:cNvPr id="19" name="矩形 18"/>
          <p:cNvSpPr/>
          <p:nvPr/>
        </p:nvSpPr>
        <p:spPr>
          <a:xfrm>
            <a:off x="9146932" y="3393281"/>
            <a:ext cx="5534376" cy="7778302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ctr"/>
            <a:r>
              <a:rPr kumimoji="1" lang="zh-CN" altLang="en-US" sz="4400" dirty="0"/>
              <a:t>基于</a:t>
            </a:r>
            <a:r>
              <a:rPr kumimoji="1" lang="en-US" altLang="zh-CN" sz="4400" dirty="0"/>
              <a:t>Op</a:t>
            </a:r>
            <a:r>
              <a:rPr kumimoji="1" lang="zh-CN" altLang="en-US" sz="4400" dirty="0" smtClean="0"/>
              <a:t>的深度学习框架</a:t>
            </a:r>
            <a:endParaRPr kumimoji="1" lang="en-US" altLang="zh-CN" sz="4400" dirty="0"/>
          </a:p>
          <a:p>
            <a:pPr algn="ctr"/>
            <a:endParaRPr kumimoji="1" lang="en-US" altLang="zh-CN" sz="4400" dirty="0"/>
          </a:p>
          <a:p>
            <a:pPr algn="ctr"/>
            <a:r>
              <a:rPr kumimoji="1" lang="zh-CN" altLang="en-US" sz="4400" dirty="0" smtClean="0"/>
              <a:t>用</a:t>
            </a:r>
            <a:r>
              <a:rPr kumimoji="1" lang="en-US" altLang="zh-CN" sz="4400" dirty="0"/>
              <a:t>DAG</a:t>
            </a:r>
            <a:r>
              <a:rPr kumimoji="1" lang="zh-CN" altLang="en-US" sz="4400" dirty="0"/>
              <a:t>表示神经网络</a:t>
            </a:r>
          </a:p>
        </p:txBody>
      </p:sp>
      <p:sp>
        <p:nvSpPr>
          <p:cNvPr id="20" name="矩形 19"/>
          <p:cNvSpPr/>
          <p:nvPr/>
        </p:nvSpPr>
        <p:spPr>
          <a:xfrm>
            <a:off x="17651593" y="3393281"/>
            <a:ext cx="5044897" cy="7778302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ctr"/>
            <a:r>
              <a:rPr lang="zh-CN" altLang="en-US" sz="4400" dirty="0"/>
              <a:t>命令式编程</a:t>
            </a:r>
            <a:r>
              <a:rPr lang="zh-CN" altLang="en-US" sz="4400" dirty="0" smtClean="0"/>
              <a:t>的深度学习框架</a:t>
            </a:r>
            <a:endParaRPr lang="en-US" altLang="zh-CN" sz="4400" dirty="0"/>
          </a:p>
          <a:p>
            <a:pPr algn="ctr"/>
            <a:endParaRPr kumimoji="1" lang="en-US" altLang="zh-CN" sz="4400" dirty="0"/>
          </a:p>
          <a:p>
            <a:pPr algn="ctr"/>
            <a:r>
              <a:rPr kumimoji="1" lang="zh-CN" altLang="en-US" sz="4400" dirty="0"/>
              <a:t>使用编程语句表示神经网络</a:t>
            </a:r>
          </a:p>
        </p:txBody>
      </p:sp>
      <p:sp>
        <p:nvSpPr>
          <p:cNvPr id="21" name="右箭头 20"/>
          <p:cNvSpPr/>
          <p:nvPr/>
        </p:nvSpPr>
        <p:spPr>
          <a:xfrm>
            <a:off x="7221886" y="6845548"/>
            <a:ext cx="1388533" cy="2167467"/>
          </a:xfrm>
          <a:prstGeom prst="rightArrow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5299445" y="6845548"/>
            <a:ext cx="1388533" cy="2167467"/>
          </a:xfrm>
          <a:prstGeom prst="rightArrow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0502" y="11657336"/>
            <a:ext cx="5134869" cy="698267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四年前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932" y="11577822"/>
            <a:ext cx="5534376" cy="698267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latin typeface="+mn-lt"/>
                <a:ea typeface="+mn-ea"/>
                <a:cs typeface="+mn-cs"/>
                <a:sym typeface="Helvetica Light"/>
              </a:rPr>
              <a:t>两年前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51593" y="11577822"/>
            <a:ext cx="5044897" cy="698266"/>
          </a:xfrm>
          <a:prstGeom prst="rect">
            <a:avLst/>
          </a:prstGeom>
          <a:solidFill>
            <a:srgbClr val="008DA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latin typeface="+mn-lt"/>
                <a:ea typeface="+mn-ea"/>
                <a:cs typeface="+mn-cs"/>
                <a:sym typeface="Helvetica Light"/>
              </a:rPr>
              <a:t>目前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28345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kumimoji="1" lang="zh-CN" altLang="en-US" dirty="0"/>
              <a:t>深度学习框架历史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914400">
              <a:spcBef>
                <a:spcPts val="0"/>
              </a:spcBef>
              <a:buSzTx/>
            </a:pPr>
            <a:r>
              <a:rPr kumimoji="1" lang="zh-CN" altLang="en-US" dirty="0"/>
              <a:t>四年时间，发展出三代深度学习系统</a:t>
            </a:r>
            <a:endParaRPr kumimoji="1" lang="en-US" altLang="zh-CN" dirty="0"/>
          </a:p>
          <a:p>
            <a:pPr defTabSz="914400">
              <a:spcBef>
                <a:spcPts val="0"/>
              </a:spcBef>
              <a:buSzTx/>
            </a:pPr>
            <a:r>
              <a:rPr kumimoji="1" lang="zh-CN" altLang="en-US" dirty="0"/>
              <a:t>深度学习系统表达能力越来越</a:t>
            </a:r>
            <a:r>
              <a:rPr kumimoji="1" lang="zh-CN" altLang="en-US" dirty="0" smtClean="0"/>
              <a:t>强</a:t>
            </a:r>
            <a:endParaRPr kumimoji="1" lang="en-US" altLang="zh-CN" dirty="0"/>
          </a:p>
          <a:p>
            <a:pPr lvl="2" defTabSz="914400">
              <a:spcBef>
                <a:spcPts val="0"/>
              </a:spcBef>
              <a:buSzTx/>
            </a:pP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Layer</a:t>
            </a:r>
          </a:p>
          <a:p>
            <a:pPr lvl="4" defTabSz="914400">
              <a:spcBef>
                <a:spcPts val="0"/>
              </a:spcBef>
              <a:buSzTx/>
            </a:pPr>
            <a:r>
              <a:rPr kumimoji="1" lang="zh-CN" altLang="en-US" dirty="0" smtClean="0"/>
              <a:t>适应</a:t>
            </a:r>
            <a:r>
              <a:rPr kumimoji="1" lang="en-US" altLang="zh-CN" dirty="0" smtClean="0"/>
              <a:t>CNN</a:t>
            </a:r>
          </a:p>
          <a:p>
            <a:pPr lvl="4" defTabSz="914400">
              <a:spcBef>
                <a:spcPts val="0"/>
              </a:spcBef>
              <a:buSzTx/>
            </a:pP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paradigm</a:t>
            </a:r>
            <a:endParaRPr kumimoji="1" lang="en-US" altLang="zh-CN" dirty="0" smtClean="0"/>
          </a:p>
          <a:p>
            <a:pPr lvl="2" defTabSz="914400">
              <a:spcBef>
                <a:spcPts val="0"/>
              </a:spcBef>
              <a:buSzTx/>
            </a:pPr>
            <a:r>
              <a:rPr kumimoji="1" lang="en-US" altLang="zh-CN" dirty="0" smtClean="0"/>
              <a:t>DAG</a:t>
            </a:r>
          </a:p>
          <a:p>
            <a:pPr lvl="4" defTabSz="914400">
              <a:spcBef>
                <a:spcPts val="0"/>
              </a:spcBef>
              <a:buSzTx/>
            </a:pPr>
            <a:r>
              <a:rPr kumimoji="1" lang="zh-CN" altLang="en-US" dirty="0" smtClean="0"/>
              <a:t>可以</a:t>
            </a:r>
            <a:r>
              <a:rPr kumimoji="1" lang="zh-CN" altLang="en-US" dirty="0"/>
              <a:t>适应</a:t>
            </a:r>
            <a:r>
              <a:rPr kumimoji="1" lang="en-US" altLang="zh-CN" dirty="0"/>
              <a:t>RNN</a:t>
            </a:r>
            <a:r>
              <a:rPr kumimoji="1" lang="zh-CN" altLang="en-US" dirty="0"/>
              <a:t>，并减少框架核心的代码</a:t>
            </a:r>
            <a:r>
              <a:rPr kumimoji="1" lang="zh-CN" altLang="en-US" dirty="0" smtClean="0"/>
              <a:t>量</a:t>
            </a:r>
            <a:endParaRPr kumimoji="1" lang="en-US" altLang="zh-CN" dirty="0" smtClean="0"/>
          </a:p>
          <a:p>
            <a:pPr lvl="4" defTabSz="914400">
              <a:spcBef>
                <a:spcPts val="0"/>
              </a:spcBef>
              <a:buSzTx/>
            </a:pP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lang="en-US" altLang="zh-CN" dirty="0" smtClean="0"/>
              <a:t>paradigm</a:t>
            </a:r>
            <a:endParaRPr kumimoji="1" lang="en-US" altLang="zh-CN" dirty="0"/>
          </a:p>
          <a:p>
            <a:pPr lvl="2" defTabSz="914400">
              <a:spcBef>
                <a:spcPts val="0"/>
              </a:spcBef>
              <a:buSzTx/>
            </a:pPr>
            <a:r>
              <a:rPr lang="en-US" altLang="zh-CN" dirty="0" smtClean="0"/>
              <a:t>Imperative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</a:p>
          <a:p>
            <a:pPr lvl="4" defTabSz="914400">
              <a:spcBef>
                <a:spcPts val="0"/>
              </a:spcBef>
              <a:buSzTx/>
            </a:pPr>
            <a:r>
              <a:rPr kumimoji="1" lang="zh-CN" altLang="en-US" dirty="0" smtClean="0"/>
              <a:t>不区分神经网络的配置和执行。</a:t>
            </a:r>
            <a:endParaRPr kumimoji="1" lang="en-US" altLang="zh-CN" dirty="0" smtClean="0"/>
          </a:p>
          <a:p>
            <a:pPr lvl="4" defTabSz="914400">
              <a:spcBef>
                <a:spcPts val="0"/>
              </a:spcBef>
              <a:buSzTx/>
            </a:pPr>
            <a:r>
              <a:rPr kumimoji="1" lang="zh-CN" altLang="en-US" dirty="0" smtClean="0"/>
              <a:t>神经网络边配置边执行。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7403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神经网络框架的问题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kumimoji="1" lang="zh-CN" altLang="en-US" dirty="0" smtClean="0"/>
              <a:t>缺乏</a:t>
            </a:r>
            <a:r>
              <a:rPr kumimoji="1" lang="zh-CN" altLang="en-US" dirty="0"/>
              <a:t>像编程语言般的</a:t>
            </a:r>
            <a:r>
              <a:rPr kumimoji="1" lang="zh-CN" altLang="en-US" dirty="0" smtClean="0"/>
              <a:t>灵活性</a:t>
            </a:r>
            <a:endParaRPr kumimoji="1" lang="en-US" altLang="zh-CN" dirty="0" smtClean="0"/>
          </a:p>
          <a:p>
            <a:r>
              <a:rPr kumimoji="1" lang="zh-CN" altLang="en-US" dirty="0"/>
              <a:t>举例</a:t>
            </a:r>
            <a:r>
              <a:rPr kumimoji="1" lang="en-US" altLang="zh-CN" dirty="0" smtClean="0"/>
              <a:t>:</a:t>
            </a:r>
          </a:p>
          <a:p>
            <a:pPr lvl="2"/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会按照展开成多份静态网络</a:t>
            </a:r>
          </a:p>
          <a:p>
            <a:pPr lvl="2"/>
            <a:r>
              <a:rPr kumimoji="1" lang="zh-CN" altLang="en-US" dirty="0" smtClean="0"/>
              <a:t>每份静态的网络只能处理同样形状</a:t>
            </a:r>
            <a:r>
              <a:rPr kumimoji="1" lang="en-US" altLang="zh-CN" dirty="0" smtClean="0"/>
              <a:t>(Shape)</a:t>
            </a:r>
            <a:r>
              <a:rPr kumimoji="1" lang="zh-CN" altLang="en-US" dirty="0" smtClean="0"/>
              <a:t>的数据。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9120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PyTorch</a:t>
            </a:r>
            <a:r>
              <a:rPr kumimoji="1" lang="zh-CN" altLang="en-US" dirty="0" smtClean="0"/>
              <a:t>的</a:t>
            </a:r>
            <a:r>
              <a:rPr lang="zh-CN" altLang="en-US" dirty="0" smtClean="0"/>
              <a:t>命令式编程范式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kumimoji="1" lang="zh-CN" altLang="en-US" dirty="0"/>
              <a:t>借用了其他编程语言的控制流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好处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框架</a:t>
            </a:r>
            <a:r>
              <a:rPr kumimoji="1" lang="zh-CN" altLang="en-US" dirty="0"/>
              <a:t>本身不用关心</a:t>
            </a:r>
            <a:r>
              <a:rPr kumimoji="1" lang="en-US" altLang="zh-CN" dirty="0"/>
              <a:t>If/Else,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如何实现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:</a:t>
            </a:r>
          </a:p>
          <a:p>
            <a:pPr lvl="2"/>
            <a:r>
              <a:rPr kumimoji="1" lang="zh-CN" altLang="en-US" dirty="0"/>
              <a:t>无法序列化网络。不能很好的部署、集群并行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性能优化空间小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916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编译器的主要模块</a:t>
            </a:r>
            <a:endParaRPr kumimoji="1"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696886566"/>
              </p:ext>
            </p:extLst>
          </p:nvPr>
        </p:nvGraphicFramePr>
        <p:xfrm>
          <a:off x="4064000" y="1439333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069373" y="6077978"/>
            <a:ext cx="2080697" cy="1560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Source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Code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535713" y="6077978"/>
            <a:ext cx="2563200" cy="1560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Machine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Code</a:t>
            </a:r>
            <a:endParaRPr kumimoji="0" lang="zh-CN" altLang="en-US" sz="4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731266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PaddlePaddle</a:t>
            </a:r>
            <a:r>
              <a:rPr kumimoji="1" lang="en-US" altLang="zh-CN" dirty="0"/>
              <a:t>-Fluid</a:t>
            </a:r>
            <a:r>
              <a:rPr kumimoji="1" lang="zh-CN" altLang="en-US" dirty="0"/>
              <a:t>编译器设计思路</a:t>
            </a:r>
          </a:p>
        </p:txBody>
      </p:sp>
      <p:sp>
        <p:nvSpPr>
          <p:cNvPr id="6" name="矩形 5"/>
          <p:cNvSpPr/>
          <p:nvPr/>
        </p:nvSpPr>
        <p:spPr>
          <a:xfrm>
            <a:off x="1069373" y="3393282"/>
            <a:ext cx="4078360" cy="3633651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Python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latin typeface="+mn-lt"/>
                <a:ea typeface="+mn-ea"/>
                <a:cs typeface="+mn-cs"/>
                <a:sym typeface="Helvetica Light"/>
              </a:rPr>
              <a:t>Frontend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373" y="7720545"/>
            <a:ext cx="4078360" cy="3633651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Other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latin typeface="+mn-lt"/>
                <a:ea typeface="+mn-ea"/>
                <a:cs typeface="+mn-cs"/>
                <a:sym typeface="Helvetica Light"/>
              </a:rPr>
              <a:t>Language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latin typeface="+mn-lt"/>
                <a:ea typeface="+mn-ea"/>
                <a:cs typeface="+mn-cs"/>
                <a:sym typeface="Helvetica Light"/>
              </a:rPr>
              <a:t>frontend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43373" y="5381098"/>
            <a:ext cx="4078360" cy="3633651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ProgramDesc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dirty="0" smtClean="0">
                <a:latin typeface="+mn-lt"/>
                <a:ea typeface="+mn-ea"/>
                <a:cs typeface="+mn-cs"/>
                <a:sym typeface="Helvetica Light"/>
              </a:rPr>
              <a:t>(Nested</a:t>
            </a:r>
            <a:r>
              <a:rPr lang="zh-CN" altLang="en-US" sz="3600" dirty="0" smtClean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altLang="zh-CN" sz="3600" dirty="0" smtClean="0">
                <a:latin typeface="+mn-lt"/>
                <a:ea typeface="+mn-ea"/>
                <a:cs typeface="+mn-cs"/>
                <a:sym typeface="Helvetica Light"/>
              </a:rPr>
              <a:t>Block)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817373" y="3965312"/>
            <a:ext cx="5602360" cy="141578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MultiGPU</a:t>
            </a:r>
            <a:r>
              <a:rPr lang="zh-CN" altLang="en-US" sz="3600" dirty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Backend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817373" y="5721089"/>
            <a:ext cx="5602360" cy="141578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Cluster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Backend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17373" y="7476866"/>
            <a:ext cx="5602360" cy="141578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FPGA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Backend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17373" y="9586779"/>
            <a:ext cx="5602360" cy="141578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mr-IN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5147733" y="5381098"/>
            <a:ext cx="3795640" cy="1816826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箭头连接符 15"/>
          <p:cNvCxnSpPr>
            <a:stCxn id="7" idx="3"/>
            <a:endCxn id="8" idx="1"/>
          </p:cNvCxnSpPr>
          <p:nvPr/>
        </p:nvCxnSpPr>
        <p:spPr>
          <a:xfrm flipV="1">
            <a:off x="5147733" y="7197924"/>
            <a:ext cx="3795640" cy="2339447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>
            <a:stCxn id="8" idx="3"/>
            <a:endCxn id="9" idx="1"/>
          </p:cNvCxnSpPr>
          <p:nvPr/>
        </p:nvCxnSpPr>
        <p:spPr>
          <a:xfrm flipV="1">
            <a:off x="13021733" y="4673205"/>
            <a:ext cx="3795640" cy="2524719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箭头连接符 19"/>
          <p:cNvCxnSpPr>
            <a:endCxn id="10" idx="1"/>
          </p:cNvCxnSpPr>
          <p:nvPr/>
        </p:nvCxnSpPr>
        <p:spPr>
          <a:xfrm flipV="1">
            <a:off x="13021733" y="6428982"/>
            <a:ext cx="3795640" cy="768942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/>
          <p:cNvCxnSpPr>
            <a:stCxn id="8" idx="3"/>
            <a:endCxn id="11" idx="1"/>
          </p:cNvCxnSpPr>
          <p:nvPr/>
        </p:nvCxnSpPr>
        <p:spPr>
          <a:xfrm>
            <a:off x="13021733" y="7197924"/>
            <a:ext cx="3795640" cy="986835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线箭头连接符 25"/>
          <p:cNvCxnSpPr>
            <a:stCxn id="8" idx="3"/>
            <a:endCxn id="12" idx="1"/>
          </p:cNvCxnSpPr>
          <p:nvPr/>
        </p:nvCxnSpPr>
        <p:spPr>
          <a:xfrm>
            <a:off x="13021733" y="7197924"/>
            <a:ext cx="3795640" cy="3096748"/>
          </a:xfrm>
          <a:prstGeom prst="straightConnector1">
            <a:avLst/>
          </a:prstGeom>
          <a:noFill/>
          <a:ln w="57150" cap="flat">
            <a:solidFill>
              <a:srgbClr val="00CC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474242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编译阶段与运行阶段分离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kumimoji="1" lang="zh-CN" altLang="en-US" dirty="0"/>
              <a:t>编译阶段描述计算</a:t>
            </a:r>
            <a:r>
              <a:rPr kumimoji="1" lang="zh-CN" altLang="en-US" dirty="0" smtClean="0"/>
              <a:t>流程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编译结果是</a:t>
            </a:r>
            <a:r>
              <a:rPr kumimoji="1" lang="en-US" altLang="zh-CN" dirty="0" err="1"/>
              <a:t>ProgramDesc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类似编程语言中的</a:t>
            </a:r>
            <a:r>
              <a:rPr kumimoji="1" lang="en-US" altLang="zh-CN" dirty="0"/>
              <a:t>AST(</a:t>
            </a:r>
            <a:r>
              <a:rPr kumimoji="1" lang="zh-CN" altLang="en-US" dirty="0"/>
              <a:t>抽象语法树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设备无关优化在编译阶段完成</a:t>
            </a:r>
            <a:endParaRPr kumimoji="1" lang="en-US" altLang="zh-CN" dirty="0"/>
          </a:p>
          <a:p>
            <a:r>
              <a:rPr kumimoji="1" lang="zh-CN" altLang="en-US" dirty="0"/>
              <a:t>不同执行器后端根据设备特性对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进行优化、运行</a:t>
            </a:r>
          </a:p>
        </p:txBody>
      </p:sp>
    </p:spTree>
    <p:extLst>
      <p:ext uri="{BB962C8B-B14F-4D97-AF65-F5344CB8AC3E}">
        <p14:creationId xmlns:p14="http://schemas.microsoft.com/office/powerpoint/2010/main" val="8086245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586</Words>
  <Application>Microsoft Macintosh PowerPoint</Application>
  <PresentationFormat>自定义</PresentationFormat>
  <Paragraphs>190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Helvetica Light</vt:lpstr>
      <vt:lpstr>Helvetica Neue</vt:lpstr>
      <vt:lpstr>Microsoft YaHei</vt:lpstr>
      <vt:lpstr>Wingdings</vt:lpstr>
      <vt:lpstr>Black</vt:lpstr>
      <vt:lpstr>PaddlePaddle Towards a Deep Learning Compiler</vt:lpstr>
      <vt:lpstr>PaddlePaddle历史</vt:lpstr>
      <vt:lpstr>深度学习框架历史</vt:lpstr>
      <vt:lpstr>深度学习框架历史</vt:lpstr>
      <vt:lpstr>Symbolic 神经网络框架的问题</vt:lpstr>
      <vt:lpstr>PyTorch的命令式编程范式</vt:lpstr>
      <vt:lpstr>编译器的主要模块</vt:lpstr>
      <vt:lpstr>PaddlePaddle-Fluid编译器设计思路</vt:lpstr>
      <vt:lpstr>编译阶段与运行阶段分离</vt:lpstr>
      <vt:lpstr>Block</vt:lpstr>
      <vt:lpstr>RNN / Loop</vt:lpstr>
      <vt:lpstr>If-else / IfElseOp</vt:lpstr>
      <vt:lpstr>更强的IfElse/While</vt:lpstr>
      <vt:lpstr>PaddlePaddle-Fluid RNN执行流程</vt:lpstr>
      <vt:lpstr>执行器优化: 单设备多设备</vt:lpstr>
      <vt:lpstr>执行器优化: Kernel Fusion</vt:lpstr>
      <vt:lpstr>从单机到多机</vt:lpstr>
      <vt:lpstr>从单机到多机</vt:lpstr>
      <vt:lpstr>项目信息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Fast and Break Things: Engineering at Facebook</dc:title>
  <cp:lastModifiedBy>Yang Yu</cp:lastModifiedBy>
  <cp:revision>31</cp:revision>
  <dcterms:modified xsi:type="dcterms:W3CDTF">2017-12-21T05:15:11Z</dcterms:modified>
</cp:coreProperties>
</file>