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87" r:id="rId5"/>
    <p:sldId id="262" r:id="rId6"/>
    <p:sldId id="263" r:id="rId7"/>
    <p:sldId id="266" r:id="rId8"/>
    <p:sldId id="268" r:id="rId9"/>
    <p:sldId id="288" r:id="rId10"/>
    <p:sldId id="273" r:id="rId11"/>
    <p:sldId id="289" r:id="rId12"/>
    <p:sldId id="290" r:id="rId13"/>
    <p:sldId id="274" r:id="rId14"/>
    <p:sldId id="286" r:id="rId15"/>
  </p:sldIdLst>
  <p:sldSz cx="12188825" cy="6858000"/>
  <p:notesSz cx="6858000" cy="9144000"/>
  <p:embeddedFontLst>
    <p:embeddedFont>
      <p:font typeface="Cambria Math" pitchFamily="18" charset="0"/>
      <p:regular r:id="rId17"/>
    </p:embeddedFont>
    <p:embeddedFont>
      <p:font typeface="Corbel"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83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snapToGrid="0">
      <p:cViewPr varScale="1">
        <p:scale>
          <a:sx n="68" d="100"/>
          <a:sy n="68" d="100"/>
        </p:scale>
        <p:origin x="-804" y="-96"/>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pPr marL="0" marR="0" lvl="0" indent="0" algn="r" rtl="0">
                <a:spcBef>
                  <a:spcPts val="0"/>
                </a:spcBef>
                <a:spcAft>
                  <a:spcPts val="0"/>
                </a:spcAft>
                <a:buNone/>
              </a:p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c55db52cd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8c55db52cd_0_4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c55db52cd_0_7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c55db52cd_0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8c55db52cd_0_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065214" y="1828800"/>
            <a:ext cx="8229600" cy="28956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065213" y="4800600"/>
            <a:ext cx="8229600" cy="12192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4032208" y="-604796"/>
            <a:ext cx="4114801" cy="913439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72" name="Google Shape;72;p11"/>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7085013" y="2438401"/>
            <a:ext cx="5638800" cy="152400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398711" y="-495298"/>
            <a:ext cx="5638800" cy="739139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78" name="Google Shape;78;p12"/>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30200" algn="l">
              <a:lnSpc>
                <a:spcPct val="90000"/>
              </a:lnSpc>
              <a:spcBef>
                <a:spcPts val="600"/>
              </a:spcBef>
              <a:spcAft>
                <a:spcPts val="0"/>
              </a:spcAft>
              <a:buSzPts val="1600"/>
              <a:buChar char="•"/>
              <a:defRPr/>
            </a:lvl5pPr>
            <a:lvl6pPr marL="2743200" lvl="5" indent="-330200" algn="l">
              <a:spcBef>
                <a:spcPts val="600"/>
              </a:spcBef>
              <a:spcAft>
                <a:spcPts val="0"/>
              </a:spcAft>
              <a:buSzPts val="16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21" name="Google Shape;21;p3"/>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059614" y="2514600"/>
            <a:ext cx="8692399" cy="28194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4800"/>
              <a:buFont typeface="Corbe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065213" y="5410200"/>
            <a:ext cx="8687333" cy="60960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2000"/>
              <a:buNone/>
              <a:defRPr sz="2000" cap="none">
                <a:solidFill>
                  <a:schemeClr val="accent1"/>
                </a:solidFill>
              </a:defRPr>
            </a:lvl1pPr>
            <a:lvl2pPr marL="914400" lvl="1" indent="-228600" algn="l">
              <a:lnSpc>
                <a:spcPct val="90000"/>
              </a:lnSpc>
              <a:spcBef>
                <a:spcPts val="1200"/>
              </a:spcBef>
              <a:spcAft>
                <a:spcPts val="0"/>
              </a:spcAft>
              <a:buSzPts val="1800"/>
              <a:buNone/>
              <a:defRPr sz="1800">
                <a:solidFill>
                  <a:schemeClr val="lt1"/>
                </a:solidFill>
              </a:defRPr>
            </a:lvl2pPr>
            <a:lvl3pPr marL="1371600" lvl="2" indent="-228600" algn="l">
              <a:lnSpc>
                <a:spcPct val="90000"/>
              </a:lnSpc>
              <a:spcBef>
                <a:spcPts val="600"/>
              </a:spcBef>
              <a:spcAft>
                <a:spcPts val="0"/>
              </a:spcAft>
              <a:buSzPts val="1600"/>
              <a:buNone/>
              <a:defRPr sz="1600">
                <a:solidFill>
                  <a:schemeClr val="lt1"/>
                </a:solidFill>
              </a:defRPr>
            </a:lvl3pPr>
            <a:lvl4pPr marL="1828800" lvl="3" indent="-228600" algn="l">
              <a:lnSpc>
                <a:spcPct val="90000"/>
              </a:lnSpc>
              <a:spcBef>
                <a:spcPts val="600"/>
              </a:spcBef>
              <a:spcAft>
                <a:spcPts val="0"/>
              </a:spcAft>
              <a:buSzPts val="1400"/>
              <a:buNone/>
              <a:defRPr sz="1400">
                <a:solidFill>
                  <a:schemeClr val="lt1"/>
                </a:solidFill>
              </a:defRPr>
            </a:lvl4pPr>
            <a:lvl5pPr marL="2286000" lvl="4" indent="-228600" algn="l">
              <a:lnSpc>
                <a:spcPct val="90000"/>
              </a:lnSpc>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0"/>
              </a:spcAft>
              <a:buSzPts val="1400"/>
              <a:buNone/>
              <a:defRPr sz="1400">
                <a:solidFill>
                  <a:schemeClr val="lt1"/>
                </a:solidFill>
              </a:defRPr>
            </a:lvl9pPr>
          </a:lstStyle>
          <a:p>
            <a:endParaRPr/>
          </a:p>
        </p:txBody>
      </p:sp>
      <p:sp>
        <p:nvSpPr>
          <p:cNvPr id="27" name="Google Shape;27;p4"/>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504781" y="1905001"/>
            <a:ext cx="4419599" cy="41148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33" name="Google Shape;33;p5"/>
          <p:cNvSpPr txBox="1">
            <a:spLocks noGrp="1"/>
          </p:cNvSpPr>
          <p:nvPr>
            <p:ph type="body" idx="2"/>
          </p:nvPr>
        </p:nvSpPr>
        <p:spPr>
          <a:xfrm>
            <a:off x="6229183" y="1905001"/>
            <a:ext cx="4419600" cy="41148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34" name="Google Shape;34;p5"/>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522411" y="1905000"/>
            <a:ext cx="4416552"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000"/>
              <a:buNone/>
              <a:defRPr sz="2000" b="0" cap="none">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0"/>
              </a:spcAft>
              <a:buSzPts val="1600"/>
              <a:buNone/>
              <a:defRPr sz="1600" b="1"/>
            </a:lvl9pPr>
          </a:lstStyle>
          <a:p>
            <a:endParaRPr/>
          </a:p>
        </p:txBody>
      </p:sp>
      <p:sp>
        <p:nvSpPr>
          <p:cNvPr id="40" name="Google Shape;40;p6"/>
          <p:cNvSpPr txBox="1">
            <a:spLocks noGrp="1"/>
          </p:cNvSpPr>
          <p:nvPr>
            <p:ph type="body" idx="2"/>
          </p:nvPr>
        </p:nvSpPr>
        <p:spPr>
          <a:xfrm>
            <a:off x="1522411" y="2743201"/>
            <a:ext cx="4416552" cy="32766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41" name="Google Shape;41;p6"/>
          <p:cNvSpPr txBox="1">
            <a:spLocks noGrp="1"/>
          </p:cNvSpPr>
          <p:nvPr>
            <p:ph type="body" idx="3"/>
          </p:nvPr>
        </p:nvSpPr>
        <p:spPr>
          <a:xfrm>
            <a:off x="6249861" y="1905000"/>
            <a:ext cx="4416552"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000"/>
              <a:buNone/>
              <a:defRPr sz="2000" b="0" cap="none">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0"/>
              </a:spcAft>
              <a:buSzPts val="1600"/>
              <a:buNone/>
              <a:defRPr sz="1600" b="1"/>
            </a:lvl9pPr>
          </a:lstStyle>
          <a:p>
            <a:endParaRPr/>
          </a:p>
        </p:txBody>
      </p:sp>
      <p:sp>
        <p:nvSpPr>
          <p:cNvPr id="42" name="Google Shape;42;p6"/>
          <p:cNvSpPr txBox="1">
            <a:spLocks noGrp="1"/>
          </p:cNvSpPr>
          <p:nvPr>
            <p:ph type="body" idx="4"/>
          </p:nvPr>
        </p:nvSpPr>
        <p:spPr>
          <a:xfrm>
            <a:off x="6249861" y="2743201"/>
            <a:ext cx="4416552" cy="32766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43" name="Google Shape;43;p6"/>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055604" y="1905000"/>
            <a:ext cx="3596607" cy="2667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Corbel"/>
              <a:buNone/>
              <a:defRPr sz="36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1065213" y="4648200"/>
            <a:ext cx="3581399" cy="13716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800"/>
              <a:buNone/>
              <a:defRPr sz="1800"/>
            </a:lvl1pPr>
            <a:lvl2pPr marL="914400" lvl="1" indent="-228600" algn="l">
              <a:lnSpc>
                <a:spcPct val="90000"/>
              </a:lnSpc>
              <a:spcBef>
                <a:spcPts val="1200"/>
              </a:spcBef>
              <a:spcAft>
                <a:spcPts val="0"/>
              </a:spcAft>
              <a:buSzPts val="1200"/>
              <a:buNone/>
              <a:defRPr sz="1200"/>
            </a:lvl2pPr>
            <a:lvl3pPr marL="1371600" lvl="2" indent="-228600" algn="l">
              <a:lnSpc>
                <a:spcPct val="90000"/>
              </a:lnSpc>
              <a:spcBef>
                <a:spcPts val="600"/>
              </a:spcBef>
              <a:spcAft>
                <a:spcPts val="0"/>
              </a:spcAft>
              <a:buSzPts val="1000"/>
              <a:buNone/>
              <a:defRPr sz="1000"/>
            </a:lvl3pPr>
            <a:lvl4pPr marL="1828800" lvl="3" indent="-228600" algn="l">
              <a:lnSpc>
                <a:spcPct val="90000"/>
              </a:lnSpc>
              <a:spcBef>
                <a:spcPts val="600"/>
              </a:spcBef>
              <a:spcAft>
                <a:spcPts val="0"/>
              </a:spcAft>
              <a:buSzPts val="900"/>
              <a:buNone/>
              <a:defRPr sz="900"/>
            </a:lvl4pPr>
            <a:lvl5pPr marL="2286000" lvl="4" indent="-228600" algn="l">
              <a:lnSpc>
                <a:spcPct val="90000"/>
              </a:lnSpc>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0"/>
              </a:spcAft>
              <a:buSzPts val="900"/>
              <a:buNone/>
              <a:defRPr sz="900"/>
            </a:lvl9pPr>
          </a:lstStyle>
          <a:p>
            <a:endParaRPr/>
          </a:p>
        </p:txBody>
      </p:sp>
      <p:sp>
        <p:nvSpPr>
          <p:cNvPr id="58" name="Google Shape;58;p9"/>
          <p:cNvSpPr txBox="1">
            <a:spLocks noGrp="1"/>
          </p:cNvSpPr>
          <p:nvPr>
            <p:ph type="body" idx="2"/>
          </p:nvPr>
        </p:nvSpPr>
        <p:spPr>
          <a:xfrm>
            <a:off x="4951414" y="685800"/>
            <a:ext cx="6400800" cy="53340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59" name="Google Shape;59;p9"/>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055604" y="1905000"/>
            <a:ext cx="3596607" cy="2667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Corbel"/>
              <a:buNone/>
              <a:defRPr sz="3600" b="0"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1065213" y="4648200"/>
            <a:ext cx="3581399" cy="13716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800"/>
              <a:buNone/>
              <a:defRPr sz="1800"/>
            </a:lvl1pPr>
            <a:lvl2pPr marL="914400" lvl="1" indent="-228600" algn="l">
              <a:lnSpc>
                <a:spcPct val="90000"/>
              </a:lnSpc>
              <a:spcBef>
                <a:spcPts val="1200"/>
              </a:spcBef>
              <a:spcAft>
                <a:spcPts val="0"/>
              </a:spcAft>
              <a:buSzPts val="1200"/>
              <a:buNone/>
              <a:defRPr sz="1200"/>
            </a:lvl2pPr>
            <a:lvl3pPr marL="1371600" lvl="2" indent="-228600" algn="l">
              <a:lnSpc>
                <a:spcPct val="90000"/>
              </a:lnSpc>
              <a:spcBef>
                <a:spcPts val="600"/>
              </a:spcBef>
              <a:spcAft>
                <a:spcPts val="0"/>
              </a:spcAft>
              <a:buSzPts val="1000"/>
              <a:buNone/>
              <a:defRPr sz="1000"/>
            </a:lvl3pPr>
            <a:lvl4pPr marL="1828800" lvl="3" indent="-228600" algn="l">
              <a:lnSpc>
                <a:spcPct val="90000"/>
              </a:lnSpc>
              <a:spcBef>
                <a:spcPts val="600"/>
              </a:spcBef>
              <a:spcAft>
                <a:spcPts val="0"/>
              </a:spcAft>
              <a:buSzPts val="900"/>
              <a:buNone/>
              <a:defRPr sz="900"/>
            </a:lvl4pPr>
            <a:lvl5pPr marL="2286000" lvl="4" indent="-228600" algn="l">
              <a:lnSpc>
                <a:spcPct val="90000"/>
              </a:lnSpc>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0"/>
              </a:spcAft>
              <a:buSzPts val="900"/>
              <a:buNone/>
              <a:defRPr sz="900"/>
            </a:lvl9pPr>
          </a:lstStyle>
          <a:p>
            <a:endParaRPr/>
          </a:p>
        </p:txBody>
      </p:sp>
      <p:sp>
        <p:nvSpPr>
          <p:cNvPr id="65" name="Google Shape;65;p10" descr="An empty placeholder to add an image. Click on the placeholder and select the image that you wish to add."/>
          <p:cNvSpPr>
            <a:spLocks noGrp="1"/>
          </p:cNvSpPr>
          <p:nvPr>
            <p:ph type="pic" idx="2"/>
          </p:nvPr>
        </p:nvSpPr>
        <p:spPr>
          <a:xfrm>
            <a:off x="4951414" y="685800"/>
            <a:ext cx="6400799" cy="5334000"/>
          </a:xfrm>
          <a:prstGeom prst="rect">
            <a:avLst/>
          </a:prstGeom>
          <a:solidFill>
            <a:schemeClr val="dk2"/>
          </a:solidFill>
          <a:ln w="762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90000"/>
              </a:lnSpc>
              <a:spcBef>
                <a:spcPts val="1800"/>
              </a:spcBef>
              <a:spcAft>
                <a:spcPts val="0"/>
              </a:spcAft>
              <a:buClr>
                <a:schemeClr val="accent1"/>
              </a:buClr>
              <a:buSzPts val="2400"/>
              <a:buFont typeface="Arial"/>
              <a:buNone/>
              <a:defRPr sz="2400" b="0" i="0" u="none" strike="noStrike" cap="none">
                <a:solidFill>
                  <a:schemeClr val="lt1"/>
                </a:solidFill>
                <a:latin typeface="Corbel"/>
                <a:ea typeface="Corbel"/>
                <a:cs typeface="Corbel"/>
                <a:sym typeface="Corbel"/>
              </a:defRPr>
            </a:lvl1pPr>
            <a:lvl2pPr marR="0" lvl="1" algn="l" rtl="0">
              <a:lnSpc>
                <a:spcPct val="90000"/>
              </a:lnSpc>
              <a:spcBef>
                <a:spcPts val="1200"/>
              </a:spcBef>
              <a:spcAft>
                <a:spcPts val="0"/>
              </a:spcAft>
              <a:buClr>
                <a:schemeClr val="accent1"/>
              </a:buClr>
              <a:buSzPts val="2800"/>
              <a:buFont typeface="Arial"/>
              <a:buNone/>
              <a:defRPr sz="2800" b="0" i="0" u="none" strike="noStrike" cap="none">
                <a:solidFill>
                  <a:schemeClr val="lt1"/>
                </a:solidFill>
                <a:latin typeface="Corbel"/>
                <a:ea typeface="Corbel"/>
                <a:cs typeface="Corbel"/>
                <a:sym typeface="Corbel"/>
              </a:defRPr>
            </a:lvl2pPr>
            <a:lvl3pPr marR="0" lvl="2" algn="l" rtl="0">
              <a:lnSpc>
                <a:spcPct val="90000"/>
              </a:lnSpc>
              <a:spcBef>
                <a:spcPts val="600"/>
              </a:spcBef>
              <a:spcAft>
                <a:spcPts val="0"/>
              </a:spcAft>
              <a:buClr>
                <a:schemeClr val="accent1"/>
              </a:buClr>
              <a:buSzPts val="2400"/>
              <a:buFont typeface="Arial"/>
              <a:buNone/>
              <a:defRPr sz="2400" b="0" i="0" u="none" strike="noStrike" cap="none">
                <a:solidFill>
                  <a:schemeClr val="lt1"/>
                </a:solidFill>
                <a:latin typeface="Corbel"/>
                <a:ea typeface="Corbel"/>
                <a:cs typeface="Corbel"/>
                <a:sym typeface="Corbel"/>
              </a:defRPr>
            </a:lvl3pPr>
            <a:lvl4pPr marR="0" lvl="3" algn="l" rtl="0">
              <a:lnSpc>
                <a:spcPct val="90000"/>
              </a:lnSpc>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4pPr>
            <a:lvl5pPr marR="0" lvl="4" algn="l" rtl="0">
              <a:lnSpc>
                <a:spcPct val="90000"/>
              </a:lnSpc>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5pPr>
            <a:lvl6pPr marR="0" lvl="5"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6pPr>
            <a:lvl7pPr marR="0" lvl="6"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7pPr>
            <a:lvl8pPr marR="0" lvl="7"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8pPr>
            <a:lvl9pPr marR="0" lvl="8"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9pPr>
          </a:lstStyle>
          <a:p>
            <a:endParaRPr/>
          </a:p>
        </p:txBody>
      </p:sp>
      <p:sp>
        <p:nvSpPr>
          <p:cNvPr id="66" name="Google Shape;66;p10"/>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3600"/>
              <a:buFont typeface="Corbel"/>
              <a:buNone/>
              <a:defRPr sz="3600" b="0"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800"/>
              </a:spcBef>
              <a:spcAft>
                <a:spcPts val="0"/>
              </a:spcAft>
              <a:buClr>
                <a:schemeClr val="accent1"/>
              </a:buClr>
              <a:buSzPts val="2400"/>
              <a:buFont typeface="Arial"/>
              <a:buChar char="•"/>
              <a:defRPr sz="2400" b="0" i="0" u="none" strike="noStrike" cap="none">
                <a:solidFill>
                  <a:schemeClr val="lt1"/>
                </a:solidFill>
                <a:latin typeface="Corbel"/>
                <a:ea typeface="Corbel"/>
                <a:cs typeface="Corbel"/>
                <a:sym typeface="Corbel"/>
              </a:defRPr>
            </a:lvl1pPr>
            <a:lvl2pPr marL="914400" marR="0" lvl="1"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lt1"/>
                </a:solidFill>
                <a:latin typeface="Corbel"/>
                <a:ea typeface="Corbel"/>
                <a:cs typeface="Corbel"/>
                <a:sym typeface="Corbel"/>
              </a:defRPr>
            </a:lvl2pPr>
            <a:lvl3pPr marL="1371600" marR="0" lvl="2" indent="-342900" algn="l" rtl="0">
              <a:lnSpc>
                <a:spcPct val="90000"/>
              </a:lnSpc>
              <a:spcBef>
                <a:spcPts val="600"/>
              </a:spcBef>
              <a:spcAft>
                <a:spcPts val="0"/>
              </a:spcAft>
              <a:buClr>
                <a:schemeClr val="accent1"/>
              </a:buClr>
              <a:buSzPts val="1800"/>
              <a:buFont typeface="Arial"/>
              <a:buChar char="•"/>
              <a:defRPr sz="1800" b="0" i="0" u="none" strike="noStrike" cap="none">
                <a:solidFill>
                  <a:schemeClr val="lt1"/>
                </a:solidFill>
                <a:latin typeface="Corbel"/>
                <a:ea typeface="Corbel"/>
                <a:cs typeface="Corbel"/>
                <a:sym typeface="Corbel"/>
              </a:defRPr>
            </a:lvl3pPr>
            <a:lvl4pPr marL="1828800" marR="0" lvl="3"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4pPr>
            <a:lvl5pPr marL="2286000" marR="0" lvl="4"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5pPr>
            <a:lvl6pPr marL="2743200" marR="0" lvl="5"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6pPr>
            <a:lvl7pPr marL="3200400" marR="0" lvl="6"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7pPr>
            <a:lvl8pPr marL="3657600" marR="0" lvl="7"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8pPr>
            <a:lvl9pPr marL="4114800" marR="0" lvl="8"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9pPr>
          </a:lstStyle>
          <a:p>
            <a:endParaRPr/>
          </a:p>
        </p:txBody>
      </p:sp>
      <p:sp>
        <p:nvSpPr>
          <p:cNvPr id="12" name="Google Shape;12;p1"/>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3" name="Google Shape;13;p1"/>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4" name="Google Shape;14;p1"/>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Corbel"/>
                <a:ea typeface="Corbel"/>
                <a:cs typeface="Corbel"/>
                <a:sym typeface="Corbel"/>
              </a:defRPr>
            </a:lvl1pPr>
            <a:lvl2pPr marL="0" marR="0" lvl="1" indent="0" algn="r" rtl="0">
              <a:spcBef>
                <a:spcPts val="0"/>
              </a:spcBef>
              <a:buNone/>
              <a:defRPr sz="1100" b="0" i="0" u="none" strike="noStrike" cap="none">
                <a:solidFill>
                  <a:schemeClr val="lt1"/>
                </a:solidFill>
                <a:latin typeface="Corbel"/>
                <a:ea typeface="Corbel"/>
                <a:cs typeface="Corbel"/>
                <a:sym typeface="Corbel"/>
              </a:defRPr>
            </a:lvl2pPr>
            <a:lvl3pPr marL="0" marR="0" lvl="2" indent="0" algn="r" rtl="0">
              <a:spcBef>
                <a:spcPts val="0"/>
              </a:spcBef>
              <a:buNone/>
              <a:defRPr sz="1100" b="0" i="0" u="none" strike="noStrike" cap="none">
                <a:solidFill>
                  <a:schemeClr val="lt1"/>
                </a:solidFill>
                <a:latin typeface="Corbel"/>
                <a:ea typeface="Corbel"/>
                <a:cs typeface="Corbel"/>
                <a:sym typeface="Corbel"/>
              </a:defRPr>
            </a:lvl3pPr>
            <a:lvl4pPr marL="0" marR="0" lvl="3" indent="0" algn="r" rtl="0">
              <a:spcBef>
                <a:spcPts val="0"/>
              </a:spcBef>
              <a:buNone/>
              <a:defRPr sz="1100" b="0" i="0" u="none" strike="noStrike" cap="none">
                <a:solidFill>
                  <a:schemeClr val="lt1"/>
                </a:solidFill>
                <a:latin typeface="Corbel"/>
                <a:ea typeface="Corbel"/>
                <a:cs typeface="Corbel"/>
                <a:sym typeface="Corbel"/>
              </a:defRPr>
            </a:lvl4pPr>
            <a:lvl5pPr marL="0" marR="0" lvl="4" indent="0" algn="r" rtl="0">
              <a:spcBef>
                <a:spcPts val="0"/>
              </a:spcBef>
              <a:buNone/>
              <a:defRPr sz="1100" b="0" i="0" u="none" strike="noStrike" cap="none">
                <a:solidFill>
                  <a:schemeClr val="lt1"/>
                </a:solidFill>
                <a:latin typeface="Corbel"/>
                <a:ea typeface="Corbel"/>
                <a:cs typeface="Corbel"/>
                <a:sym typeface="Corbel"/>
              </a:defRPr>
            </a:lvl5pPr>
            <a:lvl6pPr marL="0" marR="0" lvl="5" indent="0" algn="r" rtl="0">
              <a:spcBef>
                <a:spcPts val="0"/>
              </a:spcBef>
              <a:buNone/>
              <a:defRPr sz="1100" b="0" i="0" u="none" strike="noStrike" cap="none">
                <a:solidFill>
                  <a:schemeClr val="lt1"/>
                </a:solidFill>
                <a:latin typeface="Corbel"/>
                <a:ea typeface="Corbel"/>
                <a:cs typeface="Corbel"/>
                <a:sym typeface="Corbel"/>
              </a:defRPr>
            </a:lvl6pPr>
            <a:lvl7pPr marL="0" marR="0" lvl="6" indent="0" algn="r" rtl="0">
              <a:spcBef>
                <a:spcPts val="0"/>
              </a:spcBef>
              <a:buNone/>
              <a:defRPr sz="1100" b="0" i="0" u="none" strike="noStrike" cap="none">
                <a:solidFill>
                  <a:schemeClr val="lt1"/>
                </a:solidFill>
                <a:latin typeface="Corbel"/>
                <a:ea typeface="Corbel"/>
                <a:cs typeface="Corbel"/>
                <a:sym typeface="Corbel"/>
              </a:defRPr>
            </a:lvl7pPr>
            <a:lvl8pPr marL="0" marR="0" lvl="7" indent="0" algn="r" rtl="0">
              <a:spcBef>
                <a:spcPts val="0"/>
              </a:spcBef>
              <a:buNone/>
              <a:defRPr sz="1100" b="0" i="0" u="none" strike="noStrike" cap="none">
                <a:solidFill>
                  <a:schemeClr val="lt1"/>
                </a:solidFill>
                <a:latin typeface="Corbel"/>
                <a:ea typeface="Corbel"/>
                <a:cs typeface="Corbel"/>
                <a:sym typeface="Corbel"/>
              </a:defRPr>
            </a:lvl8pPr>
            <a:lvl9pPr marL="0" marR="0" lvl="8" indent="0" algn="r" rtl="0">
              <a:spcBef>
                <a:spcPts val="0"/>
              </a:spcBef>
              <a:buNone/>
              <a:defRPr sz="11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980808" y="1589649"/>
            <a:ext cx="5912362" cy="237744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5940"/>
              <a:buFont typeface="Corbel"/>
              <a:buNone/>
            </a:pPr>
            <a:r>
              <a:rPr lang="en-US" sz="5940" dirty="0" smtClean="0">
                <a:latin typeface="Cambria Math" pitchFamily="18" charset="0"/>
                <a:ea typeface="Cambria Math" pitchFamily="18" charset="0"/>
              </a:rPr>
              <a:t>Chatbot for prediction of weight and BMI using </a:t>
            </a:r>
            <a:r>
              <a:rPr lang="en-US" sz="5940" dirty="0">
                <a:latin typeface="Cambria Math" pitchFamily="18" charset="0"/>
                <a:ea typeface="Cambria Math" pitchFamily="18" charset="0"/>
              </a:rPr>
              <a:t>Machine </a:t>
            </a:r>
            <a:r>
              <a:rPr lang="en-US" sz="5940" dirty="0" smtClean="0">
                <a:latin typeface="Cambria Math" pitchFamily="18" charset="0"/>
                <a:ea typeface="Cambria Math" pitchFamily="18" charset="0"/>
              </a:rPr>
              <a:t>Learning</a:t>
            </a:r>
            <a:endParaRPr>
              <a:latin typeface="Cambria Math" pitchFamily="18" charset="0"/>
              <a:ea typeface="Cambria Math" pitchFamily="18" charset="0"/>
            </a:endParaRPr>
          </a:p>
        </p:txBody>
      </p:sp>
      <p:sp>
        <p:nvSpPr>
          <p:cNvPr id="86" name="Google Shape;86;p13"/>
          <p:cNvSpPr txBox="1">
            <a:spLocks noGrp="1"/>
          </p:cNvSpPr>
          <p:nvPr>
            <p:ph type="subTitle" idx="1"/>
          </p:nvPr>
        </p:nvSpPr>
        <p:spPr>
          <a:xfrm>
            <a:off x="1065214" y="4731327"/>
            <a:ext cx="8229600" cy="1219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000"/>
              <a:buFont typeface="Arial"/>
              <a:buChar char="•"/>
            </a:pPr>
            <a:r>
              <a:rPr lang="en-US" sz="3200" dirty="0" smtClean="0"/>
              <a:t>Yash Sharma</a:t>
            </a:r>
          </a:p>
          <a:p>
            <a:pPr marL="342900" lvl="0" indent="-342900" algn="l" rtl="0">
              <a:lnSpc>
                <a:spcPct val="90000"/>
              </a:lnSpc>
              <a:spcBef>
                <a:spcPts val="0"/>
              </a:spcBef>
              <a:spcAft>
                <a:spcPts val="0"/>
              </a:spcAft>
              <a:buSzPts val="2000"/>
              <a:buFont typeface="Arial"/>
              <a:buChar char="•"/>
            </a:pPr>
            <a:r>
              <a:rPr lang="en-US" sz="3200" dirty="0" smtClean="0"/>
              <a:t>Anish Kamble</a:t>
            </a:r>
          </a:p>
          <a:p>
            <a:pPr marL="342900" lvl="0" indent="-342900" algn="l" rtl="0">
              <a:lnSpc>
                <a:spcPct val="90000"/>
              </a:lnSpc>
              <a:spcBef>
                <a:spcPts val="0"/>
              </a:spcBef>
              <a:spcAft>
                <a:spcPts val="0"/>
              </a:spcAft>
              <a:buSzPts val="2000"/>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6">
                                            <p:txEl>
                                              <p:pRg st="0" end="0"/>
                                            </p:txEl>
                                          </p:spTgt>
                                        </p:tgtEl>
                                        <p:attrNameLst>
                                          <p:attrName>style.visibility</p:attrName>
                                        </p:attrNameLst>
                                      </p:cBhvr>
                                      <p:to>
                                        <p:strVal val="visible"/>
                                      </p:to>
                                    </p:set>
                                    <p:animEffect transition="in" filter="wipe(down)">
                                      <p:cBhvr>
                                        <p:cTn id="12" dur="500"/>
                                        <p:tgtEl>
                                          <p:spTgt spid="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6">
                                            <p:txEl>
                                              <p:pRg st="1" end="1"/>
                                            </p:txEl>
                                          </p:spTgt>
                                        </p:tgtEl>
                                        <p:attrNameLst>
                                          <p:attrName>style.visibility</p:attrName>
                                        </p:attrNameLst>
                                      </p:cBhvr>
                                      <p:to>
                                        <p:strVal val="visible"/>
                                      </p:to>
                                    </p:set>
                                    <p:animEffect transition="in" filter="wipe(down)">
                                      <p:cBhvr>
                                        <p:cTn id="17" dur="500"/>
                                        <p:tgtEl>
                                          <p:spTgt spid="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7" name="Title 6"/>
          <p:cNvSpPr>
            <a:spLocks noGrp="1"/>
          </p:cNvSpPr>
          <p:nvPr>
            <p:ph type="title"/>
          </p:nvPr>
        </p:nvSpPr>
        <p:spPr>
          <a:xfrm>
            <a:off x="1522413" y="381000"/>
            <a:ext cx="9144001" cy="1067972"/>
          </a:xfrm>
        </p:spPr>
        <p:txBody>
          <a:bodyPr/>
          <a:lstStyle/>
          <a:p>
            <a:r>
              <a:rPr lang="en-US" dirty="0" smtClean="0"/>
              <a:t>Creating  Chatbot: Libraries  used</a:t>
            </a:r>
            <a:endParaRPr lang="en-US" dirty="0"/>
          </a:p>
        </p:txBody>
      </p:sp>
      <p:sp>
        <p:nvSpPr>
          <p:cNvPr id="8" name="Text Placeholder 7"/>
          <p:cNvSpPr>
            <a:spLocks noGrp="1"/>
          </p:cNvSpPr>
          <p:nvPr>
            <p:ph type="body" idx="1"/>
          </p:nvPr>
        </p:nvSpPr>
        <p:spPr>
          <a:xfrm>
            <a:off x="1522413" y="1659989"/>
            <a:ext cx="9134391" cy="4783014"/>
          </a:xfrm>
        </p:spPr>
        <p:txBody>
          <a:bodyPr/>
          <a:lstStyle/>
          <a:p>
            <a:r>
              <a:rPr lang="en-US" b="1" i="1" u="sng" dirty="0" smtClean="0"/>
              <a:t>Natural Language processing toolkit</a:t>
            </a:r>
            <a:r>
              <a:rPr lang="en-US" dirty="0" smtClean="0"/>
              <a:t>: The Natural Language Toolkit, or more commonly NLTK, is a suite of libraries and programs for symbolic and statistical natural language processing for English written in the Python programming language.</a:t>
            </a:r>
          </a:p>
          <a:p>
            <a:r>
              <a:rPr lang="en-US" b="1" i="1" u="sng" dirty="0" smtClean="0"/>
              <a:t>Newspaper</a:t>
            </a:r>
            <a:r>
              <a:rPr lang="en-US" dirty="0" smtClean="0"/>
              <a:t>: Is a module specifically designed to scrape and organize information from other websites and sources.</a:t>
            </a:r>
          </a:p>
          <a:p>
            <a:r>
              <a:rPr lang="en-US" b="1" i="1" u="sng" dirty="0" smtClean="0"/>
              <a:t>Sci-kit learn</a:t>
            </a:r>
            <a:r>
              <a:rPr lang="en-US" dirty="0" smtClean="0"/>
              <a:t>: Scikit-learn is a free software machine learning library for the Python programming language. It features various classification, regression and clustering algorithms including support vector machines, .</a:t>
            </a:r>
          </a:p>
        </p:txBody>
      </p:sp>
      <p:sp>
        <p:nvSpPr>
          <p:cNvPr id="200" name="Google Shape;200;p30"/>
          <p:cNvSpPr txBox="1"/>
          <p:nvPr/>
        </p:nvSpPr>
        <p:spPr>
          <a:xfrm>
            <a:off x="1293812" y="4975860"/>
            <a:ext cx="3429000" cy="38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
        <p:nvSpPr>
          <p:cNvPr id="201" name="Google Shape;201;p30"/>
          <p:cNvSpPr txBox="1"/>
          <p:nvPr/>
        </p:nvSpPr>
        <p:spPr>
          <a:xfrm>
            <a:off x="7199312" y="4975860"/>
            <a:ext cx="3429000" cy="38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Chatbot : Scrapping website</a:t>
            </a:r>
            <a:endParaRPr lang="en-US" dirty="0"/>
          </a:p>
        </p:txBody>
      </p:sp>
      <p:sp>
        <p:nvSpPr>
          <p:cNvPr id="3" name="Text Placeholder 2"/>
          <p:cNvSpPr>
            <a:spLocks noGrp="1"/>
          </p:cNvSpPr>
          <p:nvPr>
            <p:ph type="body" idx="1"/>
          </p:nvPr>
        </p:nvSpPr>
        <p:spPr/>
        <p:txBody>
          <a:bodyPr/>
          <a:lstStyle/>
          <a:p>
            <a:r>
              <a:rPr lang="en-US" dirty="0" smtClean="0"/>
              <a:t>First import all the necessary modules from the library.</a:t>
            </a:r>
          </a:p>
          <a:p>
            <a:r>
              <a:rPr lang="en-US" dirty="0" smtClean="0"/>
              <a:t>Activate nltk.</a:t>
            </a:r>
          </a:p>
          <a:p>
            <a:r>
              <a:rPr lang="en-US" dirty="0" smtClean="0"/>
              <a:t>Then insert the URL of the page to be scrapped for information.</a:t>
            </a:r>
          </a:p>
          <a:p>
            <a:r>
              <a:rPr lang="en-US" dirty="0" smtClean="0"/>
              <a:t>Download the page and save the data into a variable.</a:t>
            </a:r>
          </a:p>
          <a:p>
            <a:r>
              <a:rPr lang="en-US" dirty="0" smtClean="0"/>
              <a:t>You can print the variable to see the article scrapped</a:t>
            </a:r>
          </a:p>
          <a:p>
            <a:r>
              <a:rPr lang="en-US" dirty="0" smtClean="0"/>
              <a:t>Then convert sentences into array/list format using tokenization.</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Chatbot: Creating responses</a:t>
            </a:r>
            <a:endParaRPr lang="en-US" dirty="0"/>
          </a:p>
        </p:txBody>
      </p:sp>
      <p:sp>
        <p:nvSpPr>
          <p:cNvPr id="3" name="Text Placeholder 2"/>
          <p:cNvSpPr>
            <a:spLocks noGrp="1"/>
          </p:cNvSpPr>
          <p:nvPr>
            <p:ph type="body" idx="1"/>
          </p:nvPr>
        </p:nvSpPr>
        <p:spPr/>
        <p:txBody>
          <a:bodyPr/>
          <a:lstStyle/>
          <a:p>
            <a:r>
              <a:rPr lang="en-US" dirty="0" smtClean="0"/>
              <a:t>Define a greeting response.</a:t>
            </a:r>
          </a:p>
          <a:p>
            <a:r>
              <a:rPr lang="en-US" dirty="0" smtClean="0"/>
              <a:t>Sort the data scrapped from the website.</a:t>
            </a:r>
          </a:p>
          <a:p>
            <a:r>
              <a:rPr lang="en-US" dirty="0" smtClean="0"/>
              <a:t>Then using counter vectorizer and  similarity scores of the question and data the bot will return the favorable answer.</a:t>
            </a:r>
          </a:p>
          <a:p>
            <a:r>
              <a:rPr lang="en-US" dirty="0" smtClean="0"/>
              <a:t>If similarity scores is zero then return response: “I didn’t understood that”.</a:t>
            </a:r>
          </a:p>
          <a:p>
            <a:r>
              <a:rPr lang="en-US" dirty="0" smtClean="0"/>
              <a:t>Then finally implement the  model in the Chatbot and start the chatbot.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Corbel"/>
              <a:buNone/>
            </a:pPr>
            <a:r>
              <a:rPr lang="en-US" dirty="0" smtClean="0"/>
              <a:t>List of Software and libraries Used</a:t>
            </a:r>
            <a:endParaRPr/>
          </a:p>
        </p:txBody>
      </p:sp>
      <p:sp>
        <p:nvSpPr>
          <p:cNvPr id="207" name="Google Shape;207;p31"/>
          <p:cNvSpPr txBox="1">
            <a:spLocks noGrp="1"/>
          </p:cNvSpPr>
          <p:nvPr>
            <p:ph type="body" idx="1"/>
          </p:nvPr>
        </p:nvSpPr>
        <p:spPr>
          <a:xfrm>
            <a:off x="1532023" y="1981200"/>
            <a:ext cx="9134391" cy="4114801"/>
          </a:xfrm>
          <a:prstGeom prst="rect">
            <a:avLst/>
          </a:prstGeom>
          <a:noFill/>
          <a:ln>
            <a:noFill/>
          </a:ln>
        </p:spPr>
        <p:txBody>
          <a:bodyPr spcFirstLastPara="1" wrap="square" lIns="91425" tIns="45700" rIns="91425" bIns="45700" anchor="t" anchorCtr="0">
            <a:noAutofit/>
          </a:bodyPr>
          <a:lstStyle/>
          <a:p>
            <a:pPr marL="223838" lvl="0" indent="-223838" algn="l" rtl="0">
              <a:lnSpc>
                <a:spcPct val="90000"/>
              </a:lnSpc>
              <a:spcBef>
                <a:spcPts val="0"/>
              </a:spcBef>
              <a:spcAft>
                <a:spcPts val="0"/>
              </a:spcAft>
              <a:buSzPts val="2400"/>
              <a:buChar char="•"/>
            </a:pPr>
            <a:r>
              <a:rPr lang="en-US" dirty="0"/>
              <a:t>Python 3.6+</a:t>
            </a:r>
            <a:endParaRPr/>
          </a:p>
          <a:p>
            <a:pPr marL="223838" lvl="0" indent="-223838" algn="l" rtl="0">
              <a:lnSpc>
                <a:spcPct val="90000"/>
              </a:lnSpc>
              <a:spcBef>
                <a:spcPts val="1800"/>
              </a:spcBef>
              <a:spcAft>
                <a:spcPts val="0"/>
              </a:spcAft>
              <a:buSzPts val="2400"/>
              <a:buChar char="•"/>
            </a:pPr>
            <a:r>
              <a:rPr lang="en-US" dirty="0" smtClean="0"/>
              <a:t>SciKit </a:t>
            </a:r>
            <a:r>
              <a:rPr lang="en-US" dirty="0"/>
              <a:t>Learn</a:t>
            </a:r>
            <a:endParaRPr/>
          </a:p>
          <a:p>
            <a:pPr marL="223838" lvl="0" indent="-223838" algn="l" rtl="0">
              <a:lnSpc>
                <a:spcPct val="90000"/>
              </a:lnSpc>
              <a:spcBef>
                <a:spcPts val="1800"/>
              </a:spcBef>
              <a:spcAft>
                <a:spcPts val="0"/>
              </a:spcAft>
              <a:buSzPts val="2400"/>
              <a:buChar char="•"/>
            </a:pPr>
            <a:r>
              <a:rPr lang="en-US" dirty="0"/>
              <a:t>Pandas</a:t>
            </a:r>
            <a:endParaRPr/>
          </a:p>
          <a:p>
            <a:pPr marL="223838" lvl="0" indent="-223838" algn="l" rtl="0">
              <a:lnSpc>
                <a:spcPct val="90000"/>
              </a:lnSpc>
              <a:spcBef>
                <a:spcPts val="1800"/>
              </a:spcBef>
              <a:spcAft>
                <a:spcPts val="0"/>
              </a:spcAft>
              <a:buSzPts val="2400"/>
              <a:buChar char="•"/>
            </a:pPr>
            <a:r>
              <a:rPr lang="en-US" dirty="0"/>
              <a:t>MatPlotLib</a:t>
            </a:r>
            <a:endParaRPr/>
          </a:p>
          <a:p>
            <a:pPr marL="223838" lvl="0" indent="-223838" algn="l" rtl="0">
              <a:lnSpc>
                <a:spcPct val="90000"/>
              </a:lnSpc>
              <a:spcBef>
                <a:spcPts val="1800"/>
              </a:spcBef>
              <a:spcAft>
                <a:spcPts val="0"/>
              </a:spcAft>
              <a:buSzPts val="2400"/>
              <a:buChar char="•"/>
            </a:pPr>
            <a:r>
              <a:rPr lang="en-US" dirty="0" smtClean="0"/>
              <a:t>NumPy</a:t>
            </a:r>
          </a:p>
          <a:p>
            <a:pPr marL="223838" lvl="0" indent="-223838" algn="l" rtl="0">
              <a:lnSpc>
                <a:spcPct val="90000"/>
              </a:lnSpc>
              <a:spcBef>
                <a:spcPts val="1800"/>
              </a:spcBef>
              <a:spcAft>
                <a:spcPts val="0"/>
              </a:spcAft>
              <a:buSzPts val="2400"/>
              <a:buChar char="•"/>
            </a:pPr>
            <a:r>
              <a:rPr lang="en-US" dirty="0" smtClean="0"/>
              <a:t>Newspaper</a:t>
            </a:r>
          </a:p>
          <a:p>
            <a:pPr marL="223838" lvl="0" indent="-223838" algn="l" rtl="0">
              <a:lnSpc>
                <a:spcPct val="90000"/>
              </a:lnSpc>
              <a:spcBef>
                <a:spcPts val="1800"/>
              </a:spcBef>
              <a:spcAft>
                <a:spcPts val="0"/>
              </a:spcAft>
              <a:buSzPts val="2400"/>
              <a:buChar char="•"/>
            </a:pPr>
            <a:r>
              <a:rPr lang="en-US" dirty="0" smtClean="0"/>
              <a:t>Nltk</a:t>
            </a:r>
          </a:p>
          <a:p>
            <a:pPr marL="223838" lvl="0" indent="-223838" algn="l" rtl="0">
              <a:lnSpc>
                <a:spcPct val="90000"/>
              </a:lnSpc>
              <a:spcBef>
                <a:spcPts val="1800"/>
              </a:spcBef>
              <a:spcAft>
                <a:spcPts val="0"/>
              </a:spcAft>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wipe(down)">
                                      <p:cBhvr>
                                        <p:cTn id="7" dur="5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7">
                                            <p:txEl>
                                              <p:pRg st="0" end="0"/>
                                            </p:txEl>
                                          </p:spTgt>
                                        </p:tgtEl>
                                        <p:attrNameLst>
                                          <p:attrName>style.visibility</p:attrName>
                                        </p:attrNameLst>
                                      </p:cBhvr>
                                      <p:to>
                                        <p:strVal val="visible"/>
                                      </p:to>
                                    </p:set>
                                    <p:animEffect transition="in" filter="wipe(down)">
                                      <p:cBhvr>
                                        <p:cTn id="12" dur="500"/>
                                        <p:tgtEl>
                                          <p:spTgt spid="2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7">
                                            <p:txEl>
                                              <p:pRg st="1" end="1"/>
                                            </p:txEl>
                                          </p:spTgt>
                                        </p:tgtEl>
                                        <p:attrNameLst>
                                          <p:attrName>style.visibility</p:attrName>
                                        </p:attrNameLst>
                                      </p:cBhvr>
                                      <p:to>
                                        <p:strVal val="visible"/>
                                      </p:to>
                                    </p:set>
                                    <p:animEffect transition="in" filter="wipe(down)">
                                      <p:cBhvr>
                                        <p:cTn id="17" dur="500"/>
                                        <p:tgtEl>
                                          <p:spTgt spid="2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7">
                                            <p:txEl>
                                              <p:pRg st="2" end="2"/>
                                            </p:txEl>
                                          </p:spTgt>
                                        </p:tgtEl>
                                        <p:attrNameLst>
                                          <p:attrName>style.visibility</p:attrName>
                                        </p:attrNameLst>
                                      </p:cBhvr>
                                      <p:to>
                                        <p:strVal val="visible"/>
                                      </p:to>
                                    </p:set>
                                    <p:animEffect transition="in" filter="wipe(down)">
                                      <p:cBhvr>
                                        <p:cTn id="22" dur="500"/>
                                        <p:tgtEl>
                                          <p:spTgt spid="2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7">
                                            <p:txEl>
                                              <p:pRg st="3" end="3"/>
                                            </p:txEl>
                                          </p:spTgt>
                                        </p:tgtEl>
                                        <p:attrNameLst>
                                          <p:attrName>style.visibility</p:attrName>
                                        </p:attrNameLst>
                                      </p:cBhvr>
                                      <p:to>
                                        <p:strVal val="visible"/>
                                      </p:to>
                                    </p:set>
                                    <p:animEffect transition="in" filter="wipe(down)">
                                      <p:cBhvr>
                                        <p:cTn id="27" dur="500"/>
                                        <p:tgtEl>
                                          <p:spTgt spid="2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7">
                                            <p:txEl>
                                              <p:pRg st="4" end="4"/>
                                            </p:txEl>
                                          </p:spTgt>
                                        </p:tgtEl>
                                        <p:attrNameLst>
                                          <p:attrName>style.visibility</p:attrName>
                                        </p:attrNameLst>
                                      </p:cBhvr>
                                      <p:to>
                                        <p:strVal val="visible"/>
                                      </p:to>
                                    </p:set>
                                    <p:animEffect transition="in" filter="wipe(down)">
                                      <p:cBhvr>
                                        <p:cTn id="32" dur="500"/>
                                        <p:tgtEl>
                                          <p:spTgt spid="20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7">
                                            <p:txEl>
                                              <p:pRg st="5" end="5"/>
                                            </p:txEl>
                                          </p:spTgt>
                                        </p:tgtEl>
                                        <p:attrNameLst>
                                          <p:attrName>style.visibility</p:attrName>
                                        </p:attrNameLst>
                                      </p:cBhvr>
                                      <p:to>
                                        <p:strVal val="visible"/>
                                      </p:to>
                                    </p:set>
                                    <p:animEffect transition="in" filter="wipe(down)">
                                      <p:cBhvr>
                                        <p:cTn id="37" dur="500"/>
                                        <p:tgtEl>
                                          <p:spTgt spid="20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07">
                                            <p:txEl>
                                              <p:pRg st="6" end="6"/>
                                            </p:txEl>
                                          </p:spTgt>
                                        </p:tgtEl>
                                        <p:attrNameLst>
                                          <p:attrName>style.visibility</p:attrName>
                                        </p:attrNameLst>
                                      </p:cBhvr>
                                      <p:to>
                                        <p:strVal val="visible"/>
                                      </p:to>
                                    </p:set>
                                    <p:animEffect transition="in" filter="wipe(down)">
                                      <p:cBhvr>
                                        <p:cTn id="42" dur="500"/>
                                        <p:tgtEl>
                                          <p:spTgt spid="2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2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Corbel"/>
              <a:buNone/>
            </a:pPr>
            <a:r>
              <a:rPr lang="en-US" dirty="0"/>
              <a:t>Conclusions</a:t>
            </a:r>
            <a:endParaRPr/>
          </a:p>
        </p:txBody>
      </p:sp>
      <p:sp>
        <p:nvSpPr>
          <p:cNvPr id="303" name="Google Shape;303;p43"/>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Autofit/>
          </a:bodyPr>
          <a:lstStyle/>
          <a:p>
            <a:pPr marL="223838" lvl="0" indent="-223838" algn="l" rtl="0">
              <a:lnSpc>
                <a:spcPct val="90000"/>
              </a:lnSpc>
              <a:spcBef>
                <a:spcPts val="0"/>
              </a:spcBef>
              <a:spcAft>
                <a:spcPts val="0"/>
              </a:spcAft>
              <a:buSzPts val="2400"/>
              <a:buChar char="•"/>
            </a:pPr>
            <a:r>
              <a:rPr lang="en-US" dirty="0"/>
              <a:t>We have successfully designed, developed and tested a Machine Learning model and a </a:t>
            </a:r>
            <a:r>
              <a:rPr lang="en-US" dirty="0" smtClean="0"/>
              <a:t>Chatbot that </a:t>
            </a:r>
            <a:r>
              <a:rPr lang="en-US" dirty="0"/>
              <a:t>can accurately predict the onset of </a:t>
            </a:r>
            <a:r>
              <a:rPr lang="en-US" dirty="0" smtClean="0"/>
              <a:t>weight and BMI  of a person with high accuracy(90</a:t>
            </a:r>
            <a:r>
              <a:rPr lang="en-US" dirty="0"/>
              <a:t>%).</a:t>
            </a:r>
            <a:endParaRPr/>
          </a:p>
          <a:p>
            <a:pPr marL="223838" lvl="0" indent="-223838" algn="l" rtl="0">
              <a:lnSpc>
                <a:spcPct val="90000"/>
              </a:lnSpc>
              <a:spcBef>
                <a:spcPts val="1800"/>
              </a:spcBef>
              <a:spcAft>
                <a:spcPts val="0"/>
              </a:spcAft>
              <a:buSzPts val="2400"/>
              <a:buChar char="•"/>
            </a:pPr>
            <a:r>
              <a:rPr lang="en-US" dirty="0" smtClean="0"/>
              <a:t>This </a:t>
            </a:r>
            <a:r>
              <a:rPr lang="en-US" dirty="0"/>
              <a:t>project is particularly useful for </a:t>
            </a:r>
            <a:r>
              <a:rPr lang="en-US" dirty="0" smtClean="0"/>
              <a:t>people  as it can help in providing early diagnosis and solve the doubts of  patients before going to the doctors.</a:t>
            </a:r>
            <a:endParaRPr/>
          </a:p>
          <a:p>
            <a:pPr marL="223838" lvl="0" indent="-223838" algn="l" rtl="0">
              <a:lnSpc>
                <a:spcPct val="90000"/>
              </a:lnSpc>
              <a:spcBef>
                <a:spcPts val="1800"/>
              </a:spcBef>
              <a:spcAft>
                <a:spcPts val="0"/>
              </a:spcAft>
              <a:buSzPts val="2400"/>
              <a:buChar char="•"/>
            </a:pPr>
            <a:r>
              <a:rPr lang="en-US" dirty="0"/>
              <a:t>This is also useful for </a:t>
            </a:r>
            <a:r>
              <a:rPr lang="en-US" dirty="0" smtClean="0"/>
              <a:t>doctors who will be able to test their diagnosis using the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down)">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3">
                                            <p:txEl>
                                              <p:pRg st="0" end="0"/>
                                            </p:txEl>
                                          </p:spTgt>
                                        </p:tgtEl>
                                        <p:attrNameLst>
                                          <p:attrName>style.visibility</p:attrName>
                                        </p:attrNameLst>
                                      </p:cBhvr>
                                      <p:to>
                                        <p:strVal val="visible"/>
                                      </p:to>
                                    </p:set>
                                    <p:animEffect transition="in" filter="wipe(down)">
                                      <p:cBhvr>
                                        <p:cTn id="12" dur="500"/>
                                        <p:tgtEl>
                                          <p:spTgt spid="3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3">
                                            <p:txEl>
                                              <p:pRg st="1" end="1"/>
                                            </p:txEl>
                                          </p:spTgt>
                                        </p:tgtEl>
                                        <p:attrNameLst>
                                          <p:attrName>style.visibility</p:attrName>
                                        </p:attrNameLst>
                                      </p:cBhvr>
                                      <p:to>
                                        <p:strVal val="visible"/>
                                      </p:to>
                                    </p:set>
                                    <p:animEffect transition="in" filter="wipe(down)">
                                      <p:cBhvr>
                                        <p:cTn id="17" dur="500"/>
                                        <p:tgtEl>
                                          <p:spTgt spid="3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3">
                                            <p:txEl>
                                              <p:pRg st="2" end="2"/>
                                            </p:txEl>
                                          </p:spTgt>
                                        </p:tgtEl>
                                        <p:attrNameLst>
                                          <p:attrName>style.visibility</p:attrName>
                                        </p:attrNameLst>
                                      </p:cBhvr>
                                      <p:to>
                                        <p:strVal val="visible"/>
                                      </p:to>
                                    </p:set>
                                    <p:animEffect transition="in" filter="wipe(down)">
                                      <p:cBhvr>
                                        <p:cTn id="22" dur="500"/>
                                        <p:tgtEl>
                                          <p:spTgt spid="3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Corbel"/>
              <a:buNone/>
            </a:pPr>
            <a:r>
              <a:rPr lang="en-US" sz="6000" dirty="0"/>
              <a:t>The Goal:</a:t>
            </a:r>
            <a:endParaRPr/>
          </a:p>
        </p:txBody>
      </p:sp>
      <p:sp>
        <p:nvSpPr>
          <p:cNvPr id="92" name="Google Shape;92;p14"/>
          <p:cNvSpPr txBox="1">
            <a:spLocks noGrp="1"/>
          </p:cNvSpPr>
          <p:nvPr>
            <p:ph type="body" idx="1"/>
          </p:nvPr>
        </p:nvSpPr>
        <p:spPr>
          <a:xfrm>
            <a:off x="1532023" y="2438400"/>
            <a:ext cx="9134391" cy="4114801"/>
          </a:xfrm>
          <a:prstGeom prst="rect">
            <a:avLst/>
          </a:prstGeom>
          <a:noFill/>
          <a:ln>
            <a:noFill/>
          </a:ln>
        </p:spPr>
        <p:txBody>
          <a:bodyPr spcFirstLastPara="1" wrap="square" lIns="91425" tIns="45700" rIns="91425" bIns="45700" anchor="t" anchorCtr="0">
            <a:noAutofit/>
          </a:bodyPr>
          <a:lstStyle/>
          <a:p>
            <a:pPr marL="223838" lvl="0" indent="-223838" algn="l" rtl="0">
              <a:lnSpc>
                <a:spcPct val="90000"/>
              </a:lnSpc>
              <a:spcBef>
                <a:spcPts val="0"/>
              </a:spcBef>
              <a:spcAft>
                <a:spcPts val="0"/>
              </a:spcAft>
              <a:buSzPts val="3200"/>
              <a:buChar char="•"/>
            </a:pPr>
            <a:r>
              <a:rPr lang="en-US" sz="3200" dirty="0"/>
              <a:t>To build an accurate model that can predict the </a:t>
            </a:r>
            <a:r>
              <a:rPr lang="en-US" sz="3200" dirty="0" smtClean="0"/>
              <a:t>weight and Body Mass Index using </a:t>
            </a:r>
            <a:r>
              <a:rPr lang="en-US" sz="3200" dirty="0"/>
              <a:t>as </a:t>
            </a:r>
            <a:r>
              <a:rPr lang="en-US" sz="3200" dirty="0" smtClean="0"/>
              <a:t>only height as input</a:t>
            </a:r>
            <a:endParaRPr/>
          </a:p>
          <a:p>
            <a:pPr marL="223838" lvl="0" indent="-223838" algn="l" rtl="0">
              <a:lnSpc>
                <a:spcPct val="90000"/>
              </a:lnSpc>
              <a:spcBef>
                <a:spcPts val="1800"/>
              </a:spcBef>
              <a:spcAft>
                <a:spcPts val="0"/>
              </a:spcAft>
              <a:buSzPts val="3200"/>
              <a:buChar char="•"/>
            </a:pPr>
            <a:r>
              <a:rPr lang="en-US" sz="3200" dirty="0"/>
              <a:t>To build a user-friendly and efficient deployment on the web for public release.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Effect transition="in" filter="wipe(down)">
                                      <p:cBhvr>
                                        <p:cTn id="12" dur="500"/>
                                        <p:tgtEl>
                                          <p:spTgt spid="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Effect transition="in" filter="wipe(down)">
                                      <p:cBhvr>
                                        <p:cTn id="17" dur="500"/>
                                        <p:tgtEl>
                                          <p:spTgt spid="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Corbel"/>
              <a:buNone/>
            </a:pPr>
            <a:r>
              <a:rPr lang="en-US" dirty="0"/>
              <a:t>Procedure followed:</a:t>
            </a:r>
            <a:endParaRPr/>
          </a:p>
        </p:txBody>
      </p:sp>
      <p:sp>
        <p:nvSpPr>
          <p:cNvPr id="98" name="Google Shape;98;p15"/>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Autofit/>
          </a:bodyPr>
          <a:lstStyle/>
          <a:p>
            <a:pPr marL="223838" lvl="0" indent="-223838" algn="l" rtl="0">
              <a:lnSpc>
                <a:spcPct val="90000"/>
              </a:lnSpc>
              <a:spcBef>
                <a:spcPts val="0"/>
              </a:spcBef>
              <a:spcAft>
                <a:spcPts val="0"/>
              </a:spcAft>
              <a:buSzPts val="2400"/>
              <a:buChar char="•"/>
            </a:pPr>
            <a:r>
              <a:rPr lang="en-US" dirty="0"/>
              <a:t>Collection of data.</a:t>
            </a:r>
            <a:endParaRPr/>
          </a:p>
          <a:p>
            <a:pPr marL="223838" lvl="0" indent="-223838" algn="l" rtl="0">
              <a:lnSpc>
                <a:spcPct val="90000"/>
              </a:lnSpc>
              <a:spcBef>
                <a:spcPts val="1800"/>
              </a:spcBef>
              <a:spcAft>
                <a:spcPts val="0"/>
              </a:spcAft>
              <a:buSzPts val="2400"/>
              <a:buChar char="•"/>
            </a:pPr>
            <a:r>
              <a:rPr lang="en-US" dirty="0"/>
              <a:t>Data cleaning and handling missing data.</a:t>
            </a:r>
            <a:endParaRPr/>
          </a:p>
          <a:p>
            <a:pPr marL="223838" lvl="0" indent="-223838" algn="l" rtl="0">
              <a:lnSpc>
                <a:spcPct val="90000"/>
              </a:lnSpc>
              <a:spcBef>
                <a:spcPts val="1800"/>
              </a:spcBef>
              <a:spcAft>
                <a:spcPts val="0"/>
              </a:spcAft>
              <a:buSzPts val="2400"/>
              <a:buChar char="•"/>
            </a:pPr>
            <a:r>
              <a:rPr lang="en-US" dirty="0"/>
              <a:t>Exploratory data analysis.</a:t>
            </a:r>
            <a:endParaRPr/>
          </a:p>
          <a:p>
            <a:pPr marL="223838" lvl="0" indent="-223838" algn="l" rtl="0">
              <a:lnSpc>
                <a:spcPct val="90000"/>
              </a:lnSpc>
              <a:spcBef>
                <a:spcPts val="1800"/>
              </a:spcBef>
              <a:spcAft>
                <a:spcPts val="0"/>
              </a:spcAft>
              <a:buSzPts val="2400"/>
              <a:buChar char="•"/>
            </a:pPr>
            <a:r>
              <a:rPr lang="en-US" dirty="0"/>
              <a:t>Designing ML models and Neural Networks.</a:t>
            </a:r>
            <a:endParaRPr/>
          </a:p>
          <a:p>
            <a:pPr marL="223838" lvl="0" indent="-223838" algn="l" rtl="0">
              <a:lnSpc>
                <a:spcPct val="90000"/>
              </a:lnSpc>
              <a:spcBef>
                <a:spcPts val="1800"/>
              </a:spcBef>
              <a:spcAft>
                <a:spcPts val="0"/>
              </a:spcAft>
              <a:buSzPts val="2400"/>
              <a:buChar char="•"/>
            </a:pPr>
            <a:r>
              <a:rPr lang="en-US" dirty="0" smtClean="0"/>
              <a:t>Encapsulating </a:t>
            </a:r>
            <a:r>
              <a:rPr lang="en-US" dirty="0"/>
              <a:t>modules, models and data processors</a:t>
            </a:r>
            <a:r>
              <a:rPr lang="en-US" dirty="0" smtClean="0"/>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8">
                                            <p:txEl>
                                              <p:pRg st="0" end="0"/>
                                            </p:txEl>
                                          </p:spTgt>
                                        </p:tgtEl>
                                        <p:attrNameLst>
                                          <p:attrName>style.visibility</p:attrName>
                                        </p:attrNameLst>
                                      </p:cBhvr>
                                      <p:to>
                                        <p:strVal val="visible"/>
                                      </p:to>
                                    </p:set>
                                    <p:animEffect transition="in" filter="wipe(down)">
                                      <p:cBhvr>
                                        <p:cTn id="12" dur="500"/>
                                        <p:tgtEl>
                                          <p:spTgt spid="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8">
                                            <p:txEl>
                                              <p:pRg st="1" end="1"/>
                                            </p:txEl>
                                          </p:spTgt>
                                        </p:tgtEl>
                                        <p:attrNameLst>
                                          <p:attrName>style.visibility</p:attrName>
                                        </p:attrNameLst>
                                      </p:cBhvr>
                                      <p:to>
                                        <p:strVal val="visible"/>
                                      </p:to>
                                    </p:set>
                                    <p:animEffect transition="in" filter="wipe(down)">
                                      <p:cBhvr>
                                        <p:cTn id="17" dur="500"/>
                                        <p:tgtEl>
                                          <p:spTgt spid="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8">
                                            <p:txEl>
                                              <p:pRg st="2" end="2"/>
                                            </p:txEl>
                                          </p:spTgt>
                                        </p:tgtEl>
                                        <p:attrNameLst>
                                          <p:attrName>style.visibility</p:attrName>
                                        </p:attrNameLst>
                                      </p:cBhvr>
                                      <p:to>
                                        <p:strVal val="visible"/>
                                      </p:to>
                                    </p:set>
                                    <p:animEffect transition="in" filter="wipe(down)">
                                      <p:cBhvr>
                                        <p:cTn id="22" dur="500"/>
                                        <p:tgtEl>
                                          <p:spTgt spid="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8">
                                            <p:txEl>
                                              <p:pRg st="3" end="3"/>
                                            </p:txEl>
                                          </p:spTgt>
                                        </p:tgtEl>
                                        <p:attrNameLst>
                                          <p:attrName>style.visibility</p:attrName>
                                        </p:attrNameLst>
                                      </p:cBhvr>
                                      <p:to>
                                        <p:strVal val="visible"/>
                                      </p:to>
                                    </p:set>
                                    <p:animEffect transition="in" filter="wipe(down)">
                                      <p:cBhvr>
                                        <p:cTn id="27" dur="500"/>
                                        <p:tgtEl>
                                          <p:spTgt spid="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8">
                                            <p:txEl>
                                              <p:pRg st="4" end="4"/>
                                            </p:txEl>
                                          </p:spTgt>
                                        </p:tgtEl>
                                        <p:attrNameLst>
                                          <p:attrName>style.visibility</p:attrName>
                                        </p:attrNameLst>
                                      </p:cBhvr>
                                      <p:to>
                                        <p:strVal val="visible"/>
                                      </p:to>
                                    </p:set>
                                    <p:animEffect transition="in" filter="wipe(down)">
                                      <p:cBhvr>
                                        <p:cTn id="32" dur="500"/>
                                        <p:tgtEl>
                                          <p:spTgt spid="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925" y="576775"/>
            <a:ext cx="5581772" cy="683455"/>
          </a:xfrm>
        </p:spPr>
        <p:txBody>
          <a:bodyPr/>
          <a:lstStyle/>
          <a:p>
            <a:r>
              <a:rPr lang="en-US" dirty="0" smtClean="0"/>
              <a:t>Description  of  dataset</a:t>
            </a:r>
            <a:endParaRPr lang="en-US" dirty="0"/>
          </a:p>
        </p:txBody>
      </p:sp>
      <p:pic>
        <p:nvPicPr>
          <p:cNvPr id="3" name="Picture 2"/>
          <p:cNvPicPr>
            <a:picLocks noChangeAspect="1" noChangeArrowheads="1"/>
          </p:cNvPicPr>
          <p:nvPr/>
        </p:nvPicPr>
        <p:blipFill>
          <a:blip r:embed="rId2"/>
          <a:srcRect l="7244" t="40000" r="73943" b="22500"/>
          <a:stretch>
            <a:fillRect/>
          </a:stretch>
        </p:blipFill>
        <p:spPr bwMode="auto">
          <a:xfrm>
            <a:off x="1434904" y="1538715"/>
            <a:ext cx="3685736" cy="4130565"/>
          </a:xfrm>
          <a:prstGeom prst="rect">
            <a:avLst/>
          </a:prstGeom>
          <a:noFill/>
          <a:ln w="9525">
            <a:noFill/>
            <a:miter lim="800000"/>
            <a:headEnd/>
            <a:tailEnd/>
          </a:ln>
          <a:effectLst/>
        </p:spPr>
      </p:pic>
      <p:sp>
        <p:nvSpPr>
          <p:cNvPr id="5" name="TextBox 4"/>
          <p:cNvSpPr txBox="1"/>
          <p:nvPr/>
        </p:nvSpPr>
        <p:spPr>
          <a:xfrm>
            <a:off x="6147581" y="2278966"/>
            <a:ext cx="4853353" cy="1200329"/>
          </a:xfrm>
          <a:prstGeom prst="rect">
            <a:avLst/>
          </a:prstGeom>
          <a:noFill/>
        </p:spPr>
        <p:txBody>
          <a:bodyPr wrap="square" rtlCol="0">
            <a:spAutoFit/>
          </a:bodyPr>
          <a:lstStyle/>
          <a:p>
            <a:r>
              <a:rPr lang="en-US" sz="2400" dirty="0" smtClean="0">
                <a:solidFill>
                  <a:schemeClr val="bg1"/>
                </a:solidFill>
                <a:latin typeface="Corbel" pitchFamily="34" charset="0"/>
              </a:rPr>
              <a:t>This data was obtained from Ministry of health and Family Welfare, government of India</a:t>
            </a:r>
            <a:endParaRPr lang="en-US" sz="2400" dirty="0">
              <a:solidFill>
                <a:schemeClr val="bg1"/>
              </a:solidFill>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Corbel"/>
              <a:buNone/>
            </a:pPr>
            <a:r>
              <a:rPr lang="en-US" dirty="0"/>
              <a:t>Steps taken for cleaning the data:</a:t>
            </a:r>
            <a:endParaRPr/>
          </a:p>
        </p:txBody>
      </p:sp>
      <p:sp>
        <p:nvSpPr>
          <p:cNvPr id="123" name="Google Shape;123;p19"/>
          <p:cNvSpPr txBox="1">
            <a:spLocks noGrp="1"/>
          </p:cNvSpPr>
          <p:nvPr>
            <p:ph type="body" idx="1"/>
          </p:nvPr>
        </p:nvSpPr>
        <p:spPr>
          <a:xfrm>
            <a:off x="1561608" y="2286000"/>
            <a:ext cx="9134391" cy="4114801"/>
          </a:xfrm>
          <a:prstGeom prst="rect">
            <a:avLst/>
          </a:prstGeom>
          <a:noFill/>
          <a:ln>
            <a:noFill/>
          </a:ln>
        </p:spPr>
        <p:txBody>
          <a:bodyPr spcFirstLastPara="1" wrap="square" lIns="91425" tIns="45700" rIns="91425" bIns="45700" anchor="t" anchorCtr="0">
            <a:noAutofit/>
          </a:bodyPr>
          <a:lstStyle/>
          <a:p>
            <a:pPr marL="223838" lvl="0" indent="-223838" algn="l" rtl="0">
              <a:lnSpc>
                <a:spcPct val="90000"/>
              </a:lnSpc>
              <a:spcBef>
                <a:spcPts val="0"/>
              </a:spcBef>
              <a:spcAft>
                <a:spcPts val="0"/>
              </a:spcAft>
              <a:buSzPts val="2400"/>
              <a:buChar char="•"/>
            </a:pPr>
            <a:r>
              <a:rPr lang="en-US" dirty="0"/>
              <a:t>Replacing missing values (0) with NumPy NaNs.</a:t>
            </a:r>
            <a:endParaRPr/>
          </a:p>
          <a:p>
            <a:pPr marL="223838" lvl="0" indent="-223838" algn="l" rtl="0">
              <a:lnSpc>
                <a:spcPct val="90000"/>
              </a:lnSpc>
              <a:spcBef>
                <a:spcPts val="1800"/>
              </a:spcBef>
              <a:spcAft>
                <a:spcPts val="0"/>
              </a:spcAft>
              <a:buSzPts val="2400"/>
              <a:buChar char="•"/>
            </a:pPr>
            <a:r>
              <a:rPr lang="en-US" dirty="0"/>
              <a:t>Filling missing values with respective medians.</a:t>
            </a:r>
            <a:endParaRPr/>
          </a:p>
          <a:p>
            <a:pPr marL="223838" lvl="0" indent="-223838" algn="l" rtl="0">
              <a:lnSpc>
                <a:spcPct val="90000"/>
              </a:lnSpc>
              <a:spcBef>
                <a:spcPts val="1800"/>
              </a:spcBef>
              <a:spcAft>
                <a:spcPts val="0"/>
              </a:spcAft>
              <a:buSzPts val="2400"/>
              <a:buChar char="•"/>
            </a:pPr>
            <a:r>
              <a:rPr lang="en-US" dirty="0"/>
              <a:t>Exploring correlation of variables.</a:t>
            </a:r>
            <a:endParaRPr/>
          </a:p>
          <a:p>
            <a:pPr marL="223838" lvl="0" indent="-223838" algn="l" rtl="0">
              <a:lnSpc>
                <a:spcPct val="90000"/>
              </a:lnSpc>
              <a:spcBef>
                <a:spcPts val="1800"/>
              </a:spcBef>
              <a:spcAft>
                <a:spcPts val="0"/>
              </a:spcAft>
              <a:buSzPts val="2400"/>
              <a:buChar char="•"/>
            </a:pPr>
            <a:r>
              <a:rPr lang="en-US" dirty="0" smtClean="0"/>
              <a:t>Checking </a:t>
            </a:r>
            <a:r>
              <a:rPr lang="en-US" dirty="0"/>
              <a:t>correlation and selecting most important features.</a:t>
            </a:r>
            <a:endParaRPr/>
          </a:p>
          <a:p>
            <a:pPr marL="223838" lvl="0" indent="-223838" algn="l" rtl="0">
              <a:lnSpc>
                <a:spcPct val="90000"/>
              </a:lnSpc>
              <a:spcBef>
                <a:spcPts val="1800"/>
              </a:spcBef>
              <a:spcAft>
                <a:spcPts val="0"/>
              </a:spcAft>
              <a:buSzPts val="2400"/>
              <a:buChar char="•"/>
            </a:pPr>
            <a:r>
              <a:rPr lang="en-US" dirty="0"/>
              <a:t>Software used: Python 3.8, Pandas, NumPy, </a:t>
            </a:r>
            <a:r>
              <a:rPr lang="en-US" dirty="0" smtClean="0"/>
              <a:t>MatPlotLib.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down)">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wipe(down)">
                                      <p:cBhvr>
                                        <p:cTn id="12" dur="500"/>
                                        <p:tgtEl>
                                          <p:spTgt spid="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3">
                                            <p:txEl>
                                              <p:pRg st="1" end="1"/>
                                            </p:txEl>
                                          </p:spTgt>
                                        </p:tgtEl>
                                        <p:attrNameLst>
                                          <p:attrName>style.visibility</p:attrName>
                                        </p:attrNameLst>
                                      </p:cBhvr>
                                      <p:to>
                                        <p:strVal val="visible"/>
                                      </p:to>
                                    </p:set>
                                    <p:animEffect transition="in" filter="wipe(down)">
                                      <p:cBhvr>
                                        <p:cTn id="17" dur="500"/>
                                        <p:tgtEl>
                                          <p:spTgt spid="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3">
                                            <p:txEl>
                                              <p:pRg st="2" end="2"/>
                                            </p:txEl>
                                          </p:spTgt>
                                        </p:tgtEl>
                                        <p:attrNameLst>
                                          <p:attrName>style.visibility</p:attrName>
                                        </p:attrNameLst>
                                      </p:cBhvr>
                                      <p:to>
                                        <p:strVal val="visible"/>
                                      </p:to>
                                    </p:set>
                                    <p:animEffect transition="in" filter="wipe(down)">
                                      <p:cBhvr>
                                        <p:cTn id="22" dur="500"/>
                                        <p:tgtEl>
                                          <p:spTgt spid="1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3">
                                            <p:txEl>
                                              <p:pRg st="3" end="3"/>
                                            </p:txEl>
                                          </p:spTgt>
                                        </p:tgtEl>
                                        <p:attrNameLst>
                                          <p:attrName>style.visibility</p:attrName>
                                        </p:attrNameLst>
                                      </p:cBhvr>
                                      <p:to>
                                        <p:strVal val="visible"/>
                                      </p:to>
                                    </p:set>
                                    <p:animEffect transition="in" filter="wipe(down)">
                                      <p:cBhvr>
                                        <p:cTn id="27" dur="500"/>
                                        <p:tgtEl>
                                          <p:spTgt spid="1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3">
                                            <p:txEl>
                                              <p:pRg st="4" end="4"/>
                                            </p:txEl>
                                          </p:spTgt>
                                        </p:tgtEl>
                                        <p:attrNameLst>
                                          <p:attrName>style.visibility</p:attrName>
                                        </p:attrNameLst>
                                      </p:cBhvr>
                                      <p:to>
                                        <p:strVal val="visible"/>
                                      </p:to>
                                    </p:set>
                                    <p:animEffect transition="in" filter="wipe(down)">
                                      <p:cBhvr>
                                        <p:cTn id="32" dur="500"/>
                                        <p:tgtEl>
                                          <p:spTgt spid="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Corbel"/>
              <a:buNone/>
            </a:pPr>
            <a:r>
              <a:rPr lang="en-US" dirty="0" smtClean="0"/>
              <a:t>Steps  for creation of model:</a:t>
            </a:r>
            <a:endParaRPr/>
          </a:p>
        </p:txBody>
      </p:sp>
      <p:sp>
        <p:nvSpPr>
          <p:cNvPr id="129" name="Google Shape;129;p20"/>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Autofit/>
          </a:bodyPr>
          <a:lstStyle/>
          <a:p>
            <a:pPr marL="223838" lvl="0" indent="-223838" algn="l" rtl="0">
              <a:lnSpc>
                <a:spcPct val="90000"/>
              </a:lnSpc>
              <a:spcBef>
                <a:spcPts val="0"/>
              </a:spcBef>
              <a:spcAft>
                <a:spcPts val="0"/>
              </a:spcAft>
              <a:buSzPts val="2400"/>
              <a:buChar char="•"/>
            </a:pPr>
            <a:r>
              <a:rPr lang="en-US" dirty="0" smtClean="0"/>
              <a:t>We split the data set into two components . 80% of data values in data set were used for training the data and rest 20% of the values were used in testing the model</a:t>
            </a:r>
          </a:p>
          <a:p>
            <a:pPr marL="223838" lvl="0" indent="-223838" algn="l" rtl="0">
              <a:lnSpc>
                <a:spcPct val="90000"/>
              </a:lnSpc>
              <a:spcBef>
                <a:spcPts val="0"/>
              </a:spcBef>
              <a:spcAft>
                <a:spcPts val="0"/>
              </a:spcAft>
              <a:buSzPts val="2400"/>
              <a:buNone/>
            </a:pPr>
            <a:endParaRPr lang="en-US" dirty="0" smtClean="0"/>
          </a:p>
          <a:p>
            <a:pPr marL="223838" lvl="0" indent="-223838">
              <a:spcBef>
                <a:spcPts val="0"/>
              </a:spcBef>
              <a:buSzPts val="2400"/>
            </a:pPr>
            <a:r>
              <a:rPr lang="en-US" dirty="0" smtClean="0"/>
              <a:t>We then applied linear  regression model to the training dataset.</a:t>
            </a:r>
            <a:r>
              <a:rPr lang="en-US" b="1" dirty="0" smtClean="0"/>
              <a:t> Linear Regression</a:t>
            </a:r>
            <a:r>
              <a:rPr lang="en-US" dirty="0" smtClean="0"/>
              <a:t> is a machine learning algorithm based on supervised learning. It performs a </a:t>
            </a:r>
            <a:r>
              <a:rPr lang="en-US" b="1" dirty="0" smtClean="0"/>
              <a:t>regression</a:t>
            </a:r>
            <a:r>
              <a:rPr lang="en-US" dirty="0" smtClean="0"/>
              <a:t> task. </a:t>
            </a:r>
            <a:r>
              <a:rPr lang="en-US" b="1" dirty="0" smtClean="0"/>
              <a:t>Regression</a:t>
            </a:r>
            <a:r>
              <a:rPr lang="en-US" dirty="0" smtClean="0"/>
              <a:t> models a target prediction value based on independent variables and hence was best suited for our needs.</a:t>
            </a:r>
          </a:p>
          <a:p>
            <a:pPr marL="223838" lvl="0" indent="-223838">
              <a:spcBef>
                <a:spcPts val="0"/>
              </a:spcBef>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down)">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9">
                                            <p:txEl>
                                              <p:pRg st="0" end="0"/>
                                            </p:txEl>
                                          </p:spTgt>
                                        </p:tgtEl>
                                        <p:attrNameLst>
                                          <p:attrName>style.visibility</p:attrName>
                                        </p:attrNameLst>
                                      </p:cBhvr>
                                      <p:to>
                                        <p:strVal val="visible"/>
                                      </p:to>
                                    </p:set>
                                    <p:animEffect transition="in" filter="wipe(down)">
                                      <p:cBhvr>
                                        <p:cTn id="12" dur="500"/>
                                        <p:tgtEl>
                                          <p:spTgt spid="1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wipe(down)">
                                      <p:cBhvr>
                                        <p:cTn id="17" dur="500"/>
                                        <p:tgtEl>
                                          <p:spTgt spid="1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1522413" y="381000"/>
            <a:ext cx="9144000"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Corbel"/>
              <a:buNone/>
            </a:pPr>
            <a:r>
              <a:rPr lang="en-US" dirty="0"/>
              <a:t>ML Classifiers:</a:t>
            </a:r>
            <a:endParaRPr/>
          </a:p>
        </p:txBody>
      </p:sp>
      <p:sp>
        <p:nvSpPr>
          <p:cNvPr id="149" name="Google Shape;149;p23"/>
          <p:cNvSpPr txBox="1">
            <a:spLocks noGrp="1"/>
          </p:cNvSpPr>
          <p:nvPr>
            <p:ph type="body" idx="1"/>
          </p:nvPr>
        </p:nvSpPr>
        <p:spPr>
          <a:xfrm>
            <a:off x="1522425" y="1845125"/>
            <a:ext cx="9134400" cy="417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smtClean="0"/>
              <a:t> We used </a:t>
            </a:r>
            <a:r>
              <a:rPr lang="en-US" b="1" i="1" u="sng" dirty="0" smtClean="0"/>
              <a:t>R-squared</a:t>
            </a:r>
            <a:r>
              <a:rPr lang="en-US" b="1" u="sng" dirty="0" smtClean="0"/>
              <a:t> </a:t>
            </a:r>
            <a:r>
              <a:rPr lang="en-US" dirty="0" smtClean="0"/>
              <a:t> regression to find out how close are the predicted values  to the real values. R squared", is the proportion of the variance in the dependent variable that is predictable from the independent variable. This gave us an accuracy score of 90%. </a:t>
            </a:r>
          </a:p>
          <a:p>
            <a:pPr marL="0" indent="0">
              <a:spcBef>
                <a:spcPts val="0"/>
              </a:spcBef>
              <a:buNone/>
            </a:pPr>
            <a:endParaRPr lang="en-US" dirty="0" smtClean="0"/>
          </a:p>
          <a:p>
            <a:pPr marL="0" indent="0">
              <a:spcBef>
                <a:spcPts val="0"/>
              </a:spcBef>
            </a:pPr>
            <a:r>
              <a:rPr lang="en-US" b="1" u="sng" dirty="0" smtClean="0"/>
              <a:t> </a:t>
            </a:r>
            <a:r>
              <a:rPr lang="en-US" dirty="0" smtClean="0"/>
              <a:t>We also used </a:t>
            </a:r>
            <a:r>
              <a:rPr lang="en-US" b="1" i="1" u="sng" dirty="0" smtClean="0"/>
              <a:t>Mean squared error </a:t>
            </a:r>
            <a:r>
              <a:rPr lang="en-US" dirty="0" smtClean="0"/>
              <a:t>to figure the percentage of error in out model. In statistics, the mean squared error or mean squared deviation of an estimator measures the average of the squares of the errors that is, the average squared difference between the estimated values and the actual value. It gave the score of 20%.  </a:t>
            </a:r>
            <a:endParaRPr b="1"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wipe(down)">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9">
                                            <p:txEl>
                                              <p:pRg st="0" end="0"/>
                                            </p:txEl>
                                          </p:spTgt>
                                        </p:tgtEl>
                                        <p:attrNameLst>
                                          <p:attrName>style.visibility</p:attrName>
                                        </p:attrNameLst>
                                      </p:cBhvr>
                                      <p:to>
                                        <p:strVal val="visible"/>
                                      </p:to>
                                    </p:set>
                                    <p:animEffect transition="in" filter="wipe(down)">
                                      <p:cBhvr>
                                        <p:cTn id="12" dur="500"/>
                                        <p:tgtEl>
                                          <p:spTgt spid="1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wipe(down)">
                                      <p:cBhvr>
                                        <p:cTn id="17" dur="500"/>
                                        <p:tgtEl>
                                          <p:spTgt spid="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1522413" y="381000"/>
            <a:ext cx="9144000" cy="137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dirty="0" smtClean="0"/>
              <a:t>Prediction  done  using  training  set</a:t>
            </a:r>
            <a:endParaRPr u="sng"/>
          </a:p>
        </p:txBody>
      </p:sp>
      <p:sp>
        <p:nvSpPr>
          <p:cNvPr id="164" name="Google Shape;164;p25"/>
          <p:cNvSpPr txBox="1">
            <a:spLocks noGrp="1"/>
          </p:cNvSpPr>
          <p:nvPr>
            <p:ph type="body" idx="1"/>
          </p:nvPr>
        </p:nvSpPr>
        <p:spPr>
          <a:xfrm>
            <a:off x="1522413" y="1904999"/>
            <a:ext cx="9134400" cy="4114800"/>
          </a:xfrm>
          <a:prstGeom prst="rect">
            <a:avLst/>
          </a:prstGeom>
        </p:spPr>
        <p:txBody>
          <a:bodyPr spcFirstLastPara="1" wrap="square" lIns="91425" tIns="45700" rIns="91425" bIns="45700" anchor="t" anchorCtr="0">
            <a:noAutofit/>
          </a:bodyPr>
          <a:lstStyle/>
          <a:p>
            <a:pPr marL="1371600" lvl="0" indent="0" algn="l" rtl="0">
              <a:spcBef>
                <a:spcPts val="1800"/>
              </a:spcBef>
              <a:spcAft>
                <a:spcPts val="0"/>
              </a:spcAft>
              <a:buNone/>
            </a:pPr>
            <a:r>
              <a:rPr lang="en-US" dirty="0" smtClean="0"/>
              <a:t>The predicted values are very close to real values.</a:t>
            </a:r>
            <a:endParaRPr/>
          </a:p>
        </p:txBody>
      </p:sp>
      <p:sp>
        <p:nvSpPr>
          <p:cNvPr id="12294" name="AutoShape 6" descr="data:image/png;base64,iVBORw0KGgoAAAANSUhEUgAAAYUAAAEWCAYAAACJ0YulAAAABHNCSVQICAgIfAhkiAAAAAlwSFlzAAALEgAACxIB0t1+/AAAADh0RVh0U29mdHdhcmUAbWF0cGxvdGxpYiB2ZXJzaW9uMy4yLjIsIGh0dHA6Ly9tYXRwbG90bGliLm9yZy+WH4yJAAAgAElEQVR4nO3deZgU5bn+8e8NiIiggCwBN3BJED0JQVRUEo1GIwaX3zkaNZ6EGI3GuGvi0Zi4JiZo1KjRuG9x3+K+GzdUUFAUERUFERAUEBBQkeX5/VE1PT3DzNAM01PT3ffnuvqi37equ5+pbvrpd6m3FBGYmZkBtMo6ADMzazmcFMzMLMdJwczMcpwUzMwsx0nBzMxynBTMzCzHScHqJOn3kq4pcN8zJd1c7JgKJelDST8s8mtsJGmhpNYF7NtbUkhqU8yYmsIqvu8F72ulw0mhTNX1xSjpF5JGFPL4iDg3Ig4rVixZkLS9pAX5X+SSrq6n7oqGnisiPoqIDhGxrAniWq2kKunRNEEtlLRE0td55Qb/jtpW5X1vys9IbZL2kTRW0ueSZkv6j6Q+BTyuZBJwS+WkYJVkNMlnfkBe3feAabXqvg8834xxrZaIGJImqA7ALcB5VeWI+HXVfqXyRSlpM+Am4CRgXaAPcBmw2gnYVs5JoYJJ6iXpHkmzJE2WdGzethq/XiX9XNIUSXMk/bGOX/9tJd2U/uoeL2lg+rh/ARsBD6a/XE+uI47Okh5K45ib3t8gb/uzks6R9GL6/E9I6pq3/Wd5sZ1W398bEUuAkSRf+kjqDrQF7qxV903geUmtJJ0i6YP0ue+U1CXdr8YvUkl9JD2fxveUpMvq+PV/sKSP0l++p6WP2wP4PXBAenzeqPcNa4Q0xqMkTQQmpnUXS5qa/gofI+l7efvn3ve8v3FY7bgbse9akm5M398Jkk6WNK2esPsDkyPi6UgsiIh7IuKj9LnqfV+oTubz0uO5fRMdyorhpFChJLUCHgTeANYHdgWOl/SjOvbtB1wOHAz0JPn1tn6t3fYGbgc6AQ8A/wCIiJ8BHwF7pb9cz6sjnFbA9cDGJAnky6rH5/kpcAhQ9UX+27zY/gn8DOgFrAdsQP2eJ00A6b8j0lt+3eSImAYcA+wL7JQ+91ySX6x1uRV4JX39M9N4ahsMfIvkWJ8uaYuIeAw4F7gjPT7faSD2xtoX2A7ol5ZfJfni7ZLGfZekdg08foW4G7HvGUBvYBNgN+B/G3iO14C+ki6S9ANJHWptb+h9qXofO6XH8+UGXsfq4KRQ3u6TNK/qRvLFXmUboFtEnB0RX0fEJOBq4MA6nmc/4MGIGBERXwOnA7UXzRoREY+kfez/Agr+couIOekvwS8iYgHwZ5L/8Pmuj4j3IuJLkl/2/fNieygino+IxcAfgeUNvNxzwGBJIuk6egF4GRiUV/dcuu+vgdMiYlr63GcC+9XuhpG0EcnxPD09liNIEmNtZ0XElxHxBkkyLkYCqMtfIuKz9NgRETenx3xpRFwArEnyRV6fVYm7vn1/ApwbEXPThHtJfU+QfhZ3JvnhcScwW9INecmhoPfFGsdJobztGxGdqm7Ab/K2bQz0qpU0fg/0qON5egFTqwoR8QUwp9Y+M/PufwG0K/Q/qaT2kq5Mu4A+J/k130k1Z/bUfv6qL4jasS2qI7Z8I9PHbkXyq/KFiFiYPkdVXVUXxMbAv/OOzwSSfu3ax6gX8Fl6XKpMZUX1/Q0NknSwqgeOHy3kMbXUiEXSb9MunPnp37Uu0LXuhwKrFndB71PtmGqLiJER8ZOI6EaSqL8PVHVHFfq+WCM4KVSuqSTdJJ3ybh0jYs869p1BXpeMpLVIukkKtbKleE8i+aW6XUSsQ3UXgAp47hnAhnmxtW8otoj4iqT7ZC+gZ0S8k256Ia37NtVJYSowpNYxahcR0+uIoUv62lU2pHANHp+IuCVv4HjIKjzvCs+fjh+cTPLLvXP6Y2E+hR3r1VHjM8QqHJ+IeBW4lyRpQ8Pvi5d9Xk1OCpXrFWCBpP9LBwFbS9pK0jZ17Hs3sJekHSS1JWmur8qXyCckfcn16UgyjjAvHTA8YxWe+25gqKTBaWxns/LP9fPAccBLeXUj0roZEfFBWncF8GdJGwNI6iZpn9pPFhFTSGY2nSmpbTq4udcq/A2fAL3TcZ5i6wgsBWYBbSSdDqzTDK97J3CqkkkF6wNH17dj+l7+SsmgP5L6koxZjUx3aeh9mUXSfdjQ580a4KRQodK+/6GkMz2A2cA1JF0JtfcdTzK4dzvJL76FwKfA4gJf7i/AH9Lm/m/r2P53YK00hpHAY6vwd4wHjiIZMJ1BMuhY36yWKs+RDFjnn7MxIq17Ia/uYpKxgSckLUhj266e5zwY2J6k6+pPwB0UfnzuSv+dI+m1Ah/TWI+THN/3gCnAV6ykK6eJnE3yvkwGniJJ5vUdn3kkSWCcpIUk8f4bqJqkUO/7knbh/Rl4Mf28DSrOn1O+5Ivs2KpKB/zmAZtHxOSs42mJJN0BvBMRq9LqqRiSjgQOjIjaEwosY24pWEEk7ZUOCK8N/A0YB3yYbVQth6RtJG2azqHfA9gHuC/ruFoKST0l7Zgen2+RjCP9O+u4bEWewmWF2odkqqlI+s8PDDcz832DZDB0PZJukiMj4vVsQ2pR2gJXkpydPI+kK/LyBh9hmXD3kZmZ5bj7yMzMckq6+6hr167Ru3fvrMMwMyspY8aMmZ2eGLiCkk4KvXv3ZvTo0VmHYWZWUiRNqW+bu4/MzCzHScHMzHKcFMzMLMdJwczMcpwUzMwsp6RnH5mZVRzVsUBxE56E7JaCmVmpqCshNFTfCE4KZmaW46RgZmY5TgpmZiXkKn6FCO5jhYsANgkPNJuZlYA5c6Br3iWoO7KgKK/jloKZWdakFW95/vhH6Nq1ujyZ3uzKf6orPPvIzKxMNDCjaPLkZPOf/pRUnX568v3fOz5M7lTdmpC7j8zMWqCDuZlbN6kuz5kDXboU/3XdUjAza0HGMAAR3MrBAFx9ddIYaI6EAG4pmJm1CMsRO/IiI9kegC7MYdoX67HWWs0bR9FaCpKuk/SppLfy6rpIelLSxPTfzmm9JF0i6X1Jb0oaUKy4zMxamsf4Ea1ZnksID7Mnc+ja7AkBitt9dAOwR626U4CnI2Jz4Om0DDAE2Dy9HQ78s4hxmZllo9YMo6/Ujm5dgyE8BsA2vMJSWrMnjzb5AHKhipYUIuJ54LNa1fsAN6b3bwT2zau/KRIjgU6SehYrNjOzZldrltENDGMtvmL27KT86qvwSmxL61iWWUKA5h9T6BERM9L7M4Ee6f31gal5+01L62ZgZlZG5tKJLszNlQ/kNm5dflBTrmm3WjKbfRQRAaxyOpR0uKTRkkbPmjWrCJGZmRXH2fyxRkJ4n025jZ+2mIQAzZ8UPqnqFkr//TStnw5smLffBmndCiLiqogYGBEDu3XrVtRgzcyawkcfgQjO4GwATuVcArEpkzKObEXNnRQeAIal94cB9+fV/zydhTQImJ/XzWRmVrJ++UvYeOPq8iy6ci6nZRfQShRzSuptwMvAtyRNk3Qo8FdgN0kTgR+mZYBHgEnA+8DVwG+KFZeZWVHUmln0hr6DBNdfn2y+/HIIRFfm1HxchoPKdSnaQHNEHFTPpl3r2DeAo4oVi5lZUeUNCixH/IBneJ6dAFh7bfj0U2jfHjiyZSWAuniZCzOzJvI0u9Ca5bmEcD97s3BhmhBKhJe5MDNbTV+zBpswielsAMC3eYMxbE0blmUc2apzS8HMbDXcfDOsyde5hPAyg3iD/iWZEMAtBTOzRpk/Hzp1qi7/P+7lHv6HFnTKQaO4pWBmtjK1ZhYN1//VSAjvvgv31pUQWtjMokK4pWBm1pC8mUXT6cUGeefVnngiXHBBWijBBFAXtxTMzArwa/5ZIyHMpEd1QigjTgpmZg0YTz9EcCW/BuBijiUQPXKr9JQXdx+ZmdUhAn70I3iS8QC0YQlz6UwHFmUcWXG5pWBmla3WIDISzz0HrVrBk08mu9zFfiyhbdknBHBLwcwqWa01q5fQhr68w6Sdk3LfvjBuHLRZ454VH1smA8u1uaVgZgbcyf60ZQmT2BSAF16ACROgTRuSBFD7VqbcUjCziraADqzDglx5Tx7mIYaiweX7xd8QtxTMrGJdyAk1EsLbbMHDDC35s5JXh5OCmVWcGTOS4YSTuBCAo7mUQGzBOxlHlj13H5lZRTnuOLjkkuryx/SkJzNr7lTGYwYr45aCmZWvvGmm76gvUnVC+Nvfku/+njGjYgaRC+GWgpmVp3S6aQB78SAPMzS3af58WGedjOJq4dxSMLOy9SI70IrIJYTbOJBATggNcEvBzMrO0qXwX7zNO2wBQB8m8Q59acuSjCNr+dxSMLOycu+9sMYa5BLCM+zMJDZ1QiiQWwpmVppqLVGxiPZ0abuIr79Oyj/kSZ5g94o+56Ax3FIws9JTKyFcytF0oDohjBsHT8ZudSeECp9dtDJuKZhZyfqUbjWua3A4V3JlHFG9gxPAKnNLwcxK0u84r0ZCmMoGuQvhWOO5pWBmJWXiRPgm1S2AczmVU/lrhhGVFycFMysJEbDffsnsoipz6UQn5mcXVBly95GZtXijRiVXQqtKCDfdBIFWTAgeQ1htbimYWcuTzi5aRiu2Zgxv0B+AXr1g0iRYc03gZ04AxeCWgpm1LGlCeJChtGFZLiE8wW5Mn54mBCsatxTMrEX5grXowScspCMA3+c5nuEHtMItg+bgloKZtRhXXglr80UuIbxOf55jZyeEZuSWgpllbvZs6NatujyMG7iBQ7ILqIK5pWBmzSvvwjdInKY/10gIH7KxE0KGnBTMrPnkrVk0md6I4FxOA+DMM5MZpRvHlLof6+mmzcJJwcya3cHczCZMzpXn0IUzzsjbofblMZ0Qmo2Tgpk1m9FsjQhu5WAAruWXBKILczOOzKp4oNnMim75cth+e3iF0QCsx2ymsQHtWJxxZFabWwpmVlSPPQatW8MrryTlRxjCbLo5IbRQmSQFSSdIGi/pLUm3SWonqY+kUZLel3SHpLZZxGZmqyFvVtFXasd6msOQIcmmbbdNrp08hMdWfJzHDFqMZk8KktYHjgUGRsRWQGvgQGA4cFFEbAbMBQ5t7tjMbDXkzSy6jkNYi6/4jPUAGD06WdSudWs8iNzCZdV91AZYS1IboD0wA9gFuDvdfiOwb0axmVkjzaUTIjiU6wD4KbcQiK23zjgwK1izJ4WImA78DfiIJBnMB8YA8yJiabrbNGD9uh4v6XBJoyWNnjVrVnOEbGYFOIvTa8wi+oBNuIX/zTAia4wsuo86A/sAfYBewNrAHoU+PiKuioiBETGwW/5pkGaWiSlTkp6jMzkLgN/zZwLVOA/BSkcWU1J/CEyOiFkAku4FdgQ6SWqTthY2AKZnEJuZrYJDDoEbbqguz6IrXZmTWTy2+rIYU/gIGCSpvSQBuwJvA88A+6X7DAPuzyA2M6tP3syiseqPVJ0QrrgiGS+uMyF4ILmkNHtLISJGSbobeA1YCrwOXAU8DNwu6U9p3bXNHZuZ1SOdWbQcsRPPMYLvAdCBBXyyqCPt26f7OQGUvEzOaI6IM4AzalVPArbNIBwzK8BT7MpuPJUr38/e7M2D0N6JoJx4mQsza9DixbAJ0/g4nRDYn9cZzUBaszzjyKwYvMyFmdXr5puhXTtyCWEk2/E6A5wQyphbCma2gnnzoHPn6vL/cDd3sT+q/yFWJtxSMLMaM4v+olNrJIT33oO7Y7+6E4IHlsuOWwpmlS6dWTSN9dmQabnq33I+58fvqvdzAqgIbimYGUdwRY2E8AndOZ+TM4zIsuKkYFbB3noLRHAVRwBwKUcTiO54XbFK5e4jswoUAbvvDk+lpx20ZTGf0YW1+SLbwCxzbimYVZhnn4VWraoTwj38N4tp54RggFsKZuUvHUheQhu+yXt8SB8A+vaFceOgTZt7a1wgJ8cDyxXJLQWzcpZ+2d/OAbRlSS4hvMBgJkyANlU/C301NEu5pWBWxhbQgXVYkCsP5UEeYG+fhGb1ckvBrExdcAE1EsIE+vKgE4KthFsKZmVmxgzo1au6fAyXcAnHZReQlRQnBbMycuyxcOml1eWP6UlPZmYXkJUcdx+ZlbJ0vaIJ2gKpOiFccEEyVtwzZtT9OA8kWz3cUjArVRIBDOUhHuHHuerP6UjHE6vHEpwAbFW4pWBWokawI62IXEK4nQMIREcWZhyZlTK3FMxKzNKlsNVW8C4jANiED3iHvqzB0owjs3JQUEtB0vBC6sysuO65B9ZYA959Nyk/y058wGZOCNZkCu0+2q2OuiFNGYiZ1ZJ34ZuF6sAaWsJ++yWbdt8dliN24vlsY7Sy02BSkHSkpHHAtyS9mXebDLzZPCGaVaC8tYgu5Wg6spClrAEky10//jiovgFkDyzbaljZmMKtwKPAX4BT8uoXRMRnRYvKzPiUbvTg01z5CK7gCo6ELfO+9J0ArIk12FKIiPkR8WFEHARMA5YAAXSQtFFzBGhWiX7L+TUSwjTWTxKCWZEVOtB8NPAJ8CTwcHp7qIhxmVWkiROTnqML+C0Af+EUArE+H2ccmVWKQqekHg98KyLmFDMYs0oVAfvtB/feW103j3VZl8+zC8oqUqGzj6YC84sZiFmlGjkyuRJaVUL417+SJFFnQvAYghVZgy0FSSemdycBz0p6GFhctT0iLixibGblS2IZrRjAa7zJdwBYf3344ANYc810HycAy8DKWgod09tHJOMJbfPqOhY3NLMyJfEAe9GGZbmE8CQ/ZNp0VScEs4w02FKIiLOaKxCzSvDFF9CdBSyiAwDf5zme4Qe0wq0CaxkKGmiW9CCs8KmdD4wGroyIr5o6MLNyc8UVcOSRQJoQxvIdvuNzQK2FKXT20SSgG3BbWj4AWAB8E7ga+FnTh2ZWHmbPhm7dqsuHcB3XcWh2AZk1oNCksENEbJNXflDSqxGxjaTxxQjMrGTlLVFxGn/iXE7LladMgY02dkKwlqvQKak1zmBO73dIi183eVRmpSpNCJPog4hcQjiL04mAjTai/llFnm1kLUChLYWTgBGSPgAE9AF+I2lt4MZiBWdWagL4KbdyOwfl6j6jM52ZB5ydt6MTgLVMBSWFiHhE0uZA37Tq3bzB5b8XJTKzEjN6NGyTNx/jOg7hEG7ILiCzRljZyWu7RMR/JP13rU2bSiIi7q3zgWYVZNkyGDQoSQoA3fiUj9iIdtXneZqVjJW1FHYC/gPsVce2AJwUrKI98gj8+MfV5UfZgz14PLuAzFbTyk5eOyP995CmfFFJnYBrgK1IkssvgXeBO4DewIfATyJiblO+rllT+fLLZFmKuekndLvt4KWXoFWrx2rMPsrxGIKViEKXzu4h6VpJj6blfpJWZ17dxcBjEdEX+A4wgeQiPk9HxObA09S8qI9ZyyBxrQ6lffvqhDB6dPWidkCSAGrfzEpEoVNSbwAeB3ql5fdIltNeZZLWBb4PXAsQEV9HxDxgH6pnMt0I7NuY5zcrls/UBREclnx0+Sm3EIitB9bRMjArUYUmha4RcSewHCAilgLLGvmafYBZwPWSXpd0TTq1tUdEzEj3mQn0qOvBkg6XNFrS6FmzZjUyBLNVc+aZsB7VV6CdRB9u4X+zC8isSApNCoskrUe6/pGkQTT++gptgAHAPyPiu8AianUVRUSw4lpLVduuioiBETGwW/7aAWZFMGVKMkRwVro05Gn8iUD04cNM4zIrlpVNST0eeAk4Gbgf2ETSiyTrIO3fyNecBkyLiFFp+W6SpPCJpJ4RMUNST8i7QK1ZBoYNg5tuqi7PZr0arQWzcrSylsIGJCenPZbu+yRwO8laSG805gUjYiYwVdK30qpdgbeBB4Bhad0wkiRk1nwkkBir/kjVCeHKK5OxYicEqwQrm5L6WwBJbYGBwA7AzsCpkuZFRL9Gvu4xwC3p804CDiFJOnems5qmAD9p5HObrTqJ5YideI4RfA+AdZjPTL7BWod/mewT4emmVvYKXftoLWAdYN309jEwrrEvGhFjSZJMbbs29jnNVseT/JDdeTJXfoC92IuHVtzRCcDK3MrGFK4CtiS5dsIokvGFC31SmZWLxYuhd2+YmSaE7/Iar7INrZOJdmYVZ2VjChsBa5JMEZ1OMkg8r9hBmTWHf/0L2rWDmTOT8ii25TW2dkKwirayMYU9JImktbADyRLaW0n6DHi5ahkMs1Iybx507lxd3m8/uPNu4VPQzAo4TyESbwGPAI8CLwKbAscVOTazppPOLDpXv6+RECZOhLvuAvnCN2bAyscUjiVpIewALCEZU3gJuI7VGGg2a1YSn9ORdfk8V3UywxnOKbBZ3pe+E4DZSmcf9QbuAk7IW4LCrKQ8yFCO5J+58id0pzteIsWsLg12H0XEiRFxjxOClaJPPoEDDoC9eZDOzGUU2xLICcGsAYWufWRWMiLgxhuhXz+47z44hz8whq3ZllezDs2sxXNSsLIyeTLssQf84hewxRYwdiz8gT/TliVZh2ZWEpwUrPRJLFNrLtIJbLXJIl56YgH/+Ac8/3ySGOodQPbAstkKnBSstEmMYyt24CVO5CJ25lnGsyVHHa3qK6GBr4ZmViAnBStZixfD6ZzFAF5jEptwKwfxEEPZiKlZh2ZWspwUrCS99BJ897twDqdzILczgS04iNt9VrLZanJSsJKyYAEccwwMHgyLFsEjDOFf/JyuzMk6NLOy4KRgJeORR2DLLeGyy5LE8NZbMITHsg7LrKwUej0Fs2xIzKIrx/N3buVg+jGeF1/aku23T7f7wjdmTcotBWuxQuJmDmYLJnAX+3MGZ/IaA9h+h1pJwDOLzJqMWwrWIk2ZAkfyMI+yJ4N4mWs4jC15O+uwzMqeWwrWoixbBpdemowdPM/3uZhjGcFgJwSzZuKWgrUYb78Nhx0GL78MP/oRXPH4VvRmStZhmVUUtxQsc19/DWedBf37w3vvJZfJfPRRnBDMMuCWgmVHYiTbcRjXMJ6tOIhb+fvbP6V793S7ZxaZNTu3FCwTC9WB47mIHXiJ+azLgwzlVg6mew/PLDLLklsK1uwefxyO4C2m0JvfcBl/4VTWYUHWYZkZTgrWjObMgRNOSMYMvsVXvMBgBvNi1mGZWR53H1nRRcDttyfXNrjtNvjDH2As/Z0QzFogJwUrqmnTYO+94aCDoHdvGDMGzjkH2rE469DMrA5OClYUy9WKy/Ub+m34OU8/9AUXcCIvvwzf/na6g6+GZtYiOSlYk3tHfdmJ5ziKy9mOUbzFVpzIRbRu45lFZi2dB5qtySxZAuedB2fzBmuziOv5BcO40Re+MSshTgrWJF59FQ49FMaNg/25n0s4lm/wSdZhmdkqcveRrZZFi+Ckk2DQoGTK6X33wZ0c4IRgVqLcUrBGe+opOPxwmDwZjjgChg+HddfNOiozWx1uKdgq+0xd+KWuY7fdoM3k93iWnbjiiryE4JlFZiXLLQUrWATc3Wp/juFtZtOVU/gLp3M2a/FVsnBd/pe+E4BZSXJSsIJMnw5HHQX3cxcDGMOjDOG7jM06LDNrYu4+sgYtXw5XXQX9+iUL2Z3H7xjFdk4IZmXKScHqNXEi7LJLMoi89dbJdNPf8TfasCzr0MysSJwUbAVffplcFvO//gvGjoWrr4ann4bNNss6MjMrtsySgqTWkl6X9FBa7iNplKT3Jd0hqW1WsVWya3Uo7dvDtdfCLosfYcL8nhx2WN4F0DyzyKysZdlSOA6YkFceDlwUEZsBc4FDM4mqQn32WfLFfxjXAnAwN/MIP6YnM1e8JKbXLDIrW5kkBUkbAD8GrknLAnYB7k53uRHYN4vYKtEZZ8B661WXJ9GHm/lZdgGZWWayain8HTgZWJ6W1wPmRcTStDwNWL+uB0o6XNJoSaNnzZpV/EjL2JQpSSPg7LOT8h84h0D04cNM4zKz7DR7UpA0FPg0IsY05vERcVVEDIyIgd26dWvi6CrHsGHJRW+qzJ4N53B6ZvGYWcuQxclrOwJ7S9oTaAesA1wMdJLUJm0tbABMzyC28ibxOv0ZwOu5qiuvTNYvMjODDFoKEXFqRGwQEb2BA4H/RMTBwDPAfuluw4D7mzu2crZcrRjMC7mEsA7z+YK1OPyIvEFkzywyq3gt6TyF/wNOlPQ+yRjDtRnHUzaeeAJas5wXGQzAgwxlPp2SNYtq88wis4qW6dpHEfEs8Gx6fxKwbZbxlJvFi5Nxg5kzk/IAxvAK29I6N75vZlZTS2opWBO66SZo1646IYxiW8Yw0AnBzBrkVVLLzLx50LlzdXn//eGOO0CtXs0uKDMrGW4plAuJP+u0Gglh4kS48870hGQPIptZAdxSKANTtSEbUf3lfjLDGc4psDm+8I2ZrRInhRL3q1/BNUzNlT+hO93xmd5m1jjuPipR48Yl3ULXXJOU/8FRBHJCMLPV4pZCiYmAXXeFZ55Jyu3aweyv1mZtvsg2MDMrC24plJBnnoFWraoTwr33JhfEcUIws6bilkIJ+Ppr2Hxz+OijpLzVVvD669Cm6t2LWPGaB1X1ZmarwC2FFu6222DNNasTwosvJuMJbWqncy9PYWZNwC2FFurzz2HddavLe+8N991Xd4PAzKypuKXQAp1/fs2E8M47cP/9TghmVnxuKbQgH38M6+ddb+744+Gii7KLx8wqj5NCC3H00XDZZdXlGTPgG9/ILh4zq0zuPsrY228n3UJVCeHCC5MxYicEM8uCWwoZiYAhQ+Dxx5OyBPPnQ8eO2cZlZpXNLYUMvPBCchJaVUK4805YvtwJwcyy55ZCM1qyBPr1g/ffT8qbbZZ0H62xRrZxmZlVcUuhmKTc7S7tT9u21QnhueeS6x2s0VY19qtz3mnt7Z6bamZFUnkthUKWg2iKfdLtC1mbdZnPcloDsAeP8sjyIcnm+r7cpernKmQfM7MmUlkthYa+YJt6H+DvHEdHFuYSwnj68Sh7+oe+mbVYlddSaAYzZ0LPvCuh/YbLuIyjM4zIzKwwldVSaAYnngg9e1aXp9PLCcHMSoaTQhN5l28iIrcsxXBOJhC9mJFtYGZmq8BJYTUFsA/30Zd3c0aIuXIAAAeKSURBVHXz5sHJcV49D4i676/OPmZmTaSykkJTfQmn919mEK0IHmAfAG65JdmUW+G0kGscNNU+ZmZNoPIGmgv5Ql3JPkuXQv8tg/Hjk/JGGyXnHLRt2wTxmZllqLJaCk3gvvuSM5CrEsLTT8OUKU4IZlYeKq+l0EiLFkHXrvDVV0l5l13gqad8crGZlRe3FApw+eXQoUN1QnjjjaSF4IRgZuXGLYUGzJoF3btXlw89FK65Jrt4zMyKzS2FepxySs2E8NFHTghmVv6cFGr54IOkW2j48KR8zjnJZKQNN8w2LjOz5uDuo1QEHHAA3HVXdd3cudCpU3YxmZk1N7cUgFdeSa6EVpUQrr8+SRJOCGZWaSq6pbBsGWy7Lbz2WlLu0QM+/BDatcs0LDOzzFRsS+Hhh6FNm+qE8PjjyZLXTghmVskqsqXw4oswdGhyf4cd4IUXku4jM7NK1+xfhZI2lPSMpLcljZd0XFrfRdKTkiam/3YuVgw9esDgwTBmTJIgnBDMzBJZfB0uBU6KiH7AIOAoSf2AU4CnI2Jz4Om0XBSbbZa0DgYMKNYrmJmVpmZPChExIyJeS+8vACYA6wP7ADemu90I7NvcsZmZVbpMO04k9Qa+C4wCekRE1WXKZgI96nnM4ZJGSxo9a9asZonTzKxSZJYUJHUA7gGOj4jP87dFRJBc1GwFEXFVRAyMiIHdunVrhkjNzCpHJklB0hokCeGWiLg3rf5EUs90e0/g0yxiMzOrZFnMPhJwLTAhIi7M2/QAMCy9Pwy4v7ljMzOrdFmcp7Aj8DNgnKSxad3vgb8Cd0o6FJgC/CSD2MzMKlqzJ4WIGAHUd3maXZszFjMzq8mnbZmZWY6SiT6lSdIskq6mhnQFZjdDOKXGx6V+Pjb187GpW6kdl40jos7pmyWdFAohaXREDMw6jpbGx6V+Pjb187GpWzkdF3cfmZlZjpOCmZnlVEJSuCrrAFooH5f6+djUz8embmVzXMp+TMHMzApXCS0FMzMrkJOCmZnllHRSkHSdpE8lvZVXd76kdyS9KenfkjrlbTtV0vuS3pX0o2yibh51HZu8bSdJCkld07IkXZIemzcllfXlh+o7NpKOST874yWdl1dfEZ+bev4/9Zc0UtLYdMn6bdP6SvvMrNIVI0v6+EREyd6A7wMDgLfy6nYH2qT3hwPD0/v9gDeANYE+wAdA66z/huY8Nmn9hsDjJCf9dU3r9gQeJVl+ZBAwKuv4M/jc/AB4ClgzLXevtM9NPcflCWBI3ufk2Qr9zPQEBqT3OwLvpZ+N84BT0vpT8r5vSvb4lHRLISKeBz6rVfdERCxNiyOBDdL7+wC3R8TiiJgMvA9s22zBNrO6jk3qIuBkal6vYh/gpkiMBDpVLWNejuo5NkcCf42Ixek+VUu3V8znpp7jEsA66f11gY/T+5X2mVnVK0aW7PEp6aRQgF+SZGtI3sCpedumpXUVQ9I+wPSIeKPWpoo/NsA3ge9JGiXpOUnbpPWVfmyOB86XNBX4G3BqWl+xx6XAK0aW7PEp26Qg6TRgKXBL1rG0BJLakyxRfnrWsbRQbYAuJE3935Es417far6V5EjghIjYEDiB5FooFauxV4wsJWWZFCT9AhgKHJy+UQDTSfrTq2yQ1lWKTUn6xN+Q9CHJ3/+apG/gYwPJL7l70+b+K8BykkXOKv3YDAOqro54F9VdZxV3XFbxipEle3zKLilI2oOkz3zviPgib9MDwIGS1pTUB9gceCWLGLMQEeMiontE9I6I3iRfggMiYibJsfl5OmNiEDA/r0lcKe4jGWxG0jeBtiSrXlb054ZkDGGn9P4uwMT0fkV9ZhpxxcjSPT5Zj3Svzg24DZgBLCH5kjuUZCBwKjA2vV2Rt/9pJLNH3iWdUVGut7qOTa3tH1I9+0jAZemxGQcMzDr+DD43bYGbgbeA14BdKu1zU89xGQyMIZmBNQrYukI/M4NJuobezPtu2RNYD3iaJFk+BXQp9ePjZS7MzCyn7LqPzMys8ZwUzMwsx0nBzMxynBTMzCzHScHMzHKcFMzqIWlhrfIvJP1jJY/ZW9IpK9lnZ0kP1bPt+PTsc7NMOCmYNaGIeCAi/roaT3E84KRgmXFSMGsESd0k3SPp1fS2Y1qfa01I2jS9FsE4SX+q1fLoIOnu9PoNt6Rnvh4L9AKekfRMBn+WGW2yDsCsBVtL0ti8cheS5QsALgYuiogRkjYiuUbFFrUefzFwcUTcJunXtbZ9F9iSZBmJF4EdI+ISSScCP4iI2U39x5gVwknBrH5fRkT/qkK60OLAtPhDoF/eQqrrpCto5tue6vX1byVZerrKKxExLX3esUBvYERTBm/WGE4KZo3TChgUEV/lV67CatuL8+4vw/8XrYXwmIJZ4zwBHFNVkNS/jn1GAv+T3j+wwOddQHK5R7NMOCmYNc6xwMD0ouxvA7XHDCCZSXSipDeBzYD5BTzvVcBjHmi2rHiVVLMiSc83+DIiQtKBwEERsU/WcZk1xP2YZsWzNfCP9AIt80iuGW7WormlYGZmOR5TMDOzHCcFMzPLcVIwM7McJwUzM8txUjAzs5z/Dxi9dn3mf9qP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5" name="Picture 7"/>
          <p:cNvPicPr>
            <a:picLocks noChangeAspect="1" noChangeArrowheads="1"/>
          </p:cNvPicPr>
          <p:nvPr/>
        </p:nvPicPr>
        <p:blipFill>
          <a:blip r:embed="rId3"/>
          <a:srcRect l="38923" t="36346" r="35885" b="34615"/>
          <a:stretch>
            <a:fillRect/>
          </a:stretch>
        </p:blipFill>
        <p:spPr bwMode="auto">
          <a:xfrm>
            <a:off x="3179299" y="2658794"/>
            <a:ext cx="5162844" cy="334587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down)">
                                      <p:cBhvr>
                                        <p:cTn id="7" dur="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4">
                                            <p:txEl>
                                              <p:pRg st="0" end="0"/>
                                            </p:txEl>
                                          </p:spTgt>
                                        </p:tgtEl>
                                        <p:attrNameLst>
                                          <p:attrName>style.visibility</p:attrName>
                                        </p:attrNameLst>
                                      </p:cBhvr>
                                      <p:to>
                                        <p:strVal val="visible"/>
                                      </p:to>
                                    </p:set>
                                    <p:animEffect transition="in" filter="wipe(down)">
                                      <p:cBhvr>
                                        <p:cTn id="12" dur="500"/>
                                        <p:tgtEl>
                                          <p:spTgt spid="16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wipe(down)">
                                      <p:cBhvr>
                                        <p:cTn id="1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done  using  </a:t>
            </a:r>
            <a:r>
              <a:rPr lang="en-US" dirty="0" smtClean="0"/>
              <a:t>testing </a:t>
            </a:r>
            <a:r>
              <a:rPr lang="en-US" dirty="0" smtClean="0"/>
              <a:t>set</a:t>
            </a:r>
            <a:endParaRPr lang="en-US" dirty="0"/>
          </a:p>
        </p:txBody>
      </p:sp>
      <p:sp>
        <p:nvSpPr>
          <p:cNvPr id="3" name="Text Placeholder 2"/>
          <p:cNvSpPr>
            <a:spLocks noGrp="1"/>
          </p:cNvSpPr>
          <p:nvPr>
            <p:ph type="body" idx="1"/>
          </p:nvPr>
        </p:nvSpPr>
        <p:spPr/>
        <p:txBody>
          <a:bodyPr/>
          <a:lstStyle/>
          <a:p>
            <a:r>
              <a:rPr lang="en-US" dirty="0" smtClean="0"/>
              <a:t>Predictions using test set verified the model’s accuracy</a:t>
            </a:r>
          </a:p>
          <a:p>
            <a:endParaRPr lang="en-US" dirty="0"/>
          </a:p>
        </p:txBody>
      </p:sp>
      <p:pic>
        <p:nvPicPr>
          <p:cNvPr id="10241" name="Picture 1"/>
          <p:cNvPicPr>
            <a:picLocks noChangeAspect="1" noChangeArrowheads="1"/>
          </p:cNvPicPr>
          <p:nvPr/>
        </p:nvPicPr>
        <p:blipFill>
          <a:blip r:embed="rId2"/>
          <a:srcRect l="39031" t="36538" r="35885" b="34423"/>
          <a:stretch>
            <a:fillRect/>
          </a:stretch>
        </p:blipFill>
        <p:spPr bwMode="auto">
          <a:xfrm>
            <a:off x="2433896" y="2715065"/>
            <a:ext cx="5598012" cy="364353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1"/>
                                        </p:tgtEl>
                                        <p:attrNameLst>
                                          <p:attrName>style.visibility</p:attrName>
                                        </p:attrNameLst>
                                      </p:cBhvr>
                                      <p:to>
                                        <p:strVal val="visible"/>
                                      </p:to>
                                    </p:set>
                                    <p:animEffect transition="in" filter="wipe(down)">
                                      <p:cBhvr>
                                        <p:cTn id="12" dur="500"/>
                                        <p:tgtEl>
                                          <p:spTgt spid="102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664</Words>
  <PresentationFormat>Custom</PresentationFormat>
  <Paragraphs>63</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Corbel</vt:lpstr>
      <vt:lpstr>Digital Blue Tunnel 16x9</vt:lpstr>
      <vt:lpstr>Chatbot for prediction of weight and BMI using Machine Learning</vt:lpstr>
      <vt:lpstr>The Goal:</vt:lpstr>
      <vt:lpstr>Procedure followed:</vt:lpstr>
      <vt:lpstr>Description  of  dataset</vt:lpstr>
      <vt:lpstr>Steps taken for cleaning the data:</vt:lpstr>
      <vt:lpstr>Steps  for creation of model:</vt:lpstr>
      <vt:lpstr>ML Classifiers:</vt:lpstr>
      <vt:lpstr> Prediction  done  using  training  set</vt:lpstr>
      <vt:lpstr>Prediction  done  using  testing set</vt:lpstr>
      <vt:lpstr>Creating  Chatbot: Libraries  used</vt:lpstr>
      <vt:lpstr>Creating Chatbot : Scrapping website</vt:lpstr>
      <vt:lpstr>Creating Chatbot: Creating responses</vt:lpstr>
      <vt:lpstr>List of Software and libraries Used</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prediction of weight and BMI using Machine Learning</dc:title>
  <cp:lastModifiedBy>admin</cp:lastModifiedBy>
  <cp:revision>22</cp:revision>
  <dcterms:modified xsi:type="dcterms:W3CDTF">2020-08-06T13:59:51Z</dcterms:modified>
</cp:coreProperties>
</file>