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26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4" r:id="rId15"/>
    <p:sldId id="322" r:id="rId16"/>
    <p:sldId id="323" r:id="rId17"/>
  </p:sldIdLst>
  <p:sldSz cx="9144000" cy="5143500" type="screen16x9"/>
  <p:notesSz cx="6858000" cy="9144000"/>
  <p:embeddedFontLst>
    <p:embeddedFont>
      <p:font typeface="Commissioner" panose="020B0604020202020204" charset="0"/>
      <p:regular r:id="rId19"/>
      <p:bold r:id="rId20"/>
    </p:embeddedFont>
    <p:embeddedFont>
      <p:font typeface="Commissioner Medium" panose="020B0604020202020204" charset="0"/>
      <p:regular r:id="rId21"/>
      <p:bold r:id="rId22"/>
    </p:embeddedFont>
    <p:embeddedFont>
      <p:font typeface="Golos Tex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4DDF1-A61F-452A-9BB9-39589EC238BB}">
  <a:tblStyle styleId="{28A4DDF1-A61F-452A-9BB9-39589EC23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14550"/>
            <a:ext cx="5602200" cy="22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6022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962900" y="829786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962900" y="2282714"/>
            <a:ext cx="52182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3" name="Google Shape;273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7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33VAFh3" TargetMode="External"/><Relationship Id="rId11" Type="http://schemas.openxmlformats.org/officeDocument/2006/relationships/hyperlink" Target="https://www.videvo.net/?utm_source=slidesgo_template&amp;utm_medium=referral-link&amp;utm_campaign=sg_resources&amp;utm_content=videvo" TargetMode="External"/><Relationship Id="rId5" Type="http://schemas.openxmlformats.org/officeDocument/2006/relationships/hyperlink" Target="http://bit.ly/30B07Gq" TargetMode="External"/><Relationship Id="rId10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storyset.com/?utm_source=slidesgo_template&amp;utm_medium=referral-link&amp;utm_campaign=promo-slide&amp;utm_term=slidesgo&amp;utm_content=storys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445001" y="774192"/>
            <a:ext cx="5602200" cy="2025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Robust CNN-Based Musical Instrument Recognition</a:t>
            </a:r>
            <a:br>
              <a:rPr lang="en-US" sz="3200" dirty="0"/>
            </a:br>
            <a:r>
              <a:rPr lang="en-US" sz="3200" dirty="0"/>
              <a:t>with Enhanced Feature Learning.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55161-AD5D-5C53-CB9A-1DF4819A5C3F}"/>
              </a:ext>
            </a:extLst>
          </p:cNvPr>
          <p:cNvSpPr txBox="1"/>
          <p:nvPr/>
        </p:nvSpPr>
        <p:spPr>
          <a:xfrm>
            <a:off x="445001" y="2799880"/>
            <a:ext cx="4602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Golos Text" panose="020B0604020202020204" charset="0"/>
                <a:cs typeface="Golos Text" panose="020B0604020202020204" charset="0"/>
              </a:rPr>
              <a:t>Padmesh Sivalingam , </a:t>
            </a:r>
            <a:r>
              <a:rPr lang="en-IN" dirty="0" err="1">
                <a:latin typeface="Golos Text" panose="020B0604020202020204" charset="0"/>
                <a:cs typeface="Golos Text" panose="020B0604020202020204" charset="0"/>
              </a:rPr>
              <a:t>Aamith</a:t>
            </a:r>
            <a:r>
              <a:rPr lang="en-IN" dirty="0">
                <a:latin typeface="Golos Text" panose="020B0604020202020204" charset="0"/>
                <a:cs typeface="Golos Text" panose="020B0604020202020204" charset="0"/>
              </a:rPr>
              <a:t> Kishore T J,</a:t>
            </a:r>
          </a:p>
          <a:p>
            <a:pPr algn="just"/>
            <a:r>
              <a:rPr lang="en-IN" dirty="0">
                <a:latin typeface="Golos Text" panose="020B0604020202020204" charset="0"/>
                <a:cs typeface="Golos Text" panose="020B0604020202020204" charset="0"/>
              </a:rPr>
              <a:t>Sri Krishna P , Yaswanth Reddy B , Ragav S.</a:t>
            </a:r>
          </a:p>
          <a:p>
            <a:pPr algn="just"/>
            <a:endParaRPr lang="en-IN" dirty="0">
              <a:latin typeface="Golos Text" panose="020B0604020202020204" charset="0"/>
              <a:cs typeface="Golos Text" panose="020B0604020202020204" charset="0"/>
            </a:endParaRPr>
          </a:p>
          <a:p>
            <a:pPr algn="just"/>
            <a:endParaRPr lang="en-IN" dirty="0">
              <a:latin typeface="Golos Text" panose="020B0604020202020204" charset="0"/>
              <a:cs typeface="Golos Text" panose="020B0604020202020204" charset="0"/>
            </a:endParaRPr>
          </a:p>
          <a:p>
            <a:pPr algn="just"/>
            <a:r>
              <a:rPr lang="en-IN" dirty="0">
                <a:latin typeface="Golos Text" panose="020B0604020202020204" charset="0"/>
                <a:cs typeface="Golos Text" panose="020B0604020202020204" charset="0"/>
              </a:rPr>
              <a:t>ICICT Conference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8F2A6-B4E0-BC50-4E51-7647385D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90" y="1502157"/>
            <a:ext cx="2307063" cy="1297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D7169-200B-C607-6AE3-8A8B38C36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670" y="2710783"/>
            <a:ext cx="224425" cy="2768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9502-3EB3-A1D1-DC69-A0FAB9F6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60486"/>
            <a:ext cx="5218200" cy="1338600"/>
          </a:xfrm>
        </p:spPr>
        <p:txBody>
          <a:bodyPr/>
          <a:lstStyle/>
          <a:p>
            <a:r>
              <a:rPr lang="en-IN" sz="2800" dirty="0"/>
              <a:t>Implementation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969444-F920-C3B7-5970-ECCB761A10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70927" y="1576746"/>
            <a:ext cx="700214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complexity: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parameters: 440,075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Trainable parameters: 439,179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Non-trainable parameters: 896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configuration: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Adam (learning rate: 0.0005)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 Categorical cross-entropy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32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split: 80% training, 20% testing (stratified)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training strategies: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ReduceLROnPlateau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 LR by factor of 0.5 if validation loss plateaus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Halt training after 10 epochs without improvement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1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7696-7445-46AE-A100-BA38DE29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60486"/>
            <a:ext cx="5218200" cy="1338600"/>
          </a:xfrm>
        </p:spPr>
        <p:txBody>
          <a:bodyPr/>
          <a:lstStyle/>
          <a:p>
            <a:r>
              <a:rPr lang="en-IN" sz="2800" dirty="0"/>
              <a:t>Training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BBBAA-7142-02FE-2D5F-21C5E0FC95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87849" y="1658676"/>
            <a:ext cx="596830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dynamics: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epochs: 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validation accuracy: 78.37% (at epoch 51)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training accuracy: 90.96%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 adaptation: 0.0005 → 1e-6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Convergence behavior: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improvement in both metrics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between training and validation accuracy indicates slight overfitting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loss stabilizes at 0.73 after initial fluctuations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stopping mechanism prevents performance degradation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7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7FBE-2BC0-C203-CD8E-975447D8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899" y="160486"/>
            <a:ext cx="5218200" cy="1338600"/>
          </a:xfrm>
        </p:spPr>
        <p:txBody>
          <a:bodyPr/>
          <a:lstStyle/>
          <a:p>
            <a:r>
              <a:rPr lang="en-IN" sz="2800" dirty="0"/>
              <a:t>Results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4C885E-1EA0-52E9-2EA0-26F70EBEF0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35413" y="1499086"/>
            <a:ext cx="547317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test accuracy: 78.37%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accuracy: 90.96%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loss: 0.73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and loss trends: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improvement throughout training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Evidence of model convergence by epoch 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Training-validation gap indicates room for further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effectively learns instrument-specific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variation across instrument classes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Challenging cases: instruments with similar timbral qualities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4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8683-9DE1-50C5-825E-6C98FC07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11" y="0"/>
            <a:ext cx="7711326" cy="1338600"/>
          </a:xfrm>
        </p:spPr>
        <p:txBody>
          <a:bodyPr/>
          <a:lstStyle/>
          <a:p>
            <a:r>
              <a:rPr lang="en-IN" sz="2800" dirty="0"/>
              <a:t>Performance Visualization &amp; Error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E5E27-0D50-FFAB-CC01-50601AFF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16" y="1338600"/>
            <a:ext cx="3421168" cy="29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8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8C933F-5BB0-02B8-4645-C7F8A6E6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70" y="995060"/>
            <a:ext cx="6354859" cy="31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57F-A272-EFBC-26C1-F1D7BC99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60486"/>
            <a:ext cx="5218200" cy="1338600"/>
          </a:xfrm>
        </p:spPr>
        <p:txBody>
          <a:bodyPr/>
          <a:lstStyle/>
          <a:p>
            <a:r>
              <a:rPr lang="en-IN" sz="2800" dirty="0"/>
              <a:t>Performance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5A798-357E-08E6-F70E-F26E68A3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78" y="1600336"/>
            <a:ext cx="4675843" cy="135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777B4-65D0-B006-F449-6E2015BD4C6B}"/>
              </a:ext>
            </a:extLst>
          </p:cNvPr>
          <p:cNvSpPr txBox="1"/>
          <p:nvPr/>
        </p:nvSpPr>
        <p:spPr>
          <a:xfrm>
            <a:off x="2130241" y="3181535"/>
            <a:ext cx="577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Key advantages:</a:t>
            </a:r>
            <a:r>
              <a:rPr lang="en-US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Higher accuracy with significantly fewer parameters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 dependency on sliding window analysis or aggregation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Direct feature learning outperforms handcrafted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More computationally efficient than competing approaches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29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067E-3936-2E7D-FAEA-3ED63C9E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70774"/>
            <a:ext cx="5218200" cy="1338600"/>
          </a:xfrm>
        </p:spPr>
        <p:txBody>
          <a:bodyPr/>
          <a:lstStyle/>
          <a:p>
            <a:r>
              <a:rPr lang="en-IN" sz="2800" dirty="0"/>
              <a:t>Conclusion &amp;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756F9E-7901-930D-4BD9-C29D16E4B0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2713" y="1577038"/>
            <a:ext cx="662232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an efficient CNN for instrument classification (78.37% accuracy)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applied deep learning for feature extraction from Mel spectrograms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superior performance with fewer parameters than SOTA methods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advanced architectures (CRNNs, attention mechanisms)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with more diverse samples and augmentation techniques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alternative spectrogram representations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confusion between similar instruments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 Automated transcription, music search, genre classification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Overview/Table of Contents</a:t>
            </a:r>
            <a:endParaRPr dirty="0"/>
          </a:p>
        </p:txBody>
      </p:sp>
      <p:graphicFrame>
        <p:nvGraphicFramePr>
          <p:cNvPr id="298" name="Google Shape;298;p42"/>
          <p:cNvGraphicFramePr/>
          <p:nvPr>
            <p:extLst>
              <p:ext uri="{D42A27DB-BD31-4B8C-83A1-F6EECF244321}">
                <p14:modId xmlns:p14="http://schemas.microsoft.com/office/powerpoint/2010/main" val="3465401424"/>
              </p:ext>
            </p:extLst>
          </p:nvPr>
        </p:nvGraphicFramePr>
        <p:xfrm>
          <a:off x="1041638" y="1683870"/>
          <a:ext cx="7060725" cy="2274600"/>
        </p:xfrm>
        <a:graphic>
          <a:graphicData uri="http://schemas.openxmlformats.org/drawingml/2006/table">
            <a:tbl>
              <a:tblPr>
                <a:noFill/>
                <a:tableStyleId>{28A4DDF1-A61F-452A-9BB9-39589EC238BB}</a:tableStyleId>
              </a:tblPr>
              <a:tblGrid>
                <a:gridCol w="219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95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To view this template correctly in PowerPoint, download and install the fonts we used</a:t>
                      </a:r>
                      <a:endParaRPr sz="95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</a:t>
                      </a:r>
                      <a:r>
                        <a:rPr lang="en" sz="950" u="sng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sed</a:t>
                      </a:r>
                      <a:r>
                        <a:rPr lang="en" sz="950"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 </a:t>
                      </a:r>
                      <a:r>
                        <a:rPr lang="en" sz="95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and </a:t>
                      </a:r>
                      <a:r>
                        <a:rPr lang="en" sz="950" u="sng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</a:t>
                      </a:r>
                      <a:r>
                        <a:rPr lang="en" sz="950" u="sng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resources</a:t>
                      </a:r>
                      <a:endParaRPr sz="95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An assortment of graphic resources that are suitable for use in this presentation</a:t>
                      </a:r>
                      <a:endParaRPr sz="95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95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You must keep it so that proper credits for our design are given</a:t>
                      </a:r>
                      <a:endParaRPr sz="95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95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All the colors used in this presentation</a:t>
                      </a:r>
                      <a:endParaRPr sz="95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n" sz="95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 and </a:t>
                      </a:r>
                      <a:r>
                        <a:rPr lang="en" sz="950" u="sng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95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These can be used in the template, and their size and color can be edited</a:t>
                      </a:r>
                      <a:endParaRPr sz="95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Editable presentation theme </a:t>
                      </a:r>
                      <a:endParaRPr sz="95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50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You can edit the master slides easily. For more info, click </a:t>
                      </a:r>
                      <a:r>
                        <a:rPr lang="en" sz="950" u="sng" dirty="0">
                          <a:solidFill>
                            <a:schemeClr val="dk1"/>
                          </a:solidFill>
                          <a:latin typeface="Commissioner Medium"/>
                          <a:ea typeface="Commissioner Medium"/>
                          <a:cs typeface="Commissioner Medium"/>
                          <a:sym typeface="Commissioner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950" u="sng" dirty="0">
                        <a:solidFill>
                          <a:schemeClr val="dk1"/>
                        </a:solidFill>
                        <a:latin typeface="Commissioner Medium"/>
                        <a:ea typeface="Commissioner Medium"/>
                        <a:cs typeface="Commissioner Medium"/>
                        <a:sym typeface="Commissioner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9" name="Google Shape;299;p42"/>
          <p:cNvSpPr txBox="1"/>
          <p:nvPr/>
        </p:nvSpPr>
        <p:spPr>
          <a:xfrm>
            <a:off x="1003050" y="1215300"/>
            <a:ext cx="713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You can delete this slide when you’re done editing the presentation</a:t>
            </a:r>
            <a:endParaRPr sz="1200" b="1" dirty="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1041650" y="4146875"/>
            <a:ext cx="216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For more info:</a:t>
            </a:r>
            <a:br>
              <a:rPr lang="en" sz="9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</a:b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Golos Text"/>
                <a:ea typeface="Golos Text"/>
                <a:cs typeface="Golos Text"/>
                <a:sym typeface="Golos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| </a:t>
            </a: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| </a:t>
            </a: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500" u="sng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3205500" y="4146875"/>
            <a:ext cx="489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You can visit our sister projects:</a:t>
            </a:r>
            <a:br>
              <a:rPr lang="en" sz="9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</a:b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| </a:t>
            </a: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| </a:t>
            </a: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| </a:t>
            </a: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Golos Text"/>
                <a:ea typeface="Golos Text"/>
                <a:cs typeface="Golos Text"/>
                <a:sym typeface="Golos Tex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| </a:t>
            </a: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</a:t>
            </a:r>
            <a:r>
              <a:rPr lang="en" sz="1000" u="sng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evo</a:t>
            </a:r>
            <a:endParaRPr sz="1000" u="sng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2185335" y="-126449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ubTitle" idx="1"/>
          </p:nvPr>
        </p:nvSpPr>
        <p:spPr>
          <a:xfrm>
            <a:off x="1592356" y="1212151"/>
            <a:ext cx="6404159" cy="3067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Musical instrument recognition: A fundamental task in Music Information Retrieval (MIR)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Applications span automated transcription, content-based recommendation, and music analysis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Key challenges: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Spectral overlap between similar instruments</a:t>
            </a:r>
            <a:endParaRPr lang="en-IN" sz="14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Variability in recording conditions and playing techniques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Background noise and environmental factors</a:t>
            </a:r>
            <a:endParaRPr lang="en-IN" sz="14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Deep learning offers promising solutions through feature extraction directly from audio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1EBB-B6CA-A154-C050-7B4C195E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182" y="117354"/>
            <a:ext cx="5218200" cy="1338600"/>
          </a:xfrm>
        </p:spPr>
        <p:txBody>
          <a:bodyPr/>
          <a:lstStyle/>
          <a:p>
            <a:r>
              <a:rPr lang="en-IN" sz="2800" dirty="0"/>
              <a:t>Research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9E4B7-ACA7-61A9-4DE3-AD58191C9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883" y="1502461"/>
            <a:ext cx="6400798" cy="285438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Develop a robust CNN-based system for musical instrument classification using Mel spectrograms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Optimize feature extraction from audio signals to identify distinctive instrument timbres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Evaluate classification performance across 11 diverse instrument categories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Compare results with state-of-the-art methods to benchmark effectiveness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Analyze model robustness and generalization capability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0670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D72C-8C59-6745-92C7-6805A69E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00657"/>
            <a:ext cx="5218200" cy="1338600"/>
          </a:xfrm>
        </p:spPr>
        <p:txBody>
          <a:bodyPr/>
          <a:lstStyle/>
          <a:p>
            <a:r>
              <a:rPr lang="en-IN" sz="2800" dirty="0"/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A7945-D809-E284-38C6-CFC263D9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893" y="1601695"/>
            <a:ext cx="8151905" cy="234875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Early approaches: </a:t>
            </a:r>
            <a:r>
              <a:rPr lang="en-US" sz="1400" dirty="0"/>
              <a:t>Handcrafted features (MFCCs) + classical ML techniques (</a:t>
            </a:r>
            <a:r>
              <a:rPr lang="en-US" sz="1400" dirty="0" err="1"/>
              <a:t>Heittola</a:t>
            </a:r>
            <a:r>
              <a:rPr lang="en-US" sz="1400" dirty="0"/>
              <a:t>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Feature-based classification:</a:t>
            </a:r>
            <a:r>
              <a:rPr lang="en-US" sz="1400" dirty="0"/>
              <a:t> Fusion models with spectral/temporal features (Kitahara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Machine learning advancement:</a:t>
            </a:r>
            <a:r>
              <a:rPr lang="en-US" sz="1400" dirty="0"/>
              <a:t> SVMs and source separation (Fuhrmann et al., Bosch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/>
              <a:t>Deep learning innovations:</a:t>
            </a:r>
            <a:r>
              <a:rPr lang="en-IN" sz="1400" dirty="0"/>
              <a:t> CNN + Mel-spectrograms (Han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CNNs with optimized timbral features (Pons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Multi-task learning approaches (Yu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Transfer learning for instrument detection (Gomez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Transform-based approaches: Hilbert-Huang, </a:t>
            </a:r>
            <a:r>
              <a:rPr lang="en-IN" sz="1400" dirty="0" err="1"/>
              <a:t>WaveGAN</a:t>
            </a:r>
            <a:r>
              <a:rPr lang="en-IN" sz="1400" dirty="0"/>
              <a:t> (Soraghan et al., Lekshmi et al.)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5674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B513-FD70-DF16-E7C8-68E5754F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60486"/>
            <a:ext cx="5218200" cy="1338600"/>
          </a:xfrm>
        </p:spPr>
        <p:txBody>
          <a:bodyPr/>
          <a:lstStyle/>
          <a:p>
            <a:r>
              <a:rPr lang="en-IN" sz="2800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127C0-2C28-6C5E-0CBF-4A6F6D458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29" y="1499086"/>
            <a:ext cx="7685742" cy="254100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/>
              <a:t>IRMAS-</a:t>
            </a:r>
            <a:r>
              <a:rPr lang="en-IN" sz="1400" b="1" dirty="0" err="1"/>
              <a:t>TrainingData</a:t>
            </a:r>
            <a:r>
              <a:rPr lang="en-IN" sz="1400" b="1" dirty="0"/>
              <a:t> Dataset:</a:t>
            </a:r>
            <a:r>
              <a:rPr lang="en-IN" sz="1400" dirty="0"/>
              <a:t> 6,705 audio clips (3 seconds each, .wav format)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11 instrument classes: acoustic guitar, clarinet, electric guitar, cello, violin, organ, saxophone, trumpet, flute, piano, and voice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Sample distribution: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Piano: 721 samples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Voice: 778 samples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Electric Guitar: 760 samples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Acoustic Guitar: 637 samples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Other instruments: ~400-600 samples each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918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F4F9-B6D6-50CE-0D10-423C49BE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8600"/>
          </a:xfrm>
        </p:spPr>
        <p:txBody>
          <a:bodyPr/>
          <a:lstStyle/>
          <a:p>
            <a:r>
              <a:rPr lang="en-IN" sz="2800" dirty="0"/>
              <a:t>Methodology - Audio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558F3-AD5D-6910-C6B3-0D4DBAB31E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4634" y="1445265"/>
            <a:ext cx="784112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processing with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Librosa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sampling rate (22,050 Hz) for consistency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through time-frequency representation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 Spectrogram Computation: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128 Mel bands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FFT window size: 2,048 samples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 length: 512 samples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Power-to-dB conversion to emphasize amplitude variations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Standardization process: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 shape (128×128 pixels) through padding/truncation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Min-max normalization to range [0,1]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 of channel dimension for CNN compatibility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7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14EF-F412-5B80-CA5E-AFBB258A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60486"/>
            <a:ext cx="8731623" cy="1338600"/>
          </a:xfrm>
        </p:spPr>
        <p:txBody>
          <a:bodyPr/>
          <a:lstStyle/>
          <a:p>
            <a:r>
              <a:rPr lang="en-IN" sz="2800" dirty="0"/>
              <a:t>Mel Spectrogram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45FDCE-CF16-C0F4-A4EA-C2800F78DC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8424" y="1690735"/>
            <a:ext cx="759609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comparison of instrument spectrograms: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Piano: Clear note onsets, wide frequency range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 Guitar: Visible harmonic structure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Flute: Higher frequency concentration, fewer lower harmonics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Violin: Rich harmonic content with vibrato patterns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instrument exhibits distinct spectral patterns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distribution varies significantly across instruments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evolution provides crucial discriminative information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FF27-7248-1253-B352-5701CC96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82194"/>
            <a:ext cx="5218200" cy="1338600"/>
          </a:xfrm>
        </p:spPr>
        <p:txBody>
          <a:bodyPr/>
          <a:lstStyle/>
          <a:p>
            <a:r>
              <a:rPr lang="en-IN" sz="2800" dirty="0"/>
              <a:t>CNN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2048B8-DC31-4EBC-B6AE-D3331743B3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91441" y="1714350"/>
            <a:ext cx="63611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Three-stage convolutional design: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128×128×1 Mel spectrogram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1: 64 filters (3×3),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(2×2)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2: 128 filters (3×3),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(2×2)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3: 256 filters (3×3),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(2×2)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aggregation: GlobalAveragePooling2D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Classification: Dense(256) → Dropout(0.5) → Dense(11,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Regularization techniques: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L2 regularization (coefficient: 0.0001)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normalization for training stability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 (50%) to prevent overfitting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17143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1009</Words>
  <Application>Microsoft Office PowerPoint</Application>
  <PresentationFormat>On-screen Show (16:9)</PresentationFormat>
  <Paragraphs>144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Commissioner</vt:lpstr>
      <vt:lpstr>Commissioner Medium</vt:lpstr>
      <vt:lpstr>Arial</vt:lpstr>
      <vt:lpstr>Golos Text</vt:lpstr>
      <vt:lpstr>Formulating a Research Problem for University Students by Slidesgo</vt:lpstr>
      <vt:lpstr>Robust CNN-Based Musical Instrument Recognition with Enhanced Feature Learning.</vt:lpstr>
      <vt:lpstr>Overview/Table of Contents</vt:lpstr>
      <vt:lpstr>Introduction</vt:lpstr>
      <vt:lpstr>Research Objectives</vt:lpstr>
      <vt:lpstr>Literature Review</vt:lpstr>
      <vt:lpstr>Dataset Description</vt:lpstr>
      <vt:lpstr>Methodology - Audio Preprocessing</vt:lpstr>
      <vt:lpstr>Mel Spectrogram Visualization</vt:lpstr>
      <vt:lpstr>CNN Architecture</vt:lpstr>
      <vt:lpstr>Implementation Details</vt:lpstr>
      <vt:lpstr>Training Process</vt:lpstr>
      <vt:lpstr>Results Analysis</vt:lpstr>
      <vt:lpstr>Performance Visualization &amp; Error Analysis</vt:lpstr>
      <vt:lpstr>PowerPoint Presentation</vt:lpstr>
      <vt:lpstr>Performance Comparison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Padmesh S</dc:creator>
  <cp:lastModifiedBy>S PADMESH - [CB.SC.U4AIE24044]</cp:lastModifiedBy>
  <cp:revision>2</cp:revision>
  <dcterms:modified xsi:type="dcterms:W3CDTF">2025-04-21T18:25:44Z</dcterms:modified>
</cp:coreProperties>
</file>