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7" r:id="rId5"/>
    <p:sldId id="269" r:id="rId6"/>
    <p:sldId id="270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4AE2"/>
    <a:srgbClr val="FF0033"/>
    <a:srgbClr val="BE1E3C"/>
    <a:srgbClr val="3AA098"/>
    <a:srgbClr val="3333FF"/>
    <a:srgbClr val="3333CC"/>
    <a:srgbClr val="EF3078"/>
    <a:srgbClr val="E6E7E9"/>
    <a:srgbClr val="03A1A4"/>
    <a:srgbClr val="EE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4811870" y="3972599"/>
            <a:ext cx="7380130" cy="2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>
            <a:cxnSpLocks/>
          </p:cNvCxnSpPr>
          <p:nvPr/>
        </p:nvCxnSpPr>
        <p:spPr>
          <a:xfrm flipV="1">
            <a:off x="906087" y="3993566"/>
            <a:ext cx="3860646" cy="7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 rot="5620371">
            <a:off x="1419119" y="355953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791486" y="3905383"/>
            <a:ext cx="190500" cy="190500"/>
          </a:xfrm>
          <a:prstGeom prst="ellipse">
            <a:avLst/>
          </a:prstGeom>
          <a:solidFill>
            <a:srgbClr val="574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539551" y="3653448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911699" y="2609499"/>
            <a:ext cx="0" cy="1033388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849579" y="2494962"/>
            <a:ext cx="124240" cy="124240"/>
          </a:xfrm>
          <a:prstGeom prst="ellipse">
            <a:avLst/>
          </a:prstGeom>
          <a:solidFill>
            <a:srgbClr val="574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1097120" y="437094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4AE2"/>
                </a:solidFill>
                <a:latin typeface="Century Gothic" panose="020B0502020202020204" pitchFamily="34" charset="0"/>
              </a:rPr>
              <a:t>1976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1240701" y="1845482"/>
            <a:ext cx="32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Marton</a:t>
            </a:r>
            <a:r>
              <a:rPr lang="en-US" dirty="0"/>
              <a:t> &amp; </a:t>
            </a:r>
            <a:r>
              <a:rPr lang="en-US" dirty="0" err="1"/>
              <a:t>Säljö</a:t>
            </a:r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3021143" y="354467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3385474" y="3909004"/>
            <a:ext cx="190500" cy="190500"/>
          </a:xfrm>
          <a:prstGeom prst="ellipse">
            <a:avLst/>
          </a:prstGeom>
          <a:solidFill>
            <a:srgbClr val="574AE2"/>
          </a:solidFill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3A1A4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3266411" y="378994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3133539" y="3657069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3480725" y="4351440"/>
            <a:ext cx="0" cy="1033388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3418604" y="5359694"/>
            <a:ext cx="124240" cy="124240"/>
          </a:xfrm>
          <a:prstGeom prst="ellipse">
            <a:avLst/>
          </a:prstGeom>
          <a:solidFill>
            <a:srgbClr val="574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2723031" y="2970765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4AE2"/>
                </a:solidFill>
                <a:latin typeface="Century Gothic" panose="020B0502020202020204" pitchFamily="34" charset="0"/>
              </a:rPr>
              <a:t>1983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2288338" y="5467693"/>
            <a:ext cx="27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Entwistle &amp; Ramsden: ASI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4267526" y="353487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4621370" y="3905383"/>
            <a:ext cx="190500" cy="190500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4512794" y="3780141"/>
            <a:ext cx="428626" cy="428626"/>
          </a:xfrm>
          <a:prstGeom prst="donut">
            <a:avLst>
              <a:gd name="adj" fmla="val 5281"/>
            </a:avLst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4379922" y="3647269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4739986" y="2613881"/>
            <a:ext cx="0" cy="1033388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4680133" y="2542230"/>
            <a:ext cx="124240" cy="124240"/>
          </a:xfrm>
          <a:prstGeom prst="ellipse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3910160" y="438519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33"/>
                </a:solidFill>
                <a:latin typeface="Century Gothic" panose="020B0502020202020204" pitchFamily="34" charset="0"/>
              </a:rPr>
              <a:t>1986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3771359" y="2182341"/>
            <a:ext cx="20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Weinstein &amp; Mayer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5637994" y="352242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6002325" y="3886760"/>
            <a:ext cx="190500" cy="190500"/>
          </a:xfrm>
          <a:prstGeom prst="ellipse">
            <a:avLst/>
          </a:prstGeom>
          <a:solidFill>
            <a:srgbClr val="574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5883262" y="3767697"/>
            <a:ext cx="428626" cy="428626"/>
          </a:xfrm>
          <a:prstGeom prst="donut">
            <a:avLst>
              <a:gd name="adj" fmla="val 5281"/>
            </a:avLst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5750390" y="3634825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6097576" y="4329196"/>
            <a:ext cx="0" cy="1033388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6035455" y="5337450"/>
            <a:ext cx="124240" cy="124240"/>
          </a:xfrm>
          <a:prstGeom prst="ellipse">
            <a:avLst/>
          </a:prstGeom>
          <a:solidFill>
            <a:srgbClr val="574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5345943" y="2968440"/>
            <a:ext cx="1515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4AE2"/>
                </a:solidFill>
                <a:latin typeface="Century Gothic" panose="020B0502020202020204" pitchFamily="34" charset="0"/>
              </a:rPr>
              <a:t>19</a:t>
            </a:r>
            <a:r>
              <a:rPr lang="en-US" sz="3600" dirty="0">
                <a:solidFill>
                  <a:srgbClr val="FF0033"/>
                </a:solidFill>
                <a:latin typeface="Century Gothic" panose="020B0502020202020204" pitchFamily="34" charset="0"/>
              </a:rPr>
              <a:t>87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5584811" y="5472801"/>
            <a:ext cx="13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Biggs: SPQ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1312113" y="1845482"/>
            <a:ext cx="1419602" cy="0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5514961" y="5837245"/>
            <a:ext cx="1355727" cy="0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3865889" y="2206720"/>
            <a:ext cx="1771987" cy="0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928149" y="16489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 I M E L I N E</a:t>
            </a:r>
          </a:p>
        </p:txBody>
      </p:sp>
      <p:cxnSp>
        <p:nvCxnSpPr>
          <p:cNvPr id="72" name="Straight Connector 63">
            <a:extLst>
              <a:ext uri="{FF2B5EF4-FFF2-40B4-BE49-F238E27FC236}">
                <a16:creationId xmlns:a16="http://schemas.microsoft.com/office/drawing/2014/main" id="{6028C1FA-B00E-4364-9D5E-9CBDFB827302}"/>
              </a:ext>
            </a:extLst>
          </p:cNvPr>
          <p:cNvCxnSpPr>
            <a:cxnSpLocks/>
          </p:cNvCxnSpPr>
          <p:nvPr/>
        </p:nvCxnSpPr>
        <p:spPr>
          <a:xfrm>
            <a:off x="2366778" y="5881375"/>
            <a:ext cx="2437595" cy="0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6">
            <a:extLst>
              <a:ext uri="{FF2B5EF4-FFF2-40B4-BE49-F238E27FC236}">
                <a16:creationId xmlns:a16="http://schemas.microsoft.com/office/drawing/2014/main" id="{6BF085E0-7419-4F16-98BA-E4ABA6CB8CB5}"/>
              </a:ext>
            </a:extLst>
          </p:cNvPr>
          <p:cNvSpPr txBox="1"/>
          <p:nvPr/>
        </p:nvSpPr>
        <p:spPr>
          <a:xfrm>
            <a:off x="1603330" y="2095017"/>
            <a:ext cx="32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Pask</a:t>
            </a:r>
            <a:endParaRPr lang="en-US" dirty="0"/>
          </a:p>
        </p:txBody>
      </p:sp>
      <p:grpSp>
        <p:nvGrpSpPr>
          <p:cNvPr id="75" name="Group 78">
            <a:extLst>
              <a:ext uri="{FF2B5EF4-FFF2-40B4-BE49-F238E27FC236}">
                <a16:creationId xmlns:a16="http://schemas.microsoft.com/office/drawing/2014/main" id="{38E7F48A-B958-48F7-8CA7-8E5D089B3A13}"/>
              </a:ext>
            </a:extLst>
          </p:cNvPr>
          <p:cNvGrpSpPr/>
          <p:nvPr/>
        </p:nvGrpSpPr>
        <p:grpSpPr>
          <a:xfrm>
            <a:off x="1295372" y="506532"/>
            <a:ext cx="190500" cy="854571"/>
            <a:chOff x="672317" y="323544"/>
            <a:chExt cx="190500" cy="854571"/>
          </a:xfrm>
        </p:grpSpPr>
        <p:sp>
          <p:nvSpPr>
            <p:cNvPr id="80" name="Oval 73">
              <a:extLst>
                <a:ext uri="{FF2B5EF4-FFF2-40B4-BE49-F238E27FC236}">
                  <a16:creationId xmlns:a16="http://schemas.microsoft.com/office/drawing/2014/main" id="{3DA17EAC-793B-4CCF-9BAA-9D35FA3DDDA9}"/>
                </a:ext>
              </a:extLst>
            </p:cNvPr>
            <p:cNvSpPr/>
            <p:nvPr/>
          </p:nvSpPr>
          <p:spPr>
            <a:xfrm>
              <a:off x="672317" y="987615"/>
              <a:ext cx="190500" cy="190500"/>
            </a:xfrm>
            <a:prstGeom prst="ellipse">
              <a:avLst/>
            </a:prstGeom>
            <a:solidFill>
              <a:srgbClr val="FF00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77">
              <a:extLst>
                <a:ext uri="{FF2B5EF4-FFF2-40B4-BE49-F238E27FC236}">
                  <a16:creationId xmlns:a16="http://schemas.microsoft.com/office/drawing/2014/main" id="{E07B9110-9DD3-4BEE-BD80-841867603F40}"/>
                </a:ext>
              </a:extLst>
            </p:cNvPr>
            <p:cNvSpPr/>
            <p:nvPr/>
          </p:nvSpPr>
          <p:spPr>
            <a:xfrm>
              <a:off x="672317" y="323544"/>
              <a:ext cx="190500" cy="190500"/>
            </a:xfrm>
            <a:prstGeom prst="ellipse">
              <a:avLst/>
            </a:prstGeom>
            <a:solidFill>
              <a:srgbClr val="574A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CAC5EF04-489C-44EA-9BD1-F11A706A1CDB}"/>
              </a:ext>
            </a:extLst>
          </p:cNvPr>
          <p:cNvSpPr txBox="1"/>
          <p:nvPr/>
        </p:nvSpPr>
        <p:spPr>
          <a:xfrm>
            <a:off x="1514090" y="377578"/>
            <a:ext cx="230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Approach to Learning Ansätze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B67B1F-C59B-4FA8-82B1-9BB775E4BD31}"/>
              </a:ext>
            </a:extLst>
          </p:cNvPr>
          <p:cNvSpPr txBox="1"/>
          <p:nvPr/>
        </p:nvSpPr>
        <p:spPr>
          <a:xfrm>
            <a:off x="1485872" y="707593"/>
            <a:ext cx="301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Kognitionspsychologische Ansätze</a:t>
            </a:r>
          </a:p>
        </p:txBody>
      </p:sp>
      <p:cxnSp>
        <p:nvCxnSpPr>
          <p:cNvPr id="92" name="Straight Connector 48">
            <a:extLst>
              <a:ext uri="{FF2B5EF4-FFF2-40B4-BE49-F238E27FC236}">
                <a16:creationId xmlns:a16="http://schemas.microsoft.com/office/drawing/2014/main" id="{4F719DC3-C995-4C39-9EC0-E50090404509}"/>
              </a:ext>
            </a:extLst>
          </p:cNvPr>
          <p:cNvCxnSpPr>
            <a:cxnSpLocks/>
          </p:cNvCxnSpPr>
          <p:nvPr/>
        </p:nvCxnSpPr>
        <p:spPr>
          <a:xfrm flipH="1" flipV="1">
            <a:off x="6083331" y="2061435"/>
            <a:ext cx="27022" cy="1564465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44">
            <a:extLst>
              <a:ext uri="{FF2B5EF4-FFF2-40B4-BE49-F238E27FC236}">
                <a16:creationId xmlns:a16="http://schemas.microsoft.com/office/drawing/2014/main" id="{6AD531E6-74CD-4D07-9034-ACA1C2E90A2D}"/>
              </a:ext>
            </a:extLst>
          </p:cNvPr>
          <p:cNvSpPr/>
          <p:nvPr/>
        </p:nvSpPr>
        <p:spPr>
          <a:xfrm rot="5400000">
            <a:off x="5637876" y="3547085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49">
            <a:extLst>
              <a:ext uri="{FF2B5EF4-FFF2-40B4-BE49-F238E27FC236}">
                <a16:creationId xmlns:a16="http://schemas.microsoft.com/office/drawing/2014/main" id="{32E457DB-A00A-4F3F-A49D-7B3A77459A72}"/>
              </a:ext>
            </a:extLst>
          </p:cNvPr>
          <p:cNvSpPr/>
          <p:nvPr/>
        </p:nvSpPr>
        <p:spPr>
          <a:xfrm>
            <a:off x="6022099" y="1981412"/>
            <a:ext cx="124240" cy="124240"/>
          </a:xfrm>
          <a:prstGeom prst="ellipse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51">
            <a:extLst>
              <a:ext uri="{FF2B5EF4-FFF2-40B4-BE49-F238E27FC236}">
                <a16:creationId xmlns:a16="http://schemas.microsoft.com/office/drawing/2014/main" id="{3CDA9CBD-8F1F-4E86-9EA5-FC625D4BB596}"/>
              </a:ext>
            </a:extLst>
          </p:cNvPr>
          <p:cNvSpPr txBox="1"/>
          <p:nvPr/>
        </p:nvSpPr>
        <p:spPr>
          <a:xfrm>
            <a:off x="4242169" y="1583997"/>
            <a:ext cx="347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Weinstein, Palmer &amp; Schulte: LASSI</a:t>
            </a:r>
          </a:p>
        </p:txBody>
      </p:sp>
      <p:cxnSp>
        <p:nvCxnSpPr>
          <p:cNvPr id="97" name="Straight Connector 68">
            <a:extLst>
              <a:ext uri="{FF2B5EF4-FFF2-40B4-BE49-F238E27FC236}">
                <a16:creationId xmlns:a16="http://schemas.microsoft.com/office/drawing/2014/main" id="{BB33A91F-1EF6-42C9-9D4E-A3AA9BDFE93A}"/>
              </a:ext>
            </a:extLst>
          </p:cNvPr>
          <p:cNvCxnSpPr>
            <a:cxnSpLocks/>
          </p:cNvCxnSpPr>
          <p:nvPr/>
        </p:nvCxnSpPr>
        <p:spPr>
          <a:xfrm>
            <a:off x="4321906" y="1583997"/>
            <a:ext cx="3264008" cy="0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7">
            <a:extLst>
              <a:ext uri="{FF2B5EF4-FFF2-40B4-BE49-F238E27FC236}">
                <a16:creationId xmlns:a16="http://schemas.microsoft.com/office/drawing/2014/main" id="{37380F0E-02CD-4CEB-9BC8-2E0B5939D0D3}"/>
              </a:ext>
            </a:extLst>
          </p:cNvPr>
          <p:cNvCxnSpPr>
            <a:cxnSpLocks/>
          </p:cNvCxnSpPr>
          <p:nvPr/>
        </p:nvCxnSpPr>
        <p:spPr>
          <a:xfrm>
            <a:off x="6812698" y="3951881"/>
            <a:ext cx="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10">
            <a:extLst>
              <a:ext uri="{FF2B5EF4-FFF2-40B4-BE49-F238E27FC236}">
                <a16:creationId xmlns:a16="http://schemas.microsoft.com/office/drawing/2014/main" id="{60CB5CB7-238A-40F7-9CC8-0E7CFA5B8793}"/>
              </a:ext>
            </a:extLst>
          </p:cNvPr>
          <p:cNvSpPr/>
          <p:nvPr/>
        </p:nvSpPr>
        <p:spPr>
          <a:xfrm>
            <a:off x="8307872" y="3522429"/>
            <a:ext cx="919162" cy="919162"/>
          </a:xfrm>
          <a:prstGeom prst="arc">
            <a:avLst>
              <a:gd name="adj1" fmla="val 5420354"/>
              <a:gd name="adj2" fmla="val 106885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ircle: Hollow 8">
            <a:extLst>
              <a:ext uri="{FF2B5EF4-FFF2-40B4-BE49-F238E27FC236}">
                <a16:creationId xmlns:a16="http://schemas.microsoft.com/office/drawing/2014/main" id="{30E050E0-C351-4707-AA67-C9BD5B3961CB}"/>
              </a:ext>
            </a:extLst>
          </p:cNvPr>
          <p:cNvSpPr/>
          <p:nvPr/>
        </p:nvSpPr>
        <p:spPr>
          <a:xfrm>
            <a:off x="8538135" y="3760767"/>
            <a:ext cx="428626" cy="428626"/>
          </a:xfrm>
          <a:prstGeom prst="donut">
            <a:avLst>
              <a:gd name="adj" fmla="val 5281"/>
            </a:avLst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7" name="Circle: Hollow 9">
            <a:extLst>
              <a:ext uri="{FF2B5EF4-FFF2-40B4-BE49-F238E27FC236}">
                <a16:creationId xmlns:a16="http://schemas.microsoft.com/office/drawing/2014/main" id="{153CC430-6762-4A91-B70E-714BDC02B266}"/>
              </a:ext>
            </a:extLst>
          </p:cNvPr>
          <p:cNvSpPr/>
          <p:nvPr/>
        </p:nvSpPr>
        <p:spPr>
          <a:xfrm>
            <a:off x="8420268" y="3634825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8" name="Straight Connector 11">
            <a:extLst>
              <a:ext uri="{FF2B5EF4-FFF2-40B4-BE49-F238E27FC236}">
                <a16:creationId xmlns:a16="http://schemas.microsoft.com/office/drawing/2014/main" id="{5D4F26EA-D283-46E5-9968-0A0B143D3BCE}"/>
              </a:ext>
            </a:extLst>
          </p:cNvPr>
          <p:cNvCxnSpPr>
            <a:cxnSpLocks/>
          </p:cNvCxnSpPr>
          <p:nvPr/>
        </p:nvCxnSpPr>
        <p:spPr>
          <a:xfrm flipV="1">
            <a:off x="8767454" y="4329196"/>
            <a:ext cx="0" cy="1033387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13">
            <a:extLst>
              <a:ext uri="{FF2B5EF4-FFF2-40B4-BE49-F238E27FC236}">
                <a16:creationId xmlns:a16="http://schemas.microsoft.com/office/drawing/2014/main" id="{506E2E5C-2474-480A-BE29-92DF68D17CD6}"/>
              </a:ext>
            </a:extLst>
          </p:cNvPr>
          <p:cNvSpPr/>
          <p:nvPr/>
        </p:nvSpPr>
        <p:spPr>
          <a:xfrm>
            <a:off x="8705333" y="5337450"/>
            <a:ext cx="124240" cy="124240"/>
          </a:xfrm>
          <a:prstGeom prst="ellipse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15">
            <a:extLst>
              <a:ext uri="{FF2B5EF4-FFF2-40B4-BE49-F238E27FC236}">
                <a16:creationId xmlns:a16="http://schemas.microsoft.com/office/drawing/2014/main" id="{A0967F11-648C-40FA-B2FB-4B2A1248CC65}"/>
              </a:ext>
            </a:extLst>
          </p:cNvPr>
          <p:cNvSpPr txBox="1"/>
          <p:nvPr/>
        </p:nvSpPr>
        <p:spPr>
          <a:xfrm>
            <a:off x="8009760" y="294852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4AE2"/>
                </a:solidFill>
                <a:latin typeface="Century Gothic" panose="020B0502020202020204" pitchFamily="34" charset="0"/>
              </a:rPr>
              <a:t>19</a:t>
            </a:r>
            <a:r>
              <a:rPr lang="en-US" sz="3600" dirty="0">
                <a:solidFill>
                  <a:srgbClr val="FF0033"/>
                </a:solidFill>
                <a:latin typeface="Century Gothic" panose="020B0502020202020204" pitchFamily="34" charset="0"/>
              </a:rPr>
              <a:t>91</a:t>
            </a:r>
          </a:p>
        </p:txBody>
      </p:sp>
      <p:sp>
        <p:nvSpPr>
          <p:cNvPr id="231" name="TextBox 16">
            <a:extLst>
              <a:ext uri="{FF2B5EF4-FFF2-40B4-BE49-F238E27FC236}">
                <a16:creationId xmlns:a16="http://schemas.microsoft.com/office/drawing/2014/main" id="{34A793DD-AE81-4007-9FA0-9AE4B6BB2929}"/>
              </a:ext>
            </a:extLst>
          </p:cNvPr>
          <p:cNvSpPr txBox="1"/>
          <p:nvPr/>
        </p:nvSpPr>
        <p:spPr>
          <a:xfrm>
            <a:off x="8092704" y="5544296"/>
            <a:ext cx="16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Pintrich</a:t>
            </a:r>
            <a:r>
              <a:rPr lang="en-US" dirty="0"/>
              <a:t>: MSLQ </a:t>
            </a:r>
          </a:p>
        </p:txBody>
      </p:sp>
      <p:sp>
        <p:nvSpPr>
          <p:cNvPr id="232" name="Arc 17">
            <a:extLst>
              <a:ext uri="{FF2B5EF4-FFF2-40B4-BE49-F238E27FC236}">
                <a16:creationId xmlns:a16="http://schemas.microsoft.com/office/drawing/2014/main" id="{A95A3B33-F8D0-4538-B100-DC381F8182C4}"/>
              </a:ext>
            </a:extLst>
          </p:cNvPr>
          <p:cNvSpPr/>
          <p:nvPr/>
        </p:nvSpPr>
        <p:spPr>
          <a:xfrm rot="5400000">
            <a:off x="9525439" y="3533985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19">
            <a:extLst>
              <a:ext uri="{FF2B5EF4-FFF2-40B4-BE49-F238E27FC236}">
                <a16:creationId xmlns:a16="http://schemas.microsoft.com/office/drawing/2014/main" id="{AAC7ADC3-A8B2-413B-814E-9FA965AE2DC8}"/>
              </a:ext>
            </a:extLst>
          </p:cNvPr>
          <p:cNvSpPr/>
          <p:nvPr/>
        </p:nvSpPr>
        <p:spPr>
          <a:xfrm>
            <a:off x="9889770" y="3898316"/>
            <a:ext cx="190500" cy="190500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ircle: Hollow 20">
            <a:extLst>
              <a:ext uri="{FF2B5EF4-FFF2-40B4-BE49-F238E27FC236}">
                <a16:creationId xmlns:a16="http://schemas.microsoft.com/office/drawing/2014/main" id="{FA9DB4E2-1D66-4E59-A6CC-CF70E2179B65}"/>
              </a:ext>
            </a:extLst>
          </p:cNvPr>
          <p:cNvSpPr/>
          <p:nvPr/>
        </p:nvSpPr>
        <p:spPr>
          <a:xfrm>
            <a:off x="9767411" y="3775759"/>
            <a:ext cx="428626" cy="428626"/>
          </a:xfrm>
          <a:prstGeom prst="donut">
            <a:avLst>
              <a:gd name="adj" fmla="val 5281"/>
            </a:avLst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Circle: Hollow 21">
            <a:extLst>
              <a:ext uri="{FF2B5EF4-FFF2-40B4-BE49-F238E27FC236}">
                <a16:creationId xmlns:a16="http://schemas.microsoft.com/office/drawing/2014/main" id="{595F7EDE-C0CB-4EEA-B8DF-4609EE3D16D9}"/>
              </a:ext>
            </a:extLst>
          </p:cNvPr>
          <p:cNvSpPr/>
          <p:nvPr/>
        </p:nvSpPr>
        <p:spPr>
          <a:xfrm>
            <a:off x="9637835" y="3646381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6" name="Straight Connector 22">
            <a:extLst>
              <a:ext uri="{FF2B5EF4-FFF2-40B4-BE49-F238E27FC236}">
                <a16:creationId xmlns:a16="http://schemas.microsoft.com/office/drawing/2014/main" id="{603F48C0-FF3F-46EB-B1A7-03ED63A4A420}"/>
              </a:ext>
            </a:extLst>
          </p:cNvPr>
          <p:cNvCxnSpPr>
            <a:cxnSpLocks/>
          </p:cNvCxnSpPr>
          <p:nvPr/>
        </p:nvCxnSpPr>
        <p:spPr>
          <a:xfrm flipV="1">
            <a:off x="10002064" y="2622679"/>
            <a:ext cx="0" cy="1033387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">
            <a:extLst>
              <a:ext uri="{FF2B5EF4-FFF2-40B4-BE49-F238E27FC236}">
                <a16:creationId xmlns:a16="http://schemas.microsoft.com/office/drawing/2014/main" id="{5E2094F6-B3C9-4D1B-B9E7-9ACE96874284}"/>
              </a:ext>
            </a:extLst>
          </p:cNvPr>
          <p:cNvSpPr/>
          <p:nvPr/>
        </p:nvSpPr>
        <p:spPr>
          <a:xfrm>
            <a:off x="9939944" y="2588317"/>
            <a:ext cx="124240" cy="124240"/>
          </a:xfrm>
          <a:prstGeom prst="ellipse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4">
            <a:extLst>
              <a:ext uri="{FF2B5EF4-FFF2-40B4-BE49-F238E27FC236}">
                <a16:creationId xmlns:a16="http://schemas.microsoft.com/office/drawing/2014/main" id="{5A6270C0-F49D-4F7E-8F5D-07E3BD6980D9}"/>
              </a:ext>
            </a:extLst>
          </p:cNvPr>
          <p:cNvSpPr txBox="1"/>
          <p:nvPr/>
        </p:nvSpPr>
        <p:spPr>
          <a:xfrm>
            <a:off x="9227327" y="438085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33"/>
                </a:solidFill>
                <a:latin typeface="Century Gothic" panose="020B0502020202020204" pitchFamily="34" charset="0"/>
              </a:rPr>
              <a:t>1994</a:t>
            </a:r>
          </a:p>
        </p:txBody>
      </p:sp>
      <p:sp>
        <p:nvSpPr>
          <p:cNvPr id="239" name="TextBox 25">
            <a:extLst>
              <a:ext uri="{FF2B5EF4-FFF2-40B4-BE49-F238E27FC236}">
                <a16:creationId xmlns:a16="http://schemas.microsoft.com/office/drawing/2014/main" id="{4C22B8B1-7F6F-4796-B1CF-BD5675BB46EC}"/>
              </a:ext>
            </a:extLst>
          </p:cNvPr>
          <p:cNvSpPr txBox="1"/>
          <p:nvPr/>
        </p:nvSpPr>
        <p:spPr>
          <a:xfrm>
            <a:off x="8853079" y="2231001"/>
            <a:ext cx="27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Wild und </a:t>
            </a:r>
            <a:r>
              <a:rPr lang="en-US" dirty="0" err="1"/>
              <a:t>Schiefele</a:t>
            </a:r>
            <a:r>
              <a:rPr lang="en-US" dirty="0"/>
              <a:t>: LIST</a:t>
            </a:r>
          </a:p>
        </p:txBody>
      </p:sp>
      <p:cxnSp>
        <p:nvCxnSpPr>
          <p:cNvPr id="247" name="Straight Connector 63">
            <a:extLst>
              <a:ext uri="{FF2B5EF4-FFF2-40B4-BE49-F238E27FC236}">
                <a16:creationId xmlns:a16="http://schemas.microsoft.com/office/drawing/2014/main" id="{A658867B-4B5B-486D-B9F3-12061CD2BA6D}"/>
              </a:ext>
            </a:extLst>
          </p:cNvPr>
          <p:cNvCxnSpPr>
            <a:cxnSpLocks/>
          </p:cNvCxnSpPr>
          <p:nvPr/>
        </p:nvCxnSpPr>
        <p:spPr>
          <a:xfrm>
            <a:off x="8053084" y="5873609"/>
            <a:ext cx="1682374" cy="7766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67">
            <a:extLst>
              <a:ext uri="{FF2B5EF4-FFF2-40B4-BE49-F238E27FC236}">
                <a16:creationId xmlns:a16="http://schemas.microsoft.com/office/drawing/2014/main" id="{719DB3F9-2601-41DF-AEEB-321547C59361}"/>
              </a:ext>
            </a:extLst>
          </p:cNvPr>
          <p:cNvCxnSpPr>
            <a:cxnSpLocks/>
          </p:cNvCxnSpPr>
          <p:nvPr/>
        </p:nvCxnSpPr>
        <p:spPr>
          <a:xfrm flipV="1">
            <a:off x="8914391" y="2230927"/>
            <a:ext cx="2227729" cy="74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16">
            <a:extLst>
              <a:ext uri="{FF2B5EF4-FFF2-40B4-BE49-F238E27FC236}">
                <a16:creationId xmlns:a16="http://schemas.microsoft.com/office/drawing/2014/main" id="{7043DE55-5647-4233-8607-E2D0F7059DF3}"/>
              </a:ext>
            </a:extLst>
          </p:cNvPr>
          <p:cNvSpPr txBox="1"/>
          <p:nvPr/>
        </p:nvSpPr>
        <p:spPr>
          <a:xfrm>
            <a:off x="6370771" y="2503043"/>
            <a:ext cx="26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Felder und Silverman </a:t>
            </a:r>
          </a:p>
        </p:txBody>
      </p:sp>
      <p:sp>
        <p:nvSpPr>
          <p:cNvPr id="251" name="Arc 17">
            <a:extLst>
              <a:ext uri="{FF2B5EF4-FFF2-40B4-BE49-F238E27FC236}">
                <a16:creationId xmlns:a16="http://schemas.microsoft.com/office/drawing/2014/main" id="{55CD364D-E848-4B75-BF23-B91EC01D8FCB}"/>
              </a:ext>
            </a:extLst>
          </p:cNvPr>
          <p:cNvSpPr/>
          <p:nvPr/>
        </p:nvSpPr>
        <p:spPr>
          <a:xfrm rot="5400000">
            <a:off x="7031083" y="3530491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19">
            <a:extLst>
              <a:ext uri="{FF2B5EF4-FFF2-40B4-BE49-F238E27FC236}">
                <a16:creationId xmlns:a16="http://schemas.microsoft.com/office/drawing/2014/main" id="{6F4F97F8-25C7-42A8-B945-C682DF793029}"/>
              </a:ext>
            </a:extLst>
          </p:cNvPr>
          <p:cNvSpPr/>
          <p:nvPr/>
        </p:nvSpPr>
        <p:spPr>
          <a:xfrm>
            <a:off x="7395414" y="3915518"/>
            <a:ext cx="190500" cy="190500"/>
          </a:xfrm>
          <a:prstGeom prst="ellipse">
            <a:avLst/>
          </a:prstGeom>
          <a:solidFill>
            <a:srgbClr val="574AE2"/>
          </a:solidFill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Circle: Hollow 21">
            <a:extLst>
              <a:ext uri="{FF2B5EF4-FFF2-40B4-BE49-F238E27FC236}">
                <a16:creationId xmlns:a16="http://schemas.microsoft.com/office/drawing/2014/main" id="{611DB655-167B-4F85-AF3C-C5ACE9284AAC}"/>
              </a:ext>
            </a:extLst>
          </p:cNvPr>
          <p:cNvSpPr/>
          <p:nvPr/>
        </p:nvSpPr>
        <p:spPr>
          <a:xfrm>
            <a:off x="7143479" y="3642887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5" name="Oval 23">
            <a:extLst>
              <a:ext uri="{FF2B5EF4-FFF2-40B4-BE49-F238E27FC236}">
                <a16:creationId xmlns:a16="http://schemas.microsoft.com/office/drawing/2014/main" id="{02DB869A-1EE1-418E-BE74-EFA3AE0D5F12}"/>
              </a:ext>
            </a:extLst>
          </p:cNvPr>
          <p:cNvSpPr/>
          <p:nvPr/>
        </p:nvSpPr>
        <p:spPr>
          <a:xfrm>
            <a:off x="7442859" y="2846380"/>
            <a:ext cx="124240" cy="124240"/>
          </a:xfrm>
          <a:prstGeom prst="ellipse">
            <a:avLst/>
          </a:prstGeom>
          <a:solidFill>
            <a:srgbClr val="574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4">
            <a:extLst>
              <a:ext uri="{FF2B5EF4-FFF2-40B4-BE49-F238E27FC236}">
                <a16:creationId xmlns:a16="http://schemas.microsoft.com/office/drawing/2014/main" id="{C9B7C17C-5267-4949-A9E6-911BF2811BF9}"/>
              </a:ext>
            </a:extLst>
          </p:cNvPr>
          <p:cNvSpPr txBox="1"/>
          <p:nvPr/>
        </p:nvSpPr>
        <p:spPr>
          <a:xfrm>
            <a:off x="6747286" y="437478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4AE2"/>
                </a:solidFill>
                <a:latin typeface="Century Gothic" panose="020B0502020202020204" pitchFamily="34" charset="0"/>
              </a:rPr>
              <a:t>1988</a:t>
            </a:r>
          </a:p>
        </p:txBody>
      </p:sp>
      <p:cxnSp>
        <p:nvCxnSpPr>
          <p:cNvPr id="257" name="Straight Connector 11">
            <a:extLst>
              <a:ext uri="{FF2B5EF4-FFF2-40B4-BE49-F238E27FC236}">
                <a16:creationId xmlns:a16="http://schemas.microsoft.com/office/drawing/2014/main" id="{5898F397-D679-499F-ABF0-874C9CD99722}"/>
              </a:ext>
            </a:extLst>
          </p:cNvPr>
          <p:cNvCxnSpPr>
            <a:cxnSpLocks/>
            <a:endCxn id="255" idx="4"/>
          </p:cNvCxnSpPr>
          <p:nvPr/>
        </p:nvCxnSpPr>
        <p:spPr>
          <a:xfrm flipV="1">
            <a:off x="7503224" y="2970620"/>
            <a:ext cx="1755" cy="679204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63">
            <a:extLst>
              <a:ext uri="{FF2B5EF4-FFF2-40B4-BE49-F238E27FC236}">
                <a16:creationId xmlns:a16="http://schemas.microsoft.com/office/drawing/2014/main" id="{C1E9CAFB-5669-485C-8AE3-8A1DB2D2B8E4}"/>
              </a:ext>
            </a:extLst>
          </p:cNvPr>
          <p:cNvCxnSpPr>
            <a:cxnSpLocks/>
          </p:cNvCxnSpPr>
          <p:nvPr/>
        </p:nvCxnSpPr>
        <p:spPr>
          <a:xfrm>
            <a:off x="6480546" y="2542230"/>
            <a:ext cx="1939722" cy="0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7">
            <a:extLst>
              <a:ext uri="{FF2B5EF4-FFF2-40B4-BE49-F238E27FC236}">
                <a16:creationId xmlns:a16="http://schemas.microsoft.com/office/drawing/2014/main" id="{51613024-65FA-48D5-8EE6-108A7319A7A1}"/>
              </a:ext>
            </a:extLst>
          </p:cNvPr>
          <p:cNvCxnSpPr>
            <a:cxnSpLocks/>
          </p:cNvCxnSpPr>
          <p:nvPr/>
        </p:nvCxnSpPr>
        <p:spPr>
          <a:xfrm>
            <a:off x="11995072" y="3994224"/>
            <a:ext cx="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Arc 26">
            <a:extLst>
              <a:ext uri="{FF2B5EF4-FFF2-40B4-BE49-F238E27FC236}">
                <a16:creationId xmlns:a16="http://schemas.microsoft.com/office/drawing/2014/main" id="{91DD6049-9DE7-4682-BBEE-441B820EEA35}"/>
              </a:ext>
            </a:extLst>
          </p:cNvPr>
          <p:cNvSpPr/>
          <p:nvPr/>
        </p:nvSpPr>
        <p:spPr>
          <a:xfrm>
            <a:off x="10717988" y="3551187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8">
            <a:extLst>
              <a:ext uri="{FF2B5EF4-FFF2-40B4-BE49-F238E27FC236}">
                <a16:creationId xmlns:a16="http://schemas.microsoft.com/office/drawing/2014/main" id="{F073663B-2A87-40A9-94A3-1F86B2908FFE}"/>
              </a:ext>
            </a:extLst>
          </p:cNvPr>
          <p:cNvSpPr/>
          <p:nvPr/>
        </p:nvSpPr>
        <p:spPr>
          <a:xfrm>
            <a:off x="11082319" y="3915518"/>
            <a:ext cx="190500" cy="190500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ircle: Hollow 29">
            <a:extLst>
              <a:ext uri="{FF2B5EF4-FFF2-40B4-BE49-F238E27FC236}">
                <a16:creationId xmlns:a16="http://schemas.microsoft.com/office/drawing/2014/main" id="{BCE841AA-7565-4DF1-A27A-84A2D8933745}"/>
              </a:ext>
            </a:extLst>
          </p:cNvPr>
          <p:cNvSpPr/>
          <p:nvPr/>
        </p:nvSpPr>
        <p:spPr>
          <a:xfrm>
            <a:off x="10963256" y="3796455"/>
            <a:ext cx="428626" cy="428626"/>
          </a:xfrm>
          <a:prstGeom prst="donut">
            <a:avLst>
              <a:gd name="adj" fmla="val 5281"/>
            </a:avLst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1" name="Circle: Hollow 30">
            <a:extLst>
              <a:ext uri="{FF2B5EF4-FFF2-40B4-BE49-F238E27FC236}">
                <a16:creationId xmlns:a16="http://schemas.microsoft.com/office/drawing/2014/main" id="{89BC1F6C-7986-4447-AD8D-B451C7161C6B}"/>
              </a:ext>
            </a:extLst>
          </p:cNvPr>
          <p:cNvSpPr/>
          <p:nvPr/>
        </p:nvSpPr>
        <p:spPr>
          <a:xfrm>
            <a:off x="10830384" y="3663583"/>
            <a:ext cx="694370" cy="694370"/>
          </a:xfrm>
          <a:prstGeom prst="donut">
            <a:avLst>
              <a:gd name="adj" fmla="val 2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2" name="Straight Connector 31">
            <a:extLst>
              <a:ext uri="{FF2B5EF4-FFF2-40B4-BE49-F238E27FC236}">
                <a16:creationId xmlns:a16="http://schemas.microsoft.com/office/drawing/2014/main" id="{0FE9925E-E4CA-4AEC-BA7E-9E6537286447}"/>
              </a:ext>
            </a:extLst>
          </p:cNvPr>
          <p:cNvCxnSpPr>
            <a:cxnSpLocks/>
          </p:cNvCxnSpPr>
          <p:nvPr/>
        </p:nvCxnSpPr>
        <p:spPr>
          <a:xfrm flipV="1">
            <a:off x="11177570" y="4357954"/>
            <a:ext cx="0" cy="1033387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32">
            <a:extLst>
              <a:ext uri="{FF2B5EF4-FFF2-40B4-BE49-F238E27FC236}">
                <a16:creationId xmlns:a16="http://schemas.microsoft.com/office/drawing/2014/main" id="{6B0133CE-EA53-4E62-8E7F-C780A44F666F}"/>
              </a:ext>
            </a:extLst>
          </p:cNvPr>
          <p:cNvSpPr/>
          <p:nvPr/>
        </p:nvSpPr>
        <p:spPr>
          <a:xfrm>
            <a:off x="11115449" y="5366208"/>
            <a:ext cx="124240" cy="124240"/>
          </a:xfrm>
          <a:prstGeom prst="ellipse">
            <a:avLst/>
          </a:prstGeom>
          <a:solidFill>
            <a:srgbClr val="FF0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33">
            <a:extLst>
              <a:ext uri="{FF2B5EF4-FFF2-40B4-BE49-F238E27FC236}">
                <a16:creationId xmlns:a16="http://schemas.microsoft.com/office/drawing/2014/main" id="{A98DE1C6-FBDE-4282-B671-E6994A390480}"/>
              </a:ext>
            </a:extLst>
          </p:cNvPr>
          <p:cNvSpPr txBox="1"/>
          <p:nvPr/>
        </p:nvSpPr>
        <p:spPr>
          <a:xfrm>
            <a:off x="10419876" y="297727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33"/>
                </a:solidFill>
                <a:latin typeface="Century Gothic" panose="020B0502020202020204" pitchFamily="34" charset="0"/>
              </a:rPr>
              <a:t>2000</a:t>
            </a:r>
          </a:p>
        </p:txBody>
      </p:sp>
      <p:cxnSp>
        <p:nvCxnSpPr>
          <p:cNvPr id="275" name="Straight Connector 65">
            <a:extLst>
              <a:ext uri="{FF2B5EF4-FFF2-40B4-BE49-F238E27FC236}">
                <a16:creationId xmlns:a16="http://schemas.microsoft.com/office/drawing/2014/main" id="{846C2619-E82C-40B7-9C0D-C82A8373739C}"/>
              </a:ext>
            </a:extLst>
          </p:cNvPr>
          <p:cNvCxnSpPr>
            <a:cxnSpLocks/>
          </p:cNvCxnSpPr>
          <p:nvPr/>
        </p:nvCxnSpPr>
        <p:spPr>
          <a:xfrm>
            <a:off x="10469022" y="6072045"/>
            <a:ext cx="1541333" cy="0"/>
          </a:xfrm>
          <a:prstGeom prst="line">
            <a:avLst/>
          </a:prstGeom>
          <a:ln w="19050">
            <a:solidFill>
              <a:srgbClr val="FF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34">
            <a:extLst>
              <a:ext uri="{FF2B5EF4-FFF2-40B4-BE49-F238E27FC236}">
                <a16:creationId xmlns:a16="http://schemas.microsoft.com/office/drawing/2014/main" id="{2DC7B8F8-6B23-414B-80C3-12A599A9C5E6}"/>
              </a:ext>
            </a:extLst>
          </p:cNvPr>
          <p:cNvSpPr txBox="1"/>
          <p:nvPr/>
        </p:nvSpPr>
        <p:spPr>
          <a:xfrm>
            <a:off x="10374585" y="5428328"/>
            <a:ext cx="182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Creß</a:t>
            </a:r>
            <a:r>
              <a:rPr lang="en-US" dirty="0"/>
              <a:t> &amp; Friedrich: </a:t>
            </a:r>
            <a:r>
              <a:rPr lang="en-US" dirty="0" err="1"/>
              <a:t>Clusteranalyse</a:t>
            </a:r>
            <a:r>
              <a:rPr lang="en-US" dirty="0"/>
              <a:t> </a:t>
            </a:r>
          </a:p>
        </p:txBody>
      </p:sp>
      <p:sp>
        <p:nvSpPr>
          <p:cNvPr id="109" name="Circle: Hollow 29">
            <a:extLst>
              <a:ext uri="{FF2B5EF4-FFF2-40B4-BE49-F238E27FC236}">
                <a16:creationId xmlns:a16="http://schemas.microsoft.com/office/drawing/2014/main" id="{1232C77F-EEFB-4E0D-9F86-F9325C6B7E85}"/>
              </a:ext>
            </a:extLst>
          </p:cNvPr>
          <p:cNvSpPr/>
          <p:nvPr/>
        </p:nvSpPr>
        <p:spPr>
          <a:xfrm>
            <a:off x="1672423" y="378988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Circle: Hollow 29">
            <a:extLst>
              <a:ext uri="{FF2B5EF4-FFF2-40B4-BE49-F238E27FC236}">
                <a16:creationId xmlns:a16="http://schemas.microsoft.com/office/drawing/2014/main" id="{3DAE7568-98AC-491F-88DA-D0B8E1424BE2}"/>
              </a:ext>
            </a:extLst>
          </p:cNvPr>
          <p:cNvSpPr/>
          <p:nvPr/>
        </p:nvSpPr>
        <p:spPr>
          <a:xfrm>
            <a:off x="7276351" y="378994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289B3DD-90D5-444E-9EFE-68B2D8092D1E}"/>
              </a:ext>
            </a:extLst>
          </p:cNvPr>
          <p:cNvSpPr/>
          <p:nvPr/>
        </p:nvSpPr>
        <p:spPr>
          <a:xfrm>
            <a:off x="8657198" y="3878790"/>
            <a:ext cx="190500" cy="190500"/>
          </a:xfrm>
          <a:prstGeom prst="ellipse">
            <a:avLst/>
          </a:prstGeom>
          <a:solidFill>
            <a:srgbClr val="574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1">
            <a:extLst>
              <a:ext uri="{FF2B5EF4-FFF2-40B4-BE49-F238E27FC236}">
                <a16:creationId xmlns:a16="http://schemas.microsoft.com/office/drawing/2014/main" id="{3F080E46-84D5-6940-ADBF-2A97B704B179}"/>
              </a:ext>
            </a:extLst>
          </p:cNvPr>
          <p:cNvCxnSpPr>
            <a:cxnSpLocks/>
          </p:cNvCxnSpPr>
          <p:nvPr/>
        </p:nvCxnSpPr>
        <p:spPr>
          <a:xfrm flipV="1">
            <a:off x="8752448" y="1998585"/>
            <a:ext cx="7995" cy="1619295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44">
            <a:extLst>
              <a:ext uri="{FF2B5EF4-FFF2-40B4-BE49-F238E27FC236}">
                <a16:creationId xmlns:a16="http://schemas.microsoft.com/office/drawing/2014/main" id="{18ABB4D4-6196-4C48-BCA6-DA3FCAFBEE2E}"/>
              </a:ext>
            </a:extLst>
          </p:cNvPr>
          <p:cNvSpPr/>
          <p:nvPr/>
        </p:nvSpPr>
        <p:spPr>
          <a:xfrm rot="5400000">
            <a:off x="8282058" y="3565888"/>
            <a:ext cx="910633" cy="873026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6">
            <a:extLst>
              <a:ext uri="{FF2B5EF4-FFF2-40B4-BE49-F238E27FC236}">
                <a16:creationId xmlns:a16="http://schemas.microsoft.com/office/drawing/2014/main" id="{2D761D43-06E7-A34B-8D09-69714E1BC94A}"/>
              </a:ext>
            </a:extLst>
          </p:cNvPr>
          <p:cNvSpPr txBox="1"/>
          <p:nvPr/>
        </p:nvSpPr>
        <p:spPr>
          <a:xfrm>
            <a:off x="7704977" y="1528084"/>
            <a:ext cx="26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Felder und </a:t>
            </a:r>
            <a:r>
              <a:rPr lang="en-US" dirty="0" err="1"/>
              <a:t>Soloman</a:t>
            </a:r>
            <a:r>
              <a:rPr lang="en-US" dirty="0"/>
              <a:t>: ILS </a:t>
            </a:r>
          </a:p>
        </p:txBody>
      </p:sp>
      <p:cxnSp>
        <p:nvCxnSpPr>
          <p:cNvPr id="108" name="Straight Connector 63">
            <a:extLst>
              <a:ext uri="{FF2B5EF4-FFF2-40B4-BE49-F238E27FC236}">
                <a16:creationId xmlns:a16="http://schemas.microsoft.com/office/drawing/2014/main" id="{A694547E-C5F5-FF41-BF34-29324042C2FC}"/>
              </a:ext>
            </a:extLst>
          </p:cNvPr>
          <p:cNvCxnSpPr>
            <a:cxnSpLocks/>
          </p:cNvCxnSpPr>
          <p:nvPr/>
        </p:nvCxnSpPr>
        <p:spPr>
          <a:xfrm>
            <a:off x="7774968" y="1539454"/>
            <a:ext cx="2305302" cy="0"/>
          </a:xfrm>
          <a:prstGeom prst="line">
            <a:avLst/>
          </a:prstGeom>
          <a:ln w="19050">
            <a:solidFill>
              <a:srgbClr val="574A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23">
            <a:extLst>
              <a:ext uri="{FF2B5EF4-FFF2-40B4-BE49-F238E27FC236}">
                <a16:creationId xmlns:a16="http://schemas.microsoft.com/office/drawing/2014/main" id="{8793734F-8BEF-A54B-974E-D165022376F5}"/>
              </a:ext>
            </a:extLst>
          </p:cNvPr>
          <p:cNvSpPr/>
          <p:nvPr/>
        </p:nvSpPr>
        <p:spPr>
          <a:xfrm>
            <a:off x="8705333" y="1867258"/>
            <a:ext cx="124240" cy="124240"/>
          </a:xfrm>
          <a:prstGeom prst="ellipse">
            <a:avLst/>
          </a:prstGeom>
          <a:solidFill>
            <a:srgbClr val="574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3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8500"/>
                            </p:stCondLst>
                            <p:childTnLst>
                              <p:par>
                                <p:cTn id="3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3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9500"/>
                            </p:stCondLst>
                            <p:childTnLst>
                              <p:par>
                                <p:cTn id="3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5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1000"/>
                            </p:stCondLst>
                            <p:childTnLst>
                              <p:par>
                                <p:cTn id="4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31500"/>
                            </p:stCondLst>
                            <p:childTnLst>
                              <p:par>
                                <p:cTn id="4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2000"/>
                            </p:stCondLst>
                            <p:childTnLst>
                              <p:par>
                                <p:cTn id="4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33500"/>
                            </p:stCondLst>
                            <p:childTnLst>
                              <p:par>
                                <p:cTn id="4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34000"/>
                            </p:stCondLst>
                            <p:childTnLst>
                              <p:par>
                                <p:cTn id="4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  <p:bldP spid="14" grpId="0" animBg="1"/>
      <p:bldP spid="16" grpId="0"/>
      <p:bldP spid="17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73" grpId="0"/>
      <p:bldP spid="93" grpId="0" animBg="1"/>
      <p:bldP spid="94" grpId="0" animBg="1"/>
      <p:bldP spid="96" grpId="0"/>
      <p:bldP spid="224" grpId="0" animBg="1"/>
      <p:bldP spid="226" grpId="0" animBg="1"/>
      <p:bldP spid="227" grpId="0" animBg="1"/>
      <p:bldP spid="229" grpId="0" animBg="1"/>
      <p:bldP spid="230" grpId="0"/>
      <p:bldP spid="231" grpId="0"/>
      <p:bldP spid="232" grpId="0" animBg="1"/>
      <p:bldP spid="233" grpId="0" animBg="1"/>
      <p:bldP spid="234" grpId="0" animBg="1"/>
      <p:bldP spid="235" grpId="0" animBg="1"/>
      <p:bldP spid="237" grpId="0" animBg="1"/>
      <p:bldP spid="238" grpId="0"/>
      <p:bldP spid="239" grpId="0"/>
      <p:bldP spid="250" grpId="0"/>
      <p:bldP spid="251" grpId="0" animBg="1"/>
      <p:bldP spid="252" grpId="0" animBg="1"/>
      <p:bldP spid="254" grpId="0" animBg="1"/>
      <p:bldP spid="255" grpId="0" animBg="1"/>
      <p:bldP spid="256" grpId="0"/>
      <p:bldP spid="268" grpId="0" animBg="1"/>
      <p:bldP spid="269" grpId="0" animBg="1"/>
      <p:bldP spid="270" grpId="0" animBg="1"/>
      <p:bldP spid="271" grpId="0" animBg="1"/>
      <p:bldP spid="273" grpId="0" animBg="1"/>
      <p:bldP spid="274" grpId="0"/>
      <p:bldP spid="276" grpId="0"/>
      <p:bldP spid="109" grpId="0" animBg="1"/>
      <p:bldP spid="110" grpId="0" animBg="1"/>
      <p:bldP spid="103" grpId="0" animBg="1"/>
      <p:bldP spid="105" grpId="0" animBg="1"/>
      <p:bldP spid="107" grpId="0"/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6BDD84E-1486-46BA-B63C-2449481FA7CE}"/>
              </a:ext>
            </a:extLst>
          </p:cNvPr>
          <p:cNvSpPr/>
          <p:nvPr/>
        </p:nvSpPr>
        <p:spPr>
          <a:xfrm>
            <a:off x="250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BC234F4-075C-4621-A870-04DA3840BF38}"/>
              </a:ext>
            </a:extLst>
          </p:cNvPr>
          <p:cNvSpPr/>
          <p:nvPr/>
        </p:nvSpPr>
        <p:spPr>
          <a:xfrm>
            <a:off x="921835" y="1378508"/>
            <a:ext cx="2898299" cy="428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E0539C-8874-4033-8C0C-4043FA567071}"/>
              </a:ext>
            </a:extLst>
          </p:cNvPr>
          <p:cNvSpPr/>
          <p:nvPr/>
        </p:nvSpPr>
        <p:spPr>
          <a:xfrm>
            <a:off x="4643000" y="1378517"/>
            <a:ext cx="3112060" cy="4280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663F7-47CA-4627-832B-EBDF37665C0E}"/>
              </a:ext>
            </a:extLst>
          </p:cNvPr>
          <p:cNvSpPr/>
          <p:nvPr/>
        </p:nvSpPr>
        <p:spPr>
          <a:xfrm>
            <a:off x="8577924" y="1378512"/>
            <a:ext cx="2983417" cy="4280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C5F4C6-74B7-4C3F-B61C-55772CA4E57B}"/>
              </a:ext>
            </a:extLst>
          </p:cNvPr>
          <p:cNvSpPr/>
          <p:nvPr/>
        </p:nvSpPr>
        <p:spPr>
          <a:xfrm>
            <a:off x="5094130" y="1785536"/>
            <a:ext cx="2209799" cy="1081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574AE2"/>
                </a:solidFill>
              </a:rPr>
              <a:t>Design Artefakte und Design Prozesse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7ED99C-FC60-499E-8C5B-14D41A16772B}"/>
              </a:ext>
            </a:extLst>
          </p:cNvPr>
          <p:cNvSpPr/>
          <p:nvPr/>
        </p:nvSpPr>
        <p:spPr>
          <a:xfrm>
            <a:off x="5178205" y="4172225"/>
            <a:ext cx="2209799" cy="1081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574AE2"/>
                </a:solidFill>
              </a:rPr>
              <a:t>Evaluieren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511BDD-5E7A-49AC-BB3C-8441D6C2F619}"/>
              </a:ext>
            </a:extLst>
          </p:cNvPr>
          <p:cNvSpPr txBox="1"/>
          <p:nvPr/>
        </p:nvSpPr>
        <p:spPr>
          <a:xfrm>
            <a:off x="952328" y="1426298"/>
            <a:ext cx="1978297" cy="233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Anwendungsdomäne</a:t>
            </a:r>
          </a:p>
          <a:p>
            <a:endParaRPr lang="de-DE" sz="1600" dirty="0">
              <a:solidFill>
                <a:srgbClr val="574AE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Menschen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Organisatorische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Technische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Probleme und Chancen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CD206A-09F2-41EB-9EA9-B1C046EF76FF}"/>
              </a:ext>
            </a:extLst>
          </p:cNvPr>
          <p:cNvSpPr txBox="1"/>
          <p:nvPr/>
        </p:nvSpPr>
        <p:spPr>
          <a:xfrm>
            <a:off x="9057194" y="1411670"/>
            <a:ext cx="20248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Grundlagen</a:t>
            </a:r>
          </a:p>
          <a:p>
            <a:endParaRPr lang="de-DE" sz="1600" dirty="0">
              <a:solidFill>
                <a:srgbClr val="574AE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Wissenschaftliche Theorien und Methoden</a:t>
            </a:r>
            <a:br>
              <a:rPr lang="de-DE" sz="1600" dirty="0"/>
            </a:br>
            <a:br>
              <a:rPr lang="de-DE" sz="1600" dirty="0"/>
            </a:br>
            <a:br>
              <a:rPr lang="de-DE" sz="1600" dirty="0"/>
            </a:br>
            <a:br>
              <a:rPr lang="de-DE" sz="1600" dirty="0"/>
            </a:br>
            <a:br>
              <a:rPr lang="de-DE" sz="1600" dirty="0"/>
            </a:br>
            <a:br>
              <a:rPr lang="de-DE" sz="1600" dirty="0"/>
            </a:br>
            <a:br>
              <a:rPr lang="de-DE" sz="1600" dirty="0"/>
            </a:b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rgbClr val="574AE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4AE2"/>
                </a:solidFill>
              </a:rPr>
              <a:t>Meta-Artefakte (Design Produkt und Design Prozesse)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DCE156-C93F-4FAC-AA91-E6F8FC3A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26" y="3574842"/>
            <a:ext cx="38100" cy="381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8F3162-ACDD-4FE0-89A0-4153E593AF48}"/>
              </a:ext>
            </a:extLst>
          </p:cNvPr>
          <p:cNvSpPr txBox="1"/>
          <p:nvPr/>
        </p:nvSpPr>
        <p:spPr>
          <a:xfrm>
            <a:off x="1748686" y="1009176"/>
            <a:ext cx="17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Umwelt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751955-6FBC-4E75-9957-F37B85D831A3}"/>
              </a:ext>
            </a:extLst>
          </p:cNvPr>
          <p:cNvSpPr txBox="1"/>
          <p:nvPr/>
        </p:nvSpPr>
        <p:spPr>
          <a:xfrm>
            <a:off x="4989973" y="1003592"/>
            <a:ext cx="27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Design Science Research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A0557F-CE0C-4531-B23B-3468FF32D1C1}"/>
              </a:ext>
            </a:extLst>
          </p:cNvPr>
          <p:cNvSpPr txBox="1"/>
          <p:nvPr/>
        </p:nvSpPr>
        <p:spPr>
          <a:xfrm>
            <a:off x="9182197" y="1034009"/>
            <a:ext cx="17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Wissensbasis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21E6C37-256B-4D35-B4C1-24031A5BF0C8}"/>
              </a:ext>
            </a:extLst>
          </p:cNvPr>
          <p:cNvCxnSpPr>
            <a:cxnSpLocks/>
          </p:cNvCxnSpPr>
          <p:nvPr/>
        </p:nvCxnSpPr>
        <p:spPr>
          <a:xfrm flipH="1">
            <a:off x="5023338" y="3428999"/>
            <a:ext cx="1" cy="121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0D684B1-A8B6-486D-9E86-A9A3FA600CA6}"/>
              </a:ext>
            </a:extLst>
          </p:cNvPr>
          <p:cNvCxnSpPr>
            <a:cxnSpLocks/>
          </p:cNvCxnSpPr>
          <p:nvPr/>
        </p:nvCxnSpPr>
        <p:spPr>
          <a:xfrm flipH="1">
            <a:off x="7049859" y="3429000"/>
            <a:ext cx="1" cy="121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67FE6C2-A6B2-4729-8D62-10AE1A923FD5}"/>
              </a:ext>
            </a:extLst>
          </p:cNvPr>
          <p:cNvCxnSpPr>
            <a:cxnSpLocks/>
          </p:cNvCxnSpPr>
          <p:nvPr/>
        </p:nvCxnSpPr>
        <p:spPr>
          <a:xfrm flipH="1">
            <a:off x="9769465" y="3388265"/>
            <a:ext cx="1" cy="121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352ED36-7F8F-4BA3-A523-05D144CE84E1}"/>
              </a:ext>
            </a:extLst>
          </p:cNvPr>
          <p:cNvSpPr/>
          <p:nvPr/>
        </p:nvSpPr>
        <p:spPr>
          <a:xfrm>
            <a:off x="7748395" y="2797245"/>
            <a:ext cx="1847084" cy="1302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574AE2"/>
                </a:solidFill>
              </a:rPr>
              <a:t>Rigor</a:t>
            </a:r>
            <a:r>
              <a:rPr lang="de-DE" dirty="0">
                <a:solidFill>
                  <a:srgbClr val="574AE2"/>
                </a:solidFill>
              </a:rPr>
              <a:t> </a:t>
            </a:r>
            <a:r>
              <a:rPr lang="de-DE" b="1" dirty="0">
                <a:solidFill>
                  <a:srgbClr val="574AE2"/>
                </a:solidFill>
              </a:rPr>
              <a:t>Zyklus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74AE2"/>
                </a:solidFill>
              </a:rPr>
              <a:t>Fundierung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74AE2"/>
                </a:solidFill>
              </a:rPr>
              <a:t>Erweiterung d. Wissensbasis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31B3536-4433-4F7C-A45E-3836A3823E90}"/>
              </a:ext>
            </a:extLst>
          </p:cNvPr>
          <p:cNvSpPr/>
          <p:nvPr/>
        </p:nvSpPr>
        <p:spPr>
          <a:xfrm>
            <a:off x="5712803" y="2990920"/>
            <a:ext cx="977584" cy="876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574AE2"/>
                </a:solidFill>
              </a:rPr>
              <a:t>Design</a:t>
            </a:r>
            <a:r>
              <a:rPr lang="de-DE" dirty="0">
                <a:solidFill>
                  <a:srgbClr val="574AE2"/>
                </a:solidFill>
              </a:rPr>
              <a:t> </a:t>
            </a:r>
          </a:p>
          <a:p>
            <a:pPr algn="ctr"/>
            <a:r>
              <a:rPr lang="de-DE" b="1" dirty="0">
                <a:solidFill>
                  <a:srgbClr val="574AE2"/>
                </a:solidFill>
              </a:rPr>
              <a:t>Zyklus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853ABA-4B8F-44BB-9BCF-C1DA3501B6FD}"/>
              </a:ext>
            </a:extLst>
          </p:cNvPr>
          <p:cNvSpPr/>
          <p:nvPr/>
        </p:nvSpPr>
        <p:spPr>
          <a:xfrm>
            <a:off x="2970832" y="2951310"/>
            <a:ext cx="1891489" cy="1077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74AE2"/>
              </a:solidFill>
            </a:endParaRPr>
          </a:p>
          <a:p>
            <a:pPr algn="ctr"/>
            <a:endParaRPr lang="de-DE" dirty="0">
              <a:solidFill>
                <a:srgbClr val="574AE2"/>
              </a:solidFill>
            </a:endParaRPr>
          </a:p>
          <a:p>
            <a:pPr algn="ctr"/>
            <a:r>
              <a:rPr lang="de-DE" b="1" dirty="0">
                <a:solidFill>
                  <a:srgbClr val="574AE2"/>
                </a:solidFill>
              </a:rPr>
              <a:t>Relevance</a:t>
            </a:r>
            <a:r>
              <a:rPr lang="de-DE" dirty="0">
                <a:solidFill>
                  <a:srgbClr val="574AE2"/>
                </a:solidFill>
              </a:rPr>
              <a:t> </a:t>
            </a:r>
            <a:r>
              <a:rPr lang="de-DE" b="1" dirty="0">
                <a:solidFill>
                  <a:srgbClr val="574AE2"/>
                </a:solidFill>
              </a:rPr>
              <a:t>Zyklus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74AE2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74AE2"/>
                </a:solidFill>
              </a:rPr>
              <a:t>Feldtest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574AE2"/>
              </a:solidFill>
            </a:endParaRPr>
          </a:p>
          <a:p>
            <a:pPr algn="ctr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3621FBF-3EFC-47FB-BCD2-A162F39F887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4" y="2774429"/>
            <a:ext cx="1743075" cy="155257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9EB334A-0B44-4FE4-9EAE-2668C1B378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97" y="2352694"/>
            <a:ext cx="2409825" cy="231457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54AE379-B4C2-450D-9136-012651E5DA8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12" y="2414274"/>
            <a:ext cx="2409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ADCA25C-7F96-4D0A-A3C5-BA4255D2A367}"/>
              </a:ext>
            </a:extLst>
          </p:cNvPr>
          <p:cNvSpPr/>
          <p:nvPr/>
        </p:nvSpPr>
        <p:spPr>
          <a:xfrm>
            <a:off x="-435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BDA4C99-1729-4677-8858-A1F7FCED0A86}"/>
              </a:ext>
            </a:extLst>
          </p:cNvPr>
          <p:cNvSpPr/>
          <p:nvPr/>
        </p:nvSpPr>
        <p:spPr>
          <a:xfrm>
            <a:off x="4109150" y="164858"/>
            <a:ext cx="7378792" cy="633489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BC40BA-0655-42B8-B8F8-7793F3D35C1C}"/>
              </a:ext>
            </a:extLst>
          </p:cNvPr>
          <p:cNvSpPr txBox="1"/>
          <p:nvPr/>
        </p:nvSpPr>
        <p:spPr>
          <a:xfrm>
            <a:off x="5242130" y="1102178"/>
            <a:ext cx="458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Persönlichkeitsmerkmale</a:t>
            </a:r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358C7D-AFF1-47DB-A6C2-D171F449B56F}"/>
              </a:ext>
            </a:extLst>
          </p:cNvPr>
          <p:cNvSpPr txBox="1"/>
          <p:nvPr/>
        </p:nvSpPr>
        <p:spPr>
          <a:xfrm>
            <a:off x="7798546" y="2938183"/>
            <a:ext cx="3350423" cy="64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574AE2"/>
                </a:solidFill>
              </a:rPr>
              <a:t>Kognitiver</a:t>
            </a:r>
            <a:r>
              <a:rPr lang="de-DE" b="1" dirty="0"/>
              <a:t> </a:t>
            </a:r>
            <a:r>
              <a:rPr lang="de-DE" b="1" dirty="0">
                <a:solidFill>
                  <a:srgbClr val="574AE2"/>
                </a:solidFill>
              </a:rPr>
              <a:t>Stil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70EAAE-11AA-475A-8462-DC0A84132677}"/>
              </a:ext>
            </a:extLst>
          </p:cNvPr>
          <p:cNvSpPr txBox="1"/>
          <p:nvPr/>
        </p:nvSpPr>
        <p:spPr>
          <a:xfrm>
            <a:off x="8417853" y="2207921"/>
            <a:ext cx="23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Verhaltensweisen in übergreifenden Situation: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CC4E3DA-6451-498E-A02A-BB144292CD61}"/>
              </a:ext>
            </a:extLst>
          </p:cNvPr>
          <p:cNvSpPr/>
          <p:nvPr/>
        </p:nvSpPr>
        <p:spPr>
          <a:xfrm>
            <a:off x="3665428" y="2499322"/>
            <a:ext cx="3430148" cy="1085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574AE2"/>
              </a:solidFill>
            </a:endParaRPr>
          </a:p>
          <a:p>
            <a:pPr algn="ctr"/>
            <a:r>
              <a:rPr lang="de-DE" b="1" dirty="0">
                <a:solidFill>
                  <a:srgbClr val="574AE2"/>
                </a:solidFill>
              </a:rPr>
              <a:t>Lernstil</a:t>
            </a:r>
          </a:p>
          <a:p>
            <a:pPr algn="ctr"/>
            <a:r>
              <a:rPr lang="de-DE" b="1">
                <a:solidFill>
                  <a:srgbClr val="574AE2"/>
                </a:solidFill>
              </a:rPr>
              <a:t>Lernorientierung (</a:t>
            </a:r>
            <a:r>
              <a:rPr lang="de-DE" b="1" dirty="0">
                <a:solidFill>
                  <a:srgbClr val="574AE2"/>
                </a:solidFill>
              </a:rPr>
              <a:t>ATL-Ansatz)</a:t>
            </a:r>
          </a:p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3062D4-306F-484B-A460-87D8739B7460}"/>
              </a:ext>
            </a:extLst>
          </p:cNvPr>
          <p:cNvSpPr/>
          <p:nvPr/>
        </p:nvSpPr>
        <p:spPr>
          <a:xfrm>
            <a:off x="7536335" y="1489225"/>
            <a:ext cx="3770990" cy="34258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F125196-E566-4BEA-A4F1-5EEA145B96DD}"/>
              </a:ext>
            </a:extLst>
          </p:cNvPr>
          <p:cNvSpPr/>
          <p:nvPr/>
        </p:nvSpPr>
        <p:spPr>
          <a:xfrm>
            <a:off x="3511699" y="3923922"/>
            <a:ext cx="3530177" cy="26417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Sinneswahrnehmungen</a:t>
            </a:r>
            <a:endParaRPr lang="de-DE" dirty="0">
              <a:solidFill>
                <a:srgbClr val="574AE2"/>
              </a:solidFill>
            </a:endParaRPr>
          </a:p>
          <a:p>
            <a:pPr algn="ctr"/>
            <a:endParaRPr lang="de-DE" dirty="0">
              <a:solidFill>
                <a:srgbClr val="574AE2"/>
              </a:solidFill>
            </a:endParaRPr>
          </a:p>
          <a:p>
            <a:pPr algn="ctr"/>
            <a:r>
              <a:rPr lang="de-DE" sz="2000" b="1" dirty="0">
                <a:solidFill>
                  <a:srgbClr val="574AE2"/>
                </a:solidFill>
              </a:rPr>
              <a:t>Lerntyp</a:t>
            </a:r>
          </a:p>
          <a:p>
            <a:pPr algn="ctr"/>
            <a:r>
              <a:rPr lang="de-DE" sz="2000" b="1" dirty="0">
                <a:solidFill>
                  <a:srgbClr val="574AE2"/>
                </a:solidFill>
              </a:rPr>
              <a:t>Lernpräferenz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4796D41-05B3-4A32-82C3-43CC01AFA294}"/>
              </a:ext>
            </a:extLst>
          </p:cNvPr>
          <p:cNvSpPr/>
          <p:nvPr/>
        </p:nvSpPr>
        <p:spPr>
          <a:xfrm>
            <a:off x="42027" y="1634699"/>
            <a:ext cx="3181161" cy="2931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Verhaltensweisen in konkreten Situationen:</a:t>
            </a:r>
          </a:p>
          <a:p>
            <a:pPr algn="ctr"/>
            <a:endParaRPr lang="de-DE" dirty="0">
              <a:solidFill>
                <a:srgbClr val="574AE2"/>
              </a:solidFill>
            </a:endParaRPr>
          </a:p>
          <a:p>
            <a:pPr algn="ctr"/>
            <a:r>
              <a:rPr lang="de-DE" sz="2000" b="1" dirty="0">
                <a:solidFill>
                  <a:srgbClr val="574AE2"/>
                </a:solidFill>
              </a:rPr>
              <a:t>Lerntaktik Lernstrategie</a:t>
            </a:r>
          </a:p>
          <a:p>
            <a:pPr algn="ctr"/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90759-C2D6-4922-8F9E-E932254401FF}"/>
              </a:ext>
            </a:extLst>
          </p:cNvPr>
          <p:cNvCxnSpPr/>
          <p:nvPr/>
        </p:nvCxnSpPr>
        <p:spPr>
          <a:xfrm>
            <a:off x="7095576" y="3042110"/>
            <a:ext cx="440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D7F7F3-B664-45E7-9AAA-FD7A6927C1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223188" y="3042110"/>
            <a:ext cx="442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33719AE-2B92-41B0-9EA2-CA4AD01FBD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4737731-2E1A-44FF-83B6-1F9DB0E4F16F}"/>
              </a:ext>
            </a:extLst>
          </p:cNvPr>
          <p:cNvSpPr/>
          <p:nvPr/>
        </p:nvSpPr>
        <p:spPr>
          <a:xfrm>
            <a:off x="2445296" y="855195"/>
            <a:ext cx="7105139" cy="526066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EFD01-436F-41CD-A4EF-79B6C90A4420}"/>
              </a:ext>
            </a:extLst>
          </p:cNvPr>
          <p:cNvSpPr txBox="1"/>
          <p:nvPr/>
        </p:nvSpPr>
        <p:spPr>
          <a:xfrm>
            <a:off x="3956842" y="1140414"/>
            <a:ext cx="410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Conversational Agent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8644E78-096F-4960-898D-04AEE5AB62EE}"/>
              </a:ext>
            </a:extLst>
          </p:cNvPr>
          <p:cNvSpPr/>
          <p:nvPr/>
        </p:nvSpPr>
        <p:spPr>
          <a:xfrm>
            <a:off x="3445897" y="2268331"/>
            <a:ext cx="3353327" cy="25741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39CCB6F-49F2-4284-A3E1-2C9BC2E76B96}"/>
              </a:ext>
            </a:extLst>
          </p:cNvPr>
          <p:cNvSpPr/>
          <p:nvPr/>
        </p:nvSpPr>
        <p:spPr>
          <a:xfrm>
            <a:off x="5220131" y="2006433"/>
            <a:ext cx="3417331" cy="2927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655818-DB0C-46E1-8B1E-F07BED77539B}"/>
              </a:ext>
            </a:extLst>
          </p:cNvPr>
          <p:cNvSpPr txBox="1"/>
          <p:nvPr/>
        </p:nvSpPr>
        <p:spPr>
          <a:xfrm>
            <a:off x="2736498" y="2439062"/>
            <a:ext cx="410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Tutor</a:t>
            </a:r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455D7C-FF6A-40A5-8548-0EFA7655FEF2}"/>
              </a:ext>
            </a:extLst>
          </p:cNvPr>
          <p:cNvSpPr txBox="1"/>
          <p:nvPr/>
        </p:nvSpPr>
        <p:spPr>
          <a:xfrm>
            <a:off x="4307156" y="2111818"/>
            <a:ext cx="5243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Lernstil</a:t>
            </a:r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0B97916-74D1-4EE2-9FE0-443AAB8DFAF5}"/>
              </a:ext>
            </a:extLst>
          </p:cNvPr>
          <p:cNvSpPr/>
          <p:nvPr/>
        </p:nvSpPr>
        <p:spPr>
          <a:xfrm>
            <a:off x="4262826" y="3466072"/>
            <a:ext cx="1834566" cy="117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7E610D-47EE-4722-A769-1330ECA8E6EC}"/>
              </a:ext>
            </a:extLst>
          </p:cNvPr>
          <p:cNvSpPr txBox="1"/>
          <p:nvPr/>
        </p:nvSpPr>
        <p:spPr>
          <a:xfrm>
            <a:off x="4591984" y="3624159"/>
            <a:ext cx="117624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574AE2"/>
                </a:solidFill>
              </a:rPr>
              <a:t>Scaffolding</a:t>
            </a:r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229758E-6A71-4462-B489-85E69CA2A7EC}"/>
              </a:ext>
            </a:extLst>
          </p:cNvPr>
          <p:cNvSpPr txBox="1"/>
          <p:nvPr/>
        </p:nvSpPr>
        <p:spPr>
          <a:xfrm>
            <a:off x="3547633" y="3046889"/>
            <a:ext cx="17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574AE2"/>
                </a:solidFill>
              </a:rPr>
              <a:t>Hobert (2019)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9BFA8E4-C856-414C-8605-356DB429A097}"/>
              </a:ext>
            </a:extLst>
          </p:cNvPr>
          <p:cNvSpPr txBox="1"/>
          <p:nvPr/>
        </p:nvSpPr>
        <p:spPr>
          <a:xfrm>
            <a:off x="5621680" y="2603963"/>
            <a:ext cx="159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574AE2"/>
                </a:solidFill>
              </a:rPr>
              <a:t>Lana</a:t>
            </a:r>
            <a:endParaRPr lang="de-DE" b="1" dirty="0">
              <a:solidFill>
                <a:srgbClr val="574AE2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5A2EDA-FA41-4C04-B28D-89D0F8C0C3F9}"/>
              </a:ext>
            </a:extLst>
          </p:cNvPr>
          <p:cNvSpPr txBox="1"/>
          <p:nvPr/>
        </p:nvSpPr>
        <p:spPr>
          <a:xfrm>
            <a:off x="5617195" y="2994288"/>
            <a:ext cx="159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574AE2"/>
                </a:solidFill>
              </a:rPr>
              <a:t>Oscar</a:t>
            </a:r>
            <a:endParaRPr lang="de-DE" b="1" dirty="0">
              <a:solidFill>
                <a:srgbClr val="574AE2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0259F16-E029-4A93-8C98-EF866C8749E7}"/>
              </a:ext>
            </a:extLst>
          </p:cNvPr>
          <p:cNvSpPr txBox="1"/>
          <p:nvPr/>
        </p:nvSpPr>
        <p:spPr>
          <a:xfrm>
            <a:off x="4616262" y="3926270"/>
            <a:ext cx="159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574AE2"/>
                </a:solidFill>
              </a:rPr>
              <a:t>Sara</a:t>
            </a:r>
            <a:endParaRPr lang="de-DE" b="1" dirty="0">
              <a:solidFill>
                <a:srgbClr val="574AE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702D44-B875-4D25-AFCE-D1C543FFA86F}"/>
              </a:ext>
            </a:extLst>
          </p:cNvPr>
          <p:cNvSpPr txBox="1"/>
          <p:nvPr/>
        </p:nvSpPr>
        <p:spPr>
          <a:xfrm>
            <a:off x="1649321" y="5713655"/>
            <a:ext cx="159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574AE2"/>
                </a:solidFill>
              </a:rPr>
              <a:t>Prototyp</a:t>
            </a:r>
            <a:endParaRPr lang="de-DE" b="1" dirty="0">
              <a:solidFill>
                <a:srgbClr val="574AE2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871ED0A-80E9-4CC2-BB89-F9F9B06F21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326768" y="4218813"/>
            <a:ext cx="3285951" cy="1576978"/>
          </a:xfrm>
          <a:prstGeom prst="straightConnector1">
            <a:avLst/>
          </a:prstGeom>
          <a:ln>
            <a:solidFill>
              <a:srgbClr val="574AE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tern: 5 Zacken 16">
            <a:extLst>
              <a:ext uri="{FF2B5EF4-FFF2-40B4-BE49-F238E27FC236}">
                <a16:creationId xmlns:a16="http://schemas.microsoft.com/office/drawing/2014/main" id="{6BE8E3AA-DF41-4673-A6DC-76C193662988}"/>
              </a:ext>
            </a:extLst>
          </p:cNvPr>
          <p:cNvSpPr/>
          <p:nvPr/>
        </p:nvSpPr>
        <p:spPr>
          <a:xfrm>
            <a:off x="5516749" y="3916382"/>
            <a:ext cx="502503" cy="30243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BF19344-4952-4222-982A-EE046B63B5A1}"/>
              </a:ext>
            </a:extLst>
          </p:cNvPr>
          <p:cNvSpPr txBox="1"/>
          <p:nvPr/>
        </p:nvSpPr>
        <p:spPr>
          <a:xfrm>
            <a:off x="5614396" y="3930110"/>
            <a:ext cx="7669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574AE2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77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B624140-C0B0-469D-9C11-DA0A67DD9F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807921E9-3241-4C82-8140-A62EBCB0E5F1}"/>
              </a:ext>
            </a:extLst>
          </p:cNvPr>
          <p:cNvSpPr/>
          <p:nvPr/>
        </p:nvSpPr>
        <p:spPr>
          <a:xfrm rot="16200000">
            <a:off x="5237953" y="-519273"/>
            <a:ext cx="520047" cy="50465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9B22D5-541A-48BC-B63D-EFE051F61689}"/>
              </a:ext>
            </a:extLst>
          </p:cNvPr>
          <p:cNvSpPr txBox="1"/>
          <p:nvPr/>
        </p:nvSpPr>
        <p:spPr>
          <a:xfrm>
            <a:off x="5160768" y="1532300"/>
            <a:ext cx="157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574AE2"/>
                </a:solidFill>
              </a:rPr>
              <a:t>Utterance</a:t>
            </a:r>
            <a:endParaRPr lang="de-DE" sz="1400" dirty="0">
              <a:solidFill>
                <a:srgbClr val="574AE2"/>
              </a:solidFill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E3B49284-B391-4A77-B9E1-D8A9BBF1C11F}"/>
              </a:ext>
            </a:extLst>
          </p:cNvPr>
          <p:cNvSpPr/>
          <p:nvPr/>
        </p:nvSpPr>
        <p:spPr>
          <a:xfrm rot="16200000">
            <a:off x="5460760" y="2332164"/>
            <a:ext cx="307777" cy="8124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EB1DA0-183B-4538-9D26-61D69E018833}"/>
              </a:ext>
            </a:extLst>
          </p:cNvPr>
          <p:cNvSpPr txBox="1"/>
          <p:nvPr/>
        </p:nvSpPr>
        <p:spPr>
          <a:xfrm>
            <a:off x="5076889" y="2894503"/>
            <a:ext cx="122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74AE2"/>
                </a:solidFill>
              </a:rPr>
              <a:t>Entity: Zeit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F684E5E0-4373-4605-B5FC-DCB4AB594829}"/>
              </a:ext>
            </a:extLst>
          </p:cNvPr>
          <p:cNvSpPr/>
          <p:nvPr/>
        </p:nvSpPr>
        <p:spPr>
          <a:xfrm rot="16200000">
            <a:off x="6859522" y="2044998"/>
            <a:ext cx="307779" cy="14324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795BDC-EBD6-4823-8296-7D7761E2E809}"/>
              </a:ext>
            </a:extLst>
          </p:cNvPr>
          <p:cNvSpPr txBox="1"/>
          <p:nvPr/>
        </p:nvSpPr>
        <p:spPr>
          <a:xfrm>
            <a:off x="6509347" y="2898966"/>
            <a:ext cx="122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74AE2"/>
                </a:solidFill>
              </a:rPr>
              <a:t>Entity: Ort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0D8FC8D4-6F3E-499A-85D2-99559FC4F3C7}"/>
              </a:ext>
            </a:extLst>
          </p:cNvPr>
          <p:cNvSpPr/>
          <p:nvPr/>
        </p:nvSpPr>
        <p:spPr>
          <a:xfrm rot="5400000">
            <a:off x="5231137" y="997305"/>
            <a:ext cx="533677" cy="50465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29C8CC-4D1B-424D-924C-921C9C01C718}"/>
              </a:ext>
            </a:extLst>
          </p:cNvPr>
          <p:cNvSpPr txBox="1"/>
          <p:nvPr/>
        </p:nvSpPr>
        <p:spPr>
          <a:xfrm>
            <a:off x="4465914" y="3791887"/>
            <a:ext cx="244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574AE2"/>
                </a:solidFill>
              </a:rPr>
              <a:t>Intent</a:t>
            </a:r>
            <a:r>
              <a:rPr lang="de-DE" sz="1400" dirty="0">
                <a:solidFill>
                  <a:srgbClr val="574AE2"/>
                </a:solidFill>
              </a:rPr>
              <a:t>: </a:t>
            </a:r>
            <a:r>
              <a:rPr lang="de-DE" sz="1400" dirty="0" err="1">
                <a:solidFill>
                  <a:srgbClr val="574AE2"/>
                </a:solidFill>
              </a:rPr>
              <a:t>ZeigWettervorhersage</a:t>
            </a:r>
            <a:endParaRPr lang="de-DE" sz="1400" dirty="0">
              <a:solidFill>
                <a:srgbClr val="574AE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BB9857-4EEC-2E44-A447-2FBFC9C18604}"/>
              </a:ext>
            </a:extLst>
          </p:cNvPr>
          <p:cNvSpPr txBox="1"/>
          <p:nvPr/>
        </p:nvSpPr>
        <p:spPr>
          <a:xfrm>
            <a:off x="2864325" y="2268494"/>
            <a:ext cx="533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574AE2"/>
                </a:solidFill>
              </a:rPr>
              <a:t>„Wie wird das Wetter morgen in Braunschweig?“</a:t>
            </a:r>
          </a:p>
        </p:txBody>
      </p:sp>
    </p:spTree>
    <p:extLst>
      <p:ext uri="{BB962C8B-B14F-4D97-AF65-F5344CB8AC3E}">
        <p14:creationId xmlns:p14="http://schemas.microsoft.com/office/powerpoint/2010/main" val="117391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B624140-C0B0-469D-9C11-DA0A67DD9F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74AE2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B8F23F0-746A-4136-9DFE-4FA1E0B3B7BF}"/>
              </a:ext>
            </a:extLst>
          </p:cNvPr>
          <p:cNvCxnSpPr>
            <a:cxnSpLocks/>
          </p:cNvCxnSpPr>
          <p:nvPr/>
        </p:nvCxnSpPr>
        <p:spPr>
          <a:xfrm>
            <a:off x="1611712" y="5006176"/>
            <a:ext cx="291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71F300D-1CA6-4B6B-B5D4-2E1C5F4C0B3B}"/>
              </a:ext>
            </a:extLst>
          </p:cNvPr>
          <p:cNvCxnSpPr/>
          <p:nvPr/>
        </p:nvCxnSpPr>
        <p:spPr>
          <a:xfrm flipV="1">
            <a:off x="1611712" y="2164299"/>
            <a:ext cx="0" cy="284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DDFB7D4-25DD-4DAD-9867-275525FBF2B4}"/>
              </a:ext>
            </a:extLst>
          </p:cNvPr>
          <p:cNvCxnSpPr/>
          <p:nvPr/>
        </p:nvCxnSpPr>
        <p:spPr>
          <a:xfrm flipV="1">
            <a:off x="1611712" y="3282630"/>
            <a:ext cx="782832" cy="13222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1FAB8E7-FD3A-46E5-B5A7-70BABEF1BF3A}"/>
              </a:ext>
            </a:extLst>
          </p:cNvPr>
          <p:cNvCxnSpPr/>
          <p:nvPr/>
        </p:nvCxnSpPr>
        <p:spPr>
          <a:xfrm flipV="1">
            <a:off x="1611712" y="3012915"/>
            <a:ext cx="1493301" cy="159197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F7ABF3A-F093-4A11-B182-AF9FD6FD22A4}"/>
              </a:ext>
            </a:extLst>
          </p:cNvPr>
          <p:cNvCxnSpPr>
            <a:cxnSpLocks/>
          </p:cNvCxnSpPr>
          <p:nvPr/>
        </p:nvCxnSpPr>
        <p:spPr>
          <a:xfrm flipV="1">
            <a:off x="2476773" y="4368069"/>
            <a:ext cx="924269" cy="6381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08B400-FB86-449E-A9CC-0DFCF19795B1}"/>
              </a:ext>
            </a:extLst>
          </p:cNvPr>
          <p:cNvCxnSpPr>
            <a:cxnSpLocks/>
          </p:cNvCxnSpPr>
          <p:nvPr/>
        </p:nvCxnSpPr>
        <p:spPr>
          <a:xfrm flipV="1">
            <a:off x="2476773" y="4473324"/>
            <a:ext cx="1693943" cy="5328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69FF3C2-7E8F-423E-8856-F92A2C1D3866}"/>
              </a:ext>
            </a:extLst>
          </p:cNvPr>
          <p:cNvCxnSpPr>
            <a:cxnSpLocks/>
          </p:cNvCxnSpPr>
          <p:nvPr/>
        </p:nvCxnSpPr>
        <p:spPr>
          <a:xfrm>
            <a:off x="5107047" y="5006174"/>
            <a:ext cx="291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FF61DE-E14D-46B3-93F1-278C4B6F485F}"/>
              </a:ext>
            </a:extLst>
          </p:cNvPr>
          <p:cNvCxnSpPr/>
          <p:nvPr/>
        </p:nvCxnSpPr>
        <p:spPr>
          <a:xfrm flipV="1">
            <a:off x="5107047" y="2164297"/>
            <a:ext cx="0" cy="284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6E870FC-F04A-4E75-BA75-ACD54C1ACB56}"/>
              </a:ext>
            </a:extLst>
          </p:cNvPr>
          <p:cNvCxnSpPr>
            <a:cxnSpLocks/>
          </p:cNvCxnSpPr>
          <p:nvPr/>
        </p:nvCxnSpPr>
        <p:spPr>
          <a:xfrm>
            <a:off x="5918933" y="2458683"/>
            <a:ext cx="617824" cy="1792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55C8EB2-9AE1-4CEE-BD1D-6CC148BDED6D}"/>
              </a:ext>
            </a:extLst>
          </p:cNvPr>
          <p:cNvCxnSpPr>
            <a:cxnSpLocks/>
          </p:cNvCxnSpPr>
          <p:nvPr/>
        </p:nvCxnSpPr>
        <p:spPr>
          <a:xfrm>
            <a:off x="6023693" y="3041856"/>
            <a:ext cx="617824" cy="1792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24AECD6-4A06-4FDC-8B40-8C2C4F3B0187}"/>
              </a:ext>
            </a:extLst>
          </p:cNvPr>
          <p:cNvCxnSpPr>
            <a:cxnSpLocks/>
          </p:cNvCxnSpPr>
          <p:nvPr/>
        </p:nvCxnSpPr>
        <p:spPr>
          <a:xfrm>
            <a:off x="5907188" y="3808903"/>
            <a:ext cx="560258" cy="4975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2FB2BF5-6EC0-46AE-9D04-82E06E4F94F8}"/>
              </a:ext>
            </a:extLst>
          </p:cNvPr>
          <p:cNvCxnSpPr>
            <a:cxnSpLocks/>
          </p:cNvCxnSpPr>
          <p:nvPr/>
        </p:nvCxnSpPr>
        <p:spPr>
          <a:xfrm flipV="1">
            <a:off x="6119887" y="4390991"/>
            <a:ext cx="695117" cy="2448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70F7EBD-41D2-4CD2-A4AA-9EFB84C3937D}"/>
              </a:ext>
            </a:extLst>
          </p:cNvPr>
          <p:cNvSpPr txBox="1"/>
          <p:nvPr/>
        </p:nvSpPr>
        <p:spPr>
          <a:xfrm>
            <a:off x="2195327" y="2881346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King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13F9663-B254-4F6C-8C6F-491EA16FADB6}"/>
              </a:ext>
            </a:extLst>
          </p:cNvPr>
          <p:cNvSpPr txBox="1"/>
          <p:nvPr/>
        </p:nvSpPr>
        <p:spPr>
          <a:xfrm>
            <a:off x="2893057" y="2698560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Queen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8BB65B-6F9B-403E-B255-71AAF0FCE403}"/>
              </a:ext>
            </a:extLst>
          </p:cNvPr>
          <p:cNvSpPr txBox="1"/>
          <p:nvPr/>
        </p:nvSpPr>
        <p:spPr>
          <a:xfrm>
            <a:off x="3256708" y="4046139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Man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05A149-68CB-4146-A8AE-7DC534F06F29}"/>
              </a:ext>
            </a:extLst>
          </p:cNvPr>
          <p:cNvSpPr txBox="1"/>
          <p:nvPr/>
        </p:nvSpPr>
        <p:spPr>
          <a:xfrm>
            <a:off x="4101289" y="4170765"/>
            <a:ext cx="10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Woman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FA76C12-395B-47D5-B166-31FE15E08596}"/>
              </a:ext>
            </a:extLst>
          </p:cNvPr>
          <p:cNvSpPr txBox="1"/>
          <p:nvPr/>
        </p:nvSpPr>
        <p:spPr>
          <a:xfrm>
            <a:off x="5246678" y="2226425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Japan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A2CBB8-49BB-441B-92B8-2A561C3892A0}"/>
              </a:ext>
            </a:extLst>
          </p:cNvPr>
          <p:cNvSpPr txBox="1"/>
          <p:nvPr/>
        </p:nvSpPr>
        <p:spPr>
          <a:xfrm>
            <a:off x="6525285" y="2450025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Tokyo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25B634-C138-4C5B-8B5E-B41F2E34170C}"/>
              </a:ext>
            </a:extLst>
          </p:cNvPr>
          <p:cNvSpPr txBox="1"/>
          <p:nvPr/>
        </p:nvSpPr>
        <p:spPr>
          <a:xfrm>
            <a:off x="5319752" y="2803567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Spain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58E5D3-3254-428A-9691-ACA1EA1A262D}"/>
              </a:ext>
            </a:extLst>
          </p:cNvPr>
          <p:cNvSpPr txBox="1"/>
          <p:nvPr/>
        </p:nvSpPr>
        <p:spPr>
          <a:xfrm>
            <a:off x="6651427" y="3116159"/>
            <a:ext cx="110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Madrid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D51F27E-78C8-4C87-A24B-EF3D374D18E1}"/>
              </a:ext>
            </a:extLst>
          </p:cNvPr>
          <p:cNvSpPr txBox="1"/>
          <p:nvPr/>
        </p:nvSpPr>
        <p:spPr>
          <a:xfrm>
            <a:off x="5174371" y="3616299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France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0FE498C-ABE1-447B-ADDA-F6511A8EE6AA}"/>
              </a:ext>
            </a:extLst>
          </p:cNvPr>
          <p:cNvSpPr txBox="1"/>
          <p:nvPr/>
        </p:nvSpPr>
        <p:spPr>
          <a:xfrm>
            <a:off x="6467446" y="3691834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Paris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E27F978-425D-40A6-A95C-E27C8615F98F}"/>
              </a:ext>
            </a:extLst>
          </p:cNvPr>
          <p:cNvSpPr txBox="1"/>
          <p:nvPr/>
        </p:nvSpPr>
        <p:spPr>
          <a:xfrm>
            <a:off x="5099059" y="4221880"/>
            <a:ext cx="117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Australia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AB85B5-E2C2-4413-8EEA-A9F1F3CDAD2A}"/>
              </a:ext>
            </a:extLst>
          </p:cNvPr>
          <p:cNvSpPr txBox="1"/>
          <p:nvPr/>
        </p:nvSpPr>
        <p:spPr>
          <a:xfrm>
            <a:off x="6799184" y="4164338"/>
            <a:ext cx="8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Sydney</a:t>
            </a:r>
          </a:p>
        </p:txBody>
      </p:sp>
    </p:spTree>
    <p:extLst>
      <p:ext uri="{BB962C8B-B14F-4D97-AF65-F5344CB8AC3E}">
        <p14:creationId xmlns:p14="http://schemas.microsoft.com/office/powerpoint/2010/main" val="29586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778A566-7336-E54C-9D20-906B4FA2AB7B}"/>
              </a:ext>
            </a:extLst>
          </p:cNvPr>
          <p:cNvSpPr/>
          <p:nvPr/>
        </p:nvSpPr>
        <p:spPr>
          <a:xfrm>
            <a:off x="65591" y="4958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581374-6FA6-B945-8576-12C44ABFA065}"/>
              </a:ext>
            </a:extLst>
          </p:cNvPr>
          <p:cNvSpPr/>
          <p:nvPr/>
        </p:nvSpPr>
        <p:spPr>
          <a:xfrm>
            <a:off x="2721980" y="4045338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A28404-D76F-D845-B210-0EA2B2ED067D}"/>
              </a:ext>
            </a:extLst>
          </p:cNvPr>
          <p:cNvSpPr/>
          <p:nvPr/>
        </p:nvSpPr>
        <p:spPr>
          <a:xfrm>
            <a:off x="2762491" y="2963103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B730F1-2E5F-0E40-B8D9-CB49FD712E1C}"/>
              </a:ext>
            </a:extLst>
          </p:cNvPr>
          <p:cNvSpPr/>
          <p:nvPr/>
        </p:nvSpPr>
        <p:spPr>
          <a:xfrm>
            <a:off x="2762491" y="1936821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108075-7872-DD45-AF0E-1D7D771CB411}"/>
              </a:ext>
            </a:extLst>
          </p:cNvPr>
          <p:cNvSpPr/>
          <p:nvPr/>
        </p:nvSpPr>
        <p:spPr>
          <a:xfrm>
            <a:off x="4643378" y="1485400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13D408-E845-B441-9C71-4392F832C9C7}"/>
              </a:ext>
            </a:extLst>
          </p:cNvPr>
          <p:cNvSpPr/>
          <p:nvPr/>
        </p:nvSpPr>
        <p:spPr>
          <a:xfrm>
            <a:off x="6096000" y="3429000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293B2E-9658-F04F-8289-E42645CB08A6}"/>
              </a:ext>
            </a:extLst>
          </p:cNvPr>
          <p:cNvSpPr/>
          <p:nvPr/>
        </p:nvSpPr>
        <p:spPr>
          <a:xfrm>
            <a:off x="4643378" y="2654452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9C83E3-CF11-6843-A173-5A3131343EAB}"/>
              </a:ext>
            </a:extLst>
          </p:cNvPr>
          <p:cNvSpPr/>
          <p:nvPr/>
        </p:nvSpPr>
        <p:spPr>
          <a:xfrm>
            <a:off x="4643378" y="3823504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740F42-F927-A542-A718-12D65D97D703}"/>
              </a:ext>
            </a:extLst>
          </p:cNvPr>
          <p:cNvSpPr/>
          <p:nvPr/>
        </p:nvSpPr>
        <p:spPr>
          <a:xfrm>
            <a:off x="6096000" y="1944545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3623C-8196-6D44-8553-A9F9E83EA259}"/>
              </a:ext>
            </a:extLst>
          </p:cNvPr>
          <p:cNvSpPr/>
          <p:nvPr/>
        </p:nvSpPr>
        <p:spPr>
          <a:xfrm>
            <a:off x="2808789" y="870012"/>
            <a:ext cx="798654" cy="7176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EAE78F-4C14-5744-86B7-3663C36971CB}"/>
              </a:ext>
            </a:extLst>
          </p:cNvPr>
          <p:cNvSpPr txBox="1"/>
          <p:nvPr/>
        </p:nvSpPr>
        <p:spPr>
          <a:xfrm>
            <a:off x="3029191" y="1012711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X</a:t>
            </a:r>
            <a:r>
              <a:rPr lang="de-DE" baseline="-25000" dirty="0">
                <a:solidFill>
                  <a:srgbClr val="574AE2"/>
                </a:solidFill>
              </a:rPr>
              <a:t>1</a:t>
            </a:r>
            <a:endParaRPr lang="de-DE" dirty="0">
              <a:solidFill>
                <a:srgbClr val="574AE2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912C84E-0AA7-C44A-8419-508E667EC859}"/>
              </a:ext>
            </a:extLst>
          </p:cNvPr>
          <p:cNvSpPr txBox="1"/>
          <p:nvPr/>
        </p:nvSpPr>
        <p:spPr>
          <a:xfrm>
            <a:off x="2998035" y="2094179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X</a:t>
            </a:r>
            <a:r>
              <a:rPr lang="de-DE" baseline="-25000" dirty="0">
                <a:solidFill>
                  <a:srgbClr val="574AE2"/>
                </a:solidFill>
              </a:rPr>
              <a:t>2</a:t>
            </a:r>
            <a:endParaRPr lang="de-DE" sz="2000" dirty="0">
              <a:solidFill>
                <a:srgbClr val="574AE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407B5EB-E97F-FB4D-8DC3-0870DECD1ED9}"/>
              </a:ext>
            </a:extLst>
          </p:cNvPr>
          <p:cNvSpPr txBox="1"/>
          <p:nvPr/>
        </p:nvSpPr>
        <p:spPr>
          <a:xfrm>
            <a:off x="2985542" y="3142582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X</a:t>
            </a:r>
            <a:r>
              <a:rPr lang="de-DE" baseline="-25000" dirty="0">
                <a:solidFill>
                  <a:srgbClr val="574AE2"/>
                </a:solidFill>
              </a:rPr>
              <a:t>3</a:t>
            </a:r>
            <a:endParaRPr lang="de-DE" sz="2000" dirty="0">
              <a:solidFill>
                <a:srgbClr val="574AE2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CD276E-C04A-EA42-B220-9DA50D96F503}"/>
              </a:ext>
            </a:extLst>
          </p:cNvPr>
          <p:cNvSpPr txBox="1"/>
          <p:nvPr/>
        </p:nvSpPr>
        <p:spPr>
          <a:xfrm>
            <a:off x="2962763" y="4212222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X</a:t>
            </a:r>
            <a:r>
              <a:rPr lang="de-DE" baseline="-25000" dirty="0">
                <a:solidFill>
                  <a:srgbClr val="574AE2"/>
                </a:solidFill>
              </a:rPr>
              <a:t>4</a:t>
            </a:r>
            <a:endParaRPr lang="de-DE" sz="2000" dirty="0">
              <a:solidFill>
                <a:srgbClr val="574AE2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A9B3E98-6482-B84D-AAF7-C4F56AA61737}"/>
              </a:ext>
            </a:extLst>
          </p:cNvPr>
          <p:cNvCxnSpPr>
            <a:cxnSpLocks/>
          </p:cNvCxnSpPr>
          <p:nvPr/>
        </p:nvCxnSpPr>
        <p:spPr>
          <a:xfrm flipV="1">
            <a:off x="1900178" y="2303360"/>
            <a:ext cx="821802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67186D2-8CF2-1444-8FFA-E07A7F6DCAEE}"/>
              </a:ext>
            </a:extLst>
          </p:cNvPr>
          <p:cNvCxnSpPr>
            <a:cxnSpLocks/>
          </p:cNvCxnSpPr>
          <p:nvPr/>
        </p:nvCxnSpPr>
        <p:spPr>
          <a:xfrm flipV="1">
            <a:off x="1986987" y="1194925"/>
            <a:ext cx="821802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A218FE8-CF08-714A-987F-8D90D56CF45D}"/>
              </a:ext>
            </a:extLst>
          </p:cNvPr>
          <p:cNvCxnSpPr>
            <a:cxnSpLocks/>
          </p:cNvCxnSpPr>
          <p:nvPr/>
        </p:nvCxnSpPr>
        <p:spPr>
          <a:xfrm flipV="1">
            <a:off x="1934905" y="3335484"/>
            <a:ext cx="821802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DEA1317-6393-8047-98CB-76BC7EDC359E}"/>
              </a:ext>
            </a:extLst>
          </p:cNvPr>
          <p:cNvCxnSpPr>
            <a:cxnSpLocks/>
          </p:cNvCxnSpPr>
          <p:nvPr/>
        </p:nvCxnSpPr>
        <p:spPr>
          <a:xfrm flipV="1">
            <a:off x="1900178" y="4415934"/>
            <a:ext cx="821802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B885238-1EAF-5C4C-BC58-47C362B76E25}"/>
              </a:ext>
            </a:extLst>
          </p:cNvPr>
          <p:cNvCxnSpPr>
            <a:cxnSpLocks/>
          </p:cNvCxnSpPr>
          <p:nvPr/>
        </p:nvCxnSpPr>
        <p:spPr>
          <a:xfrm flipV="1">
            <a:off x="6894654" y="2315910"/>
            <a:ext cx="821802" cy="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B0139A-05B1-234A-8589-99EDE742B696}"/>
              </a:ext>
            </a:extLst>
          </p:cNvPr>
          <p:cNvCxnSpPr>
            <a:cxnSpLocks/>
          </p:cNvCxnSpPr>
          <p:nvPr/>
        </p:nvCxnSpPr>
        <p:spPr>
          <a:xfrm>
            <a:off x="6894654" y="3836054"/>
            <a:ext cx="82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C45ADD0-C190-9A42-8363-1D303C5CFF5C}"/>
              </a:ext>
            </a:extLst>
          </p:cNvPr>
          <p:cNvSpPr txBox="1"/>
          <p:nvPr/>
        </p:nvSpPr>
        <p:spPr>
          <a:xfrm>
            <a:off x="7745144" y="2103305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Y</a:t>
            </a:r>
            <a:r>
              <a:rPr lang="de-DE" baseline="-25000" dirty="0">
                <a:solidFill>
                  <a:srgbClr val="574AE2"/>
                </a:solidFill>
              </a:rPr>
              <a:t>1</a:t>
            </a:r>
            <a:endParaRPr lang="de-DE" sz="2000" dirty="0">
              <a:solidFill>
                <a:srgbClr val="574AE2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09CD87C-0F07-0740-B840-C26448FA03A1}"/>
              </a:ext>
            </a:extLst>
          </p:cNvPr>
          <p:cNvSpPr txBox="1"/>
          <p:nvPr/>
        </p:nvSpPr>
        <p:spPr>
          <a:xfrm>
            <a:off x="7719351" y="3635999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Y</a:t>
            </a:r>
            <a:r>
              <a:rPr lang="de-DE" baseline="-25000" dirty="0">
                <a:solidFill>
                  <a:srgbClr val="574AE2"/>
                </a:solidFill>
              </a:rPr>
              <a:t>2</a:t>
            </a:r>
            <a:endParaRPr lang="de-DE" sz="2000" dirty="0">
              <a:solidFill>
                <a:srgbClr val="574AE2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BC95188-3F8E-A84B-946E-5579C68519E9}"/>
              </a:ext>
            </a:extLst>
          </p:cNvPr>
          <p:cNvCxnSpPr>
            <a:cxnSpLocks/>
          </p:cNvCxnSpPr>
          <p:nvPr/>
        </p:nvCxnSpPr>
        <p:spPr>
          <a:xfrm>
            <a:off x="3616606" y="1273001"/>
            <a:ext cx="1026772" cy="48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A7FFB79-22ED-0544-9EEB-030DA06BF61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06183" y="1246700"/>
            <a:ext cx="1154155" cy="151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C7B67C9-BA3A-EC40-9C4E-45696ECA546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16606" y="1248992"/>
            <a:ext cx="1143732" cy="26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23E1F6F-C3BC-1541-AAB0-12550A345465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567418" y="2097936"/>
            <a:ext cx="1192920" cy="20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CE404A9-D2B9-834E-9892-746D46C38E3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66929" y="2283085"/>
            <a:ext cx="1076449" cy="73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2CB8CB-3C33-CA41-8225-798409712BEC}"/>
              </a:ext>
            </a:extLst>
          </p:cNvPr>
          <p:cNvCxnSpPr>
            <a:cxnSpLocks/>
          </p:cNvCxnSpPr>
          <p:nvPr/>
        </p:nvCxnSpPr>
        <p:spPr>
          <a:xfrm>
            <a:off x="3580441" y="2332944"/>
            <a:ext cx="1179777" cy="163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A91E249-1396-6641-98A1-5CA82AEB95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68861" y="3252961"/>
            <a:ext cx="1191477" cy="6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807EE7-DE1C-6149-9FE5-1DDA676C1EB7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3561144" y="3247174"/>
            <a:ext cx="1199194" cy="1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092FA33-6711-4547-AC58-CC0F3AF229B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67418" y="1844216"/>
            <a:ext cx="1075960" cy="13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4CC7C7-26C4-554A-B8CE-AF11AA8A87A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14846" y="2203031"/>
            <a:ext cx="1527859" cy="218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9F60E1-D47B-6A45-BF88-A49881EE377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533777" y="3013268"/>
            <a:ext cx="1109601" cy="134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5E32618-841A-3947-BAE6-3E03C739237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14846" y="3928599"/>
            <a:ext cx="1245492" cy="43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329C992-6B44-1D47-B093-0E8BFECEEEB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423460" y="1972095"/>
            <a:ext cx="672540" cy="33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7C40A13-3DB5-BD40-B445-AB3D7D1FA5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25633" y="1973476"/>
            <a:ext cx="1069694" cy="145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0249370-F0A0-4E47-B660-3D40BC5800A9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442032" y="2614061"/>
            <a:ext cx="867179" cy="39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07B342C-E8C6-CD4D-AFB5-9E23E93644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48781" y="3026397"/>
            <a:ext cx="764179" cy="5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748B4F0-E818-764B-8FD3-87830EAD66D4}"/>
              </a:ext>
            </a:extLst>
          </p:cNvPr>
          <p:cNvCxnSpPr>
            <a:cxnSpLocks/>
          </p:cNvCxnSpPr>
          <p:nvPr/>
        </p:nvCxnSpPr>
        <p:spPr>
          <a:xfrm flipV="1">
            <a:off x="5423460" y="2670850"/>
            <a:ext cx="1090308" cy="13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3DD7810-D83D-6644-91C2-4B8220BDD98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16594" y="3787816"/>
            <a:ext cx="679406" cy="2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AFE43C29-854D-3D4C-8DE8-5F44C0E2C402}"/>
              </a:ext>
            </a:extLst>
          </p:cNvPr>
          <p:cNvSpPr txBox="1"/>
          <p:nvPr/>
        </p:nvSpPr>
        <p:spPr>
          <a:xfrm>
            <a:off x="2738861" y="5352623"/>
            <a:ext cx="117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Input </a:t>
            </a:r>
            <a:br>
              <a:rPr lang="de-DE" dirty="0">
                <a:solidFill>
                  <a:srgbClr val="574AE2"/>
                </a:solidFill>
              </a:rPr>
            </a:br>
            <a:r>
              <a:rPr lang="de-DE" dirty="0">
                <a:solidFill>
                  <a:srgbClr val="574AE2"/>
                </a:solidFill>
              </a:rPr>
              <a:t>Layer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ECFC40C-C1E2-F04F-9843-1483CA44075A}"/>
              </a:ext>
            </a:extLst>
          </p:cNvPr>
          <p:cNvSpPr txBox="1"/>
          <p:nvPr/>
        </p:nvSpPr>
        <p:spPr>
          <a:xfrm>
            <a:off x="4617336" y="5352622"/>
            <a:ext cx="14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74AE2"/>
                </a:solidFill>
              </a:rPr>
              <a:t>Hidden </a:t>
            </a:r>
            <a:br>
              <a:rPr lang="de-DE" dirty="0">
                <a:solidFill>
                  <a:srgbClr val="574AE2"/>
                </a:solidFill>
              </a:rPr>
            </a:br>
            <a:r>
              <a:rPr lang="de-DE" dirty="0">
                <a:solidFill>
                  <a:srgbClr val="574AE2"/>
                </a:solidFill>
              </a:rPr>
              <a:t>Layer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9BBA43A-7F13-F94B-AF93-AF5F1AB1B172}"/>
              </a:ext>
            </a:extLst>
          </p:cNvPr>
          <p:cNvSpPr txBox="1"/>
          <p:nvPr/>
        </p:nvSpPr>
        <p:spPr>
          <a:xfrm>
            <a:off x="6255153" y="5383399"/>
            <a:ext cx="147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Output </a:t>
            </a:r>
            <a:br>
              <a:rPr lang="de-DE" sz="1600" dirty="0">
                <a:solidFill>
                  <a:srgbClr val="574AE2"/>
                </a:solidFill>
              </a:rPr>
            </a:br>
            <a:r>
              <a:rPr lang="de-DE" sz="1600" dirty="0">
                <a:solidFill>
                  <a:srgbClr val="574AE2"/>
                </a:solidFill>
              </a:rPr>
              <a:t>Layer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E45AFE3-A7F8-8B40-B485-CF171A4EBE93}"/>
              </a:ext>
            </a:extLst>
          </p:cNvPr>
          <p:cNvSpPr txBox="1"/>
          <p:nvPr/>
        </p:nvSpPr>
        <p:spPr>
          <a:xfrm>
            <a:off x="6317849" y="1163681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574AE2"/>
                </a:solidFill>
              </a:rPr>
              <a:t>W</a:t>
            </a:r>
            <a:r>
              <a:rPr lang="de-DE" baseline="-25000" dirty="0" err="1">
                <a:solidFill>
                  <a:srgbClr val="574AE2"/>
                </a:solidFill>
              </a:rPr>
              <a:t>i</a:t>
            </a:r>
            <a:endParaRPr lang="de-DE" sz="2000" dirty="0">
              <a:solidFill>
                <a:srgbClr val="574AE2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6EF5EEC-17DC-4048-9C91-E46B94750F48}"/>
              </a:ext>
            </a:extLst>
          </p:cNvPr>
          <p:cNvSpPr txBox="1"/>
          <p:nvPr/>
        </p:nvSpPr>
        <p:spPr>
          <a:xfrm>
            <a:off x="5327364" y="2326327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574AE2"/>
                </a:solidFill>
              </a:rPr>
              <a:t>W</a:t>
            </a:r>
            <a:r>
              <a:rPr lang="de-DE" baseline="-25000" dirty="0" err="1">
                <a:solidFill>
                  <a:srgbClr val="574AE2"/>
                </a:solidFill>
              </a:rPr>
              <a:t>l</a:t>
            </a:r>
            <a:endParaRPr lang="de-DE" sz="2000" dirty="0">
              <a:solidFill>
                <a:srgbClr val="574AE2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6F6D75B-8318-3644-93D1-DBF40780039E}"/>
              </a:ext>
            </a:extLst>
          </p:cNvPr>
          <p:cNvSpPr txBox="1"/>
          <p:nvPr/>
        </p:nvSpPr>
        <p:spPr>
          <a:xfrm>
            <a:off x="4737657" y="4694062"/>
            <a:ext cx="11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574AE2"/>
                </a:solidFill>
              </a:rPr>
              <a:t>W</a:t>
            </a:r>
            <a:r>
              <a:rPr lang="de-DE" baseline="-25000" dirty="0" err="1">
                <a:solidFill>
                  <a:srgbClr val="574AE2"/>
                </a:solidFill>
              </a:rPr>
              <a:t>d</a:t>
            </a:r>
            <a:endParaRPr lang="de-DE" sz="2000" dirty="0">
              <a:solidFill>
                <a:srgbClr val="574AE2"/>
              </a:solidFill>
            </a:endParaRPr>
          </a:p>
        </p:txBody>
      </p:sp>
      <p:cxnSp>
        <p:nvCxnSpPr>
          <p:cNvPr id="81" name="Gekrümmte Verbindung 80">
            <a:extLst>
              <a:ext uri="{FF2B5EF4-FFF2-40B4-BE49-F238E27FC236}">
                <a16:creationId xmlns:a16="http://schemas.microsoft.com/office/drawing/2014/main" id="{7147DBEB-1950-B84D-9E6B-A7C0A1F083AE}"/>
              </a:ext>
            </a:extLst>
          </p:cNvPr>
          <p:cNvCxnSpPr>
            <a:stCxn id="11" idx="0"/>
            <a:endCxn id="7" idx="7"/>
          </p:cNvCxnSpPr>
          <p:nvPr/>
        </p:nvCxnSpPr>
        <p:spPr>
          <a:xfrm rot="16200000" flipV="1">
            <a:off x="5733175" y="1182392"/>
            <a:ext cx="354050" cy="1170255"/>
          </a:xfrm>
          <a:prstGeom prst="curvedConnector3">
            <a:avLst>
              <a:gd name="adj1" fmla="val 1942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A5A3B43F-F92B-244F-BDB7-5021DCAEFF4E}"/>
              </a:ext>
            </a:extLst>
          </p:cNvPr>
          <p:cNvCxnSpPr>
            <a:endCxn id="7" idx="6"/>
          </p:cNvCxnSpPr>
          <p:nvPr/>
        </p:nvCxnSpPr>
        <p:spPr>
          <a:xfrm rot="5400000" flipH="1" flipV="1">
            <a:off x="4831581" y="2022794"/>
            <a:ext cx="789028" cy="431873"/>
          </a:xfrm>
          <a:prstGeom prst="curvedConnector4">
            <a:avLst>
              <a:gd name="adj1" fmla="val 27262"/>
              <a:gd name="adj2" fmla="val 15293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Gekrümmte Verbindung 84">
            <a:extLst>
              <a:ext uri="{FF2B5EF4-FFF2-40B4-BE49-F238E27FC236}">
                <a16:creationId xmlns:a16="http://schemas.microsoft.com/office/drawing/2014/main" id="{DF24B854-8E18-494F-9B42-61E958907765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4643378" y="4182320"/>
            <a:ext cx="798654" cy="12700"/>
          </a:xfrm>
          <a:prstGeom prst="curvedConnector5">
            <a:avLst>
              <a:gd name="adj1" fmla="val -28623"/>
              <a:gd name="adj2" fmla="val 7325323"/>
              <a:gd name="adj3" fmla="val 1286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B624140-C0B0-469D-9C11-DA0A67DD9F20}"/>
              </a:ext>
            </a:extLst>
          </p:cNvPr>
          <p:cNvSpPr/>
          <p:nvPr/>
        </p:nvSpPr>
        <p:spPr>
          <a:xfrm>
            <a:off x="0" y="-1827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A054-5F05-4A7C-BBC4-ACC58B24067D}"/>
              </a:ext>
            </a:extLst>
          </p:cNvPr>
          <p:cNvSpPr txBox="1"/>
          <p:nvPr/>
        </p:nvSpPr>
        <p:spPr>
          <a:xfrm>
            <a:off x="437881" y="985076"/>
            <a:ext cx="2492062" cy="7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574AE2"/>
                </a:solidFill>
              </a:rPr>
              <a:t>persönliche Faktoren  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rgbClr val="574AE2"/>
                </a:solidFill>
              </a:rPr>
              <a:t>(Motive, Interessen und Ziele)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DF5FC8-7308-4B9D-9686-C4F93711DA9D}"/>
              </a:ext>
            </a:extLst>
          </p:cNvPr>
          <p:cNvSpPr txBox="1"/>
          <p:nvPr/>
        </p:nvSpPr>
        <p:spPr>
          <a:xfrm>
            <a:off x="556206" y="3855368"/>
            <a:ext cx="2377761" cy="18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574AE2"/>
                </a:solidFill>
              </a:rPr>
              <a:t>situative Faktoren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rgbClr val="574AE2"/>
                </a:solidFill>
              </a:rPr>
              <a:t>(Aufgabenanforderung, 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rgbClr val="574AE2"/>
                </a:solidFill>
              </a:rPr>
              <a:t>soziale Lerneinbettung 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rgbClr val="574AE2"/>
                </a:solidFill>
              </a:rPr>
              <a:t>sowie Gewinn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rgbClr val="574AE2"/>
                </a:solidFill>
              </a:rPr>
              <a:t>- und Verlustchancen)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691ED5-24F0-4982-8D4B-97850580076D}"/>
              </a:ext>
            </a:extLst>
          </p:cNvPr>
          <p:cNvSpPr txBox="1"/>
          <p:nvPr/>
        </p:nvSpPr>
        <p:spPr>
          <a:xfrm>
            <a:off x="3070878" y="2333503"/>
            <a:ext cx="233147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Ziele, Handlungsmöglichkeiten, Erwartungen, wahrgenommene Anreize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C66A2B-3BDD-49D1-BCD9-060A36AC8951}"/>
              </a:ext>
            </a:extLst>
          </p:cNvPr>
          <p:cNvSpPr txBox="1"/>
          <p:nvPr/>
        </p:nvSpPr>
        <p:spPr>
          <a:xfrm>
            <a:off x="5753101" y="2513883"/>
            <a:ext cx="2049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Qualität und Stärke</a:t>
            </a:r>
          </a:p>
          <a:p>
            <a:r>
              <a:rPr lang="de-DE" sz="1600" dirty="0">
                <a:solidFill>
                  <a:srgbClr val="574AE2"/>
                </a:solidFill>
              </a:rPr>
              <a:t> der Lernmotivation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AD4D8-1AD6-4B4B-8EA4-D7E9E8975DDE}"/>
              </a:ext>
            </a:extLst>
          </p:cNvPr>
          <p:cNvSpPr txBox="1"/>
          <p:nvPr/>
        </p:nvSpPr>
        <p:spPr>
          <a:xfrm>
            <a:off x="437881" y="92715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(1)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F7AFA1-3E66-484E-A75D-7D7D562A9899}"/>
              </a:ext>
            </a:extLst>
          </p:cNvPr>
          <p:cNvSpPr/>
          <p:nvPr/>
        </p:nvSpPr>
        <p:spPr>
          <a:xfrm>
            <a:off x="499055" y="978134"/>
            <a:ext cx="2492062" cy="1169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1CCEFB-E4C2-43AF-97CE-3FAD024E6823}"/>
              </a:ext>
            </a:extLst>
          </p:cNvPr>
          <p:cNvSpPr/>
          <p:nvPr/>
        </p:nvSpPr>
        <p:spPr>
          <a:xfrm>
            <a:off x="437881" y="3839789"/>
            <a:ext cx="2614412" cy="188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F3A982-C7EC-4EDA-B19A-944338F0ACEF}"/>
              </a:ext>
            </a:extLst>
          </p:cNvPr>
          <p:cNvSpPr txBox="1"/>
          <p:nvPr/>
        </p:nvSpPr>
        <p:spPr>
          <a:xfrm>
            <a:off x="7913671" y="2363872"/>
            <a:ext cx="192042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Lernzeit, Qualität der Lernaktivitäten, Zustand während des Lernens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7D0F98-F914-4C57-9D17-287A8405578F}"/>
              </a:ext>
            </a:extLst>
          </p:cNvPr>
          <p:cNvSpPr/>
          <p:nvPr/>
        </p:nvSpPr>
        <p:spPr>
          <a:xfrm>
            <a:off x="2929943" y="2295702"/>
            <a:ext cx="2432363" cy="11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7C8AB9-D341-4162-BC0D-67FAA164C565}"/>
              </a:ext>
            </a:extLst>
          </p:cNvPr>
          <p:cNvSpPr/>
          <p:nvPr/>
        </p:nvSpPr>
        <p:spPr>
          <a:xfrm>
            <a:off x="5738075" y="2296638"/>
            <a:ext cx="1847446" cy="11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C6486D-55E4-4E49-B9DD-F6999C81EC7B}"/>
              </a:ext>
            </a:extLst>
          </p:cNvPr>
          <p:cNvSpPr/>
          <p:nvPr/>
        </p:nvSpPr>
        <p:spPr>
          <a:xfrm>
            <a:off x="7883082" y="2295702"/>
            <a:ext cx="1816854" cy="1133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D78952-20E2-4EB1-9B24-9C841C491143}"/>
              </a:ext>
            </a:extLst>
          </p:cNvPr>
          <p:cNvSpPr/>
          <p:nvPr/>
        </p:nvSpPr>
        <p:spPr>
          <a:xfrm>
            <a:off x="10070481" y="2292482"/>
            <a:ext cx="1847446" cy="11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6623CC71-8264-4676-A7F3-6A377E99AD7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362306" y="2862351"/>
            <a:ext cx="375769" cy="9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6E42007-4B8E-4F63-AADD-41CB51D97B9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585521" y="2862351"/>
            <a:ext cx="297561" cy="9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Flussdiagramm: Zusammenführung 16">
            <a:extLst>
              <a:ext uri="{FF2B5EF4-FFF2-40B4-BE49-F238E27FC236}">
                <a16:creationId xmlns:a16="http://schemas.microsoft.com/office/drawing/2014/main" id="{F9D4262D-DA2A-41D3-9854-DDB17E2591FB}"/>
              </a:ext>
            </a:extLst>
          </p:cNvPr>
          <p:cNvSpPr/>
          <p:nvPr/>
        </p:nvSpPr>
        <p:spPr>
          <a:xfrm>
            <a:off x="1349061" y="2512359"/>
            <a:ext cx="792050" cy="68901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49748A1-3D8F-4967-8C09-D958B2DE8A58}"/>
              </a:ext>
            </a:extLst>
          </p:cNvPr>
          <p:cNvCxnSpPr>
            <a:stCxn id="9" idx="0"/>
            <a:endCxn id="17" idx="4"/>
          </p:cNvCxnSpPr>
          <p:nvPr/>
        </p:nvCxnSpPr>
        <p:spPr>
          <a:xfrm rot="16200000" flipV="1">
            <a:off x="1425882" y="3520583"/>
            <a:ext cx="63841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8B14069-5260-4642-9559-6CD02686D1CE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1745086" y="2147513"/>
            <a:ext cx="0" cy="364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533902-E75C-4CE1-8AB5-5744086440A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9699936" y="2859131"/>
            <a:ext cx="370545" cy="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E99F9ED-3410-4106-9241-8C276C201459}"/>
              </a:ext>
            </a:extLst>
          </p:cNvPr>
          <p:cNvCxnSpPr>
            <a:stCxn id="17" idx="6"/>
            <a:endCxn id="11" idx="1"/>
          </p:cNvCxnSpPr>
          <p:nvPr/>
        </p:nvCxnSpPr>
        <p:spPr>
          <a:xfrm>
            <a:off x="2141111" y="2856869"/>
            <a:ext cx="788832" cy="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A539DB6-D722-4F18-9CD3-E0EF37F2E69C}"/>
              </a:ext>
            </a:extLst>
          </p:cNvPr>
          <p:cNvSpPr txBox="1"/>
          <p:nvPr/>
        </p:nvSpPr>
        <p:spPr>
          <a:xfrm>
            <a:off x="437880" y="383601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(2)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4A3716D-06C6-4B19-A350-B110E97699A2}"/>
              </a:ext>
            </a:extLst>
          </p:cNvPr>
          <p:cNvSpPr txBox="1"/>
          <p:nvPr/>
        </p:nvSpPr>
        <p:spPr>
          <a:xfrm>
            <a:off x="2894127" y="22606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(3)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CF54FF-EE8F-4DFD-B518-0B58C7A5EF96}"/>
              </a:ext>
            </a:extLst>
          </p:cNvPr>
          <p:cNvSpPr txBox="1"/>
          <p:nvPr/>
        </p:nvSpPr>
        <p:spPr>
          <a:xfrm>
            <a:off x="5698028" y="226676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(4)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02D24E-B835-47B2-9F4C-EFB1A49C8828}"/>
              </a:ext>
            </a:extLst>
          </p:cNvPr>
          <p:cNvSpPr txBox="1"/>
          <p:nvPr/>
        </p:nvSpPr>
        <p:spPr>
          <a:xfrm>
            <a:off x="7836394" y="22390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(5)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48340A-D969-4B6D-8577-79B5A26F9A11}"/>
              </a:ext>
            </a:extLst>
          </p:cNvPr>
          <p:cNvSpPr txBox="1"/>
          <p:nvPr/>
        </p:nvSpPr>
        <p:spPr>
          <a:xfrm>
            <a:off x="10028608" y="227958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574AE2"/>
                </a:solidFill>
              </a:rPr>
              <a:t>(6)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B62D50-5F48-4787-9E43-3A2BC46A63CC}"/>
              </a:ext>
            </a:extLst>
          </p:cNvPr>
          <p:cNvSpPr txBox="1"/>
          <p:nvPr/>
        </p:nvSpPr>
        <p:spPr>
          <a:xfrm>
            <a:off x="3900553" y="1607696"/>
            <a:ext cx="29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574AE2"/>
                </a:solidFill>
              </a:rPr>
              <a:t>Aspekte aktueller Motivation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446B87-E0C5-49DF-AC8D-C1745E33370B}"/>
              </a:ext>
            </a:extLst>
          </p:cNvPr>
          <p:cNvSpPr txBox="1"/>
          <p:nvPr/>
        </p:nvSpPr>
        <p:spPr>
          <a:xfrm>
            <a:off x="7802988" y="1461967"/>
            <a:ext cx="208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574AE2"/>
                </a:solidFill>
              </a:rPr>
              <a:t>Vermittlungsgrößen</a:t>
            </a:r>
            <a:r>
              <a:rPr lang="de-DE" i="1" dirty="0"/>
              <a:t> </a:t>
            </a:r>
          </a:p>
          <a:p>
            <a:r>
              <a:rPr lang="de-DE" i="1" dirty="0">
                <a:solidFill>
                  <a:srgbClr val="574AE2"/>
                </a:solidFill>
              </a:rPr>
              <a:t>im Lernprozess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86F8F69-BB39-444F-853C-73AEA86CC0EA}"/>
              </a:ext>
            </a:extLst>
          </p:cNvPr>
          <p:cNvSpPr/>
          <p:nvPr/>
        </p:nvSpPr>
        <p:spPr>
          <a:xfrm>
            <a:off x="5104398" y="5000228"/>
            <a:ext cx="1947565" cy="1525263"/>
          </a:xfrm>
          <a:prstGeom prst="ellipse">
            <a:avLst/>
          </a:prstGeom>
          <a:noFill/>
          <a:ln>
            <a:solidFill>
              <a:srgbClr val="574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893847-D860-458D-9BDC-D5C304B4AE2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607972" y="4241658"/>
            <a:ext cx="2781640" cy="981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0DE05C2-3EDC-4173-B546-CD3C30DD94EF}"/>
              </a:ext>
            </a:extLst>
          </p:cNvPr>
          <p:cNvSpPr txBox="1"/>
          <p:nvPr/>
        </p:nvSpPr>
        <p:spPr>
          <a:xfrm>
            <a:off x="5362305" y="5375673"/>
            <a:ext cx="141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74AE2"/>
                </a:solidFill>
              </a:rPr>
              <a:t>Eingriff des Prototyps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5D17034-905B-4EFF-8259-760FF7A8B408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6766749" y="3429002"/>
            <a:ext cx="1176205" cy="179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12F3489-009F-4EF8-AA57-9F9580D219FE}"/>
              </a:ext>
            </a:extLst>
          </p:cNvPr>
          <p:cNvSpPr txBox="1"/>
          <p:nvPr/>
        </p:nvSpPr>
        <p:spPr>
          <a:xfrm>
            <a:off x="10101070" y="2512359"/>
            <a:ext cx="20498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4AE2"/>
                </a:solidFill>
              </a:rPr>
              <a:t>Wissen- und Kompetenzzuwachs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5BB9A50-37ED-43EE-90A8-6DC57B39E666}"/>
              </a:ext>
            </a:extLst>
          </p:cNvPr>
          <p:cNvSpPr txBox="1"/>
          <p:nvPr/>
        </p:nvSpPr>
        <p:spPr>
          <a:xfrm>
            <a:off x="10107171" y="1607696"/>
            <a:ext cx="20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574AE2"/>
                </a:solidFill>
              </a:rPr>
              <a:t>Lernergebnis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0C8F377-9060-4926-9DDD-FA179BD45027}"/>
              </a:ext>
            </a:extLst>
          </p:cNvPr>
          <p:cNvSpPr/>
          <p:nvPr/>
        </p:nvSpPr>
        <p:spPr>
          <a:xfrm>
            <a:off x="7886636" y="2279455"/>
            <a:ext cx="1828866" cy="114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86A43C-8614-48A9-94B5-212C2038D143}">
  <we:reference id="wa200000113" version="1.0.0.0" store="de-DE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Breitbild</PresentationFormat>
  <Paragraphs>124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Tw Cen MT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Paul Keller</cp:lastModifiedBy>
  <cp:revision>67</cp:revision>
  <dcterms:created xsi:type="dcterms:W3CDTF">2017-10-05T18:27:48Z</dcterms:created>
  <dcterms:modified xsi:type="dcterms:W3CDTF">2022-01-29T09:25:44Z</dcterms:modified>
</cp:coreProperties>
</file>