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9" r:id="rId3"/>
    <p:sldId id="257" r:id="rId4"/>
    <p:sldId id="260" r:id="rId5"/>
    <p:sldId id="261" r:id="rId6"/>
    <p:sldId id="280" r:id="rId7"/>
    <p:sldId id="279" r:id="rId8"/>
    <p:sldId id="285" r:id="rId9"/>
    <p:sldId id="286" r:id="rId10"/>
    <p:sldId id="288" r:id="rId11"/>
    <p:sldId id="287" r:id="rId12"/>
    <p:sldId id="289" r:id="rId13"/>
    <p:sldId id="281" r:id="rId14"/>
    <p:sldId id="283" r:id="rId15"/>
    <p:sldId id="284" r:id="rId16"/>
    <p:sldId id="290" r:id="rId17"/>
    <p:sldId id="292" r:id="rId18"/>
    <p:sldId id="293" r:id="rId19"/>
    <p:sldId id="291" r:id="rId20"/>
    <p:sldId id="282" r:id="rId21"/>
    <p:sldId id="294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95" r:id="rId36"/>
    <p:sldId id="297" r:id="rId37"/>
    <p:sldId id="296" r:id="rId38"/>
    <p:sldId id="262" r:id="rId39"/>
    <p:sldId id="264" r:id="rId40"/>
    <p:sldId id="26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2C72"/>
    <a:srgbClr val="395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01" autoAdjust="0"/>
  </p:normalViewPr>
  <p:slideViewPr>
    <p:cSldViewPr snapToGrid="0">
      <p:cViewPr varScale="1">
        <p:scale>
          <a:sx n="103" d="100"/>
          <a:sy n="103" d="100"/>
        </p:scale>
        <p:origin x="15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081E7-E1C8-4F71-9C2A-2E92DB5E9450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EC60C-68DA-4D19-9409-B3416C142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20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Working with Microsoft business applications since 2009</a:t>
            </a:r>
          </a:p>
          <a:p>
            <a:r>
              <a:rPr lang="en-GB" dirty="0"/>
              <a:t>Helpdesk Support Engineer using CRM 4.0</a:t>
            </a:r>
          </a:p>
          <a:p>
            <a:r>
              <a:rPr lang="en-GB" dirty="0"/>
              <a:t>I was a citizen developer – solved business problems within my support team</a:t>
            </a:r>
          </a:p>
          <a:p>
            <a:r>
              <a:rPr lang="en-GB" dirty="0"/>
              <a:t>Dynamics 365 for Sales and Customer service</a:t>
            </a:r>
          </a:p>
          <a:p>
            <a:r>
              <a:rPr lang="en-GB" dirty="0"/>
              <a:t>Only in the last year, with my pivot from Dynamics 365 to Power Apps that I’ve really had the </a:t>
            </a:r>
            <a:r>
              <a:rPr lang="en-GB" dirty="0" err="1"/>
              <a:t>opprtuntunity</a:t>
            </a:r>
            <a:r>
              <a:rPr lang="en-GB" dirty="0"/>
              <a:t> to </a:t>
            </a:r>
            <a:r>
              <a:rPr lang="en-GB" dirty="0" err="1"/>
              <a:t>explote</a:t>
            </a:r>
            <a:r>
              <a:rPr lang="en-GB" dirty="0"/>
              <a:t> my creative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EC60C-68DA-4D19-9409-B3416C142E7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430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EC60C-68DA-4D19-9409-B3416C142E7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247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Causes confusion because it combines to other very common icons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EC60C-68DA-4D19-9409-B3416C142E7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884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EC60C-68DA-4D19-9409-B3416C142E7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553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 the last three icons none of them are necessarily bad icons. </a:t>
            </a:r>
          </a:p>
          <a:p>
            <a:r>
              <a:rPr lang="en-GB" dirty="0"/>
              <a:t>In fact, once you know what they are they’re very clever icons, they’re just very easy for users to take out of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EC60C-68DA-4D19-9409-B3416C142E7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925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Icons work better if they have labels</a:t>
            </a:r>
          </a:p>
          <a:p>
            <a:r>
              <a:rPr lang="en-GB" dirty="0"/>
              <a:t>Issue is that labels cost screen real estate think mobile phone</a:t>
            </a:r>
          </a:p>
          <a:p>
            <a:r>
              <a:rPr lang="en-GB" dirty="0"/>
              <a:t>Advantage of not using labels is that you’re application is automatically universal</a:t>
            </a:r>
          </a:p>
          <a:p>
            <a:r>
              <a:rPr lang="en-GB" dirty="0"/>
              <a:t>Disadvantages are that if using icons that are not globally recognisable, you’re app may be confusing for your users and difficult to operate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EC60C-68DA-4D19-9409-B3416C142E7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387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biggest mistake you can make when using icons is to assume that the users know what the icons mean.</a:t>
            </a:r>
          </a:p>
          <a:p>
            <a:r>
              <a:rPr lang="en-GB" dirty="0"/>
              <a:t>Microsoft learned this lesson the hard way when they released a version of Outlook that had icons only in the toolbar.</a:t>
            </a:r>
          </a:p>
          <a:p>
            <a:r>
              <a:rPr lang="en-GB" dirty="0"/>
              <a:t>This resulted in poor user experience and it wasn’t long before Microsoft released an update which added text labels to the icons.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EC60C-68DA-4D19-9409-B3416C142E7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316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Regardless of whether you choose to use labels or not, remember to make you application accessible.</a:t>
            </a:r>
          </a:p>
          <a:p>
            <a:r>
              <a:rPr lang="en-GB" dirty="0"/>
              <a:t>Ensure you use large enough icons to increase the touch target of your users</a:t>
            </a:r>
          </a:p>
          <a:p>
            <a:r>
              <a:rPr lang="en-GB" dirty="0"/>
              <a:t>Take the use of screen readers into consideration so add accessible labels to your controls where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EC60C-68DA-4D19-9409-B3416C142E7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104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Glyph style – Simple, Corporate</a:t>
            </a:r>
          </a:p>
          <a:p>
            <a:r>
              <a:rPr lang="en-GB" dirty="0"/>
              <a:t>Linear Style – Friendly, Modern</a:t>
            </a:r>
          </a:p>
          <a:p>
            <a:r>
              <a:rPr lang="en-GB" dirty="0"/>
              <a:t>Flat Style – Enjoyable, Funny</a:t>
            </a:r>
          </a:p>
          <a:p>
            <a:endParaRPr lang="en-GB" dirty="0"/>
          </a:p>
          <a:p>
            <a:r>
              <a:rPr lang="en-GB" dirty="0"/>
              <a:t>You wouldn’t want to mix styles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EC60C-68DA-4D19-9409-B3416C142E7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076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EC60C-68DA-4D19-9409-B3416C142E7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812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Eyedropper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Built in Magnifier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Grab and Store Colours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your Own Colours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Provides a lot of Information about the colour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Allows you to Save Palettes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EC60C-68DA-4D19-9409-B3416C142E7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04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Current landscape – user experience more important than ever.</a:t>
            </a:r>
          </a:p>
          <a:p>
            <a:r>
              <a:rPr lang="en-GB" dirty="0"/>
              <a:t>Icons and graphics improve user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EC60C-68DA-4D19-9409-B3416C142E7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682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Build by the community for the community</a:t>
            </a:r>
          </a:p>
          <a:p>
            <a:endParaRPr lang="en-GB" dirty="0"/>
          </a:p>
          <a:p>
            <a:r>
              <a:rPr lang="en-GB" sz="1200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Useful Features</a:t>
            </a:r>
          </a:p>
          <a:p>
            <a:endParaRPr lang="en-GB" sz="1200" dirty="0">
              <a:solidFill>
                <a:srgbClr val="6B2C7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Load Entities and Images from a Common Data Service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Automatically Create Web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Map Web Resources to Entities as Icons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EC60C-68DA-4D19-9409-B3416C142E7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2324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Useful Features</a:t>
            </a:r>
          </a:p>
          <a:p>
            <a:endParaRPr lang="en-GB" sz="1200" dirty="0">
              <a:solidFill>
                <a:srgbClr val="6B2C7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7,000+ Flat and Wireframe Icons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Continuously Updated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Icons are Customisable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Export as .</a:t>
            </a:r>
            <a:r>
              <a:rPr lang="en-GB" sz="1200" dirty="0" err="1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png</a:t>
            </a:r>
            <a:r>
              <a:rPr lang="en-GB" sz="1200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or .</a:t>
            </a:r>
            <a:r>
              <a:rPr lang="en-GB" sz="1200" dirty="0" err="1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svg</a:t>
            </a:r>
            <a:endParaRPr lang="en-GB" sz="1200" dirty="0">
              <a:solidFill>
                <a:srgbClr val="6B2C7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EC60C-68DA-4D19-9409-B3416C142E7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347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Useful Features</a:t>
            </a:r>
          </a:p>
          <a:p>
            <a:endParaRPr lang="en-GB" sz="1200" dirty="0">
              <a:solidFill>
                <a:srgbClr val="6B2C7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Categorised Catalogue of Icons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Styles and Colours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effects such as Gradients and Shadows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for .</a:t>
            </a:r>
            <a:r>
              <a:rPr lang="en-GB" sz="1200" dirty="0" err="1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svg</a:t>
            </a:r>
            <a:endParaRPr lang="en-GB" sz="1200" dirty="0">
              <a:solidFill>
                <a:srgbClr val="6B2C7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EC60C-68DA-4D19-9409-B3416C142E7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3333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like a trip down nostalgia lane</a:t>
            </a:r>
          </a:p>
          <a:p>
            <a:r>
              <a:rPr lang="en-GB" dirty="0"/>
              <a:t>Remind myself how the Dynamics CRM product has evolved into Power Apps</a:t>
            </a:r>
          </a:p>
          <a:p>
            <a:r>
              <a:rPr lang="en-GB" dirty="0"/>
              <a:t>Also, as a new citizen developer you may already work with some sort of Power App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EC60C-68DA-4D19-9409-B3416C142E7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3905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 Tool – The </a:t>
            </a:r>
            <a:r>
              <a:rPr lang="en-GB" dirty="0" err="1"/>
              <a:t>Iconator</a:t>
            </a:r>
            <a:r>
              <a:rPr lang="en-GB" dirty="0"/>
              <a:t> was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EC60C-68DA-4D19-9409-B3416C142E7B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1031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Power</a:t>
            </a:r>
            <a:r>
              <a:rPr lang="en-GB" baseline="0" dirty="0"/>
              <a:t> Platform came along</a:t>
            </a:r>
          </a:p>
          <a:p>
            <a:r>
              <a:rPr lang="en-GB" baseline="0" dirty="0"/>
              <a:t>Dynamics 365 for Customer Engagement became a model-driven app</a:t>
            </a:r>
          </a:p>
          <a:p>
            <a:r>
              <a:rPr lang="en-GB" baseline="0" dirty="0"/>
              <a:t>Support for SVG was introduced – </a:t>
            </a:r>
          </a:p>
          <a:p>
            <a:r>
              <a:rPr lang="en-GB" baseline="0" dirty="0"/>
              <a:t>SVG has become the preferred format for icons in Power Apps because they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according to your desire resolution</a:t>
            </a:r>
          </a:p>
          <a:p>
            <a:r>
              <a:rPr lang="en-GB" baseline="0" dirty="0"/>
              <a:t>Unified Interface came to prominence Actually been bubbling away under the hood since 2015.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EC60C-68DA-4D19-9409-B3416C142E7B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7263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EC60C-68DA-4D19-9409-B3416C142E7B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5176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EC60C-68DA-4D19-9409-B3416C142E7B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5512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Icon rich canvas apps can 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EC60C-68DA-4D19-9409-B3416C142E7B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891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EC60C-68DA-4D19-9409-B3416C142E7B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634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Research shows that the brain process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visuals 60,000 times faster than text?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Icons will be the first thing that your users will notice about your app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 that you don’t get a second chance to make a first impression</a:t>
            </a:r>
            <a:endParaRPr lang="en-GB" b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EC60C-68DA-4D19-9409-B3416C142E7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4813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EC60C-68DA-4D19-9409-B3416C142E7B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9000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EC60C-68DA-4D19-9409-B3416C142E7B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0947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E.g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EC60C-68DA-4D19-9409-B3416C142E7B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686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 here is that it must mean something to the user</a:t>
            </a:r>
          </a:p>
          <a:p>
            <a:r>
              <a:rPr lang="en-GB" dirty="0"/>
              <a:t>Icons should tell a story, they provide instructions on what to do next or information on what may happen next within the flow of your app.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EC60C-68DA-4D19-9409-B3416C142E7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706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Look at some different icons – figure out what story they’re trying to tell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EC60C-68DA-4D19-9409-B3416C142E7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560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EC60C-68DA-4D19-9409-B3416C142E7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313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EC60C-68DA-4D19-9409-B3416C142E7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094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Preserved as home, 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EC60C-68DA-4D19-9409-B3416C142E7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530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Added detail to it that is unnecessary and this can easily confuse the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EC60C-68DA-4D19-9409-B3416C142E7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070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081AB-D01F-458E-885E-760ED112D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BF4FE-424E-442D-B31C-608565F96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F49D2-D9F4-4655-BF52-13B16A2F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0DA3-3797-418D-BC39-2A1614668475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A3C21-B424-4ABF-9083-E4CECA37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DE08F-ADA9-4AB6-8CAE-891D7566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B66B-D9D9-45D3-BCF4-6B825A4A5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60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10D9-215D-4FB6-9B76-FCE745472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8D9E5-A3DD-4447-9F86-707DA639A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0C545-86A8-4671-88E4-644F6626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0DA3-3797-418D-BC39-2A1614668475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80F48-016E-4B6D-B4BA-8220FBDC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5E039-7B5B-4F9C-8A7C-CD93C89A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B66B-D9D9-45D3-BCF4-6B825A4A5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263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2DF4A2-841B-4470-916D-AAFD45869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6302D-506D-46B1-90D8-337031E70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71DDF-1708-4814-889A-2023A5E5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0DA3-3797-418D-BC39-2A1614668475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6D09F-FC2C-42F3-AFF9-CC575D6F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ABB50-9822-49A3-B85C-6979D0D1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B66B-D9D9-45D3-BCF4-6B825A4A5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938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6DBE-5596-4D90-BFD0-BC5ED72F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5C9CF-5A3E-4348-8F02-8A29AAEAA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27623-77A5-4FA9-BEA3-1D4EFB862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0DA3-3797-418D-BC39-2A1614668475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EDC7A-FDC3-451A-BD4E-2928FF78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AE545-88AA-4505-8FD5-71AED649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B66B-D9D9-45D3-BCF4-6B825A4A5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757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DA7F-A89F-403F-A974-1906FB9D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51A9F-7BE1-4BB1-B726-FB58D7DE9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299EB-7064-47A8-A438-5C81EB842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0DA3-3797-418D-BC39-2A1614668475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274B7-738D-4ACC-B071-0A2145431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F8CFD-932C-44D7-A9B9-7D608A49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B66B-D9D9-45D3-BCF4-6B825A4A5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54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5E9F8-E9E6-49E6-9E08-F7890946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7BE4D-D842-45F2-9E94-3B078AEDF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A6D84-D2A2-414C-96B8-2E1C855A9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DC633-F733-4FFD-85FA-6B8E97EA3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0DA3-3797-418D-BC39-2A1614668475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18FF8-779E-406E-8A6D-EA474D15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7D2D5-D381-4139-9850-869A2736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B66B-D9D9-45D3-BCF4-6B825A4A5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983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18C3-A9FE-44BE-9391-60B2AD71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E03BD-1EFF-43E4-8237-99689393B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D93A4-E973-4E87-B8C3-30E9D4AC5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B723B-FBDE-471E-9F4B-D7F46BF29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95DF06-B6A1-4DDB-8601-9FF056B05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3B1F1-A837-42D7-A238-99674B89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0DA3-3797-418D-BC39-2A1614668475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AE486-1C93-48AC-9728-C8F0E76B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5A4A5-A186-4A65-9F00-300EA1DF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B66B-D9D9-45D3-BCF4-6B825A4A5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466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3F770-6E5C-471E-B3F9-7CB3B98B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064F2-3F08-48E3-AF9A-44FB7FB1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0DA3-3797-418D-BC39-2A1614668475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7EAAE-FE77-4154-BFC1-D7F63B5B4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A40E4-103E-4964-9978-589529CC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B66B-D9D9-45D3-BCF4-6B825A4A5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64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32919-9236-4777-8569-8BF4B309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0DA3-3797-418D-BC39-2A1614668475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C3BE9-0606-436F-B831-904C0FA1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6F05E-D3AF-4416-853F-BFA26CF1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B66B-D9D9-45D3-BCF4-6B825A4A5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718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7FA1-44ED-48DA-8B08-DEE3EF146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852BE-8F96-4130-9F00-9E2880A90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8EBCC-DB21-447F-BD8D-B704C3843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EC69A-FCC3-4842-8B67-6469609F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0DA3-3797-418D-BC39-2A1614668475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CFFCD-F0FD-4D07-9988-E09844BC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00FB1-0BE5-4260-AB5F-73AC0C6D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B66B-D9D9-45D3-BCF4-6B825A4A5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490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263E8-ECC2-4E80-BAA1-3242C8D29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19D7F0-1EB7-41FE-8317-F013D09F2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C43EE-B1DE-479F-A1A9-96D993145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E69A0-70C9-4B49-ABF2-DE37E03E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0DA3-3797-418D-BC39-2A1614668475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020E9-11C9-42C9-9B25-9B5C13F98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E496A-CDB7-48F8-83DF-634A1435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B66B-D9D9-45D3-BCF4-6B825A4A5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151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66F3F-6ED9-4E56-BBBE-37DB30389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D5B3B-9C93-4071-9ECF-8488CE240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92F60-CAF2-4922-BC87-B872FBC21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20DA3-3797-418D-BC39-2A1614668475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AB6EE-1BBF-4FB6-A2F9-8E86511AE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BCA25-9F1E-4345-AFB6-521395E79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4B66B-D9D9-45D3-BCF4-6B825A4A5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335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jpg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1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21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jp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3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hyperlink" Target="http://www.iconico.com/download.aspx?app=ColorPic" TargetMode="Externa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hyperlink" Target="https://www.xrmtoolbox.co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hyperlink" Target="https://www.syncfusion.com/downloads/metrostudio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6.png"/><Relationship Id="rId4" Type="http://schemas.openxmlformats.org/officeDocument/2006/relationships/image" Target="../media/image4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hyperlink" Target="https://powerusers.microsoft.com/t5/Community-App-Samples/Meeting-Capture-V2/td-p/342028" TargetMode="External"/><Relationship Id="rId5" Type="http://schemas.openxmlformats.org/officeDocument/2006/relationships/image" Target="../media/image47.png"/><Relationship Id="rId4" Type="http://schemas.openxmlformats.org/officeDocument/2006/relationships/image" Target="../media/image4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48.png"/><Relationship Id="rId4" Type="http://schemas.openxmlformats.org/officeDocument/2006/relationships/image" Target="../media/image4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4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hyperlink" Target="https://youtube.freefall365.com/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6" Type="http://schemas.openxmlformats.org/officeDocument/2006/relationships/hyperlink" Target="https://docs.microsoft.com/en-us/powerapps/maker/model-driven-apps/build-first-model-driven-app" TargetMode="External"/><Relationship Id="rId5" Type="http://schemas.openxmlformats.org/officeDocument/2006/relationships/hyperlink" Target="https://www.nz365guy.com/learning-the-microsoft-power-platform-setting-up-a-power-apps-trial-environment/" TargetMode="External"/><Relationship Id="rId4" Type="http://schemas.openxmlformats.org/officeDocument/2006/relationships/image" Target="../media/image4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hatis.techtarget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2C6967-372F-4E7F-ACDC-62C2936EF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333" y="1295295"/>
            <a:ext cx="9483133" cy="21337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BD42EB-5CE2-40CF-A324-CD19511B0B31}"/>
              </a:ext>
            </a:extLst>
          </p:cNvPr>
          <p:cNvSpPr/>
          <p:nvPr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rgbClr val="6B2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CA" sz="2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“There can be no greater gift then that of giving one’s time and energy </a:t>
            </a:r>
          </a:p>
          <a:p>
            <a:pPr algn="r"/>
            <a:r>
              <a:rPr lang="en-CA" sz="2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help others without expecting anything in return” </a:t>
            </a:r>
          </a:p>
          <a:p>
            <a:pPr algn="r"/>
            <a:r>
              <a:rPr lang="en-CA" sz="2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Nelson Mandela</a:t>
            </a:r>
            <a:endParaRPr lang="en-CA" sz="48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714E70-E99E-43FC-81EA-4ACE8354D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908" y="4051300"/>
            <a:ext cx="1633115" cy="84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62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CD1C78FC-4722-4E6E-A8AA-A0DD0647D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756" y="2851924"/>
            <a:ext cx="3123647" cy="31236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BD42EB-5CE2-40CF-A324-CD19511B0B31}"/>
              </a:ext>
            </a:extLst>
          </p:cNvPr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6B2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54058-5D24-4526-95FF-D1E6458D8D00}"/>
              </a:ext>
            </a:extLst>
          </p:cNvPr>
          <p:cNvSpPr txBox="1"/>
          <p:nvPr/>
        </p:nvSpPr>
        <p:spPr>
          <a:xfrm>
            <a:off x="635001" y="406568"/>
            <a:ext cx="1155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Correct Use of Icons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162CED-B20E-44B6-93AF-8CFE4769CB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056" y="4548972"/>
            <a:ext cx="2509790" cy="1502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4ECFD4-438E-458A-BED0-F18B5752D103}"/>
              </a:ext>
            </a:extLst>
          </p:cNvPr>
          <p:cNvSpPr txBox="1"/>
          <p:nvPr/>
        </p:nvSpPr>
        <p:spPr>
          <a:xfrm>
            <a:off x="7999339" y="6051709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CA" sz="28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EmPowerYourCareer</a:t>
            </a:r>
            <a:endParaRPr lang="en-CA" sz="2800" dirty="0">
              <a:solidFill>
                <a:srgbClr val="6B2C7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497ED8-CD4A-4C09-B330-644CC0AB4957}"/>
              </a:ext>
            </a:extLst>
          </p:cNvPr>
          <p:cNvSpPr txBox="1"/>
          <p:nvPr/>
        </p:nvSpPr>
        <p:spPr>
          <a:xfrm>
            <a:off x="4807402" y="4077412"/>
            <a:ext cx="3055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sz="4000" dirty="0"/>
              <a:t>Home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0C8A00F-BC55-4D67-8DE3-3DF4922FA1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05755" y="2851923"/>
            <a:ext cx="3123647" cy="31236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390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E495A99-C2E9-4DBC-90EE-4B6AD826D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755" y="2831184"/>
            <a:ext cx="3123647" cy="31236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BD42EB-5CE2-40CF-A324-CD19511B0B31}"/>
              </a:ext>
            </a:extLst>
          </p:cNvPr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6B2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54058-5D24-4526-95FF-D1E6458D8D00}"/>
              </a:ext>
            </a:extLst>
          </p:cNvPr>
          <p:cNvSpPr txBox="1"/>
          <p:nvPr/>
        </p:nvSpPr>
        <p:spPr>
          <a:xfrm>
            <a:off x="635001" y="406568"/>
            <a:ext cx="1155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Correct Use of Icons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162CED-B20E-44B6-93AF-8CFE4769CB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056" y="4548972"/>
            <a:ext cx="2509790" cy="1502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4ECFD4-438E-458A-BED0-F18B5752D103}"/>
              </a:ext>
            </a:extLst>
          </p:cNvPr>
          <p:cNvSpPr txBox="1"/>
          <p:nvPr/>
        </p:nvSpPr>
        <p:spPr>
          <a:xfrm>
            <a:off x="7999339" y="6051709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CA" sz="28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EmPowerYourCareer</a:t>
            </a:r>
            <a:endParaRPr lang="en-CA" sz="2800" dirty="0">
              <a:solidFill>
                <a:srgbClr val="6B2C7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497ED8-CD4A-4C09-B330-644CC0AB4957}"/>
              </a:ext>
            </a:extLst>
          </p:cNvPr>
          <p:cNvSpPr txBox="1"/>
          <p:nvPr/>
        </p:nvSpPr>
        <p:spPr>
          <a:xfrm>
            <a:off x="4807404" y="3579476"/>
            <a:ext cx="30551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sz="4000" dirty="0"/>
              <a:t>Home?</a:t>
            </a:r>
          </a:p>
          <a:p>
            <a:r>
              <a:rPr lang="en-GB" sz="4000" dirty="0"/>
              <a:t>Church?</a:t>
            </a:r>
          </a:p>
          <a:p>
            <a:r>
              <a:rPr lang="en-GB" sz="4000" dirty="0"/>
              <a:t>Up?</a:t>
            </a:r>
          </a:p>
        </p:txBody>
      </p:sp>
    </p:spTree>
    <p:extLst>
      <p:ext uri="{BB962C8B-B14F-4D97-AF65-F5344CB8AC3E}">
        <p14:creationId xmlns:p14="http://schemas.microsoft.com/office/powerpoint/2010/main" val="166510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32A54AEB-5590-4E4C-9A12-124838288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754" y="2831184"/>
            <a:ext cx="3123647" cy="31236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BD42EB-5CE2-40CF-A324-CD19511B0B31}"/>
              </a:ext>
            </a:extLst>
          </p:cNvPr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6B2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54058-5D24-4526-95FF-D1E6458D8D00}"/>
              </a:ext>
            </a:extLst>
          </p:cNvPr>
          <p:cNvSpPr txBox="1"/>
          <p:nvPr/>
        </p:nvSpPr>
        <p:spPr>
          <a:xfrm>
            <a:off x="635001" y="406568"/>
            <a:ext cx="1155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Correct Use of Icons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162CED-B20E-44B6-93AF-8CFE4769CB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056" y="4548972"/>
            <a:ext cx="2509790" cy="1502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4ECFD4-438E-458A-BED0-F18B5752D103}"/>
              </a:ext>
            </a:extLst>
          </p:cNvPr>
          <p:cNvSpPr txBox="1"/>
          <p:nvPr/>
        </p:nvSpPr>
        <p:spPr>
          <a:xfrm>
            <a:off x="7999339" y="6051709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CA" sz="28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EmPowerYourCareer</a:t>
            </a:r>
            <a:endParaRPr lang="en-CA" sz="2800" dirty="0">
              <a:solidFill>
                <a:srgbClr val="6B2C7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497ED8-CD4A-4C09-B330-644CC0AB4957}"/>
              </a:ext>
            </a:extLst>
          </p:cNvPr>
          <p:cNvSpPr txBox="1"/>
          <p:nvPr/>
        </p:nvSpPr>
        <p:spPr>
          <a:xfrm>
            <a:off x="4807402" y="4077412"/>
            <a:ext cx="30551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sz="4000" dirty="0"/>
              <a:t>Home?</a:t>
            </a:r>
          </a:p>
          <a:p>
            <a:r>
              <a:rPr lang="en-GB" sz="4000" dirty="0"/>
              <a:t>River?</a:t>
            </a:r>
          </a:p>
        </p:txBody>
      </p:sp>
    </p:spTree>
    <p:extLst>
      <p:ext uri="{BB962C8B-B14F-4D97-AF65-F5344CB8AC3E}">
        <p14:creationId xmlns:p14="http://schemas.microsoft.com/office/powerpoint/2010/main" val="329552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BD42EB-5CE2-40CF-A324-CD19511B0B31}"/>
              </a:ext>
            </a:extLst>
          </p:cNvPr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6B2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54058-5D24-4526-95FF-D1E6458D8D00}"/>
              </a:ext>
            </a:extLst>
          </p:cNvPr>
          <p:cNvSpPr txBox="1"/>
          <p:nvPr/>
        </p:nvSpPr>
        <p:spPr>
          <a:xfrm>
            <a:off x="635001" y="406568"/>
            <a:ext cx="1155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Correct Use of Icons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162CED-B20E-44B6-93AF-8CFE4769C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056" y="4548972"/>
            <a:ext cx="2509790" cy="1502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4ECFD4-438E-458A-BED0-F18B5752D103}"/>
              </a:ext>
            </a:extLst>
          </p:cNvPr>
          <p:cNvSpPr txBox="1"/>
          <p:nvPr/>
        </p:nvSpPr>
        <p:spPr>
          <a:xfrm>
            <a:off x="7999339" y="6051709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CA" sz="28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EmPowerYourCareer</a:t>
            </a:r>
            <a:endParaRPr lang="en-CA" sz="2800" dirty="0">
              <a:solidFill>
                <a:srgbClr val="6B2C7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12FBA4F-3508-469E-95EF-49E4E3AA2C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0972" y="2887138"/>
            <a:ext cx="3088432" cy="30884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497ED8-CD4A-4C09-B330-644CC0AB4957}"/>
              </a:ext>
            </a:extLst>
          </p:cNvPr>
          <p:cNvSpPr txBox="1"/>
          <p:nvPr/>
        </p:nvSpPr>
        <p:spPr>
          <a:xfrm>
            <a:off x="4789104" y="3508857"/>
            <a:ext cx="30551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sz="4000" dirty="0"/>
              <a:t>Share?</a:t>
            </a:r>
          </a:p>
          <a:p>
            <a:r>
              <a:rPr lang="en-GB" sz="4000" dirty="0"/>
              <a:t>Logout?</a:t>
            </a:r>
          </a:p>
          <a:p>
            <a:r>
              <a:rPr lang="en-GB" sz="4000" dirty="0"/>
              <a:t>Export</a:t>
            </a:r>
          </a:p>
        </p:txBody>
      </p:sp>
    </p:spTree>
    <p:extLst>
      <p:ext uri="{BB962C8B-B14F-4D97-AF65-F5344CB8AC3E}">
        <p14:creationId xmlns:p14="http://schemas.microsoft.com/office/powerpoint/2010/main" val="223989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D0FD906-DC0D-486F-8405-67CA37539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1374" y="2887138"/>
            <a:ext cx="3084454" cy="30844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BD42EB-5CE2-40CF-A324-CD19511B0B31}"/>
              </a:ext>
            </a:extLst>
          </p:cNvPr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6B2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54058-5D24-4526-95FF-D1E6458D8D00}"/>
              </a:ext>
            </a:extLst>
          </p:cNvPr>
          <p:cNvSpPr txBox="1"/>
          <p:nvPr/>
        </p:nvSpPr>
        <p:spPr>
          <a:xfrm>
            <a:off x="635001" y="406568"/>
            <a:ext cx="1155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Correct Use of Icons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162CED-B20E-44B6-93AF-8CFE4769CB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056" y="4548972"/>
            <a:ext cx="2509790" cy="1502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4ECFD4-438E-458A-BED0-F18B5752D103}"/>
              </a:ext>
            </a:extLst>
          </p:cNvPr>
          <p:cNvSpPr txBox="1"/>
          <p:nvPr/>
        </p:nvSpPr>
        <p:spPr>
          <a:xfrm>
            <a:off x="7999339" y="6051709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CA" sz="28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EmPowerYourCareer</a:t>
            </a:r>
            <a:endParaRPr lang="en-CA" sz="2800" dirty="0">
              <a:solidFill>
                <a:srgbClr val="6B2C7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497ED8-CD4A-4C09-B330-644CC0AB4957}"/>
              </a:ext>
            </a:extLst>
          </p:cNvPr>
          <p:cNvSpPr txBox="1"/>
          <p:nvPr/>
        </p:nvSpPr>
        <p:spPr>
          <a:xfrm>
            <a:off x="4574503" y="3508857"/>
            <a:ext cx="59504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sz="4000" dirty="0"/>
              <a:t>Save?</a:t>
            </a:r>
          </a:p>
          <a:p>
            <a:r>
              <a:rPr lang="en-GB" sz="4000" dirty="0"/>
              <a:t>Attach?</a:t>
            </a:r>
          </a:p>
          <a:p>
            <a:r>
              <a:rPr lang="en-GB" sz="4000" dirty="0"/>
              <a:t>Save All Attachments</a:t>
            </a:r>
          </a:p>
        </p:txBody>
      </p:sp>
    </p:spTree>
    <p:extLst>
      <p:ext uri="{BB962C8B-B14F-4D97-AF65-F5344CB8AC3E}">
        <p14:creationId xmlns:p14="http://schemas.microsoft.com/office/powerpoint/2010/main" val="190482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38015F39-4F6C-47FE-A039-2CFF2589A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1374" y="2887138"/>
            <a:ext cx="3133441" cy="3133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BD42EB-5CE2-40CF-A324-CD19511B0B31}"/>
              </a:ext>
            </a:extLst>
          </p:cNvPr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6B2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54058-5D24-4526-95FF-D1E6458D8D00}"/>
              </a:ext>
            </a:extLst>
          </p:cNvPr>
          <p:cNvSpPr txBox="1"/>
          <p:nvPr/>
        </p:nvSpPr>
        <p:spPr>
          <a:xfrm>
            <a:off x="635001" y="406568"/>
            <a:ext cx="1155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Correct Use of Icons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162CED-B20E-44B6-93AF-8CFE4769CB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056" y="4548972"/>
            <a:ext cx="2509790" cy="1502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4ECFD4-438E-458A-BED0-F18B5752D103}"/>
              </a:ext>
            </a:extLst>
          </p:cNvPr>
          <p:cNvSpPr txBox="1"/>
          <p:nvPr/>
        </p:nvSpPr>
        <p:spPr>
          <a:xfrm>
            <a:off x="7999339" y="6051709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CA" sz="28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EmPowerYourCareer</a:t>
            </a:r>
            <a:endParaRPr lang="en-CA" sz="2800" dirty="0">
              <a:solidFill>
                <a:srgbClr val="6B2C7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497ED8-CD4A-4C09-B330-644CC0AB4957}"/>
              </a:ext>
            </a:extLst>
          </p:cNvPr>
          <p:cNvSpPr txBox="1"/>
          <p:nvPr/>
        </p:nvSpPr>
        <p:spPr>
          <a:xfrm>
            <a:off x="4574503" y="3704803"/>
            <a:ext cx="5950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sz="4000" dirty="0"/>
              <a:t>Caterpillars?</a:t>
            </a:r>
          </a:p>
          <a:p>
            <a:r>
              <a:rPr lang="en-GB" sz="4000" dirty="0"/>
              <a:t>Reverse Sort</a:t>
            </a:r>
          </a:p>
        </p:txBody>
      </p:sp>
    </p:spTree>
    <p:extLst>
      <p:ext uri="{BB962C8B-B14F-4D97-AF65-F5344CB8AC3E}">
        <p14:creationId xmlns:p14="http://schemas.microsoft.com/office/powerpoint/2010/main" val="220960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BD42EB-5CE2-40CF-A324-CD19511B0B31}"/>
              </a:ext>
            </a:extLst>
          </p:cNvPr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6B2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54058-5D24-4526-95FF-D1E6458D8D00}"/>
              </a:ext>
            </a:extLst>
          </p:cNvPr>
          <p:cNvSpPr txBox="1"/>
          <p:nvPr/>
        </p:nvSpPr>
        <p:spPr>
          <a:xfrm>
            <a:off x="635001" y="406568"/>
            <a:ext cx="1155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Correct Use of Icons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162CED-B20E-44B6-93AF-8CFE4769C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056" y="4548972"/>
            <a:ext cx="2509790" cy="1502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4ECFD4-438E-458A-BED0-F18B5752D103}"/>
              </a:ext>
            </a:extLst>
          </p:cNvPr>
          <p:cNvSpPr txBox="1"/>
          <p:nvPr/>
        </p:nvSpPr>
        <p:spPr>
          <a:xfrm>
            <a:off x="7999339" y="6051709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CA" sz="28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EmPowerYourCareer</a:t>
            </a:r>
            <a:endParaRPr lang="en-CA" sz="2800" dirty="0">
              <a:solidFill>
                <a:srgbClr val="6B2C7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55D050D-ADF1-4EA2-B07F-97539E11A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571" y="2641186"/>
            <a:ext cx="2347335" cy="23473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F4889BF-D8E6-40D8-885D-C844C6B36C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40785" y="2641187"/>
            <a:ext cx="2347336" cy="23473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D4D1E75-939F-4C54-AB7F-7F33825018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6000" y="2641185"/>
            <a:ext cx="2347335" cy="23473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B9FC9A-D077-49D8-B939-D8F3CA6DF0BC}"/>
              </a:ext>
            </a:extLst>
          </p:cNvPr>
          <p:cNvSpPr txBox="1"/>
          <p:nvPr/>
        </p:nvSpPr>
        <p:spPr>
          <a:xfrm>
            <a:off x="510926" y="5081827"/>
            <a:ext cx="2421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Export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150469-B770-4FA3-A44E-C983D2AD350A}"/>
              </a:ext>
            </a:extLst>
          </p:cNvPr>
          <p:cNvSpPr txBox="1"/>
          <p:nvPr/>
        </p:nvSpPr>
        <p:spPr>
          <a:xfrm>
            <a:off x="2703159" y="5127993"/>
            <a:ext cx="36225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Save All Attachments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B2D63B-BE72-4784-8D3E-48548C609499}"/>
              </a:ext>
            </a:extLst>
          </p:cNvPr>
          <p:cNvSpPr txBox="1"/>
          <p:nvPr/>
        </p:nvSpPr>
        <p:spPr>
          <a:xfrm>
            <a:off x="6025624" y="5127990"/>
            <a:ext cx="2421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Reverse</a:t>
            </a:r>
          </a:p>
        </p:txBody>
      </p:sp>
    </p:spTree>
    <p:extLst>
      <p:ext uri="{BB962C8B-B14F-4D97-AF65-F5344CB8AC3E}">
        <p14:creationId xmlns:p14="http://schemas.microsoft.com/office/powerpoint/2010/main" val="2351865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BD42EB-5CE2-40CF-A324-CD19511B0B31}"/>
              </a:ext>
            </a:extLst>
          </p:cNvPr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6B2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54058-5D24-4526-95FF-D1E6458D8D00}"/>
              </a:ext>
            </a:extLst>
          </p:cNvPr>
          <p:cNvSpPr txBox="1"/>
          <p:nvPr/>
        </p:nvSpPr>
        <p:spPr>
          <a:xfrm>
            <a:off x="635001" y="406568"/>
            <a:ext cx="1155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Labels</a:t>
            </a:r>
            <a:endParaRPr lang="en-CA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162CED-B20E-44B6-93AF-8CFE4769C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056" y="4548972"/>
            <a:ext cx="2509790" cy="1502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4ECFD4-438E-458A-BED0-F18B5752D103}"/>
              </a:ext>
            </a:extLst>
          </p:cNvPr>
          <p:cNvSpPr txBox="1"/>
          <p:nvPr/>
        </p:nvSpPr>
        <p:spPr>
          <a:xfrm>
            <a:off x="7999339" y="6051709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CA" sz="28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EmPowerYourCareer</a:t>
            </a:r>
            <a:endParaRPr lang="en-CA" sz="2800" dirty="0">
              <a:solidFill>
                <a:srgbClr val="6B2C7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3" name="Picture 2" descr="A picture containing game, clock, table&#10;&#10;Description automatically generated">
            <a:extLst>
              <a:ext uri="{FF2B5EF4-FFF2-40B4-BE49-F238E27FC236}">
                <a16:creationId xmlns:a16="http://schemas.microsoft.com/office/drawing/2014/main" id="{7C2A2F03-FB9A-4742-B5C3-4AE4EB612E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82" y="2080727"/>
            <a:ext cx="4711959" cy="471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10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BD42EB-5CE2-40CF-A324-CD19511B0B31}"/>
              </a:ext>
            </a:extLst>
          </p:cNvPr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6B2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54058-5D24-4526-95FF-D1E6458D8D00}"/>
              </a:ext>
            </a:extLst>
          </p:cNvPr>
          <p:cNvSpPr txBox="1"/>
          <p:nvPr/>
        </p:nvSpPr>
        <p:spPr>
          <a:xfrm>
            <a:off x="635001" y="406568"/>
            <a:ext cx="1155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Labels</a:t>
            </a:r>
            <a:endParaRPr lang="en-CA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162CED-B20E-44B6-93AF-8CFE4769C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056" y="4548972"/>
            <a:ext cx="2509790" cy="1502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4ECFD4-438E-458A-BED0-F18B5752D103}"/>
              </a:ext>
            </a:extLst>
          </p:cNvPr>
          <p:cNvSpPr txBox="1"/>
          <p:nvPr/>
        </p:nvSpPr>
        <p:spPr>
          <a:xfrm>
            <a:off x="7999339" y="6051709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CA" sz="28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EmPowerYourCareer</a:t>
            </a:r>
            <a:endParaRPr lang="en-CA" sz="2800" dirty="0">
              <a:solidFill>
                <a:srgbClr val="6B2C7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20482" name="Picture 2" descr="See the source image">
            <a:extLst>
              <a:ext uri="{FF2B5EF4-FFF2-40B4-BE49-F238E27FC236}">
                <a16:creationId xmlns:a16="http://schemas.microsoft.com/office/drawing/2014/main" id="{D92CCD96-47F1-47DE-AA1F-ACC61FCB6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257" y="2606539"/>
            <a:ext cx="3706780" cy="370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035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BD42EB-5CE2-40CF-A324-CD19511B0B31}"/>
              </a:ext>
            </a:extLst>
          </p:cNvPr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6B2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54058-5D24-4526-95FF-D1E6458D8D00}"/>
              </a:ext>
            </a:extLst>
          </p:cNvPr>
          <p:cNvSpPr txBox="1"/>
          <p:nvPr/>
        </p:nvSpPr>
        <p:spPr>
          <a:xfrm>
            <a:off x="635001" y="406568"/>
            <a:ext cx="1155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Accessibility</a:t>
            </a:r>
            <a:endParaRPr lang="en-CA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162CED-B20E-44B6-93AF-8CFE4769C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056" y="4548972"/>
            <a:ext cx="2509790" cy="1502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4ECFD4-438E-458A-BED0-F18B5752D103}"/>
              </a:ext>
            </a:extLst>
          </p:cNvPr>
          <p:cNvSpPr txBox="1"/>
          <p:nvPr/>
        </p:nvSpPr>
        <p:spPr>
          <a:xfrm>
            <a:off x="7999339" y="6051709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CA" sz="28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EmPowerYourCareer</a:t>
            </a:r>
            <a:endParaRPr lang="en-CA" sz="2800" dirty="0">
              <a:solidFill>
                <a:srgbClr val="6B2C7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18" name="Picture 17" descr="A drawing of a face&#10;&#10;Description automatically generated">
            <a:extLst>
              <a:ext uri="{FF2B5EF4-FFF2-40B4-BE49-F238E27FC236}">
                <a16:creationId xmlns:a16="http://schemas.microsoft.com/office/drawing/2014/main" id="{30EBAE34-4BFC-4BB7-A263-58B0970CB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18" y="2164958"/>
            <a:ext cx="6487637" cy="440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6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BD42EB-5CE2-40CF-A324-CD19511B0B31}"/>
              </a:ext>
            </a:extLst>
          </p:cNvPr>
          <p:cNvSpPr/>
          <p:nvPr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rgbClr val="6B2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Tips &amp; Tools for Making 'Iconic' Power Apps </a:t>
            </a:r>
          </a:p>
          <a:p>
            <a:pPr algn="r"/>
            <a:r>
              <a:rPr lang="en-CA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Paddy Byrne - Power Platform Functional Consultant</a:t>
            </a:r>
            <a:endParaRPr lang="en-CA" sz="4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421180E-43C4-47C4-B7BF-280EB74F9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74" y="0"/>
            <a:ext cx="9528852" cy="47644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511F5E-239C-4F26-8BF4-F39BB0DD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314" y="3851064"/>
            <a:ext cx="2032224" cy="104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44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BD42EB-5CE2-40CF-A324-CD19511B0B31}"/>
              </a:ext>
            </a:extLst>
          </p:cNvPr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6B2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54058-5D24-4526-95FF-D1E6458D8D00}"/>
              </a:ext>
            </a:extLst>
          </p:cNvPr>
          <p:cNvSpPr txBox="1"/>
          <p:nvPr/>
        </p:nvSpPr>
        <p:spPr>
          <a:xfrm>
            <a:off x="635001" y="406568"/>
            <a:ext cx="1155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Mood</a:t>
            </a:r>
            <a:endParaRPr lang="en-CA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162CED-B20E-44B6-93AF-8CFE4769C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056" y="4548972"/>
            <a:ext cx="2509790" cy="1502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4ECFD4-438E-458A-BED0-F18B5752D103}"/>
              </a:ext>
            </a:extLst>
          </p:cNvPr>
          <p:cNvSpPr txBox="1"/>
          <p:nvPr/>
        </p:nvSpPr>
        <p:spPr>
          <a:xfrm>
            <a:off x="7999339" y="6051709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CA" sz="28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EmPowerYourCareer</a:t>
            </a:r>
            <a:endParaRPr lang="en-CA" sz="2800" dirty="0">
              <a:solidFill>
                <a:srgbClr val="6B2C7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63BFAB-90A2-493A-AA0C-50340EDE61C7}"/>
              </a:ext>
            </a:extLst>
          </p:cNvPr>
          <p:cNvSpPr txBox="1"/>
          <p:nvPr/>
        </p:nvSpPr>
        <p:spPr>
          <a:xfrm>
            <a:off x="1007706" y="2463282"/>
            <a:ext cx="6503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/>
            <a:r>
              <a:rPr lang="en-GB" dirty="0"/>
              <a:t>Set the Mood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ADACA58-C963-4EEA-AFA3-93E6D85CFB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8534" y="3471864"/>
            <a:ext cx="1714531" cy="17145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E9C562D-EB4D-4D15-BB81-F64A1AA220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706" y="3225273"/>
            <a:ext cx="2178662" cy="22077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5C479E2-EF38-4383-BE04-2FA822D180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0638" y="3308613"/>
            <a:ext cx="1669140" cy="17641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F3CCB66-9027-4A8B-8ACB-86271B69C10E}"/>
              </a:ext>
            </a:extLst>
          </p:cNvPr>
          <p:cNvSpPr txBox="1"/>
          <p:nvPr/>
        </p:nvSpPr>
        <p:spPr>
          <a:xfrm>
            <a:off x="1221410" y="5239925"/>
            <a:ext cx="1751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Simple,</a:t>
            </a:r>
          </a:p>
          <a:p>
            <a:pPr algn="ctr"/>
            <a:r>
              <a:rPr lang="en-GB" sz="24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Corporate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1355A0-686F-49F4-BE41-D03ED023C00F}"/>
              </a:ext>
            </a:extLst>
          </p:cNvPr>
          <p:cNvSpPr txBox="1"/>
          <p:nvPr/>
        </p:nvSpPr>
        <p:spPr>
          <a:xfrm>
            <a:off x="3511811" y="5253032"/>
            <a:ext cx="1751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Friendly,</a:t>
            </a:r>
          </a:p>
          <a:p>
            <a:pPr algn="ctr"/>
            <a:r>
              <a:rPr lang="en-GB" sz="24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6D803B-C5A5-4A9C-B53F-35A6B6D6D25E}"/>
              </a:ext>
            </a:extLst>
          </p:cNvPr>
          <p:cNvSpPr txBox="1"/>
          <p:nvPr/>
        </p:nvSpPr>
        <p:spPr>
          <a:xfrm>
            <a:off x="5802212" y="5300340"/>
            <a:ext cx="1751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Enjoyable,</a:t>
            </a:r>
          </a:p>
          <a:p>
            <a:pPr algn="ctr"/>
            <a:r>
              <a:rPr lang="en-GB" sz="24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Funny</a:t>
            </a:r>
          </a:p>
        </p:txBody>
      </p:sp>
    </p:spTree>
    <p:extLst>
      <p:ext uri="{BB962C8B-B14F-4D97-AF65-F5344CB8AC3E}">
        <p14:creationId xmlns:p14="http://schemas.microsoft.com/office/powerpoint/2010/main" val="2603654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BD42EB-5CE2-40CF-A324-CD19511B0B31}"/>
              </a:ext>
            </a:extLst>
          </p:cNvPr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6B2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54058-5D24-4526-95FF-D1E6458D8D00}"/>
              </a:ext>
            </a:extLst>
          </p:cNvPr>
          <p:cNvSpPr txBox="1"/>
          <p:nvPr/>
        </p:nvSpPr>
        <p:spPr>
          <a:xfrm>
            <a:off x="635000" y="406568"/>
            <a:ext cx="128435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Tools</a:t>
            </a:r>
            <a:endParaRPr lang="en-CA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162CED-B20E-44B6-93AF-8CFE4769C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056" y="4548972"/>
            <a:ext cx="2509790" cy="1502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4ECFD4-438E-458A-BED0-F18B5752D103}"/>
              </a:ext>
            </a:extLst>
          </p:cNvPr>
          <p:cNvSpPr txBox="1"/>
          <p:nvPr/>
        </p:nvSpPr>
        <p:spPr>
          <a:xfrm>
            <a:off x="7999339" y="6051709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CA" sz="28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EmPowerYourCareer</a:t>
            </a:r>
            <a:endParaRPr lang="en-CA" sz="2800" dirty="0">
              <a:solidFill>
                <a:srgbClr val="6B2C7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5BFA374-5443-4408-B8EF-7313E2F0F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33773" y="2235368"/>
            <a:ext cx="4049507" cy="404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52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BD42EB-5CE2-40CF-A324-CD19511B0B31}"/>
              </a:ext>
            </a:extLst>
          </p:cNvPr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6B2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54058-5D24-4526-95FF-D1E6458D8D00}"/>
              </a:ext>
            </a:extLst>
          </p:cNvPr>
          <p:cNvSpPr txBox="1"/>
          <p:nvPr/>
        </p:nvSpPr>
        <p:spPr>
          <a:xfrm>
            <a:off x="635000" y="406568"/>
            <a:ext cx="128435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ColorPic</a:t>
            </a:r>
            <a:r>
              <a:rPr lang="en-CA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from </a:t>
            </a:r>
            <a:r>
              <a:rPr lang="en-CA" sz="60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Iconico</a:t>
            </a:r>
            <a:endParaRPr lang="en-CA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162CED-B20E-44B6-93AF-8CFE4769C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056" y="4548972"/>
            <a:ext cx="2509790" cy="1502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4ECFD4-438E-458A-BED0-F18B5752D103}"/>
              </a:ext>
            </a:extLst>
          </p:cNvPr>
          <p:cNvSpPr txBox="1"/>
          <p:nvPr/>
        </p:nvSpPr>
        <p:spPr>
          <a:xfrm>
            <a:off x="7999339" y="6051709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CA" sz="28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EmPowerYourCareer</a:t>
            </a:r>
            <a:endParaRPr lang="en-CA" sz="2800" dirty="0">
              <a:solidFill>
                <a:srgbClr val="6B2C7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F6584C-EF4A-4318-8520-5A1B3EA9C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257" y="2099388"/>
            <a:ext cx="2217308" cy="460032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4A1B2D4-5CE3-421D-9DBF-F17B4A43F197}"/>
              </a:ext>
            </a:extLst>
          </p:cNvPr>
          <p:cNvSpPr/>
          <p:nvPr/>
        </p:nvSpPr>
        <p:spPr>
          <a:xfrm>
            <a:off x="3942510" y="2309028"/>
            <a:ext cx="86126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http://www.iconico.com/download.aspx?app=ColorPic</a:t>
            </a:r>
            <a:endParaRPr lang="en-GB" sz="2400" dirty="0">
              <a:solidFill>
                <a:srgbClr val="6B2C7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Graphic 2" descr="Eye dropper">
            <a:extLst>
              <a:ext uri="{FF2B5EF4-FFF2-40B4-BE49-F238E27FC236}">
                <a16:creationId xmlns:a16="http://schemas.microsoft.com/office/drawing/2014/main" id="{BBC4416A-D9F6-4B64-9AAA-30394CF7CB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13207" y="3250921"/>
            <a:ext cx="1532112" cy="153211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DBDFF7D-9793-40E2-BBA8-6977CC1AF89E}"/>
              </a:ext>
            </a:extLst>
          </p:cNvPr>
          <p:cNvSpPr/>
          <p:nvPr/>
        </p:nvSpPr>
        <p:spPr>
          <a:xfrm>
            <a:off x="4201909" y="5567087"/>
            <a:ext cx="2025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Cost: $7.50</a:t>
            </a:r>
          </a:p>
        </p:txBody>
      </p:sp>
    </p:spTree>
    <p:extLst>
      <p:ext uri="{BB962C8B-B14F-4D97-AF65-F5344CB8AC3E}">
        <p14:creationId xmlns:p14="http://schemas.microsoft.com/office/powerpoint/2010/main" val="1145918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BD42EB-5CE2-40CF-A324-CD19511B0B31}"/>
              </a:ext>
            </a:extLst>
          </p:cNvPr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6B2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54058-5D24-4526-95FF-D1E6458D8D00}"/>
              </a:ext>
            </a:extLst>
          </p:cNvPr>
          <p:cNvSpPr txBox="1"/>
          <p:nvPr/>
        </p:nvSpPr>
        <p:spPr>
          <a:xfrm>
            <a:off x="635000" y="406568"/>
            <a:ext cx="128435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Iconator</a:t>
            </a:r>
            <a:r>
              <a:rPr lang="en-CA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from </a:t>
            </a:r>
            <a:r>
              <a:rPr lang="en-CA" sz="60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MscrmTools</a:t>
            </a:r>
            <a:endParaRPr lang="en-CA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162CED-B20E-44B6-93AF-8CFE4769C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056" y="4548972"/>
            <a:ext cx="2509790" cy="1502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4ECFD4-438E-458A-BED0-F18B5752D103}"/>
              </a:ext>
            </a:extLst>
          </p:cNvPr>
          <p:cNvSpPr txBox="1"/>
          <p:nvPr/>
        </p:nvSpPr>
        <p:spPr>
          <a:xfrm>
            <a:off x="7999339" y="6051709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CA" sz="28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EmPowerYourCareer</a:t>
            </a:r>
            <a:endParaRPr lang="en-CA" sz="2800" dirty="0">
              <a:solidFill>
                <a:srgbClr val="6B2C7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A1B2D4-5CE3-421D-9DBF-F17B4A43F197}"/>
              </a:ext>
            </a:extLst>
          </p:cNvPr>
          <p:cNvSpPr/>
          <p:nvPr/>
        </p:nvSpPr>
        <p:spPr>
          <a:xfrm>
            <a:off x="6050741" y="3425587"/>
            <a:ext cx="79975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6B2C7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https://www.xrmtoolbox.com/</a:t>
            </a:r>
            <a:endParaRPr lang="en-GB" sz="2400" dirty="0">
              <a:solidFill>
                <a:srgbClr val="6B2C72"/>
              </a:solidFill>
            </a:endParaRPr>
          </a:p>
          <a:p>
            <a:br>
              <a:rPr lang="en-GB" sz="2400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GB" sz="2400" dirty="0">
              <a:solidFill>
                <a:srgbClr val="6B2C7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4D630780-1F2E-4404-B938-6A82CE81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527" y="2885110"/>
            <a:ext cx="2905125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4584C8E-794F-4D4E-A330-F570015101D5}"/>
              </a:ext>
            </a:extLst>
          </p:cNvPr>
          <p:cNvSpPr/>
          <p:nvPr/>
        </p:nvSpPr>
        <p:spPr>
          <a:xfrm>
            <a:off x="6096000" y="4548972"/>
            <a:ext cx="118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Cost: Free</a:t>
            </a:r>
          </a:p>
        </p:txBody>
      </p:sp>
    </p:spTree>
    <p:extLst>
      <p:ext uri="{BB962C8B-B14F-4D97-AF65-F5344CB8AC3E}">
        <p14:creationId xmlns:p14="http://schemas.microsoft.com/office/powerpoint/2010/main" val="2744127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BD42EB-5CE2-40CF-A324-CD19511B0B31}"/>
              </a:ext>
            </a:extLst>
          </p:cNvPr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6B2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54058-5D24-4526-95FF-D1E6458D8D00}"/>
              </a:ext>
            </a:extLst>
          </p:cNvPr>
          <p:cNvSpPr txBox="1"/>
          <p:nvPr/>
        </p:nvSpPr>
        <p:spPr>
          <a:xfrm>
            <a:off x="635001" y="406568"/>
            <a:ext cx="1155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Metro Studio from </a:t>
            </a:r>
            <a:r>
              <a:rPr lang="en-CA" sz="60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Syncfusion</a:t>
            </a:r>
            <a:endParaRPr lang="en-CA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162CED-B20E-44B6-93AF-8CFE4769C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056" y="4548972"/>
            <a:ext cx="2509790" cy="1502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4ECFD4-438E-458A-BED0-F18B5752D103}"/>
              </a:ext>
            </a:extLst>
          </p:cNvPr>
          <p:cNvSpPr txBox="1"/>
          <p:nvPr/>
        </p:nvSpPr>
        <p:spPr>
          <a:xfrm>
            <a:off x="7999339" y="6051709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CA" sz="28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EmPowerYourCareer</a:t>
            </a:r>
            <a:endParaRPr lang="en-CA" sz="2800" dirty="0">
              <a:solidFill>
                <a:srgbClr val="6B2C7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A1B2D4-5CE3-421D-9DBF-F17B4A43F197}"/>
              </a:ext>
            </a:extLst>
          </p:cNvPr>
          <p:cNvSpPr/>
          <p:nvPr/>
        </p:nvSpPr>
        <p:spPr>
          <a:xfrm>
            <a:off x="4434090" y="2937786"/>
            <a:ext cx="71304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6B2C7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https://www.syncfusion.com/downloads/metrostudio</a:t>
            </a:r>
            <a:endParaRPr lang="en-GB" sz="2400" dirty="0">
              <a:solidFill>
                <a:srgbClr val="6B2C72"/>
              </a:solidFill>
            </a:endParaRPr>
          </a:p>
          <a:p>
            <a:br>
              <a:rPr lang="en-GB" sz="2400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GB" sz="2400" dirty="0">
              <a:solidFill>
                <a:srgbClr val="6B2C7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C1A5A6-DB53-40D3-BE22-988C46E008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1" y="2556567"/>
            <a:ext cx="3592859" cy="35928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22A3DC-D6C9-4AE8-808F-F2F5C61D72D4}"/>
              </a:ext>
            </a:extLst>
          </p:cNvPr>
          <p:cNvSpPr/>
          <p:nvPr/>
        </p:nvSpPr>
        <p:spPr>
          <a:xfrm>
            <a:off x="4494087" y="3983664"/>
            <a:ext cx="1601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Cost: Free(</a:t>
            </a:r>
            <a:r>
              <a:rPr lang="en-GB" dirty="0" err="1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ish</a:t>
            </a:r>
            <a:r>
              <a:rPr lang="en-GB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8777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BD42EB-5CE2-40CF-A324-CD19511B0B31}"/>
              </a:ext>
            </a:extLst>
          </p:cNvPr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6B2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54058-5D24-4526-95FF-D1E6458D8D00}"/>
              </a:ext>
            </a:extLst>
          </p:cNvPr>
          <p:cNvSpPr txBox="1"/>
          <p:nvPr/>
        </p:nvSpPr>
        <p:spPr>
          <a:xfrm>
            <a:off x="635001" y="406568"/>
            <a:ext cx="1155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PowerPoint</a:t>
            </a:r>
            <a:endParaRPr lang="en-CA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162CED-B20E-44B6-93AF-8CFE4769C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056" y="4548972"/>
            <a:ext cx="2509790" cy="1502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4ECFD4-438E-458A-BED0-F18B5752D103}"/>
              </a:ext>
            </a:extLst>
          </p:cNvPr>
          <p:cNvSpPr txBox="1"/>
          <p:nvPr/>
        </p:nvSpPr>
        <p:spPr>
          <a:xfrm>
            <a:off x="7999339" y="6051709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CA" sz="28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EmPowerYourCareer</a:t>
            </a:r>
            <a:endParaRPr lang="en-CA" sz="2800" dirty="0">
              <a:solidFill>
                <a:srgbClr val="6B2C7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A1B2D4-5CE3-421D-9DBF-F17B4A43F197}"/>
              </a:ext>
            </a:extLst>
          </p:cNvPr>
          <p:cNvSpPr/>
          <p:nvPr/>
        </p:nvSpPr>
        <p:spPr>
          <a:xfrm>
            <a:off x="4868670" y="3117088"/>
            <a:ext cx="57775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 365</a:t>
            </a:r>
          </a:p>
          <a:p>
            <a:endParaRPr lang="en-GB" sz="2400" dirty="0">
              <a:solidFill>
                <a:srgbClr val="6B2C7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2400" dirty="0">
              <a:solidFill>
                <a:srgbClr val="6B2C7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400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Cost: Variable (Comes with Office 365)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FF8679-DF48-4AB4-8A53-2FAAC444D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487" y="2669754"/>
            <a:ext cx="3316642" cy="331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98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BD42EB-5CE2-40CF-A324-CD19511B0B31}"/>
              </a:ext>
            </a:extLst>
          </p:cNvPr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6B2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54058-5D24-4526-95FF-D1E6458D8D00}"/>
              </a:ext>
            </a:extLst>
          </p:cNvPr>
          <p:cNvSpPr txBox="1"/>
          <p:nvPr/>
        </p:nvSpPr>
        <p:spPr>
          <a:xfrm>
            <a:off x="635001" y="406568"/>
            <a:ext cx="1155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Icons Through the Ages</a:t>
            </a:r>
            <a:endParaRPr lang="en-CA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162CED-B20E-44B6-93AF-8CFE4769C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056" y="4548972"/>
            <a:ext cx="2509790" cy="1502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4ECFD4-438E-458A-BED0-F18B5752D103}"/>
              </a:ext>
            </a:extLst>
          </p:cNvPr>
          <p:cNvSpPr txBox="1"/>
          <p:nvPr/>
        </p:nvSpPr>
        <p:spPr>
          <a:xfrm>
            <a:off x="7999339" y="6051709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CA" sz="28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EmPowerYourCareer</a:t>
            </a:r>
            <a:endParaRPr lang="en-CA" sz="2800" dirty="0">
              <a:solidFill>
                <a:srgbClr val="6B2C7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B3A6BC-88FA-4EFE-93BE-47DFB8D59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54" y="2412649"/>
            <a:ext cx="4249808" cy="3768504"/>
          </a:xfrm>
          <a:prstGeom prst="rect">
            <a:avLst/>
          </a:prstGeom>
          <a:ln>
            <a:solidFill>
              <a:srgbClr val="6B2C72"/>
            </a:solidFill>
          </a:ln>
          <a:effectLst>
            <a:outerShdw blurRad="50800" dist="38100" dir="2700000" algn="tl" rotWithShape="0">
              <a:srgbClr val="6B2C72">
                <a:alpha val="4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68E20C-B2DC-4646-A1A3-BF5DA1261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2458" y="2412649"/>
            <a:ext cx="3088684" cy="2139557"/>
          </a:xfrm>
          <a:prstGeom prst="rect">
            <a:avLst/>
          </a:prstGeom>
          <a:ln>
            <a:solidFill>
              <a:srgbClr val="6B2C72"/>
            </a:solidFill>
          </a:ln>
          <a:effectLst>
            <a:outerShdw blurRad="50800" dist="38100" dir="2700000" algn="tl" rotWithShape="0">
              <a:srgbClr val="6B2C72">
                <a:alpha val="40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4F6FE92-7072-4A19-85F8-56549D3339CD}"/>
              </a:ext>
            </a:extLst>
          </p:cNvPr>
          <p:cNvSpPr txBox="1"/>
          <p:nvPr/>
        </p:nvSpPr>
        <p:spPr>
          <a:xfrm>
            <a:off x="8549866" y="2309028"/>
            <a:ext cx="32283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CRM 4.0  2009</a:t>
            </a:r>
          </a:p>
          <a:p>
            <a:pPr algn="ctr"/>
            <a:endParaRPr lang="en-GB" sz="2400" b="1" dirty="0">
              <a:solidFill>
                <a:srgbClr val="6B2C7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24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16x16 GIF</a:t>
            </a:r>
          </a:p>
          <a:p>
            <a:pPr algn="ctr"/>
            <a:r>
              <a:rPr lang="en-GB" sz="24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32x32 ICO</a:t>
            </a:r>
          </a:p>
          <a:p>
            <a:pPr algn="ctr"/>
            <a:r>
              <a:rPr lang="en-GB" sz="24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66x48 GIF</a:t>
            </a:r>
          </a:p>
        </p:txBody>
      </p:sp>
    </p:spTree>
    <p:extLst>
      <p:ext uri="{BB962C8B-B14F-4D97-AF65-F5344CB8AC3E}">
        <p14:creationId xmlns:p14="http://schemas.microsoft.com/office/powerpoint/2010/main" val="1566900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BD42EB-5CE2-40CF-A324-CD19511B0B31}"/>
              </a:ext>
            </a:extLst>
          </p:cNvPr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6B2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54058-5D24-4526-95FF-D1E6458D8D00}"/>
              </a:ext>
            </a:extLst>
          </p:cNvPr>
          <p:cNvSpPr txBox="1"/>
          <p:nvPr/>
        </p:nvSpPr>
        <p:spPr>
          <a:xfrm>
            <a:off x="635001" y="406568"/>
            <a:ext cx="1155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Icons Through the Ages</a:t>
            </a:r>
            <a:endParaRPr lang="en-CA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162CED-B20E-44B6-93AF-8CFE4769C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056" y="4548972"/>
            <a:ext cx="2509790" cy="1502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4ECFD4-438E-458A-BED0-F18B5752D103}"/>
              </a:ext>
            </a:extLst>
          </p:cNvPr>
          <p:cNvSpPr txBox="1"/>
          <p:nvPr/>
        </p:nvSpPr>
        <p:spPr>
          <a:xfrm>
            <a:off x="7999339" y="6051709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CA" sz="28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EmPowerYourCareer</a:t>
            </a:r>
            <a:endParaRPr lang="en-CA" sz="2800" dirty="0">
              <a:solidFill>
                <a:srgbClr val="6B2C7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F6FE92-7072-4A19-85F8-56549D3339CD}"/>
              </a:ext>
            </a:extLst>
          </p:cNvPr>
          <p:cNvSpPr txBox="1"/>
          <p:nvPr/>
        </p:nvSpPr>
        <p:spPr>
          <a:xfrm>
            <a:off x="8731787" y="2274838"/>
            <a:ext cx="32283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CRM 2011</a:t>
            </a:r>
          </a:p>
          <a:p>
            <a:pPr algn="ctr"/>
            <a:endParaRPr lang="en-GB" sz="2400" b="1" dirty="0">
              <a:solidFill>
                <a:srgbClr val="6B2C7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24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16x16</a:t>
            </a:r>
          </a:p>
          <a:p>
            <a:pPr algn="ctr"/>
            <a:r>
              <a:rPr lang="en-GB" sz="24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32x32</a:t>
            </a:r>
            <a:br>
              <a:rPr lang="en-GB" sz="24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GB" sz="24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24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PNG, GIF or JPG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C27B66-BD5A-4C30-AFF9-6AB4238EE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821" y="2235368"/>
            <a:ext cx="4863732" cy="4280085"/>
          </a:xfrm>
          <a:prstGeom prst="rect">
            <a:avLst/>
          </a:prstGeom>
          <a:ln>
            <a:solidFill>
              <a:srgbClr val="6B2C72"/>
            </a:solidFill>
          </a:ln>
          <a:effectLst>
            <a:outerShdw blurRad="50800" dist="38100" dir="2700000" algn="tl" rotWithShape="0">
              <a:srgbClr val="6B2C72">
                <a:alpha val="4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E3DD15F-0561-44B5-8185-9AF18FE3DA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4694" y="2235368"/>
            <a:ext cx="3401437" cy="3530097"/>
          </a:xfrm>
          <a:prstGeom prst="rect">
            <a:avLst/>
          </a:prstGeom>
          <a:ln>
            <a:solidFill>
              <a:srgbClr val="6B2C72"/>
            </a:solidFill>
          </a:ln>
          <a:effectLst>
            <a:outerShdw blurRad="50800" dist="38100" dir="2700000" algn="tl" rotWithShape="0">
              <a:srgbClr val="6B2C72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86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BD42EB-5CE2-40CF-A324-CD19511B0B31}"/>
              </a:ext>
            </a:extLst>
          </p:cNvPr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6B2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54058-5D24-4526-95FF-D1E6458D8D00}"/>
              </a:ext>
            </a:extLst>
          </p:cNvPr>
          <p:cNvSpPr txBox="1"/>
          <p:nvPr/>
        </p:nvSpPr>
        <p:spPr>
          <a:xfrm>
            <a:off x="635001" y="406568"/>
            <a:ext cx="1155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Icons Through the Ages</a:t>
            </a:r>
            <a:endParaRPr lang="en-CA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162CED-B20E-44B6-93AF-8CFE4769C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056" y="4548972"/>
            <a:ext cx="2509790" cy="1502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4ECFD4-438E-458A-BED0-F18B5752D103}"/>
              </a:ext>
            </a:extLst>
          </p:cNvPr>
          <p:cNvSpPr txBox="1"/>
          <p:nvPr/>
        </p:nvSpPr>
        <p:spPr>
          <a:xfrm>
            <a:off x="7999339" y="6051709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CA" sz="28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EmPowerYourCareer</a:t>
            </a:r>
            <a:endParaRPr lang="en-CA" sz="2800" dirty="0">
              <a:solidFill>
                <a:srgbClr val="6B2C7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F6FE92-7072-4A19-85F8-56549D3339CD}"/>
              </a:ext>
            </a:extLst>
          </p:cNvPr>
          <p:cNvSpPr txBox="1"/>
          <p:nvPr/>
        </p:nvSpPr>
        <p:spPr>
          <a:xfrm>
            <a:off x="8731787" y="2274838"/>
            <a:ext cx="32283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CRM 2013</a:t>
            </a:r>
          </a:p>
          <a:p>
            <a:pPr algn="ctr"/>
            <a:endParaRPr lang="en-GB" sz="2400" b="1" dirty="0">
              <a:solidFill>
                <a:srgbClr val="6B2C7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24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32x32</a:t>
            </a:r>
          </a:p>
          <a:p>
            <a:pPr algn="ctr"/>
            <a:r>
              <a:rPr lang="en-GB" sz="24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16x16</a:t>
            </a:r>
            <a:br>
              <a:rPr lang="en-GB" sz="24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GB" sz="24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24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PNG, GIF or JPG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64F3D9-3558-4FC0-AD49-6F4384300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14" y="2088935"/>
            <a:ext cx="4677639" cy="2680130"/>
          </a:xfrm>
          <a:prstGeom prst="rect">
            <a:avLst/>
          </a:prstGeom>
          <a:ln>
            <a:solidFill>
              <a:srgbClr val="6B2C72"/>
            </a:solidFill>
          </a:ln>
          <a:effectLst>
            <a:outerShdw blurRad="50800" dist="38100" dir="2700000" algn="tl" rotWithShape="0">
              <a:srgbClr val="6B2C72">
                <a:alpha val="4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9A1A5D-D893-416B-99EB-3E7A3E8F6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410" y="4927296"/>
            <a:ext cx="5639708" cy="1775464"/>
          </a:xfrm>
          <a:prstGeom prst="rect">
            <a:avLst/>
          </a:prstGeom>
          <a:ln>
            <a:solidFill>
              <a:srgbClr val="6B2C72"/>
            </a:solidFill>
          </a:ln>
          <a:effectLst>
            <a:outerShdw blurRad="50800" dist="38100" dir="2700000" algn="tl" rotWithShape="0">
              <a:srgbClr val="6B2C72">
                <a:alpha val="4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F2404B-CA18-4496-BA89-839361AA8888}"/>
              </a:ext>
            </a:extLst>
          </p:cNvPr>
          <p:cNvSpPr txBox="1"/>
          <p:nvPr/>
        </p:nvSpPr>
        <p:spPr>
          <a:xfrm>
            <a:off x="5740716" y="2981211"/>
            <a:ext cx="2750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White: #FFFFFF</a:t>
            </a:r>
          </a:p>
          <a:p>
            <a:r>
              <a:rPr lang="en-GB" dirty="0"/>
              <a:t>Grey: #5D5D5D</a:t>
            </a:r>
          </a:p>
        </p:txBody>
      </p:sp>
    </p:spTree>
    <p:extLst>
      <p:ext uri="{BB962C8B-B14F-4D97-AF65-F5344CB8AC3E}">
        <p14:creationId xmlns:p14="http://schemas.microsoft.com/office/powerpoint/2010/main" val="424749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B28458F-B124-49EE-A3CC-BA654ED5B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12" y="2032235"/>
            <a:ext cx="5058774" cy="2705856"/>
          </a:xfrm>
          <a:prstGeom prst="rect">
            <a:avLst/>
          </a:prstGeom>
          <a:ln>
            <a:solidFill>
              <a:srgbClr val="6B2C72"/>
            </a:solidFill>
          </a:ln>
          <a:effectLst>
            <a:outerShdw blurRad="50800" dist="38100" dir="2700000" algn="tl" rotWithShape="0">
              <a:srgbClr val="6B2C72">
                <a:alpha val="40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BD42EB-5CE2-40CF-A324-CD19511B0B31}"/>
              </a:ext>
            </a:extLst>
          </p:cNvPr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6B2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54058-5D24-4526-95FF-D1E6458D8D00}"/>
              </a:ext>
            </a:extLst>
          </p:cNvPr>
          <p:cNvSpPr txBox="1"/>
          <p:nvPr/>
        </p:nvSpPr>
        <p:spPr>
          <a:xfrm>
            <a:off x="635001" y="406568"/>
            <a:ext cx="1155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Icons Through the Ages</a:t>
            </a:r>
            <a:endParaRPr lang="en-CA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162CED-B20E-44B6-93AF-8CFE4769C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056" y="4548972"/>
            <a:ext cx="2509790" cy="1502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4ECFD4-438E-458A-BED0-F18B5752D103}"/>
              </a:ext>
            </a:extLst>
          </p:cNvPr>
          <p:cNvSpPr txBox="1"/>
          <p:nvPr/>
        </p:nvSpPr>
        <p:spPr>
          <a:xfrm>
            <a:off x="7999339" y="6051709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CA" sz="28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EmPowerYourCareer</a:t>
            </a:r>
            <a:endParaRPr lang="en-CA" sz="2800" dirty="0">
              <a:solidFill>
                <a:srgbClr val="6B2C7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F6FE92-7072-4A19-85F8-56549D3339CD}"/>
              </a:ext>
            </a:extLst>
          </p:cNvPr>
          <p:cNvSpPr txBox="1"/>
          <p:nvPr/>
        </p:nvSpPr>
        <p:spPr>
          <a:xfrm>
            <a:off x="8210939" y="2032235"/>
            <a:ext cx="37492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CRM 2015/CRM 2016 / Dynamics 365</a:t>
            </a:r>
          </a:p>
          <a:p>
            <a:pPr algn="ctr"/>
            <a:endParaRPr lang="en-GB" sz="2400" b="1" dirty="0">
              <a:solidFill>
                <a:srgbClr val="6B2C7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24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32x32</a:t>
            </a:r>
          </a:p>
          <a:p>
            <a:pPr algn="ctr"/>
            <a:r>
              <a:rPr lang="en-GB" sz="24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16x16</a:t>
            </a:r>
            <a:br>
              <a:rPr lang="en-GB" sz="24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GB" sz="24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24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PNG, GIF or JPG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9A1A5D-D893-416B-99EB-3E7A3E8F6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410" y="4927296"/>
            <a:ext cx="5639708" cy="1775464"/>
          </a:xfrm>
          <a:prstGeom prst="rect">
            <a:avLst/>
          </a:prstGeom>
          <a:ln>
            <a:solidFill>
              <a:srgbClr val="6B2C72"/>
            </a:solidFill>
          </a:ln>
          <a:effectLst>
            <a:outerShdw blurRad="50800" dist="38100" dir="2700000" algn="tl" rotWithShape="0">
              <a:srgbClr val="6B2C72">
                <a:alpha val="4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F2404B-CA18-4496-BA89-839361AA8888}"/>
              </a:ext>
            </a:extLst>
          </p:cNvPr>
          <p:cNvSpPr txBox="1"/>
          <p:nvPr/>
        </p:nvSpPr>
        <p:spPr>
          <a:xfrm>
            <a:off x="5740716" y="2981211"/>
            <a:ext cx="2750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White: #FFFFFF</a:t>
            </a:r>
          </a:p>
          <a:p>
            <a:r>
              <a:rPr lang="en-GB" dirty="0"/>
              <a:t>Grey: #5D5D5D</a:t>
            </a:r>
          </a:p>
        </p:txBody>
      </p:sp>
    </p:spTree>
    <p:extLst>
      <p:ext uri="{BB962C8B-B14F-4D97-AF65-F5344CB8AC3E}">
        <p14:creationId xmlns:p14="http://schemas.microsoft.com/office/powerpoint/2010/main" val="177925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2C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0B60D1-5082-4448-A36C-038F53E85367}"/>
              </a:ext>
            </a:extLst>
          </p:cNvPr>
          <p:cNvSpPr/>
          <p:nvPr/>
        </p:nvSpPr>
        <p:spPr>
          <a:xfrm>
            <a:off x="0" y="0"/>
            <a:ext cx="4335817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6B2C7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CFF67-AEE1-4126-B923-E4CA4EA6E3CC}"/>
              </a:ext>
            </a:extLst>
          </p:cNvPr>
          <p:cNvSpPr txBox="1"/>
          <p:nvPr/>
        </p:nvSpPr>
        <p:spPr>
          <a:xfrm>
            <a:off x="4667236" y="520700"/>
            <a:ext cx="71489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Tips &amp; Tools for Making ‘Iconic’ Power Apps</a:t>
            </a:r>
            <a:endParaRPr lang="en-CA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49A59-90B9-40F0-AA6B-DC8D70D412BE}"/>
              </a:ext>
            </a:extLst>
          </p:cNvPr>
          <p:cNvSpPr txBox="1"/>
          <p:nvPr/>
        </p:nvSpPr>
        <p:spPr>
          <a:xfrm>
            <a:off x="8331564" y="3383022"/>
            <a:ext cx="3385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Paddy Byrne</a:t>
            </a:r>
            <a:endParaRPr lang="en-CA" sz="11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C19AB2-52E8-425B-A05E-0447FB954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73" y="3953811"/>
            <a:ext cx="3386667" cy="20277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950C56-43F1-440A-8FE3-750AFDF61B6E}"/>
              </a:ext>
            </a:extLst>
          </p:cNvPr>
          <p:cNvSpPr txBox="1"/>
          <p:nvPr/>
        </p:nvSpPr>
        <p:spPr>
          <a:xfrm>
            <a:off x="143154" y="5981578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CA" sz="28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EmPowerYourCareer</a:t>
            </a:r>
            <a:endParaRPr lang="en-CA" sz="2800" dirty="0">
              <a:solidFill>
                <a:srgbClr val="6B2C7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43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BD42EB-5CE2-40CF-A324-CD19511B0B31}"/>
              </a:ext>
            </a:extLst>
          </p:cNvPr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6B2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54058-5D24-4526-95FF-D1E6458D8D00}"/>
              </a:ext>
            </a:extLst>
          </p:cNvPr>
          <p:cNvSpPr txBox="1"/>
          <p:nvPr/>
        </p:nvSpPr>
        <p:spPr>
          <a:xfrm>
            <a:off x="635001" y="406568"/>
            <a:ext cx="1155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Icons Through the Ages</a:t>
            </a:r>
            <a:endParaRPr lang="en-CA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162CED-B20E-44B6-93AF-8CFE4769C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056" y="4548972"/>
            <a:ext cx="2509790" cy="1502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4ECFD4-438E-458A-BED0-F18B5752D103}"/>
              </a:ext>
            </a:extLst>
          </p:cNvPr>
          <p:cNvSpPr txBox="1"/>
          <p:nvPr/>
        </p:nvSpPr>
        <p:spPr>
          <a:xfrm>
            <a:off x="7999339" y="6051709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CA" sz="28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EmPowerYourCareer</a:t>
            </a:r>
            <a:endParaRPr lang="en-CA" sz="2800" dirty="0">
              <a:solidFill>
                <a:srgbClr val="6B2C7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F6FE92-7072-4A19-85F8-56549D3339CD}"/>
              </a:ext>
            </a:extLst>
          </p:cNvPr>
          <p:cNvSpPr txBox="1"/>
          <p:nvPr/>
        </p:nvSpPr>
        <p:spPr>
          <a:xfrm>
            <a:off x="6590782" y="2309028"/>
            <a:ext cx="3749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Apps</a:t>
            </a:r>
          </a:p>
          <a:p>
            <a:pPr algn="ctr"/>
            <a:endParaRPr lang="en-GB" sz="2400" b="1" dirty="0">
              <a:solidFill>
                <a:srgbClr val="6B2C7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24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32x32</a:t>
            </a:r>
          </a:p>
          <a:p>
            <a:pPr algn="ctr"/>
            <a:r>
              <a:rPr lang="en-GB" sz="24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16x16</a:t>
            </a:r>
            <a:br>
              <a:rPr lang="en-GB" sz="24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GB" sz="24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24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PNG, GIF, JPG or SVG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EB3521E8-FA4A-4359-B876-2613FFE01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85" y="2503730"/>
            <a:ext cx="3749239" cy="374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213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BD42EB-5CE2-40CF-A324-CD19511B0B31}"/>
              </a:ext>
            </a:extLst>
          </p:cNvPr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6B2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54058-5D24-4526-95FF-D1E6458D8D00}"/>
              </a:ext>
            </a:extLst>
          </p:cNvPr>
          <p:cNvSpPr txBox="1"/>
          <p:nvPr/>
        </p:nvSpPr>
        <p:spPr>
          <a:xfrm>
            <a:off x="635001" y="406568"/>
            <a:ext cx="1155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Model-Driven Apps</a:t>
            </a:r>
            <a:endParaRPr lang="en-CA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162CED-B20E-44B6-93AF-8CFE4769C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056" y="4548972"/>
            <a:ext cx="2509790" cy="1502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4ECFD4-438E-458A-BED0-F18B5752D103}"/>
              </a:ext>
            </a:extLst>
          </p:cNvPr>
          <p:cNvSpPr txBox="1"/>
          <p:nvPr/>
        </p:nvSpPr>
        <p:spPr>
          <a:xfrm>
            <a:off x="7999339" y="6051709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CA" sz="28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EmPowerYourCareer</a:t>
            </a:r>
            <a:endParaRPr lang="en-CA" sz="2800" dirty="0">
              <a:solidFill>
                <a:srgbClr val="6B2C7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F6FE92-7072-4A19-85F8-56549D3339CD}"/>
              </a:ext>
            </a:extLst>
          </p:cNvPr>
          <p:cNvSpPr txBox="1"/>
          <p:nvPr/>
        </p:nvSpPr>
        <p:spPr>
          <a:xfrm>
            <a:off x="8210939" y="2032235"/>
            <a:ext cx="3749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Apps</a:t>
            </a:r>
          </a:p>
          <a:p>
            <a:pPr algn="ctr"/>
            <a:endParaRPr lang="en-GB" sz="2400" b="1" dirty="0">
              <a:solidFill>
                <a:srgbClr val="6B2C7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24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32x32</a:t>
            </a:r>
            <a:br>
              <a:rPr lang="en-GB" sz="24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GB" sz="24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24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2FE4D6-0E4E-4C2E-9AA6-06E6B0527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682" y="2134110"/>
            <a:ext cx="4309280" cy="4309280"/>
          </a:xfrm>
          <a:prstGeom prst="rect">
            <a:avLst/>
          </a:prstGeom>
          <a:ln>
            <a:solidFill>
              <a:srgbClr val="6B2C72"/>
            </a:solidFill>
          </a:ln>
          <a:effectLst>
            <a:outerShdw blurRad="50800" dist="38100" dir="2700000" algn="tl" rotWithShape="0">
              <a:srgbClr val="6B2C72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1496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BD42EB-5CE2-40CF-A324-CD19511B0B31}"/>
              </a:ext>
            </a:extLst>
          </p:cNvPr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6B2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54058-5D24-4526-95FF-D1E6458D8D00}"/>
              </a:ext>
            </a:extLst>
          </p:cNvPr>
          <p:cNvSpPr txBox="1"/>
          <p:nvPr/>
        </p:nvSpPr>
        <p:spPr>
          <a:xfrm>
            <a:off x="635001" y="406568"/>
            <a:ext cx="1155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Model-Driven Apps</a:t>
            </a:r>
            <a:endParaRPr lang="en-CA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162CED-B20E-44B6-93AF-8CFE4769CB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056" y="4548972"/>
            <a:ext cx="2509790" cy="1502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4ECFD4-438E-458A-BED0-F18B5752D103}"/>
              </a:ext>
            </a:extLst>
          </p:cNvPr>
          <p:cNvSpPr txBox="1"/>
          <p:nvPr/>
        </p:nvSpPr>
        <p:spPr>
          <a:xfrm>
            <a:off x="7999339" y="6051709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CA" sz="28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EmPowerYourCareer</a:t>
            </a:r>
            <a:endParaRPr lang="en-CA" sz="2800" dirty="0">
              <a:solidFill>
                <a:srgbClr val="6B2C7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F6FE92-7072-4A19-85F8-56549D3339CD}"/>
              </a:ext>
            </a:extLst>
          </p:cNvPr>
          <p:cNvSpPr txBox="1"/>
          <p:nvPr/>
        </p:nvSpPr>
        <p:spPr>
          <a:xfrm>
            <a:off x="8210939" y="2032235"/>
            <a:ext cx="3749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Apps</a:t>
            </a:r>
          </a:p>
          <a:p>
            <a:pPr algn="ctr"/>
            <a:endParaRPr lang="en-GB" sz="2400" b="1" dirty="0">
              <a:solidFill>
                <a:srgbClr val="6B2C7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24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32x32</a:t>
            </a:r>
            <a:br>
              <a:rPr lang="en-GB" sz="24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GB" sz="24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24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DD68A7-842B-4218-8316-700BB9DABF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4681" y="2134109"/>
            <a:ext cx="4309281" cy="4309281"/>
          </a:xfrm>
          <a:prstGeom prst="rect">
            <a:avLst/>
          </a:prstGeom>
          <a:ln>
            <a:solidFill>
              <a:srgbClr val="6B2C72"/>
            </a:solidFill>
          </a:ln>
          <a:effectLst>
            <a:outerShdw blurRad="50800" dist="38100" dir="2700000" algn="tl" rotWithShape="0">
              <a:srgbClr val="6B2C72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0141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BD42EB-5CE2-40CF-A324-CD19511B0B31}"/>
              </a:ext>
            </a:extLst>
          </p:cNvPr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6B2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54058-5D24-4526-95FF-D1E6458D8D00}"/>
              </a:ext>
            </a:extLst>
          </p:cNvPr>
          <p:cNvSpPr txBox="1"/>
          <p:nvPr/>
        </p:nvSpPr>
        <p:spPr>
          <a:xfrm>
            <a:off x="635001" y="406568"/>
            <a:ext cx="1155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Canvas Apps</a:t>
            </a:r>
            <a:endParaRPr lang="en-CA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162CED-B20E-44B6-93AF-8CFE4769CB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056" y="4548972"/>
            <a:ext cx="2509790" cy="1502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4ECFD4-438E-458A-BED0-F18B5752D103}"/>
              </a:ext>
            </a:extLst>
          </p:cNvPr>
          <p:cNvSpPr txBox="1"/>
          <p:nvPr/>
        </p:nvSpPr>
        <p:spPr>
          <a:xfrm>
            <a:off x="7999339" y="6051709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CA" sz="28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EmPowerYourCareer</a:t>
            </a:r>
            <a:endParaRPr lang="en-CA" sz="2800" dirty="0">
              <a:solidFill>
                <a:srgbClr val="6B2C7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F6FE92-7072-4A19-85F8-56549D3339CD}"/>
              </a:ext>
            </a:extLst>
          </p:cNvPr>
          <p:cNvSpPr txBox="1"/>
          <p:nvPr/>
        </p:nvSpPr>
        <p:spPr>
          <a:xfrm>
            <a:off x="8065497" y="3247757"/>
            <a:ext cx="3749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Anything Goes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A0CFEC-D3A2-4910-94FC-2399D1905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714" y="2110178"/>
            <a:ext cx="6665074" cy="3736992"/>
          </a:xfrm>
          <a:prstGeom prst="rect">
            <a:avLst/>
          </a:prstGeom>
          <a:ln>
            <a:solidFill>
              <a:srgbClr val="6B2C72"/>
            </a:solidFill>
          </a:ln>
          <a:effectLst>
            <a:outerShdw blurRad="50800" dist="38100" dir="2700000" algn="tl" rotWithShape="0">
              <a:srgbClr val="6B2C72">
                <a:alpha val="4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CBBA6A-42FB-4B7D-8A99-237574F8401A}"/>
              </a:ext>
            </a:extLst>
          </p:cNvPr>
          <p:cNvSpPr txBox="1"/>
          <p:nvPr/>
        </p:nvSpPr>
        <p:spPr>
          <a:xfrm>
            <a:off x="0" y="5943987"/>
            <a:ext cx="80654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sz="1400" dirty="0"/>
              <a:t>Meeting Capture V2 by Reza </a:t>
            </a:r>
            <a:r>
              <a:rPr lang="en-GB" sz="1400" dirty="0" err="1"/>
              <a:t>Dorrani</a:t>
            </a:r>
            <a:endParaRPr lang="en-GB" sz="1400" dirty="0"/>
          </a:p>
          <a:p>
            <a:r>
              <a:rPr lang="en-GB" sz="1400" dirty="0">
                <a:hlinkClick r:id="rId6"/>
              </a:rPr>
              <a:t>https://powerusers.microsoft.com/t5/Community-App-Samples/Meeting-Capture-V2/td-p/342028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03217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BD42EB-5CE2-40CF-A324-CD19511B0B31}"/>
              </a:ext>
            </a:extLst>
          </p:cNvPr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6B2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54058-5D24-4526-95FF-D1E6458D8D00}"/>
              </a:ext>
            </a:extLst>
          </p:cNvPr>
          <p:cNvSpPr txBox="1"/>
          <p:nvPr/>
        </p:nvSpPr>
        <p:spPr>
          <a:xfrm>
            <a:off x="635001" y="406568"/>
            <a:ext cx="1155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Canvas Apps</a:t>
            </a:r>
            <a:endParaRPr lang="en-CA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162CED-B20E-44B6-93AF-8CFE4769CB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056" y="4548972"/>
            <a:ext cx="2509790" cy="1502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4ECFD4-438E-458A-BED0-F18B5752D103}"/>
              </a:ext>
            </a:extLst>
          </p:cNvPr>
          <p:cNvSpPr txBox="1"/>
          <p:nvPr/>
        </p:nvSpPr>
        <p:spPr>
          <a:xfrm>
            <a:off x="7999339" y="6051709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CA" sz="28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EmPowerYourCareer</a:t>
            </a:r>
            <a:endParaRPr lang="en-CA" sz="2800" dirty="0">
              <a:solidFill>
                <a:srgbClr val="6B2C7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F6FE92-7072-4A19-85F8-56549D3339CD}"/>
              </a:ext>
            </a:extLst>
          </p:cNvPr>
          <p:cNvSpPr txBox="1"/>
          <p:nvPr/>
        </p:nvSpPr>
        <p:spPr>
          <a:xfrm>
            <a:off x="8065497" y="3247757"/>
            <a:ext cx="3749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Anything Goes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55E735-3FF0-4219-8E40-296F43C11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95" y="2347576"/>
            <a:ext cx="6904134" cy="3879819"/>
          </a:xfrm>
          <a:prstGeom prst="rect">
            <a:avLst/>
          </a:prstGeom>
          <a:ln>
            <a:solidFill>
              <a:srgbClr val="6B2C72"/>
            </a:solidFill>
          </a:ln>
          <a:effectLst>
            <a:outerShdw blurRad="50800" dist="38100" dir="2700000" algn="tl" rotWithShape="0">
              <a:srgbClr val="6B2C72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8327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BD42EB-5CE2-40CF-A324-CD19511B0B31}"/>
              </a:ext>
            </a:extLst>
          </p:cNvPr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6B2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54058-5D24-4526-95FF-D1E6458D8D00}"/>
              </a:ext>
            </a:extLst>
          </p:cNvPr>
          <p:cNvSpPr txBox="1"/>
          <p:nvPr/>
        </p:nvSpPr>
        <p:spPr>
          <a:xfrm>
            <a:off x="635001" y="406568"/>
            <a:ext cx="1155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Demo</a:t>
            </a:r>
            <a:endParaRPr lang="en-CA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162CED-B20E-44B6-93AF-8CFE4769CB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056" y="4548972"/>
            <a:ext cx="2509790" cy="1502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4ECFD4-438E-458A-BED0-F18B5752D103}"/>
              </a:ext>
            </a:extLst>
          </p:cNvPr>
          <p:cNvSpPr txBox="1"/>
          <p:nvPr/>
        </p:nvSpPr>
        <p:spPr>
          <a:xfrm>
            <a:off x="7999339" y="6051709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CA" sz="28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EmPowerYourCareer</a:t>
            </a:r>
            <a:endParaRPr lang="en-CA" sz="2800" dirty="0">
              <a:solidFill>
                <a:srgbClr val="6B2C7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BB2DD-5A18-492C-917D-B2B6DB09CD71}"/>
              </a:ext>
            </a:extLst>
          </p:cNvPr>
          <p:cNvSpPr txBox="1"/>
          <p:nvPr/>
        </p:nvSpPr>
        <p:spPr>
          <a:xfrm>
            <a:off x="4715068" y="3685592"/>
            <a:ext cx="27618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  <a:endParaRPr lang="en-GB" b="1" dirty="0">
              <a:solidFill>
                <a:srgbClr val="6B2C7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23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BD42EB-5CE2-40CF-A324-CD19511B0B31}"/>
              </a:ext>
            </a:extLst>
          </p:cNvPr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6B2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54058-5D24-4526-95FF-D1E6458D8D00}"/>
              </a:ext>
            </a:extLst>
          </p:cNvPr>
          <p:cNvSpPr txBox="1"/>
          <p:nvPr/>
        </p:nvSpPr>
        <p:spPr>
          <a:xfrm>
            <a:off x="635001" y="406568"/>
            <a:ext cx="1155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Summary</a:t>
            </a:r>
            <a:endParaRPr lang="en-CA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162CED-B20E-44B6-93AF-8CFE4769CB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056" y="4548972"/>
            <a:ext cx="2509790" cy="1502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4ECFD4-438E-458A-BED0-F18B5752D103}"/>
              </a:ext>
            </a:extLst>
          </p:cNvPr>
          <p:cNvSpPr txBox="1"/>
          <p:nvPr/>
        </p:nvSpPr>
        <p:spPr>
          <a:xfrm>
            <a:off x="7999339" y="6051709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CA" sz="28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EmPowerYourCareer</a:t>
            </a:r>
            <a:endParaRPr lang="en-CA" sz="2800" dirty="0">
              <a:solidFill>
                <a:srgbClr val="6B2C7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FB794C-9618-4BD0-ACA1-2731DC299D82}"/>
              </a:ext>
            </a:extLst>
          </p:cNvPr>
          <p:cNvSpPr txBox="1"/>
          <p:nvPr/>
        </p:nvSpPr>
        <p:spPr>
          <a:xfrm>
            <a:off x="1211424" y="3240922"/>
            <a:ext cx="9769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b="1" dirty="0">
              <a:solidFill>
                <a:srgbClr val="6B2C7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24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Don’t Need Design Experience or Expensive Tools to Create ‘Iconic’ Power Apps</a:t>
            </a:r>
          </a:p>
          <a:p>
            <a:pPr algn="ctr"/>
            <a:endParaRPr lang="en-GB" sz="2400" b="1" dirty="0">
              <a:solidFill>
                <a:srgbClr val="6B2C7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886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BD42EB-5CE2-40CF-A324-CD19511B0B31}"/>
              </a:ext>
            </a:extLst>
          </p:cNvPr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6B2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54058-5D24-4526-95FF-D1E6458D8D00}"/>
              </a:ext>
            </a:extLst>
          </p:cNvPr>
          <p:cNvSpPr txBox="1"/>
          <p:nvPr/>
        </p:nvSpPr>
        <p:spPr>
          <a:xfrm>
            <a:off x="635001" y="406568"/>
            <a:ext cx="1155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Call to Action</a:t>
            </a:r>
            <a:endParaRPr lang="en-CA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162CED-B20E-44B6-93AF-8CFE4769CB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056" y="4548972"/>
            <a:ext cx="2509790" cy="1502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4ECFD4-438E-458A-BED0-F18B5752D103}"/>
              </a:ext>
            </a:extLst>
          </p:cNvPr>
          <p:cNvSpPr txBox="1"/>
          <p:nvPr/>
        </p:nvSpPr>
        <p:spPr>
          <a:xfrm>
            <a:off x="7999339" y="6051709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CA" sz="28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EmPowerYourCareer</a:t>
            </a:r>
            <a:endParaRPr lang="en-CA" sz="2800" dirty="0">
              <a:solidFill>
                <a:srgbClr val="6B2C7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E8F494-5D69-490A-A0C5-5297280C5C88}"/>
              </a:ext>
            </a:extLst>
          </p:cNvPr>
          <p:cNvSpPr txBox="1"/>
          <p:nvPr/>
        </p:nvSpPr>
        <p:spPr>
          <a:xfrm>
            <a:off x="151402" y="3015466"/>
            <a:ext cx="11897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30-Day Power Apps Trial </a:t>
            </a:r>
            <a:br>
              <a:rPr lang="en-GB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https://www.nz365guy.com/learning-the-microsoft-power-platform-setting-up-a-power-apps-trial-environment/</a:t>
            </a:r>
            <a:endParaRPr lang="en-GB" b="1" dirty="0">
              <a:solidFill>
                <a:srgbClr val="6B2C7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Pick a 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 a basic Model-Driven App - </a:t>
            </a:r>
            <a:r>
              <a:rPr lang="en-GB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https://docs.microsoft.com/en-us/powerapps/maker/model-driven-apps/build-first-model-driven-app</a:t>
            </a:r>
            <a:endParaRPr lang="en-GB" b="1" dirty="0">
              <a:solidFill>
                <a:srgbClr val="6B2C7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Some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Display the data in a Canvas App - </a:t>
            </a:r>
            <a:r>
              <a:rPr lang="en-GB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https://youtube.freefall365.com</a:t>
            </a:r>
            <a:endParaRPr lang="en-GB" b="1" dirty="0">
              <a:solidFill>
                <a:srgbClr val="6B2C7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custom icons in the canvas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Tweet a screenshot tagging @</a:t>
            </a:r>
            <a:r>
              <a:rPr lang="en-GB" b="1" dirty="0" err="1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PaddyFreefall</a:t>
            </a:r>
            <a:r>
              <a:rPr lang="en-GB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#</a:t>
            </a:r>
            <a:r>
              <a:rPr lang="en-GB" b="1" dirty="0" err="1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EmPowerYourCareer</a:t>
            </a:r>
            <a:endParaRPr lang="en-GB" b="1" dirty="0">
              <a:solidFill>
                <a:srgbClr val="6B2C7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459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2C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0B60D1-5082-4448-A36C-038F53E85367}"/>
              </a:ext>
            </a:extLst>
          </p:cNvPr>
          <p:cNvSpPr/>
          <p:nvPr/>
        </p:nvSpPr>
        <p:spPr>
          <a:xfrm>
            <a:off x="0" y="0"/>
            <a:ext cx="4335817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6B2C7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CFF67-AEE1-4126-B923-E4CA4EA6E3CC}"/>
              </a:ext>
            </a:extLst>
          </p:cNvPr>
          <p:cNvSpPr txBox="1"/>
          <p:nvPr/>
        </p:nvSpPr>
        <p:spPr>
          <a:xfrm>
            <a:off x="7556500" y="2938148"/>
            <a:ext cx="19191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Q&amp;A</a:t>
            </a:r>
            <a:endParaRPr lang="en-CA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C19AB2-52E8-425B-A05E-0447FB954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73" y="3953811"/>
            <a:ext cx="3386667" cy="20277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950C56-43F1-440A-8FE3-750AFDF61B6E}"/>
              </a:ext>
            </a:extLst>
          </p:cNvPr>
          <p:cNvSpPr txBox="1"/>
          <p:nvPr/>
        </p:nvSpPr>
        <p:spPr>
          <a:xfrm>
            <a:off x="143154" y="5981578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CA" sz="28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EmPowerYourCareer</a:t>
            </a:r>
            <a:endParaRPr lang="en-CA" sz="2800" dirty="0">
              <a:solidFill>
                <a:srgbClr val="6B2C7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0184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2C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0B60D1-5082-4448-A36C-038F53E85367}"/>
              </a:ext>
            </a:extLst>
          </p:cNvPr>
          <p:cNvSpPr/>
          <p:nvPr/>
        </p:nvSpPr>
        <p:spPr>
          <a:xfrm>
            <a:off x="7856183" y="0"/>
            <a:ext cx="4335817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6B2C7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CFF67-AEE1-4126-B923-E4CA4EA6E3CC}"/>
              </a:ext>
            </a:extLst>
          </p:cNvPr>
          <p:cNvSpPr txBox="1"/>
          <p:nvPr/>
        </p:nvSpPr>
        <p:spPr>
          <a:xfrm>
            <a:off x="1195487" y="601348"/>
            <a:ext cx="55643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Please fill out </a:t>
            </a:r>
          </a:p>
          <a:p>
            <a:pPr algn="ctr"/>
            <a:r>
              <a:rPr lang="en-CA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the survey!</a:t>
            </a:r>
            <a:endParaRPr lang="en-CA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C19AB2-52E8-425B-A05E-0447FB954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756" y="3953811"/>
            <a:ext cx="3386667" cy="20277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950C56-43F1-440A-8FE3-750AFDF61B6E}"/>
              </a:ext>
            </a:extLst>
          </p:cNvPr>
          <p:cNvSpPr txBox="1"/>
          <p:nvPr/>
        </p:nvSpPr>
        <p:spPr>
          <a:xfrm>
            <a:off x="7999337" y="5981578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CA" sz="28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EmPowerYourCareer</a:t>
            </a:r>
            <a:endParaRPr lang="en-CA" sz="2800" dirty="0">
              <a:solidFill>
                <a:srgbClr val="6B2C7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1026" name="Picture 2" descr="Scan me!">
            <a:extLst>
              <a:ext uri="{FF2B5EF4-FFF2-40B4-BE49-F238E27FC236}">
                <a16:creationId xmlns:a16="http://schemas.microsoft.com/office/drawing/2014/main" id="{7050F1A5-B251-4A90-8FAD-8F1ED604C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818" y="2787970"/>
            <a:ext cx="2331682" cy="2331682"/>
          </a:xfrm>
          <a:prstGeom prst="rect">
            <a:avLst/>
          </a:prstGeom>
          <a:solidFill>
            <a:srgbClr val="6B2C72"/>
          </a:solidFill>
        </p:spPr>
      </p:pic>
    </p:spTree>
    <p:extLst>
      <p:ext uri="{BB962C8B-B14F-4D97-AF65-F5344CB8AC3E}">
        <p14:creationId xmlns:p14="http://schemas.microsoft.com/office/powerpoint/2010/main" val="312215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BD42EB-5CE2-40CF-A324-CD19511B0B31}"/>
              </a:ext>
            </a:extLst>
          </p:cNvPr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6B2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54058-5D24-4526-95FF-D1E6458D8D00}"/>
              </a:ext>
            </a:extLst>
          </p:cNvPr>
          <p:cNvSpPr txBox="1"/>
          <p:nvPr/>
        </p:nvSpPr>
        <p:spPr>
          <a:xfrm>
            <a:off x="635000" y="406568"/>
            <a:ext cx="71625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Session Objectives</a:t>
            </a:r>
            <a:endParaRPr lang="en-CA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114EA6-F2DD-4D8A-9E13-DA4111FE9D2E}"/>
              </a:ext>
            </a:extLst>
          </p:cNvPr>
          <p:cNvSpPr txBox="1"/>
          <p:nvPr/>
        </p:nvSpPr>
        <p:spPr>
          <a:xfrm>
            <a:off x="442227" y="2419559"/>
            <a:ext cx="903151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Understand the Importance of Using Icons 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 you With the Tools to Create Unique Icons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Prove that you can Develop Professional Looking Power Apps Without the Need for Design Experience or Expensive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3200" dirty="0">
              <a:solidFill>
                <a:srgbClr val="6B2C7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162CED-B20E-44B6-93AF-8CFE4769C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056" y="4548972"/>
            <a:ext cx="2509790" cy="1502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4ECFD4-438E-458A-BED0-F18B5752D103}"/>
              </a:ext>
            </a:extLst>
          </p:cNvPr>
          <p:cNvSpPr txBox="1"/>
          <p:nvPr/>
        </p:nvSpPr>
        <p:spPr>
          <a:xfrm>
            <a:off x="7999339" y="6051709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CA" sz="28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EmPowerYourCareer</a:t>
            </a:r>
            <a:endParaRPr lang="en-CA" sz="2800" dirty="0">
              <a:solidFill>
                <a:srgbClr val="6B2C7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5754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2C6967-372F-4E7F-ACDC-62C2936EF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333" y="1295295"/>
            <a:ext cx="9483133" cy="21337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BD42EB-5CE2-40CF-A324-CD19511B0B31}"/>
              </a:ext>
            </a:extLst>
          </p:cNvPr>
          <p:cNvSpPr/>
          <p:nvPr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rgbClr val="6B2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48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2DC39-B0DD-4BD1-88A3-400B01D7B1DB}"/>
              </a:ext>
            </a:extLst>
          </p:cNvPr>
          <p:cNvSpPr txBox="1"/>
          <p:nvPr/>
        </p:nvSpPr>
        <p:spPr>
          <a:xfrm>
            <a:off x="1443333" y="5435768"/>
            <a:ext cx="96151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Thank You for Attending</a:t>
            </a:r>
            <a:endParaRPr lang="en-CA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4B9B75-9368-4256-853A-C90494F87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2804" y="4064000"/>
            <a:ext cx="1588308" cy="81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6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BD42EB-5CE2-40CF-A324-CD19511B0B31}"/>
              </a:ext>
            </a:extLst>
          </p:cNvPr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6B2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54058-5D24-4526-95FF-D1E6458D8D00}"/>
              </a:ext>
            </a:extLst>
          </p:cNvPr>
          <p:cNvSpPr txBox="1"/>
          <p:nvPr/>
        </p:nvSpPr>
        <p:spPr>
          <a:xfrm>
            <a:off x="8956333" y="406568"/>
            <a:ext cx="3092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Agenda</a:t>
            </a:r>
            <a:endParaRPr lang="en-CA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114EA6-F2DD-4D8A-9E13-DA4111FE9D2E}"/>
              </a:ext>
            </a:extLst>
          </p:cNvPr>
          <p:cNvSpPr txBox="1"/>
          <p:nvPr/>
        </p:nvSpPr>
        <p:spPr>
          <a:xfrm>
            <a:off x="635000" y="1828799"/>
            <a:ext cx="867695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sz="3200" dirty="0">
              <a:solidFill>
                <a:srgbClr val="6B2C7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Care about Icon Use and What Icons Are?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Some Generic Icon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Four (Almost Free) Tools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Where Icons are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Demonstrate Where to Find Icons of the Right Size and How to Upload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 Creative with Canvas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Call to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3200" dirty="0">
              <a:solidFill>
                <a:srgbClr val="6B2C7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3200" dirty="0">
              <a:solidFill>
                <a:srgbClr val="6B2C7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162CED-B20E-44B6-93AF-8CFE4769C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056" y="4548972"/>
            <a:ext cx="2509790" cy="1502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4ECFD4-438E-458A-BED0-F18B5752D103}"/>
              </a:ext>
            </a:extLst>
          </p:cNvPr>
          <p:cNvSpPr txBox="1"/>
          <p:nvPr/>
        </p:nvSpPr>
        <p:spPr>
          <a:xfrm>
            <a:off x="7999339" y="6051709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CA" sz="28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EmPowerYourCareer</a:t>
            </a:r>
            <a:endParaRPr lang="en-CA" sz="2800" dirty="0">
              <a:solidFill>
                <a:srgbClr val="6B2C7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54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BD42EB-5CE2-40CF-A324-CD19511B0B31}"/>
              </a:ext>
            </a:extLst>
          </p:cNvPr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6B2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54058-5D24-4526-95FF-D1E6458D8D00}"/>
              </a:ext>
            </a:extLst>
          </p:cNvPr>
          <p:cNvSpPr txBox="1"/>
          <p:nvPr/>
        </p:nvSpPr>
        <p:spPr>
          <a:xfrm>
            <a:off x="635001" y="406568"/>
            <a:ext cx="1155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Importance of Icons</a:t>
            </a:r>
            <a:endParaRPr lang="en-CA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162CED-B20E-44B6-93AF-8CFE4769C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056" y="4548972"/>
            <a:ext cx="2509790" cy="1502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4ECFD4-438E-458A-BED0-F18B5752D103}"/>
              </a:ext>
            </a:extLst>
          </p:cNvPr>
          <p:cNvSpPr txBox="1"/>
          <p:nvPr/>
        </p:nvSpPr>
        <p:spPr>
          <a:xfrm>
            <a:off x="7999339" y="6051709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CA" sz="28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EmPowerYourCareer</a:t>
            </a:r>
            <a:endParaRPr lang="en-CA" sz="2800" dirty="0">
              <a:solidFill>
                <a:srgbClr val="6B2C7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5AD5A2-F7F6-4D28-9F42-BDB716384849}"/>
              </a:ext>
            </a:extLst>
          </p:cNvPr>
          <p:cNvSpPr txBox="1"/>
          <p:nvPr/>
        </p:nvSpPr>
        <p:spPr>
          <a:xfrm>
            <a:off x="7097788" y="3225533"/>
            <a:ext cx="48825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b="1" dirty="0">
                <a:solidFill>
                  <a:srgbClr val="6B2C72"/>
                </a:solidFill>
              </a:rPr>
              <a:t> x 60,000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21A4D5CE-FD5A-45B9-8921-D1F4B1D3DE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009" y="1828799"/>
            <a:ext cx="4660641" cy="466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6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BD42EB-5CE2-40CF-A324-CD19511B0B31}"/>
              </a:ext>
            </a:extLst>
          </p:cNvPr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6B2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54058-5D24-4526-95FF-D1E6458D8D00}"/>
              </a:ext>
            </a:extLst>
          </p:cNvPr>
          <p:cNvSpPr txBox="1"/>
          <p:nvPr/>
        </p:nvSpPr>
        <p:spPr>
          <a:xfrm>
            <a:off x="635001" y="406568"/>
            <a:ext cx="1155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Correct Use of Icons</a:t>
            </a:r>
            <a:endParaRPr lang="en-CA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162CED-B20E-44B6-93AF-8CFE4769C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056" y="4548972"/>
            <a:ext cx="2509790" cy="1502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4ECFD4-438E-458A-BED0-F18B5752D103}"/>
              </a:ext>
            </a:extLst>
          </p:cNvPr>
          <p:cNvSpPr txBox="1"/>
          <p:nvPr/>
        </p:nvSpPr>
        <p:spPr>
          <a:xfrm>
            <a:off x="7999339" y="6051709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CA" sz="28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EmPowerYourCareer</a:t>
            </a:r>
            <a:endParaRPr lang="en-CA" sz="2800" dirty="0">
              <a:solidFill>
                <a:srgbClr val="6B2C7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F6FE92-7072-4A19-85F8-56549D3339CD}"/>
              </a:ext>
            </a:extLst>
          </p:cNvPr>
          <p:cNvSpPr txBox="1"/>
          <p:nvPr/>
        </p:nvSpPr>
        <p:spPr>
          <a:xfrm>
            <a:off x="386402" y="3568959"/>
            <a:ext cx="8011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“An image that represents an application, a capability, or some other concept or specific entity with </a:t>
            </a:r>
            <a:r>
              <a:rPr lang="en-GB" sz="3200" b="1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meaning for the user</a:t>
            </a:r>
            <a:r>
              <a:rPr lang="en-GB" sz="3200" dirty="0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”*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63BFAB-90A2-493A-AA0C-50340EDE61C7}"/>
              </a:ext>
            </a:extLst>
          </p:cNvPr>
          <p:cNvSpPr txBox="1"/>
          <p:nvPr/>
        </p:nvSpPr>
        <p:spPr>
          <a:xfrm>
            <a:off x="1007706" y="2463282"/>
            <a:ext cx="6503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/>
            <a:r>
              <a:rPr lang="en-GB" dirty="0"/>
              <a:t>What is an icon?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86D5C0-3BCB-4BA2-AE9F-27AD60D44618}"/>
              </a:ext>
            </a:extLst>
          </p:cNvPr>
          <p:cNvSpPr txBox="1"/>
          <p:nvPr/>
        </p:nvSpPr>
        <p:spPr>
          <a:xfrm>
            <a:off x="386402" y="6405652"/>
            <a:ext cx="5533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6B2C72"/>
                </a:solidFill>
              </a:rPr>
              <a:t>* </a:t>
            </a:r>
            <a:r>
              <a:rPr lang="en-GB" sz="1600" dirty="0">
                <a:solidFill>
                  <a:srgbClr val="6B2C7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https://whatis.techtarget.com/</a:t>
            </a:r>
            <a:endParaRPr lang="en-GB" sz="1600" dirty="0">
              <a:solidFill>
                <a:srgbClr val="6B2C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982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21E3079-1306-4C47-B03D-7FD0BE5EC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0972" y="2887139"/>
            <a:ext cx="3088432" cy="30884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BD42EB-5CE2-40CF-A324-CD19511B0B31}"/>
              </a:ext>
            </a:extLst>
          </p:cNvPr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6B2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54058-5D24-4526-95FF-D1E6458D8D00}"/>
              </a:ext>
            </a:extLst>
          </p:cNvPr>
          <p:cNvSpPr txBox="1"/>
          <p:nvPr/>
        </p:nvSpPr>
        <p:spPr>
          <a:xfrm>
            <a:off x="635001" y="406568"/>
            <a:ext cx="1155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Correct Use of Icons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162CED-B20E-44B6-93AF-8CFE4769CB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056" y="4548972"/>
            <a:ext cx="2509790" cy="1502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4ECFD4-438E-458A-BED0-F18B5752D103}"/>
              </a:ext>
            </a:extLst>
          </p:cNvPr>
          <p:cNvSpPr txBox="1"/>
          <p:nvPr/>
        </p:nvSpPr>
        <p:spPr>
          <a:xfrm>
            <a:off x="7999339" y="6051709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CA" sz="28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EmPowerYourCareer</a:t>
            </a:r>
            <a:endParaRPr lang="en-CA" sz="2800" dirty="0">
              <a:solidFill>
                <a:srgbClr val="6B2C7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497ED8-CD4A-4C09-B330-644CC0AB4957}"/>
              </a:ext>
            </a:extLst>
          </p:cNvPr>
          <p:cNvSpPr txBox="1"/>
          <p:nvPr/>
        </p:nvSpPr>
        <p:spPr>
          <a:xfrm>
            <a:off x="4807402" y="4077412"/>
            <a:ext cx="3055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sz="4000" dirty="0"/>
              <a:t>Play Media</a:t>
            </a:r>
          </a:p>
        </p:txBody>
      </p:sp>
    </p:spTree>
    <p:extLst>
      <p:ext uri="{BB962C8B-B14F-4D97-AF65-F5344CB8AC3E}">
        <p14:creationId xmlns:p14="http://schemas.microsoft.com/office/powerpoint/2010/main" val="20061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CD1C78FC-4722-4E6E-A8AA-A0DD0647D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756" y="2851924"/>
            <a:ext cx="3123647" cy="31236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BD42EB-5CE2-40CF-A324-CD19511B0B31}"/>
              </a:ext>
            </a:extLst>
          </p:cNvPr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6B2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54058-5D24-4526-95FF-D1E6458D8D00}"/>
              </a:ext>
            </a:extLst>
          </p:cNvPr>
          <p:cNvSpPr txBox="1"/>
          <p:nvPr/>
        </p:nvSpPr>
        <p:spPr>
          <a:xfrm>
            <a:off x="635001" y="406568"/>
            <a:ext cx="1155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Correct Use of Icons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162CED-B20E-44B6-93AF-8CFE4769CB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056" y="4548972"/>
            <a:ext cx="2509790" cy="1502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4ECFD4-438E-458A-BED0-F18B5752D103}"/>
              </a:ext>
            </a:extLst>
          </p:cNvPr>
          <p:cNvSpPr txBox="1"/>
          <p:nvPr/>
        </p:nvSpPr>
        <p:spPr>
          <a:xfrm>
            <a:off x="7999339" y="6051709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CA" sz="28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EmPowerYourCareer</a:t>
            </a:r>
            <a:endParaRPr lang="en-CA" sz="2800" dirty="0">
              <a:solidFill>
                <a:srgbClr val="6B2C7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497ED8-CD4A-4C09-B330-644CC0AB4957}"/>
              </a:ext>
            </a:extLst>
          </p:cNvPr>
          <p:cNvSpPr txBox="1"/>
          <p:nvPr/>
        </p:nvSpPr>
        <p:spPr>
          <a:xfrm>
            <a:off x="4807402" y="4077412"/>
            <a:ext cx="3055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6B2C7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sz="4000" dirty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47298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1342</Words>
  <Application>Microsoft Office PowerPoint</Application>
  <PresentationFormat>Widescreen</PresentationFormat>
  <Paragraphs>281</Paragraphs>
  <Slides>40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Segoe UI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Dantas</dc:creator>
  <cp:lastModifiedBy>Paddy Byrne</cp:lastModifiedBy>
  <cp:revision>92</cp:revision>
  <dcterms:created xsi:type="dcterms:W3CDTF">2020-03-26T02:32:45Z</dcterms:created>
  <dcterms:modified xsi:type="dcterms:W3CDTF">2020-04-04T04:34:02Z</dcterms:modified>
</cp:coreProperties>
</file>