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12/20/2019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Times New Roman" panose="02020603050405020304" pitchFamily="18" charset="0"/>
                <a:cs typeface="Times New Roman" panose="02020603050405020304" pitchFamily="18" charset="0"/>
              </a:rPr>
              <a:t>Collection of Data</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92317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latin typeface="Times New Roman" panose="02020603050405020304" pitchFamily="18" charset="0"/>
                <a:cs typeface="Times New Roman" panose="02020603050405020304" pitchFamily="18" charset="0"/>
              </a:rPr>
              <a:t>Experimental Environment</a:t>
            </a:r>
            <a:endParaRPr lang="en-US" i="1" dirty="0">
              <a:latin typeface="Times New Roman" panose="02020603050405020304" pitchFamily="18" charset="0"/>
              <a:cs typeface="Times New Roman" panose="02020603050405020304" pitchFamily="18" charset="0"/>
            </a:endParaRP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8148" y="1828800"/>
            <a:ext cx="8268652" cy="4049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37602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latin typeface="Times New Roman" panose="02020603050405020304" pitchFamily="18" charset="0"/>
                <a:cs typeface="Times New Roman" panose="02020603050405020304" pitchFamily="18" charset="0"/>
              </a:rPr>
              <a:t>Bluetooth Dongle</a:t>
            </a:r>
            <a:endParaRPr lang="en-US" i="1" dirty="0">
              <a:latin typeface="Times New Roman" panose="02020603050405020304" pitchFamily="18" charset="0"/>
              <a:cs typeface="Times New Roman" panose="02020603050405020304" pitchFamily="18" charset="0"/>
            </a:endParaRPr>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76400" y="1600200"/>
            <a:ext cx="1057275" cy="3733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066800" y="5583382"/>
            <a:ext cx="3276600" cy="369332"/>
          </a:xfrm>
          <a:prstGeom prst="rect">
            <a:avLst/>
          </a:prstGeom>
          <a:noFill/>
        </p:spPr>
        <p:txBody>
          <a:bodyPr wrap="square" rtlCol="0">
            <a:spAutoFit/>
          </a:bodyPr>
          <a:lstStyle/>
          <a:p>
            <a:r>
              <a:rPr lang="en-US" i="1" dirty="0" smtClean="0">
                <a:latin typeface="Times New Roman" panose="02020603050405020304" pitchFamily="18" charset="0"/>
                <a:cs typeface="Times New Roman" panose="02020603050405020304" pitchFamily="18" charset="0"/>
              </a:rPr>
              <a:t>Wireless Bluetooth Dongle</a:t>
            </a:r>
            <a:endParaRPr lang="en-US" i="1" dirty="0">
              <a:latin typeface="Times New Roman" panose="02020603050405020304" pitchFamily="18" charset="0"/>
              <a:cs typeface="Times New Roman" panose="02020603050405020304" pitchFamily="18" charset="0"/>
            </a:endParaRP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341" y="1676400"/>
            <a:ext cx="2823000" cy="37610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4953000" y="5583382"/>
            <a:ext cx="3657600" cy="369332"/>
          </a:xfrm>
          <a:prstGeom prst="rect">
            <a:avLst/>
          </a:prstGeom>
          <a:noFill/>
        </p:spPr>
        <p:txBody>
          <a:bodyPr wrap="square" rtlCol="0">
            <a:spAutoFit/>
          </a:bodyPr>
          <a:lstStyle/>
          <a:p>
            <a:r>
              <a:rPr lang="en-US" i="1" dirty="0" smtClean="0">
                <a:latin typeface="Times New Roman" panose="02020603050405020304" pitchFamily="18" charset="0"/>
                <a:cs typeface="Times New Roman" panose="02020603050405020304" pitchFamily="18" charset="0"/>
              </a:rPr>
              <a:t>Video Recording Camera </a:t>
            </a:r>
            <a:endParaRPr lang="en-US"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949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imes New Roman" panose="02020603050405020304" pitchFamily="18" charset="0"/>
                <a:cs typeface="Times New Roman" panose="02020603050405020304" pitchFamily="18" charset="0"/>
              </a:rPr>
              <a:t>Starting the Experiment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000" dirty="0" smtClean="0">
                <a:latin typeface="Times New Roman" panose="02020603050405020304" pitchFamily="18" charset="0"/>
                <a:cs typeface="Times New Roman" panose="02020603050405020304" pitchFamily="18" charset="0"/>
              </a:rPr>
              <a:t>The experiment is started once everything is prepared .</a:t>
            </a:r>
          </a:p>
          <a:p>
            <a:r>
              <a:rPr lang="en-US" sz="2000" dirty="0" smtClean="0">
                <a:latin typeface="Times New Roman" panose="02020603050405020304" pitchFamily="18" charset="0"/>
                <a:cs typeface="Times New Roman" panose="02020603050405020304" pitchFamily="18" charset="0"/>
              </a:rPr>
              <a:t>The Emotive Epoch+ Headset , the Holter , the Video Recorder , the PPG measuring device ( Samsung Smart G2 watch ) and the activity should be started at the same time so that the data collected from the various devices have some sort of correlation .</a:t>
            </a:r>
          </a:p>
          <a:p>
            <a:r>
              <a:rPr lang="en-US" sz="2000" dirty="0" smtClean="0">
                <a:latin typeface="Times New Roman" panose="02020603050405020304" pitchFamily="18" charset="0"/>
                <a:cs typeface="Times New Roman" panose="02020603050405020304" pitchFamily="18" charset="0"/>
              </a:rPr>
              <a:t>Synchronization of the data acquired from the various devices is the most difficult tasks to do in data collection.</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4022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During the Experiment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400" dirty="0" smtClean="0">
                <a:latin typeface="Times New Roman" panose="02020603050405020304" pitchFamily="18" charset="0"/>
                <a:cs typeface="Times New Roman" panose="02020603050405020304" pitchFamily="18" charset="0"/>
              </a:rPr>
              <a:t>The patient should maintain patience as much as possible . Any sudden movements during the experiment may cause disturbance in the measurement process .</a:t>
            </a:r>
          </a:p>
          <a:p>
            <a:r>
              <a:rPr lang="en-US" sz="2400" dirty="0" smtClean="0">
                <a:latin typeface="Times New Roman" panose="02020603050405020304" pitchFamily="18" charset="0"/>
                <a:cs typeface="Times New Roman" panose="02020603050405020304" pitchFamily="18" charset="0"/>
              </a:rPr>
              <a:t>The functioning of the device(s) ( both Emotive and Holter ) should be monitored and any error occurring in them should be rectifier as soon as possible .</a:t>
            </a: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81073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anose="02020603050405020304" pitchFamily="18" charset="0"/>
                <a:cs typeface="Times New Roman" panose="02020603050405020304" pitchFamily="18" charset="0"/>
              </a:rPr>
              <a:t>Commencing of the experiment  &amp; Storage of signal data</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000" dirty="0" smtClean="0">
                <a:latin typeface="Times New Roman" panose="02020603050405020304" pitchFamily="18" charset="0"/>
                <a:cs typeface="Times New Roman" panose="02020603050405020304" pitchFamily="18" charset="0"/>
              </a:rPr>
              <a:t>Once the set time is elapsed  , all devices should be </a:t>
            </a:r>
            <a:r>
              <a:rPr lang="en-US" sz="2000" i="1" dirty="0" smtClean="0">
                <a:latin typeface="Times New Roman" panose="02020603050405020304" pitchFamily="18" charset="0"/>
                <a:cs typeface="Times New Roman" panose="02020603050405020304" pitchFamily="18" charset="0"/>
              </a:rPr>
              <a:t>synchronously </a:t>
            </a:r>
            <a:r>
              <a:rPr lang="en-US" sz="2000" dirty="0" smtClean="0">
                <a:latin typeface="Times New Roman" panose="02020603050405020304" pitchFamily="18" charset="0"/>
                <a:cs typeface="Times New Roman" panose="02020603050405020304" pitchFamily="18" charset="0"/>
              </a:rPr>
              <a:t>be turned off so no extra data may be acquired from the measuring devices.</a:t>
            </a:r>
          </a:p>
          <a:p>
            <a:r>
              <a:rPr lang="en-US" sz="2000" dirty="0" smtClean="0">
                <a:latin typeface="Times New Roman" panose="02020603050405020304" pitchFamily="18" charset="0"/>
                <a:cs typeface="Times New Roman" panose="02020603050405020304" pitchFamily="18" charset="0"/>
              </a:rPr>
              <a:t>The data should be stored from the measuring devices / data acquisition devices carefully in a location.</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9321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Steps Involved</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400" dirty="0" smtClean="0">
                <a:latin typeface="Times New Roman" panose="02020603050405020304" pitchFamily="18" charset="0"/>
                <a:cs typeface="Times New Roman" panose="02020603050405020304" pitchFamily="18" charset="0"/>
              </a:rPr>
              <a:t>Step 1 : Placement of the Emotive Epoch+ EEG Headset on the head of the patient</a:t>
            </a:r>
          </a:p>
          <a:p>
            <a:r>
              <a:rPr lang="en-US" sz="2400" dirty="0" smtClean="0">
                <a:latin typeface="Times New Roman" panose="02020603050405020304" pitchFamily="18" charset="0"/>
                <a:cs typeface="Times New Roman" panose="02020603050405020304" pitchFamily="18" charset="0"/>
              </a:rPr>
              <a:t>Step 2 : Placement of electrodes to the face of the patient ( to measure EOG )</a:t>
            </a:r>
          </a:p>
          <a:p>
            <a:r>
              <a:rPr lang="en-US" sz="2400" dirty="0" smtClean="0">
                <a:latin typeface="Times New Roman" panose="02020603050405020304" pitchFamily="18" charset="0"/>
                <a:cs typeface="Times New Roman" panose="02020603050405020304" pitchFamily="18" charset="0"/>
              </a:rPr>
              <a:t>Step 3 : Attachment of the electrodes to the Holter .</a:t>
            </a:r>
          </a:p>
          <a:p>
            <a:r>
              <a:rPr lang="en-US" sz="2400" dirty="0" smtClean="0">
                <a:latin typeface="Times New Roman" panose="02020603050405020304" pitchFamily="18" charset="0"/>
                <a:cs typeface="Times New Roman" panose="02020603050405020304" pitchFamily="18" charset="0"/>
              </a:rPr>
              <a:t>Step 4 : Attaching the Samsung Gear G2 ( PPG Watch ) for PPG signal measurement.</a:t>
            </a:r>
          </a:p>
          <a:p>
            <a:r>
              <a:rPr lang="en-US" sz="2400" dirty="0" smtClean="0">
                <a:latin typeface="Times New Roman" panose="02020603050405020304" pitchFamily="18" charset="0"/>
                <a:cs typeface="Times New Roman" panose="02020603050405020304" pitchFamily="18" charset="0"/>
              </a:rPr>
              <a:t>Step 5 : Measuring data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7102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anose="02020603050405020304" pitchFamily="18" charset="0"/>
                <a:cs typeface="Times New Roman" panose="02020603050405020304" pitchFamily="18" charset="0"/>
              </a:rPr>
              <a:t>Placement of the EEG measuring device ( Emotive Epoch+)</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r>
              <a:rPr lang="en-US" sz="2000" dirty="0" smtClean="0">
                <a:latin typeface="Times New Roman" panose="02020603050405020304" pitchFamily="18" charset="0"/>
                <a:cs typeface="Times New Roman" panose="02020603050405020304" pitchFamily="18" charset="0"/>
              </a:rPr>
              <a:t> Before using the Emotive Epoch+ headset , the headset is charged to its maximum capacity . </a:t>
            </a:r>
          </a:p>
          <a:p>
            <a:r>
              <a:rPr lang="en-US" sz="2000" dirty="0" smtClean="0">
                <a:latin typeface="Times New Roman" panose="02020603050405020304" pitchFamily="18" charset="0"/>
                <a:cs typeface="Times New Roman" panose="02020603050405020304" pitchFamily="18" charset="0"/>
              </a:rPr>
              <a:t>Once charged , the EEG device is placed on the head of the patient.</a:t>
            </a:r>
          </a:p>
          <a:p>
            <a:r>
              <a:rPr lang="en-US" sz="2000" dirty="0" smtClean="0">
                <a:latin typeface="Times New Roman" panose="02020603050405020304" pitchFamily="18" charset="0"/>
                <a:cs typeface="Times New Roman" panose="02020603050405020304" pitchFamily="18" charset="0"/>
              </a:rPr>
              <a:t>The electrodes of the EEG device are moved and positioned in such a way that the contact between the surface of the head ( scalp ) and the electrode is maximum .</a:t>
            </a:r>
          </a:p>
          <a:p>
            <a:r>
              <a:rPr lang="en-US" sz="2000" dirty="0" smtClean="0">
                <a:latin typeface="Times New Roman" panose="02020603050405020304" pitchFamily="18" charset="0"/>
                <a:cs typeface="Times New Roman" panose="02020603050405020304" pitchFamily="18" charset="0"/>
              </a:rPr>
              <a:t>For this , it is recommended that the patient to have a hair cut before taking the measurement . Results prove accurate with minimum hair in the head.</a:t>
            </a:r>
            <a:r>
              <a:rPr lang="en-US" sz="2000" b="1" dirty="0" smtClean="0">
                <a:latin typeface="Times New Roman" panose="02020603050405020304" pitchFamily="18" charset="0"/>
                <a:cs typeface="Times New Roman" panose="02020603050405020304" pitchFamily="18" charset="0"/>
              </a:rPr>
              <a:t> </a:t>
            </a:r>
          </a:p>
          <a:p>
            <a:r>
              <a:rPr lang="en-US" sz="2000" dirty="0" smtClean="0">
                <a:latin typeface="Times New Roman" panose="02020603050405020304" pitchFamily="18" charset="0"/>
                <a:cs typeface="Times New Roman" panose="02020603050405020304" pitchFamily="18" charset="0"/>
              </a:rPr>
              <a:t>Now , attach the Emotive Epoch+ Bluetooth Dongle with the PC.</a:t>
            </a:r>
          </a:p>
          <a:p>
            <a:r>
              <a:rPr lang="en-US" sz="2000" dirty="0" smtClean="0">
                <a:latin typeface="Times New Roman" panose="02020603050405020304" pitchFamily="18" charset="0"/>
                <a:cs typeface="Times New Roman" panose="02020603050405020304" pitchFamily="18" charset="0"/>
              </a:rPr>
              <a:t>Now configure the Emotive Epoch+ software and you can see the contact quality of the electrodes with the  head.</a:t>
            </a:r>
          </a:p>
          <a:p>
            <a:pPr marL="0" indent="0">
              <a:buNone/>
            </a:pPr>
            <a:r>
              <a:rPr lang="en-US" sz="1600" dirty="0" smtClean="0">
                <a:latin typeface="Times New Roman" panose="02020603050405020304" pitchFamily="18" charset="0"/>
                <a:cs typeface="Times New Roman" panose="02020603050405020304" pitchFamily="18" charset="0"/>
              </a:rPr>
              <a:t>_______________________________________________________________________________</a:t>
            </a:r>
            <a:endParaRPr lang="en-US" sz="1600" dirty="0">
              <a:latin typeface="Times New Roman" panose="02020603050405020304" pitchFamily="18" charset="0"/>
              <a:cs typeface="Times New Roman" panose="02020603050405020304" pitchFamily="18" charset="0"/>
            </a:endParaRPr>
          </a:p>
          <a:p>
            <a:pPr marL="0" indent="0">
              <a:buNone/>
            </a:pPr>
            <a:r>
              <a:rPr lang="en-US" sz="1600" b="1" dirty="0">
                <a:latin typeface="Times New Roman" panose="02020603050405020304" pitchFamily="18" charset="0"/>
                <a:cs typeface="Times New Roman" panose="02020603050405020304" pitchFamily="18" charset="0"/>
              </a:rPr>
              <a:t>Do not keep the headset ON while charging as it may damage the headset . Also , only charge the Emotive Epoch+ headset through the USB charger provided . Do NOT use a USB charger .</a:t>
            </a:r>
          </a:p>
          <a:p>
            <a:pPr marL="0" indent="0">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1057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anose="02020603050405020304" pitchFamily="18" charset="0"/>
                <a:cs typeface="Times New Roman" panose="02020603050405020304" pitchFamily="18" charset="0"/>
              </a:rPr>
              <a:t>Placement of the EEG measuring device ( Emotive Epoch+)</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000" dirty="0" smtClean="0">
                <a:latin typeface="Times New Roman" panose="02020603050405020304" pitchFamily="18" charset="0"/>
                <a:cs typeface="Times New Roman" panose="02020603050405020304" pitchFamily="18" charset="0"/>
              </a:rPr>
              <a:t>To improve contact either pour saline solution on the electrodes ( which has proved much efficient ) or move the hair of the patient to establish good contact.</a:t>
            </a:r>
          </a:p>
          <a:p>
            <a:r>
              <a:rPr lang="en-US" sz="2000" b="1" dirty="0" smtClean="0">
                <a:latin typeface="Times New Roman" panose="02020603050405020304" pitchFamily="18" charset="0"/>
                <a:cs typeface="Times New Roman" panose="02020603050405020304" pitchFamily="18" charset="0"/>
              </a:rPr>
              <a:t>Ask the patient not to move his/her head too much as it may affect the EEG signal transferred to the PC. Also the patient should not change their sitting position too much for the same reason mentioned above .</a:t>
            </a:r>
          </a:p>
          <a:p>
            <a:r>
              <a:rPr lang="en-US" sz="2000" dirty="0" smtClean="0">
                <a:latin typeface="Times New Roman" panose="02020603050405020304" pitchFamily="18" charset="0"/>
                <a:cs typeface="Times New Roman" panose="02020603050405020304" pitchFamily="18" charset="0"/>
              </a:rPr>
              <a:t>It is advisable to use a USB extender and then attach the Emotive Epoch+ USB Dongle to it and place it near the Emotive Epoch+ Headset so that </a:t>
            </a:r>
            <a:r>
              <a:rPr lang="en-US" sz="2000" i="1" dirty="0" smtClean="0">
                <a:latin typeface="Times New Roman" panose="02020603050405020304" pitchFamily="18" charset="0"/>
                <a:cs typeface="Times New Roman" panose="02020603050405020304" pitchFamily="18" charset="0"/>
              </a:rPr>
              <a:t>the connectivity between the Headset and the Dongle is maximum </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Press the </a:t>
            </a:r>
            <a:r>
              <a:rPr lang="en-US" sz="2000" i="1" dirty="0" smtClean="0">
                <a:latin typeface="Times New Roman" panose="02020603050405020304" pitchFamily="18" charset="0"/>
                <a:cs typeface="Times New Roman" panose="02020603050405020304" pitchFamily="18" charset="0"/>
              </a:rPr>
              <a:t> Record  </a:t>
            </a:r>
            <a:r>
              <a:rPr lang="en-US" sz="2000" dirty="0" smtClean="0">
                <a:latin typeface="Times New Roman" panose="02020603050405020304" pitchFamily="18" charset="0"/>
                <a:cs typeface="Times New Roman" panose="02020603050405020304" pitchFamily="18" charset="0"/>
              </a:rPr>
              <a:t>button on the Emotive Epoch+ software to start recording the signal .</a:t>
            </a: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0291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anose="02020603050405020304" pitchFamily="18" charset="0"/>
                <a:cs typeface="Times New Roman" panose="02020603050405020304" pitchFamily="18" charset="0"/>
              </a:rPr>
              <a:t>Placement of Electrodes on the patient’s  face</a:t>
            </a:r>
            <a:endParaRPr lang="en-US" dirty="0">
              <a:latin typeface="Times New Roman" panose="02020603050405020304" pitchFamily="18" charset="0"/>
              <a:cs typeface="Times New Roman" panose="02020603050405020304" pitchFamily="18" charset="0"/>
            </a:endParaRP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72200" y="1676400"/>
            <a:ext cx="2143125"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3733800"/>
            <a:ext cx="2543175" cy="1771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6248400" y="2895600"/>
            <a:ext cx="2057400" cy="381000"/>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Uncut Electrodes</a:t>
            </a:r>
            <a:endParaRPr lang="en-US" dirty="0">
              <a:latin typeface="Times New Roman" panose="02020603050405020304" pitchFamily="18" charset="0"/>
              <a:cs typeface="Times New Roman" panose="02020603050405020304" pitchFamily="18" charset="0"/>
            </a:endParaRPr>
          </a:p>
        </p:txBody>
      </p:sp>
      <p:sp>
        <p:nvSpPr>
          <p:cNvPr id="5" name="TextBox 4"/>
          <p:cNvSpPr txBox="1"/>
          <p:nvPr/>
        </p:nvSpPr>
        <p:spPr>
          <a:xfrm>
            <a:off x="6400800" y="5715000"/>
            <a:ext cx="1905000" cy="381000"/>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Cut Electrodes</a:t>
            </a:r>
            <a:endParaRPr lang="en-US" dirty="0">
              <a:latin typeface="Times New Roman" panose="02020603050405020304" pitchFamily="18" charset="0"/>
              <a:cs typeface="Times New Roman" panose="02020603050405020304" pitchFamily="18" charset="0"/>
            </a:endParaRPr>
          </a:p>
        </p:txBody>
      </p:sp>
      <p:sp>
        <p:nvSpPr>
          <p:cNvPr id="6" name="TextBox 5"/>
          <p:cNvSpPr txBox="1"/>
          <p:nvPr/>
        </p:nvSpPr>
        <p:spPr>
          <a:xfrm>
            <a:off x="609600" y="2034502"/>
            <a:ext cx="5181600" cy="3477875"/>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The electrodes used in this experiment have a  metallic contact to attach the holter’s terminals to it ( the electrodes ) on one side and a silicon chip  surrounded by conductive silica gel .</a:t>
            </a:r>
          </a:p>
          <a:p>
            <a:pPr marL="342900"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When placed on the skin of the patient , the gel expands and sticks with the skin.</a:t>
            </a:r>
          </a:p>
          <a:p>
            <a:pPr marL="342900"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The electrodes have to be cut in order to have minimum diameter so that it would be easy to place it near the eyes for EOG signal measurement .</a:t>
            </a:r>
          </a:p>
        </p:txBody>
      </p:sp>
    </p:spTree>
    <p:extLst>
      <p:ext uri="{BB962C8B-B14F-4D97-AF65-F5344CB8AC3E}">
        <p14:creationId xmlns:p14="http://schemas.microsoft.com/office/powerpoint/2010/main" val="1318005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anose="02020603050405020304" pitchFamily="18" charset="0"/>
                <a:cs typeface="Times New Roman" panose="02020603050405020304" pitchFamily="18" charset="0"/>
              </a:rPr>
              <a:t>Placement of Electrodes on the patient’s face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600200"/>
            <a:ext cx="8229600" cy="4525963"/>
          </a:xfrm>
        </p:spPr>
        <p:txBody>
          <a:bodyPr>
            <a:normAutofit/>
          </a:bodyPr>
          <a:lstStyle/>
          <a:p>
            <a:r>
              <a:rPr lang="en-US" sz="2000" dirty="0" smtClean="0">
                <a:latin typeface="Times New Roman" panose="02020603050405020304" pitchFamily="18" charset="0"/>
                <a:cs typeface="Times New Roman" panose="02020603050405020304" pitchFamily="18" charset="0"/>
              </a:rPr>
              <a:t>The Holter is a device which acquires the data from the electrodes and feeds it into the computer for monitoring purposes. </a:t>
            </a:r>
          </a:p>
          <a:p>
            <a:r>
              <a:rPr lang="en-US" sz="2000" dirty="0" smtClean="0">
                <a:latin typeface="Times New Roman" panose="02020603050405020304" pitchFamily="18" charset="0"/>
                <a:cs typeface="Times New Roman" panose="02020603050405020304" pitchFamily="18" charset="0"/>
              </a:rPr>
              <a:t>The Holter consists of three channels with differential mode input and a neutral wire for reference .</a:t>
            </a:r>
          </a:p>
          <a:p>
            <a:r>
              <a:rPr lang="en-US" sz="2000" dirty="0" smtClean="0">
                <a:latin typeface="Times New Roman" panose="02020603050405020304" pitchFamily="18" charset="0"/>
                <a:cs typeface="Times New Roman" panose="02020603050405020304" pitchFamily="18" charset="0"/>
              </a:rPr>
              <a:t>The placement of the electrodes on the face of the patient is as shown in the image.</a:t>
            </a:r>
            <a:endParaRPr lang="en-US" sz="2000" dirty="0">
              <a:latin typeface="Times New Roman" panose="02020603050405020304" pitchFamily="18" charset="0"/>
              <a:cs typeface="Times New Roman" panose="02020603050405020304"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7350" y="3581400"/>
            <a:ext cx="2876550" cy="2850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990600" y="3740727"/>
            <a:ext cx="4648200" cy="2893100"/>
          </a:xfrm>
          <a:prstGeom prst="rect">
            <a:avLst/>
          </a:prstGeom>
          <a:noFill/>
        </p:spPr>
        <p:txBody>
          <a:bodyPr wrap="square" rtlCol="0">
            <a:spAutoFit/>
          </a:bodyPr>
          <a:lstStyle/>
          <a:p>
            <a:r>
              <a:rPr lang="en-US" sz="1400" b="1" dirty="0" smtClean="0">
                <a:latin typeface="Times New Roman" panose="02020603050405020304" pitchFamily="18" charset="0"/>
                <a:cs typeface="Times New Roman" panose="02020603050405020304" pitchFamily="18" charset="0"/>
              </a:rPr>
              <a:t>Placement of Electrode on Patient’s Face :</a:t>
            </a:r>
          </a:p>
          <a:p>
            <a:r>
              <a:rPr lang="en-US" sz="1400" b="1" dirty="0" smtClean="0">
                <a:latin typeface="Times New Roman" panose="02020603050405020304" pitchFamily="18" charset="0"/>
                <a:cs typeface="Times New Roman" panose="02020603050405020304" pitchFamily="18" charset="0"/>
              </a:rPr>
              <a:t>( From patient’s perspective )</a:t>
            </a:r>
          </a:p>
          <a:p>
            <a:endParaRPr lang="en-US" sz="1400" dirty="0">
              <a:latin typeface="Times New Roman" panose="02020603050405020304" pitchFamily="18" charset="0"/>
              <a:cs typeface="Times New Roman" panose="02020603050405020304" pitchFamily="18" charset="0"/>
            </a:endParaRPr>
          </a:p>
          <a:p>
            <a:r>
              <a:rPr lang="en-US" sz="1400" i="1" dirty="0" smtClean="0">
                <a:latin typeface="Times New Roman" panose="02020603050405020304" pitchFamily="18" charset="0"/>
                <a:cs typeface="Times New Roman" panose="02020603050405020304" pitchFamily="18" charset="0"/>
              </a:rPr>
              <a:t>Channel  </a:t>
            </a:r>
            <a:r>
              <a:rPr lang="en-US" sz="1400" dirty="0" smtClean="0">
                <a:latin typeface="Times New Roman" panose="02020603050405020304" pitchFamily="18" charset="0"/>
                <a:cs typeface="Times New Roman" panose="02020603050405020304" pitchFamily="18" charset="0"/>
              </a:rPr>
              <a:t>I :  + ve terminal placed above Right Eye </a:t>
            </a:r>
          </a:p>
          <a:p>
            <a:r>
              <a:rPr lang="en-US" sz="1400" i="1" dirty="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 ve terminal placed below Right Eye</a:t>
            </a:r>
          </a:p>
          <a:p>
            <a:endParaRPr lang="en-US" sz="1400" i="1" dirty="0">
              <a:latin typeface="Times New Roman" panose="02020603050405020304" pitchFamily="18" charset="0"/>
              <a:cs typeface="Times New Roman" panose="02020603050405020304" pitchFamily="18" charset="0"/>
            </a:endParaRPr>
          </a:p>
          <a:p>
            <a:r>
              <a:rPr lang="en-US" sz="1400" i="1" dirty="0" smtClean="0">
                <a:latin typeface="Times New Roman" panose="02020603050405020304" pitchFamily="18" charset="0"/>
                <a:cs typeface="Times New Roman" panose="02020603050405020304" pitchFamily="18" charset="0"/>
              </a:rPr>
              <a:t>Channel </a:t>
            </a:r>
            <a:r>
              <a:rPr lang="en-US" sz="1400" dirty="0" smtClean="0">
                <a:latin typeface="Times New Roman" panose="02020603050405020304" pitchFamily="18" charset="0"/>
                <a:cs typeface="Times New Roman" panose="02020603050405020304" pitchFamily="18" charset="0"/>
              </a:rPr>
              <a:t>II:  + ve  terminal placed  above Left Eye</a:t>
            </a:r>
          </a:p>
          <a:p>
            <a:r>
              <a:rPr lang="en-US" sz="1400" i="1" dirty="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  ve  terminal placed  below Left Eye</a:t>
            </a:r>
          </a:p>
          <a:p>
            <a:endParaRPr lang="en-US" sz="1400" i="1" dirty="0">
              <a:latin typeface="Times New Roman" panose="02020603050405020304" pitchFamily="18" charset="0"/>
              <a:cs typeface="Times New Roman" panose="02020603050405020304" pitchFamily="18" charset="0"/>
            </a:endParaRPr>
          </a:p>
          <a:p>
            <a:r>
              <a:rPr lang="en-US" sz="1400" i="1" dirty="0" smtClean="0">
                <a:latin typeface="Times New Roman" panose="02020603050405020304" pitchFamily="18" charset="0"/>
                <a:cs typeface="Times New Roman" panose="02020603050405020304" pitchFamily="18" charset="0"/>
              </a:rPr>
              <a:t>Channel </a:t>
            </a:r>
            <a:r>
              <a:rPr lang="en-US" sz="1400" dirty="0" smtClean="0">
                <a:latin typeface="Times New Roman" panose="02020603050405020304" pitchFamily="18" charset="0"/>
                <a:cs typeface="Times New Roman" panose="02020603050405020304" pitchFamily="18" charset="0"/>
              </a:rPr>
              <a:t>III : + ve terminal placed  to the right end of the        	 Right Eye</a:t>
            </a:r>
          </a:p>
          <a:p>
            <a:r>
              <a:rPr lang="en-US" sz="1400" i="1" dirty="0">
                <a:latin typeface="Times New Roman" panose="02020603050405020304" pitchFamily="18" charset="0"/>
                <a:cs typeface="Times New Roman" panose="02020603050405020304" pitchFamily="18" charset="0"/>
              </a:rPr>
              <a:t>	</a:t>
            </a:r>
            <a:r>
              <a:rPr lang="en-US" sz="1400" i="1" dirty="0" smtClean="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 ve terminal placed to the left end of the Left    	 Eye</a:t>
            </a:r>
            <a:endParaRPr lang="en-US" sz="14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6813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anose="02020603050405020304" pitchFamily="18" charset="0"/>
                <a:cs typeface="Times New Roman" panose="02020603050405020304" pitchFamily="18" charset="0"/>
              </a:rPr>
              <a:t>Attachment of electrodes to the Holter</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r>
              <a:rPr lang="en-US" sz="2400" dirty="0" smtClean="0">
                <a:latin typeface="Times New Roman" panose="02020603050405020304" pitchFamily="18" charset="0"/>
                <a:cs typeface="Times New Roman" panose="02020603050405020304" pitchFamily="18" charset="0"/>
              </a:rPr>
              <a:t>Usually , Holter is used for measuring EGC signals . However , it can be also used to measure EOG signals too.</a:t>
            </a:r>
          </a:p>
          <a:p>
            <a:r>
              <a:rPr lang="en-US" sz="2400" dirty="0" smtClean="0">
                <a:latin typeface="Times New Roman" panose="02020603050405020304" pitchFamily="18" charset="0"/>
                <a:cs typeface="Times New Roman" panose="02020603050405020304" pitchFamily="18" charset="0"/>
              </a:rPr>
              <a:t>The Holter transfers the data measured by the electrodes to the data acquisition system ( DAS ) and then transfers it to the computer .</a:t>
            </a:r>
          </a:p>
          <a:p>
            <a:r>
              <a:rPr lang="en-US" sz="2400" dirty="0" smtClean="0">
                <a:latin typeface="Times New Roman" panose="02020603050405020304" pitchFamily="18" charset="0"/>
                <a:cs typeface="Times New Roman" panose="02020603050405020304" pitchFamily="18" charset="0"/>
              </a:rPr>
              <a:t>The Holter used in this measurement uses a 3-channel differential mode input ( which improves noise immunity of the input signal ).</a:t>
            </a:r>
          </a:p>
          <a:p>
            <a:r>
              <a:rPr lang="en-US" sz="2400" dirty="0" smtClean="0">
                <a:latin typeface="Times New Roman" panose="02020603050405020304" pitchFamily="18" charset="0"/>
                <a:cs typeface="Times New Roman" panose="02020603050405020304" pitchFamily="18" charset="0"/>
              </a:rPr>
              <a:t>The terminals of the Holter are then connected to the Silica Gel electrodes attached to the face of the patient.</a:t>
            </a:r>
          </a:p>
          <a:p>
            <a:r>
              <a:rPr lang="en-US" sz="2400" b="1" i="1" dirty="0" smtClean="0">
                <a:latin typeface="Times New Roman" panose="02020603050405020304" pitchFamily="18" charset="0"/>
                <a:cs typeface="Times New Roman" panose="02020603050405020304" pitchFamily="18" charset="0"/>
              </a:rPr>
              <a:t>The electrodes should be attached firm . It is advisable that the patient himself attaches the electrodes tot his face .</a:t>
            </a:r>
            <a:endParaRPr lang="en-US" sz="24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1860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anose="02020603050405020304" pitchFamily="18" charset="0"/>
                <a:cs typeface="Times New Roman" panose="02020603050405020304" pitchFamily="18" charset="0"/>
              </a:rPr>
              <a:t>Attachment of the PPG measuring device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000" dirty="0" smtClean="0">
                <a:latin typeface="Times New Roman" panose="02020603050405020304" pitchFamily="18" charset="0"/>
                <a:cs typeface="Times New Roman" panose="02020603050405020304" pitchFamily="18" charset="0"/>
              </a:rPr>
              <a:t>PPG is known as </a:t>
            </a:r>
            <a:r>
              <a:rPr lang="en-US" sz="2000" b="1" u="sng" dirty="0" smtClean="0">
                <a:latin typeface="Times New Roman" panose="02020603050405020304" pitchFamily="18" charset="0"/>
                <a:cs typeface="Times New Roman" panose="02020603050405020304" pitchFamily="18" charset="0"/>
              </a:rPr>
              <a:t>P</a:t>
            </a:r>
            <a:r>
              <a:rPr lang="en-US" sz="2000" b="1" dirty="0" smtClean="0">
                <a:latin typeface="Times New Roman" panose="02020603050405020304" pitchFamily="18" charset="0"/>
                <a:cs typeface="Times New Roman" panose="02020603050405020304" pitchFamily="18" charset="0"/>
              </a:rPr>
              <a:t>hoto </a:t>
            </a:r>
            <a:r>
              <a:rPr lang="en-US" sz="2000" b="1" u="sng" dirty="0" smtClean="0">
                <a:latin typeface="Times New Roman" panose="02020603050405020304" pitchFamily="18" charset="0"/>
                <a:cs typeface="Times New Roman" panose="02020603050405020304" pitchFamily="18" charset="0"/>
              </a:rPr>
              <a:t>P</a:t>
            </a:r>
            <a:r>
              <a:rPr lang="en-US" sz="2000" b="1" dirty="0" smtClean="0">
                <a:latin typeface="Times New Roman" panose="02020603050405020304" pitchFamily="18" charset="0"/>
                <a:cs typeface="Times New Roman" panose="02020603050405020304" pitchFamily="18" charset="0"/>
              </a:rPr>
              <a:t>lethysmo </a:t>
            </a:r>
            <a:r>
              <a:rPr lang="en-US" sz="2000" b="1" u="sng" dirty="0" smtClean="0">
                <a:latin typeface="Times New Roman" panose="02020603050405020304" pitchFamily="18" charset="0"/>
                <a:cs typeface="Times New Roman" panose="02020603050405020304" pitchFamily="18" charset="0"/>
              </a:rPr>
              <a:t>G</a:t>
            </a:r>
            <a:r>
              <a:rPr lang="en-US" sz="2000" b="1" dirty="0" smtClean="0">
                <a:latin typeface="Times New Roman" panose="02020603050405020304" pitchFamily="18" charset="0"/>
                <a:cs typeface="Times New Roman" panose="02020603050405020304" pitchFamily="18" charset="0"/>
              </a:rPr>
              <a:t>ram.</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It is used to log the user data into the computer for analytical purposes.</a:t>
            </a:r>
          </a:p>
          <a:p>
            <a:r>
              <a:rPr lang="en-US" sz="2000" dirty="0" smtClean="0">
                <a:latin typeface="Times New Roman" panose="02020603050405020304" pitchFamily="18" charset="0"/>
                <a:cs typeface="Times New Roman" panose="02020603050405020304" pitchFamily="18" charset="0"/>
              </a:rPr>
              <a:t>The Samsung  G2 smart watch is used here to collect the data from the patient . The patient is told to perform some activity ( such as playing a video game ) and the watch monitors it .</a:t>
            </a:r>
            <a:endParaRPr lang="en-US" sz="2000" dirty="0">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657600"/>
            <a:ext cx="6753225" cy="1885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3010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Experimental Environment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000" dirty="0" smtClean="0">
                <a:latin typeface="Times New Roman" panose="02020603050405020304" pitchFamily="18" charset="0"/>
                <a:cs typeface="Times New Roman" panose="02020603050405020304" pitchFamily="18" charset="0"/>
              </a:rPr>
              <a:t>The experimental environment makes use of </a:t>
            </a:r>
            <a:r>
              <a:rPr lang="en-US" sz="2000" b="1" dirty="0" smtClean="0">
                <a:latin typeface="Times New Roman" panose="02020603050405020304" pitchFamily="18" charset="0"/>
                <a:cs typeface="Times New Roman" panose="02020603050405020304" pitchFamily="18" charset="0"/>
              </a:rPr>
              <a:t>three monitors </a:t>
            </a:r>
            <a:r>
              <a:rPr lang="en-US" sz="2000" dirty="0" smtClean="0">
                <a:latin typeface="Times New Roman" panose="02020603050405020304" pitchFamily="18" charset="0"/>
                <a:cs typeface="Times New Roman" panose="02020603050405020304" pitchFamily="18" charset="0"/>
              </a:rPr>
              <a:t>to display the EEG and the EOG signals on the screen</a:t>
            </a:r>
            <a:r>
              <a:rPr lang="en-US" sz="2000" b="1" dirty="0" smtClean="0">
                <a:latin typeface="Times New Roman" panose="02020603050405020304" pitchFamily="18" charset="0"/>
                <a:cs typeface="Times New Roman" panose="02020603050405020304" pitchFamily="18" charset="0"/>
              </a:rPr>
              <a:t> , two PCs </a:t>
            </a:r>
            <a:r>
              <a:rPr lang="en-US" sz="2000" dirty="0" smtClean="0">
                <a:latin typeface="Times New Roman" panose="02020603050405020304" pitchFamily="18" charset="0"/>
                <a:cs typeface="Times New Roman" panose="02020603050405020304" pitchFamily="18" charset="0"/>
              </a:rPr>
              <a:t>to acquired the data from the measuring device </a:t>
            </a:r>
            <a:r>
              <a:rPr lang="en-US" sz="2000" b="1" dirty="0" smtClean="0">
                <a:latin typeface="Times New Roman" panose="02020603050405020304" pitchFamily="18" charset="0"/>
                <a:cs typeface="Times New Roman" panose="02020603050405020304" pitchFamily="18" charset="0"/>
              </a:rPr>
              <a:t> , one web camera </a:t>
            </a:r>
            <a:r>
              <a:rPr lang="en-US" sz="2000" dirty="0" smtClean="0">
                <a:latin typeface="Times New Roman" panose="02020603050405020304" pitchFamily="18" charset="0"/>
                <a:cs typeface="Times New Roman" panose="02020603050405020304" pitchFamily="18" charset="0"/>
              </a:rPr>
              <a:t>to capture a video of the patient’s activity during the experiment</a:t>
            </a:r>
          </a:p>
          <a:p>
            <a:r>
              <a:rPr lang="en-US" sz="2000" dirty="0" smtClean="0">
                <a:latin typeface="Times New Roman" panose="02020603050405020304" pitchFamily="18" charset="0"/>
                <a:cs typeface="Times New Roman" panose="02020603050405020304" pitchFamily="18" charset="0"/>
              </a:rPr>
              <a:t>The experimental environment and the equipment used are shown in the following slide.</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50054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332</TotalTime>
  <Words>1008</Words>
  <Application>Microsoft Office PowerPoint</Application>
  <PresentationFormat>On-screen Show (4:3)</PresentationFormat>
  <Paragraphs>69</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Collection of Data</vt:lpstr>
      <vt:lpstr>Steps Involved</vt:lpstr>
      <vt:lpstr>Placement of the EEG measuring device ( Emotive Epoch+)</vt:lpstr>
      <vt:lpstr>Placement of the EEG measuring device ( Emotive Epoch+)</vt:lpstr>
      <vt:lpstr>Placement of Electrodes on the patient’s  face</vt:lpstr>
      <vt:lpstr>Placement of Electrodes on the patient’s face </vt:lpstr>
      <vt:lpstr>Attachment of electrodes to the Holter</vt:lpstr>
      <vt:lpstr>Attachment of the PPG measuring device</vt:lpstr>
      <vt:lpstr>Experimental Environment </vt:lpstr>
      <vt:lpstr>Experimental Environment</vt:lpstr>
      <vt:lpstr>Bluetooth Dongle</vt:lpstr>
      <vt:lpstr>Starting the Experiment</vt:lpstr>
      <vt:lpstr>During the Experiment </vt:lpstr>
      <vt:lpstr>Commencing of the experiment  &amp; Storage of signal data</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Collection of Data</dc:title>
  <dc:creator>Dell</dc:creator>
  <cp:lastModifiedBy>Dell</cp:lastModifiedBy>
  <cp:revision>18</cp:revision>
  <dcterms:created xsi:type="dcterms:W3CDTF">2006-08-16T00:00:00Z</dcterms:created>
  <dcterms:modified xsi:type="dcterms:W3CDTF">2019-12-20T10:30:38Z</dcterms:modified>
</cp:coreProperties>
</file>