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371600" y="4801680"/>
            <a:ext cx="64004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371600" y="480168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51560" y="480168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20606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35560" y="3886200"/>
            <a:ext cx="20606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699880" y="3886200"/>
            <a:ext cx="20606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1371600" y="4801680"/>
            <a:ext cx="20606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35560" y="4801680"/>
            <a:ext cx="20606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5699880" y="4801680"/>
            <a:ext cx="20606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1752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1752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1752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1371600" y="480168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1752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51560" y="480168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371600" y="4801680"/>
            <a:ext cx="64004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371600" y="4801680"/>
            <a:ext cx="64004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371600" y="480168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51560" y="480168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20606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35560" y="3886200"/>
            <a:ext cx="20606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699880" y="3886200"/>
            <a:ext cx="20606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1371600" y="4801680"/>
            <a:ext cx="20606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35560" y="4801680"/>
            <a:ext cx="20606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5699880" y="4801680"/>
            <a:ext cx="20606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1752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1752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1752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1371600" y="480168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1752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51560" y="480168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1371600" y="4801680"/>
            <a:ext cx="64004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1371600" y="4801680"/>
            <a:ext cx="64004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371600" y="480168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51560" y="480168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20606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535560" y="3886200"/>
            <a:ext cx="20606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5699880" y="3886200"/>
            <a:ext cx="20606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1371600" y="4801680"/>
            <a:ext cx="20606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535560" y="4801680"/>
            <a:ext cx="20606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5699880" y="4801680"/>
            <a:ext cx="20606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1752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1752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1752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371600" y="480168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1752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51560" y="480168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371600" y="4801680"/>
            <a:ext cx="64004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7"/>
          <p:cNvPicPr/>
          <p:nvPr/>
        </p:nvPicPr>
        <p:blipFill>
          <a:blip r:embed="rId14"/>
          <a:stretch/>
        </p:blipFill>
        <p:spPr>
          <a:xfrm>
            <a:off x="-28440" y="6248520"/>
            <a:ext cx="9143640" cy="628200"/>
          </a:xfrm>
          <a:prstGeom prst="rect">
            <a:avLst/>
          </a:prstGeom>
          <a:ln w="1260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solidFill>
                  <a:srgbClr val="333399"/>
                </a:solidFill>
                <a:latin typeface="Arial"/>
                <a:ea typeface="Arial"/>
              </a:rPr>
              <a:t>Title Text</a:t>
            </a: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45720" tIns="45000" rIns="45720" bIns="45000"/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  <a:ea typeface="Arial"/>
              </a:rPr>
              <a:t>Body Level One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  <a:ea typeface="Arial"/>
              </a:rPr>
              <a:t>Body Level Two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  <a:ea typeface="Arial"/>
              </a:rPr>
              <a:t>Body Level Three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  <a:ea typeface="Arial"/>
              </a:rPr>
              <a:t>Body Level Four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  <a:ea typeface="Arial"/>
              </a:rPr>
              <a:t>Body Level Five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8766000" y="6248520"/>
            <a:ext cx="301680" cy="288360"/>
          </a:xfrm>
          <a:prstGeom prst="rect">
            <a:avLst/>
          </a:prstGeom>
        </p:spPr>
        <p:txBody>
          <a:bodyPr lIns="45720" tIns="45000" rIns="45720" bIns="45000"/>
          <a:lstStyle/>
          <a:p>
            <a:endParaRPr lang="en-IN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Object 7"/>
          <p:cNvPicPr/>
          <p:nvPr/>
        </p:nvPicPr>
        <p:blipFill>
          <a:blip r:embed="rId14"/>
          <a:stretch/>
        </p:blipFill>
        <p:spPr>
          <a:xfrm>
            <a:off x="-28440" y="6248520"/>
            <a:ext cx="9143640" cy="628200"/>
          </a:xfrm>
          <a:prstGeom prst="rect">
            <a:avLst/>
          </a:prstGeom>
          <a:ln w="1260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sldNum"/>
          </p:nvPr>
        </p:nvSpPr>
        <p:spPr>
          <a:xfrm>
            <a:off x="8766000" y="6248520"/>
            <a:ext cx="301680" cy="288360"/>
          </a:xfrm>
          <a:prstGeom prst="rect">
            <a:avLst/>
          </a:prstGeom>
        </p:spPr>
        <p:txBody>
          <a:bodyPr lIns="45720" tIns="45000" rIns="45720" bIns="45000"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Object 7"/>
          <p:cNvPicPr/>
          <p:nvPr/>
        </p:nvPicPr>
        <p:blipFill>
          <a:blip r:embed="rId14"/>
          <a:stretch/>
        </p:blipFill>
        <p:spPr>
          <a:xfrm>
            <a:off x="-28440" y="6248520"/>
            <a:ext cx="9143640" cy="628200"/>
          </a:xfrm>
          <a:prstGeom prst="rect">
            <a:avLst/>
          </a:prstGeom>
          <a:ln w="12600"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solidFill>
                  <a:srgbClr val="333399"/>
                </a:solidFill>
                <a:latin typeface="Arial"/>
                <a:ea typeface="Arial"/>
              </a:rPr>
              <a:t>Title Text</a:t>
            </a: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45720" tIns="45000" rIns="45720" bIns="45000"/>
          <a:lstStyle/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  <a:ea typeface="Arial"/>
              </a:rPr>
              <a:t>Body Level One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marL="783720" lvl="1" indent="-3261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  <a:ea typeface="Arial"/>
              </a:rPr>
              <a:t>Body Level Two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marL="1219320" lvl="2" indent="-3045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  <a:ea typeface="Arial"/>
              </a:rPr>
              <a:t>Body Level Three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marL="1737360" lvl="3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  <a:ea typeface="Arial"/>
              </a:rPr>
              <a:t>Body Level Four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marL="2194560" lvl="4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StarSymbol"/>
              <a:buChar char="»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  <a:ea typeface="Arial"/>
              </a:rPr>
              <a:t>Body Level Five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/>
          </p:nvPr>
        </p:nvSpPr>
        <p:spPr>
          <a:xfrm>
            <a:off x="8766000" y="6248520"/>
            <a:ext cx="301680" cy="288360"/>
          </a:xfrm>
          <a:prstGeom prst="rect">
            <a:avLst/>
          </a:prstGeom>
        </p:spPr>
        <p:txBody>
          <a:bodyPr lIns="45720" tIns="45000" rIns="45720" bIns="45000"/>
          <a:lstStyle/>
          <a:p>
            <a:endParaRPr lang="en-IN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39476" y="687067"/>
            <a:ext cx="7772040" cy="146952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r>
              <a:rPr lang="en-IN" sz="2400" b="1" strike="noStrike" spc="-1" dirty="0">
                <a:solidFill>
                  <a:srgbClr val="333399"/>
                </a:solidFill>
                <a:latin typeface="Arial"/>
                <a:ea typeface="Arial"/>
              </a:rPr>
              <a:t>BRAIN COMPUTER INTERFACE </a:t>
            </a:r>
            <a:r>
              <a:rPr lang="en-IN" sz="2400" b="1" strike="noStrike" spc="-1" dirty="0" smtClean="0">
                <a:solidFill>
                  <a:srgbClr val="333399"/>
                </a:solidFill>
                <a:latin typeface="Arial"/>
                <a:ea typeface="Arial"/>
              </a:rPr>
              <a:t>AND INDEPENDENT COMPONENT ANALYSIS</a:t>
            </a:r>
            <a:r>
              <a:rPr dirty="0"/>
              <a:t/>
            </a:r>
            <a:br>
              <a:rPr dirty="0"/>
            </a:br>
            <a:endParaRPr lang="en-IN" sz="2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1375560" y="2362200"/>
            <a:ext cx="6400440" cy="291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2200" b="0" strike="noStrike" spc="-1" dirty="0" smtClean="0">
                <a:latin typeface="Arial"/>
              </a:rPr>
              <a:t>Alagappan.S-312216105011</a:t>
            </a:r>
            <a:endParaRPr lang="en-IN" sz="2200" b="0" strike="noStrike" spc="-1" dirty="0">
              <a:latin typeface="Arial"/>
            </a:endParaRPr>
          </a:p>
          <a:p>
            <a:pPr algn="ctr"/>
            <a:r>
              <a:rPr lang="en-IN" sz="2200" spc="-1" dirty="0" err="1" smtClean="0">
                <a:latin typeface="Arial"/>
              </a:rPr>
              <a:t>Venkatakrishnan</a:t>
            </a:r>
            <a:r>
              <a:rPr lang="en-IN" sz="2200" spc="-1" dirty="0">
                <a:latin typeface="Arial"/>
              </a:rPr>
              <a:t> </a:t>
            </a:r>
            <a:r>
              <a:rPr lang="en-IN" sz="2200" spc="-1" dirty="0" smtClean="0">
                <a:latin typeface="Arial"/>
              </a:rPr>
              <a:t>Sutharsan</a:t>
            </a:r>
            <a:r>
              <a:rPr lang="en-IN" sz="2200" b="0" strike="noStrike" spc="-1" dirty="0" smtClean="0">
                <a:latin typeface="Arial"/>
              </a:rPr>
              <a:t>-312216105119</a:t>
            </a:r>
            <a:endParaRPr lang="en-IN" sz="2200" b="0" strike="noStrike" spc="-1" dirty="0">
              <a:latin typeface="Arial"/>
            </a:endParaRPr>
          </a:p>
          <a:p>
            <a:pPr algn="ctr"/>
            <a:r>
              <a:rPr lang="en-IN" sz="2200" spc="-1" dirty="0" smtClean="0">
                <a:latin typeface="Arial"/>
              </a:rPr>
              <a:t>R.Saisrinivasan</a:t>
            </a:r>
            <a:r>
              <a:rPr lang="en-IN" sz="2200" b="0" strike="noStrike" spc="-1" dirty="0" smtClean="0">
                <a:latin typeface="Arial"/>
              </a:rPr>
              <a:t>-312216105083</a:t>
            </a:r>
            <a:endParaRPr lang="en-IN" sz="2200" b="0" strike="noStrike" spc="-1" dirty="0">
              <a:latin typeface="Arial"/>
            </a:endParaRPr>
          </a:p>
          <a:p>
            <a:pPr algn="ctr"/>
            <a:endParaRPr lang="en-IN" sz="2200" b="0" strike="noStrike" spc="-1" dirty="0">
              <a:latin typeface="Arial"/>
            </a:endParaRPr>
          </a:p>
          <a:p>
            <a:pPr algn="ctr"/>
            <a:r>
              <a:rPr lang="en-IN" sz="2200" b="0" strike="noStrike" spc="-1" dirty="0">
                <a:latin typeface="Arial"/>
              </a:rPr>
              <a:t>Project Guide </a:t>
            </a:r>
            <a:r>
              <a:rPr lang="en-IN" sz="2200" b="0" strike="noStrike" spc="-1" dirty="0" smtClean="0">
                <a:latin typeface="Arial"/>
              </a:rPr>
              <a:t>: </a:t>
            </a:r>
            <a:r>
              <a:rPr lang="en-IN" sz="2200" b="0" strike="noStrike" spc="-1" dirty="0" err="1" smtClean="0">
                <a:latin typeface="Arial"/>
              </a:rPr>
              <a:t>M.Balaji</a:t>
            </a:r>
            <a:endParaRPr lang="en-IN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51960" y="258480"/>
            <a:ext cx="7772040" cy="146952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 anchor="ctr"/>
          <a:lstStyle/>
          <a:p>
            <a:pPr algn="ctr"/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INTRODUCTION</a:t>
            </a:r>
          </a:p>
        </p:txBody>
      </p:sp>
      <p:sp>
        <p:nvSpPr>
          <p:cNvPr id="123" name="TextShape 2"/>
          <p:cNvSpPr txBox="1"/>
          <p:nvPr/>
        </p:nvSpPr>
        <p:spPr>
          <a:xfrm>
            <a:off x="576000" y="1800000"/>
            <a:ext cx="7920000" cy="391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 dirty="0">
                <a:solidFill>
                  <a:srgbClr val="000000"/>
                </a:solidFill>
                <a:latin typeface="Arial"/>
              </a:rPr>
              <a:t>Our Project deals with establishing an interface between the brain and an electronic device(machine).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 dirty="0">
                <a:solidFill>
                  <a:srgbClr val="000000"/>
                </a:solidFill>
                <a:latin typeface="Arial"/>
              </a:rPr>
              <a:t>We obtain brainwave signals(EEG) using an </a:t>
            </a:r>
            <a:r>
              <a:rPr lang="en-IN" sz="2200" b="0" strike="noStrike" spc="-1" dirty="0" err="1">
                <a:solidFill>
                  <a:srgbClr val="000000"/>
                </a:solidFill>
                <a:latin typeface="Arial"/>
              </a:rPr>
              <a:t>Emotiv</a:t>
            </a:r>
            <a:r>
              <a:rPr lang="en-IN" sz="2200" b="0" strike="noStrike" spc="-1" dirty="0">
                <a:solidFill>
                  <a:srgbClr val="000000"/>
                </a:solidFill>
                <a:latin typeface="Arial"/>
              </a:rPr>
              <a:t> headset.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 dirty="0">
                <a:solidFill>
                  <a:srgbClr val="000000"/>
                </a:solidFill>
                <a:latin typeface="Arial"/>
              </a:rPr>
              <a:t>We remove any noise components using </a:t>
            </a:r>
            <a:r>
              <a:rPr lang="en-IN" sz="2200" b="0" strike="noStrike" spc="-1" dirty="0" smtClean="0">
                <a:solidFill>
                  <a:srgbClr val="000000"/>
                </a:solidFill>
                <a:latin typeface="Arial"/>
              </a:rPr>
              <a:t>Independent component analysis.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 dirty="0" smtClean="0">
                <a:solidFill>
                  <a:srgbClr val="000000"/>
                </a:solidFill>
                <a:latin typeface="Arial"/>
              </a:rPr>
              <a:t>The </a:t>
            </a:r>
            <a:r>
              <a:rPr lang="en-IN" sz="2200" b="0" strike="noStrike" spc="-1" dirty="0">
                <a:solidFill>
                  <a:srgbClr val="000000"/>
                </a:solidFill>
                <a:latin typeface="Arial"/>
              </a:rPr>
              <a:t>raw signal is then passed through a classifier from which we obtain meaningful features to drive a device.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85800" y="186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2800" b="1" strike="noStrike" spc="-1">
                <a:solidFill>
                  <a:srgbClr val="000000"/>
                </a:solidFill>
                <a:latin typeface="Arial"/>
              </a:rPr>
              <a:t>BLOCK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720000" y="67680"/>
            <a:ext cx="7305840" cy="1228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2800" b="1" strike="noStrike" spc="-1">
                <a:solidFill>
                  <a:srgbClr val="000000"/>
                </a:solidFill>
                <a:latin typeface="Arial"/>
              </a:rPr>
              <a:t>OBJECTIVES</a:t>
            </a:r>
          </a:p>
        </p:txBody>
      </p:sp>
      <p:sp>
        <p:nvSpPr>
          <p:cNvPr id="126" name="TextShape 2"/>
          <p:cNvSpPr txBox="1"/>
          <p:nvPr/>
        </p:nvSpPr>
        <p:spPr>
          <a:xfrm>
            <a:off x="613800" y="1633680"/>
            <a:ext cx="7882200" cy="427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 dirty="0">
                <a:solidFill>
                  <a:srgbClr val="000000"/>
                </a:solidFill>
                <a:latin typeface="Arial"/>
              </a:rPr>
              <a:t>We need to obtain EEG and EOG signals from the subject.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 dirty="0">
                <a:solidFill>
                  <a:srgbClr val="000000"/>
                </a:solidFill>
                <a:latin typeface="Arial"/>
              </a:rPr>
              <a:t>We have to remove the EOG component from EEG signal.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 dirty="0">
                <a:solidFill>
                  <a:srgbClr val="000000"/>
                </a:solidFill>
                <a:latin typeface="Arial"/>
              </a:rPr>
              <a:t>We apply </a:t>
            </a:r>
            <a:r>
              <a:rPr lang="en-IN" sz="2200" spc="-1" dirty="0" smtClean="0">
                <a:solidFill>
                  <a:srgbClr val="000000"/>
                </a:solidFill>
                <a:latin typeface="Arial"/>
              </a:rPr>
              <a:t>Independent component analysis</a:t>
            </a:r>
            <a:r>
              <a:rPr lang="en-IN" sz="22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IN" sz="2200" b="0" strike="noStrike" spc="-1" dirty="0">
                <a:solidFill>
                  <a:srgbClr val="000000"/>
                </a:solidFill>
                <a:latin typeface="Arial"/>
              </a:rPr>
              <a:t>to remove </a:t>
            </a:r>
            <a:r>
              <a:rPr lang="en-IN" sz="2200" b="0" strike="noStrike" spc="-1" dirty="0" smtClean="0">
                <a:solidFill>
                  <a:srgbClr val="000000"/>
                </a:solidFill>
                <a:latin typeface="Arial"/>
              </a:rPr>
              <a:t>artefact's </a:t>
            </a:r>
            <a:r>
              <a:rPr lang="en-IN" sz="2200" b="0" strike="noStrike" spc="-1" dirty="0">
                <a:solidFill>
                  <a:srgbClr val="000000"/>
                </a:solidFill>
                <a:latin typeface="Arial"/>
              </a:rPr>
              <a:t>from the EEG signal.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 dirty="0">
                <a:solidFill>
                  <a:srgbClr val="000000"/>
                </a:solidFill>
                <a:latin typeface="Arial"/>
              </a:rPr>
              <a:t>After obtaining pure signal, we extract meaningful features and classify those features using a classifier.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 dirty="0">
                <a:solidFill>
                  <a:srgbClr val="000000"/>
                </a:solidFill>
                <a:latin typeface="Arial"/>
              </a:rPr>
              <a:t>Using those extracted features we can drive an electronic device.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85800" y="186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METHODOLOGY</a:t>
            </a:r>
          </a:p>
        </p:txBody>
      </p:sp>
      <p:sp>
        <p:nvSpPr>
          <p:cNvPr id="128" name="TextShape 2"/>
          <p:cNvSpPr txBox="1"/>
          <p:nvPr/>
        </p:nvSpPr>
        <p:spPr>
          <a:xfrm>
            <a:off x="576000" y="1512000"/>
            <a:ext cx="7920000" cy="4126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 dirty="0">
                <a:solidFill>
                  <a:srgbClr val="000000"/>
                </a:solidFill>
                <a:latin typeface="Arial"/>
              </a:rPr>
              <a:t>We obtain EEG signals using </a:t>
            </a:r>
            <a:r>
              <a:rPr lang="en-IN" sz="2200" b="0" strike="noStrike" spc="-1" dirty="0" smtClean="0">
                <a:solidFill>
                  <a:srgbClr val="000000"/>
                </a:solidFill>
                <a:latin typeface="Arial"/>
              </a:rPr>
              <a:t>a wireless headset </a:t>
            </a:r>
            <a:r>
              <a:rPr lang="en-IN" sz="2200" b="0" strike="noStrike" spc="-1" dirty="0">
                <a:solidFill>
                  <a:srgbClr val="000000"/>
                </a:solidFill>
                <a:latin typeface="Arial"/>
              </a:rPr>
              <a:t>and the EOG signals are extracted using </a:t>
            </a:r>
            <a:r>
              <a:rPr lang="en-IN" sz="2200" b="0" strike="noStrike" spc="-1" dirty="0" err="1">
                <a:solidFill>
                  <a:srgbClr val="000000"/>
                </a:solidFill>
                <a:latin typeface="Arial"/>
              </a:rPr>
              <a:t>holter</a:t>
            </a:r>
            <a:r>
              <a:rPr lang="en-IN" sz="2200" b="0" strike="noStrike" spc="-1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 dirty="0">
                <a:solidFill>
                  <a:srgbClr val="000000"/>
                </a:solidFill>
                <a:latin typeface="Arial"/>
              </a:rPr>
              <a:t>We use algorithms such as Independent component analysis (ICA) </a:t>
            </a:r>
            <a:r>
              <a:rPr lang="en-IN" sz="2200" b="0" strike="noStrike" spc="-1" dirty="0" smtClean="0">
                <a:solidFill>
                  <a:srgbClr val="000000"/>
                </a:solidFill>
                <a:latin typeface="Arial"/>
              </a:rPr>
              <a:t>to </a:t>
            </a:r>
            <a:r>
              <a:rPr lang="en-IN" sz="2200" b="0" strike="noStrike" spc="-1" dirty="0">
                <a:solidFill>
                  <a:srgbClr val="000000"/>
                </a:solidFill>
                <a:latin typeface="Arial"/>
              </a:rPr>
              <a:t>remove </a:t>
            </a:r>
            <a:r>
              <a:rPr lang="en-IN" sz="2200" b="0" strike="noStrike" spc="-1" dirty="0" err="1">
                <a:solidFill>
                  <a:srgbClr val="000000"/>
                </a:solidFill>
                <a:latin typeface="Arial"/>
              </a:rPr>
              <a:t>artifacts</a:t>
            </a:r>
            <a:r>
              <a:rPr lang="en-IN" sz="2200" b="0" strike="noStrike" spc="-1" dirty="0">
                <a:solidFill>
                  <a:srgbClr val="000000"/>
                </a:solidFill>
                <a:latin typeface="Arial"/>
              </a:rPr>
              <a:t> from the EEG signal.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 dirty="0">
                <a:solidFill>
                  <a:srgbClr val="000000"/>
                </a:solidFill>
                <a:latin typeface="Arial"/>
              </a:rPr>
              <a:t>We use classifiers such as SVM, PCA and neural networks to classify any extracted feature.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 dirty="0">
                <a:solidFill>
                  <a:srgbClr val="000000"/>
                </a:solidFill>
                <a:latin typeface="Arial"/>
              </a:rPr>
              <a:t>Using these features we can drive some electronic device.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86160" y="186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TIME SCHEDULE OF ACTIVITIES</a:t>
            </a:r>
          </a:p>
        </p:txBody>
      </p:sp>
      <p:sp>
        <p:nvSpPr>
          <p:cNvPr id="130" name="TextShape 2"/>
          <p:cNvSpPr txBox="1"/>
          <p:nvPr/>
        </p:nvSpPr>
        <p:spPr>
          <a:xfrm>
            <a:off x="686160" y="1440000"/>
            <a:ext cx="7809840" cy="4198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85800" y="7632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REFERENCES</a:t>
            </a:r>
          </a:p>
        </p:txBody>
      </p:sp>
      <p:sp>
        <p:nvSpPr>
          <p:cNvPr id="132" name="TextShape 2"/>
          <p:cNvSpPr txBox="1"/>
          <p:nvPr/>
        </p:nvSpPr>
        <p:spPr>
          <a:xfrm>
            <a:off x="685800" y="1224000"/>
            <a:ext cx="7738200" cy="441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1105</TotalTime>
  <Words>200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Dell</cp:lastModifiedBy>
  <cp:revision>9</cp:revision>
  <dcterms:modified xsi:type="dcterms:W3CDTF">2019-12-30T06:23:33Z</dcterms:modified>
  <dc:language>en-IN</dc:language>
</cp:coreProperties>
</file>