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Collection of Data</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231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anose="02020603050405020304" pitchFamily="18" charset="0"/>
                <a:cs typeface="Times New Roman" panose="02020603050405020304" pitchFamily="18" charset="0"/>
              </a:rPr>
              <a:t>Experimental Environment</a:t>
            </a:r>
            <a:endParaRPr lang="en-US" i="1" dirty="0">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148" y="1828800"/>
            <a:ext cx="8268652" cy="404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7602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anose="02020603050405020304" pitchFamily="18" charset="0"/>
                <a:cs typeface="Times New Roman" panose="02020603050405020304" pitchFamily="18" charset="0"/>
              </a:rPr>
              <a:t>Bluetooth Dongle</a:t>
            </a:r>
            <a:endParaRPr lang="en-US" i="1" dirty="0">
              <a:latin typeface="Times New Roman" panose="02020603050405020304" pitchFamily="18" charset="0"/>
              <a:cs typeface="Times New Roman" panose="02020603050405020304"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105727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66800" y="5583382"/>
            <a:ext cx="3276600"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Wireless Bluetooth Dongle</a:t>
            </a:r>
            <a:endParaRPr lang="en-US" i="1" dirty="0">
              <a:latin typeface="Times New Roman" panose="02020603050405020304" pitchFamily="18" charset="0"/>
              <a:cs typeface="Times New Roman" panose="02020603050405020304"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341" y="1676400"/>
            <a:ext cx="2823000" cy="3761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953000" y="5583382"/>
            <a:ext cx="3657600"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Video Recording Camera </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49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Starting the Experiment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experiment is started once everything is prepared .</a:t>
            </a:r>
          </a:p>
          <a:p>
            <a:r>
              <a:rPr lang="en-US" sz="2000" dirty="0" smtClean="0">
                <a:latin typeface="Times New Roman" panose="02020603050405020304" pitchFamily="18" charset="0"/>
                <a:cs typeface="Times New Roman" panose="02020603050405020304" pitchFamily="18" charset="0"/>
              </a:rPr>
              <a:t>The Emotive Epoch+ Headset , the Holter , the Video Recorder , the PPG measuring device ( Samsung Smart </a:t>
            </a:r>
            <a:r>
              <a:rPr lang="en-US" sz="2000" dirty="0" smtClean="0">
                <a:latin typeface="Times New Roman" panose="02020603050405020304" pitchFamily="18" charset="0"/>
                <a:cs typeface="Times New Roman" panose="02020603050405020304" pitchFamily="18" charset="0"/>
              </a:rPr>
              <a:t>S3</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watch ) and the activity should be started at the same time so that the data collected from the various devices have some sort of correlation .</a:t>
            </a:r>
          </a:p>
          <a:p>
            <a:r>
              <a:rPr lang="en-US" sz="2000" dirty="0" smtClean="0">
                <a:latin typeface="Times New Roman" panose="02020603050405020304" pitchFamily="18" charset="0"/>
                <a:cs typeface="Times New Roman" panose="02020603050405020304" pitchFamily="18" charset="0"/>
              </a:rPr>
              <a:t>Synchronization of the data acquired from the various devices is the most difficult tasks to do in data collection.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22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During the Experiment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patient should maintain patience as much as possible . Any sudden movements during the experiment may cause disturbance in the measurement process .</a:t>
            </a:r>
          </a:p>
          <a:p>
            <a:r>
              <a:rPr lang="en-US" sz="2400" dirty="0" smtClean="0">
                <a:latin typeface="Times New Roman" panose="02020603050405020304" pitchFamily="18" charset="0"/>
                <a:cs typeface="Times New Roman" panose="02020603050405020304" pitchFamily="18" charset="0"/>
              </a:rPr>
              <a:t>The functioning of the device(s) ( both Emotive and Holter ) should be monitored and any error occurring in them should be rectifier as soon as possible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07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Commencing of the experiment  &amp; Storage of signal 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Once the set time is elapsed  , all devices should be </a:t>
            </a:r>
            <a:r>
              <a:rPr lang="en-US" sz="2000" i="1" dirty="0" smtClean="0">
                <a:latin typeface="Times New Roman" panose="02020603050405020304" pitchFamily="18" charset="0"/>
                <a:cs typeface="Times New Roman" panose="02020603050405020304" pitchFamily="18" charset="0"/>
              </a:rPr>
              <a:t>synchronously </a:t>
            </a:r>
            <a:r>
              <a:rPr lang="en-US" sz="2000" dirty="0" smtClean="0">
                <a:latin typeface="Times New Roman" panose="02020603050405020304" pitchFamily="18" charset="0"/>
                <a:cs typeface="Times New Roman" panose="02020603050405020304" pitchFamily="18" charset="0"/>
              </a:rPr>
              <a:t>be turned off so no extra data may be acquired from the measuring devices.</a:t>
            </a:r>
          </a:p>
          <a:p>
            <a:r>
              <a:rPr lang="en-US" sz="2000" dirty="0" smtClean="0">
                <a:latin typeface="Times New Roman" panose="02020603050405020304" pitchFamily="18" charset="0"/>
                <a:cs typeface="Times New Roman" panose="02020603050405020304" pitchFamily="18" charset="0"/>
              </a:rPr>
              <a:t>The data should be stored from the measuring devices / data acquisition devices carefully in a location.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32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Steps Involved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Step 1 : Placement of the Emotive Epoch+ EEG Headset on the head of the patient</a:t>
            </a:r>
          </a:p>
          <a:p>
            <a:r>
              <a:rPr lang="en-US" sz="2400" dirty="0" smtClean="0">
                <a:latin typeface="Times New Roman" panose="02020603050405020304" pitchFamily="18" charset="0"/>
                <a:cs typeface="Times New Roman" panose="02020603050405020304" pitchFamily="18" charset="0"/>
              </a:rPr>
              <a:t>Step 2 : Placement of electrodes to the face of the patient ( to measure EOG )</a:t>
            </a:r>
          </a:p>
          <a:p>
            <a:r>
              <a:rPr lang="en-US" sz="2400" dirty="0" smtClean="0">
                <a:latin typeface="Times New Roman" panose="02020603050405020304" pitchFamily="18" charset="0"/>
                <a:cs typeface="Times New Roman" panose="02020603050405020304" pitchFamily="18" charset="0"/>
              </a:rPr>
              <a:t>Step 3 : Attachment of the electrodes to the Holter .</a:t>
            </a:r>
          </a:p>
          <a:p>
            <a:r>
              <a:rPr lang="en-US" sz="2400" dirty="0" smtClean="0">
                <a:latin typeface="Times New Roman" panose="02020603050405020304" pitchFamily="18" charset="0"/>
                <a:cs typeface="Times New Roman" panose="02020603050405020304" pitchFamily="18" charset="0"/>
              </a:rPr>
              <a:t>Step 4 : Attaching the Samsung Gear </a:t>
            </a:r>
            <a:r>
              <a:rPr lang="en-US" sz="2400" dirty="0" smtClean="0">
                <a:latin typeface="Times New Roman" panose="02020603050405020304" pitchFamily="18" charset="0"/>
                <a:cs typeface="Times New Roman" panose="02020603050405020304" pitchFamily="18" charset="0"/>
              </a:rPr>
              <a:t>S3</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PPG Watch ) for PPG signal measurement.</a:t>
            </a:r>
          </a:p>
          <a:p>
            <a:r>
              <a:rPr lang="en-US" sz="2400" dirty="0" smtClean="0">
                <a:latin typeface="Times New Roman" panose="02020603050405020304" pitchFamily="18" charset="0"/>
                <a:cs typeface="Times New Roman" panose="02020603050405020304" pitchFamily="18" charset="0"/>
              </a:rPr>
              <a:t>Step 5 : Measuring data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102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Placement of the EEG measuring device ( Emotive Epoch+)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 Before using the Emotive Epoch+ headset , the headset is charged to its maximum capacity . </a:t>
            </a:r>
          </a:p>
          <a:p>
            <a:r>
              <a:rPr lang="en-US" sz="2000" dirty="0" smtClean="0">
                <a:latin typeface="Times New Roman" panose="02020603050405020304" pitchFamily="18" charset="0"/>
                <a:cs typeface="Times New Roman" panose="02020603050405020304" pitchFamily="18" charset="0"/>
              </a:rPr>
              <a:t>Once charged , the EEG device is placed on the head of the patient.</a:t>
            </a:r>
          </a:p>
          <a:p>
            <a:r>
              <a:rPr lang="en-US" sz="2000" dirty="0" smtClean="0">
                <a:latin typeface="Times New Roman" panose="02020603050405020304" pitchFamily="18" charset="0"/>
                <a:cs typeface="Times New Roman" panose="02020603050405020304" pitchFamily="18" charset="0"/>
              </a:rPr>
              <a:t>The electrodes of the EEG device are moved and positioned in such a way that the contact between the surface of the head ( scalp ) and the electrode is maximum .</a:t>
            </a:r>
          </a:p>
          <a:p>
            <a:r>
              <a:rPr lang="en-US" sz="2000" dirty="0" smtClean="0">
                <a:latin typeface="Times New Roman" panose="02020603050405020304" pitchFamily="18" charset="0"/>
                <a:cs typeface="Times New Roman" panose="02020603050405020304" pitchFamily="18" charset="0"/>
              </a:rPr>
              <a:t>For this , it is recommended that the patient to have a hair cut before taking the measurement . Results prove accurate with minimum hair in the head.</a:t>
            </a:r>
            <a:r>
              <a:rPr lang="en-US" sz="2000" b="1"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Now , attach the Emotive Epoch+ Bluetooth Dongle with the PC.</a:t>
            </a:r>
          </a:p>
          <a:p>
            <a:r>
              <a:rPr lang="en-US" sz="2000" dirty="0" smtClean="0">
                <a:latin typeface="Times New Roman" panose="02020603050405020304" pitchFamily="18" charset="0"/>
                <a:cs typeface="Times New Roman" panose="02020603050405020304" pitchFamily="18" charset="0"/>
              </a:rPr>
              <a:t>Now configure the Emotive Epoch+ software and you can see the contact quality of the electrodes with the  head.</a:t>
            </a:r>
          </a:p>
          <a:p>
            <a:pPr marL="0" indent="0">
              <a:buNone/>
            </a:pPr>
            <a:r>
              <a:rPr lang="en-US" sz="1600" dirty="0" smtClean="0">
                <a:latin typeface="Times New Roman" panose="02020603050405020304" pitchFamily="18" charset="0"/>
                <a:cs typeface="Times New Roman" panose="02020603050405020304" pitchFamily="18" charset="0"/>
              </a:rPr>
              <a:t>_______________________________________________________________________________</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Do not keep the headset ON while charging as it may damage the headset . Also , only charge the Emotive Epoch+ headset through the USB charger provided . Do NOT use a USB charger .</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05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Placement of the EEG measuring device ( Emotive Epoch+)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To improve contact either pour saline solution on the electrodes ( which has proved much efficient ) or move the hair of the patient to establish good contact.</a:t>
            </a:r>
          </a:p>
          <a:p>
            <a:r>
              <a:rPr lang="en-US" sz="2000" b="1" dirty="0" smtClean="0">
                <a:latin typeface="Times New Roman" panose="02020603050405020304" pitchFamily="18" charset="0"/>
                <a:cs typeface="Times New Roman" panose="02020603050405020304" pitchFamily="18" charset="0"/>
              </a:rPr>
              <a:t>Ask the patient not to move his/her head too much as it may affect the EEG signal transferred to the PC. Also the patient should not change their sitting position too much for the same reason mentioned above .</a:t>
            </a:r>
          </a:p>
          <a:p>
            <a:r>
              <a:rPr lang="en-US" sz="2000" dirty="0" smtClean="0">
                <a:latin typeface="Times New Roman" panose="02020603050405020304" pitchFamily="18" charset="0"/>
                <a:cs typeface="Times New Roman" panose="02020603050405020304" pitchFamily="18" charset="0"/>
              </a:rPr>
              <a:t>It is advisable to use a USB extender and then attach the Emotive Epoch+ USB Dongle to it and place it near the Emotive Epoch+ Headset so that </a:t>
            </a:r>
            <a:r>
              <a:rPr lang="en-US" sz="2000" i="1" dirty="0" smtClean="0">
                <a:latin typeface="Times New Roman" panose="02020603050405020304" pitchFamily="18" charset="0"/>
                <a:cs typeface="Times New Roman" panose="02020603050405020304" pitchFamily="18" charset="0"/>
              </a:rPr>
              <a:t>the connectivity between the Headset and the Dongle is maximum </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Press the </a:t>
            </a:r>
            <a:r>
              <a:rPr lang="en-US" sz="2000" i="1" dirty="0" smtClean="0">
                <a:latin typeface="Times New Roman" panose="02020603050405020304" pitchFamily="18" charset="0"/>
                <a:cs typeface="Times New Roman" panose="02020603050405020304" pitchFamily="18" charset="0"/>
              </a:rPr>
              <a:t> Record  </a:t>
            </a:r>
            <a:r>
              <a:rPr lang="en-US" sz="2000" dirty="0" smtClean="0">
                <a:latin typeface="Times New Roman" panose="02020603050405020304" pitchFamily="18" charset="0"/>
                <a:cs typeface="Times New Roman" panose="02020603050405020304" pitchFamily="18" charset="0"/>
              </a:rPr>
              <a:t>button on the Emotive Epoch+ software to start recording the signal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291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Placement of Electrodes on the patient’s  face</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2200" y="1676400"/>
            <a:ext cx="21431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733800"/>
            <a:ext cx="25431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48400" y="2895600"/>
            <a:ext cx="20574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Uncut Electrodes</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400800" y="5715000"/>
            <a:ext cx="19050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Cut Electrodes</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2034502"/>
            <a:ext cx="51816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electrodes used in this experiment have a  metallic contact to attach the holter’s terminals to it ( the electrodes ) on one side and a silicon chip  surrounded by conductive silica gel .</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placed on the skin of the patient , the gel expands and sticks with the skin.</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electrodes have to be cut in order to have minimum diameter so that it would be easy to place it near the eyes for EOG signal measurement .</a:t>
            </a:r>
          </a:p>
        </p:txBody>
      </p:sp>
    </p:spTree>
    <p:extLst>
      <p:ext uri="{BB962C8B-B14F-4D97-AF65-F5344CB8AC3E}">
        <p14:creationId xmlns:p14="http://schemas.microsoft.com/office/powerpoint/2010/main" val="1318005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Placement of Electrodes on the patient’s face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smtClean="0">
                <a:latin typeface="Times New Roman" panose="02020603050405020304" pitchFamily="18" charset="0"/>
                <a:cs typeface="Times New Roman" panose="02020603050405020304" pitchFamily="18" charset="0"/>
              </a:rPr>
              <a:t>The Holter is a device which acquires the data from the electrodes and feeds it into the computer for monitoring purposes. </a:t>
            </a:r>
          </a:p>
          <a:p>
            <a:r>
              <a:rPr lang="en-US" sz="2000" dirty="0" smtClean="0">
                <a:latin typeface="Times New Roman" panose="02020603050405020304" pitchFamily="18" charset="0"/>
                <a:cs typeface="Times New Roman" panose="02020603050405020304" pitchFamily="18" charset="0"/>
              </a:rPr>
              <a:t>The Holter consists of three channels with differential mode input and a neutral wire for reference .</a:t>
            </a:r>
          </a:p>
          <a:p>
            <a:r>
              <a:rPr lang="en-US" sz="2000" dirty="0" smtClean="0">
                <a:latin typeface="Times New Roman" panose="02020603050405020304" pitchFamily="18" charset="0"/>
                <a:cs typeface="Times New Roman" panose="02020603050405020304" pitchFamily="18" charset="0"/>
              </a:rPr>
              <a:t>The placement of the electrodes on the face of the patient is as shown in the image.</a:t>
            </a:r>
            <a:endParaRPr lang="en-US" sz="2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3581400"/>
            <a:ext cx="2876550" cy="285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3740727"/>
            <a:ext cx="4648200" cy="2893100"/>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Placement of Electrode on Patient’s Face :</a:t>
            </a:r>
          </a:p>
          <a:p>
            <a:r>
              <a:rPr lang="en-US" sz="1400" b="1" dirty="0" smtClean="0">
                <a:latin typeface="Times New Roman" panose="02020603050405020304" pitchFamily="18" charset="0"/>
                <a:cs typeface="Times New Roman" panose="02020603050405020304" pitchFamily="18" charset="0"/>
              </a:rPr>
              <a:t>( From patient’s perspective )</a:t>
            </a:r>
          </a:p>
          <a:p>
            <a:endParaRPr lang="en-US" sz="1400" dirty="0">
              <a:latin typeface="Times New Roman" panose="02020603050405020304" pitchFamily="18" charset="0"/>
              <a:cs typeface="Times New Roman" panose="02020603050405020304" pitchFamily="18" charset="0"/>
            </a:endParaRPr>
          </a:p>
          <a:p>
            <a:r>
              <a:rPr lang="en-US" sz="1400" i="1" dirty="0" smtClean="0">
                <a:latin typeface="Times New Roman" panose="02020603050405020304" pitchFamily="18" charset="0"/>
                <a:cs typeface="Times New Roman" panose="02020603050405020304" pitchFamily="18" charset="0"/>
              </a:rPr>
              <a:t>Channel  </a:t>
            </a:r>
            <a:r>
              <a:rPr lang="en-US" sz="1400" dirty="0" smtClean="0">
                <a:latin typeface="Times New Roman" panose="02020603050405020304" pitchFamily="18" charset="0"/>
                <a:cs typeface="Times New Roman" panose="02020603050405020304" pitchFamily="18" charset="0"/>
              </a:rPr>
              <a:t>I :  + ve terminal placed above Right Eye </a:t>
            </a:r>
          </a:p>
          <a:p>
            <a:r>
              <a:rPr lang="en-US" sz="1400" i="1"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ve terminal placed below Right Eye</a:t>
            </a:r>
          </a:p>
          <a:p>
            <a:endParaRPr lang="en-US" sz="1400" i="1" dirty="0">
              <a:latin typeface="Times New Roman" panose="02020603050405020304" pitchFamily="18" charset="0"/>
              <a:cs typeface="Times New Roman" panose="02020603050405020304" pitchFamily="18" charset="0"/>
            </a:endParaRPr>
          </a:p>
          <a:p>
            <a:r>
              <a:rPr lang="en-US" sz="1400" i="1" dirty="0" smtClean="0">
                <a:latin typeface="Times New Roman" panose="02020603050405020304" pitchFamily="18" charset="0"/>
                <a:cs typeface="Times New Roman" panose="02020603050405020304" pitchFamily="18" charset="0"/>
              </a:rPr>
              <a:t>Channel </a:t>
            </a:r>
            <a:r>
              <a:rPr lang="en-US" sz="1400" dirty="0" smtClean="0">
                <a:latin typeface="Times New Roman" panose="02020603050405020304" pitchFamily="18" charset="0"/>
                <a:cs typeface="Times New Roman" panose="02020603050405020304" pitchFamily="18" charset="0"/>
              </a:rPr>
              <a:t>II:  + ve  terminal placed  above Left Eye</a:t>
            </a:r>
          </a:p>
          <a:p>
            <a:r>
              <a:rPr lang="en-US" sz="1400" i="1"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ve  terminal placed  below Left Eye</a:t>
            </a:r>
          </a:p>
          <a:p>
            <a:endParaRPr lang="en-US" sz="1400" i="1" dirty="0">
              <a:latin typeface="Times New Roman" panose="02020603050405020304" pitchFamily="18" charset="0"/>
              <a:cs typeface="Times New Roman" panose="02020603050405020304" pitchFamily="18" charset="0"/>
            </a:endParaRPr>
          </a:p>
          <a:p>
            <a:r>
              <a:rPr lang="en-US" sz="1400" i="1" dirty="0" smtClean="0">
                <a:latin typeface="Times New Roman" panose="02020603050405020304" pitchFamily="18" charset="0"/>
                <a:cs typeface="Times New Roman" panose="02020603050405020304" pitchFamily="18" charset="0"/>
              </a:rPr>
              <a:t>Channel </a:t>
            </a:r>
            <a:r>
              <a:rPr lang="en-US" sz="1400" dirty="0" smtClean="0">
                <a:latin typeface="Times New Roman" panose="02020603050405020304" pitchFamily="18" charset="0"/>
                <a:cs typeface="Times New Roman" panose="02020603050405020304" pitchFamily="18" charset="0"/>
              </a:rPr>
              <a:t>III : + ve terminal placed  to the right end of the        	 Right Eye</a:t>
            </a:r>
          </a:p>
          <a:p>
            <a:r>
              <a:rPr lang="en-US" sz="1400" i="1" dirty="0">
                <a:latin typeface="Times New Roman" panose="02020603050405020304" pitchFamily="18" charset="0"/>
                <a:cs typeface="Times New Roman" panose="02020603050405020304" pitchFamily="18" charset="0"/>
              </a:rPr>
              <a:t>	</a:t>
            </a:r>
            <a:r>
              <a:rPr lang="en-US" sz="1400" i="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ve terminal placed to the left end of the Left    	 Eye</a:t>
            </a:r>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813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Attachment of electrodes to the Holter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Usually , Holter is used for measuring </a:t>
            </a:r>
            <a:r>
              <a:rPr lang="en-US" sz="2400" dirty="0" smtClean="0">
                <a:latin typeface="Times New Roman" panose="02020603050405020304" pitchFamily="18" charset="0"/>
                <a:cs typeface="Times New Roman" panose="02020603050405020304" pitchFamily="18" charset="0"/>
              </a:rPr>
              <a:t>ECG </a:t>
            </a:r>
            <a:r>
              <a:rPr lang="en-US" sz="2400" dirty="0" smtClean="0">
                <a:latin typeface="Times New Roman" panose="02020603050405020304" pitchFamily="18" charset="0"/>
                <a:cs typeface="Times New Roman" panose="02020603050405020304" pitchFamily="18" charset="0"/>
              </a:rPr>
              <a:t>signals . However , it can be also used to measure EOG signals too.</a:t>
            </a:r>
          </a:p>
          <a:p>
            <a:r>
              <a:rPr lang="en-US" sz="2400" dirty="0" smtClean="0">
                <a:latin typeface="Times New Roman" panose="02020603050405020304" pitchFamily="18" charset="0"/>
                <a:cs typeface="Times New Roman" panose="02020603050405020304" pitchFamily="18" charset="0"/>
              </a:rPr>
              <a:t>The Holter transfers the data measured by the electrodes to the data acquisition system ( DAS ) and then transfers it to the computer .</a:t>
            </a:r>
          </a:p>
          <a:p>
            <a:r>
              <a:rPr lang="en-US" sz="2400" dirty="0" smtClean="0">
                <a:latin typeface="Times New Roman" panose="02020603050405020304" pitchFamily="18" charset="0"/>
                <a:cs typeface="Times New Roman" panose="02020603050405020304" pitchFamily="18" charset="0"/>
              </a:rPr>
              <a:t>The Holter used in this measurement uses a 3-channel differential mode input ( which improves noise immunity of the input signal ).</a:t>
            </a:r>
          </a:p>
          <a:p>
            <a:r>
              <a:rPr lang="en-US" sz="2400" dirty="0" smtClean="0">
                <a:latin typeface="Times New Roman" panose="02020603050405020304" pitchFamily="18" charset="0"/>
                <a:cs typeface="Times New Roman" panose="02020603050405020304" pitchFamily="18" charset="0"/>
              </a:rPr>
              <a:t>The terminals of the Holter are then connected to the Silica Gel electrodes attached to the face of the patient.</a:t>
            </a:r>
          </a:p>
          <a:p>
            <a:r>
              <a:rPr lang="en-US" sz="2400" b="1" i="1" dirty="0" smtClean="0">
                <a:latin typeface="Times New Roman" panose="02020603050405020304" pitchFamily="18" charset="0"/>
                <a:cs typeface="Times New Roman" panose="02020603050405020304" pitchFamily="18" charset="0"/>
              </a:rPr>
              <a:t>The electrodes should be attached firm . It is advisable that the patient himself attaches the electrodes </a:t>
            </a:r>
            <a:r>
              <a:rPr lang="en-US" sz="2400" b="1" i="1" dirty="0" smtClean="0">
                <a:latin typeface="Times New Roman" panose="02020603050405020304" pitchFamily="18" charset="0"/>
                <a:cs typeface="Times New Roman" panose="02020603050405020304" pitchFamily="18" charset="0"/>
              </a:rPr>
              <a:t>to </a:t>
            </a:r>
            <a:r>
              <a:rPr lang="en-US" sz="2400" b="1" i="1" dirty="0" smtClean="0">
                <a:latin typeface="Times New Roman" panose="02020603050405020304" pitchFamily="18" charset="0"/>
                <a:cs typeface="Times New Roman" panose="02020603050405020304" pitchFamily="18" charset="0"/>
              </a:rPr>
              <a:t>his face .</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860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Attachment of the PPG measuring device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PPG is known as </a:t>
            </a:r>
            <a:r>
              <a:rPr lang="en-US" sz="2000" b="1" u="sng" dirty="0" smtClean="0">
                <a:latin typeface="Times New Roman" panose="02020603050405020304" pitchFamily="18" charset="0"/>
                <a:cs typeface="Times New Roman" panose="02020603050405020304" pitchFamily="18" charset="0"/>
              </a:rPr>
              <a:t>P</a:t>
            </a:r>
            <a:r>
              <a:rPr lang="en-US" sz="2000" b="1" dirty="0" smtClean="0">
                <a:latin typeface="Times New Roman" panose="02020603050405020304" pitchFamily="18" charset="0"/>
                <a:cs typeface="Times New Roman" panose="02020603050405020304" pitchFamily="18" charset="0"/>
              </a:rPr>
              <a:t>hoto </a:t>
            </a:r>
            <a:r>
              <a:rPr lang="en-US" sz="2000" b="1" u="sng" dirty="0" smtClean="0">
                <a:latin typeface="Times New Roman" panose="02020603050405020304" pitchFamily="18" charset="0"/>
                <a:cs typeface="Times New Roman" panose="02020603050405020304" pitchFamily="18" charset="0"/>
              </a:rPr>
              <a:t>P</a:t>
            </a:r>
            <a:r>
              <a:rPr lang="en-US" sz="2000" b="1" dirty="0" smtClean="0">
                <a:latin typeface="Times New Roman" panose="02020603050405020304" pitchFamily="18" charset="0"/>
                <a:cs typeface="Times New Roman" panose="02020603050405020304" pitchFamily="18" charset="0"/>
              </a:rPr>
              <a:t>lethysmo </a:t>
            </a:r>
            <a:r>
              <a:rPr lang="en-US" sz="2000" b="1" u="sng" dirty="0" smtClean="0">
                <a:latin typeface="Times New Roman" panose="02020603050405020304" pitchFamily="18" charset="0"/>
                <a:cs typeface="Times New Roman" panose="02020603050405020304" pitchFamily="18" charset="0"/>
              </a:rPr>
              <a:t>G</a:t>
            </a:r>
            <a:r>
              <a:rPr lang="en-US" sz="2000" b="1" dirty="0" smtClean="0">
                <a:latin typeface="Times New Roman" panose="02020603050405020304" pitchFamily="18" charset="0"/>
                <a:cs typeface="Times New Roman" panose="02020603050405020304" pitchFamily="18" charset="0"/>
              </a:rPr>
              <a:t>ram.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is used to log the user data into the computer for analytical purposes.</a:t>
            </a:r>
          </a:p>
          <a:p>
            <a:r>
              <a:rPr lang="en-US" sz="2000" dirty="0" smtClean="0">
                <a:latin typeface="Times New Roman" panose="02020603050405020304" pitchFamily="18" charset="0"/>
                <a:cs typeface="Times New Roman" panose="02020603050405020304" pitchFamily="18" charset="0"/>
              </a:rPr>
              <a:t>The Samsung  </a:t>
            </a:r>
            <a:r>
              <a:rPr lang="en-US" sz="2000" dirty="0" smtClean="0">
                <a:latin typeface="Times New Roman" panose="02020603050405020304" pitchFamily="18" charset="0"/>
                <a:cs typeface="Times New Roman" panose="02020603050405020304" pitchFamily="18" charset="0"/>
              </a:rPr>
              <a:t>S3</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smart watch is used here to collect the data from the patient . The patient is told to perform some activity ( such as playing a video game ) and the watch monitors it .</a:t>
            </a:r>
            <a:endParaRPr lang="en-US" sz="2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67532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10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Experimental Environment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experimental environment makes use of </a:t>
            </a:r>
            <a:r>
              <a:rPr lang="en-US" sz="2000" b="1" dirty="0" smtClean="0">
                <a:latin typeface="Times New Roman" panose="02020603050405020304" pitchFamily="18" charset="0"/>
                <a:cs typeface="Times New Roman" panose="02020603050405020304" pitchFamily="18" charset="0"/>
              </a:rPr>
              <a:t>three monitors </a:t>
            </a:r>
            <a:r>
              <a:rPr lang="en-US" sz="2000" dirty="0" smtClean="0">
                <a:latin typeface="Times New Roman" panose="02020603050405020304" pitchFamily="18" charset="0"/>
                <a:cs typeface="Times New Roman" panose="02020603050405020304" pitchFamily="18" charset="0"/>
              </a:rPr>
              <a:t>to display the EEG and the EOG signals on the screen</a:t>
            </a:r>
            <a:r>
              <a:rPr lang="en-US" sz="2000" b="1" dirty="0" smtClean="0">
                <a:latin typeface="Times New Roman" panose="02020603050405020304" pitchFamily="18" charset="0"/>
                <a:cs typeface="Times New Roman" panose="02020603050405020304" pitchFamily="18" charset="0"/>
              </a:rPr>
              <a:t> , two PCs </a:t>
            </a:r>
            <a:r>
              <a:rPr lang="en-US" sz="2000" dirty="0" smtClean="0">
                <a:latin typeface="Times New Roman" panose="02020603050405020304" pitchFamily="18" charset="0"/>
                <a:cs typeface="Times New Roman" panose="02020603050405020304" pitchFamily="18" charset="0"/>
              </a:rPr>
              <a:t>to acquired the data from the measuring device </a:t>
            </a:r>
            <a:r>
              <a:rPr lang="en-US" sz="2000" b="1" dirty="0" smtClean="0">
                <a:latin typeface="Times New Roman" panose="02020603050405020304" pitchFamily="18" charset="0"/>
                <a:cs typeface="Times New Roman" panose="02020603050405020304" pitchFamily="18" charset="0"/>
              </a:rPr>
              <a:t> , one web camera </a:t>
            </a:r>
            <a:r>
              <a:rPr lang="en-US" sz="2000" dirty="0" smtClean="0">
                <a:latin typeface="Times New Roman" panose="02020603050405020304" pitchFamily="18" charset="0"/>
                <a:cs typeface="Times New Roman" panose="02020603050405020304" pitchFamily="18" charset="0"/>
              </a:rPr>
              <a:t>to capture a video of the patient’s activity during the experiment</a:t>
            </a:r>
          </a:p>
          <a:p>
            <a:r>
              <a:rPr lang="en-US" sz="2000" dirty="0" smtClean="0">
                <a:latin typeface="Times New Roman" panose="02020603050405020304" pitchFamily="18" charset="0"/>
                <a:cs typeface="Times New Roman" panose="02020603050405020304" pitchFamily="18" charset="0"/>
              </a:rPr>
              <a:t>The experimental environment and the equipment used are shown in the following slide.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005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1008</Words>
  <Application>Microsoft Office PowerPoint</Application>
  <PresentationFormat>On-screen Show (4:3)</PresentationFormat>
  <Paragraphs>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Collection of Data</vt:lpstr>
      <vt:lpstr>Steps Involved</vt:lpstr>
      <vt:lpstr>Placement of the EEG measuring device ( Emotive Epoch+)</vt:lpstr>
      <vt:lpstr>Placement of the EEG measuring device ( Emotive Epoch+)</vt:lpstr>
      <vt:lpstr>Placement of Electrodes on the patient’s  face</vt:lpstr>
      <vt:lpstr>Placement of Electrodes on the patient’s face </vt:lpstr>
      <vt:lpstr>Attachment of electrodes to the Holter</vt:lpstr>
      <vt:lpstr>Attachment of the PPG measuring device</vt:lpstr>
      <vt:lpstr>Experimental Environment </vt:lpstr>
      <vt:lpstr>Experimental Environment</vt:lpstr>
      <vt:lpstr>Bluetooth Dongle</vt:lpstr>
      <vt:lpstr>Starting the Experiment</vt:lpstr>
      <vt:lpstr>During the Experiment </vt:lpstr>
      <vt:lpstr>Commencing of the experiment  &amp; Storage of signal 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of Data</dc:title>
  <dc:creator>Dell</dc:creator>
  <cp:lastModifiedBy>Dell</cp:lastModifiedBy>
  <cp:revision>19</cp:revision>
  <dcterms:created xsi:type="dcterms:W3CDTF">2006-08-16T00:00:00Z</dcterms:created>
  <dcterms:modified xsi:type="dcterms:W3CDTF">2019-12-20T11:18:49Z</dcterms:modified>
</cp:coreProperties>
</file>