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9" r:id="rId6"/>
    <p:sldId id="260" r:id="rId7"/>
    <p:sldId id="261" r:id="rId8"/>
    <p:sldId id="264" r:id="rId9"/>
    <p:sldId id="265"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62" r:id="rId24"/>
    <p:sldId id="263"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ealthline.com/health/eeg" TargetMode="External"/><Relationship Id="rId2" Type="http://schemas.openxmlformats.org/officeDocument/2006/relationships/hyperlink" Target="https://imotions.com/blog/5-basics-eeg-data-processing/" TargetMode="External"/><Relationship Id="rId1" Type="http://schemas.openxmlformats.org/officeDocument/2006/relationships/slideLayout" Target="../slideLayouts/slideLayout2.xml"/><Relationship Id="rId4" Type="http://schemas.openxmlformats.org/officeDocument/2006/relationships/hyperlink" Target="https://www.fri-fl-shop.com/product/td-244-eeg-adhesive-past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medicalnewstoday.com/articles/325191.php#procedure" TargetMode="External"/><Relationship Id="rId2" Type="http://schemas.openxmlformats.org/officeDocument/2006/relationships/hyperlink" Target="https://www.webmd.com/epilepsy/guide/electroencephalogram-ee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Data collection for signal processing</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By : Patrick . A .Joseph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447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Measurement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The patient is asked to lie down on the back in  a reclining chair or on a bed.</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Technician measures the subjects head and mark where to place the electrodes. These spots are scrubbed with a special cream ( Examples : </a:t>
            </a:r>
            <a:r>
              <a:rPr lang="en-US" sz="2000" i="1" dirty="0" smtClean="0">
                <a:latin typeface="Times New Roman" panose="02020603050405020304" pitchFamily="18" charset="0"/>
                <a:cs typeface="Times New Roman" panose="02020603050405020304" pitchFamily="18" charset="0"/>
              </a:rPr>
              <a:t>TD-244 Ten20 EEG Adhesive Paste , TD-242 EC2 EEG Electrode Cream</a:t>
            </a:r>
            <a:r>
              <a:rPr lang="en-US" sz="2000" dirty="0" smtClean="0">
                <a:latin typeface="Times New Roman" panose="02020603050405020304" pitchFamily="18" charset="0"/>
                <a:cs typeface="Times New Roman" panose="02020603050405020304" pitchFamily="18" charset="0"/>
              </a:rPr>
              <a:t>) which is a conductive cream.</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The technician places the electrodes on the marked spots on the scalp of the patient .</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To check whether the device(s) work properly ,  the patient is asked to do tests such as rapidly blinking the eyes or varying the intensity of the light in the test environment.</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The EEG test alone will take about 20 – 40 minutes ( according to the </a:t>
            </a:r>
            <a:r>
              <a:rPr lang="en-US" sz="2000" i="1" dirty="0" smtClean="0">
                <a:latin typeface="Times New Roman" panose="02020603050405020304" pitchFamily="18" charset="0"/>
                <a:cs typeface="Times New Roman" panose="02020603050405020304" pitchFamily="18" charset="0"/>
              </a:rPr>
              <a:t>Epilepsy Foundation </a:t>
            </a:r>
            <a:r>
              <a:rPr lang="en-US" sz="2000" dirty="0" smtClean="0">
                <a:latin typeface="Times New Roman" panose="02020603050405020304" pitchFamily="18" charset="0"/>
                <a:cs typeface="Times New Roman" panose="02020603050405020304" pitchFamily="18" charset="0"/>
              </a:rPr>
              <a:t>) and about 1 to 1.5 hours for the entire process ( including  the preparatory process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369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914400"/>
            <a:ext cx="7620000" cy="4915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904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b="1" i="1" dirty="0" smtClean="0">
                <a:latin typeface="Times New Roman" panose="02020603050405020304" pitchFamily="18" charset="0"/>
                <a:cs typeface="Times New Roman" panose="02020603050405020304" pitchFamily="18" charset="0"/>
              </a:rPr>
              <a:t>Time Latency Correction</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67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Need for time latency correction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EEG (Electro Enchephelo Gram )and EOG ( Electro Ocullo Gram ) cannot be measured using the same device and hence different devices are needed.</a:t>
            </a:r>
          </a:p>
          <a:p>
            <a:r>
              <a:rPr lang="en-US" sz="2400" dirty="0" smtClean="0">
                <a:latin typeface="Times New Roman" panose="02020603050405020304" pitchFamily="18" charset="0"/>
                <a:cs typeface="Times New Roman" panose="02020603050405020304" pitchFamily="18" charset="0"/>
              </a:rPr>
              <a:t>Since magnitude of EOG signals is in the order of 300</a:t>
            </a:r>
            <a:r>
              <a:rPr lang="el-GR" sz="2400" dirty="0" smtClean="0">
                <a:latin typeface="Times New Roman" panose="02020603050405020304" pitchFamily="18" charset="0"/>
                <a:cs typeface="Times New Roman" panose="02020603050405020304" pitchFamily="18" charset="0"/>
              </a:rPr>
              <a:t>μ</a:t>
            </a:r>
            <a:r>
              <a:rPr lang="en-US" sz="2400" dirty="0" smtClean="0">
                <a:latin typeface="Times New Roman" panose="02020603050405020304" pitchFamily="18" charset="0"/>
                <a:cs typeface="Times New Roman" panose="02020603050405020304" pitchFamily="18" charset="0"/>
              </a:rPr>
              <a:t>V and the magnitude of EEG signals is in the order of 10-15</a:t>
            </a:r>
            <a:r>
              <a:rPr lang="el-GR" sz="2400" dirty="0">
                <a:latin typeface="Times New Roman" panose="02020603050405020304" pitchFamily="18" charset="0"/>
                <a:cs typeface="Times New Roman" panose="02020603050405020304" pitchFamily="18" charset="0"/>
              </a:rPr>
              <a:t> μ</a:t>
            </a:r>
            <a:r>
              <a:rPr lang="en-US" sz="2400" dirty="0" smtClean="0">
                <a:latin typeface="Times New Roman" panose="02020603050405020304" pitchFamily="18" charset="0"/>
                <a:cs typeface="Times New Roman" panose="02020603050405020304" pitchFamily="18" charset="0"/>
              </a:rPr>
              <a:t>V, the  interference of the EOG signal in the EEG signal will be more</a:t>
            </a:r>
            <a:endParaRPr 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14800"/>
            <a:ext cx="8239558"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00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Need for time latency correction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Hence for events occurring during the same time , the time stamps for the EEG and EOG signals will be different and so the EEG and EOG signals cannot be compared for EOG artifact reduction in the EEG signal effectively.</a:t>
            </a:r>
          </a:p>
          <a:p>
            <a:r>
              <a:rPr lang="en-US" sz="2400" dirty="0" smtClean="0">
                <a:latin typeface="Times New Roman" panose="02020603050405020304" pitchFamily="18" charset="0"/>
                <a:cs typeface="Times New Roman" panose="02020603050405020304" pitchFamily="18" charset="0"/>
              </a:rPr>
              <a:t>In order to synchronize the EEG and EOG signal data , we need to for some time latency correction.</a:t>
            </a:r>
            <a:endParaRPr lang="en-US" sz="24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962400"/>
            <a:ext cx="4791075" cy="271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870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Implementation of Time Latency Correction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When data is needed to be recorded , the patient is told to rapidly blink his eyes.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This will produce spikes on both the EEG and EOG waveforms .</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We can count the number of pulses (spikes ) produced in the waveforms.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When the number of spikes in the waveforms exceed a pre-defined count , then we can start to record the data.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10000"/>
            <a:ext cx="5486400" cy="283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83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i="1" dirty="0" smtClean="0">
                <a:latin typeface="Times New Roman" panose="02020603050405020304" pitchFamily="18" charset="0"/>
                <a:cs typeface="Times New Roman" panose="02020603050405020304" pitchFamily="18" charset="0"/>
              </a:rPr>
              <a:t>Measurement conditions and Tests</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44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Measurement tests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To study the EEG signal under various conditions , we have to perform various experiments pertaining to these conditions.</a:t>
            </a:r>
          </a:p>
          <a:p>
            <a:r>
              <a:rPr lang="en-US" sz="2000" dirty="0" smtClean="0">
                <a:latin typeface="Times New Roman" panose="02020603050405020304" pitchFamily="18" charset="0"/>
                <a:cs typeface="Times New Roman" panose="02020603050405020304" pitchFamily="18" charset="0"/>
              </a:rPr>
              <a:t>During the simulation of each condition of the mind , proper procedures should be followed .</a:t>
            </a:r>
          </a:p>
          <a:p>
            <a:r>
              <a:rPr lang="en-US" sz="2000" dirty="0" smtClean="0">
                <a:latin typeface="Times New Roman" panose="02020603050405020304" pitchFamily="18" charset="0"/>
                <a:cs typeface="Times New Roman" panose="02020603050405020304" pitchFamily="18" charset="0"/>
              </a:rPr>
              <a:t>Focus of the mind and the careful monitoring of  the patient should be done.</a:t>
            </a:r>
          </a:p>
          <a:p>
            <a:r>
              <a:rPr lang="en-US" sz="2000" dirty="0" smtClean="0">
                <a:latin typeface="Times New Roman" panose="02020603050405020304" pitchFamily="18" charset="0"/>
                <a:cs typeface="Times New Roman" panose="02020603050405020304" pitchFamily="18" charset="0"/>
              </a:rPr>
              <a:t>All possible conditions of human thinking should be considered .</a:t>
            </a:r>
          </a:p>
        </p:txBody>
      </p:sp>
    </p:spTree>
    <p:extLst>
      <p:ext uri="{BB962C8B-B14F-4D97-AF65-F5344CB8AC3E}">
        <p14:creationId xmlns:p14="http://schemas.microsoft.com/office/powerpoint/2010/main" val="92223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Measurement tests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Some of the conditions under which the EEG signals can be monitored are as follows : </a:t>
            </a:r>
          </a:p>
          <a:p>
            <a:pPr marL="0" indent="0">
              <a:buNone/>
            </a:pP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Sleeping state</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Meditating state</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Focused state</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26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latin typeface="Times New Roman" panose="02020603050405020304" pitchFamily="18" charset="0"/>
                <a:cs typeface="Times New Roman" panose="02020603050405020304" pitchFamily="18" charset="0"/>
              </a:rPr>
              <a:t>Sleeping state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sz="2800" dirty="0" smtClean="0">
                <a:latin typeface="Times New Roman" panose="02020603050405020304" pitchFamily="18" charset="0"/>
                <a:cs typeface="Times New Roman" panose="02020603050405020304" pitchFamily="18" charset="0"/>
              </a:rPr>
              <a:t>The person is asked to only sleep for a few hours during the night.</a:t>
            </a:r>
          </a:p>
          <a:p>
            <a:r>
              <a:rPr lang="en-US" sz="2800" dirty="0" smtClean="0">
                <a:latin typeface="Times New Roman" panose="02020603050405020304" pitchFamily="18" charset="0"/>
                <a:cs typeface="Times New Roman" panose="02020603050405020304" pitchFamily="18" charset="0"/>
              </a:rPr>
              <a:t>During the test , the lighting level in the room is kept minimum so that the person may fall asleep quickly.</a:t>
            </a:r>
          </a:p>
          <a:p>
            <a:r>
              <a:rPr lang="en-US" sz="2800" dirty="0" smtClean="0">
                <a:latin typeface="Times New Roman" panose="02020603050405020304" pitchFamily="18" charset="0"/>
                <a:cs typeface="Times New Roman" panose="02020603050405020304" pitchFamily="18" charset="0"/>
              </a:rPr>
              <a:t>The person is asked to breathe deeply for a few times so that the heartbeat is relaxed and so the EGC interface with EEG signal is minimized.</a:t>
            </a:r>
          </a:p>
          <a:p>
            <a:r>
              <a:rPr lang="en-US" sz="2800" dirty="0" smtClean="0">
                <a:latin typeface="Times New Roman" panose="02020603050405020304" pitchFamily="18" charset="0"/>
                <a:cs typeface="Times New Roman" panose="02020603050405020304" pitchFamily="18" charset="0"/>
              </a:rPr>
              <a:t>The person is also asked to loosen up his body so that the EEG signals are free from muscular strains.</a:t>
            </a:r>
          </a:p>
          <a:p>
            <a:r>
              <a:rPr lang="en-US" sz="2800" dirty="0" smtClean="0">
                <a:latin typeface="Times New Roman" panose="02020603050405020304" pitchFamily="18" charset="0"/>
                <a:cs typeface="Times New Roman" panose="02020603050405020304" pitchFamily="18" charset="0"/>
              </a:rPr>
              <a:t>This method is best for monitoring the EEG signals since the mind is in the relaxed state and the EEG response under idle mind state can be obtained.</a:t>
            </a:r>
          </a:p>
        </p:txBody>
      </p:sp>
    </p:spTree>
    <p:extLst>
      <p:ext uri="{BB962C8B-B14F-4D97-AF65-F5344CB8AC3E}">
        <p14:creationId xmlns:p14="http://schemas.microsoft.com/office/powerpoint/2010/main" val="240204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INDEX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Introduction to Data Collection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Preparation of Subject for Data Collection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Data Collection Process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365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Meditating / Subconscious State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patient is asked to keep his mind the relaxed state (although the patient is in the awake state ). </a:t>
            </a:r>
          </a:p>
          <a:p>
            <a:r>
              <a:rPr lang="en-US" sz="2400" dirty="0" smtClean="0">
                <a:latin typeface="Times New Roman" panose="02020603050405020304" pitchFamily="18" charset="0"/>
                <a:cs typeface="Times New Roman" panose="02020603050405020304" pitchFamily="18" charset="0"/>
              </a:rPr>
              <a:t>The patient is also asked to close his eyes and take deep breaths.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09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Focused State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An object is placed at a certain distance and the person is asked to focus on the object.</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4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243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b="1" i="1" dirty="0" smtClean="0">
                <a:latin typeface="Times New Roman" panose="02020603050405020304" pitchFamily="18" charset="0"/>
                <a:cs typeface="Times New Roman" panose="02020603050405020304" pitchFamily="18" charset="0"/>
              </a:rPr>
              <a:t>References and Links</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624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 and Links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scholarworks.uark.edu/</a:t>
            </a:r>
            <a:r>
              <a:rPr lang="en-US" sz="2400" dirty="0" err="1" smtClean="0">
                <a:latin typeface="Times New Roman" panose="02020603050405020304" pitchFamily="18" charset="0"/>
                <a:cs typeface="Times New Roman" panose="02020603050405020304" pitchFamily="18" charset="0"/>
              </a:rPr>
              <a:t>cgi</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viewcontent.cgi?article</a:t>
            </a:r>
            <a:r>
              <a:rPr lang="en-US" sz="2400" dirty="0" smtClean="0">
                <a:latin typeface="Times New Roman" panose="02020603050405020304" pitchFamily="18" charset="0"/>
                <a:cs typeface="Times New Roman" panose="02020603050405020304" pitchFamily="18" charset="0"/>
              </a:rPr>
              <a:t>=3699&amp;context=</a:t>
            </a:r>
            <a:r>
              <a:rPr lang="en-US" sz="2400" dirty="0" err="1" smtClean="0">
                <a:latin typeface="Times New Roman" panose="02020603050405020304" pitchFamily="18" charset="0"/>
                <a:cs typeface="Times New Roman" panose="02020603050405020304" pitchFamily="18" charset="0"/>
              </a:rPr>
              <a:t>etd</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Model-Based Objective Evaluation of </a:t>
            </a:r>
            <a:r>
              <a:rPr lang="en-US" sz="2400" dirty="0" smtClean="0">
                <a:latin typeface="Times New Roman" panose="02020603050405020304" pitchFamily="18" charset="0"/>
                <a:cs typeface="Times New Roman" panose="02020603050405020304" pitchFamily="18" charset="0"/>
              </a:rPr>
              <a:t>Eye Movement </a:t>
            </a:r>
            <a:r>
              <a:rPr lang="en-US" sz="2400" dirty="0">
                <a:latin typeface="Times New Roman" panose="02020603050405020304" pitchFamily="18" charset="0"/>
                <a:cs typeface="Times New Roman" panose="02020603050405020304" pitchFamily="18" charset="0"/>
              </a:rPr>
              <a:t>Correction in EEG </a:t>
            </a:r>
            <a:r>
              <a:rPr lang="en-US" sz="2400" dirty="0" smtClean="0">
                <a:latin typeface="Times New Roman" panose="02020603050405020304" pitchFamily="18" charset="0"/>
                <a:cs typeface="Times New Roman" panose="02020603050405020304" pitchFamily="18" charset="0"/>
              </a:rPr>
              <a:t>Recordings </a:t>
            </a:r>
            <a:r>
              <a:rPr lang="nl-NL" sz="2400" dirty="0" smtClean="0">
                <a:latin typeface="Times New Roman" panose="02020603050405020304" pitchFamily="18" charset="0"/>
                <a:cs typeface="Times New Roman" panose="02020603050405020304" pitchFamily="18" charset="0"/>
              </a:rPr>
              <a:t>Joep </a:t>
            </a:r>
            <a:r>
              <a:rPr lang="nl-NL" sz="2400" dirty="0">
                <a:latin typeface="Times New Roman" panose="02020603050405020304" pitchFamily="18" charset="0"/>
                <a:cs typeface="Times New Roman" panose="02020603050405020304" pitchFamily="18" charset="0"/>
              </a:rPr>
              <a:t>J. M. Kierkels*, Geert J. M. van Boxtel, and Leo L. M. Vogten</a:t>
            </a:r>
            <a:endParaRPr lang="en-US" sz="2400" dirty="0">
              <a:latin typeface="Times New Roman" panose="02020603050405020304" pitchFamily="18" charset="0"/>
              <a:cs typeface="Times New Roman" panose="02020603050405020304" pitchFamily="18" charset="0"/>
            </a:endParaRPr>
          </a:p>
          <a:p>
            <a:pPr marL="457200" indent="-457200">
              <a:buAutoNum type="arabicPeriod" startAt="3"/>
            </a:pPr>
            <a:r>
              <a:rPr lang="en-US" sz="2400" dirty="0" smtClean="0">
                <a:latin typeface="Times New Roman" panose="02020603050405020304" pitchFamily="18" charset="0"/>
                <a:cs typeface="Times New Roman" panose="02020603050405020304" pitchFamily="18" charset="0"/>
                <a:hlinkClick r:id="rId2"/>
              </a:rPr>
              <a:t>https</a:t>
            </a:r>
            <a:r>
              <a:rPr lang="en-US" sz="2400" dirty="0">
                <a:latin typeface="Times New Roman" panose="02020603050405020304" pitchFamily="18" charset="0"/>
                <a:cs typeface="Times New Roman" panose="02020603050405020304" pitchFamily="18" charset="0"/>
                <a:hlinkClick r:id="rId2"/>
              </a:rPr>
              <a:t>://imotions.com/blog/5-basics-eeg-data-processing</a:t>
            </a:r>
            <a:r>
              <a:rPr lang="en-US" sz="2400" dirty="0" smtClean="0">
                <a:latin typeface="Times New Roman" panose="02020603050405020304" pitchFamily="18" charset="0"/>
                <a:cs typeface="Times New Roman" panose="02020603050405020304" pitchFamily="18" charset="0"/>
                <a:hlinkClick r:id="rId2"/>
              </a:rPr>
              <a:t>/</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startAt="3"/>
            </a:pPr>
            <a:r>
              <a:rPr lang="en-US" sz="2400" dirty="0">
                <a:latin typeface="Times New Roman" panose="02020603050405020304" pitchFamily="18" charset="0"/>
                <a:cs typeface="Times New Roman" panose="02020603050405020304" pitchFamily="18" charset="0"/>
                <a:hlinkClick r:id="rId3"/>
              </a:rPr>
              <a:t>https://</a:t>
            </a:r>
            <a:r>
              <a:rPr lang="en-US" sz="2400" dirty="0" smtClean="0">
                <a:latin typeface="Times New Roman" panose="02020603050405020304" pitchFamily="18" charset="0"/>
                <a:cs typeface="Times New Roman" panose="02020603050405020304" pitchFamily="18" charset="0"/>
                <a:hlinkClick r:id="rId3"/>
              </a:rPr>
              <a:t>www.healthline.com/health/eeg</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startAt="3"/>
            </a:pPr>
            <a:r>
              <a:rPr lang="en-US" sz="2400" dirty="0">
                <a:latin typeface="Times New Roman" panose="02020603050405020304" pitchFamily="18" charset="0"/>
                <a:cs typeface="Times New Roman" panose="02020603050405020304" pitchFamily="18" charset="0"/>
                <a:hlinkClick r:id="rId4"/>
              </a:rPr>
              <a:t>https://www.fri-fl-shop.com/product/td-244-eeg-adhesive-paste</a:t>
            </a:r>
            <a:r>
              <a:rPr lang="en-US" sz="2400" dirty="0" smtClean="0">
                <a:latin typeface="Times New Roman" panose="02020603050405020304" pitchFamily="18" charset="0"/>
                <a:cs typeface="Times New Roman" panose="02020603050405020304" pitchFamily="18" charset="0"/>
                <a:hlinkClick r:id="rId4"/>
              </a:rPr>
              <a:t>/</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startAt="3"/>
            </a:pPr>
            <a:r>
              <a:rPr lang="en-US" sz="2400" dirty="0">
                <a:latin typeface="Times New Roman" panose="02020603050405020304" pitchFamily="18" charset="0"/>
                <a:cs typeface="Times New Roman" panose="02020603050405020304" pitchFamily="18" charset="0"/>
              </a:rPr>
              <a:t>https://www.test-and-measurement-world.com/Equipments/Biomedical/ECG-test-vs-EEG-test-vs-EMG-test.html</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startAt="3"/>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438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 and Links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AutoNum type="arabicPeriod" startAt="6"/>
            </a:pPr>
            <a:r>
              <a:rPr lang="en-US" sz="2000" dirty="0" smtClean="0">
                <a:latin typeface="Times New Roman" panose="02020603050405020304" pitchFamily="18" charset="0"/>
                <a:cs typeface="Times New Roman" panose="02020603050405020304" pitchFamily="18" charset="0"/>
                <a:hlinkClick r:id="rId2"/>
              </a:rPr>
              <a:t>https</a:t>
            </a:r>
            <a:r>
              <a:rPr lang="en-US" sz="2000" dirty="0">
                <a:latin typeface="Times New Roman" panose="02020603050405020304" pitchFamily="18" charset="0"/>
                <a:cs typeface="Times New Roman" panose="02020603050405020304" pitchFamily="18" charset="0"/>
                <a:hlinkClick r:id="rId2"/>
              </a:rPr>
              <a:t>://</a:t>
            </a:r>
            <a:r>
              <a:rPr lang="en-US" sz="2000" dirty="0" smtClean="0">
                <a:latin typeface="Times New Roman" panose="02020603050405020304" pitchFamily="18" charset="0"/>
                <a:cs typeface="Times New Roman" panose="02020603050405020304" pitchFamily="18" charset="0"/>
                <a:hlinkClick r:id="rId2"/>
              </a:rPr>
              <a:t>www.webmd.com/epilepsy/guide/electroencephalogram-eeg</a:t>
            </a:r>
            <a:endParaRPr lang="en-US" sz="2000" dirty="0" smtClean="0">
              <a:latin typeface="Times New Roman" panose="02020603050405020304" pitchFamily="18" charset="0"/>
              <a:cs typeface="Times New Roman" panose="02020603050405020304" pitchFamily="18" charset="0"/>
            </a:endParaRPr>
          </a:p>
          <a:p>
            <a:pPr marL="457200" indent="-457200">
              <a:buAutoNum type="arabicPeriod" startAt="6"/>
            </a:pPr>
            <a:r>
              <a:rPr lang="en-US" sz="2000" dirty="0">
                <a:latin typeface="Times New Roman" panose="02020603050405020304" pitchFamily="18" charset="0"/>
                <a:cs typeface="Times New Roman" panose="02020603050405020304" pitchFamily="18" charset="0"/>
                <a:hlinkClick r:id="rId3"/>
              </a:rPr>
              <a:t>https://</a:t>
            </a:r>
            <a:r>
              <a:rPr lang="en-US" sz="2000" dirty="0" smtClean="0">
                <a:latin typeface="Times New Roman" panose="02020603050405020304" pitchFamily="18" charset="0"/>
                <a:cs typeface="Times New Roman" panose="02020603050405020304" pitchFamily="18" charset="0"/>
                <a:hlinkClick r:id="rId3"/>
              </a:rPr>
              <a:t>www.medicalnewstoday.com/articles/325191.php#procedure</a:t>
            </a:r>
            <a:endParaRPr lang="en-US" sz="2000" dirty="0" smtClean="0">
              <a:latin typeface="Times New Roman" panose="02020603050405020304" pitchFamily="18" charset="0"/>
              <a:cs typeface="Times New Roman" panose="02020603050405020304" pitchFamily="18" charset="0"/>
            </a:endParaRPr>
          </a:p>
          <a:p>
            <a:pPr marL="457200" indent="-457200">
              <a:buAutoNum type="arabicPeriod" startAt="6"/>
            </a:pPr>
            <a:r>
              <a:rPr lang="en-US" sz="2000" dirty="0">
                <a:latin typeface="Times New Roman" panose="02020603050405020304" pitchFamily="18" charset="0"/>
                <a:cs typeface="Times New Roman" panose="02020603050405020304" pitchFamily="18" charset="0"/>
              </a:rPr>
              <a:t>www.measurement.sk/2002/S2/Teplan.pdf</a:t>
            </a:r>
          </a:p>
          <a:p>
            <a:pPr marL="457200" indent="-457200">
              <a:buAutoNum type="arabicPeriod" startAt="6"/>
            </a:pPr>
            <a:r>
              <a:rPr lang="en-US" sz="2000" dirty="0">
                <a:latin typeface="Times New Roman" panose="02020603050405020304" pitchFamily="18" charset="0"/>
                <a:cs typeface="Times New Roman" panose="02020603050405020304" pitchFamily="18" charset="0"/>
              </a:rPr>
              <a:t>https://www.onlinelibrary.wiley.com/doi/epdf/10.1111/1469-8986.3720127</a:t>
            </a:r>
          </a:p>
          <a:p>
            <a:pPr marL="457200" indent="-457200">
              <a:buAutoNum type="arabicPeriod" startAt="6"/>
            </a:pPr>
            <a:r>
              <a:rPr lang="en-US" sz="2000" dirty="0">
                <a:latin typeface="Times New Roman" panose="02020603050405020304" pitchFamily="18" charset="0"/>
                <a:cs typeface="Times New Roman" panose="02020603050405020304" pitchFamily="18" charset="0"/>
              </a:rPr>
              <a:t>https://infoscience.epfl.ch/record/200114/files/2014_OnlineLatencyCorrection.pdf</a:t>
            </a:r>
          </a:p>
        </p:txBody>
      </p:sp>
    </p:spTree>
    <p:extLst>
      <p:ext uri="{BB962C8B-B14F-4D97-AF65-F5344CB8AC3E}">
        <p14:creationId xmlns:p14="http://schemas.microsoft.com/office/powerpoint/2010/main" val="2411906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US" b="1" i="1" dirty="0" smtClean="0">
                <a:latin typeface="Times New Roman" panose="02020603050405020304" pitchFamily="18" charset="0"/>
                <a:cs typeface="Times New Roman" panose="02020603050405020304" pitchFamily="18" charset="0"/>
              </a:rPr>
              <a:t>Introduction to Data Collection</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61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Definition of Data Collection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Data collection : </a:t>
            </a:r>
            <a:r>
              <a:rPr lang="en-US" sz="2000" dirty="0" smtClean="0">
                <a:latin typeface="Times New Roman" panose="02020603050405020304" pitchFamily="18" charset="0"/>
                <a:cs typeface="Times New Roman" panose="02020603050405020304" pitchFamily="18" charset="0"/>
              </a:rPr>
              <a:t>It defined as the process of </a:t>
            </a:r>
            <a:r>
              <a:rPr lang="en-US" sz="2000" i="1" dirty="0" smtClean="0">
                <a:latin typeface="Times New Roman" panose="02020603050405020304" pitchFamily="18" charset="0"/>
                <a:cs typeface="Times New Roman" panose="02020603050405020304" pitchFamily="18" charset="0"/>
              </a:rPr>
              <a:t>gathering</a:t>
            </a:r>
            <a:r>
              <a:rPr lang="en-US" sz="2000" dirty="0" smtClean="0">
                <a:latin typeface="Times New Roman" panose="02020603050405020304" pitchFamily="18" charset="0"/>
                <a:cs typeface="Times New Roman" panose="02020603050405020304" pitchFamily="18" charset="0"/>
              </a:rPr>
              <a:t> and </a:t>
            </a:r>
            <a:r>
              <a:rPr lang="en-US" sz="2000" i="1" dirty="0" smtClean="0">
                <a:latin typeface="Times New Roman" panose="02020603050405020304" pitchFamily="18" charset="0"/>
                <a:cs typeface="Times New Roman" panose="02020603050405020304" pitchFamily="18" charset="0"/>
              </a:rPr>
              <a:t>measuring </a:t>
            </a:r>
            <a:r>
              <a:rPr lang="en-US" sz="2000" dirty="0" smtClean="0">
                <a:latin typeface="Times New Roman" panose="02020603050405020304" pitchFamily="18" charset="0"/>
                <a:cs typeface="Times New Roman" panose="02020603050405020304" pitchFamily="18" charset="0"/>
              </a:rPr>
              <a:t>information on targeted variables ( interested signals ) in an </a:t>
            </a:r>
            <a:r>
              <a:rPr lang="en-US" sz="2000" i="1" dirty="0" smtClean="0">
                <a:latin typeface="Times New Roman" panose="02020603050405020304" pitchFamily="18" charset="0"/>
                <a:cs typeface="Times New Roman" panose="02020603050405020304" pitchFamily="18" charset="0"/>
              </a:rPr>
              <a:t>established system </a:t>
            </a:r>
          </a:p>
          <a:p>
            <a:r>
              <a:rPr lang="en-US" sz="2000" dirty="0" smtClean="0">
                <a:latin typeface="Times New Roman" panose="02020603050405020304" pitchFamily="18" charset="0"/>
                <a:cs typeface="Times New Roman" panose="02020603050405020304" pitchFamily="18" charset="0"/>
              </a:rPr>
              <a:t>Data collection is important for EEG signal processing as data of various subjects is the fundamental requirement for working on EEG signals</a:t>
            </a:r>
          </a:p>
          <a:p>
            <a:r>
              <a:rPr lang="en-US" sz="2000" dirty="0" smtClean="0">
                <a:latin typeface="Times New Roman" panose="02020603050405020304" pitchFamily="18" charset="0"/>
                <a:cs typeface="Times New Roman" panose="02020603050405020304" pitchFamily="18" charset="0"/>
              </a:rPr>
              <a:t>Only based on the data , we can characterize the EEG signal and infer  something about the EEG signal.</a:t>
            </a:r>
          </a:p>
          <a:p>
            <a:r>
              <a:rPr lang="en-US" sz="2000" dirty="0" smtClean="0">
                <a:latin typeface="Times New Roman" panose="02020603050405020304" pitchFamily="18" charset="0"/>
                <a:cs typeface="Times New Roman" panose="02020603050405020304" pitchFamily="18" charset="0"/>
              </a:rPr>
              <a:t>Data serves as an essential interface between the external ( human )  environment and the internal ( computer ) system.</a:t>
            </a:r>
          </a:p>
          <a:p>
            <a:r>
              <a:rPr lang="en-US" sz="2000" dirty="0" smtClean="0">
                <a:latin typeface="Times New Roman" panose="02020603050405020304" pitchFamily="18" charset="0"/>
                <a:cs typeface="Times New Roman" panose="02020603050405020304" pitchFamily="18" charset="0"/>
              </a:rPr>
              <a:t>Measuring of data should be precise and must be reliable.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79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EEG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EEG is performed to evaluate the following conditions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 Confusion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 Dementia</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 Head Injuries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 Brain Infections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5. Tumors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6. Sleep Disorders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7. Degenerative Diseases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8. Metabolic Disturbances which affect the brain function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6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General block  diagram of Data Collection and data flow</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43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Preparation of Subject For Data Collection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51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Preparation of Subject For Data Collection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Keep patient initially relaxed in a cool room and with moderate lighting.</a:t>
            </a:r>
          </a:p>
          <a:p>
            <a:r>
              <a:rPr lang="en-US" sz="2000" dirty="0" smtClean="0">
                <a:latin typeface="Times New Roman" panose="02020603050405020304" pitchFamily="18" charset="0"/>
                <a:cs typeface="Times New Roman" panose="02020603050405020304" pitchFamily="18" charset="0"/>
              </a:rPr>
              <a:t>No kind of  material ( such as oil , hair gel )  should be applied on the forehead and hair of the patient before the placement of the electrode.</a:t>
            </a:r>
          </a:p>
          <a:p>
            <a:r>
              <a:rPr lang="en-US" sz="2000" dirty="0" smtClean="0">
                <a:latin typeface="Times New Roman" panose="02020603050405020304" pitchFamily="18" charset="0"/>
                <a:cs typeface="Times New Roman" panose="02020603050405020304" pitchFamily="18" charset="0"/>
              </a:rPr>
              <a:t>Pre-relaxation of the patient ( both physically and mentally )</a:t>
            </a:r>
          </a:p>
          <a:p>
            <a:r>
              <a:rPr lang="en-US" sz="2000" dirty="0" smtClean="0">
                <a:latin typeface="Times New Roman" panose="02020603050405020304" pitchFamily="18" charset="0"/>
                <a:cs typeface="Times New Roman" panose="02020603050405020304" pitchFamily="18" charset="0"/>
              </a:rPr>
              <a:t>The subject should ask their doctor whether they should stop taking medication before the EEG procedure.</a:t>
            </a:r>
          </a:p>
          <a:p>
            <a:r>
              <a:rPr lang="en-US" sz="2000" dirty="0" smtClean="0">
                <a:latin typeface="Times New Roman" panose="02020603050405020304" pitchFamily="18" charset="0"/>
                <a:cs typeface="Times New Roman" panose="02020603050405020304" pitchFamily="18" charset="0"/>
              </a:rPr>
              <a:t>Avoid eating or drinking anything containing caffeine for at least 8 hours before the test.</a:t>
            </a:r>
          </a:p>
          <a:p>
            <a:r>
              <a:rPr lang="en-US" sz="2000" dirty="0" smtClean="0">
                <a:latin typeface="Times New Roman" panose="02020603050405020304" pitchFamily="18" charset="0"/>
                <a:cs typeface="Times New Roman" panose="02020603050405020304" pitchFamily="18" charset="0"/>
              </a:rPr>
              <a:t>The doctor may prescribe the patient to have low hours of sleep before the EEG test if the patient has to sleep during the EEG test.</a:t>
            </a:r>
          </a:p>
          <a:p>
            <a:pPr marL="0" indent="0">
              <a:buNone/>
            </a:pPr>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9165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b="1" i="1" dirty="0" smtClean="0">
                <a:latin typeface="Times New Roman" panose="02020603050405020304" pitchFamily="18" charset="0"/>
                <a:cs typeface="Times New Roman" panose="02020603050405020304" pitchFamily="18" charset="0"/>
              </a:rPr>
              <a:t>Measurement Process</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93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982</Words>
  <Application>Microsoft Office PowerPoint</Application>
  <PresentationFormat>On-screen Show (4:3)</PresentationFormat>
  <Paragraphs>91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collection for signal processing</vt:lpstr>
      <vt:lpstr>INDEX</vt:lpstr>
      <vt:lpstr>Introduction to Data Collection</vt:lpstr>
      <vt:lpstr>Definition of Data Collection</vt:lpstr>
      <vt:lpstr>Why EEG ?</vt:lpstr>
      <vt:lpstr>General block  diagram of Data Collection and data flow</vt:lpstr>
      <vt:lpstr>Preparation of Subject For Data Collection</vt:lpstr>
      <vt:lpstr>Preparation of Subject For Data Collection</vt:lpstr>
      <vt:lpstr>Measurement Process</vt:lpstr>
      <vt:lpstr>Measurement Process</vt:lpstr>
      <vt:lpstr>PowerPoint Presentation</vt:lpstr>
      <vt:lpstr>Time Latency Correction</vt:lpstr>
      <vt:lpstr>Need for time latency correction</vt:lpstr>
      <vt:lpstr>Need for time latency correction</vt:lpstr>
      <vt:lpstr>Implementation of Time Latency Correction</vt:lpstr>
      <vt:lpstr>Measurement conditions and Tests</vt:lpstr>
      <vt:lpstr>Measurement tests</vt:lpstr>
      <vt:lpstr>Measurement tests</vt:lpstr>
      <vt:lpstr>Sleeping state</vt:lpstr>
      <vt:lpstr>Meditating / Subconscious State</vt:lpstr>
      <vt:lpstr>Focused State</vt:lpstr>
      <vt:lpstr>Fa</vt:lpstr>
      <vt:lpstr>References and Links</vt:lpstr>
      <vt:lpstr>References and Links</vt:lpstr>
      <vt:lpstr>References and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for signal processing</dc:title>
  <dc:creator>Dell</dc:creator>
  <cp:lastModifiedBy>Dell</cp:lastModifiedBy>
  <cp:revision>26</cp:revision>
  <dcterms:created xsi:type="dcterms:W3CDTF">2006-08-16T00:00:00Z</dcterms:created>
  <dcterms:modified xsi:type="dcterms:W3CDTF">2019-12-19T16:14:43Z</dcterms:modified>
</cp:coreProperties>
</file>