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8738" y="1499287"/>
            <a:ext cx="8886969" cy="1548713"/>
          </a:xfrm>
        </p:spPr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人臉偵測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1421" y="3978310"/>
            <a:ext cx="8825658" cy="86142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人臉資料庫建立與訓練程式實作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成員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鄧貴鍾、高培鈞、羅元懋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1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人臉資料庫建立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訓練程式實作</a:t>
            </a:r>
            <a:endParaRPr lang="zh-TW" altLang="en-US" dirty="0"/>
          </a:p>
        </p:txBody>
      </p:sp>
      <p:pic>
        <p:nvPicPr>
          <p:cNvPr id="4" name="內容版面配置區 3" descr="viola04ijcv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13317" r="51819" b="1865"/>
          <a:stretch/>
        </p:blipFill>
        <p:spPr>
          <a:xfrm>
            <a:off x="8213795" y="387176"/>
            <a:ext cx="3401555" cy="5925289"/>
          </a:xfrm>
        </p:spPr>
      </p:pic>
      <p:sp>
        <p:nvSpPr>
          <p:cNvPr id="5" name="文字方塊 4"/>
          <p:cNvSpPr txBox="1"/>
          <p:nvPr/>
        </p:nvSpPr>
        <p:spPr>
          <a:xfrm>
            <a:off x="766119" y="1243913"/>
            <a:ext cx="7290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有一個已知是否人臉的樣本集合</a:t>
            </a:r>
            <a:r>
              <a:rPr lang="en-US" altLang="zh-TW" sz="1600" dirty="0"/>
              <a:t>X </a:t>
            </a:r>
            <a:r>
              <a:rPr lang="zh-TW" altLang="en-US" sz="1600" dirty="0"/>
              <a:t>若</a:t>
            </a:r>
            <a:r>
              <a:rPr lang="en-US" altLang="zh-TW" sz="1600" dirty="0"/>
              <a:t>x(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  <a:r>
              <a:rPr lang="zh-TW" altLang="en-US" sz="1600" dirty="0"/>
              <a:t>是人臉</a:t>
            </a:r>
            <a:r>
              <a:rPr lang="en-US" altLang="zh-TW" sz="1600" dirty="0"/>
              <a:t>y(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  <a:r>
              <a:rPr lang="zh-TW" altLang="en-US" sz="1600" dirty="0"/>
              <a:t>就</a:t>
            </a:r>
            <a:r>
              <a:rPr lang="en-US" altLang="zh-TW" sz="1600" dirty="0"/>
              <a:t>=1 </a:t>
            </a:r>
            <a:r>
              <a:rPr lang="zh-TW" altLang="en-US" sz="1600" dirty="0"/>
              <a:t>否則為</a:t>
            </a:r>
            <a:r>
              <a:rPr lang="en-US" altLang="zh-TW" sz="1600" dirty="0"/>
              <a:t>0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弱</a:t>
            </a:r>
            <a:r>
              <a:rPr lang="zh-TW" altLang="en-US" sz="1600" dirty="0"/>
              <a:t>分類器以</a:t>
            </a:r>
            <a:r>
              <a:rPr lang="en-US" altLang="zh-TW" sz="1600" dirty="0"/>
              <a:t>h(</a:t>
            </a:r>
            <a:r>
              <a:rPr lang="en-US" altLang="zh-TW" sz="1600" dirty="0" err="1"/>
              <a:t>x,f,p,θ</a:t>
            </a:r>
            <a:r>
              <a:rPr lang="en-US" altLang="zh-TW" sz="1600" dirty="0"/>
              <a:t>)</a:t>
            </a:r>
            <a:r>
              <a:rPr lang="zh-TW" altLang="en-US" sz="1600" dirty="0"/>
              <a:t>表示 </a:t>
            </a:r>
            <a:r>
              <a:rPr lang="en-US" altLang="zh-TW" sz="1600" dirty="0"/>
              <a:t>x</a:t>
            </a:r>
            <a:r>
              <a:rPr lang="zh-TW" altLang="en-US" sz="1600" dirty="0"/>
              <a:t>為待評測樣本 </a:t>
            </a:r>
            <a:r>
              <a:rPr lang="en-US" altLang="zh-TW" sz="1600" dirty="0"/>
              <a:t>f</a:t>
            </a:r>
            <a:r>
              <a:rPr lang="zh-TW" altLang="en-US" sz="1600" dirty="0"/>
              <a:t>為判定特徵 </a:t>
            </a:r>
            <a:r>
              <a:rPr lang="en-US" altLang="zh-TW" sz="1600" dirty="0"/>
              <a:t>p</a:t>
            </a:r>
            <a:r>
              <a:rPr lang="zh-TW" altLang="en-US" sz="1600" dirty="0"/>
              <a:t>紀錄人臉應該大於或小於門檻 </a:t>
            </a:r>
            <a:r>
              <a:rPr lang="en-US" altLang="zh-TW" sz="1600" dirty="0"/>
              <a:t>θ</a:t>
            </a:r>
            <a:r>
              <a:rPr lang="zh-TW" altLang="en-US" sz="1600" dirty="0"/>
              <a:t>代表門檻值 若是人臉則回傳</a:t>
            </a:r>
            <a:r>
              <a:rPr lang="en-US" altLang="zh-TW" sz="1600" dirty="0"/>
              <a:t>1 </a:t>
            </a:r>
            <a:r>
              <a:rPr lang="zh-TW" altLang="en-US" sz="1600" dirty="0"/>
              <a:t>否則</a:t>
            </a:r>
            <a:r>
              <a:rPr lang="en-US" altLang="zh-TW" sz="1600" dirty="0" smtClean="0"/>
              <a:t>0</a:t>
            </a:r>
          </a:p>
          <a:p>
            <a:endParaRPr lang="en-US" altLang="zh-TW" sz="1600" dirty="0"/>
          </a:p>
          <a:p>
            <a:r>
              <a:rPr lang="zh-TW" altLang="en-US" sz="1600" dirty="0"/>
              <a:t>初始化所有樣本的權重</a:t>
            </a:r>
            <a:r>
              <a:rPr lang="en-US" altLang="zh-TW" sz="1600" dirty="0"/>
              <a:t>: W(1,i)=1/2m or 1/2l m</a:t>
            </a:r>
            <a:r>
              <a:rPr lang="zh-TW" altLang="en-US" sz="1600" dirty="0"/>
              <a:t>跟</a:t>
            </a:r>
            <a:r>
              <a:rPr lang="en-US" altLang="zh-TW" sz="1600" dirty="0"/>
              <a:t>l</a:t>
            </a:r>
            <a:r>
              <a:rPr lang="zh-TW" altLang="en-US" sz="1600" dirty="0"/>
              <a:t>各代表人臉與非人臉樣本</a:t>
            </a:r>
            <a:r>
              <a:rPr lang="zh-TW" altLang="en-US" sz="1600" dirty="0" smtClean="0"/>
              <a:t>總數</a:t>
            </a:r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zh-TW" altLang="en-US" sz="1600" dirty="0"/>
              <a:t>開始選拔弱分類器 </a:t>
            </a:r>
            <a:endParaRPr lang="en-US" altLang="zh-TW" sz="1600" dirty="0" smtClean="0"/>
          </a:p>
          <a:p>
            <a:r>
              <a:rPr lang="zh-TW" altLang="en-US" sz="1600" dirty="0" smtClean="0"/>
              <a:t>設</a:t>
            </a:r>
            <a:r>
              <a:rPr lang="en-US" altLang="zh-TW" sz="1600" dirty="0"/>
              <a:t>t=1~T T</a:t>
            </a:r>
            <a:r>
              <a:rPr lang="zh-TW" altLang="en-US" sz="1600" dirty="0"/>
              <a:t>為所需的弱分類器數量 設定樣本權重</a:t>
            </a:r>
            <a:r>
              <a:rPr lang="en-US" altLang="zh-TW" sz="1600" dirty="0"/>
              <a:t>: W(</a:t>
            </a:r>
            <a:r>
              <a:rPr lang="en-US" altLang="zh-TW" sz="1600" dirty="0" err="1"/>
              <a:t>t,i</a:t>
            </a:r>
            <a:r>
              <a:rPr lang="en-US" altLang="zh-TW" sz="1600" dirty="0"/>
              <a:t>)=W(</a:t>
            </a:r>
            <a:r>
              <a:rPr lang="en-US" altLang="zh-TW" sz="1600" dirty="0" err="1"/>
              <a:t>t,i</a:t>
            </a:r>
            <a:r>
              <a:rPr lang="en-US" altLang="zh-TW" sz="1600" dirty="0"/>
              <a:t>)/</a:t>
            </a:r>
            <a:r>
              <a:rPr lang="zh-TW" altLang="en-US" sz="1600" dirty="0"/>
              <a:t>所有樣本權重</a:t>
            </a:r>
            <a:r>
              <a:rPr lang="zh-TW" altLang="en-US" sz="1600" dirty="0" smtClean="0"/>
              <a:t>和</a:t>
            </a:r>
            <a:endParaRPr lang="zh-TW" altLang="en-US" sz="1600" dirty="0"/>
          </a:p>
          <a:p>
            <a:r>
              <a:rPr lang="zh-TW" altLang="en-US" sz="1600" dirty="0"/>
              <a:t>找出能</a:t>
            </a:r>
            <a:r>
              <a:rPr lang="zh-TW" altLang="en-US" sz="1600" dirty="0" smtClean="0"/>
              <a:t>讓</a:t>
            </a:r>
            <a:r>
              <a:rPr lang="el-GR" altLang="zh-TW" sz="1600" b="1" dirty="0"/>
              <a:t>ϵ</a:t>
            </a:r>
            <a:r>
              <a:rPr lang="en-US" altLang="zh-TW" sz="1600" dirty="0" smtClean="0"/>
              <a:t>(t</a:t>
            </a:r>
            <a:r>
              <a:rPr lang="en-US" altLang="zh-TW" sz="1600" dirty="0"/>
              <a:t>)</a:t>
            </a:r>
            <a:r>
              <a:rPr lang="zh-TW" altLang="en-US" sz="1600" dirty="0"/>
              <a:t>為最小值的弱分類器</a:t>
            </a:r>
            <a:r>
              <a:rPr lang="en-US" altLang="zh-TW" sz="1600" dirty="0"/>
              <a:t>: </a:t>
            </a:r>
            <a:r>
              <a:rPr lang="el-GR" altLang="zh-TW" sz="1600" b="1" dirty="0"/>
              <a:t>ϵ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t)=</a:t>
            </a:r>
            <a:r>
              <a:rPr lang="zh-TW" altLang="en-US" sz="1600" dirty="0"/>
              <a:t>對於所有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=1....n, W(</a:t>
            </a:r>
            <a:r>
              <a:rPr lang="en-US" altLang="zh-TW" sz="1600" dirty="0" err="1"/>
              <a:t>t,i</a:t>
            </a:r>
            <a:r>
              <a:rPr lang="en-US" altLang="zh-TW" sz="1600" dirty="0"/>
              <a:t>)*|h(t)(x(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))-y(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)|</a:t>
            </a:r>
            <a:r>
              <a:rPr lang="zh-TW" altLang="en-US" sz="1600" dirty="0"/>
              <a:t>的合</a:t>
            </a:r>
          </a:p>
          <a:p>
            <a:r>
              <a:rPr lang="zh-TW" altLang="en-US" sz="1600" dirty="0"/>
              <a:t>更新樣本權重</a:t>
            </a:r>
            <a:r>
              <a:rPr lang="en-US" altLang="zh-TW" sz="1600" dirty="0"/>
              <a:t>: W(t+1,i)=W(</a:t>
            </a:r>
            <a:r>
              <a:rPr lang="en-US" altLang="zh-TW" sz="1600" dirty="0" err="1"/>
              <a:t>t,i</a:t>
            </a:r>
            <a:r>
              <a:rPr lang="en-US" altLang="zh-TW" sz="1600" dirty="0"/>
              <a:t>)*β(t)^(1-e(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)) (</a:t>
            </a:r>
            <a:r>
              <a:rPr lang="zh-TW" altLang="en-US" sz="1600" dirty="0"/>
              <a:t>若該樣本被</a:t>
            </a:r>
            <a:r>
              <a:rPr lang="en-US" altLang="zh-TW" sz="1600" dirty="0"/>
              <a:t>h(t)</a:t>
            </a:r>
            <a:r>
              <a:rPr lang="zh-TW" altLang="en-US" sz="1600" dirty="0"/>
              <a:t>分類正確則</a:t>
            </a:r>
            <a:r>
              <a:rPr lang="en-US" altLang="zh-TW" sz="1600" dirty="0"/>
              <a:t>e(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  <a:r>
              <a:rPr lang="zh-TW" altLang="en-US" sz="1600" dirty="0"/>
              <a:t>為</a:t>
            </a:r>
            <a:r>
              <a:rPr lang="en-US" altLang="zh-TW" sz="1600" dirty="0"/>
              <a:t>0 </a:t>
            </a:r>
            <a:r>
              <a:rPr lang="zh-TW" altLang="en-US" sz="1600" dirty="0"/>
              <a:t>否則為</a:t>
            </a:r>
            <a:r>
              <a:rPr lang="en-US" altLang="zh-TW" sz="1600" dirty="0"/>
              <a:t>1) β(t</a:t>
            </a:r>
            <a:r>
              <a:rPr lang="en-US" altLang="zh-TW" sz="1600" dirty="0" smtClean="0"/>
              <a:t>)=</a:t>
            </a:r>
            <a:r>
              <a:rPr lang="el-GR" altLang="zh-TW" sz="1600" b="1" dirty="0"/>
              <a:t>ϵ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t)/(</a:t>
            </a:r>
            <a:r>
              <a:rPr lang="en-US" altLang="zh-TW" sz="1600" dirty="0" smtClean="0"/>
              <a:t>1-</a:t>
            </a:r>
            <a:r>
              <a:rPr lang="el-GR" altLang="zh-TW" sz="1600" b="1" dirty="0"/>
              <a:t>ϵ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t))</a:t>
            </a:r>
          </a:p>
          <a:p>
            <a:r>
              <a:rPr lang="zh-TW" altLang="en-US" sz="1600" dirty="0"/>
              <a:t>選拔完成</a:t>
            </a:r>
          </a:p>
          <a:p>
            <a:r>
              <a:rPr lang="zh-TW" altLang="en-US" sz="1600" dirty="0"/>
              <a:t>強分類器分類方式</a:t>
            </a:r>
            <a:r>
              <a:rPr lang="en-US" altLang="zh-TW" sz="1600" dirty="0"/>
              <a:t>: </a:t>
            </a:r>
            <a:r>
              <a:rPr lang="zh-TW" altLang="en-US" sz="1600" dirty="0"/>
              <a:t>若 對於所有</a:t>
            </a:r>
            <a:r>
              <a:rPr lang="en-US" altLang="zh-TW" sz="1600" dirty="0"/>
              <a:t>t=1......T,α(t)*h(t)(x)</a:t>
            </a:r>
            <a:r>
              <a:rPr lang="zh-TW" altLang="en-US" sz="1600" dirty="0"/>
              <a:t>的合</a:t>
            </a:r>
            <a:r>
              <a:rPr lang="en-US" altLang="zh-TW" sz="1600" dirty="0"/>
              <a:t>&gt;=</a:t>
            </a:r>
            <a:r>
              <a:rPr lang="zh-TW" altLang="en-US" sz="1600" dirty="0"/>
              <a:t>對於所有</a:t>
            </a:r>
            <a:r>
              <a:rPr lang="en-US" altLang="zh-TW" sz="1600" dirty="0"/>
              <a:t>t=1......T,α(t)</a:t>
            </a:r>
            <a:r>
              <a:rPr lang="zh-TW" altLang="en-US" sz="1600" dirty="0"/>
              <a:t>的合 則結果為</a:t>
            </a:r>
            <a:r>
              <a:rPr lang="en-US" altLang="zh-TW" sz="1600" dirty="0" smtClean="0"/>
              <a:t>1</a:t>
            </a:r>
          </a:p>
          <a:p>
            <a:r>
              <a:rPr lang="en-US" altLang="zh-TW" sz="1600" dirty="0"/>
              <a:t>α</a:t>
            </a:r>
            <a:r>
              <a:rPr lang="en-US" altLang="zh-TW" sz="1600" dirty="0" smtClean="0"/>
              <a:t>=log(1/β(t</a:t>
            </a:r>
            <a:r>
              <a:rPr lang="en-US" altLang="zh-TW" sz="1600" dirty="0"/>
              <a:t>)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3427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訓練程式實作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關鍵區段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/>
              <a:t>找出能</a:t>
            </a:r>
            <a:r>
              <a:rPr lang="zh-TW" altLang="en-US" dirty="0" smtClean="0"/>
              <a:t>讓</a:t>
            </a:r>
            <a:r>
              <a:rPr lang="el-GR" altLang="zh-TW" b="1" dirty="0"/>
              <a:t>ϵ</a:t>
            </a:r>
            <a:r>
              <a:rPr lang="en-US" altLang="zh-TW" dirty="0" smtClean="0"/>
              <a:t>(t</a:t>
            </a:r>
            <a:r>
              <a:rPr lang="en-US" altLang="zh-TW" dirty="0"/>
              <a:t>)</a:t>
            </a:r>
            <a:r>
              <a:rPr lang="zh-TW" altLang="en-US" dirty="0"/>
              <a:t>為最小值的弱分類器</a:t>
            </a:r>
            <a:r>
              <a:rPr lang="en-US" altLang="zh-TW" dirty="0"/>
              <a:t>: </a:t>
            </a:r>
            <a:r>
              <a:rPr lang="el-GR" altLang="zh-TW" b="1" dirty="0"/>
              <a:t>ϵ </a:t>
            </a:r>
            <a:r>
              <a:rPr lang="en-US" altLang="zh-TW" dirty="0"/>
              <a:t>(t)=</a:t>
            </a:r>
            <a:r>
              <a:rPr lang="zh-TW" altLang="en-US" dirty="0"/>
              <a:t>對於所有</a:t>
            </a:r>
            <a:r>
              <a:rPr lang="en-US" altLang="zh-TW" dirty="0" err="1"/>
              <a:t>i</a:t>
            </a:r>
            <a:r>
              <a:rPr lang="en-US" altLang="zh-TW" dirty="0"/>
              <a:t>=1....n, W(</a:t>
            </a:r>
            <a:r>
              <a:rPr lang="en-US" altLang="zh-TW" dirty="0" err="1"/>
              <a:t>t,i</a:t>
            </a:r>
            <a:r>
              <a:rPr lang="en-US" altLang="zh-TW" dirty="0"/>
              <a:t>)*|h(t)(x(</a:t>
            </a:r>
            <a:r>
              <a:rPr lang="en-US" altLang="zh-TW" dirty="0" err="1"/>
              <a:t>i</a:t>
            </a:r>
            <a:r>
              <a:rPr lang="en-US" altLang="zh-TW" dirty="0"/>
              <a:t>))-y(</a:t>
            </a:r>
            <a:r>
              <a:rPr lang="en-US" altLang="zh-TW" dirty="0" err="1"/>
              <a:t>i</a:t>
            </a:r>
            <a:r>
              <a:rPr lang="en-US" altLang="zh-TW" dirty="0"/>
              <a:t>)|</a:t>
            </a:r>
            <a:r>
              <a:rPr lang="zh-TW" altLang="en-US" dirty="0"/>
              <a:t>的合</a:t>
            </a:r>
          </a:p>
          <a:p>
            <a:r>
              <a:rPr lang="zh-TW" altLang="en-US" dirty="0" smtClean="0"/>
              <a:t>以多執行緒加快速度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階段  每抓出一個弱分類器原本要</a:t>
            </a:r>
            <a:r>
              <a:rPr lang="en-US" altLang="zh-TW" dirty="0"/>
              <a:t>3</a:t>
            </a:r>
            <a:r>
              <a:rPr lang="zh-TW" altLang="en-US" dirty="0" smtClean="0"/>
              <a:t>分半</a:t>
            </a:r>
            <a:endParaRPr lang="en-US" altLang="zh-TW" dirty="0" smtClean="0"/>
          </a:p>
          <a:p>
            <a:r>
              <a:rPr lang="zh-TW" altLang="en-US" dirty="0" smtClean="0"/>
              <a:t>新增八條執行緒壓榨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效能可以增進到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秒左右</a:t>
            </a:r>
            <a:endParaRPr lang="zh-TW" altLang="en-US" dirty="0"/>
          </a:p>
        </p:txBody>
      </p:sp>
      <p:pic>
        <p:nvPicPr>
          <p:cNvPr id="4" name="內容版面配置區 3" descr="viola04ijcv.pdf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8" t="44918" r="54713" b="40552"/>
          <a:stretch/>
        </p:blipFill>
        <p:spPr>
          <a:xfrm>
            <a:off x="7815819" y="3272421"/>
            <a:ext cx="2868657" cy="10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訓練程式實作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3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訓練程式實作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已知問題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測試時抓出的弱分類器相似度非常高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原本為了避免二次讀檔使用</a:t>
            </a:r>
            <a:r>
              <a:rPr lang="en-US" altLang="zh-TW" dirty="0" err="1" smtClean="0"/>
              <a:t>linklist</a:t>
            </a:r>
            <a:r>
              <a:rPr lang="zh-TW" altLang="en-US" dirty="0" smtClean="0"/>
              <a:t>儲存樣本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但是後來為了加快</a:t>
            </a:r>
            <a:r>
              <a:rPr lang="en-US" altLang="zh-TW" dirty="0" smtClean="0"/>
              <a:t>Key operation</a:t>
            </a:r>
            <a:r>
              <a:rPr lang="zh-TW" altLang="en-US" dirty="0" smtClean="0"/>
              <a:t>速度而改用陣列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程式順利執行可是抓出的弱分類器與使用</a:t>
            </a:r>
            <a:r>
              <a:rPr lang="en-US" altLang="zh-TW" dirty="0" err="1" smtClean="0"/>
              <a:t>linklist</a:t>
            </a:r>
            <a:r>
              <a:rPr lang="zh-TW" altLang="en-US" dirty="0" smtClean="0"/>
              <a:t>時不一樣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829549" y="1667483"/>
            <a:ext cx="3533775" cy="1757035"/>
            <a:chOff x="6819899" y="1791308"/>
            <a:chExt cx="3533775" cy="1757035"/>
          </a:xfrm>
        </p:grpSpPr>
        <p:pic>
          <p:nvPicPr>
            <p:cNvPr id="4" name="圖片 3" descr="output.txt - 記事本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" t="9027" r="63039" b="69168"/>
            <a:stretch/>
          </p:blipFill>
          <p:spPr>
            <a:xfrm>
              <a:off x="6915150" y="2052918"/>
              <a:ext cx="3028950" cy="149542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6819899" y="1791308"/>
              <a:ext cx="3533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(x1,y2)(x2,y2),t, p,</a:t>
              </a:r>
              <a:r>
                <a:rPr lang="en-US" altLang="zh-TW" sz="1100" dirty="0"/>
                <a:t> </a:t>
              </a:r>
              <a:r>
                <a:rPr lang="en-US" altLang="zh-TW" sz="1100" dirty="0" smtClean="0"/>
                <a:t>  θ,</a:t>
              </a:r>
              <a:r>
                <a:rPr lang="el-GR" altLang="zh-TW" sz="1100" b="1" dirty="0"/>
                <a:t> </a:t>
              </a:r>
              <a:r>
                <a:rPr lang="en-US" altLang="zh-TW" sz="1100" b="1" dirty="0" smtClean="0"/>
                <a:t>     </a:t>
              </a:r>
              <a:r>
                <a:rPr lang="el-GR" altLang="zh-TW" sz="1100" b="1" dirty="0" smtClean="0"/>
                <a:t>ϵ</a:t>
              </a:r>
              <a:r>
                <a:rPr lang="en-US" altLang="zh-TW" sz="1100" b="1" dirty="0" smtClean="0"/>
                <a:t>,            </a:t>
              </a:r>
              <a:r>
                <a:rPr lang="zh-TW" altLang="en-US" sz="1100" b="1" dirty="0" smtClean="0"/>
                <a:t>正確率</a:t>
              </a:r>
              <a:endParaRPr lang="zh-TW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52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335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</vt:lpstr>
      <vt:lpstr>AdaBoost人臉偵測</vt:lpstr>
      <vt:lpstr>人臉資料庫建立</vt:lpstr>
      <vt:lpstr>訓練程式實作</vt:lpstr>
      <vt:lpstr>訓練程式實作</vt:lpstr>
      <vt:lpstr>訓練程式實作</vt:lpstr>
      <vt:lpstr>訓練程式實作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AdaBoost人臉偵測</dc:title>
  <dc:creator>Paddy</dc:creator>
  <cp:lastModifiedBy>Paddy</cp:lastModifiedBy>
  <cp:revision>4</cp:revision>
  <dcterms:created xsi:type="dcterms:W3CDTF">2014-11-16T17:44:02Z</dcterms:created>
  <dcterms:modified xsi:type="dcterms:W3CDTF">2014-11-16T18:23:51Z</dcterms:modified>
</cp:coreProperties>
</file>