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Montserrat"/>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7.xml"/><Relationship Id="rId22" Type="http://schemas.openxmlformats.org/officeDocument/2006/relationships/font" Target="fonts/Lato-bold.fntdata"/><Relationship Id="rId10" Type="http://schemas.openxmlformats.org/officeDocument/2006/relationships/slide" Target="slides/slide6.xml"/><Relationship Id="rId21" Type="http://schemas.openxmlformats.org/officeDocument/2006/relationships/font" Target="fonts/Lato-regular.fntdata"/><Relationship Id="rId13" Type="http://schemas.openxmlformats.org/officeDocument/2006/relationships/slide" Target="slides/slide9.xml"/><Relationship Id="rId24" Type="http://schemas.openxmlformats.org/officeDocument/2006/relationships/font" Target="fonts/Lato-boldItalic.fntdata"/><Relationship Id="rId12" Type="http://schemas.openxmlformats.org/officeDocument/2006/relationships/slide" Target="slides/slide8.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Montserrat-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Montserrat-italic.fntdata"/><Relationship Id="rId6" Type="http://schemas.openxmlformats.org/officeDocument/2006/relationships/slide" Target="slides/slide2.xml"/><Relationship Id="rId18" Type="http://schemas.openxmlformats.org/officeDocument/2006/relationships/font" Target="fonts/Montserrat-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latin typeface="Georgia"/>
                <a:ea typeface="Georgia"/>
                <a:cs typeface="Georgia"/>
                <a:sym typeface="Georgia"/>
              </a:rPr>
              <a:t>What is log file?</a:t>
            </a:r>
            <a:endParaRPr sz="1400">
              <a:latin typeface="Georgia"/>
              <a:ea typeface="Georgia"/>
              <a:cs typeface="Georgia"/>
              <a:sym typeface="Georgia"/>
            </a:endParaRPr>
          </a:p>
          <a:p>
            <a:pPr indent="0" lvl="0" marL="0">
              <a:spcBef>
                <a:spcPts val="0"/>
              </a:spcBef>
              <a:spcAft>
                <a:spcPts val="0"/>
              </a:spcAft>
              <a:buNone/>
            </a:pPr>
            <a:r>
              <a:rPr lang="en" sz="1450">
                <a:solidFill>
                  <a:srgbClr val="262626"/>
                </a:solidFill>
                <a:highlight>
                  <a:srgbClr val="FFFFFF"/>
                </a:highlight>
                <a:latin typeface="Georgia"/>
                <a:ea typeface="Georgia"/>
                <a:cs typeface="Georgia"/>
                <a:sym typeface="Georgia"/>
              </a:rPr>
              <a:t> A log file records events and actions that take place during the runtime of a service or application.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450">
                <a:solidFill>
                  <a:srgbClr val="262626"/>
                </a:solidFill>
                <a:highlight>
                  <a:srgbClr val="FFFFFF"/>
                </a:highlight>
                <a:latin typeface="Georgia"/>
                <a:ea typeface="Georgia"/>
                <a:cs typeface="Georgia"/>
                <a:sym typeface="Georgia"/>
              </a:rPr>
              <a:t>So why are log files so important?</a:t>
            </a:r>
            <a:endParaRPr sz="1450">
              <a:solidFill>
                <a:srgbClr val="262626"/>
              </a:solidFill>
              <a:highlight>
                <a:srgbClr val="FFFFFF"/>
              </a:highlight>
              <a:latin typeface="Georgia"/>
              <a:ea typeface="Georgia"/>
              <a:cs typeface="Georgia"/>
              <a:sym typeface="Georgia"/>
            </a:endParaRPr>
          </a:p>
          <a:p>
            <a:pPr indent="0" lvl="0" marL="0" rtl="0">
              <a:lnSpc>
                <a:spcPct val="115000"/>
              </a:lnSpc>
              <a:spcBef>
                <a:spcPts val="1600"/>
              </a:spcBef>
              <a:spcAft>
                <a:spcPts val="1600"/>
              </a:spcAft>
              <a:buNone/>
            </a:pPr>
            <a:r>
              <a:rPr lang="en" sz="1450">
                <a:solidFill>
                  <a:srgbClr val="262626"/>
                </a:solidFill>
                <a:highlight>
                  <a:srgbClr val="FFFFFF"/>
                </a:highlight>
                <a:latin typeface="Georgia"/>
                <a:ea typeface="Georgia"/>
                <a:cs typeface="Georgia"/>
                <a:sym typeface="Georgia"/>
              </a:rPr>
              <a:t> Log files provide us with a precise view of the behavior of a server as well as critical information about </a:t>
            </a:r>
            <a:r>
              <a:rPr b="1" lang="en" sz="1450">
                <a:solidFill>
                  <a:srgbClr val="262626"/>
                </a:solidFill>
                <a:highlight>
                  <a:srgbClr val="FFFFFF"/>
                </a:highlight>
                <a:latin typeface="Georgia"/>
                <a:ea typeface="Georgia"/>
                <a:cs typeface="Georgia"/>
                <a:sym typeface="Georgia"/>
              </a:rPr>
              <a:t>when</a:t>
            </a:r>
            <a:r>
              <a:rPr lang="en" sz="1450">
                <a:solidFill>
                  <a:srgbClr val="262626"/>
                </a:solidFill>
                <a:highlight>
                  <a:srgbClr val="FFFFFF"/>
                </a:highlight>
                <a:latin typeface="Georgia"/>
                <a:ea typeface="Georgia"/>
                <a:cs typeface="Georgia"/>
                <a:sym typeface="Georgia"/>
              </a:rPr>
              <a:t>, </a:t>
            </a:r>
            <a:r>
              <a:rPr b="1" lang="en" sz="1450">
                <a:solidFill>
                  <a:srgbClr val="262626"/>
                </a:solidFill>
                <a:highlight>
                  <a:srgbClr val="FFFFFF"/>
                </a:highlight>
                <a:latin typeface="Georgia"/>
                <a:ea typeface="Georgia"/>
                <a:cs typeface="Georgia"/>
                <a:sym typeface="Georgia"/>
              </a:rPr>
              <a:t>how</a:t>
            </a:r>
            <a:r>
              <a:rPr lang="en" sz="1450">
                <a:solidFill>
                  <a:srgbClr val="262626"/>
                </a:solidFill>
                <a:highlight>
                  <a:srgbClr val="FFFFFF"/>
                </a:highlight>
                <a:latin typeface="Georgia"/>
                <a:ea typeface="Georgia"/>
                <a:cs typeface="Georgia"/>
                <a:sym typeface="Georgia"/>
              </a:rPr>
              <a:t> and “</a:t>
            </a:r>
            <a:r>
              <a:rPr b="1" lang="en" sz="1450">
                <a:solidFill>
                  <a:srgbClr val="262626"/>
                </a:solidFill>
                <a:highlight>
                  <a:srgbClr val="FFFFFF"/>
                </a:highlight>
                <a:latin typeface="Georgia"/>
                <a:ea typeface="Georgia"/>
                <a:cs typeface="Georgia"/>
                <a:sym typeface="Georgia"/>
              </a:rPr>
              <a:t>by whom</a:t>
            </a:r>
            <a:r>
              <a:rPr lang="en" sz="1450">
                <a:solidFill>
                  <a:srgbClr val="262626"/>
                </a:solidFill>
                <a:highlight>
                  <a:srgbClr val="FFFFFF"/>
                </a:highlight>
                <a:latin typeface="Georgia"/>
                <a:ea typeface="Georgia"/>
                <a:cs typeface="Georgia"/>
                <a:sym typeface="Georgia"/>
              </a:rPr>
              <a:t>” a server is being accessed.This kind of information can help us monitor the performance, troubleshoot and debug applications, as well as help forensic investigators unfold the chain of events that may have led to a malicious activity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450">
                <a:solidFill>
                  <a:srgbClr val="262626"/>
                </a:solidFill>
                <a:highlight>
                  <a:schemeClr val="lt1"/>
                </a:highlight>
                <a:latin typeface="Georgia"/>
                <a:ea typeface="Georgia"/>
                <a:cs typeface="Georgia"/>
                <a:sym typeface="Georgia"/>
              </a:rPr>
              <a:t>So why are log files so important?</a:t>
            </a:r>
            <a:endParaRPr sz="1450">
              <a:solidFill>
                <a:srgbClr val="262626"/>
              </a:solidFill>
              <a:highlight>
                <a:schemeClr val="lt1"/>
              </a:highlight>
              <a:latin typeface="Georgia"/>
              <a:ea typeface="Georgia"/>
              <a:cs typeface="Georgia"/>
              <a:sym typeface="Georgia"/>
            </a:endParaRPr>
          </a:p>
          <a:p>
            <a:pPr indent="0" lvl="0" marL="0" rtl="0">
              <a:lnSpc>
                <a:spcPct val="115000"/>
              </a:lnSpc>
              <a:spcBef>
                <a:spcPts val="1600"/>
              </a:spcBef>
              <a:spcAft>
                <a:spcPts val="0"/>
              </a:spcAft>
              <a:buNone/>
            </a:pPr>
            <a:r>
              <a:rPr lang="en" sz="1450">
                <a:solidFill>
                  <a:srgbClr val="262626"/>
                </a:solidFill>
                <a:highlight>
                  <a:schemeClr val="lt1"/>
                </a:highlight>
                <a:latin typeface="Georgia"/>
                <a:ea typeface="Georgia"/>
                <a:cs typeface="Georgia"/>
                <a:sym typeface="Georgia"/>
              </a:rPr>
              <a:t> Log files provide us with a precise view of the behavior of a server as well as critical information about </a:t>
            </a:r>
            <a:r>
              <a:rPr b="1" lang="en" sz="1450">
                <a:solidFill>
                  <a:srgbClr val="262626"/>
                </a:solidFill>
                <a:highlight>
                  <a:schemeClr val="lt1"/>
                </a:highlight>
                <a:latin typeface="Georgia"/>
                <a:ea typeface="Georgia"/>
                <a:cs typeface="Georgia"/>
                <a:sym typeface="Georgia"/>
              </a:rPr>
              <a:t>when</a:t>
            </a:r>
            <a:r>
              <a:rPr lang="en" sz="1450">
                <a:solidFill>
                  <a:srgbClr val="262626"/>
                </a:solidFill>
                <a:highlight>
                  <a:schemeClr val="lt1"/>
                </a:highlight>
                <a:latin typeface="Georgia"/>
                <a:ea typeface="Georgia"/>
                <a:cs typeface="Georgia"/>
                <a:sym typeface="Georgia"/>
              </a:rPr>
              <a:t>, </a:t>
            </a:r>
            <a:r>
              <a:rPr b="1" lang="en" sz="1450">
                <a:solidFill>
                  <a:srgbClr val="262626"/>
                </a:solidFill>
                <a:highlight>
                  <a:schemeClr val="lt1"/>
                </a:highlight>
                <a:latin typeface="Georgia"/>
                <a:ea typeface="Georgia"/>
                <a:cs typeface="Georgia"/>
                <a:sym typeface="Georgia"/>
              </a:rPr>
              <a:t>how</a:t>
            </a:r>
            <a:r>
              <a:rPr lang="en" sz="1450">
                <a:solidFill>
                  <a:srgbClr val="262626"/>
                </a:solidFill>
                <a:highlight>
                  <a:schemeClr val="lt1"/>
                </a:highlight>
                <a:latin typeface="Georgia"/>
                <a:ea typeface="Georgia"/>
                <a:cs typeface="Georgia"/>
                <a:sym typeface="Georgia"/>
              </a:rPr>
              <a:t> and “</a:t>
            </a:r>
            <a:r>
              <a:rPr b="1" lang="en" sz="1450">
                <a:solidFill>
                  <a:srgbClr val="262626"/>
                </a:solidFill>
                <a:highlight>
                  <a:schemeClr val="lt1"/>
                </a:highlight>
                <a:latin typeface="Georgia"/>
                <a:ea typeface="Georgia"/>
                <a:cs typeface="Georgia"/>
                <a:sym typeface="Georgia"/>
              </a:rPr>
              <a:t>by whom</a:t>
            </a:r>
            <a:r>
              <a:rPr lang="en" sz="1450">
                <a:solidFill>
                  <a:srgbClr val="262626"/>
                </a:solidFill>
                <a:highlight>
                  <a:schemeClr val="lt1"/>
                </a:highlight>
                <a:latin typeface="Georgia"/>
                <a:ea typeface="Georgia"/>
                <a:cs typeface="Georgia"/>
                <a:sym typeface="Georgia"/>
              </a:rPr>
              <a:t>” a server is being accessed.This kind of information can help us monitor the performance, troubleshoot and debug applications, as well as help forensic investigators unfold the chain of events that may have led to a malicious activity</a:t>
            </a:r>
            <a:endParaRPr/>
          </a:p>
          <a:p>
            <a:pPr indent="0" lvl="0" marL="0">
              <a:spcBef>
                <a:spcPts val="16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Shape 16"/>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Shape 17"/>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Shape 1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Shape 11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Shape 1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Shape 11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Shape 12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5" name="Shape 125"/>
          <p:cNvSpPr txBox="1"/>
          <p:nvPr>
            <p:ph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p:txBody>
      </p:sp>
      <p:sp>
        <p:nvSpPr>
          <p:cNvPr id="126" name="Shape 126"/>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Shape 1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 name="Shape 3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9" name="Shape 39"/>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Shape 46"/>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Shape 53"/>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0" name="Shape 60"/>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Shape 6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Shape 6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Shape 77"/>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Shape 8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9" name="Shape 89"/>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Shape 96"/>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Shape 97"/>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Shape 9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Shape 10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spcBef>
                <a:spcPts val="0"/>
              </a:spcBef>
              <a:buNone/>
              <a:defRPr sz="1000">
                <a:solidFill>
                  <a:schemeClr val="lt1"/>
                </a:solidFill>
                <a:latin typeface="Lato"/>
                <a:ea typeface="Lato"/>
                <a:cs typeface="Lato"/>
                <a:sym typeface="Lato"/>
              </a:defRPr>
            </a:lvl1pPr>
            <a:lvl2pPr lvl="1" algn="r">
              <a:spcBef>
                <a:spcPts val="0"/>
              </a:spcBef>
              <a:buNone/>
              <a:defRPr sz="1000">
                <a:solidFill>
                  <a:schemeClr val="lt1"/>
                </a:solidFill>
                <a:latin typeface="Lato"/>
                <a:ea typeface="Lato"/>
                <a:cs typeface="Lato"/>
                <a:sym typeface="Lato"/>
              </a:defRPr>
            </a:lvl2pPr>
            <a:lvl3pPr lvl="2" algn="r">
              <a:spcBef>
                <a:spcPts val="0"/>
              </a:spcBef>
              <a:buNone/>
              <a:defRPr sz="1000">
                <a:solidFill>
                  <a:schemeClr val="lt1"/>
                </a:solidFill>
                <a:latin typeface="Lato"/>
                <a:ea typeface="Lato"/>
                <a:cs typeface="Lato"/>
                <a:sym typeface="Lato"/>
              </a:defRPr>
            </a:lvl3pPr>
            <a:lvl4pPr lvl="3" algn="r">
              <a:spcBef>
                <a:spcPts val="0"/>
              </a:spcBef>
              <a:buNone/>
              <a:defRPr sz="1000">
                <a:solidFill>
                  <a:schemeClr val="lt1"/>
                </a:solidFill>
                <a:latin typeface="Lato"/>
                <a:ea typeface="Lato"/>
                <a:cs typeface="Lato"/>
                <a:sym typeface="Lato"/>
              </a:defRPr>
            </a:lvl4pPr>
            <a:lvl5pPr lvl="4" algn="r">
              <a:spcBef>
                <a:spcPts val="0"/>
              </a:spcBef>
              <a:buNone/>
              <a:defRPr sz="1000">
                <a:solidFill>
                  <a:schemeClr val="lt1"/>
                </a:solidFill>
                <a:latin typeface="Lato"/>
                <a:ea typeface="Lato"/>
                <a:cs typeface="Lato"/>
                <a:sym typeface="Lato"/>
              </a:defRPr>
            </a:lvl5pPr>
            <a:lvl6pPr lvl="5" algn="r">
              <a:spcBef>
                <a:spcPts val="0"/>
              </a:spcBef>
              <a:buNone/>
              <a:defRPr sz="1000">
                <a:solidFill>
                  <a:schemeClr val="lt1"/>
                </a:solidFill>
                <a:latin typeface="Lato"/>
                <a:ea typeface="Lato"/>
                <a:cs typeface="Lato"/>
                <a:sym typeface="Lato"/>
              </a:defRPr>
            </a:lvl6pPr>
            <a:lvl7pPr lvl="6" algn="r">
              <a:spcBef>
                <a:spcPts val="0"/>
              </a:spcBef>
              <a:buNone/>
              <a:defRPr sz="1000">
                <a:solidFill>
                  <a:schemeClr val="lt1"/>
                </a:solidFill>
                <a:latin typeface="Lato"/>
                <a:ea typeface="Lato"/>
                <a:cs typeface="Lato"/>
                <a:sym typeface="Lato"/>
              </a:defRPr>
            </a:lvl7pPr>
            <a:lvl8pPr lvl="7" algn="r">
              <a:spcBef>
                <a:spcPts val="0"/>
              </a:spcBef>
              <a:buNone/>
              <a:defRPr sz="1000">
                <a:solidFill>
                  <a:schemeClr val="lt1"/>
                </a:solidFill>
                <a:latin typeface="Lato"/>
                <a:ea typeface="Lato"/>
                <a:cs typeface="Lato"/>
                <a:sym typeface="Lato"/>
              </a:defRPr>
            </a:lvl8pPr>
            <a:lvl9pPr lvl="8" algn="r">
              <a:spcBef>
                <a:spcPts val="0"/>
              </a:spcBef>
              <a:buNone/>
              <a:defRPr sz="1000">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en.wikipedia.org/wiki/Log_file" TargetMode="External"/><Relationship Id="rId4" Type="http://schemas.openxmlformats.org/officeDocument/2006/relationships/hyperlink" Target="https://blog.sucuri.net/2010/03/the-importance-of-logging-for-web-applications-security-talk.html" TargetMode="External"/><Relationship Id="rId5" Type="http://schemas.openxmlformats.org/officeDocument/2006/relationships/hyperlink" Target="https://www.tutorialspoint.com/log4j/log4j_logging_methods.htm" TargetMode="External"/><Relationship Id="rId6" Type="http://schemas.openxmlformats.org/officeDocument/2006/relationships/hyperlink" Target="http://logging.apache.org/log4j/1.2/index.html" TargetMode="External"/><Relationship Id="rId7" Type="http://schemas.openxmlformats.org/officeDocument/2006/relationships/hyperlink" Target="https://www.slideshare.net/kunal.dabir/log4j-logging-mechanis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133" name="Shape 133"/>
        <p:cNvGrpSpPr/>
        <p:nvPr/>
      </p:nvGrpSpPr>
      <p:grpSpPr>
        <a:xfrm>
          <a:off x="0" y="0"/>
          <a:ext cx="0" cy="0"/>
          <a:chOff x="0" y="0"/>
          <a:chExt cx="0" cy="0"/>
        </a:xfrm>
      </p:grpSpPr>
      <p:sp>
        <p:nvSpPr>
          <p:cNvPr id="134" name="Shape 134"/>
          <p:cNvSpPr txBox="1"/>
          <p:nvPr>
            <p:ph type="ctrTitle"/>
          </p:nvPr>
        </p:nvSpPr>
        <p:spPr>
          <a:xfrm>
            <a:off x="3445900" y="734450"/>
            <a:ext cx="5017500" cy="157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2400"/>
              <a:t>LOGGING SOLUTIONS FOR WEB APPLICATIONS</a:t>
            </a:r>
            <a:endParaRPr b="1" sz="2400"/>
          </a:p>
        </p:txBody>
      </p:sp>
      <p:sp>
        <p:nvSpPr>
          <p:cNvPr id="135" name="Shape 135"/>
          <p:cNvSpPr txBox="1"/>
          <p:nvPr>
            <p:ph idx="1" type="subTitle"/>
          </p:nvPr>
        </p:nvSpPr>
        <p:spPr>
          <a:xfrm>
            <a:off x="5040650" y="2313350"/>
            <a:ext cx="3861300" cy="2226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1600"/>
              <a:t>Group  Members:             </a:t>
            </a:r>
            <a:endParaRPr b="1" sz="1600"/>
          </a:p>
          <a:p>
            <a:pPr indent="0" lvl="0" marL="0">
              <a:spcBef>
                <a:spcPts val="0"/>
              </a:spcBef>
              <a:spcAft>
                <a:spcPts val="0"/>
              </a:spcAft>
              <a:buNone/>
            </a:pPr>
            <a:r>
              <a:rPr lang="en" sz="1400"/>
              <a:t>  </a:t>
            </a:r>
            <a:endParaRPr sz="1400"/>
          </a:p>
          <a:p>
            <a:pPr indent="0" lvl="0" marL="0">
              <a:spcBef>
                <a:spcPts val="0"/>
              </a:spcBef>
              <a:spcAft>
                <a:spcPts val="0"/>
              </a:spcAft>
              <a:buNone/>
            </a:pPr>
            <a:r>
              <a:rPr lang="en" sz="1400"/>
              <a:t>      1.  </a:t>
            </a:r>
            <a:r>
              <a:rPr lang="en" sz="1400"/>
              <a:t>Padegal Sai GiriRaj   (U101115FCS121)</a:t>
            </a:r>
            <a:endParaRPr sz="1400"/>
          </a:p>
          <a:p>
            <a:pPr indent="0" lvl="0" marL="0">
              <a:spcBef>
                <a:spcPts val="0"/>
              </a:spcBef>
              <a:spcAft>
                <a:spcPts val="0"/>
              </a:spcAft>
              <a:buNone/>
            </a:pPr>
            <a:r>
              <a:rPr lang="en" sz="1400"/>
              <a:t>      2.  P.Revanth   (U101115FCS265)</a:t>
            </a:r>
            <a:endParaRPr sz="1400"/>
          </a:p>
          <a:p>
            <a:pPr indent="0" lvl="0" marL="0">
              <a:spcBef>
                <a:spcPts val="0"/>
              </a:spcBef>
              <a:spcAft>
                <a:spcPts val="0"/>
              </a:spcAft>
              <a:buNone/>
            </a:pPr>
            <a:r>
              <a:rPr lang="en" sz="1400"/>
              <a:t>      3.  </a:t>
            </a:r>
            <a:r>
              <a:rPr lang="en" sz="1400"/>
              <a:t>M.Praveen  (U101115FCS126)</a:t>
            </a:r>
            <a:endParaRPr sz="1400"/>
          </a:p>
          <a:p>
            <a:pPr indent="0" lvl="0" marL="0">
              <a:spcBef>
                <a:spcPts val="0"/>
              </a:spcBef>
              <a:spcAft>
                <a:spcPts val="0"/>
              </a:spcAft>
              <a:buNone/>
            </a:pPr>
            <a:r>
              <a:rPr lang="en" sz="1400"/>
              <a:t>      4.  Boyina Santosh </a:t>
            </a:r>
            <a:r>
              <a:rPr lang="en" sz="1400"/>
              <a:t> (U101115FCS140)</a:t>
            </a:r>
            <a:endParaRPr sz="1400"/>
          </a:p>
          <a:p>
            <a:pPr indent="0" lvl="0" marL="0">
              <a:spcBef>
                <a:spcPts val="0"/>
              </a:spcBef>
              <a:spcAft>
                <a:spcPts val="0"/>
              </a:spcAft>
              <a:buNone/>
            </a:pPr>
            <a:r>
              <a:rPr lang="en" sz="1400"/>
              <a:t>      5.  </a:t>
            </a:r>
            <a:r>
              <a:rPr lang="en" sz="1400"/>
              <a:t>I.Lohiya   (U101115FCS100)</a:t>
            </a:r>
            <a:endParaRPr sz="1400"/>
          </a:p>
          <a:p>
            <a:pPr indent="0" lvl="0" marL="0">
              <a:spcBef>
                <a:spcPts val="0"/>
              </a:spcBef>
              <a:spcAft>
                <a:spcPts val="0"/>
              </a:spcAft>
              <a:buNone/>
            </a:pPr>
            <a:r>
              <a:t/>
            </a:r>
            <a:endParaRPr sz="1400"/>
          </a:p>
          <a:p>
            <a:pPr indent="0" lvl="0" marL="0" rtl="0">
              <a:spcBef>
                <a:spcPts val="0"/>
              </a:spcBef>
              <a:spcAft>
                <a:spcPts val="0"/>
              </a:spcAft>
              <a:buNone/>
            </a:pPr>
            <a:r>
              <a:rPr lang="en" sz="1400"/>
              <a:t> </a:t>
            </a:r>
            <a:r>
              <a:rPr b="1" lang="en" sz="1600"/>
              <a:t>Group  Mentor : </a:t>
            </a:r>
            <a:r>
              <a:rPr b="1" lang="en" sz="1600"/>
              <a:t>DIVYA AGGARWAL</a:t>
            </a:r>
            <a:r>
              <a:rPr b="1" lang="en" sz="1600"/>
              <a:t> </a:t>
            </a:r>
            <a:r>
              <a:rPr lang="en" sz="1400"/>
              <a:t> </a:t>
            </a:r>
            <a:r>
              <a:rPr lang="en"/>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187" name="Shape 187"/>
        <p:cNvGrpSpPr/>
        <p:nvPr/>
      </p:nvGrpSpPr>
      <p:grpSpPr>
        <a:xfrm>
          <a:off x="0" y="0"/>
          <a:ext cx="0" cy="0"/>
          <a:chOff x="0" y="0"/>
          <a:chExt cx="0" cy="0"/>
        </a:xfrm>
      </p:grpSpPr>
      <p:sp>
        <p:nvSpPr>
          <p:cNvPr id="188" name="Shape 18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References</a:t>
            </a:r>
            <a:endParaRPr/>
          </a:p>
        </p:txBody>
      </p:sp>
      <p:sp>
        <p:nvSpPr>
          <p:cNvPr id="189" name="Shape 18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800"/>
              <a:t>1.</a:t>
            </a:r>
            <a:r>
              <a:rPr lang="en" sz="1800" u="sng">
                <a:solidFill>
                  <a:schemeClr val="hlink"/>
                </a:solidFill>
                <a:hlinkClick r:id="rId3"/>
              </a:rPr>
              <a:t>https://en.wikipedia.org/wiki/Log_file</a:t>
            </a:r>
            <a:endParaRPr sz="1800"/>
          </a:p>
          <a:p>
            <a:pPr indent="0" lvl="0" marL="0">
              <a:spcBef>
                <a:spcPts val="1600"/>
              </a:spcBef>
              <a:spcAft>
                <a:spcPts val="0"/>
              </a:spcAft>
              <a:buNone/>
            </a:pPr>
            <a:r>
              <a:rPr lang="en" sz="1800"/>
              <a:t>2.</a:t>
            </a:r>
            <a:r>
              <a:rPr lang="en" sz="1800" u="sng">
                <a:solidFill>
                  <a:schemeClr val="hlink"/>
                </a:solidFill>
                <a:hlinkClick r:id="rId4"/>
              </a:rPr>
              <a:t>https://blog.sucuri.net/2010/03/the-importance-of-logging-for-web-applications-security-talk.html</a:t>
            </a:r>
            <a:endParaRPr sz="1800"/>
          </a:p>
          <a:p>
            <a:pPr indent="0" lvl="0" marL="0">
              <a:spcBef>
                <a:spcPts val="1600"/>
              </a:spcBef>
              <a:spcAft>
                <a:spcPts val="0"/>
              </a:spcAft>
              <a:buNone/>
            </a:pPr>
            <a:r>
              <a:rPr lang="en" sz="1800"/>
              <a:t>3.</a:t>
            </a:r>
            <a:r>
              <a:rPr lang="en" sz="1800" u="sng">
                <a:solidFill>
                  <a:schemeClr val="hlink"/>
                </a:solidFill>
                <a:hlinkClick r:id="rId5"/>
              </a:rPr>
              <a:t>https://www.tutorialspoint.com/log4j/log4j_logging_methods.htm</a:t>
            </a:r>
            <a:endParaRPr sz="1800"/>
          </a:p>
          <a:p>
            <a:pPr indent="0" lvl="0" marL="0">
              <a:spcBef>
                <a:spcPts val="1600"/>
              </a:spcBef>
              <a:spcAft>
                <a:spcPts val="0"/>
              </a:spcAft>
              <a:buNone/>
            </a:pPr>
            <a:r>
              <a:rPr lang="en" sz="1800"/>
              <a:t>4.</a:t>
            </a:r>
            <a:r>
              <a:rPr lang="en" sz="1800" u="sng">
                <a:solidFill>
                  <a:schemeClr val="hlink"/>
                </a:solidFill>
                <a:hlinkClick r:id="rId6"/>
              </a:rPr>
              <a:t>http://logging.apache.org/log4j/1.2/index.html</a:t>
            </a:r>
            <a:endParaRPr sz="1800"/>
          </a:p>
          <a:p>
            <a:pPr indent="0" lvl="0" marL="0">
              <a:spcBef>
                <a:spcPts val="1600"/>
              </a:spcBef>
              <a:spcAft>
                <a:spcPts val="0"/>
              </a:spcAft>
              <a:buNone/>
            </a:pPr>
            <a:r>
              <a:rPr lang="en" sz="1800"/>
              <a:t>5.</a:t>
            </a:r>
            <a:r>
              <a:rPr lang="en" sz="1800" u="sng">
                <a:solidFill>
                  <a:schemeClr val="hlink"/>
                </a:solidFill>
                <a:hlinkClick r:id="rId7"/>
              </a:rPr>
              <a:t>https://www.slideshare.net/kunal.dabir/log4j-logging-mechanism</a:t>
            </a:r>
            <a:endParaRPr sz="1800"/>
          </a:p>
          <a:p>
            <a:pPr indent="0" lvl="0" marL="0">
              <a:spcBef>
                <a:spcPts val="1600"/>
              </a:spcBef>
              <a:spcAft>
                <a:spcPts val="0"/>
              </a:spcAft>
              <a:buNone/>
            </a:pPr>
            <a:r>
              <a:t/>
            </a:r>
            <a:endParaRPr sz="1800"/>
          </a:p>
          <a:p>
            <a:pPr indent="0" lvl="0" marL="0">
              <a:spcBef>
                <a:spcPts val="1600"/>
              </a:spcBef>
              <a:spcAft>
                <a:spcPts val="1600"/>
              </a:spcAft>
              <a:buNone/>
            </a:pPr>
            <a:r>
              <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193" name="Shape 193"/>
        <p:cNvGrpSpPr/>
        <p:nvPr/>
      </p:nvGrpSpPr>
      <p:grpSpPr>
        <a:xfrm>
          <a:off x="0" y="0"/>
          <a:ext cx="0" cy="0"/>
          <a:chOff x="0" y="0"/>
          <a:chExt cx="0" cy="0"/>
        </a:xfrm>
      </p:grpSpPr>
      <p:sp>
        <p:nvSpPr>
          <p:cNvPr id="194" name="Shape 19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sz="4800"/>
              <a:t>          </a:t>
            </a:r>
            <a:r>
              <a:rPr b="1" lang="en" sz="4000"/>
              <a:t>Any Questions ?</a:t>
            </a:r>
            <a:endParaRPr b="1" sz="4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198" name="Shape 198"/>
        <p:cNvGrpSpPr/>
        <p:nvPr/>
      </p:nvGrpSpPr>
      <p:grpSpPr>
        <a:xfrm>
          <a:off x="0" y="0"/>
          <a:ext cx="0" cy="0"/>
          <a:chOff x="0" y="0"/>
          <a:chExt cx="0" cy="0"/>
        </a:xfrm>
      </p:grpSpPr>
      <p:sp>
        <p:nvSpPr>
          <p:cNvPr id="199" name="Shape 199"/>
          <p:cNvSpPr txBox="1"/>
          <p:nvPr>
            <p:ph type="title"/>
          </p:nvPr>
        </p:nvSpPr>
        <p:spPr>
          <a:xfrm>
            <a:off x="1156750" y="1992825"/>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6000"/>
              <a:t>       </a:t>
            </a:r>
            <a:r>
              <a:rPr b="1" lang="en" sz="4800"/>
              <a:t>THANK YOU</a:t>
            </a:r>
            <a:endParaRPr b="1" sz="4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139" name="Shape 139"/>
        <p:cNvGrpSpPr/>
        <p:nvPr/>
      </p:nvGrpSpPr>
      <p:grpSpPr>
        <a:xfrm>
          <a:off x="0" y="0"/>
          <a:ext cx="0" cy="0"/>
          <a:chOff x="0" y="0"/>
          <a:chExt cx="0" cy="0"/>
        </a:xfrm>
      </p:grpSpPr>
      <p:sp>
        <p:nvSpPr>
          <p:cNvPr id="140" name="Shape 140"/>
          <p:cNvSpPr txBox="1"/>
          <p:nvPr>
            <p:ph type="title"/>
          </p:nvPr>
        </p:nvSpPr>
        <p:spPr>
          <a:xfrm>
            <a:off x="1297500" y="370925"/>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OBJECTIVES</a:t>
            </a:r>
            <a:endParaRPr/>
          </a:p>
        </p:txBody>
      </p:sp>
      <p:sp>
        <p:nvSpPr>
          <p:cNvPr id="141" name="Shape 141"/>
          <p:cNvSpPr txBox="1"/>
          <p:nvPr>
            <p:ph idx="1" type="body"/>
          </p:nvPr>
        </p:nvSpPr>
        <p:spPr>
          <a:xfrm>
            <a:off x="1160650" y="1407875"/>
            <a:ext cx="7038900" cy="3644400"/>
          </a:xfrm>
          <a:prstGeom prst="rect">
            <a:avLst/>
          </a:prstGeom>
        </p:spPr>
        <p:txBody>
          <a:bodyPr anchorCtr="0" anchor="t" bIns="91425" lIns="91425" spcFirstLastPara="1" rIns="91425" wrap="square" tIns="91425">
            <a:noAutofit/>
          </a:bodyPr>
          <a:lstStyle/>
          <a:p>
            <a:pPr indent="-355600" lvl="0" marL="457200" rtl="0">
              <a:spcBef>
                <a:spcPts val="0"/>
              </a:spcBef>
              <a:spcAft>
                <a:spcPts val="0"/>
              </a:spcAft>
              <a:buSzPts val="2000"/>
              <a:buChar char="●"/>
            </a:pPr>
            <a:r>
              <a:rPr lang="en" sz="2000"/>
              <a:t>We will be building comprehensive plugin for the web applications to generate the log files to :</a:t>
            </a:r>
            <a:endParaRPr sz="2000"/>
          </a:p>
          <a:p>
            <a:pPr indent="-355600" lvl="0" marL="457200" rtl="0">
              <a:spcBef>
                <a:spcPts val="0"/>
              </a:spcBef>
              <a:spcAft>
                <a:spcPts val="0"/>
              </a:spcAft>
              <a:buSzPts val="2000"/>
              <a:buChar char="●"/>
            </a:pPr>
            <a:r>
              <a:rPr lang="en" sz="2000"/>
              <a:t>View full application error details.</a:t>
            </a:r>
            <a:endParaRPr sz="2000"/>
          </a:p>
          <a:p>
            <a:pPr indent="-355600" lvl="0" marL="457200" rtl="0">
              <a:spcBef>
                <a:spcPts val="0"/>
              </a:spcBef>
              <a:spcAft>
                <a:spcPts val="0"/>
              </a:spcAft>
              <a:buSzPts val="2000"/>
              <a:buChar char="●"/>
            </a:pPr>
            <a:r>
              <a:rPr lang="en" sz="2000"/>
              <a:t>Logging setup should be easy especially for system administrators.</a:t>
            </a:r>
            <a:endParaRPr sz="2000"/>
          </a:p>
          <a:p>
            <a:pPr indent="-355600" lvl="0" marL="457200">
              <a:spcBef>
                <a:spcPts val="0"/>
              </a:spcBef>
              <a:spcAft>
                <a:spcPts val="0"/>
              </a:spcAft>
              <a:buSzPts val="2000"/>
              <a:buChar char="●"/>
            </a:pPr>
            <a:r>
              <a:rPr lang="en" sz="2000"/>
              <a:t>Security logging , it should  (i)detect attacks (ii)unauthorized URL access  (iii) detect errors(loss of availability).</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145" name="Shape 145"/>
        <p:cNvGrpSpPr/>
        <p:nvPr/>
      </p:nvGrpSpPr>
      <p:grpSpPr>
        <a:xfrm>
          <a:off x="0" y="0"/>
          <a:ext cx="0" cy="0"/>
          <a:chOff x="0" y="0"/>
          <a:chExt cx="0" cy="0"/>
        </a:xfrm>
      </p:grpSpPr>
      <p:sp>
        <p:nvSpPr>
          <p:cNvPr id="146" name="Shape 14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BACKGROUND</a:t>
            </a:r>
            <a:endParaRPr/>
          </a:p>
        </p:txBody>
      </p:sp>
      <p:sp>
        <p:nvSpPr>
          <p:cNvPr id="147" name="Shape 147"/>
          <p:cNvSpPr txBox="1"/>
          <p:nvPr>
            <p:ph idx="1" type="body"/>
          </p:nvPr>
        </p:nvSpPr>
        <p:spPr>
          <a:xfrm>
            <a:off x="1297500" y="1359975"/>
            <a:ext cx="7038900" cy="2911200"/>
          </a:xfrm>
          <a:prstGeom prst="rect">
            <a:avLst/>
          </a:prstGeom>
        </p:spPr>
        <p:txBody>
          <a:bodyPr anchorCtr="0" anchor="t" bIns="91425" lIns="91425" spcFirstLastPara="1" rIns="91425" wrap="square" tIns="91425">
            <a:noAutofit/>
          </a:bodyPr>
          <a:lstStyle/>
          <a:p>
            <a:pPr indent="0" lvl="0" marL="0" rtl="0" algn="just">
              <a:spcBef>
                <a:spcPts val="1000"/>
              </a:spcBef>
              <a:spcAft>
                <a:spcPts val="0"/>
              </a:spcAft>
              <a:buNone/>
            </a:pPr>
            <a:r>
              <a:rPr b="1" lang="en" sz="2000"/>
              <a:t>Logging , Why?</a:t>
            </a:r>
            <a:endParaRPr b="1" sz="2000"/>
          </a:p>
          <a:p>
            <a:pPr indent="-355600" lvl="0" marL="457200" rtl="0" algn="just">
              <a:spcBef>
                <a:spcPts val="1000"/>
              </a:spcBef>
              <a:spcAft>
                <a:spcPts val="0"/>
              </a:spcAft>
              <a:buSzPts val="2000"/>
              <a:buChar char="●"/>
            </a:pPr>
            <a:r>
              <a:rPr lang="en" sz="2000"/>
              <a:t> Logging is  the act of keeping a log .   </a:t>
            </a:r>
            <a:endParaRPr sz="2000"/>
          </a:p>
          <a:p>
            <a:pPr indent="-355600" lvl="0" marL="457200" algn="just">
              <a:spcBef>
                <a:spcPts val="0"/>
              </a:spcBef>
              <a:spcAft>
                <a:spcPts val="0"/>
              </a:spcAft>
              <a:buSzPts val="2000"/>
              <a:buChar char="●"/>
            </a:pPr>
            <a:r>
              <a:rPr lang="en" sz="2000"/>
              <a:t>Logging is easier and faster than debugging.</a:t>
            </a:r>
            <a:endParaRPr sz="2000"/>
          </a:p>
          <a:p>
            <a:pPr indent="0" lvl="0" marL="0" rtl="0" algn="just">
              <a:spcBef>
                <a:spcPts val="1000"/>
              </a:spcBef>
              <a:spcAft>
                <a:spcPts val="0"/>
              </a:spcAft>
              <a:buNone/>
            </a:pPr>
            <a:r>
              <a:rPr lang="en" sz="2000"/>
              <a:t> </a:t>
            </a:r>
            <a:r>
              <a:rPr b="1" lang="en" sz="2000"/>
              <a:t>What is Log file?</a:t>
            </a:r>
            <a:endParaRPr b="1" sz="2000"/>
          </a:p>
          <a:p>
            <a:pPr indent="-355600" lvl="0" marL="457200" rtl="0" algn="just">
              <a:spcBef>
                <a:spcPts val="1000"/>
              </a:spcBef>
              <a:spcAft>
                <a:spcPts val="0"/>
              </a:spcAft>
              <a:buSzPts val="2000"/>
              <a:buChar char="●"/>
            </a:pPr>
            <a:r>
              <a:rPr lang="en" sz="2000"/>
              <a:t>Log file records the events and actions that takes place       during the runtime of service or application.</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151" name="Shape 151"/>
        <p:cNvGrpSpPr/>
        <p:nvPr/>
      </p:nvGrpSpPr>
      <p:grpSpPr>
        <a:xfrm>
          <a:off x="0" y="0"/>
          <a:ext cx="0" cy="0"/>
          <a:chOff x="0" y="0"/>
          <a:chExt cx="0" cy="0"/>
        </a:xfrm>
      </p:grpSpPr>
      <p:sp>
        <p:nvSpPr>
          <p:cNvPr id="152" name="Shape 152"/>
          <p:cNvSpPr txBox="1"/>
          <p:nvPr>
            <p:ph type="title"/>
          </p:nvPr>
        </p:nvSpPr>
        <p:spPr>
          <a:xfrm>
            <a:off x="1297500" y="507800"/>
            <a:ext cx="7038900" cy="9141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b="1" lang="en">
                <a:latin typeface="Lato"/>
                <a:ea typeface="Lato"/>
                <a:cs typeface="Lato"/>
                <a:sym typeface="Lato"/>
              </a:rPr>
              <a:t>Advantages of having log files:</a:t>
            </a:r>
            <a:endParaRPr/>
          </a:p>
        </p:txBody>
      </p:sp>
      <p:sp>
        <p:nvSpPr>
          <p:cNvPr id="153" name="Shape 153"/>
          <p:cNvSpPr txBox="1"/>
          <p:nvPr>
            <p:ph idx="1" type="body"/>
          </p:nvPr>
        </p:nvSpPr>
        <p:spPr>
          <a:xfrm>
            <a:off x="1052550" y="934050"/>
            <a:ext cx="7038900" cy="3927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b="1" sz="1900"/>
          </a:p>
          <a:p>
            <a:pPr indent="-355600" lvl="0" marL="457200" rtl="0">
              <a:spcBef>
                <a:spcPts val="1600"/>
              </a:spcBef>
              <a:spcAft>
                <a:spcPts val="0"/>
              </a:spcAft>
              <a:buSzPts val="2000"/>
              <a:buChar char="●"/>
            </a:pPr>
            <a:r>
              <a:rPr lang="en" sz="2000"/>
              <a:t>Log files provide us with a precise view of the behaviour of a server as well as critical information about when , how and “by whom” a server is being accessed.   </a:t>
            </a:r>
            <a:endParaRPr sz="2000"/>
          </a:p>
          <a:p>
            <a:pPr indent="-355600" lvl="0" marL="457200" rtl="0">
              <a:spcBef>
                <a:spcPts val="0"/>
              </a:spcBef>
              <a:spcAft>
                <a:spcPts val="0"/>
              </a:spcAft>
              <a:buSzPts val="2000"/>
              <a:buChar char="●"/>
            </a:pPr>
            <a:r>
              <a:rPr lang="en" sz="2000"/>
              <a:t>This kind of information can help us monitor the performance,troubleshoot and debug applications.</a:t>
            </a:r>
            <a:endParaRPr sz="2000"/>
          </a:p>
          <a:p>
            <a:pPr indent="-355600" lvl="0" marL="457200">
              <a:spcBef>
                <a:spcPts val="0"/>
              </a:spcBef>
              <a:spcAft>
                <a:spcPts val="0"/>
              </a:spcAft>
              <a:buSzPts val="2000"/>
              <a:buChar char="●"/>
            </a:pPr>
            <a:r>
              <a:rPr lang="en" sz="2000"/>
              <a:t>Logs can be referenced later as the data is stored.</a:t>
            </a:r>
            <a:endParaRPr sz="2000"/>
          </a:p>
          <a:p>
            <a:pPr indent="0" lvl="0" marL="0">
              <a:spcBef>
                <a:spcPts val="1600"/>
              </a:spcBef>
              <a:spcAft>
                <a:spcPts val="0"/>
              </a:spcAft>
              <a:buNone/>
            </a:pPr>
            <a:r>
              <a:rPr lang="en" sz="1800"/>
              <a:t>   </a:t>
            </a:r>
            <a:endParaRPr sz="1800"/>
          </a:p>
          <a:p>
            <a:pPr indent="0" lvl="0" marL="0">
              <a:spcBef>
                <a:spcPts val="1600"/>
              </a:spcBef>
              <a:spcAft>
                <a:spcPts val="1600"/>
              </a:spcAft>
              <a:buNone/>
            </a:pPr>
            <a:r>
              <a:rPr lang="en" sz="1800"/>
              <a:t>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157" name="Shape 157"/>
        <p:cNvGrpSpPr/>
        <p:nvPr/>
      </p:nvGrpSpPr>
      <p:grpSpPr>
        <a:xfrm>
          <a:off x="0" y="0"/>
          <a:ext cx="0" cy="0"/>
          <a:chOff x="0" y="0"/>
          <a:chExt cx="0" cy="0"/>
        </a:xfrm>
      </p:grpSpPr>
      <p:sp>
        <p:nvSpPr>
          <p:cNvPr id="158" name="Shape 158"/>
          <p:cNvSpPr txBox="1"/>
          <p:nvPr>
            <p:ph type="title"/>
          </p:nvPr>
        </p:nvSpPr>
        <p:spPr>
          <a:xfrm>
            <a:off x="1137825" y="336725"/>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Severity Level</a:t>
            </a:r>
            <a:endParaRPr/>
          </a:p>
          <a:p>
            <a:pPr indent="0" lvl="0" marL="0">
              <a:spcBef>
                <a:spcPts val="0"/>
              </a:spcBef>
              <a:spcAft>
                <a:spcPts val="0"/>
              </a:spcAft>
              <a:buNone/>
            </a:pPr>
            <a:r>
              <a:rPr lang="en"/>
              <a:t>Of logging message</a:t>
            </a:r>
            <a:endParaRPr/>
          </a:p>
        </p:txBody>
      </p:sp>
      <p:sp>
        <p:nvSpPr>
          <p:cNvPr id="159" name="Shape 159"/>
          <p:cNvSpPr txBox="1"/>
          <p:nvPr>
            <p:ph idx="1" type="body"/>
          </p:nvPr>
        </p:nvSpPr>
        <p:spPr>
          <a:xfrm>
            <a:off x="793275" y="1567550"/>
            <a:ext cx="3365100" cy="2795400"/>
          </a:xfrm>
          <a:prstGeom prst="rect">
            <a:avLst/>
          </a:prstGeom>
        </p:spPr>
        <p:txBody>
          <a:bodyPr anchorCtr="0" anchor="t" bIns="91425" lIns="91425" spcFirstLastPara="1" rIns="91425" wrap="square" tIns="91425">
            <a:noAutofit/>
          </a:bodyPr>
          <a:lstStyle/>
          <a:p>
            <a:pPr indent="-355600" lvl="0" marL="457200" rtl="0">
              <a:spcBef>
                <a:spcPts val="0"/>
              </a:spcBef>
              <a:spcAft>
                <a:spcPts val="0"/>
              </a:spcAft>
              <a:buSzPts val="2000"/>
              <a:buChar char="●"/>
            </a:pPr>
            <a:r>
              <a:rPr lang="en" sz="2000"/>
              <a:t>Classification of log messages.</a:t>
            </a:r>
            <a:endParaRPr sz="2000"/>
          </a:p>
          <a:p>
            <a:pPr indent="-355600" lvl="0" marL="457200" rtl="0">
              <a:spcBef>
                <a:spcPts val="0"/>
              </a:spcBef>
              <a:spcAft>
                <a:spcPts val="0"/>
              </a:spcAft>
              <a:buSzPts val="2000"/>
              <a:buChar char="●"/>
            </a:pPr>
            <a:r>
              <a:rPr lang="en" sz="2000"/>
              <a:t>Lower level indicates higher level message</a:t>
            </a:r>
            <a:endParaRPr sz="2000"/>
          </a:p>
        </p:txBody>
      </p:sp>
      <p:pic>
        <p:nvPicPr>
          <p:cNvPr id="160" name="Shape 160"/>
          <p:cNvPicPr preferRelativeResize="0"/>
          <p:nvPr/>
        </p:nvPicPr>
        <p:blipFill>
          <a:blip r:embed="rId3">
            <a:alphaModFix/>
          </a:blip>
          <a:stretch>
            <a:fillRect/>
          </a:stretch>
        </p:blipFill>
        <p:spPr>
          <a:xfrm>
            <a:off x="4432850" y="1250825"/>
            <a:ext cx="4615775" cy="3659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164" name="Shape 164"/>
        <p:cNvGrpSpPr/>
        <p:nvPr/>
      </p:nvGrpSpPr>
      <p:grpSpPr>
        <a:xfrm>
          <a:off x="0" y="0"/>
          <a:ext cx="0" cy="0"/>
          <a:chOff x="0" y="0"/>
          <a:chExt cx="0" cy="0"/>
        </a:xfrm>
      </p:grpSpPr>
      <p:sp>
        <p:nvSpPr>
          <p:cNvPr id="165" name="Shape 16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WORK DONE SO FAR</a:t>
            </a:r>
            <a:endParaRPr/>
          </a:p>
        </p:txBody>
      </p:sp>
      <p:sp>
        <p:nvSpPr>
          <p:cNvPr id="166" name="Shape 16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55600" lvl="0" marL="457200" rtl="0">
              <a:spcBef>
                <a:spcPts val="0"/>
              </a:spcBef>
              <a:spcAft>
                <a:spcPts val="0"/>
              </a:spcAft>
              <a:buSzPts val="2000"/>
              <a:buChar char="●"/>
            </a:pPr>
            <a:r>
              <a:rPr lang="en" sz="2000"/>
              <a:t>We have created a web application (health care)  which consists of many features  for online consultation of doctors,health calculators(BMI,calorie)and medication.</a:t>
            </a:r>
            <a:endParaRPr sz="2000"/>
          </a:p>
          <a:p>
            <a:pPr indent="-355600" lvl="0" marL="457200" rtl="0">
              <a:spcBef>
                <a:spcPts val="0"/>
              </a:spcBef>
              <a:spcAft>
                <a:spcPts val="0"/>
              </a:spcAft>
              <a:buSzPts val="2000"/>
              <a:buChar char="●"/>
            </a:pPr>
            <a:r>
              <a:rPr lang="en" sz="2000"/>
              <a:t>So, that we will be generating log files for the web application.</a:t>
            </a:r>
            <a:endParaRPr sz="2000"/>
          </a:p>
          <a:p>
            <a:pPr indent="-355600" lvl="0" marL="457200" rtl="0">
              <a:spcBef>
                <a:spcPts val="0"/>
              </a:spcBef>
              <a:spcAft>
                <a:spcPts val="0"/>
              </a:spcAft>
              <a:buSzPts val="2000"/>
              <a:buChar char="●"/>
            </a:pPr>
            <a:r>
              <a:rPr lang="en" sz="2000"/>
              <a:t>Basic knowledge of Log4j. </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170" name="Shape 170"/>
        <p:cNvGrpSpPr/>
        <p:nvPr/>
      </p:nvGrpSpPr>
      <p:grpSpPr>
        <a:xfrm>
          <a:off x="0" y="0"/>
          <a:ext cx="0" cy="0"/>
          <a:chOff x="0" y="0"/>
          <a:chExt cx="0" cy="0"/>
        </a:xfrm>
      </p:grpSpPr>
      <p:sp>
        <p:nvSpPr>
          <p:cNvPr id="171" name="Shape 17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TECHNOLOGIES USED</a:t>
            </a:r>
            <a:endParaRPr/>
          </a:p>
        </p:txBody>
      </p:sp>
      <p:sp>
        <p:nvSpPr>
          <p:cNvPr id="172" name="Shape 17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55600" lvl="0" marL="457200" rtl="0">
              <a:spcBef>
                <a:spcPts val="0"/>
              </a:spcBef>
              <a:spcAft>
                <a:spcPts val="0"/>
              </a:spcAft>
              <a:buSzPts val="2000"/>
              <a:buChar char="●"/>
            </a:pPr>
            <a:r>
              <a:rPr lang="en" sz="2000"/>
              <a:t>Java</a:t>
            </a:r>
            <a:endParaRPr sz="2000"/>
          </a:p>
          <a:p>
            <a:pPr indent="-355600" lvl="0" marL="457200" rtl="0">
              <a:spcBef>
                <a:spcPts val="0"/>
              </a:spcBef>
              <a:spcAft>
                <a:spcPts val="0"/>
              </a:spcAft>
              <a:buSzPts val="2000"/>
              <a:buChar char="●"/>
            </a:pPr>
            <a:r>
              <a:rPr lang="en" sz="2000"/>
              <a:t>Html</a:t>
            </a:r>
            <a:endParaRPr sz="2000"/>
          </a:p>
          <a:p>
            <a:pPr indent="-355600" lvl="0" marL="457200" rtl="0">
              <a:spcBef>
                <a:spcPts val="0"/>
              </a:spcBef>
              <a:spcAft>
                <a:spcPts val="0"/>
              </a:spcAft>
              <a:buSzPts val="2000"/>
              <a:buChar char="●"/>
            </a:pPr>
            <a:r>
              <a:rPr lang="en" sz="2000"/>
              <a:t>Css</a:t>
            </a:r>
            <a:endParaRPr sz="2000"/>
          </a:p>
          <a:p>
            <a:pPr indent="-355600" lvl="0" marL="457200" rtl="0">
              <a:spcBef>
                <a:spcPts val="0"/>
              </a:spcBef>
              <a:spcAft>
                <a:spcPts val="0"/>
              </a:spcAft>
              <a:buSzPts val="2000"/>
              <a:buChar char="●"/>
            </a:pPr>
            <a:r>
              <a:rPr lang="en" sz="2000"/>
              <a:t>JavaScript</a:t>
            </a:r>
            <a:endParaRPr sz="2000"/>
          </a:p>
          <a:p>
            <a:pPr indent="-355600" lvl="0" marL="457200" rtl="0">
              <a:spcBef>
                <a:spcPts val="0"/>
              </a:spcBef>
              <a:spcAft>
                <a:spcPts val="0"/>
              </a:spcAft>
              <a:buSzPts val="2000"/>
              <a:buChar char="●"/>
            </a:pPr>
            <a:r>
              <a:rPr lang="en" sz="2000"/>
              <a:t>MySql</a:t>
            </a:r>
            <a:endParaRPr sz="2000"/>
          </a:p>
          <a:p>
            <a:pPr indent="-355600" lvl="0" marL="457200" rtl="0">
              <a:spcBef>
                <a:spcPts val="0"/>
              </a:spcBef>
              <a:spcAft>
                <a:spcPts val="0"/>
              </a:spcAft>
              <a:buSzPts val="2000"/>
              <a:buChar char="●"/>
            </a:pPr>
            <a:r>
              <a:rPr lang="en" sz="2000"/>
              <a:t>Log4J(library of java for logging)</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pic>
        <p:nvPicPr>
          <p:cNvPr id="177" name="Shape 177"/>
          <p:cNvPicPr preferRelativeResize="0"/>
          <p:nvPr/>
        </p:nvPicPr>
        <p:blipFill>
          <a:blip r:embed="rId3">
            <a:alphaModFix/>
          </a:blip>
          <a:stretch>
            <a:fillRect/>
          </a:stretch>
        </p:blipFill>
        <p:spPr>
          <a:xfrm>
            <a:off x="1179250" y="702525"/>
            <a:ext cx="6473275" cy="3838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181" name="Shape 181"/>
        <p:cNvGrpSpPr/>
        <p:nvPr/>
      </p:nvGrpSpPr>
      <p:grpSpPr>
        <a:xfrm>
          <a:off x="0" y="0"/>
          <a:ext cx="0" cy="0"/>
          <a:chOff x="0" y="0"/>
          <a:chExt cx="0" cy="0"/>
        </a:xfrm>
      </p:grpSpPr>
      <p:sp>
        <p:nvSpPr>
          <p:cNvPr id="182" name="Shape 18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WORK PLAN FOR NEXT ONE MONTH</a:t>
            </a:r>
            <a:endParaRPr/>
          </a:p>
        </p:txBody>
      </p:sp>
      <p:sp>
        <p:nvSpPr>
          <p:cNvPr id="183" name="Shape 18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55600" lvl="0" marL="457200" rtl="0">
              <a:spcBef>
                <a:spcPts val="0"/>
              </a:spcBef>
              <a:spcAft>
                <a:spcPts val="0"/>
              </a:spcAft>
              <a:buSzPts val="2000"/>
              <a:buChar char="●"/>
            </a:pPr>
            <a:r>
              <a:rPr lang="en" sz="2000"/>
              <a:t>We will be creating plugin to monitor the web application</a:t>
            </a:r>
            <a:endParaRPr sz="2000"/>
          </a:p>
          <a:p>
            <a:pPr indent="-355600" lvl="0" marL="457200" rtl="0">
              <a:spcBef>
                <a:spcPts val="0"/>
              </a:spcBef>
              <a:spcAft>
                <a:spcPts val="0"/>
              </a:spcAft>
              <a:buSzPts val="2000"/>
              <a:buChar char="●"/>
            </a:pPr>
            <a:r>
              <a:rPr lang="en" sz="2000"/>
              <a:t>Further, we will be  creating  log files for the  logging events.</a:t>
            </a:r>
            <a:endParaRPr sz="2000"/>
          </a:p>
          <a:p>
            <a:pPr indent="-355600" lvl="0" marL="457200" rtl="0">
              <a:spcBef>
                <a:spcPts val="0"/>
              </a:spcBef>
              <a:spcAft>
                <a:spcPts val="0"/>
              </a:spcAft>
              <a:buSzPts val="2000"/>
              <a:buChar char="●"/>
            </a:pPr>
            <a:r>
              <a:rPr lang="en" sz="2000"/>
              <a:t>Application error details.</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