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9144000"/>
  <p:defaultTextStyle>
    <a:defPPr>
      <a:defRPr lang="en-CM"/>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AC7D3EE1-DAB5-470E-9340-D274F177255A}">
          <p14:sldIdLst>
            <p14:sldId id="256"/>
            <p14:sldId id="257"/>
            <p14:sldId id="259"/>
            <p14:sldId id="258"/>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83" d="100"/>
          <a:sy n="83" d="100"/>
        </p:scale>
        <p:origin x="686" y="-13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13AEE-8AE6-0021-D45F-DFB3959907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M"/>
          </a:p>
        </p:txBody>
      </p:sp>
      <p:sp>
        <p:nvSpPr>
          <p:cNvPr id="3" name="Subtitle 2">
            <a:extLst>
              <a:ext uri="{FF2B5EF4-FFF2-40B4-BE49-F238E27FC236}">
                <a16:creationId xmlns:a16="http://schemas.microsoft.com/office/drawing/2014/main" id="{1EC81D3D-F7AA-579F-4604-8A87F5141A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M"/>
          </a:p>
        </p:txBody>
      </p:sp>
      <p:sp>
        <p:nvSpPr>
          <p:cNvPr id="4" name="Date Placeholder 3">
            <a:extLst>
              <a:ext uri="{FF2B5EF4-FFF2-40B4-BE49-F238E27FC236}">
                <a16:creationId xmlns:a16="http://schemas.microsoft.com/office/drawing/2014/main" id="{753921C1-9F90-BBF1-0A4C-1A7380335F0B}"/>
              </a:ext>
            </a:extLst>
          </p:cNvPr>
          <p:cNvSpPr>
            <a:spLocks noGrp="1"/>
          </p:cNvSpPr>
          <p:nvPr>
            <p:ph type="dt" sz="half" idx="10"/>
          </p:nvPr>
        </p:nvSpPr>
        <p:spPr/>
        <p:txBody>
          <a:bodyPr/>
          <a:lstStyle/>
          <a:p>
            <a:fld id="{2C09427B-E8E3-48FF-807E-E1CF5DFB240E}" type="datetimeFigureOut">
              <a:rPr lang="en-CM" smtClean="0"/>
              <a:t>08/01/2025</a:t>
            </a:fld>
            <a:endParaRPr lang="en-CM"/>
          </a:p>
        </p:txBody>
      </p:sp>
      <p:sp>
        <p:nvSpPr>
          <p:cNvPr id="5" name="Footer Placeholder 4">
            <a:extLst>
              <a:ext uri="{FF2B5EF4-FFF2-40B4-BE49-F238E27FC236}">
                <a16:creationId xmlns:a16="http://schemas.microsoft.com/office/drawing/2014/main" id="{5FCA45C9-8011-E6B6-7D42-35BCC59744F5}"/>
              </a:ext>
            </a:extLst>
          </p:cNvPr>
          <p:cNvSpPr>
            <a:spLocks noGrp="1"/>
          </p:cNvSpPr>
          <p:nvPr>
            <p:ph type="ftr" sz="quarter" idx="11"/>
          </p:nvPr>
        </p:nvSpPr>
        <p:spPr/>
        <p:txBody>
          <a:bodyPr/>
          <a:lstStyle/>
          <a:p>
            <a:endParaRPr lang="en-CM"/>
          </a:p>
        </p:txBody>
      </p:sp>
      <p:sp>
        <p:nvSpPr>
          <p:cNvPr id="6" name="Slide Number Placeholder 5">
            <a:extLst>
              <a:ext uri="{FF2B5EF4-FFF2-40B4-BE49-F238E27FC236}">
                <a16:creationId xmlns:a16="http://schemas.microsoft.com/office/drawing/2014/main" id="{6D57E6F7-2BC3-5BAF-8AAE-EB73F270194B}"/>
              </a:ext>
            </a:extLst>
          </p:cNvPr>
          <p:cNvSpPr>
            <a:spLocks noGrp="1"/>
          </p:cNvSpPr>
          <p:nvPr>
            <p:ph type="sldNum" sz="quarter" idx="12"/>
          </p:nvPr>
        </p:nvSpPr>
        <p:spPr/>
        <p:txBody>
          <a:bodyPr/>
          <a:lstStyle/>
          <a:p>
            <a:fld id="{D7DAC295-5E84-4BC3-82A5-74B81754F0EB}" type="slidenum">
              <a:rPr lang="en-CM" smtClean="0"/>
              <a:t>‹#›</a:t>
            </a:fld>
            <a:endParaRPr lang="en-CM"/>
          </a:p>
        </p:txBody>
      </p:sp>
    </p:spTree>
    <p:extLst>
      <p:ext uri="{BB962C8B-B14F-4D97-AF65-F5344CB8AC3E}">
        <p14:creationId xmlns:p14="http://schemas.microsoft.com/office/powerpoint/2010/main" val="3294618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2CEF5-2A45-44F6-2E51-C749FA1A5B92}"/>
              </a:ext>
            </a:extLst>
          </p:cNvPr>
          <p:cNvSpPr>
            <a:spLocks noGrp="1"/>
          </p:cNvSpPr>
          <p:nvPr>
            <p:ph type="title"/>
          </p:nvPr>
        </p:nvSpPr>
        <p:spPr/>
        <p:txBody>
          <a:bodyPr/>
          <a:lstStyle/>
          <a:p>
            <a:r>
              <a:rPr lang="en-US"/>
              <a:t>Click to edit Master title style</a:t>
            </a:r>
            <a:endParaRPr lang="en-CM"/>
          </a:p>
        </p:txBody>
      </p:sp>
      <p:sp>
        <p:nvSpPr>
          <p:cNvPr id="3" name="Vertical Text Placeholder 2">
            <a:extLst>
              <a:ext uri="{FF2B5EF4-FFF2-40B4-BE49-F238E27FC236}">
                <a16:creationId xmlns:a16="http://schemas.microsoft.com/office/drawing/2014/main" id="{E15D0C81-775A-0137-A2FD-79B44B3175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M"/>
          </a:p>
        </p:txBody>
      </p:sp>
      <p:sp>
        <p:nvSpPr>
          <p:cNvPr id="4" name="Date Placeholder 3">
            <a:extLst>
              <a:ext uri="{FF2B5EF4-FFF2-40B4-BE49-F238E27FC236}">
                <a16:creationId xmlns:a16="http://schemas.microsoft.com/office/drawing/2014/main" id="{4E6D52DD-528E-057F-1B1D-3D203B7874B5}"/>
              </a:ext>
            </a:extLst>
          </p:cNvPr>
          <p:cNvSpPr>
            <a:spLocks noGrp="1"/>
          </p:cNvSpPr>
          <p:nvPr>
            <p:ph type="dt" sz="half" idx="10"/>
          </p:nvPr>
        </p:nvSpPr>
        <p:spPr/>
        <p:txBody>
          <a:bodyPr/>
          <a:lstStyle/>
          <a:p>
            <a:fld id="{2C09427B-E8E3-48FF-807E-E1CF5DFB240E}" type="datetimeFigureOut">
              <a:rPr lang="en-CM" smtClean="0"/>
              <a:t>08/01/2025</a:t>
            </a:fld>
            <a:endParaRPr lang="en-CM"/>
          </a:p>
        </p:txBody>
      </p:sp>
      <p:sp>
        <p:nvSpPr>
          <p:cNvPr id="5" name="Footer Placeholder 4">
            <a:extLst>
              <a:ext uri="{FF2B5EF4-FFF2-40B4-BE49-F238E27FC236}">
                <a16:creationId xmlns:a16="http://schemas.microsoft.com/office/drawing/2014/main" id="{2744BDBA-0CDA-D3A0-2B3B-A74E11F76471}"/>
              </a:ext>
            </a:extLst>
          </p:cNvPr>
          <p:cNvSpPr>
            <a:spLocks noGrp="1"/>
          </p:cNvSpPr>
          <p:nvPr>
            <p:ph type="ftr" sz="quarter" idx="11"/>
          </p:nvPr>
        </p:nvSpPr>
        <p:spPr/>
        <p:txBody>
          <a:bodyPr/>
          <a:lstStyle/>
          <a:p>
            <a:endParaRPr lang="en-CM"/>
          </a:p>
        </p:txBody>
      </p:sp>
      <p:sp>
        <p:nvSpPr>
          <p:cNvPr id="6" name="Slide Number Placeholder 5">
            <a:extLst>
              <a:ext uri="{FF2B5EF4-FFF2-40B4-BE49-F238E27FC236}">
                <a16:creationId xmlns:a16="http://schemas.microsoft.com/office/drawing/2014/main" id="{CEC3B39D-127F-225B-8AA7-82887234A7ED}"/>
              </a:ext>
            </a:extLst>
          </p:cNvPr>
          <p:cNvSpPr>
            <a:spLocks noGrp="1"/>
          </p:cNvSpPr>
          <p:nvPr>
            <p:ph type="sldNum" sz="quarter" idx="12"/>
          </p:nvPr>
        </p:nvSpPr>
        <p:spPr/>
        <p:txBody>
          <a:bodyPr/>
          <a:lstStyle/>
          <a:p>
            <a:fld id="{D7DAC295-5E84-4BC3-82A5-74B81754F0EB}" type="slidenum">
              <a:rPr lang="en-CM" smtClean="0"/>
              <a:t>‹#›</a:t>
            </a:fld>
            <a:endParaRPr lang="en-CM"/>
          </a:p>
        </p:txBody>
      </p:sp>
    </p:spTree>
    <p:extLst>
      <p:ext uri="{BB962C8B-B14F-4D97-AF65-F5344CB8AC3E}">
        <p14:creationId xmlns:p14="http://schemas.microsoft.com/office/powerpoint/2010/main" val="1392754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64B3D5-C7D5-00F6-ABDC-10BBA5EED26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M"/>
          </a:p>
        </p:txBody>
      </p:sp>
      <p:sp>
        <p:nvSpPr>
          <p:cNvPr id="3" name="Vertical Text Placeholder 2">
            <a:extLst>
              <a:ext uri="{FF2B5EF4-FFF2-40B4-BE49-F238E27FC236}">
                <a16:creationId xmlns:a16="http://schemas.microsoft.com/office/drawing/2014/main" id="{AD21B016-80E7-6D4B-0C43-5F7B4B9DB81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M"/>
          </a:p>
        </p:txBody>
      </p:sp>
      <p:sp>
        <p:nvSpPr>
          <p:cNvPr id="4" name="Date Placeholder 3">
            <a:extLst>
              <a:ext uri="{FF2B5EF4-FFF2-40B4-BE49-F238E27FC236}">
                <a16:creationId xmlns:a16="http://schemas.microsoft.com/office/drawing/2014/main" id="{F6C40701-C2C5-EA9E-9A08-1D0DA104434F}"/>
              </a:ext>
            </a:extLst>
          </p:cNvPr>
          <p:cNvSpPr>
            <a:spLocks noGrp="1"/>
          </p:cNvSpPr>
          <p:nvPr>
            <p:ph type="dt" sz="half" idx="10"/>
          </p:nvPr>
        </p:nvSpPr>
        <p:spPr/>
        <p:txBody>
          <a:bodyPr/>
          <a:lstStyle/>
          <a:p>
            <a:fld id="{2C09427B-E8E3-48FF-807E-E1CF5DFB240E}" type="datetimeFigureOut">
              <a:rPr lang="en-CM" smtClean="0"/>
              <a:t>08/01/2025</a:t>
            </a:fld>
            <a:endParaRPr lang="en-CM"/>
          </a:p>
        </p:txBody>
      </p:sp>
      <p:sp>
        <p:nvSpPr>
          <p:cNvPr id="5" name="Footer Placeholder 4">
            <a:extLst>
              <a:ext uri="{FF2B5EF4-FFF2-40B4-BE49-F238E27FC236}">
                <a16:creationId xmlns:a16="http://schemas.microsoft.com/office/drawing/2014/main" id="{856C3C5F-B0E4-F7BC-C515-1B2165B4D7A5}"/>
              </a:ext>
            </a:extLst>
          </p:cNvPr>
          <p:cNvSpPr>
            <a:spLocks noGrp="1"/>
          </p:cNvSpPr>
          <p:nvPr>
            <p:ph type="ftr" sz="quarter" idx="11"/>
          </p:nvPr>
        </p:nvSpPr>
        <p:spPr/>
        <p:txBody>
          <a:bodyPr/>
          <a:lstStyle/>
          <a:p>
            <a:endParaRPr lang="en-CM"/>
          </a:p>
        </p:txBody>
      </p:sp>
      <p:sp>
        <p:nvSpPr>
          <p:cNvPr id="6" name="Slide Number Placeholder 5">
            <a:extLst>
              <a:ext uri="{FF2B5EF4-FFF2-40B4-BE49-F238E27FC236}">
                <a16:creationId xmlns:a16="http://schemas.microsoft.com/office/drawing/2014/main" id="{379173CE-B612-B19F-E72C-DB05368533EA}"/>
              </a:ext>
            </a:extLst>
          </p:cNvPr>
          <p:cNvSpPr>
            <a:spLocks noGrp="1"/>
          </p:cNvSpPr>
          <p:nvPr>
            <p:ph type="sldNum" sz="quarter" idx="12"/>
          </p:nvPr>
        </p:nvSpPr>
        <p:spPr/>
        <p:txBody>
          <a:bodyPr/>
          <a:lstStyle/>
          <a:p>
            <a:fld id="{D7DAC295-5E84-4BC3-82A5-74B81754F0EB}" type="slidenum">
              <a:rPr lang="en-CM" smtClean="0"/>
              <a:t>‹#›</a:t>
            </a:fld>
            <a:endParaRPr lang="en-CM"/>
          </a:p>
        </p:txBody>
      </p:sp>
    </p:spTree>
    <p:extLst>
      <p:ext uri="{BB962C8B-B14F-4D97-AF65-F5344CB8AC3E}">
        <p14:creationId xmlns:p14="http://schemas.microsoft.com/office/powerpoint/2010/main" val="2878610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C1523-04F7-3FB1-7D8E-EF02EE9379F0}"/>
              </a:ext>
            </a:extLst>
          </p:cNvPr>
          <p:cNvSpPr>
            <a:spLocks noGrp="1"/>
          </p:cNvSpPr>
          <p:nvPr>
            <p:ph type="title"/>
          </p:nvPr>
        </p:nvSpPr>
        <p:spPr/>
        <p:txBody>
          <a:bodyPr/>
          <a:lstStyle/>
          <a:p>
            <a:r>
              <a:rPr lang="en-US"/>
              <a:t>Click to edit Master title style</a:t>
            </a:r>
            <a:endParaRPr lang="en-CM"/>
          </a:p>
        </p:txBody>
      </p:sp>
      <p:sp>
        <p:nvSpPr>
          <p:cNvPr id="3" name="Content Placeholder 2">
            <a:extLst>
              <a:ext uri="{FF2B5EF4-FFF2-40B4-BE49-F238E27FC236}">
                <a16:creationId xmlns:a16="http://schemas.microsoft.com/office/drawing/2014/main" id="{9FBE9283-89BE-5F78-8543-4C76E986F1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M"/>
          </a:p>
        </p:txBody>
      </p:sp>
      <p:sp>
        <p:nvSpPr>
          <p:cNvPr id="4" name="Date Placeholder 3">
            <a:extLst>
              <a:ext uri="{FF2B5EF4-FFF2-40B4-BE49-F238E27FC236}">
                <a16:creationId xmlns:a16="http://schemas.microsoft.com/office/drawing/2014/main" id="{397CEABB-BD0F-8DFC-6895-73282CA02C5D}"/>
              </a:ext>
            </a:extLst>
          </p:cNvPr>
          <p:cNvSpPr>
            <a:spLocks noGrp="1"/>
          </p:cNvSpPr>
          <p:nvPr>
            <p:ph type="dt" sz="half" idx="10"/>
          </p:nvPr>
        </p:nvSpPr>
        <p:spPr/>
        <p:txBody>
          <a:bodyPr/>
          <a:lstStyle/>
          <a:p>
            <a:fld id="{2C09427B-E8E3-48FF-807E-E1CF5DFB240E}" type="datetimeFigureOut">
              <a:rPr lang="en-CM" smtClean="0"/>
              <a:t>08/01/2025</a:t>
            </a:fld>
            <a:endParaRPr lang="en-CM"/>
          </a:p>
        </p:txBody>
      </p:sp>
      <p:sp>
        <p:nvSpPr>
          <p:cNvPr id="5" name="Footer Placeholder 4">
            <a:extLst>
              <a:ext uri="{FF2B5EF4-FFF2-40B4-BE49-F238E27FC236}">
                <a16:creationId xmlns:a16="http://schemas.microsoft.com/office/drawing/2014/main" id="{FE87BCAC-B32A-8838-FE4D-FC4A0DBB046D}"/>
              </a:ext>
            </a:extLst>
          </p:cNvPr>
          <p:cNvSpPr>
            <a:spLocks noGrp="1"/>
          </p:cNvSpPr>
          <p:nvPr>
            <p:ph type="ftr" sz="quarter" idx="11"/>
          </p:nvPr>
        </p:nvSpPr>
        <p:spPr/>
        <p:txBody>
          <a:bodyPr/>
          <a:lstStyle/>
          <a:p>
            <a:endParaRPr lang="en-CM"/>
          </a:p>
        </p:txBody>
      </p:sp>
      <p:sp>
        <p:nvSpPr>
          <p:cNvPr id="6" name="Slide Number Placeholder 5">
            <a:extLst>
              <a:ext uri="{FF2B5EF4-FFF2-40B4-BE49-F238E27FC236}">
                <a16:creationId xmlns:a16="http://schemas.microsoft.com/office/drawing/2014/main" id="{2A4185F9-3EB1-DAA0-EF93-B5D947979249}"/>
              </a:ext>
            </a:extLst>
          </p:cNvPr>
          <p:cNvSpPr>
            <a:spLocks noGrp="1"/>
          </p:cNvSpPr>
          <p:nvPr>
            <p:ph type="sldNum" sz="quarter" idx="12"/>
          </p:nvPr>
        </p:nvSpPr>
        <p:spPr/>
        <p:txBody>
          <a:bodyPr/>
          <a:lstStyle/>
          <a:p>
            <a:fld id="{D7DAC295-5E84-4BC3-82A5-74B81754F0EB}" type="slidenum">
              <a:rPr lang="en-CM" smtClean="0"/>
              <a:t>‹#›</a:t>
            </a:fld>
            <a:endParaRPr lang="en-CM"/>
          </a:p>
        </p:txBody>
      </p:sp>
    </p:spTree>
    <p:extLst>
      <p:ext uri="{BB962C8B-B14F-4D97-AF65-F5344CB8AC3E}">
        <p14:creationId xmlns:p14="http://schemas.microsoft.com/office/powerpoint/2010/main" val="50198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8C4A1-E2A1-8721-7DA1-13AB2C470D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M"/>
          </a:p>
        </p:txBody>
      </p:sp>
      <p:sp>
        <p:nvSpPr>
          <p:cNvPr id="3" name="Text Placeholder 2">
            <a:extLst>
              <a:ext uri="{FF2B5EF4-FFF2-40B4-BE49-F238E27FC236}">
                <a16:creationId xmlns:a16="http://schemas.microsoft.com/office/drawing/2014/main" id="{FC00E3E5-5234-D70E-A8FB-09E6AF5AFB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91FE73-366D-9527-FC71-4DBFC18F08D5}"/>
              </a:ext>
            </a:extLst>
          </p:cNvPr>
          <p:cNvSpPr>
            <a:spLocks noGrp="1"/>
          </p:cNvSpPr>
          <p:nvPr>
            <p:ph type="dt" sz="half" idx="10"/>
          </p:nvPr>
        </p:nvSpPr>
        <p:spPr/>
        <p:txBody>
          <a:bodyPr/>
          <a:lstStyle/>
          <a:p>
            <a:fld id="{2C09427B-E8E3-48FF-807E-E1CF5DFB240E}" type="datetimeFigureOut">
              <a:rPr lang="en-CM" smtClean="0"/>
              <a:t>08/01/2025</a:t>
            </a:fld>
            <a:endParaRPr lang="en-CM"/>
          </a:p>
        </p:txBody>
      </p:sp>
      <p:sp>
        <p:nvSpPr>
          <p:cNvPr id="5" name="Footer Placeholder 4">
            <a:extLst>
              <a:ext uri="{FF2B5EF4-FFF2-40B4-BE49-F238E27FC236}">
                <a16:creationId xmlns:a16="http://schemas.microsoft.com/office/drawing/2014/main" id="{7E413B51-C7E8-D787-D1D3-E4B656A0498D}"/>
              </a:ext>
            </a:extLst>
          </p:cNvPr>
          <p:cNvSpPr>
            <a:spLocks noGrp="1"/>
          </p:cNvSpPr>
          <p:nvPr>
            <p:ph type="ftr" sz="quarter" idx="11"/>
          </p:nvPr>
        </p:nvSpPr>
        <p:spPr/>
        <p:txBody>
          <a:bodyPr/>
          <a:lstStyle/>
          <a:p>
            <a:endParaRPr lang="en-CM"/>
          </a:p>
        </p:txBody>
      </p:sp>
      <p:sp>
        <p:nvSpPr>
          <p:cNvPr id="6" name="Slide Number Placeholder 5">
            <a:extLst>
              <a:ext uri="{FF2B5EF4-FFF2-40B4-BE49-F238E27FC236}">
                <a16:creationId xmlns:a16="http://schemas.microsoft.com/office/drawing/2014/main" id="{A609B576-10E1-73CE-C6C6-15EACE97636C}"/>
              </a:ext>
            </a:extLst>
          </p:cNvPr>
          <p:cNvSpPr>
            <a:spLocks noGrp="1"/>
          </p:cNvSpPr>
          <p:nvPr>
            <p:ph type="sldNum" sz="quarter" idx="12"/>
          </p:nvPr>
        </p:nvSpPr>
        <p:spPr/>
        <p:txBody>
          <a:bodyPr/>
          <a:lstStyle/>
          <a:p>
            <a:fld id="{D7DAC295-5E84-4BC3-82A5-74B81754F0EB}" type="slidenum">
              <a:rPr lang="en-CM" smtClean="0"/>
              <a:t>‹#›</a:t>
            </a:fld>
            <a:endParaRPr lang="en-CM"/>
          </a:p>
        </p:txBody>
      </p:sp>
    </p:spTree>
    <p:extLst>
      <p:ext uri="{BB962C8B-B14F-4D97-AF65-F5344CB8AC3E}">
        <p14:creationId xmlns:p14="http://schemas.microsoft.com/office/powerpoint/2010/main" val="537043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BCF57-9938-C34A-6DE7-5DC8F4687ED8}"/>
              </a:ext>
            </a:extLst>
          </p:cNvPr>
          <p:cNvSpPr>
            <a:spLocks noGrp="1"/>
          </p:cNvSpPr>
          <p:nvPr>
            <p:ph type="title"/>
          </p:nvPr>
        </p:nvSpPr>
        <p:spPr/>
        <p:txBody>
          <a:bodyPr/>
          <a:lstStyle/>
          <a:p>
            <a:r>
              <a:rPr lang="en-US"/>
              <a:t>Click to edit Master title style</a:t>
            </a:r>
            <a:endParaRPr lang="en-CM"/>
          </a:p>
        </p:txBody>
      </p:sp>
      <p:sp>
        <p:nvSpPr>
          <p:cNvPr id="3" name="Content Placeholder 2">
            <a:extLst>
              <a:ext uri="{FF2B5EF4-FFF2-40B4-BE49-F238E27FC236}">
                <a16:creationId xmlns:a16="http://schemas.microsoft.com/office/drawing/2014/main" id="{E69AC0BA-ABC9-85C6-1984-5384618583D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M"/>
          </a:p>
        </p:txBody>
      </p:sp>
      <p:sp>
        <p:nvSpPr>
          <p:cNvPr id="4" name="Content Placeholder 3">
            <a:extLst>
              <a:ext uri="{FF2B5EF4-FFF2-40B4-BE49-F238E27FC236}">
                <a16:creationId xmlns:a16="http://schemas.microsoft.com/office/drawing/2014/main" id="{EF43CAB7-EC87-6D3B-9B54-76BDD9A90C7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M"/>
          </a:p>
        </p:txBody>
      </p:sp>
      <p:sp>
        <p:nvSpPr>
          <p:cNvPr id="5" name="Date Placeholder 4">
            <a:extLst>
              <a:ext uri="{FF2B5EF4-FFF2-40B4-BE49-F238E27FC236}">
                <a16:creationId xmlns:a16="http://schemas.microsoft.com/office/drawing/2014/main" id="{23840C18-5A23-0FA8-CF65-6CFA204AAC67}"/>
              </a:ext>
            </a:extLst>
          </p:cNvPr>
          <p:cNvSpPr>
            <a:spLocks noGrp="1"/>
          </p:cNvSpPr>
          <p:nvPr>
            <p:ph type="dt" sz="half" idx="10"/>
          </p:nvPr>
        </p:nvSpPr>
        <p:spPr/>
        <p:txBody>
          <a:bodyPr/>
          <a:lstStyle/>
          <a:p>
            <a:fld id="{2C09427B-E8E3-48FF-807E-E1CF5DFB240E}" type="datetimeFigureOut">
              <a:rPr lang="en-CM" smtClean="0"/>
              <a:t>08/01/2025</a:t>
            </a:fld>
            <a:endParaRPr lang="en-CM"/>
          </a:p>
        </p:txBody>
      </p:sp>
      <p:sp>
        <p:nvSpPr>
          <p:cNvPr id="6" name="Footer Placeholder 5">
            <a:extLst>
              <a:ext uri="{FF2B5EF4-FFF2-40B4-BE49-F238E27FC236}">
                <a16:creationId xmlns:a16="http://schemas.microsoft.com/office/drawing/2014/main" id="{24DEFD9C-6CE2-9583-7B14-86FC319F4648}"/>
              </a:ext>
            </a:extLst>
          </p:cNvPr>
          <p:cNvSpPr>
            <a:spLocks noGrp="1"/>
          </p:cNvSpPr>
          <p:nvPr>
            <p:ph type="ftr" sz="quarter" idx="11"/>
          </p:nvPr>
        </p:nvSpPr>
        <p:spPr/>
        <p:txBody>
          <a:bodyPr/>
          <a:lstStyle/>
          <a:p>
            <a:endParaRPr lang="en-CM"/>
          </a:p>
        </p:txBody>
      </p:sp>
      <p:sp>
        <p:nvSpPr>
          <p:cNvPr id="7" name="Slide Number Placeholder 6">
            <a:extLst>
              <a:ext uri="{FF2B5EF4-FFF2-40B4-BE49-F238E27FC236}">
                <a16:creationId xmlns:a16="http://schemas.microsoft.com/office/drawing/2014/main" id="{754A620C-DD8E-E447-23EB-F4EDFB6F1C8C}"/>
              </a:ext>
            </a:extLst>
          </p:cNvPr>
          <p:cNvSpPr>
            <a:spLocks noGrp="1"/>
          </p:cNvSpPr>
          <p:nvPr>
            <p:ph type="sldNum" sz="quarter" idx="12"/>
          </p:nvPr>
        </p:nvSpPr>
        <p:spPr/>
        <p:txBody>
          <a:bodyPr/>
          <a:lstStyle/>
          <a:p>
            <a:fld id="{D7DAC295-5E84-4BC3-82A5-74B81754F0EB}" type="slidenum">
              <a:rPr lang="en-CM" smtClean="0"/>
              <a:t>‹#›</a:t>
            </a:fld>
            <a:endParaRPr lang="en-CM"/>
          </a:p>
        </p:txBody>
      </p:sp>
    </p:spTree>
    <p:extLst>
      <p:ext uri="{BB962C8B-B14F-4D97-AF65-F5344CB8AC3E}">
        <p14:creationId xmlns:p14="http://schemas.microsoft.com/office/powerpoint/2010/main" val="3931717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7F40C-77EA-6A88-FB48-8B6E36063E01}"/>
              </a:ext>
            </a:extLst>
          </p:cNvPr>
          <p:cNvSpPr>
            <a:spLocks noGrp="1"/>
          </p:cNvSpPr>
          <p:nvPr>
            <p:ph type="title"/>
          </p:nvPr>
        </p:nvSpPr>
        <p:spPr>
          <a:xfrm>
            <a:off x="839788" y="365125"/>
            <a:ext cx="10515600" cy="1325563"/>
          </a:xfrm>
        </p:spPr>
        <p:txBody>
          <a:bodyPr/>
          <a:lstStyle/>
          <a:p>
            <a:r>
              <a:rPr lang="en-US"/>
              <a:t>Click to edit Master title style</a:t>
            </a:r>
            <a:endParaRPr lang="en-CM"/>
          </a:p>
        </p:txBody>
      </p:sp>
      <p:sp>
        <p:nvSpPr>
          <p:cNvPr id="3" name="Text Placeholder 2">
            <a:extLst>
              <a:ext uri="{FF2B5EF4-FFF2-40B4-BE49-F238E27FC236}">
                <a16:creationId xmlns:a16="http://schemas.microsoft.com/office/drawing/2014/main" id="{EF702E27-AED8-64A5-98C7-152F5E825A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BBCFAA-AB48-A736-9214-394E4D8493E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M"/>
          </a:p>
        </p:txBody>
      </p:sp>
      <p:sp>
        <p:nvSpPr>
          <p:cNvPr id="5" name="Text Placeholder 4">
            <a:extLst>
              <a:ext uri="{FF2B5EF4-FFF2-40B4-BE49-F238E27FC236}">
                <a16:creationId xmlns:a16="http://schemas.microsoft.com/office/drawing/2014/main" id="{B4DC1585-A27A-B141-4DDF-7461B0766D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D60A59-67EF-C896-3DBA-E5432D548C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M"/>
          </a:p>
        </p:txBody>
      </p:sp>
      <p:sp>
        <p:nvSpPr>
          <p:cNvPr id="7" name="Date Placeholder 6">
            <a:extLst>
              <a:ext uri="{FF2B5EF4-FFF2-40B4-BE49-F238E27FC236}">
                <a16:creationId xmlns:a16="http://schemas.microsoft.com/office/drawing/2014/main" id="{C142EF1B-1988-D468-DFCD-2816D6885EBD}"/>
              </a:ext>
            </a:extLst>
          </p:cNvPr>
          <p:cNvSpPr>
            <a:spLocks noGrp="1"/>
          </p:cNvSpPr>
          <p:nvPr>
            <p:ph type="dt" sz="half" idx="10"/>
          </p:nvPr>
        </p:nvSpPr>
        <p:spPr/>
        <p:txBody>
          <a:bodyPr/>
          <a:lstStyle/>
          <a:p>
            <a:fld id="{2C09427B-E8E3-48FF-807E-E1CF5DFB240E}" type="datetimeFigureOut">
              <a:rPr lang="en-CM" smtClean="0"/>
              <a:t>08/01/2025</a:t>
            </a:fld>
            <a:endParaRPr lang="en-CM"/>
          </a:p>
        </p:txBody>
      </p:sp>
      <p:sp>
        <p:nvSpPr>
          <p:cNvPr id="8" name="Footer Placeholder 7">
            <a:extLst>
              <a:ext uri="{FF2B5EF4-FFF2-40B4-BE49-F238E27FC236}">
                <a16:creationId xmlns:a16="http://schemas.microsoft.com/office/drawing/2014/main" id="{3B193375-9AFD-434A-62FE-3CA5EC857EBA}"/>
              </a:ext>
            </a:extLst>
          </p:cNvPr>
          <p:cNvSpPr>
            <a:spLocks noGrp="1"/>
          </p:cNvSpPr>
          <p:nvPr>
            <p:ph type="ftr" sz="quarter" idx="11"/>
          </p:nvPr>
        </p:nvSpPr>
        <p:spPr/>
        <p:txBody>
          <a:bodyPr/>
          <a:lstStyle/>
          <a:p>
            <a:endParaRPr lang="en-CM"/>
          </a:p>
        </p:txBody>
      </p:sp>
      <p:sp>
        <p:nvSpPr>
          <p:cNvPr id="9" name="Slide Number Placeholder 8">
            <a:extLst>
              <a:ext uri="{FF2B5EF4-FFF2-40B4-BE49-F238E27FC236}">
                <a16:creationId xmlns:a16="http://schemas.microsoft.com/office/drawing/2014/main" id="{856AB225-4EBD-CD6B-A3E2-95ADBFDDBADA}"/>
              </a:ext>
            </a:extLst>
          </p:cNvPr>
          <p:cNvSpPr>
            <a:spLocks noGrp="1"/>
          </p:cNvSpPr>
          <p:nvPr>
            <p:ph type="sldNum" sz="quarter" idx="12"/>
          </p:nvPr>
        </p:nvSpPr>
        <p:spPr/>
        <p:txBody>
          <a:bodyPr/>
          <a:lstStyle/>
          <a:p>
            <a:fld id="{D7DAC295-5E84-4BC3-82A5-74B81754F0EB}" type="slidenum">
              <a:rPr lang="en-CM" smtClean="0"/>
              <a:t>‹#›</a:t>
            </a:fld>
            <a:endParaRPr lang="en-CM"/>
          </a:p>
        </p:txBody>
      </p:sp>
    </p:spTree>
    <p:extLst>
      <p:ext uri="{BB962C8B-B14F-4D97-AF65-F5344CB8AC3E}">
        <p14:creationId xmlns:p14="http://schemas.microsoft.com/office/powerpoint/2010/main" val="1527309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65815-0B8A-2FD5-D9F9-55F0C48B4719}"/>
              </a:ext>
            </a:extLst>
          </p:cNvPr>
          <p:cNvSpPr>
            <a:spLocks noGrp="1"/>
          </p:cNvSpPr>
          <p:nvPr>
            <p:ph type="title"/>
          </p:nvPr>
        </p:nvSpPr>
        <p:spPr/>
        <p:txBody>
          <a:bodyPr/>
          <a:lstStyle/>
          <a:p>
            <a:r>
              <a:rPr lang="en-US"/>
              <a:t>Click to edit Master title style</a:t>
            </a:r>
            <a:endParaRPr lang="en-CM"/>
          </a:p>
        </p:txBody>
      </p:sp>
      <p:sp>
        <p:nvSpPr>
          <p:cNvPr id="3" name="Date Placeholder 2">
            <a:extLst>
              <a:ext uri="{FF2B5EF4-FFF2-40B4-BE49-F238E27FC236}">
                <a16:creationId xmlns:a16="http://schemas.microsoft.com/office/drawing/2014/main" id="{FA31D95F-2472-86CC-6353-B604D7982626}"/>
              </a:ext>
            </a:extLst>
          </p:cNvPr>
          <p:cNvSpPr>
            <a:spLocks noGrp="1"/>
          </p:cNvSpPr>
          <p:nvPr>
            <p:ph type="dt" sz="half" idx="10"/>
          </p:nvPr>
        </p:nvSpPr>
        <p:spPr/>
        <p:txBody>
          <a:bodyPr/>
          <a:lstStyle/>
          <a:p>
            <a:fld id="{2C09427B-E8E3-48FF-807E-E1CF5DFB240E}" type="datetimeFigureOut">
              <a:rPr lang="en-CM" smtClean="0"/>
              <a:t>08/01/2025</a:t>
            </a:fld>
            <a:endParaRPr lang="en-CM"/>
          </a:p>
        </p:txBody>
      </p:sp>
      <p:sp>
        <p:nvSpPr>
          <p:cNvPr id="4" name="Footer Placeholder 3">
            <a:extLst>
              <a:ext uri="{FF2B5EF4-FFF2-40B4-BE49-F238E27FC236}">
                <a16:creationId xmlns:a16="http://schemas.microsoft.com/office/drawing/2014/main" id="{5848FAD2-C9DB-4E69-D6B6-7AA4B065A0ED}"/>
              </a:ext>
            </a:extLst>
          </p:cNvPr>
          <p:cNvSpPr>
            <a:spLocks noGrp="1"/>
          </p:cNvSpPr>
          <p:nvPr>
            <p:ph type="ftr" sz="quarter" idx="11"/>
          </p:nvPr>
        </p:nvSpPr>
        <p:spPr/>
        <p:txBody>
          <a:bodyPr/>
          <a:lstStyle/>
          <a:p>
            <a:endParaRPr lang="en-CM"/>
          </a:p>
        </p:txBody>
      </p:sp>
      <p:sp>
        <p:nvSpPr>
          <p:cNvPr id="5" name="Slide Number Placeholder 4">
            <a:extLst>
              <a:ext uri="{FF2B5EF4-FFF2-40B4-BE49-F238E27FC236}">
                <a16:creationId xmlns:a16="http://schemas.microsoft.com/office/drawing/2014/main" id="{D5E4AA7B-5D8F-E718-1D8E-4A5FB7FA6BB4}"/>
              </a:ext>
            </a:extLst>
          </p:cNvPr>
          <p:cNvSpPr>
            <a:spLocks noGrp="1"/>
          </p:cNvSpPr>
          <p:nvPr>
            <p:ph type="sldNum" sz="quarter" idx="12"/>
          </p:nvPr>
        </p:nvSpPr>
        <p:spPr/>
        <p:txBody>
          <a:bodyPr/>
          <a:lstStyle/>
          <a:p>
            <a:fld id="{D7DAC295-5E84-4BC3-82A5-74B81754F0EB}" type="slidenum">
              <a:rPr lang="en-CM" smtClean="0"/>
              <a:t>‹#›</a:t>
            </a:fld>
            <a:endParaRPr lang="en-CM"/>
          </a:p>
        </p:txBody>
      </p:sp>
    </p:spTree>
    <p:extLst>
      <p:ext uri="{BB962C8B-B14F-4D97-AF65-F5344CB8AC3E}">
        <p14:creationId xmlns:p14="http://schemas.microsoft.com/office/powerpoint/2010/main" val="1893677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2CD521-B5A0-AB18-2B84-186B67953421}"/>
              </a:ext>
            </a:extLst>
          </p:cNvPr>
          <p:cNvSpPr>
            <a:spLocks noGrp="1"/>
          </p:cNvSpPr>
          <p:nvPr>
            <p:ph type="dt" sz="half" idx="10"/>
          </p:nvPr>
        </p:nvSpPr>
        <p:spPr/>
        <p:txBody>
          <a:bodyPr/>
          <a:lstStyle/>
          <a:p>
            <a:fld id="{2C09427B-E8E3-48FF-807E-E1CF5DFB240E}" type="datetimeFigureOut">
              <a:rPr lang="en-CM" smtClean="0"/>
              <a:t>08/01/2025</a:t>
            </a:fld>
            <a:endParaRPr lang="en-CM"/>
          </a:p>
        </p:txBody>
      </p:sp>
      <p:sp>
        <p:nvSpPr>
          <p:cNvPr id="3" name="Footer Placeholder 2">
            <a:extLst>
              <a:ext uri="{FF2B5EF4-FFF2-40B4-BE49-F238E27FC236}">
                <a16:creationId xmlns:a16="http://schemas.microsoft.com/office/drawing/2014/main" id="{FA2F1FBD-F900-B2A3-10FC-EC5E56695734}"/>
              </a:ext>
            </a:extLst>
          </p:cNvPr>
          <p:cNvSpPr>
            <a:spLocks noGrp="1"/>
          </p:cNvSpPr>
          <p:nvPr>
            <p:ph type="ftr" sz="quarter" idx="11"/>
          </p:nvPr>
        </p:nvSpPr>
        <p:spPr/>
        <p:txBody>
          <a:bodyPr/>
          <a:lstStyle/>
          <a:p>
            <a:endParaRPr lang="en-CM"/>
          </a:p>
        </p:txBody>
      </p:sp>
      <p:sp>
        <p:nvSpPr>
          <p:cNvPr id="4" name="Slide Number Placeholder 3">
            <a:extLst>
              <a:ext uri="{FF2B5EF4-FFF2-40B4-BE49-F238E27FC236}">
                <a16:creationId xmlns:a16="http://schemas.microsoft.com/office/drawing/2014/main" id="{AC8587AD-C67B-2A70-7D00-5E38515A9087}"/>
              </a:ext>
            </a:extLst>
          </p:cNvPr>
          <p:cNvSpPr>
            <a:spLocks noGrp="1"/>
          </p:cNvSpPr>
          <p:nvPr>
            <p:ph type="sldNum" sz="quarter" idx="12"/>
          </p:nvPr>
        </p:nvSpPr>
        <p:spPr/>
        <p:txBody>
          <a:bodyPr/>
          <a:lstStyle/>
          <a:p>
            <a:fld id="{D7DAC295-5E84-4BC3-82A5-74B81754F0EB}" type="slidenum">
              <a:rPr lang="en-CM" smtClean="0"/>
              <a:t>‹#›</a:t>
            </a:fld>
            <a:endParaRPr lang="en-CM"/>
          </a:p>
        </p:txBody>
      </p:sp>
    </p:spTree>
    <p:extLst>
      <p:ext uri="{BB962C8B-B14F-4D97-AF65-F5344CB8AC3E}">
        <p14:creationId xmlns:p14="http://schemas.microsoft.com/office/powerpoint/2010/main" val="1446316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E911D-6183-93D7-9656-EDDE61D902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M"/>
          </a:p>
        </p:txBody>
      </p:sp>
      <p:sp>
        <p:nvSpPr>
          <p:cNvPr id="3" name="Content Placeholder 2">
            <a:extLst>
              <a:ext uri="{FF2B5EF4-FFF2-40B4-BE49-F238E27FC236}">
                <a16:creationId xmlns:a16="http://schemas.microsoft.com/office/drawing/2014/main" id="{CC389422-72D2-920C-BD00-15BE164B93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M"/>
          </a:p>
        </p:txBody>
      </p:sp>
      <p:sp>
        <p:nvSpPr>
          <p:cNvPr id="4" name="Text Placeholder 3">
            <a:extLst>
              <a:ext uri="{FF2B5EF4-FFF2-40B4-BE49-F238E27FC236}">
                <a16:creationId xmlns:a16="http://schemas.microsoft.com/office/drawing/2014/main" id="{A6CCB165-B370-F061-2CBE-CD38328610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92307C-DB11-C155-513E-41AE378A1719}"/>
              </a:ext>
            </a:extLst>
          </p:cNvPr>
          <p:cNvSpPr>
            <a:spLocks noGrp="1"/>
          </p:cNvSpPr>
          <p:nvPr>
            <p:ph type="dt" sz="half" idx="10"/>
          </p:nvPr>
        </p:nvSpPr>
        <p:spPr/>
        <p:txBody>
          <a:bodyPr/>
          <a:lstStyle/>
          <a:p>
            <a:fld id="{2C09427B-E8E3-48FF-807E-E1CF5DFB240E}" type="datetimeFigureOut">
              <a:rPr lang="en-CM" smtClean="0"/>
              <a:t>08/01/2025</a:t>
            </a:fld>
            <a:endParaRPr lang="en-CM"/>
          </a:p>
        </p:txBody>
      </p:sp>
      <p:sp>
        <p:nvSpPr>
          <p:cNvPr id="6" name="Footer Placeholder 5">
            <a:extLst>
              <a:ext uri="{FF2B5EF4-FFF2-40B4-BE49-F238E27FC236}">
                <a16:creationId xmlns:a16="http://schemas.microsoft.com/office/drawing/2014/main" id="{6B6D6E37-CBFA-3635-7884-FFD3E68095F9}"/>
              </a:ext>
            </a:extLst>
          </p:cNvPr>
          <p:cNvSpPr>
            <a:spLocks noGrp="1"/>
          </p:cNvSpPr>
          <p:nvPr>
            <p:ph type="ftr" sz="quarter" idx="11"/>
          </p:nvPr>
        </p:nvSpPr>
        <p:spPr/>
        <p:txBody>
          <a:bodyPr/>
          <a:lstStyle/>
          <a:p>
            <a:endParaRPr lang="en-CM"/>
          </a:p>
        </p:txBody>
      </p:sp>
      <p:sp>
        <p:nvSpPr>
          <p:cNvPr id="7" name="Slide Number Placeholder 6">
            <a:extLst>
              <a:ext uri="{FF2B5EF4-FFF2-40B4-BE49-F238E27FC236}">
                <a16:creationId xmlns:a16="http://schemas.microsoft.com/office/drawing/2014/main" id="{601AE8A5-9E1F-AEAF-B236-6BEEA506B806}"/>
              </a:ext>
            </a:extLst>
          </p:cNvPr>
          <p:cNvSpPr>
            <a:spLocks noGrp="1"/>
          </p:cNvSpPr>
          <p:nvPr>
            <p:ph type="sldNum" sz="quarter" idx="12"/>
          </p:nvPr>
        </p:nvSpPr>
        <p:spPr/>
        <p:txBody>
          <a:bodyPr/>
          <a:lstStyle/>
          <a:p>
            <a:fld id="{D7DAC295-5E84-4BC3-82A5-74B81754F0EB}" type="slidenum">
              <a:rPr lang="en-CM" smtClean="0"/>
              <a:t>‹#›</a:t>
            </a:fld>
            <a:endParaRPr lang="en-CM"/>
          </a:p>
        </p:txBody>
      </p:sp>
    </p:spTree>
    <p:extLst>
      <p:ext uri="{BB962C8B-B14F-4D97-AF65-F5344CB8AC3E}">
        <p14:creationId xmlns:p14="http://schemas.microsoft.com/office/powerpoint/2010/main" val="482129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1572B-A787-F580-4B18-06498A7ED8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M"/>
          </a:p>
        </p:txBody>
      </p:sp>
      <p:sp>
        <p:nvSpPr>
          <p:cNvPr id="3" name="Picture Placeholder 2">
            <a:extLst>
              <a:ext uri="{FF2B5EF4-FFF2-40B4-BE49-F238E27FC236}">
                <a16:creationId xmlns:a16="http://schemas.microsoft.com/office/drawing/2014/main" id="{E1396E20-347E-8C1D-B4CD-70C6524837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M"/>
          </a:p>
        </p:txBody>
      </p:sp>
      <p:sp>
        <p:nvSpPr>
          <p:cNvPr id="4" name="Text Placeholder 3">
            <a:extLst>
              <a:ext uri="{FF2B5EF4-FFF2-40B4-BE49-F238E27FC236}">
                <a16:creationId xmlns:a16="http://schemas.microsoft.com/office/drawing/2014/main" id="{27DB2872-1ECC-3481-2862-0981163B35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9B6B2C-9511-0FEC-F4DA-D7ABC9AE4B2C}"/>
              </a:ext>
            </a:extLst>
          </p:cNvPr>
          <p:cNvSpPr>
            <a:spLocks noGrp="1"/>
          </p:cNvSpPr>
          <p:nvPr>
            <p:ph type="dt" sz="half" idx="10"/>
          </p:nvPr>
        </p:nvSpPr>
        <p:spPr/>
        <p:txBody>
          <a:bodyPr/>
          <a:lstStyle/>
          <a:p>
            <a:fld id="{2C09427B-E8E3-48FF-807E-E1CF5DFB240E}" type="datetimeFigureOut">
              <a:rPr lang="en-CM" smtClean="0"/>
              <a:t>08/01/2025</a:t>
            </a:fld>
            <a:endParaRPr lang="en-CM"/>
          </a:p>
        </p:txBody>
      </p:sp>
      <p:sp>
        <p:nvSpPr>
          <p:cNvPr id="6" name="Footer Placeholder 5">
            <a:extLst>
              <a:ext uri="{FF2B5EF4-FFF2-40B4-BE49-F238E27FC236}">
                <a16:creationId xmlns:a16="http://schemas.microsoft.com/office/drawing/2014/main" id="{A5BFA334-D8AF-1FB5-2A94-5C9382D38E4C}"/>
              </a:ext>
            </a:extLst>
          </p:cNvPr>
          <p:cNvSpPr>
            <a:spLocks noGrp="1"/>
          </p:cNvSpPr>
          <p:nvPr>
            <p:ph type="ftr" sz="quarter" idx="11"/>
          </p:nvPr>
        </p:nvSpPr>
        <p:spPr/>
        <p:txBody>
          <a:bodyPr/>
          <a:lstStyle/>
          <a:p>
            <a:endParaRPr lang="en-CM"/>
          </a:p>
        </p:txBody>
      </p:sp>
      <p:sp>
        <p:nvSpPr>
          <p:cNvPr id="7" name="Slide Number Placeholder 6">
            <a:extLst>
              <a:ext uri="{FF2B5EF4-FFF2-40B4-BE49-F238E27FC236}">
                <a16:creationId xmlns:a16="http://schemas.microsoft.com/office/drawing/2014/main" id="{0205B934-B683-C336-6D48-9CA14CC4B4AF}"/>
              </a:ext>
            </a:extLst>
          </p:cNvPr>
          <p:cNvSpPr>
            <a:spLocks noGrp="1"/>
          </p:cNvSpPr>
          <p:nvPr>
            <p:ph type="sldNum" sz="quarter" idx="12"/>
          </p:nvPr>
        </p:nvSpPr>
        <p:spPr/>
        <p:txBody>
          <a:bodyPr/>
          <a:lstStyle/>
          <a:p>
            <a:fld id="{D7DAC295-5E84-4BC3-82A5-74B81754F0EB}" type="slidenum">
              <a:rPr lang="en-CM" smtClean="0"/>
              <a:t>‹#›</a:t>
            </a:fld>
            <a:endParaRPr lang="en-CM"/>
          </a:p>
        </p:txBody>
      </p:sp>
    </p:spTree>
    <p:extLst>
      <p:ext uri="{BB962C8B-B14F-4D97-AF65-F5344CB8AC3E}">
        <p14:creationId xmlns:p14="http://schemas.microsoft.com/office/powerpoint/2010/main" val="568619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828D07-2A6A-9ED4-DC5F-D141E649F3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M"/>
          </a:p>
        </p:txBody>
      </p:sp>
      <p:sp>
        <p:nvSpPr>
          <p:cNvPr id="3" name="Text Placeholder 2">
            <a:extLst>
              <a:ext uri="{FF2B5EF4-FFF2-40B4-BE49-F238E27FC236}">
                <a16:creationId xmlns:a16="http://schemas.microsoft.com/office/drawing/2014/main" id="{28C4ECCA-86AD-4E19-CA67-EFCDF6E0A9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M"/>
          </a:p>
        </p:txBody>
      </p:sp>
      <p:sp>
        <p:nvSpPr>
          <p:cNvPr id="4" name="Date Placeholder 3">
            <a:extLst>
              <a:ext uri="{FF2B5EF4-FFF2-40B4-BE49-F238E27FC236}">
                <a16:creationId xmlns:a16="http://schemas.microsoft.com/office/drawing/2014/main" id="{48DD1402-AC16-E6B2-BE8F-45F33A6EB2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09427B-E8E3-48FF-807E-E1CF5DFB240E}" type="datetimeFigureOut">
              <a:rPr lang="en-CM" smtClean="0"/>
              <a:t>08/01/2025</a:t>
            </a:fld>
            <a:endParaRPr lang="en-CM"/>
          </a:p>
        </p:txBody>
      </p:sp>
      <p:sp>
        <p:nvSpPr>
          <p:cNvPr id="5" name="Footer Placeholder 4">
            <a:extLst>
              <a:ext uri="{FF2B5EF4-FFF2-40B4-BE49-F238E27FC236}">
                <a16:creationId xmlns:a16="http://schemas.microsoft.com/office/drawing/2014/main" id="{46608BF2-3B43-A90F-FB68-D513639A87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M"/>
          </a:p>
        </p:txBody>
      </p:sp>
      <p:sp>
        <p:nvSpPr>
          <p:cNvPr id="6" name="Slide Number Placeholder 5">
            <a:extLst>
              <a:ext uri="{FF2B5EF4-FFF2-40B4-BE49-F238E27FC236}">
                <a16:creationId xmlns:a16="http://schemas.microsoft.com/office/drawing/2014/main" id="{5C35B8E3-67EE-CD0A-ACFD-486E59F00D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DAC295-5E84-4BC3-82A5-74B81754F0EB}" type="slidenum">
              <a:rPr lang="en-CM" smtClean="0"/>
              <a:t>‹#›</a:t>
            </a:fld>
            <a:endParaRPr lang="en-CM"/>
          </a:p>
        </p:txBody>
      </p:sp>
    </p:spTree>
    <p:extLst>
      <p:ext uri="{BB962C8B-B14F-4D97-AF65-F5344CB8AC3E}">
        <p14:creationId xmlns:p14="http://schemas.microsoft.com/office/powerpoint/2010/main" val="38165897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M"/>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BD1C1-CF4A-EFEE-F699-1A7AE6C263E5}"/>
              </a:ext>
            </a:extLst>
          </p:cNvPr>
          <p:cNvSpPr>
            <a:spLocks noGrp="1"/>
          </p:cNvSpPr>
          <p:nvPr>
            <p:ph type="ctrTitle"/>
          </p:nvPr>
        </p:nvSpPr>
        <p:spPr>
          <a:xfrm>
            <a:off x="1396180" y="1731963"/>
            <a:ext cx="9271819" cy="2387600"/>
          </a:xfrm>
        </p:spPr>
        <p:txBody>
          <a:bodyPr>
            <a:normAutofit fontScale="90000"/>
          </a:bodyPr>
          <a:lstStyle/>
          <a:p>
            <a:r>
              <a:rPr lang="fr-CM" sz="3600" b="1" kern="100" dirty="0">
                <a:effectLst/>
                <a:latin typeface="Arial Rounded MT Bold" panose="020F0704030504030204" pitchFamily="34" charset="0"/>
                <a:ea typeface="Calibri" panose="020F0502020204030204" pitchFamily="34" charset="0"/>
                <a:cs typeface="Times New Roman" panose="02020603050405020304" pitchFamily="18" charset="0"/>
              </a:rPr>
              <a:t>CAMPAGNE DE SANTE DANS LES ECOLES : SENSIBILISATION ET PREVENTION </a:t>
            </a:r>
            <a:br>
              <a:rPr lang="en-CM" sz="3600" kern="100" dirty="0">
                <a:effectLst/>
                <a:latin typeface="Calibri" panose="020F0502020204030204" pitchFamily="34" charset="0"/>
                <a:ea typeface="Calibri" panose="020F0502020204030204" pitchFamily="34" charset="0"/>
                <a:cs typeface="Times New Roman" panose="02020603050405020304" pitchFamily="18" charset="0"/>
              </a:rPr>
            </a:br>
            <a:endParaRPr lang="en-CM" sz="9600" dirty="0"/>
          </a:p>
        </p:txBody>
      </p:sp>
      <p:sp>
        <p:nvSpPr>
          <p:cNvPr id="3" name="Subtitle 2">
            <a:extLst>
              <a:ext uri="{FF2B5EF4-FFF2-40B4-BE49-F238E27FC236}">
                <a16:creationId xmlns:a16="http://schemas.microsoft.com/office/drawing/2014/main" id="{199BC70B-95E2-8D10-EA67-6AA80CF4E501}"/>
              </a:ext>
            </a:extLst>
          </p:cNvPr>
          <p:cNvSpPr>
            <a:spLocks noGrp="1"/>
          </p:cNvSpPr>
          <p:nvPr>
            <p:ph type="subTitle" idx="1"/>
          </p:nvPr>
        </p:nvSpPr>
        <p:spPr/>
        <p:txBody>
          <a:bodyPr/>
          <a:lstStyle/>
          <a:p>
            <a:r>
              <a:rPr lang="en-GB" dirty="0"/>
              <a:t>GLCH AND FCCS </a:t>
            </a:r>
            <a:endParaRPr lang="en-CM" dirty="0"/>
          </a:p>
        </p:txBody>
      </p:sp>
    </p:spTree>
    <p:extLst>
      <p:ext uri="{BB962C8B-B14F-4D97-AF65-F5344CB8AC3E}">
        <p14:creationId xmlns:p14="http://schemas.microsoft.com/office/powerpoint/2010/main" val="3223364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F5731-71C1-6D49-D9B6-6B48D44EB7B6}"/>
              </a:ext>
            </a:extLst>
          </p:cNvPr>
          <p:cNvSpPr>
            <a:spLocks noGrp="1"/>
          </p:cNvSpPr>
          <p:nvPr>
            <p:ph type="title"/>
          </p:nvPr>
        </p:nvSpPr>
        <p:spPr/>
        <p:txBody>
          <a:bodyPr/>
          <a:lstStyle/>
          <a:p>
            <a:r>
              <a:rPr lang="en-GB" b="1" dirty="0"/>
              <a:t>QUE FAISONS NOUS </a:t>
            </a:r>
            <a:endParaRPr lang="en-CM" b="1" dirty="0"/>
          </a:p>
        </p:txBody>
      </p:sp>
      <p:pic>
        <p:nvPicPr>
          <p:cNvPr id="5" name="Content Placeholder 4">
            <a:extLst>
              <a:ext uri="{FF2B5EF4-FFF2-40B4-BE49-F238E27FC236}">
                <a16:creationId xmlns:a16="http://schemas.microsoft.com/office/drawing/2014/main" id="{560B953C-25E8-990E-D923-A2CB1063062B}"/>
              </a:ext>
            </a:extLst>
          </p:cNvPr>
          <p:cNvPicPr>
            <a:picLocks noGrp="1" noChangeAspect="1"/>
          </p:cNvPicPr>
          <p:nvPr>
            <p:ph idx="1"/>
          </p:nvPr>
        </p:nvPicPr>
        <p:blipFill>
          <a:blip r:embed="rId2"/>
          <a:stretch>
            <a:fillRect/>
          </a:stretch>
        </p:blipFill>
        <p:spPr>
          <a:xfrm>
            <a:off x="535710" y="1385455"/>
            <a:ext cx="9772072" cy="4470400"/>
          </a:xfrm>
        </p:spPr>
      </p:pic>
    </p:spTree>
    <p:extLst>
      <p:ext uri="{BB962C8B-B14F-4D97-AF65-F5344CB8AC3E}">
        <p14:creationId xmlns:p14="http://schemas.microsoft.com/office/powerpoint/2010/main" val="1038695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C4556-0399-B683-6E8C-FFE5405B372F}"/>
              </a:ext>
            </a:extLst>
          </p:cNvPr>
          <p:cNvSpPr>
            <a:spLocks noGrp="1"/>
          </p:cNvSpPr>
          <p:nvPr>
            <p:ph type="title"/>
          </p:nvPr>
        </p:nvSpPr>
        <p:spPr/>
        <p:txBody>
          <a:bodyPr/>
          <a:lstStyle/>
          <a:p>
            <a:r>
              <a:rPr lang="en-GB" dirty="0"/>
              <a:t>HISTORIQUE DE GLCH </a:t>
            </a:r>
            <a:endParaRPr lang="en-CM" dirty="0"/>
          </a:p>
        </p:txBody>
      </p:sp>
      <p:pic>
        <p:nvPicPr>
          <p:cNvPr id="5" name="Content Placeholder 4">
            <a:extLst>
              <a:ext uri="{FF2B5EF4-FFF2-40B4-BE49-F238E27FC236}">
                <a16:creationId xmlns:a16="http://schemas.microsoft.com/office/drawing/2014/main" id="{967E96B6-661A-3344-8083-62CFA6D2B1E6}"/>
              </a:ext>
            </a:extLst>
          </p:cNvPr>
          <p:cNvPicPr>
            <a:picLocks noGrp="1" noChangeAspect="1"/>
          </p:cNvPicPr>
          <p:nvPr>
            <p:ph idx="1"/>
          </p:nvPr>
        </p:nvPicPr>
        <p:blipFill>
          <a:blip r:embed="rId2"/>
          <a:stretch>
            <a:fillRect/>
          </a:stretch>
        </p:blipFill>
        <p:spPr>
          <a:xfrm>
            <a:off x="1052946" y="1607128"/>
            <a:ext cx="10515600" cy="4198144"/>
          </a:xfrm>
        </p:spPr>
      </p:pic>
    </p:spTree>
    <p:extLst>
      <p:ext uri="{BB962C8B-B14F-4D97-AF65-F5344CB8AC3E}">
        <p14:creationId xmlns:p14="http://schemas.microsoft.com/office/powerpoint/2010/main" val="16594465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33F98-C7AE-8A43-DBC5-8FACEF382707}"/>
              </a:ext>
            </a:extLst>
          </p:cNvPr>
          <p:cNvSpPr>
            <a:spLocks noGrp="1"/>
          </p:cNvSpPr>
          <p:nvPr>
            <p:ph type="title"/>
          </p:nvPr>
        </p:nvSpPr>
        <p:spPr/>
        <p:txBody>
          <a:bodyPr/>
          <a:lstStyle/>
          <a:p>
            <a:r>
              <a:rPr lang="en-GB" b="1" dirty="0"/>
              <a:t>LES BESOINS CONSTATES </a:t>
            </a:r>
            <a:endParaRPr lang="en-CM" b="1" dirty="0"/>
          </a:p>
        </p:txBody>
      </p:sp>
      <p:pic>
        <p:nvPicPr>
          <p:cNvPr id="5" name="Content Placeholder 4">
            <a:extLst>
              <a:ext uri="{FF2B5EF4-FFF2-40B4-BE49-F238E27FC236}">
                <a16:creationId xmlns:a16="http://schemas.microsoft.com/office/drawing/2014/main" id="{4E259F0E-FE5A-9D9F-3271-0F77ED46F378}"/>
              </a:ext>
            </a:extLst>
          </p:cNvPr>
          <p:cNvPicPr>
            <a:picLocks noGrp="1" noChangeAspect="1"/>
          </p:cNvPicPr>
          <p:nvPr>
            <p:ph idx="1"/>
          </p:nvPr>
        </p:nvPicPr>
        <p:blipFill>
          <a:blip r:embed="rId2"/>
          <a:stretch>
            <a:fillRect/>
          </a:stretch>
        </p:blipFill>
        <p:spPr>
          <a:xfrm>
            <a:off x="997527" y="1320800"/>
            <a:ext cx="9993746" cy="4562764"/>
          </a:xfrm>
        </p:spPr>
      </p:pic>
    </p:spTree>
    <p:extLst>
      <p:ext uri="{BB962C8B-B14F-4D97-AF65-F5344CB8AC3E}">
        <p14:creationId xmlns:p14="http://schemas.microsoft.com/office/powerpoint/2010/main" val="3955809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904DC-2B01-B371-C444-850F2BC06E29}"/>
              </a:ext>
            </a:extLst>
          </p:cNvPr>
          <p:cNvSpPr>
            <a:spLocks noGrp="1"/>
          </p:cNvSpPr>
          <p:nvPr>
            <p:ph type="title"/>
          </p:nvPr>
        </p:nvSpPr>
        <p:spPr/>
        <p:txBody>
          <a:bodyPr/>
          <a:lstStyle/>
          <a:p>
            <a:r>
              <a:rPr lang="en-GB" b="1" dirty="0"/>
              <a:t>PROPOSITION ENVISEAGEE </a:t>
            </a:r>
            <a:endParaRPr lang="en-CM" b="1" dirty="0"/>
          </a:p>
        </p:txBody>
      </p:sp>
      <p:pic>
        <p:nvPicPr>
          <p:cNvPr id="5" name="Content Placeholder 4">
            <a:extLst>
              <a:ext uri="{FF2B5EF4-FFF2-40B4-BE49-F238E27FC236}">
                <a16:creationId xmlns:a16="http://schemas.microsoft.com/office/drawing/2014/main" id="{19CD585E-AD55-9943-8D3C-BD52FC12A54E}"/>
              </a:ext>
            </a:extLst>
          </p:cNvPr>
          <p:cNvPicPr>
            <a:picLocks noGrp="1" noChangeAspect="1"/>
          </p:cNvPicPr>
          <p:nvPr>
            <p:ph idx="1"/>
          </p:nvPr>
        </p:nvPicPr>
        <p:blipFill>
          <a:blip r:embed="rId2"/>
          <a:stretch>
            <a:fillRect/>
          </a:stretch>
        </p:blipFill>
        <p:spPr>
          <a:xfrm>
            <a:off x="838200" y="1517253"/>
            <a:ext cx="10605653" cy="4514092"/>
          </a:xfrm>
        </p:spPr>
      </p:pic>
    </p:spTree>
    <p:extLst>
      <p:ext uri="{BB962C8B-B14F-4D97-AF65-F5344CB8AC3E}">
        <p14:creationId xmlns:p14="http://schemas.microsoft.com/office/powerpoint/2010/main" val="30658773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639A9-BB91-56C5-E443-0F37A77FB599}"/>
              </a:ext>
            </a:extLst>
          </p:cNvPr>
          <p:cNvSpPr>
            <a:spLocks noGrp="1"/>
          </p:cNvSpPr>
          <p:nvPr>
            <p:ph type="title"/>
          </p:nvPr>
        </p:nvSpPr>
        <p:spPr/>
        <p:txBody>
          <a:bodyPr/>
          <a:lstStyle/>
          <a:p>
            <a:r>
              <a:rPr lang="en-GB" b="1" dirty="0"/>
              <a:t>MODELE DE FONCTIONNEMENT </a:t>
            </a:r>
            <a:endParaRPr lang="en-CM" b="1" dirty="0"/>
          </a:p>
        </p:txBody>
      </p:sp>
      <p:pic>
        <p:nvPicPr>
          <p:cNvPr id="5" name="Content Placeholder 4">
            <a:extLst>
              <a:ext uri="{FF2B5EF4-FFF2-40B4-BE49-F238E27FC236}">
                <a16:creationId xmlns:a16="http://schemas.microsoft.com/office/drawing/2014/main" id="{8990342F-246D-77AC-EBFD-E8CB32CA9E8F}"/>
              </a:ext>
            </a:extLst>
          </p:cNvPr>
          <p:cNvPicPr>
            <a:picLocks noGrp="1" noChangeAspect="1"/>
          </p:cNvPicPr>
          <p:nvPr>
            <p:ph idx="1"/>
          </p:nvPr>
        </p:nvPicPr>
        <p:blipFill>
          <a:blip r:embed="rId2"/>
          <a:stretch>
            <a:fillRect/>
          </a:stretch>
        </p:blipFill>
        <p:spPr>
          <a:xfrm>
            <a:off x="1099127" y="1320800"/>
            <a:ext cx="10515600" cy="4793673"/>
          </a:xfrm>
        </p:spPr>
      </p:pic>
    </p:spTree>
    <p:extLst>
      <p:ext uri="{BB962C8B-B14F-4D97-AF65-F5344CB8AC3E}">
        <p14:creationId xmlns:p14="http://schemas.microsoft.com/office/powerpoint/2010/main" val="21828544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7B256-10EA-050D-72F9-B7D84D9AE0D1}"/>
              </a:ext>
            </a:extLst>
          </p:cNvPr>
          <p:cNvSpPr>
            <a:spLocks noGrp="1"/>
          </p:cNvSpPr>
          <p:nvPr>
            <p:ph type="title"/>
          </p:nvPr>
        </p:nvSpPr>
        <p:spPr/>
        <p:txBody>
          <a:bodyPr/>
          <a:lstStyle/>
          <a:p>
            <a:r>
              <a:rPr lang="en-GB" b="1" dirty="0"/>
              <a:t>EQUIPEMENT GLCH </a:t>
            </a:r>
            <a:endParaRPr lang="en-CM" b="1" dirty="0"/>
          </a:p>
        </p:txBody>
      </p:sp>
      <p:pic>
        <p:nvPicPr>
          <p:cNvPr id="5" name="Content Placeholder 4">
            <a:extLst>
              <a:ext uri="{FF2B5EF4-FFF2-40B4-BE49-F238E27FC236}">
                <a16:creationId xmlns:a16="http://schemas.microsoft.com/office/drawing/2014/main" id="{AF82619E-75C9-2821-13A4-DFBE494F0060}"/>
              </a:ext>
            </a:extLst>
          </p:cNvPr>
          <p:cNvPicPr>
            <a:picLocks noGrp="1" noChangeAspect="1"/>
          </p:cNvPicPr>
          <p:nvPr>
            <p:ph idx="1"/>
          </p:nvPr>
        </p:nvPicPr>
        <p:blipFill>
          <a:blip r:embed="rId2"/>
          <a:stretch>
            <a:fillRect/>
          </a:stretch>
        </p:blipFill>
        <p:spPr>
          <a:xfrm>
            <a:off x="1117600" y="1468582"/>
            <a:ext cx="10236200" cy="4673600"/>
          </a:xfrm>
        </p:spPr>
      </p:pic>
    </p:spTree>
    <p:extLst>
      <p:ext uri="{BB962C8B-B14F-4D97-AF65-F5344CB8AC3E}">
        <p14:creationId xmlns:p14="http://schemas.microsoft.com/office/powerpoint/2010/main" val="1401780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C6D56-542E-C682-6932-B667F9480665}"/>
              </a:ext>
            </a:extLst>
          </p:cNvPr>
          <p:cNvSpPr>
            <a:spLocks noGrp="1"/>
          </p:cNvSpPr>
          <p:nvPr>
            <p:ph type="title"/>
          </p:nvPr>
        </p:nvSpPr>
        <p:spPr/>
        <p:txBody>
          <a:bodyPr/>
          <a:lstStyle/>
          <a:p>
            <a:r>
              <a:rPr lang="en-GB" dirty="0"/>
              <a:t>GLCH FACE AUX PROBLEMES DES JEUNES </a:t>
            </a:r>
            <a:endParaRPr lang="en-CM" dirty="0"/>
          </a:p>
        </p:txBody>
      </p:sp>
      <p:pic>
        <p:nvPicPr>
          <p:cNvPr id="5" name="Content Placeholder 4">
            <a:extLst>
              <a:ext uri="{FF2B5EF4-FFF2-40B4-BE49-F238E27FC236}">
                <a16:creationId xmlns:a16="http://schemas.microsoft.com/office/drawing/2014/main" id="{F4CA6428-6F00-CF93-3157-B0BCB0818F12}"/>
              </a:ext>
            </a:extLst>
          </p:cNvPr>
          <p:cNvPicPr>
            <a:picLocks noGrp="1" noChangeAspect="1"/>
          </p:cNvPicPr>
          <p:nvPr>
            <p:ph idx="1"/>
          </p:nvPr>
        </p:nvPicPr>
        <p:blipFill>
          <a:blip r:embed="rId2"/>
          <a:stretch>
            <a:fillRect/>
          </a:stretch>
        </p:blipFill>
        <p:spPr>
          <a:xfrm>
            <a:off x="1080655" y="1690688"/>
            <a:ext cx="10417791" cy="5040891"/>
          </a:xfrm>
        </p:spPr>
      </p:pic>
    </p:spTree>
    <p:extLst>
      <p:ext uri="{BB962C8B-B14F-4D97-AF65-F5344CB8AC3E}">
        <p14:creationId xmlns:p14="http://schemas.microsoft.com/office/powerpoint/2010/main" val="29426387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3F2B-7402-9E0D-BDA3-C4BEC3DF7BC6}"/>
              </a:ext>
            </a:extLst>
          </p:cNvPr>
          <p:cNvSpPr>
            <a:spLocks noGrp="1"/>
          </p:cNvSpPr>
          <p:nvPr>
            <p:ph type="title"/>
          </p:nvPr>
        </p:nvSpPr>
        <p:spPr>
          <a:xfrm>
            <a:off x="838200" y="365126"/>
            <a:ext cx="10515600" cy="632402"/>
          </a:xfrm>
        </p:spPr>
        <p:txBody>
          <a:bodyPr>
            <a:normAutofit fontScale="90000"/>
          </a:bodyPr>
          <a:lstStyle/>
          <a:p>
            <a:endParaRPr lang="en-CM" dirty="0"/>
          </a:p>
        </p:txBody>
      </p:sp>
      <p:sp>
        <p:nvSpPr>
          <p:cNvPr id="3" name="Content Placeholder 2">
            <a:extLst>
              <a:ext uri="{FF2B5EF4-FFF2-40B4-BE49-F238E27FC236}">
                <a16:creationId xmlns:a16="http://schemas.microsoft.com/office/drawing/2014/main" id="{F9738D84-70D7-3670-873A-2361C0D81CD1}"/>
              </a:ext>
            </a:extLst>
          </p:cNvPr>
          <p:cNvSpPr>
            <a:spLocks noGrp="1"/>
          </p:cNvSpPr>
          <p:nvPr>
            <p:ph idx="1"/>
          </p:nvPr>
        </p:nvSpPr>
        <p:spPr>
          <a:xfrm>
            <a:off x="838200" y="1363807"/>
            <a:ext cx="10515600" cy="4351338"/>
          </a:xfrm>
        </p:spPr>
        <p:txBody>
          <a:bodyPr/>
          <a:lstStyle/>
          <a:p>
            <a:pPr>
              <a:lnSpc>
                <a:spcPct val="107000"/>
              </a:lnSpc>
              <a:spcAft>
                <a:spcPts val="800"/>
              </a:spcAft>
            </a:pPr>
            <a:r>
              <a:rPr lang="fr-FR" sz="1800" b="1" kern="100" dirty="0">
                <a:effectLst/>
                <a:latin typeface="Calibri" panose="020F0502020204030204" pitchFamily="34" charset="0"/>
                <a:ea typeface="Calibri" panose="020F0502020204030204" pitchFamily="34" charset="0"/>
                <a:cs typeface="Times New Roman" panose="02020603050405020304" pitchFamily="18" charset="0"/>
              </a:rPr>
              <a:t>GLCH et santé des jeunes.</a:t>
            </a:r>
            <a:endParaRPr lang="en-CM"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 Accès à des services médicaux confidentiels et consentement à des soins médicaux préventifs</a:t>
            </a:r>
            <a:endParaRPr lang="en-CM"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 IST (technologies, besoin d'évoluer)</a:t>
            </a:r>
            <a:endParaRPr lang="en-CM"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 Pas de pouvoir économique en tant qu'adultes et peuvent être incapables de payer ou de se déplacer pour un dépistage ou un traitement médical, que ce soit pour des problèmes de santé physique ou comportementale.</a:t>
            </a:r>
            <a:endParaRPr lang="en-CM"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CM" dirty="0"/>
          </a:p>
        </p:txBody>
      </p:sp>
    </p:spTree>
    <p:extLst>
      <p:ext uri="{BB962C8B-B14F-4D97-AF65-F5344CB8AC3E}">
        <p14:creationId xmlns:p14="http://schemas.microsoft.com/office/powerpoint/2010/main" val="2509420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1FC90-2AC4-2274-7606-07294F25C4E8}"/>
              </a:ext>
            </a:extLst>
          </p:cNvPr>
          <p:cNvSpPr>
            <a:spLocks noGrp="1"/>
          </p:cNvSpPr>
          <p:nvPr>
            <p:ph type="title"/>
          </p:nvPr>
        </p:nvSpPr>
        <p:spPr>
          <a:xfrm>
            <a:off x="930564" y="-549275"/>
            <a:ext cx="10515600" cy="1325563"/>
          </a:xfrm>
        </p:spPr>
        <p:txBody>
          <a:bodyPr/>
          <a:lstStyle/>
          <a:p>
            <a:endParaRPr lang="en-CM" dirty="0"/>
          </a:p>
        </p:txBody>
      </p:sp>
      <p:sp>
        <p:nvSpPr>
          <p:cNvPr id="3" name="Content Placeholder 2">
            <a:extLst>
              <a:ext uri="{FF2B5EF4-FFF2-40B4-BE49-F238E27FC236}">
                <a16:creationId xmlns:a16="http://schemas.microsoft.com/office/drawing/2014/main" id="{39A2F53B-B438-7EDA-2CC7-7D2ABF05D7BF}"/>
              </a:ext>
            </a:extLst>
          </p:cNvPr>
          <p:cNvSpPr>
            <a:spLocks noGrp="1"/>
          </p:cNvSpPr>
          <p:nvPr>
            <p:ph idx="1"/>
          </p:nvPr>
        </p:nvSpPr>
        <p:spPr>
          <a:xfrm>
            <a:off x="838200" y="1080655"/>
            <a:ext cx="10515600" cy="5096308"/>
          </a:xfrm>
        </p:spPr>
        <p:txBody>
          <a:bodyPr>
            <a:normAutofit fontScale="77500" lnSpcReduction="20000"/>
          </a:bodyPr>
          <a:lstStyle/>
          <a:p>
            <a:pPr>
              <a:lnSpc>
                <a:spcPct val="107000"/>
              </a:lnSpc>
              <a:spcAft>
                <a:spcPts val="800"/>
              </a:spcAft>
            </a:pP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GLCH : </a:t>
            </a:r>
            <a:endParaRPr lang="en-CM"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 commencer au début de la vie et de la trajectoire de la maladie par la promotion de la réduction des risques et la promotion de la santé.</a:t>
            </a:r>
            <a:endParaRPr lang="en-CM"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 L'adoption de comportements malsains commence dès l'entrée à l'université où prévalent l'inactivité physique, la sédentarité et les mauvaises habitudes alimentaires.</a:t>
            </a:r>
            <a:endParaRPr lang="en-CM"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Les GLCH se concentrent sur le développement des cinq C du développement positif des jeunes : </a:t>
            </a:r>
            <a:endParaRPr lang="en-CM"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Compétence </a:t>
            </a:r>
            <a:endParaRPr lang="en-CM"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 Modéliser les compétences de prise de décision, telles que la liste des avantages et des inconvénients et la réflexion sur les conséquences.</a:t>
            </a:r>
            <a:endParaRPr lang="en-CM"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 Donner aux jeunes l'occasion de s'entraîner à faire des choix quotidiens, comme décider quoi manger ou planifier des activités constructives pour la journée.</a:t>
            </a:r>
            <a:endParaRPr lang="en-CM"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CM"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Confiance </a:t>
            </a:r>
            <a:endParaRPr lang="en-CM"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 Laissez les jeunes enseigner une compétence ou parler de quelque chose d'important pour eux devant d'autres personnes.</a:t>
            </a:r>
            <a:endParaRPr lang="en-CM"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 Responsabilisez les jeunes en reconnaissant verbalement ce qu'ils font de bien, qu'il s'agisse de diriger une activité de groupe ou de bien communiquer avec les autres.</a:t>
            </a:r>
            <a:endParaRPr lang="en-CM"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CM" dirty="0"/>
          </a:p>
        </p:txBody>
      </p:sp>
    </p:spTree>
    <p:extLst>
      <p:ext uri="{BB962C8B-B14F-4D97-AF65-F5344CB8AC3E}">
        <p14:creationId xmlns:p14="http://schemas.microsoft.com/office/powerpoint/2010/main" val="17204257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1D02D-E103-5DF0-82D6-3A12D93873CC}"/>
              </a:ext>
            </a:extLst>
          </p:cNvPr>
          <p:cNvSpPr>
            <a:spLocks noGrp="1"/>
          </p:cNvSpPr>
          <p:nvPr>
            <p:ph type="title"/>
          </p:nvPr>
        </p:nvSpPr>
        <p:spPr/>
        <p:txBody>
          <a:bodyPr/>
          <a:lstStyle/>
          <a:p>
            <a:r>
              <a:rPr lang="en-GB" dirty="0"/>
              <a:t>GLCH </a:t>
            </a:r>
            <a:endParaRPr lang="en-CM" dirty="0"/>
          </a:p>
        </p:txBody>
      </p:sp>
      <p:sp>
        <p:nvSpPr>
          <p:cNvPr id="3" name="Content Placeholder 2">
            <a:extLst>
              <a:ext uri="{FF2B5EF4-FFF2-40B4-BE49-F238E27FC236}">
                <a16:creationId xmlns:a16="http://schemas.microsoft.com/office/drawing/2014/main" id="{9A2297D1-7DE8-9F57-5396-62469D9B2823}"/>
              </a:ext>
            </a:extLst>
          </p:cNvPr>
          <p:cNvSpPr>
            <a:spLocks noGrp="1"/>
          </p:cNvSpPr>
          <p:nvPr>
            <p:ph idx="1"/>
          </p:nvPr>
        </p:nvSpPr>
        <p:spPr/>
        <p:txBody>
          <a:bodyPr/>
          <a:lstStyle/>
          <a:p>
            <a:pPr>
              <a:lnSpc>
                <a:spcPct val="107000"/>
              </a:lnSpc>
              <a:spcAft>
                <a:spcPts val="800"/>
              </a:spcAft>
            </a:pP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Caractère </a:t>
            </a:r>
            <a:endParaRPr lang="en-CM"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 Permettez aux jeunes de s'exercer à la responsabilité en leur attribuant des rôles de direction pour les projets de groupe.</a:t>
            </a:r>
            <a:endParaRPr lang="en-CM"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 Guidez les jeunes pour qu'ils reconnaissent comment leurs actions ont aidé quelqu'un d'autre ou comment ils peuvent aider à trouver une solution à un problème.</a:t>
            </a:r>
            <a:endParaRPr lang="en-CM"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Connexion</a:t>
            </a:r>
            <a:endParaRPr lang="en-CM"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 Créez des activités de groupe où les jeunes doivent travailler ensemble ou avec un mentor pour accomplir une tâche, en s'inspirant des idées des autres.</a:t>
            </a:r>
            <a:endParaRPr lang="en-CM"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 Utilisez des projets de bénévolat pour aider les jeunes à interagir avec d'autres personnes différentes d'eux.</a:t>
            </a:r>
            <a:endParaRPr lang="en-CM"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CM" dirty="0"/>
          </a:p>
        </p:txBody>
      </p:sp>
    </p:spTree>
    <p:extLst>
      <p:ext uri="{BB962C8B-B14F-4D97-AF65-F5344CB8AC3E}">
        <p14:creationId xmlns:p14="http://schemas.microsoft.com/office/powerpoint/2010/main" val="2672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912EF-3F2B-01AB-4CE1-A1F09E7C7670}"/>
              </a:ext>
            </a:extLst>
          </p:cNvPr>
          <p:cNvSpPr>
            <a:spLocks noGrp="1"/>
          </p:cNvSpPr>
          <p:nvPr>
            <p:ph type="title"/>
          </p:nvPr>
        </p:nvSpPr>
        <p:spPr>
          <a:xfrm>
            <a:off x="163945" y="429780"/>
            <a:ext cx="10515600" cy="1325563"/>
          </a:xfrm>
        </p:spPr>
        <p:txBody>
          <a:bodyPr/>
          <a:lstStyle/>
          <a:p>
            <a:r>
              <a:rPr lang="en-GB" b="1" dirty="0"/>
              <a:t>INTRODUCTION </a:t>
            </a:r>
            <a:endParaRPr lang="en-CM" b="1" dirty="0"/>
          </a:p>
        </p:txBody>
      </p:sp>
      <p:sp>
        <p:nvSpPr>
          <p:cNvPr id="3" name="Content Placeholder 2">
            <a:extLst>
              <a:ext uri="{FF2B5EF4-FFF2-40B4-BE49-F238E27FC236}">
                <a16:creationId xmlns:a16="http://schemas.microsoft.com/office/drawing/2014/main" id="{2A669B63-A5A4-3404-6476-023C7F490B43}"/>
              </a:ext>
            </a:extLst>
          </p:cNvPr>
          <p:cNvSpPr>
            <a:spLocks noGrp="1"/>
          </p:cNvSpPr>
          <p:nvPr>
            <p:ph idx="1"/>
          </p:nvPr>
        </p:nvSpPr>
        <p:spPr/>
        <p:txBody>
          <a:bodyPr>
            <a:normAutofit/>
          </a:bodyPr>
          <a:lstStyle/>
          <a:p>
            <a:pPr algn="just">
              <a:lnSpc>
                <a:spcPct val="107000"/>
              </a:lnSpc>
              <a:spcAft>
                <a:spcPts val="800"/>
              </a:spcAft>
            </a:pPr>
            <a:r>
              <a:rPr lang="fr-CM" sz="2800" kern="100" dirty="0">
                <a:effectLst/>
                <a:latin typeface="Calibri" panose="020F0502020204030204" pitchFamily="34" charset="0"/>
                <a:ea typeface="Calibri" panose="020F0502020204030204" pitchFamily="34" charset="0"/>
                <a:cs typeface="Calibri" panose="020F0502020204030204" pitchFamily="34" charset="0"/>
              </a:rPr>
              <a:t>Dans le cadre de notre engagement à promouvoir une jeunesse en bonne santé et consciente des enjeux de leur bien-être, notre association de santé communautaire organise une campagne de sensibilisation et de prévention dans les écoles. Cette initiative vise à éduquer les étudiants sur des questions de santé importantes, à prévenir les comportements à risque, et à leur offrir les outils nécessaires pour prendre soin de leur santé physique et mentale. </a:t>
            </a:r>
            <a:endParaRPr lang="en-CM"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endParaRPr lang="en-CM" sz="20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CM" dirty="0"/>
          </a:p>
        </p:txBody>
      </p:sp>
    </p:spTree>
    <p:extLst>
      <p:ext uri="{BB962C8B-B14F-4D97-AF65-F5344CB8AC3E}">
        <p14:creationId xmlns:p14="http://schemas.microsoft.com/office/powerpoint/2010/main" val="29139985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963DD-FE87-0444-3B5C-B0EEE53C7C4A}"/>
              </a:ext>
            </a:extLst>
          </p:cNvPr>
          <p:cNvSpPr>
            <a:spLocks noGrp="1"/>
          </p:cNvSpPr>
          <p:nvPr>
            <p:ph type="title"/>
          </p:nvPr>
        </p:nvSpPr>
        <p:spPr/>
        <p:txBody>
          <a:bodyPr/>
          <a:lstStyle/>
          <a:p>
            <a:r>
              <a:rPr lang="en-GB" dirty="0"/>
              <a:t>GLCH </a:t>
            </a:r>
            <a:endParaRPr lang="en-CM" dirty="0"/>
          </a:p>
        </p:txBody>
      </p:sp>
      <p:sp>
        <p:nvSpPr>
          <p:cNvPr id="3" name="Content Placeholder 2">
            <a:extLst>
              <a:ext uri="{FF2B5EF4-FFF2-40B4-BE49-F238E27FC236}">
                <a16:creationId xmlns:a16="http://schemas.microsoft.com/office/drawing/2014/main" id="{3800AC5A-11C0-0432-015D-B7467FFB7A99}"/>
              </a:ext>
            </a:extLst>
          </p:cNvPr>
          <p:cNvSpPr>
            <a:spLocks noGrp="1"/>
          </p:cNvSpPr>
          <p:nvPr>
            <p:ph idx="1"/>
          </p:nvPr>
        </p:nvSpPr>
        <p:spPr/>
        <p:txBody>
          <a:bodyPr>
            <a:normAutofit/>
          </a:bodyPr>
          <a:lstStyle/>
          <a:p>
            <a:pPr>
              <a:lnSpc>
                <a:spcPct val="107000"/>
              </a:lnSpc>
              <a:spcAft>
                <a:spcPts val="800"/>
              </a:spcAft>
            </a:pP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Bienveillance </a:t>
            </a:r>
            <a:endParaRPr lang="en-CM"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 Promouvoir des valeurs positives en donnant aux jeunes l'occasion de pratiquer l'empathie et la bienveillance par le biais de jeux de rôle ou d'activités bénévoles.</a:t>
            </a:r>
            <a:endParaRPr lang="en-CM"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 Apprenez aux jeunes à prendre soin d'eux-mêmes et à fixer des limites saines pour eux-mêmes et pour les autres. Par exemple, guidez-les pour qu'ils s'exercent à dire à quelqu'un ce qu'ils ressentent ou que quelque chose les dérange.</a:t>
            </a:r>
            <a:endParaRPr lang="en-CM"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GLCH facilite l'accès des jeunes aux soins de santé, avec des services de santé de qualité (équité et non-discrimination, soutien communautaire, participation des adolescents).</a:t>
            </a:r>
            <a:endParaRPr lang="en-CM"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L'élargissement des compétences des jeunes et le renforcement de leur confiance et de leurs aptitudes peuvent se traduire par de meilleurs résultats scolaires, moins d'agressivité et de violence, une plus grande satisfaction dans la vie, une meilleure santé mentale et une diminution des comportements à risque.</a:t>
            </a:r>
            <a:endParaRPr lang="en-CM"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CM" dirty="0"/>
          </a:p>
        </p:txBody>
      </p:sp>
    </p:spTree>
    <p:extLst>
      <p:ext uri="{BB962C8B-B14F-4D97-AF65-F5344CB8AC3E}">
        <p14:creationId xmlns:p14="http://schemas.microsoft.com/office/powerpoint/2010/main" val="9888042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6FDC2-7CAD-BAF5-A679-F774544AB9F0}"/>
              </a:ext>
            </a:extLst>
          </p:cNvPr>
          <p:cNvSpPr>
            <a:spLocks noGrp="1"/>
          </p:cNvSpPr>
          <p:nvPr>
            <p:ph type="title"/>
          </p:nvPr>
        </p:nvSpPr>
        <p:spPr/>
        <p:txBody>
          <a:bodyPr/>
          <a:lstStyle/>
          <a:p>
            <a:r>
              <a:rPr lang="en-GB" b="1" dirty="0"/>
              <a:t>GLCH </a:t>
            </a:r>
            <a:endParaRPr lang="en-CM" b="1" dirty="0"/>
          </a:p>
        </p:txBody>
      </p:sp>
      <p:sp>
        <p:nvSpPr>
          <p:cNvPr id="3" name="Content Placeholder 2">
            <a:extLst>
              <a:ext uri="{FF2B5EF4-FFF2-40B4-BE49-F238E27FC236}">
                <a16:creationId xmlns:a16="http://schemas.microsoft.com/office/drawing/2014/main" id="{29101E74-6478-BD79-CD38-469227C9A74F}"/>
              </a:ext>
            </a:extLst>
          </p:cNvPr>
          <p:cNvSpPr>
            <a:spLocks noGrp="1"/>
          </p:cNvSpPr>
          <p:nvPr>
            <p:ph idx="1"/>
          </p:nvPr>
        </p:nvSpPr>
        <p:spPr/>
        <p:txBody>
          <a:bodyPr/>
          <a:lstStyle/>
          <a:p>
            <a:pPr>
              <a:lnSpc>
                <a:spcPct val="107000"/>
              </a:lnSpc>
              <a:spcAft>
                <a:spcPts val="800"/>
              </a:spcAft>
            </a:pP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GLCH</a:t>
            </a:r>
            <a:endParaRPr lang="en-CM"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Les services de santé pour les jeunes comprennent des services de santé mentale, de protection de l'enfance, de lutte contre la toxicomanie et l'alcoolisme et de santé sexuelle.</a:t>
            </a:r>
            <a:endParaRPr lang="en-CM"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 Les médecins généralistes travaillent avec des praticiens pluridisciplinaires, notamment des psychologues, des travailleurs sociaux, des infirmières spécialisées dans la santé des jeunes et des services de santé scolaire. </a:t>
            </a:r>
            <a:endParaRPr lang="en-CM"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fr-FR" sz="1800" dirty="0">
                <a:effectLst/>
                <a:latin typeface="Calibri" panose="020F0502020204030204" pitchFamily="34" charset="0"/>
                <a:ea typeface="Calibri" panose="020F0502020204030204" pitchFamily="34" charset="0"/>
                <a:cs typeface="Times New Roman" panose="02020603050405020304" pitchFamily="18" charset="0"/>
              </a:rPr>
              <a:t>Les services de santé pour les jeunes (« guichets uniques » pour les jeunes) sont des services spécialisés qui fournissent des soins de santé primaires multidisciplinaires aux jeunes. Axés sur l'engagement des jeunes défavorisés, ils offrent des services flexibles et uniques aux jeunes dans des environnements détendus et confortables, adaptés aux jeunes.</a:t>
            </a:r>
            <a:endParaRPr lang="en-CM" dirty="0"/>
          </a:p>
        </p:txBody>
      </p:sp>
    </p:spTree>
    <p:extLst>
      <p:ext uri="{BB962C8B-B14F-4D97-AF65-F5344CB8AC3E}">
        <p14:creationId xmlns:p14="http://schemas.microsoft.com/office/powerpoint/2010/main" val="16707384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C01C4-1C4C-05AE-8EF7-921386DC6265}"/>
              </a:ext>
            </a:extLst>
          </p:cNvPr>
          <p:cNvSpPr>
            <a:spLocks noGrp="1"/>
          </p:cNvSpPr>
          <p:nvPr>
            <p:ph type="title"/>
          </p:nvPr>
        </p:nvSpPr>
        <p:spPr/>
        <p:txBody>
          <a:bodyPr/>
          <a:lstStyle/>
          <a:p>
            <a:r>
              <a:rPr lang="en-GB" b="1" dirty="0"/>
              <a:t>GLCH </a:t>
            </a:r>
            <a:endParaRPr lang="en-CM" b="1" dirty="0"/>
          </a:p>
        </p:txBody>
      </p:sp>
      <p:sp>
        <p:nvSpPr>
          <p:cNvPr id="3" name="Content Placeholder 2">
            <a:extLst>
              <a:ext uri="{FF2B5EF4-FFF2-40B4-BE49-F238E27FC236}">
                <a16:creationId xmlns:a16="http://schemas.microsoft.com/office/drawing/2014/main" id="{9F8DC76F-A34C-FCCD-B59C-3994ADCE2777}"/>
              </a:ext>
            </a:extLst>
          </p:cNvPr>
          <p:cNvSpPr>
            <a:spLocks noGrp="1"/>
          </p:cNvSpPr>
          <p:nvPr>
            <p:ph idx="1"/>
          </p:nvPr>
        </p:nvSpPr>
        <p:spPr/>
        <p:txBody>
          <a:bodyPr/>
          <a:lstStyle/>
          <a:p>
            <a:pPr>
              <a:lnSpc>
                <a:spcPct val="107000"/>
              </a:lnSpc>
              <a:spcAft>
                <a:spcPts val="800"/>
              </a:spcAft>
            </a:pPr>
            <a:r>
              <a:rPr lang="fr-FR" sz="1800" b="1" kern="100" dirty="0">
                <a:effectLst/>
                <a:latin typeface="Calibri" panose="020F0502020204030204" pitchFamily="34" charset="0"/>
                <a:ea typeface="Calibri" panose="020F0502020204030204" pitchFamily="34" charset="0"/>
                <a:cs typeface="Times New Roman" panose="02020603050405020304" pitchFamily="18" charset="0"/>
              </a:rPr>
              <a:t>Effets de la discrimination, </a:t>
            </a:r>
            <a:endParaRPr lang="en-CM"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la détresse socio-émotionnelle</a:t>
            </a:r>
            <a:endParaRPr lang="en-CM"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D'autres comportements à risque en matière de santé comprennent la toxicomanie et les comportements sexuels à risque tels que les rapports sexuels non protégés et les rapports sexuels avec des partenaires multiples.</a:t>
            </a:r>
            <a:endParaRPr lang="en-CM"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des résultats scolaires plus faibles chez les adolescents.</a:t>
            </a:r>
            <a:endParaRPr lang="en-CM"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CM" dirty="0"/>
          </a:p>
        </p:txBody>
      </p:sp>
    </p:spTree>
    <p:extLst>
      <p:ext uri="{BB962C8B-B14F-4D97-AF65-F5344CB8AC3E}">
        <p14:creationId xmlns:p14="http://schemas.microsoft.com/office/powerpoint/2010/main" val="1820507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8FEB6-B1AC-4D41-50E7-166543BD2D28}"/>
              </a:ext>
            </a:extLst>
          </p:cNvPr>
          <p:cNvSpPr>
            <a:spLocks noGrp="1"/>
          </p:cNvSpPr>
          <p:nvPr>
            <p:ph type="title"/>
          </p:nvPr>
        </p:nvSpPr>
        <p:spPr>
          <a:xfrm>
            <a:off x="838200" y="365125"/>
            <a:ext cx="10515600" cy="798657"/>
          </a:xfrm>
        </p:spPr>
        <p:txBody>
          <a:bodyPr/>
          <a:lstStyle/>
          <a:p>
            <a:r>
              <a:rPr lang="en-GB" b="1" dirty="0"/>
              <a:t>GLCH</a:t>
            </a:r>
            <a:endParaRPr lang="en-CM" b="1" dirty="0"/>
          </a:p>
        </p:txBody>
      </p:sp>
      <p:pic>
        <p:nvPicPr>
          <p:cNvPr id="5" name="Content Placeholder 4">
            <a:extLst>
              <a:ext uri="{FF2B5EF4-FFF2-40B4-BE49-F238E27FC236}">
                <a16:creationId xmlns:a16="http://schemas.microsoft.com/office/drawing/2014/main" id="{F4FC4F3A-F902-55F9-0AE8-F4215C36AC3A}"/>
              </a:ext>
            </a:extLst>
          </p:cNvPr>
          <p:cNvPicPr>
            <a:picLocks noGrp="1" noChangeAspect="1"/>
          </p:cNvPicPr>
          <p:nvPr>
            <p:ph idx="1"/>
          </p:nvPr>
        </p:nvPicPr>
        <p:blipFill>
          <a:blip r:embed="rId2"/>
          <a:stretch>
            <a:fillRect/>
          </a:stretch>
        </p:blipFill>
        <p:spPr>
          <a:xfrm>
            <a:off x="969818" y="1348509"/>
            <a:ext cx="10383982" cy="4717805"/>
          </a:xfrm>
        </p:spPr>
      </p:pic>
    </p:spTree>
    <p:extLst>
      <p:ext uri="{BB962C8B-B14F-4D97-AF65-F5344CB8AC3E}">
        <p14:creationId xmlns:p14="http://schemas.microsoft.com/office/powerpoint/2010/main" val="20557407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27125-D0DE-9E06-7A84-86A74EF75D26}"/>
              </a:ext>
            </a:extLst>
          </p:cNvPr>
          <p:cNvSpPr>
            <a:spLocks noGrp="1"/>
          </p:cNvSpPr>
          <p:nvPr>
            <p:ph type="title"/>
          </p:nvPr>
        </p:nvSpPr>
        <p:spPr>
          <a:xfrm>
            <a:off x="838200" y="365126"/>
            <a:ext cx="10515600" cy="419966"/>
          </a:xfrm>
        </p:spPr>
        <p:txBody>
          <a:bodyPr>
            <a:normAutofit fontScale="90000"/>
          </a:bodyPr>
          <a:lstStyle/>
          <a:p>
            <a:r>
              <a:rPr lang="en-GB" b="1" dirty="0"/>
              <a:t>GLCH </a:t>
            </a:r>
            <a:endParaRPr lang="en-CM" b="1" dirty="0"/>
          </a:p>
        </p:txBody>
      </p:sp>
      <p:pic>
        <p:nvPicPr>
          <p:cNvPr id="5" name="Content Placeholder 4">
            <a:extLst>
              <a:ext uri="{FF2B5EF4-FFF2-40B4-BE49-F238E27FC236}">
                <a16:creationId xmlns:a16="http://schemas.microsoft.com/office/drawing/2014/main" id="{12FCEDFF-BADF-3DA3-5F6B-232ACF4EA986}"/>
              </a:ext>
            </a:extLst>
          </p:cNvPr>
          <p:cNvPicPr>
            <a:picLocks noGrp="1" noChangeAspect="1"/>
          </p:cNvPicPr>
          <p:nvPr>
            <p:ph idx="1"/>
          </p:nvPr>
        </p:nvPicPr>
        <p:blipFill>
          <a:blip r:embed="rId2"/>
          <a:stretch>
            <a:fillRect/>
          </a:stretch>
        </p:blipFill>
        <p:spPr>
          <a:xfrm>
            <a:off x="838199" y="785092"/>
            <a:ext cx="10818091" cy="5624944"/>
          </a:xfrm>
        </p:spPr>
      </p:pic>
    </p:spTree>
    <p:extLst>
      <p:ext uri="{BB962C8B-B14F-4D97-AF65-F5344CB8AC3E}">
        <p14:creationId xmlns:p14="http://schemas.microsoft.com/office/powerpoint/2010/main" val="28648878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4BAF3-0450-742D-B383-41444FF24860}"/>
              </a:ext>
            </a:extLst>
          </p:cNvPr>
          <p:cNvSpPr>
            <a:spLocks noGrp="1"/>
          </p:cNvSpPr>
          <p:nvPr>
            <p:ph type="title"/>
          </p:nvPr>
        </p:nvSpPr>
        <p:spPr/>
        <p:txBody>
          <a:bodyPr/>
          <a:lstStyle/>
          <a:p>
            <a:r>
              <a:rPr lang="en-GB" dirty="0"/>
              <a:t>FCCS </a:t>
            </a:r>
            <a:endParaRPr lang="en-CM" dirty="0"/>
          </a:p>
        </p:txBody>
      </p:sp>
      <p:sp>
        <p:nvSpPr>
          <p:cNvPr id="3" name="Content Placeholder 2">
            <a:extLst>
              <a:ext uri="{FF2B5EF4-FFF2-40B4-BE49-F238E27FC236}">
                <a16:creationId xmlns:a16="http://schemas.microsoft.com/office/drawing/2014/main" id="{0AEC0205-6871-E194-957F-980982D4B6F6}"/>
              </a:ext>
            </a:extLst>
          </p:cNvPr>
          <p:cNvSpPr>
            <a:spLocks noGrp="1"/>
          </p:cNvSpPr>
          <p:nvPr>
            <p:ph idx="1"/>
          </p:nvPr>
        </p:nvSpPr>
        <p:spPr/>
        <p:txBody>
          <a:bodyPr/>
          <a:lstStyle/>
          <a:p>
            <a:pPr marL="342900" lvl="0" indent="-342900" algn="just">
              <a:lnSpc>
                <a:spcPct val="107000"/>
              </a:lnSpc>
              <a:buFont typeface="+mj-lt"/>
              <a:buAutoNum type="romanUcPeriod"/>
            </a:pPr>
            <a:r>
              <a:rPr lang="fr-FR" sz="1800" b="1" kern="100" dirty="0">
                <a:effectLst/>
                <a:latin typeface="Calibri" panose="020F0502020204030204" pitchFamily="34" charset="0"/>
                <a:ea typeface="Calibri" panose="020F0502020204030204" pitchFamily="34" charset="0"/>
                <a:cs typeface="Times New Roman" panose="02020603050405020304" pitchFamily="18" charset="0"/>
              </a:rPr>
              <a:t>Qui est FCCS ? </a:t>
            </a:r>
            <a:endParaRPr lang="en-CM"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La mort n’est plus un mystère mais la vie, ci. Et le mystère de la vie provient du fait que tout décision prise que ce soit à l’instant t ou après des jours, années, bonnes ou mauvaises, mais certainement mauvaises, seront à l’origine de notre décès.  Donc </a:t>
            </a:r>
            <a:r>
              <a:rPr lang="fr-FR" sz="1800" b="1" kern="100" dirty="0">
                <a:effectLst/>
                <a:latin typeface="Calibri" panose="020F0502020204030204" pitchFamily="34" charset="0"/>
                <a:ea typeface="Calibri" panose="020F0502020204030204" pitchFamily="34" charset="0"/>
                <a:cs typeface="Times New Roman" panose="02020603050405020304" pitchFamily="18" charset="0"/>
              </a:rPr>
              <a:t>FCCS</a:t>
            </a: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 est ce système médical familial de gestion de la santé et de suivi de ses adhérents, sur le plan primaire, secondaire et tertiaire, qui vise à renforcer nos cultures dans la promotion de la santé et le traitement des conditions à moindre coût pour éviter les complications sont tant bien déstabilisantes que mortelles. </a:t>
            </a:r>
            <a:endParaRPr lang="en-CM"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Ce système prône pour une mort sénile, naturelle en proposant des services divers notamment médicaux et entretient à travers des soins de qualité, complet et affectueux à nos adhérents et/ou patients.</a:t>
            </a:r>
            <a:endParaRPr lang="en-CM"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Nous avons pour seul objectif de rassurer nos adhérents et de se préoccuper de leur bien-être physique, émotionnel et culturel comme vous le feriez chez vous. Tout ceci en vous donnant les moyens nécessaires pour prendre des décisions éclairées concernant votre propre santé.</a:t>
            </a:r>
            <a:endParaRPr lang="en-CM"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CM" dirty="0"/>
          </a:p>
        </p:txBody>
      </p:sp>
    </p:spTree>
    <p:extLst>
      <p:ext uri="{BB962C8B-B14F-4D97-AF65-F5344CB8AC3E}">
        <p14:creationId xmlns:p14="http://schemas.microsoft.com/office/powerpoint/2010/main" val="27960164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D8757-938C-C34A-74D5-4EEFAA14676F}"/>
              </a:ext>
            </a:extLst>
          </p:cNvPr>
          <p:cNvSpPr>
            <a:spLocks noGrp="1"/>
          </p:cNvSpPr>
          <p:nvPr>
            <p:ph type="title"/>
          </p:nvPr>
        </p:nvSpPr>
        <p:spPr/>
        <p:txBody>
          <a:bodyPr/>
          <a:lstStyle/>
          <a:p>
            <a:r>
              <a:rPr lang="en-GB" dirty="0"/>
              <a:t>FCCS </a:t>
            </a:r>
            <a:endParaRPr lang="en-CM" dirty="0"/>
          </a:p>
        </p:txBody>
      </p:sp>
      <p:sp>
        <p:nvSpPr>
          <p:cNvPr id="3" name="Content Placeholder 2">
            <a:extLst>
              <a:ext uri="{FF2B5EF4-FFF2-40B4-BE49-F238E27FC236}">
                <a16:creationId xmlns:a16="http://schemas.microsoft.com/office/drawing/2014/main" id="{0035BF8D-2E6D-476B-98C3-EF8D69AB41D3}"/>
              </a:ext>
            </a:extLst>
          </p:cNvPr>
          <p:cNvSpPr>
            <a:spLocks noGrp="1"/>
          </p:cNvSpPr>
          <p:nvPr>
            <p:ph idx="1"/>
          </p:nvPr>
        </p:nvSpPr>
        <p:spPr/>
        <p:txBody>
          <a:bodyPr/>
          <a:lstStyle/>
          <a:p>
            <a:pPr marL="342900" lvl="0" indent="-342900" algn="just">
              <a:lnSpc>
                <a:spcPct val="107000"/>
              </a:lnSpc>
              <a:buFont typeface="+mj-lt"/>
              <a:buAutoNum type="romanUcPeriod"/>
            </a:pPr>
            <a:r>
              <a:rPr lang="fr-FR" sz="1800" b="1" kern="100" dirty="0">
                <a:effectLst/>
                <a:latin typeface="Calibri" panose="020F0502020204030204" pitchFamily="34" charset="0"/>
                <a:ea typeface="Calibri" panose="020F0502020204030204" pitchFamily="34" charset="0"/>
                <a:cs typeface="Times New Roman" panose="02020603050405020304" pitchFamily="18" charset="0"/>
              </a:rPr>
              <a:t>Que faisons-nous ?</a:t>
            </a:r>
            <a:endParaRPr lang="en-CM"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Nous offrons à nos adhérents, une meilleure prise en charge et un suivi médical adéquat personnalisé et orienté en termes de soins médicaux et une haute qualité. Ils bénéficieront des rabais et de la sensibilisation sous toute forme de services offerts pour leur bien-être, et sous la base individuelle et des paramètres mis sur pieds pour satisfaire tout le monde.</a:t>
            </a:r>
            <a:endParaRPr lang="en-CM"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Nous améliorons la qualité de vie de nos adhérents grâces aux traitements les plus efficaces et aux stratégies adaptées à chaque patient. </a:t>
            </a:r>
            <a:endParaRPr lang="en-CM"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Nous assurons une excellente réputation de la gestion de la qualité, d’intégrité et du professionnalisme dans la communauté.</a:t>
            </a:r>
            <a:endParaRPr lang="en-CM"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Nous remuons ciel et terre pour se rassurer que nous ne mourions pas par manque de précautions, surtout par négligence ou ignorance ; ou à cause de nos croyances culturelles qui peuvent être dévastatrices.</a:t>
            </a:r>
            <a:endParaRPr lang="en-CM"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CM" dirty="0"/>
          </a:p>
        </p:txBody>
      </p:sp>
    </p:spTree>
    <p:extLst>
      <p:ext uri="{BB962C8B-B14F-4D97-AF65-F5344CB8AC3E}">
        <p14:creationId xmlns:p14="http://schemas.microsoft.com/office/powerpoint/2010/main" val="23301346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3EF2A-D614-7173-3F33-03A725024B27}"/>
              </a:ext>
            </a:extLst>
          </p:cNvPr>
          <p:cNvSpPr>
            <a:spLocks noGrp="1"/>
          </p:cNvSpPr>
          <p:nvPr>
            <p:ph type="title"/>
          </p:nvPr>
        </p:nvSpPr>
        <p:spPr/>
        <p:txBody>
          <a:bodyPr/>
          <a:lstStyle/>
          <a:p>
            <a:r>
              <a:rPr lang="en-GB" dirty="0"/>
              <a:t>FCCS </a:t>
            </a:r>
            <a:endParaRPr lang="en-CM" dirty="0"/>
          </a:p>
        </p:txBody>
      </p:sp>
      <p:sp>
        <p:nvSpPr>
          <p:cNvPr id="3" name="Content Placeholder 2">
            <a:extLst>
              <a:ext uri="{FF2B5EF4-FFF2-40B4-BE49-F238E27FC236}">
                <a16:creationId xmlns:a16="http://schemas.microsoft.com/office/drawing/2014/main" id="{AE0D1907-F95F-E990-594F-85175E06D4AA}"/>
              </a:ext>
            </a:extLst>
          </p:cNvPr>
          <p:cNvSpPr>
            <a:spLocks noGrp="1"/>
          </p:cNvSpPr>
          <p:nvPr>
            <p:ph idx="1"/>
          </p:nvPr>
        </p:nvSpPr>
        <p:spPr/>
        <p:txBody>
          <a:bodyPr>
            <a:normAutofit fontScale="85000" lnSpcReduction="10000"/>
          </a:bodyPr>
          <a:lstStyle/>
          <a:p>
            <a:pPr marL="342900" lvl="0" indent="-342900" algn="just">
              <a:lnSpc>
                <a:spcPct val="107000"/>
              </a:lnSpc>
              <a:buFont typeface="+mj-lt"/>
              <a:buAutoNum type="romanUcPeriod"/>
            </a:pPr>
            <a:r>
              <a:rPr lang="fr-FR" sz="1800" b="1" kern="100" dirty="0">
                <a:effectLst/>
                <a:latin typeface="Calibri" panose="020F0502020204030204" pitchFamily="34" charset="0"/>
                <a:ea typeface="Calibri" panose="020F0502020204030204" pitchFamily="34" charset="0"/>
                <a:cs typeface="Times New Roman" panose="02020603050405020304" pitchFamily="18" charset="0"/>
              </a:rPr>
              <a:t>Votre Historique</a:t>
            </a:r>
            <a:endParaRPr lang="en-CM"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fr-FR" sz="1800" b="1" kern="100" dirty="0">
                <a:effectLst/>
                <a:latin typeface="Calibri" panose="020F0502020204030204" pitchFamily="34" charset="0"/>
                <a:ea typeface="Calibri" panose="020F0502020204030204" pitchFamily="34" charset="0"/>
                <a:cs typeface="Times New Roman" panose="02020603050405020304" pitchFamily="18" charset="0"/>
              </a:rPr>
              <a:t>FCCS</a:t>
            </a: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 est née de l’ambition d’une fille d’honorer l’altruisme de son père qui a toujours été sa motivation pour suivre une carrière en médicine afin d’aider et de coordonner les soins de santé et le bien-être de toute personne dans le besoin à grande échelle. Nous avons déjà une association de santé </a:t>
            </a:r>
            <a:r>
              <a:rPr lang="fr-FR" sz="1800" b="1" kern="100" dirty="0">
                <a:effectLst/>
                <a:latin typeface="Calibri" panose="020F0502020204030204" pitchFamily="34" charset="0"/>
                <a:ea typeface="Calibri" panose="020F0502020204030204" pitchFamily="34" charset="0"/>
                <a:cs typeface="Times New Roman" panose="02020603050405020304" pitchFamily="18" charset="0"/>
              </a:rPr>
              <a:t>Grand Luc Community </a:t>
            </a:r>
            <a:r>
              <a:rPr lang="fr-FR" sz="1800" b="1" kern="100" dirty="0" err="1">
                <a:effectLst/>
                <a:latin typeface="Calibri" panose="020F0502020204030204" pitchFamily="34" charset="0"/>
                <a:ea typeface="Calibri" panose="020F0502020204030204" pitchFamily="34" charset="0"/>
                <a:cs typeface="Times New Roman" panose="02020603050405020304" pitchFamily="18" charset="0"/>
              </a:rPr>
              <a:t>Health</a:t>
            </a:r>
            <a:r>
              <a:rPr lang="fr-FR" sz="1800" b="1" kern="100" dirty="0">
                <a:effectLst/>
                <a:latin typeface="Calibri" panose="020F0502020204030204" pitchFamily="34" charset="0"/>
                <a:ea typeface="Calibri" panose="020F0502020204030204" pitchFamily="34" charset="0"/>
                <a:cs typeface="Times New Roman" panose="02020603050405020304" pitchFamily="18" charset="0"/>
              </a:rPr>
              <a:t> (GLCH)</a:t>
            </a: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 donc le but est de promouvoir la santé en communauté pour prévenir les maladies et leurs complications. La population est pauvre et l’accès aux soins est de plus en plus difficile et surtout dans les zones rurales et avec la situation socio-économique qui ne s’améliore pas, on a tendance à se retourner, quand il s’agit des symptômes et des signes de maladies, vers nos connaissances culturelles et traditionnelles sur ce qui serait à l’origine de nos symptômes, et pourtant l’on a aucune notion sur le mécanisme de fonctionnement des organes du corps humain qui quand ils sont affectés, cela peut entrainer un retard de guérison pour  un traitement à la base qui était simple, et/ou peut aussi entrainer des complications paralysantes , ou même couter la vie.</a:t>
            </a:r>
            <a:endParaRPr lang="en-CM"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Donc FCCS de GLCH se rassure d’intervenir en cas de maladie et de donner des soins adéquates et référentiels indépendamment de ton statut.</a:t>
            </a:r>
            <a:endParaRPr lang="en-CM"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FCCS est une opportunité passionnante qui fournit des services de santé désespérément nécessitantes a un large éventail de nos adhérents, tel que les soins à domicile, hospitaliers, ambulatoire, et d’autres auxiliaires médicaux.</a:t>
            </a:r>
            <a:endParaRPr lang="en-CM"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 </a:t>
            </a:r>
            <a:endParaRPr lang="en-CM"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CM" dirty="0"/>
          </a:p>
        </p:txBody>
      </p:sp>
    </p:spTree>
    <p:extLst>
      <p:ext uri="{BB962C8B-B14F-4D97-AF65-F5344CB8AC3E}">
        <p14:creationId xmlns:p14="http://schemas.microsoft.com/office/powerpoint/2010/main" val="6394141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73AF4-E096-6863-5738-DAE450DA7961}"/>
              </a:ext>
            </a:extLst>
          </p:cNvPr>
          <p:cNvSpPr>
            <a:spLocks noGrp="1"/>
          </p:cNvSpPr>
          <p:nvPr>
            <p:ph type="title"/>
          </p:nvPr>
        </p:nvSpPr>
        <p:spPr/>
        <p:txBody>
          <a:bodyPr/>
          <a:lstStyle/>
          <a:p>
            <a:r>
              <a:rPr lang="en-GB" dirty="0"/>
              <a:t>FCCS </a:t>
            </a:r>
            <a:endParaRPr lang="en-CM" dirty="0"/>
          </a:p>
        </p:txBody>
      </p:sp>
      <p:sp>
        <p:nvSpPr>
          <p:cNvPr id="3" name="Content Placeholder 2">
            <a:extLst>
              <a:ext uri="{FF2B5EF4-FFF2-40B4-BE49-F238E27FC236}">
                <a16:creationId xmlns:a16="http://schemas.microsoft.com/office/drawing/2014/main" id="{8486AC79-696C-862A-7521-51FE17260E6E}"/>
              </a:ext>
            </a:extLst>
          </p:cNvPr>
          <p:cNvSpPr>
            <a:spLocks noGrp="1"/>
          </p:cNvSpPr>
          <p:nvPr>
            <p:ph idx="1"/>
          </p:nvPr>
        </p:nvSpPr>
        <p:spPr/>
        <p:txBody>
          <a:bodyPr/>
          <a:lstStyle/>
          <a:p>
            <a:pPr marL="342900" lvl="0" indent="-342900" algn="just">
              <a:lnSpc>
                <a:spcPct val="107000"/>
              </a:lnSpc>
              <a:buFont typeface="+mj-lt"/>
              <a:buAutoNum type="romanUcPeriod"/>
            </a:pPr>
            <a:r>
              <a:rPr lang="fr-FR" sz="1800" b="1" kern="100" dirty="0">
                <a:effectLst/>
                <a:latin typeface="Calibri" panose="020F0502020204030204" pitchFamily="34" charset="0"/>
                <a:ea typeface="Calibri" panose="020F0502020204030204" pitchFamily="34" charset="0"/>
                <a:cs typeface="Times New Roman" panose="02020603050405020304" pitchFamily="18" charset="0"/>
              </a:rPr>
              <a:t>Les besoins constatés </a:t>
            </a:r>
            <a:endParaRPr lang="en-CM"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pP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La santé curative est chère et la population est essentiellement pauvre ; et il y a un manque d’équilibre économique dans la santé ; c’est-à-dire plus l’on a l’argent, plus c’est facile de s’offrir un minimum de standard de soins, mais sans éclairage médical pour la bonne prise des décisions ni un bon suivi, l’argent n’est plus un facteur de guérison absolu. De plus, tout le monde ne peut pas s’offrir une assurance maladie. L’assurance maladie n’est pas non plus une </a:t>
            </a:r>
            <a:r>
              <a:rPr lang="fr-FR" sz="1800" b="1" kern="100" dirty="0">
                <a:effectLst/>
                <a:latin typeface="Calibri" panose="020F0502020204030204" pitchFamily="34" charset="0"/>
                <a:ea typeface="Calibri" panose="020F0502020204030204" pitchFamily="34" charset="0"/>
                <a:cs typeface="Times New Roman" panose="02020603050405020304" pitchFamily="18" charset="0"/>
              </a:rPr>
              <a:t>ASSURANCE SANTE comme FCCS</a:t>
            </a: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 où la santé de tous est prise en considération en plus du temps qui vous êtes accordé pour vous expliquer tous les détaillés tant bien médicaux que financiers, pour vous mieux vous aidez dans vos prévisions. Toute vie est importante peu importe ton statut social car nous sommes tous égaux devant la mort. Les besoins constatés sont d’ordre de côté du système de santé sur pieds et de l’usager ce système.</a:t>
            </a:r>
            <a:endParaRPr lang="en-CM"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CM" dirty="0"/>
          </a:p>
        </p:txBody>
      </p:sp>
    </p:spTree>
    <p:extLst>
      <p:ext uri="{BB962C8B-B14F-4D97-AF65-F5344CB8AC3E}">
        <p14:creationId xmlns:p14="http://schemas.microsoft.com/office/powerpoint/2010/main" val="4647701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2EE17-9F6B-7161-A20E-EE97097C9D33}"/>
              </a:ext>
            </a:extLst>
          </p:cNvPr>
          <p:cNvSpPr>
            <a:spLocks noGrp="1"/>
          </p:cNvSpPr>
          <p:nvPr>
            <p:ph type="title"/>
          </p:nvPr>
        </p:nvSpPr>
        <p:spPr/>
        <p:txBody>
          <a:bodyPr/>
          <a:lstStyle/>
          <a:p>
            <a:r>
              <a:rPr lang="en-GB" dirty="0"/>
              <a:t>FCCS </a:t>
            </a:r>
            <a:endParaRPr lang="en-CM" dirty="0"/>
          </a:p>
        </p:txBody>
      </p:sp>
      <p:sp>
        <p:nvSpPr>
          <p:cNvPr id="3" name="Content Placeholder 2">
            <a:extLst>
              <a:ext uri="{FF2B5EF4-FFF2-40B4-BE49-F238E27FC236}">
                <a16:creationId xmlns:a16="http://schemas.microsoft.com/office/drawing/2014/main" id="{AF7361BF-FADD-7015-7410-24D563C52B9D}"/>
              </a:ext>
            </a:extLst>
          </p:cNvPr>
          <p:cNvSpPr>
            <a:spLocks noGrp="1"/>
          </p:cNvSpPr>
          <p:nvPr>
            <p:ph idx="1"/>
          </p:nvPr>
        </p:nvSpPr>
        <p:spPr/>
        <p:txBody>
          <a:bodyPr>
            <a:normAutofit fontScale="85000" lnSpcReduction="20000"/>
          </a:bodyPr>
          <a:lstStyle/>
          <a:p>
            <a:pPr marL="914400" algn="just">
              <a:lnSpc>
                <a:spcPct val="107000"/>
              </a:lnSpc>
            </a:pPr>
            <a:r>
              <a:rPr lang="fr-FR" sz="1800" b="1" kern="100" dirty="0">
                <a:effectLst/>
                <a:latin typeface="Calibri" panose="020F0502020204030204" pitchFamily="34" charset="0"/>
                <a:ea typeface="Calibri" panose="020F0502020204030204" pitchFamily="34" charset="0"/>
                <a:cs typeface="Times New Roman" panose="02020603050405020304" pitchFamily="18" charset="0"/>
              </a:rPr>
              <a:t>L’usager du système</a:t>
            </a: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 : </a:t>
            </a:r>
            <a:endParaRPr lang="en-CM"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Ignorance,</a:t>
            </a:r>
            <a:endParaRPr lang="en-CM"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Négligence</a:t>
            </a:r>
            <a:endParaRPr lang="en-CM"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Préjugés venant de nos diffèrent cultures et croyances.</a:t>
            </a:r>
            <a:endParaRPr lang="en-CM"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Pas impliqué activement dans la gestion de sa santé en communauté et par conséquent le bien-être est affecté et la possibilité de mourir de manière sénile.</a:t>
            </a:r>
            <a:endParaRPr lang="en-CM"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algn="just">
              <a:lnSpc>
                <a:spcPct val="107000"/>
              </a:lnSpc>
            </a:pPr>
            <a:r>
              <a:rPr lang="fr-FR" sz="1800" b="1" kern="100" dirty="0">
                <a:effectLst/>
                <a:latin typeface="Calibri" panose="020F0502020204030204" pitchFamily="34" charset="0"/>
                <a:ea typeface="Calibri" panose="020F0502020204030204" pitchFamily="34" charset="0"/>
                <a:cs typeface="Times New Roman" panose="02020603050405020304" pitchFamily="18" charset="0"/>
              </a:rPr>
              <a:t>Le défaut du système sur place</a:t>
            </a: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 : </a:t>
            </a:r>
            <a:endParaRPr lang="en-CM"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Absence d’un vrai système de santé communautaire</a:t>
            </a:r>
            <a:endParaRPr lang="en-CM"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Le long délai, le manque d’empathie, le manque d’attention personnel</a:t>
            </a:r>
            <a:endParaRPr lang="en-CM"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Manque de relation de confiance entre patient et personnel de santé.</a:t>
            </a:r>
            <a:endParaRPr lang="en-CM"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Manque de meilleure prise en charge et de suivie</a:t>
            </a:r>
            <a:endParaRPr lang="en-CM"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Manque d’éclairage sur l’information médicale à l’usager.</a:t>
            </a:r>
            <a:endParaRPr lang="en-CM"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pP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CM"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CM" dirty="0"/>
          </a:p>
        </p:txBody>
      </p:sp>
    </p:spTree>
    <p:extLst>
      <p:ext uri="{BB962C8B-B14F-4D97-AF65-F5344CB8AC3E}">
        <p14:creationId xmlns:p14="http://schemas.microsoft.com/office/powerpoint/2010/main" val="1032160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C01D7-1760-D029-FED6-CAF280A2665D}"/>
              </a:ext>
            </a:extLst>
          </p:cNvPr>
          <p:cNvSpPr>
            <a:spLocks noGrp="1"/>
          </p:cNvSpPr>
          <p:nvPr>
            <p:ph type="title"/>
          </p:nvPr>
        </p:nvSpPr>
        <p:spPr/>
        <p:txBody>
          <a:bodyPr>
            <a:normAutofit/>
          </a:bodyPr>
          <a:lstStyle/>
          <a:p>
            <a:r>
              <a:rPr lang="en-GB" sz="4000" b="1" dirty="0"/>
              <a:t>THEME ABORDE DANS LE CADRE DE LA CAMPAGNE </a:t>
            </a:r>
            <a:endParaRPr lang="en-CM" sz="4000" b="1" dirty="0"/>
          </a:p>
        </p:txBody>
      </p:sp>
      <p:sp>
        <p:nvSpPr>
          <p:cNvPr id="3" name="Content Placeholder 2">
            <a:extLst>
              <a:ext uri="{FF2B5EF4-FFF2-40B4-BE49-F238E27FC236}">
                <a16:creationId xmlns:a16="http://schemas.microsoft.com/office/drawing/2014/main" id="{199E6CEB-337C-591F-191D-24E99708621F}"/>
              </a:ext>
            </a:extLst>
          </p:cNvPr>
          <p:cNvSpPr>
            <a:spLocks noGrp="1"/>
          </p:cNvSpPr>
          <p:nvPr>
            <p:ph idx="1"/>
          </p:nvPr>
        </p:nvSpPr>
        <p:spPr/>
        <p:txBody>
          <a:bodyPr>
            <a:normAutofit lnSpcReduction="10000"/>
          </a:bodyPr>
          <a:lstStyle/>
          <a:p>
            <a:pPr algn="just">
              <a:lnSpc>
                <a:spcPct val="107000"/>
              </a:lnSpc>
              <a:spcAft>
                <a:spcPts val="800"/>
              </a:spcAft>
            </a:pPr>
            <a:r>
              <a:rPr lang="fr-CM" sz="1800" b="1" kern="100" dirty="0">
                <a:effectLst/>
                <a:latin typeface="Calibri" panose="020F0502020204030204" pitchFamily="34" charset="0"/>
                <a:ea typeface="Calibri" panose="020F0502020204030204" pitchFamily="34" charset="0"/>
                <a:cs typeface="Calibri" panose="020F0502020204030204" pitchFamily="34" charset="0"/>
              </a:rPr>
              <a:t> </a:t>
            </a:r>
            <a:endParaRPr lang="en-CM"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eriod"/>
            </a:pPr>
            <a:r>
              <a:rPr lang="fr-CM" sz="1800" b="1" kern="100" dirty="0">
                <a:effectLst/>
                <a:latin typeface="Calibri" panose="020F0502020204030204" pitchFamily="34" charset="0"/>
                <a:ea typeface="Calibri" panose="020F0502020204030204" pitchFamily="34" charset="0"/>
                <a:cs typeface="Calibri" panose="020F0502020204030204" pitchFamily="34" charset="0"/>
              </a:rPr>
              <a:t>GROSSESES PRECOCE : PREVENIR ET INFORMER </a:t>
            </a:r>
            <a:endParaRPr lang="en-CM"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CM" sz="1800" kern="100" dirty="0">
                <a:effectLst/>
                <a:latin typeface="Calibri" panose="020F0502020204030204" pitchFamily="34" charset="0"/>
                <a:ea typeface="Calibri" panose="020F0502020204030204" pitchFamily="34" charset="0"/>
                <a:cs typeface="Calibri" panose="020F0502020204030204" pitchFamily="34" charset="0"/>
              </a:rPr>
              <a:t>Les grossesses précoces représentent un problème majeur dans nos communautés, car elles ont des impacts importants sur la santé des jeunes filles, leur scolarité et leur avenir. La campagne abordera les causes (manque d’information, absence de dialogue, pression sociale), les conséquences(décrochage scolaire, complications médicales, impacts socio-économiques) et les moyens de préventions (éducation sexuelle, accès à la contraception, responsabilisation). </a:t>
            </a:r>
            <a:endParaRPr lang="en-CM"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CM" sz="1800" kern="100" dirty="0">
                <a:effectLst/>
                <a:latin typeface="Calibri" panose="020F0502020204030204" pitchFamily="34" charset="0"/>
                <a:ea typeface="Calibri" panose="020F0502020204030204" pitchFamily="34" charset="0"/>
                <a:cs typeface="Calibri" panose="020F0502020204030204" pitchFamily="34" charset="0"/>
              </a:rPr>
              <a:t>Les bienfaits de cette campagne sont : </a:t>
            </a:r>
            <a:endParaRPr lang="en-CM"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Calibri" panose="020F0502020204030204" pitchFamily="34" charset="0"/>
              <a:buChar char="-"/>
            </a:pPr>
            <a:r>
              <a:rPr lang="fr-CM" sz="1800" kern="100" dirty="0">
                <a:effectLst/>
                <a:latin typeface="Calibri" panose="020F0502020204030204" pitchFamily="34" charset="0"/>
                <a:ea typeface="Calibri" panose="020F0502020204030204" pitchFamily="34" charset="0"/>
                <a:cs typeface="Calibri" panose="020F0502020204030204" pitchFamily="34" charset="0"/>
              </a:rPr>
              <a:t>Reduction des grossesses non désirées chez les adolescentes ; </a:t>
            </a:r>
            <a:endParaRPr lang="en-CM"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Calibri" panose="020F0502020204030204" pitchFamily="34" charset="0"/>
              <a:buChar char="-"/>
            </a:pPr>
            <a:r>
              <a:rPr lang="fr-CM" sz="1800" kern="100" dirty="0">
                <a:effectLst/>
                <a:latin typeface="Calibri" panose="020F0502020204030204" pitchFamily="34" charset="0"/>
                <a:ea typeface="Calibri" panose="020F0502020204030204" pitchFamily="34" charset="0"/>
                <a:cs typeface="Calibri" panose="020F0502020204030204" pitchFamily="34" charset="0"/>
              </a:rPr>
              <a:t>Sensibilisation a la planification familiale et au consentement </a:t>
            </a:r>
            <a:endParaRPr lang="en-CM"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Calibri" panose="020F0502020204030204" pitchFamily="34" charset="0"/>
              <a:buChar char="-"/>
            </a:pPr>
            <a:r>
              <a:rPr lang="fr-CM" sz="1800" kern="100" dirty="0">
                <a:effectLst/>
                <a:latin typeface="Calibri" panose="020F0502020204030204" pitchFamily="34" charset="0"/>
                <a:ea typeface="Calibri" panose="020F0502020204030204" pitchFamily="34" charset="0"/>
                <a:cs typeface="Calibri" panose="020F0502020204030204" pitchFamily="34" charset="0"/>
              </a:rPr>
              <a:t>Soutien a l’autonomisation des jeunes filles ; </a:t>
            </a:r>
            <a:endParaRPr lang="en-CM"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CM" dirty="0"/>
          </a:p>
        </p:txBody>
      </p:sp>
    </p:spTree>
    <p:extLst>
      <p:ext uri="{BB962C8B-B14F-4D97-AF65-F5344CB8AC3E}">
        <p14:creationId xmlns:p14="http://schemas.microsoft.com/office/powerpoint/2010/main" val="17913791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CBF65-5B72-58A9-AF0F-42DB8EB0E044}"/>
              </a:ext>
            </a:extLst>
          </p:cNvPr>
          <p:cNvSpPr>
            <a:spLocks noGrp="1"/>
          </p:cNvSpPr>
          <p:nvPr>
            <p:ph type="title"/>
          </p:nvPr>
        </p:nvSpPr>
        <p:spPr/>
        <p:txBody>
          <a:bodyPr/>
          <a:lstStyle/>
          <a:p>
            <a:r>
              <a:rPr lang="en-GB" dirty="0"/>
              <a:t>FCCS </a:t>
            </a:r>
            <a:endParaRPr lang="en-CM" dirty="0"/>
          </a:p>
        </p:txBody>
      </p:sp>
      <p:sp>
        <p:nvSpPr>
          <p:cNvPr id="3" name="Content Placeholder 2">
            <a:extLst>
              <a:ext uri="{FF2B5EF4-FFF2-40B4-BE49-F238E27FC236}">
                <a16:creationId xmlns:a16="http://schemas.microsoft.com/office/drawing/2014/main" id="{AADFEB22-54B8-E79A-8F93-EDA351BF75AE}"/>
              </a:ext>
            </a:extLst>
          </p:cNvPr>
          <p:cNvSpPr>
            <a:spLocks noGrp="1"/>
          </p:cNvSpPr>
          <p:nvPr>
            <p:ph idx="1"/>
          </p:nvPr>
        </p:nvSpPr>
        <p:spPr>
          <a:xfrm>
            <a:off x="838200" y="1302327"/>
            <a:ext cx="10515600" cy="4874636"/>
          </a:xfrm>
        </p:spPr>
        <p:txBody>
          <a:bodyPr>
            <a:normAutofit fontScale="85000" lnSpcReduction="20000"/>
          </a:bodyPr>
          <a:lstStyle/>
          <a:p>
            <a:pPr marL="342900" lvl="0" indent="-342900" algn="just">
              <a:lnSpc>
                <a:spcPct val="107000"/>
              </a:lnSpc>
              <a:buFont typeface="+mj-lt"/>
              <a:buAutoNum type="romanUcPeriod"/>
            </a:pPr>
            <a:r>
              <a:rPr lang="fr-FR" sz="1800" b="1" kern="100" dirty="0">
                <a:effectLst/>
                <a:latin typeface="Calibri" panose="020F0502020204030204" pitchFamily="34" charset="0"/>
                <a:ea typeface="Calibri" panose="020F0502020204030204" pitchFamily="34" charset="0"/>
                <a:cs typeface="Times New Roman" panose="02020603050405020304" pitchFamily="18" charset="0"/>
              </a:rPr>
              <a:t>Proposition envisagée </a:t>
            </a:r>
            <a:endParaRPr lang="en-CM"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r>
              <a:rPr lang="fr-FR" sz="1800" b="1" kern="100" dirty="0">
                <a:effectLst/>
                <a:latin typeface="Calibri" panose="020F0502020204030204" pitchFamily="34" charset="0"/>
                <a:ea typeface="Calibri" panose="020F0502020204030204" pitchFamily="34" charset="0"/>
                <a:cs typeface="Times New Roman" panose="02020603050405020304" pitchFamily="18" charset="0"/>
              </a:rPr>
              <a:t>FCCS </a:t>
            </a: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est la solution, la version modifiée du système de santé du royaume uni le ‘’National </a:t>
            </a:r>
            <a:r>
              <a:rPr lang="fr-FR" sz="1800" kern="100" dirty="0" err="1">
                <a:effectLst/>
                <a:latin typeface="Calibri" panose="020F0502020204030204" pitchFamily="34" charset="0"/>
                <a:ea typeface="Calibri" panose="020F0502020204030204" pitchFamily="34" charset="0"/>
                <a:cs typeface="Times New Roman" panose="02020603050405020304" pitchFamily="18" charset="0"/>
              </a:rPr>
              <a:t>Health</a:t>
            </a: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 Services (</a:t>
            </a:r>
            <a:r>
              <a:rPr lang="fr-FR" sz="1800" b="1" kern="100" dirty="0">
                <a:effectLst/>
                <a:latin typeface="Calibri" panose="020F0502020204030204" pitchFamily="34" charset="0"/>
                <a:ea typeface="Calibri" panose="020F0502020204030204" pitchFamily="34" charset="0"/>
                <a:cs typeface="Times New Roman" panose="02020603050405020304" pitchFamily="18" charset="0"/>
              </a:rPr>
              <a:t>NHS</a:t>
            </a: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 en phase implémentation dans notre chère beau Cameroun et nos Communautés respectives.  C’est un environnement de non-discrimination où tous les patients, les prestataires de soins de santé et le personnel administratif travaillent ensemble pour fournir les meilleurs soins et faire prospérer </a:t>
            </a:r>
            <a:r>
              <a:rPr lang="fr-FR" sz="1800" b="1" kern="100" dirty="0">
                <a:effectLst/>
                <a:latin typeface="Calibri" panose="020F0502020204030204" pitchFamily="34" charset="0"/>
                <a:ea typeface="Calibri" panose="020F0502020204030204" pitchFamily="34" charset="0"/>
                <a:cs typeface="Times New Roman" panose="02020603050405020304" pitchFamily="18" charset="0"/>
              </a:rPr>
              <a:t>FCCS</a:t>
            </a: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 Nos prestations répondent aux besoins locaux des communautés en termes de gestion de la santé.</a:t>
            </a:r>
            <a:endParaRPr lang="en-CM"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Nous fournissons des moyens sous la forme de documentation, de présentations physiques, de forums automatisés ou virtuels dans toute la communauté, et des conférences éducatives pour que l’on s’implique davantage sur la prise des décisions éclairés.</a:t>
            </a:r>
            <a:endParaRPr lang="en-CM"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Nous avons une approche thérapeutique complète, c’est à dire nos patients recevront un plan de traitement complet qui facilitera la prise de décision face à leur état de santé ; ceci sera à travers la confiance établie, et le consentement éclairé.</a:t>
            </a:r>
            <a:endParaRPr lang="en-CM"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Nous sommes vraiment à l’écoute dans </a:t>
            </a:r>
            <a:r>
              <a:rPr lang="fr-FR" sz="1800" b="1" kern="100" dirty="0">
                <a:effectLst/>
                <a:latin typeface="Calibri" panose="020F0502020204030204" pitchFamily="34" charset="0"/>
                <a:ea typeface="Calibri" panose="020F0502020204030204" pitchFamily="34" charset="0"/>
                <a:cs typeface="Times New Roman" panose="02020603050405020304" pitchFamily="18" charset="0"/>
              </a:rPr>
              <a:t>FCCS</a:t>
            </a: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 les rendez -vous sont fixés par tranches de trente (30) minutes pour les visites initiales au cours desquelles le patient a une consultation complète, et des examens et traitement si nécessaires, et après par tranche de quinze (15) minutes pour les visites suivantes. Il n’y a pas de double réservation sur aucun créneau horaire ; cela permet de respecter le temps du patient, de minimiser toute attente et d’améliorer la satisfaction du patient.</a:t>
            </a:r>
            <a:endParaRPr lang="en-CM"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Des lors que vous êtes en contact avec nous, à chaque interaction, nous sommes courtois, accessibles, utiles et bien informés. Et nous veillons à respecter les lois et les règlements sanitaires en vigueur au Cameroun dans l’exercice de nos fonctions</a:t>
            </a:r>
            <a:endParaRPr lang="en-CM" sz="1800" dirty="0">
              <a:effectLst/>
              <a:latin typeface="Calibri" panose="020F0502020204030204" pitchFamily="34" charset="0"/>
              <a:ea typeface="Calibri" panose="020F0502020204030204" pitchFamily="34" charset="0"/>
              <a:cs typeface="Times New Roman" panose="02020603050405020304" pitchFamily="18" charset="0"/>
            </a:endParaRPr>
          </a:p>
          <a:p>
            <a:r>
              <a:rPr lang="fr-FR" sz="1800" dirty="0">
                <a:effectLst/>
                <a:latin typeface="Calibri" panose="020F0502020204030204" pitchFamily="34" charset="0"/>
                <a:ea typeface="Calibri" panose="020F0502020204030204" pitchFamily="34" charset="0"/>
                <a:cs typeface="Times New Roman" panose="02020603050405020304" pitchFamily="18" charset="0"/>
              </a:rPr>
              <a:t>L’abonnement c’est à vie et avec une carte d’information médicale (</a:t>
            </a:r>
            <a:r>
              <a:rPr lang="fr-FR" sz="1800" b="1" dirty="0">
                <a:effectLst/>
                <a:latin typeface="Calibri" panose="020F0502020204030204" pitchFamily="34" charset="0"/>
                <a:ea typeface="Calibri" panose="020F0502020204030204" pitchFamily="34" charset="0"/>
                <a:cs typeface="Times New Roman" panose="02020603050405020304" pitchFamily="18" charset="0"/>
              </a:rPr>
              <a:t>CIM</a:t>
            </a:r>
            <a:r>
              <a:rPr lang="fr-FR" sz="1800" dirty="0">
                <a:effectLst/>
                <a:latin typeface="Calibri" panose="020F0502020204030204" pitchFamily="34" charset="0"/>
                <a:ea typeface="Calibri" panose="020F0502020204030204" pitchFamily="34" charset="0"/>
                <a:cs typeface="Times New Roman" panose="02020603050405020304" pitchFamily="18" charset="0"/>
              </a:rPr>
              <a:t>) et votre guide FCCS pour vous aider à naviguer dans le système </a:t>
            </a:r>
            <a:r>
              <a:rPr lang="fr-FR" sz="1800" b="1" dirty="0">
                <a:effectLst/>
                <a:latin typeface="Calibri" panose="020F0502020204030204" pitchFamily="34" charset="0"/>
                <a:ea typeface="Calibri" panose="020F0502020204030204" pitchFamily="34" charset="0"/>
                <a:cs typeface="Times New Roman" panose="02020603050405020304" pitchFamily="18" charset="0"/>
              </a:rPr>
              <a:t>FCCS, </a:t>
            </a:r>
            <a:r>
              <a:rPr lang="fr-FR" sz="1800" dirty="0">
                <a:effectLst/>
                <a:latin typeface="Calibri" panose="020F0502020204030204" pitchFamily="34" charset="0"/>
                <a:ea typeface="Calibri" panose="020F0502020204030204" pitchFamily="34" charset="0"/>
                <a:cs typeface="Times New Roman" panose="02020603050405020304" pitchFamily="18" charset="0"/>
              </a:rPr>
              <a:t>et pour tous vos problèmes liés à la santé. Il est primordial que tout personne qui aspire à ce système soit une personne honnête, responsable, fiable, et réfléchi.</a:t>
            </a:r>
            <a:endParaRPr lang="en-CM" dirty="0"/>
          </a:p>
        </p:txBody>
      </p:sp>
    </p:spTree>
    <p:extLst>
      <p:ext uri="{BB962C8B-B14F-4D97-AF65-F5344CB8AC3E}">
        <p14:creationId xmlns:p14="http://schemas.microsoft.com/office/powerpoint/2010/main" val="34059252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FB0B6-7F41-3EB9-FFB9-91FE1858F011}"/>
              </a:ext>
            </a:extLst>
          </p:cNvPr>
          <p:cNvSpPr>
            <a:spLocks noGrp="1"/>
          </p:cNvSpPr>
          <p:nvPr>
            <p:ph type="title"/>
          </p:nvPr>
        </p:nvSpPr>
        <p:spPr/>
        <p:txBody>
          <a:bodyPr/>
          <a:lstStyle/>
          <a:p>
            <a:r>
              <a:rPr lang="en-GB" dirty="0"/>
              <a:t>FCCS </a:t>
            </a:r>
            <a:endParaRPr lang="en-CM" dirty="0"/>
          </a:p>
        </p:txBody>
      </p:sp>
      <p:sp>
        <p:nvSpPr>
          <p:cNvPr id="3" name="Content Placeholder 2">
            <a:extLst>
              <a:ext uri="{FF2B5EF4-FFF2-40B4-BE49-F238E27FC236}">
                <a16:creationId xmlns:a16="http://schemas.microsoft.com/office/drawing/2014/main" id="{AB6E0840-7D13-E775-CAA1-288508335EBA}"/>
              </a:ext>
            </a:extLst>
          </p:cNvPr>
          <p:cNvSpPr>
            <a:spLocks noGrp="1"/>
          </p:cNvSpPr>
          <p:nvPr>
            <p:ph idx="1"/>
          </p:nvPr>
        </p:nvSpPr>
        <p:spPr/>
        <p:txBody>
          <a:bodyPr>
            <a:normAutofit fontScale="85000" lnSpcReduction="20000"/>
          </a:bodyPr>
          <a:lstStyle/>
          <a:p>
            <a:pPr marL="342900" lvl="0" indent="-342900" algn="just">
              <a:lnSpc>
                <a:spcPct val="107000"/>
              </a:lnSpc>
              <a:buFont typeface="+mj-lt"/>
              <a:buAutoNum type="romanUcPeriod"/>
            </a:pPr>
            <a:r>
              <a:rPr lang="fr-FR" sz="1800" b="1" kern="100" dirty="0">
                <a:effectLst/>
                <a:latin typeface="Calibri" panose="020F0502020204030204" pitchFamily="34" charset="0"/>
                <a:ea typeface="Calibri" panose="020F0502020204030204" pitchFamily="34" charset="0"/>
                <a:cs typeface="Times New Roman" panose="02020603050405020304" pitchFamily="18" charset="0"/>
              </a:rPr>
              <a:t>Module de fonctionnement </a:t>
            </a:r>
            <a:endParaRPr lang="en-CM"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r>
              <a:rPr lang="fr-FR" sz="1800" b="1" kern="100" dirty="0">
                <a:effectLst/>
                <a:latin typeface="Calibri" panose="020F0502020204030204" pitchFamily="34" charset="0"/>
                <a:ea typeface="Calibri" panose="020F0502020204030204" pitchFamily="34" charset="0"/>
                <a:cs typeface="Times New Roman" panose="02020603050405020304" pitchFamily="18" charset="0"/>
              </a:rPr>
              <a:t>Faire partir de FCCS est le seul moyen de veiller les uns sur les autres, et une fois inscrit, FCCS devient le gestionnaire de notre santé.</a:t>
            </a:r>
            <a:endParaRPr lang="en-CM"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La </a:t>
            </a:r>
            <a:r>
              <a:rPr lang="fr-FR" sz="1800" b="1" kern="100" dirty="0">
                <a:effectLst/>
                <a:latin typeface="Calibri" panose="020F0502020204030204" pitchFamily="34" charset="0"/>
                <a:ea typeface="Calibri" panose="020F0502020204030204" pitchFamily="34" charset="0"/>
                <a:cs typeface="Times New Roman" panose="02020603050405020304" pitchFamily="18" charset="0"/>
              </a:rPr>
              <a:t>CIM</a:t>
            </a: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 nous permet d’avoir les rendez-vous de routine en fonction de votre localité et nos partenaire médical sur place.</a:t>
            </a:r>
            <a:endParaRPr lang="en-CM"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Vous avez la possibilité aussi d’</a:t>
            </a:r>
            <a:r>
              <a:rPr lang="fr-FR" sz="1800" kern="100" dirty="0" err="1">
                <a:effectLst/>
                <a:latin typeface="Calibri" panose="020F0502020204030204" pitchFamily="34" charset="0"/>
                <a:ea typeface="Calibri" panose="020F0502020204030204" pitchFamily="34" charset="0"/>
                <a:cs typeface="Times New Roman" panose="02020603050405020304" pitchFamily="18" charset="0"/>
              </a:rPr>
              <a:t>etre</a:t>
            </a: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 référée chez les spécialistes partenaires de GLCH-FCCS.</a:t>
            </a:r>
            <a:endParaRPr lang="en-CM"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Votre dossier médical est à votre portée et vous pouvez rédiger une lettre pour nous demander n’importe quelle information et il vous sera fourni sauf en cas d’urgence si votre vie en dépend. </a:t>
            </a:r>
            <a:endParaRPr lang="en-CM"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Vous serez invités à des séminaires d’éducation et les campagnes pour promouvoir votre bien-être. </a:t>
            </a:r>
            <a:endParaRPr lang="en-CM"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Votre compte médical vous sera accessible pour vous permettre de gérer les frais de soins de santé et respectes vos délais de paiements pour éviter les pénalités dans le service de finance de FCCS.</a:t>
            </a:r>
            <a:endParaRPr lang="en-CM"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La flotte vous permet d’appeler le système avec 0fcfa pour tout souci, spécialement pour vos rendez-vous médicaux, pour consulter votre compte médical et profiter de vos avantages à faire partir de FCCS.</a:t>
            </a:r>
            <a:endParaRPr lang="en-CM"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fr-FR" sz="1800" dirty="0">
                <a:effectLst/>
                <a:latin typeface="Calibri" panose="020F0502020204030204" pitchFamily="34" charset="0"/>
                <a:ea typeface="Calibri" panose="020F0502020204030204" pitchFamily="34" charset="0"/>
                <a:cs typeface="Times New Roman" panose="02020603050405020304" pitchFamily="18" charset="0"/>
              </a:rPr>
              <a:t>En cas d’urgence, avec votre carte n’importe qui pourra appeler pour nous donner votre numéro carte et votre localisation pour une meilleur prise en charge.  Avec votre CIM, le système se dépolit pour qu’ensemble nous puisons se soutenir jusqu’à la fin de vie sans regret et sans remort mais juste une douleur naturelle de perdre ceux qu’on aime</a:t>
            </a:r>
            <a:endParaRPr lang="en-CM" dirty="0"/>
          </a:p>
        </p:txBody>
      </p:sp>
    </p:spTree>
    <p:extLst>
      <p:ext uri="{BB962C8B-B14F-4D97-AF65-F5344CB8AC3E}">
        <p14:creationId xmlns:p14="http://schemas.microsoft.com/office/powerpoint/2010/main" val="6511930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76944-7313-A147-12D3-8926C1FAD0D1}"/>
              </a:ext>
            </a:extLst>
          </p:cNvPr>
          <p:cNvSpPr>
            <a:spLocks noGrp="1"/>
          </p:cNvSpPr>
          <p:nvPr>
            <p:ph type="title"/>
          </p:nvPr>
        </p:nvSpPr>
        <p:spPr/>
        <p:txBody>
          <a:bodyPr/>
          <a:lstStyle/>
          <a:p>
            <a:r>
              <a:rPr lang="en-GB" dirty="0"/>
              <a:t>FCCS </a:t>
            </a:r>
            <a:endParaRPr lang="en-CM" dirty="0"/>
          </a:p>
        </p:txBody>
      </p:sp>
      <p:sp>
        <p:nvSpPr>
          <p:cNvPr id="3" name="Content Placeholder 2">
            <a:extLst>
              <a:ext uri="{FF2B5EF4-FFF2-40B4-BE49-F238E27FC236}">
                <a16:creationId xmlns:a16="http://schemas.microsoft.com/office/drawing/2014/main" id="{1F695048-A18E-7397-AEF6-5D95639EBD9F}"/>
              </a:ext>
            </a:extLst>
          </p:cNvPr>
          <p:cNvSpPr>
            <a:spLocks noGrp="1"/>
          </p:cNvSpPr>
          <p:nvPr>
            <p:ph idx="1"/>
          </p:nvPr>
        </p:nvSpPr>
        <p:spPr/>
        <p:txBody>
          <a:bodyPr>
            <a:normAutofit fontScale="77500" lnSpcReduction="20000"/>
          </a:bodyPr>
          <a:lstStyle/>
          <a:p>
            <a:pPr marL="342900" lvl="0" indent="-342900" algn="just">
              <a:lnSpc>
                <a:spcPct val="107000"/>
              </a:lnSpc>
              <a:buFont typeface="+mj-lt"/>
              <a:buAutoNum type="romanUcPeriod"/>
            </a:pPr>
            <a:r>
              <a:rPr lang="fr-FR" sz="1800" b="1" kern="100" dirty="0">
                <a:effectLst/>
                <a:latin typeface="Calibri" panose="020F0502020204030204" pitchFamily="34" charset="0"/>
                <a:ea typeface="Calibri" panose="020F0502020204030204" pitchFamily="34" charset="0"/>
                <a:cs typeface="Times New Roman" panose="02020603050405020304" pitchFamily="18" charset="0"/>
              </a:rPr>
              <a:t>Équipement</a:t>
            </a:r>
            <a:endParaRPr lang="en-CM"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FCCS est doté de plusieurs services pour assurer la gestion médicale de votre santé.</a:t>
            </a:r>
            <a:endParaRPr lang="en-CM"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fr-FR" sz="1800" b="1" kern="100" dirty="0">
                <a:effectLst/>
                <a:latin typeface="Calibri" panose="020F0502020204030204" pitchFamily="34" charset="0"/>
                <a:ea typeface="Calibri" panose="020F0502020204030204" pitchFamily="34" charset="0"/>
                <a:cs typeface="Times New Roman" panose="02020603050405020304" pitchFamily="18" charset="0"/>
              </a:rPr>
              <a:t>Le bureau médical,</a:t>
            </a: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 est constitué principalement des médecins, des infirmiers, et des spécialités et de auxiliaires médicaux. Ce bureau est ordonné, compétant, efficace et surtout empathique pour se rassurer que vous soyez à l’abri du danger. Il travail seulement pour vous satisfaire avec un état d’esprit familiale et culturelle pour vous guider dans votre nouveau système. Nos prestations sont opérationnelles 24h/7 et parfaits pour répondre à tout urgence peu importe le lieu.</a:t>
            </a:r>
            <a:endParaRPr lang="en-CM"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fr-FR" sz="1800" b="1" kern="100" dirty="0">
                <a:effectLst/>
                <a:latin typeface="Calibri" panose="020F0502020204030204" pitchFamily="34" charset="0"/>
                <a:ea typeface="Calibri" panose="020F0502020204030204" pitchFamily="34" charset="0"/>
                <a:cs typeface="Times New Roman" panose="02020603050405020304" pitchFamily="18" charset="0"/>
              </a:rPr>
              <a:t>Un secrétariat médical</a:t>
            </a: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 qui répond aux questions et dirige les clients vers les services adéquates. Il se rassure que les dossiers médicaux soient bien rangés et Les rendez-vous honorés et respectées par le personnel et par vous-même. Ce secrétariat établit des rappels rendez-vous et vous parvient tout information médicale soit par appelé ou par email, ou à l’un de nos points d’accès focal. Le secrétariat médical est votre ponte avec les services FCCS. Le service d’urgence répond 24H/7 à tous vos soucis d’ordre médical.</a:t>
            </a:r>
            <a:endParaRPr lang="en-CM"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fr-FR" sz="1800" b="1" kern="100" dirty="0">
                <a:effectLst/>
                <a:latin typeface="Calibri" panose="020F0502020204030204" pitchFamily="34" charset="0"/>
                <a:ea typeface="Calibri" panose="020F0502020204030204" pitchFamily="34" charset="0"/>
                <a:cs typeface="Times New Roman" panose="02020603050405020304" pitchFamily="18" charset="0"/>
              </a:rPr>
              <a:t>Les ressources humaines</a:t>
            </a: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 se rassurent que tout personne qui travaille avec FCCS pour vous donner des services adéquates sont briefés de fond en large pour se rassurer que les erreurs médicales soient limitées au maximum. Le service de plaintes et de suggestions est aussi présent pour nous permettre à amélioration le système au fur et à mesure et à apprendre de nos erreurs, car nous sommes tous des humains. </a:t>
            </a:r>
            <a:endParaRPr lang="en-CM"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fr-FR" sz="1800" b="1" kern="100" dirty="0">
                <a:effectLst/>
                <a:latin typeface="Calibri" panose="020F0502020204030204" pitchFamily="34" charset="0"/>
                <a:ea typeface="Calibri" panose="020F0502020204030204" pitchFamily="34" charset="0"/>
                <a:cs typeface="Times New Roman" panose="02020603050405020304" pitchFamily="18" charset="0"/>
              </a:rPr>
              <a:t>Le service de la technologie et de l’information</a:t>
            </a: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 assure que la communication véhicule l’information médical et administrative de manière limpide pour permettre le bonne fonctionnent du système, et empêche les délais dans la prise en charge et le suivie de patients ; mais aussi les incommunications qui peuvent </a:t>
            </a:r>
            <a:r>
              <a:rPr lang="fr-FR" sz="1800" kern="100" dirty="0" err="1">
                <a:effectLst/>
                <a:latin typeface="Calibri" panose="020F0502020204030204" pitchFamily="34" charset="0"/>
                <a:ea typeface="Calibri" panose="020F0502020204030204" pitchFamily="34" charset="0"/>
                <a:cs typeface="Times New Roman" panose="02020603050405020304" pitchFamily="18" charset="0"/>
              </a:rPr>
              <a:t>etre</a:t>
            </a: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 détriment au système et/ou même à la vie du patient.</a:t>
            </a:r>
            <a:endParaRPr lang="en-CM"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pP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CM"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CM" dirty="0"/>
          </a:p>
        </p:txBody>
      </p:sp>
    </p:spTree>
    <p:extLst>
      <p:ext uri="{BB962C8B-B14F-4D97-AF65-F5344CB8AC3E}">
        <p14:creationId xmlns:p14="http://schemas.microsoft.com/office/powerpoint/2010/main" val="39170488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998DA-5024-4799-731B-4C15E036AD7E}"/>
              </a:ext>
            </a:extLst>
          </p:cNvPr>
          <p:cNvSpPr>
            <a:spLocks noGrp="1"/>
          </p:cNvSpPr>
          <p:nvPr>
            <p:ph type="title"/>
          </p:nvPr>
        </p:nvSpPr>
        <p:spPr/>
        <p:txBody>
          <a:bodyPr/>
          <a:lstStyle/>
          <a:p>
            <a:r>
              <a:rPr lang="en-GB" dirty="0"/>
              <a:t>FCCS </a:t>
            </a:r>
            <a:endParaRPr lang="en-CM" dirty="0"/>
          </a:p>
        </p:txBody>
      </p:sp>
      <p:sp>
        <p:nvSpPr>
          <p:cNvPr id="3" name="Content Placeholder 2">
            <a:extLst>
              <a:ext uri="{FF2B5EF4-FFF2-40B4-BE49-F238E27FC236}">
                <a16:creationId xmlns:a16="http://schemas.microsoft.com/office/drawing/2014/main" id="{0C874BF6-AEFE-7D50-65DD-0B67E320472A}"/>
              </a:ext>
            </a:extLst>
          </p:cNvPr>
          <p:cNvSpPr>
            <a:spLocks noGrp="1"/>
          </p:cNvSpPr>
          <p:nvPr>
            <p:ph idx="1"/>
          </p:nvPr>
        </p:nvSpPr>
        <p:spPr/>
        <p:txBody>
          <a:bodyPr>
            <a:normAutofit lnSpcReduction="10000"/>
          </a:bodyPr>
          <a:lstStyle/>
          <a:p>
            <a:pPr marL="457200" algn="just">
              <a:lnSpc>
                <a:spcPct val="107000"/>
              </a:lnSpc>
            </a:pP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CM"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fr-FR" sz="1800" b="1" kern="100" dirty="0">
                <a:effectLst/>
                <a:latin typeface="Calibri" panose="020F0502020204030204" pitchFamily="34" charset="0"/>
                <a:ea typeface="Calibri" panose="020F0502020204030204" pitchFamily="34" charset="0"/>
                <a:cs typeface="Times New Roman" panose="02020603050405020304" pitchFamily="18" charset="0"/>
              </a:rPr>
              <a:t>Le bureau des finances</a:t>
            </a: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 gère efficacement les sommes d’argents dépensés et perçus pour se rassurer que nul ne soit refuser les soins en cas d’urgence même s’il n’a pas un compte. Elle régule votre compte médical en se rassurance que vous êtes à jour avec vos paiements ; et s’il y a des irrégularités, elle vous aidera à optez pour des options adéquate à votre nouvelle situation. Elle se rassure qu’il y ait suffisamment de fonds pour gérer les cas de maladies qui ne seront pas gérable avec nos infrastructures pour faute de technologie, vous serez référé à l’étranger pour une meilleure prise en charge. </a:t>
            </a:r>
            <a:endParaRPr lang="en-CM"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fr-FR" sz="1800" b="1" kern="100" dirty="0">
                <a:effectLst/>
                <a:latin typeface="Calibri" panose="020F0502020204030204" pitchFamily="34" charset="0"/>
                <a:ea typeface="Calibri" panose="020F0502020204030204" pitchFamily="34" charset="0"/>
                <a:cs typeface="Times New Roman" panose="02020603050405020304" pitchFamily="18" charset="0"/>
              </a:rPr>
              <a:t>Un service juridique </a:t>
            </a: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qui s’assure que FCCS suit les règles et règlements des soins de santé au Cameroun et représente FCCS dans les affaires juridiques</a:t>
            </a:r>
            <a:r>
              <a:rPr lang="fr-FR" sz="1800" b="1" kern="100" dirty="0">
                <a:effectLst/>
                <a:latin typeface="Calibri" panose="020F0502020204030204" pitchFamily="34" charset="0"/>
                <a:ea typeface="Calibri" panose="020F0502020204030204" pitchFamily="34" charset="0"/>
                <a:cs typeface="Times New Roman" panose="02020603050405020304" pitchFamily="18" charset="0"/>
              </a:rPr>
              <a:t>.</a:t>
            </a:r>
            <a:endParaRPr lang="en-CM"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Le </a:t>
            </a:r>
            <a:r>
              <a:rPr lang="fr-FR" sz="1800" b="1" kern="100" dirty="0">
                <a:effectLst/>
                <a:latin typeface="Calibri" panose="020F0502020204030204" pitchFamily="34" charset="0"/>
                <a:ea typeface="Calibri" panose="020F0502020204030204" pitchFamily="34" charset="0"/>
                <a:cs typeface="Times New Roman" panose="02020603050405020304" pitchFamily="18" charset="0"/>
              </a:rPr>
              <a:t>service international</a:t>
            </a: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 s’occupe des apports externes d’implémentations tant bien médical qu’administrative qui peut nous aides a renforcé notre système et améliore notre qualité de services. Nous pronos pour l’innovation,</a:t>
            </a:r>
            <a:r>
              <a:rPr lang="fr-FR" sz="1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nous continuerons à acquérir plus de connaissances et d’expériences pour construire un réseau des soins de santé de référence pour nos adhérents au niveau national et international.</a:t>
            </a:r>
            <a:endParaRPr lang="en-CM"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pPr>
            <a:endParaRPr lang="en-CM"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CM" dirty="0"/>
          </a:p>
        </p:txBody>
      </p:sp>
    </p:spTree>
    <p:extLst>
      <p:ext uri="{BB962C8B-B14F-4D97-AF65-F5344CB8AC3E}">
        <p14:creationId xmlns:p14="http://schemas.microsoft.com/office/powerpoint/2010/main" val="2777995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41860-0D38-B3F4-0142-36FAB88ED8AC}"/>
              </a:ext>
            </a:extLst>
          </p:cNvPr>
          <p:cNvSpPr>
            <a:spLocks noGrp="1"/>
          </p:cNvSpPr>
          <p:nvPr>
            <p:ph type="title"/>
          </p:nvPr>
        </p:nvSpPr>
        <p:spPr/>
        <p:txBody>
          <a:bodyPr/>
          <a:lstStyle/>
          <a:p>
            <a:r>
              <a:rPr lang="fr-CM" sz="2400" b="1" kern="100" dirty="0">
                <a:effectLst/>
                <a:latin typeface="Calibri" panose="020F0502020204030204" pitchFamily="34" charset="0"/>
                <a:ea typeface="Calibri" panose="020F0502020204030204" pitchFamily="34" charset="0"/>
                <a:cs typeface="Calibri" panose="020F0502020204030204" pitchFamily="34" charset="0"/>
              </a:rPr>
              <a:t>Maladies chroniques : comprendre et prévenir </a:t>
            </a:r>
            <a:br>
              <a:rPr lang="en-CM"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CM" dirty="0"/>
          </a:p>
        </p:txBody>
      </p:sp>
      <p:sp>
        <p:nvSpPr>
          <p:cNvPr id="3" name="Content Placeholder 2">
            <a:extLst>
              <a:ext uri="{FF2B5EF4-FFF2-40B4-BE49-F238E27FC236}">
                <a16:creationId xmlns:a16="http://schemas.microsoft.com/office/drawing/2014/main" id="{6ACA4AA0-FBA4-B780-7E14-8276E7C7C443}"/>
              </a:ext>
            </a:extLst>
          </p:cNvPr>
          <p:cNvSpPr>
            <a:spLocks noGrp="1"/>
          </p:cNvSpPr>
          <p:nvPr>
            <p:ph idx="1"/>
          </p:nvPr>
        </p:nvSpPr>
        <p:spPr/>
        <p:txBody>
          <a:bodyPr/>
          <a:lstStyle/>
          <a:p>
            <a:pPr algn="just">
              <a:lnSpc>
                <a:spcPct val="107000"/>
              </a:lnSpc>
              <a:spcAft>
                <a:spcPts val="800"/>
              </a:spcAft>
            </a:pPr>
            <a:r>
              <a:rPr lang="en-CM" sz="1800" kern="100" dirty="0">
                <a:effectLst/>
                <a:latin typeface="Calibri" panose="020F0502020204030204" pitchFamily="34" charset="0"/>
                <a:ea typeface="Calibri" panose="020F0502020204030204" pitchFamily="34" charset="0"/>
                <a:cs typeface="Calibri" panose="020F0502020204030204" pitchFamily="34" charset="0"/>
              </a:rPr>
              <a:t> </a:t>
            </a:r>
            <a:r>
              <a:rPr lang="fr-CM" sz="1800" kern="100" dirty="0">
                <a:effectLst/>
                <a:latin typeface="Calibri" panose="020F0502020204030204" pitchFamily="34" charset="0"/>
                <a:ea typeface="Calibri" panose="020F0502020204030204" pitchFamily="34" charset="0"/>
                <a:cs typeface="Calibri" panose="020F0502020204030204" pitchFamily="34" charset="0"/>
              </a:rPr>
              <a:t>Les maladies comme le diabète, l’hypertension et autres peuvent apparaitre dès le jeune âge en raison de facteurs génétiques ou de mauvaises habitudes de vie. A travers cette campagne, nous expliquerons l’importance d’une alimentation équilibrée, de l’exercice physique et des visites régulières chez le médecin pour dépister ces maladies. Des discussions sur la gestion de ces conditions permettrons aux jeunes d’en savoir plus sur les traitements et sur la manière de vivre avec ces maladies </a:t>
            </a:r>
            <a:endParaRPr lang="en-CM"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r>
              <a:rPr lang="fr-CM" sz="1800" b="1" kern="100" dirty="0">
                <a:effectLst/>
                <a:latin typeface="Calibri" panose="020F0502020204030204" pitchFamily="34" charset="0"/>
                <a:ea typeface="Calibri" panose="020F0502020204030204" pitchFamily="34" charset="0"/>
                <a:cs typeface="Calibri" panose="020F0502020204030204" pitchFamily="34" charset="0"/>
              </a:rPr>
              <a:t>Bienfaits </a:t>
            </a:r>
            <a:endParaRPr lang="en-CM"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Calibri" panose="020F0502020204030204" pitchFamily="34" charset="0"/>
              <a:buChar char="-"/>
            </a:pPr>
            <a:r>
              <a:rPr lang="fr-CM" sz="1800" kern="100" dirty="0">
                <a:effectLst/>
                <a:latin typeface="Calibri" panose="020F0502020204030204" pitchFamily="34" charset="0"/>
                <a:ea typeface="Calibri" panose="020F0502020204030204" pitchFamily="34" charset="0"/>
                <a:cs typeface="Calibri" panose="020F0502020204030204" pitchFamily="34" charset="0"/>
              </a:rPr>
              <a:t>Encouragement à adopter un mode de vie sain dès le jeune âge ; </a:t>
            </a:r>
            <a:endParaRPr lang="en-CM"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Calibri" panose="020F0502020204030204" pitchFamily="34" charset="0"/>
              <a:buChar char="-"/>
            </a:pPr>
            <a:r>
              <a:rPr lang="fr-CM" sz="1800" kern="100" dirty="0">
                <a:effectLst/>
                <a:latin typeface="Calibri" panose="020F0502020204030204" pitchFamily="34" charset="0"/>
                <a:ea typeface="Calibri" panose="020F0502020204030204" pitchFamily="34" charset="0"/>
                <a:cs typeface="Calibri" panose="020F0502020204030204" pitchFamily="34" charset="0"/>
              </a:rPr>
              <a:t>Reduction des cas de complications liées aux maladies non diagnostiquées ; </a:t>
            </a:r>
            <a:endParaRPr lang="en-CM"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Calibri" panose="020F0502020204030204" pitchFamily="34" charset="0"/>
              <a:buChar char="-"/>
            </a:pPr>
            <a:r>
              <a:rPr lang="fr-CM" sz="1800" kern="100" dirty="0">
                <a:effectLst/>
                <a:latin typeface="Calibri" panose="020F0502020204030204" pitchFamily="34" charset="0"/>
                <a:ea typeface="Calibri" panose="020F0502020204030204" pitchFamily="34" charset="0"/>
                <a:cs typeface="Calibri" panose="020F0502020204030204" pitchFamily="34" charset="0"/>
              </a:rPr>
              <a:t>Sensibilisation au dépistage précoce et à la gestion des maladies chroniques ; </a:t>
            </a:r>
            <a:endParaRPr lang="en-CM"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CM" dirty="0"/>
          </a:p>
        </p:txBody>
      </p:sp>
    </p:spTree>
    <p:extLst>
      <p:ext uri="{BB962C8B-B14F-4D97-AF65-F5344CB8AC3E}">
        <p14:creationId xmlns:p14="http://schemas.microsoft.com/office/powerpoint/2010/main" val="4239993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11AA2-3CC0-8659-5708-66CDEF297132}"/>
              </a:ext>
            </a:extLst>
          </p:cNvPr>
          <p:cNvSpPr>
            <a:spLocks noGrp="1"/>
          </p:cNvSpPr>
          <p:nvPr>
            <p:ph type="title"/>
          </p:nvPr>
        </p:nvSpPr>
        <p:spPr/>
        <p:txBody>
          <a:bodyPr>
            <a:normAutofit fontScale="90000"/>
          </a:bodyPr>
          <a:lstStyle/>
          <a:p>
            <a:pPr marL="342900" lvl="0" indent="-342900">
              <a:lnSpc>
                <a:spcPct val="107000"/>
              </a:lnSpc>
              <a:spcAft>
                <a:spcPts val="800"/>
              </a:spcAft>
            </a:pPr>
            <a:r>
              <a:rPr lang="fr-CM" sz="4400" b="1" kern="100" dirty="0">
                <a:effectLst/>
                <a:latin typeface="Calibri" panose="020F0502020204030204" pitchFamily="34" charset="0"/>
                <a:ea typeface="Calibri" panose="020F0502020204030204" pitchFamily="34" charset="0"/>
                <a:cs typeface="Calibri" panose="020F0502020204030204" pitchFamily="34" charset="0"/>
              </a:rPr>
              <a:t>IST ET MST </a:t>
            </a:r>
            <a:br>
              <a:rPr lang="en-CM" sz="3600" kern="100" dirty="0">
                <a:effectLst/>
                <a:latin typeface="Calibri" panose="020F0502020204030204" pitchFamily="34" charset="0"/>
                <a:ea typeface="Calibri" panose="020F0502020204030204" pitchFamily="34" charset="0"/>
                <a:cs typeface="Times New Roman" panose="02020603050405020304" pitchFamily="18" charset="0"/>
              </a:rPr>
            </a:br>
            <a:endParaRPr lang="en-CM" dirty="0"/>
          </a:p>
        </p:txBody>
      </p:sp>
      <p:sp>
        <p:nvSpPr>
          <p:cNvPr id="3" name="Content Placeholder 2">
            <a:extLst>
              <a:ext uri="{FF2B5EF4-FFF2-40B4-BE49-F238E27FC236}">
                <a16:creationId xmlns:a16="http://schemas.microsoft.com/office/drawing/2014/main" id="{6CDCDA6E-C4F3-DEC0-4BA4-9717F18BAB0A}"/>
              </a:ext>
            </a:extLst>
          </p:cNvPr>
          <p:cNvSpPr>
            <a:spLocks noGrp="1"/>
          </p:cNvSpPr>
          <p:nvPr>
            <p:ph idx="1"/>
          </p:nvPr>
        </p:nvSpPr>
        <p:spPr/>
        <p:txBody>
          <a:bodyPr/>
          <a:lstStyle/>
          <a:p>
            <a:pPr algn="just">
              <a:lnSpc>
                <a:spcPct val="107000"/>
              </a:lnSpc>
              <a:spcAft>
                <a:spcPts val="800"/>
              </a:spcAft>
            </a:pPr>
            <a:r>
              <a:rPr lang="fr-CM" sz="1800" kern="100" dirty="0">
                <a:effectLst/>
                <a:latin typeface="Calibri" panose="020F0502020204030204" pitchFamily="34" charset="0"/>
                <a:ea typeface="Calibri" panose="020F0502020204030204" pitchFamily="34" charset="0"/>
                <a:cs typeface="Calibri" panose="020F0502020204030204" pitchFamily="34" charset="0"/>
              </a:rPr>
              <a:t>Les IST ET MST sont des problématiques majeurs de santé publique, particulièrement chez les jeunes. Ces infections ont des conséquences grave sur la santé physique et mentale des jeunes. </a:t>
            </a:r>
            <a:endParaRPr lang="en-CM"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CM" sz="1800" b="1" kern="100" dirty="0">
                <a:effectLst/>
                <a:latin typeface="Calibri" panose="020F0502020204030204" pitchFamily="34" charset="0"/>
                <a:ea typeface="Calibri" panose="020F0502020204030204" pitchFamily="34" charset="0"/>
                <a:cs typeface="Calibri" panose="020F0502020204030204" pitchFamily="34" charset="0"/>
              </a:rPr>
              <a:t>Bienfaits </a:t>
            </a:r>
            <a:endParaRPr lang="en-CM"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Calibri" panose="020F0502020204030204" pitchFamily="34" charset="0"/>
              <a:buChar char="-"/>
            </a:pPr>
            <a:r>
              <a:rPr lang="fr-CM" sz="1800" kern="100" dirty="0">
                <a:effectLst/>
                <a:latin typeface="Calibri" panose="020F0502020204030204" pitchFamily="34" charset="0"/>
                <a:ea typeface="Calibri" panose="020F0502020204030204" pitchFamily="34" charset="0"/>
                <a:cs typeface="Calibri" panose="020F0502020204030204" pitchFamily="34" charset="0"/>
              </a:rPr>
              <a:t>Reduction des infections </a:t>
            </a:r>
            <a:endParaRPr lang="en-CM"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Calibri" panose="020F0502020204030204" pitchFamily="34" charset="0"/>
              <a:buChar char="-"/>
            </a:pPr>
            <a:r>
              <a:rPr lang="fr-CM" sz="1800" kern="100" dirty="0">
                <a:effectLst/>
                <a:latin typeface="Calibri" panose="020F0502020204030204" pitchFamily="34" charset="0"/>
                <a:ea typeface="Calibri" panose="020F0502020204030204" pitchFamily="34" charset="0"/>
                <a:cs typeface="Calibri" panose="020F0502020204030204" pitchFamily="34" charset="0"/>
              </a:rPr>
              <a:t>Protection de la santé reproductive </a:t>
            </a:r>
            <a:endParaRPr lang="en-CM"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Calibri" panose="020F0502020204030204" pitchFamily="34" charset="0"/>
              <a:buChar char="-"/>
            </a:pPr>
            <a:r>
              <a:rPr lang="fr-CM" sz="1800" kern="100" dirty="0">
                <a:effectLst/>
                <a:latin typeface="Calibri" panose="020F0502020204030204" pitchFamily="34" charset="0"/>
                <a:ea typeface="Calibri" panose="020F0502020204030204" pitchFamily="34" charset="0"/>
                <a:cs typeface="Calibri" panose="020F0502020204030204" pitchFamily="34" charset="0"/>
              </a:rPr>
              <a:t>Lutte contre la stigmatisation </a:t>
            </a:r>
            <a:endParaRPr lang="en-CM"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Calibri" panose="020F0502020204030204" pitchFamily="34" charset="0"/>
              <a:buChar char="-"/>
            </a:pPr>
            <a:r>
              <a:rPr lang="fr-CM" sz="1800" kern="100" dirty="0">
                <a:effectLst/>
                <a:latin typeface="Calibri" panose="020F0502020204030204" pitchFamily="34" charset="0"/>
                <a:ea typeface="Calibri" panose="020F0502020204030204" pitchFamily="34" charset="0"/>
                <a:cs typeface="Calibri" panose="020F0502020204030204" pitchFamily="34" charset="0"/>
              </a:rPr>
              <a:t>Soutien à la santé publique </a:t>
            </a:r>
            <a:endParaRPr lang="en-CM"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pPr>
            <a:r>
              <a:rPr lang="fr-CM" sz="1800" kern="100" dirty="0">
                <a:effectLst/>
                <a:latin typeface="Calibri" panose="020F0502020204030204" pitchFamily="34" charset="0"/>
                <a:ea typeface="Calibri" panose="020F0502020204030204" pitchFamily="34" charset="0"/>
                <a:cs typeface="Calibri" panose="020F0502020204030204" pitchFamily="34" charset="0"/>
              </a:rPr>
              <a:t> </a:t>
            </a:r>
            <a:endParaRPr lang="en-CM"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CM" dirty="0"/>
          </a:p>
        </p:txBody>
      </p:sp>
    </p:spTree>
    <p:extLst>
      <p:ext uri="{BB962C8B-B14F-4D97-AF65-F5344CB8AC3E}">
        <p14:creationId xmlns:p14="http://schemas.microsoft.com/office/powerpoint/2010/main" val="659296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EBC1C-3E05-C4EF-D4FE-1507F8A44EE7}"/>
              </a:ext>
            </a:extLst>
          </p:cNvPr>
          <p:cNvSpPr>
            <a:spLocks noGrp="1"/>
          </p:cNvSpPr>
          <p:nvPr>
            <p:ph type="title"/>
          </p:nvPr>
        </p:nvSpPr>
        <p:spPr/>
        <p:txBody>
          <a:bodyPr>
            <a:normAutofit fontScale="90000"/>
          </a:bodyPr>
          <a:lstStyle/>
          <a:p>
            <a:pPr marL="342900" lvl="0" indent="-342900">
              <a:lnSpc>
                <a:spcPct val="107000"/>
              </a:lnSpc>
              <a:spcAft>
                <a:spcPts val="800"/>
              </a:spcAft>
            </a:pPr>
            <a:r>
              <a:rPr lang="fr-CM" sz="4400" b="1" kern="100" dirty="0">
                <a:effectLst/>
                <a:latin typeface="Calibri" panose="020F0502020204030204" pitchFamily="34" charset="0"/>
                <a:ea typeface="Calibri" panose="020F0502020204030204" pitchFamily="34" charset="0"/>
                <a:cs typeface="Calibri" panose="020F0502020204030204" pitchFamily="34" charset="0"/>
              </a:rPr>
              <a:t>Santé mentale : une priorité cruciale </a:t>
            </a:r>
            <a:br>
              <a:rPr lang="en-CM" sz="3600" kern="100" dirty="0">
                <a:effectLst/>
                <a:latin typeface="Calibri" panose="020F0502020204030204" pitchFamily="34" charset="0"/>
                <a:ea typeface="Calibri" panose="020F0502020204030204" pitchFamily="34" charset="0"/>
                <a:cs typeface="Times New Roman" panose="02020603050405020304" pitchFamily="18" charset="0"/>
              </a:rPr>
            </a:br>
            <a:endParaRPr lang="en-CM" dirty="0"/>
          </a:p>
        </p:txBody>
      </p:sp>
      <p:sp>
        <p:nvSpPr>
          <p:cNvPr id="3" name="Content Placeholder 2">
            <a:extLst>
              <a:ext uri="{FF2B5EF4-FFF2-40B4-BE49-F238E27FC236}">
                <a16:creationId xmlns:a16="http://schemas.microsoft.com/office/drawing/2014/main" id="{86089705-4681-450D-37D5-136EC2416DBC}"/>
              </a:ext>
            </a:extLst>
          </p:cNvPr>
          <p:cNvSpPr>
            <a:spLocks noGrp="1"/>
          </p:cNvSpPr>
          <p:nvPr>
            <p:ph idx="1"/>
          </p:nvPr>
        </p:nvSpPr>
        <p:spPr/>
        <p:txBody>
          <a:bodyPr/>
          <a:lstStyle/>
          <a:p>
            <a:pPr algn="just">
              <a:lnSpc>
                <a:spcPct val="107000"/>
              </a:lnSpc>
              <a:spcAft>
                <a:spcPts val="800"/>
              </a:spcAft>
            </a:pPr>
            <a:r>
              <a:rPr lang="fr-CM" sz="1800" kern="100" dirty="0">
                <a:effectLst/>
                <a:latin typeface="Calibri" panose="020F0502020204030204" pitchFamily="34" charset="0"/>
                <a:ea typeface="Calibri" panose="020F0502020204030204" pitchFamily="34" charset="0"/>
                <a:cs typeface="Calibri" panose="020F0502020204030204" pitchFamily="34" charset="0"/>
              </a:rPr>
              <a:t>Le stress, l’anxiété, la dépression et d’autres troubles mentaux sont de plus en plus fréquents chez les jeunes, souvent exacerbés par la pression scolaire, les problèmes familiaux ou les réseaux sociaux. La campagne mettra l’accent sur l’importance de reconnaitre les signes de détresser, de chercher de l’aide et d’adopter des pratiques de gestion du stress (les activités extrascolaires comme le sport, l’art …) </a:t>
            </a:r>
            <a:endParaRPr lang="en-CM"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CM" sz="1800" b="1" kern="100" dirty="0">
                <a:effectLst/>
                <a:latin typeface="Calibri" panose="020F0502020204030204" pitchFamily="34" charset="0"/>
                <a:ea typeface="Calibri" panose="020F0502020204030204" pitchFamily="34" charset="0"/>
                <a:cs typeface="Calibri" panose="020F0502020204030204" pitchFamily="34" charset="0"/>
              </a:rPr>
              <a:t>Bienfaits </a:t>
            </a:r>
            <a:endParaRPr lang="en-CM"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Calibri" panose="020F0502020204030204" pitchFamily="34" charset="0"/>
              <a:buChar char="-"/>
            </a:pPr>
            <a:r>
              <a:rPr lang="fr-CM" sz="1800" kern="100" dirty="0">
                <a:effectLst/>
                <a:latin typeface="Calibri" panose="020F0502020204030204" pitchFamily="34" charset="0"/>
                <a:ea typeface="Calibri" panose="020F0502020204030204" pitchFamily="34" charset="0"/>
                <a:cs typeface="Calibri" panose="020F0502020204030204" pitchFamily="34" charset="0"/>
              </a:rPr>
              <a:t>Amélioration de la résilience émotionnelle et du bien-être psychologique des jeunes </a:t>
            </a:r>
            <a:endParaRPr lang="en-CM"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Calibri" panose="020F0502020204030204" pitchFamily="34" charset="0"/>
              <a:buChar char="-"/>
            </a:pPr>
            <a:r>
              <a:rPr lang="fr-CM" sz="1800" kern="100" dirty="0">
                <a:effectLst/>
                <a:latin typeface="Calibri" panose="020F0502020204030204" pitchFamily="34" charset="0"/>
                <a:ea typeface="Calibri" panose="020F0502020204030204" pitchFamily="34" charset="0"/>
                <a:cs typeface="Calibri" panose="020F0502020204030204" pitchFamily="34" charset="0"/>
              </a:rPr>
              <a:t>Meilleure intégration des jeunes </a:t>
            </a:r>
            <a:endParaRPr lang="en-CM"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CM" dirty="0"/>
          </a:p>
        </p:txBody>
      </p:sp>
    </p:spTree>
    <p:extLst>
      <p:ext uri="{BB962C8B-B14F-4D97-AF65-F5344CB8AC3E}">
        <p14:creationId xmlns:p14="http://schemas.microsoft.com/office/powerpoint/2010/main" val="1810055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439F0-09DA-0EAE-B67B-C68F8A115C52}"/>
              </a:ext>
            </a:extLst>
          </p:cNvPr>
          <p:cNvSpPr>
            <a:spLocks noGrp="1"/>
          </p:cNvSpPr>
          <p:nvPr>
            <p:ph type="title"/>
          </p:nvPr>
        </p:nvSpPr>
        <p:spPr/>
        <p:txBody>
          <a:bodyPr/>
          <a:lstStyle/>
          <a:p>
            <a:r>
              <a:rPr lang="en-GB" dirty="0"/>
              <a:t>III. </a:t>
            </a:r>
            <a:r>
              <a:rPr lang="en-GB" b="1" dirty="0"/>
              <a:t>OBJECTIF SPECIFIQUE DE LA CAMPAGNE </a:t>
            </a:r>
            <a:endParaRPr lang="en-CM" dirty="0"/>
          </a:p>
        </p:txBody>
      </p:sp>
      <p:sp>
        <p:nvSpPr>
          <p:cNvPr id="3" name="Content Placeholder 2">
            <a:extLst>
              <a:ext uri="{FF2B5EF4-FFF2-40B4-BE49-F238E27FC236}">
                <a16:creationId xmlns:a16="http://schemas.microsoft.com/office/drawing/2014/main" id="{12B483DB-0F4A-AC75-81BC-7D0C755F163A}"/>
              </a:ext>
            </a:extLst>
          </p:cNvPr>
          <p:cNvSpPr>
            <a:spLocks noGrp="1"/>
          </p:cNvSpPr>
          <p:nvPr>
            <p:ph idx="1"/>
          </p:nvPr>
        </p:nvSpPr>
        <p:spPr/>
        <p:txBody>
          <a:bodyPr/>
          <a:lstStyle/>
          <a:p>
            <a:pPr algn="just">
              <a:lnSpc>
                <a:spcPct val="107000"/>
              </a:lnSpc>
              <a:spcAft>
                <a:spcPts val="800"/>
              </a:spcAft>
            </a:pPr>
            <a:r>
              <a:rPr lang="fr-CM" sz="1800" b="1" kern="100" dirty="0">
                <a:effectLst/>
                <a:latin typeface="Calibri" panose="020F0502020204030204" pitchFamily="34" charset="0"/>
                <a:ea typeface="Calibri" panose="020F0502020204030204" pitchFamily="34" charset="0"/>
                <a:cs typeface="Calibri" panose="020F0502020204030204" pitchFamily="34" charset="0"/>
              </a:rPr>
              <a:t>. Informer et prévenir : </a:t>
            </a:r>
            <a:r>
              <a:rPr lang="fr-CM" sz="1800" kern="100" dirty="0">
                <a:effectLst/>
                <a:latin typeface="Calibri" panose="020F0502020204030204" pitchFamily="34" charset="0"/>
                <a:ea typeface="Calibri" panose="020F0502020204030204" pitchFamily="34" charset="0"/>
                <a:cs typeface="Calibri" panose="020F0502020204030204" pitchFamily="34" charset="0"/>
              </a:rPr>
              <a:t>éduquer les jeunes sur les risques et les solutions pour préserver leur santé </a:t>
            </a:r>
            <a:endParaRPr lang="en-CM"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CM" sz="1800" kern="100" dirty="0">
                <a:effectLst/>
                <a:latin typeface="Calibri" panose="020F0502020204030204" pitchFamily="34" charset="0"/>
                <a:ea typeface="Calibri" panose="020F0502020204030204" pitchFamily="34" charset="0"/>
                <a:cs typeface="Calibri" panose="020F0502020204030204" pitchFamily="34" charset="0"/>
              </a:rPr>
              <a:t>. </a:t>
            </a:r>
            <a:r>
              <a:rPr lang="fr-CM" sz="1800" b="1" kern="100" dirty="0">
                <a:effectLst/>
                <a:latin typeface="Calibri" panose="020F0502020204030204" pitchFamily="34" charset="0"/>
                <a:ea typeface="Calibri" panose="020F0502020204030204" pitchFamily="34" charset="0"/>
                <a:cs typeface="Calibri" panose="020F0502020204030204" pitchFamily="34" charset="0"/>
              </a:rPr>
              <a:t>Encourager la responsabilité : </a:t>
            </a:r>
            <a:r>
              <a:rPr lang="fr-CM" sz="1800" kern="100" dirty="0">
                <a:effectLst/>
                <a:latin typeface="Calibri" panose="020F0502020204030204" pitchFamily="34" charset="0"/>
                <a:ea typeface="Calibri" panose="020F0502020204030204" pitchFamily="34" charset="0"/>
                <a:cs typeface="Calibri" panose="020F0502020204030204" pitchFamily="34" charset="0"/>
              </a:rPr>
              <a:t>encourager les étudiants à adopter des comportements responsables pour leur santé. </a:t>
            </a:r>
            <a:endParaRPr lang="en-CM"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CM" sz="1800" kern="100" dirty="0">
                <a:effectLst/>
                <a:latin typeface="Calibri" panose="020F0502020204030204" pitchFamily="34" charset="0"/>
                <a:ea typeface="Calibri" panose="020F0502020204030204" pitchFamily="34" charset="0"/>
                <a:cs typeface="Calibri" panose="020F0502020204030204" pitchFamily="34" charset="0"/>
              </a:rPr>
              <a:t>. </a:t>
            </a:r>
            <a:r>
              <a:rPr lang="fr-CM" sz="1800" b="1" kern="100" dirty="0">
                <a:effectLst/>
                <a:latin typeface="Calibri" panose="020F0502020204030204" pitchFamily="34" charset="0"/>
                <a:ea typeface="Calibri" panose="020F0502020204030204" pitchFamily="34" charset="0"/>
                <a:cs typeface="Calibri" panose="020F0502020204030204" pitchFamily="34" charset="0"/>
              </a:rPr>
              <a:t>Offrir des ressources pratiques : </a:t>
            </a:r>
            <a:r>
              <a:rPr lang="fr-CM" sz="1800" kern="100" dirty="0">
                <a:effectLst/>
                <a:latin typeface="Calibri" panose="020F0502020204030204" pitchFamily="34" charset="0"/>
                <a:ea typeface="Calibri" panose="020F0502020204030204" pitchFamily="34" charset="0"/>
                <a:cs typeface="Calibri" panose="020F0502020204030204" pitchFamily="34" charset="0"/>
              </a:rPr>
              <a:t>mettre à disposition des outils concrets (brochures, contacts d’experts, méthode de gestion)</a:t>
            </a:r>
            <a:endParaRPr lang="en-CM"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CM" sz="1800" kern="100" dirty="0">
                <a:effectLst/>
                <a:latin typeface="Calibri" panose="020F0502020204030204" pitchFamily="34" charset="0"/>
                <a:ea typeface="Calibri" panose="020F0502020204030204" pitchFamily="34" charset="0"/>
                <a:cs typeface="Calibri" panose="020F0502020204030204" pitchFamily="34" charset="0"/>
              </a:rPr>
              <a:t>. </a:t>
            </a:r>
            <a:r>
              <a:rPr lang="fr-CM" sz="1800" b="1" kern="100" dirty="0">
                <a:effectLst/>
                <a:latin typeface="Calibri" panose="020F0502020204030204" pitchFamily="34" charset="0"/>
                <a:ea typeface="Calibri" panose="020F0502020204030204" pitchFamily="34" charset="0"/>
                <a:cs typeface="Calibri" panose="020F0502020204030204" pitchFamily="34" charset="0"/>
              </a:rPr>
              <a:t> Renforcer le lien entre l’école et la communauté : </a:t>
            </a:r>
            <a:r>
              <a:rPr lang="fr-CM" sz="1800" kern="100" dirty="0">
                <a:effectLst/>
                <a:latin typeface="Calibri" panose="020F0502020204030204" pitchFamily="34" charset="0"/>
                <a:ea typeface="Calibri" panose="020F0502020204030204" pitchFamily="34" charset="0"/>
                <a:cs typeface="Calibri" panose="020F0502020204030204" pitchFamily="34" charset="0"/>
              </a:rPr>
              <a:t>faire de l’école un espace de dialogue et de solutions </a:t>
            </a:r>
            <a:endParaRPr lang="en-CM"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CM" dirty="0"/>
          </a:p>
        </p:txBody>
      </p:sp>
    </p:spTree>
    <p:extLst>
      <p:ext uri="{BB962C8B-B14F-4D97-AF65-F5344CB8AC3E}">
        <p14:creationId xmlns:p14="http://schemas.microsoft.com/office/powerpoint/2010/main" val="2630279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51A01-A386-FF7A-5D48-23857591E9B1}"/>
              </a:ext>
            </a:extLst>
          </p:cNvPr>
          <p:cNvSpPr>
            <a:spLocks noGrp="1"/>
          </p:cNvSpPr>
          <p:nvPr>
            <p:ph type="title"/>
          </p:nvPr>
        </p:nvSpPr>
        <p:spPr/>
        <p:txBody>
          <a:bodyPr/>
          <a:lstStyle/>
          <a:p>
            <a:r>
              <a:rPr lang="en-GB" dirty="0"/>
              <a:t>IV. </a:t>
            </a:r>
            <a:r>
              <a:rPr lang="en-GB" b="1" dirty="0"/>
              <a:t> BIENFAITS GENERAUX DE LA CAMPAGNE </a:t>
            </a:r>
            <a:endParaRPr lang="en-CM" dirty="0"/>
          </a:p>
        </p:txBody>
      </p:sp>
      <p:pic>
        <p:nvPicPr>
          <p:cNvPr id="5" name="Content Placeholder 4">
            <a:extLst>
              <a:ext uri="{FF2B5EF4-FFF2-40B4-BE49-F238E27FC236}">
                <a16:creationId xmlns:a16="http://schemas.microsoft.com/office/drawing/2014/main" id="{09853DF2-A865-2351-CC67-9DB62837C7C5}"/>
              </a:ext>
            </a:extLst>
          </p:cNvPr>
          <p:cNvPicPr>
            <a:picLocks noGrp="1" noChangeAspect="1"/>
          </p:cNvPicPr>
          <p:nvPr>
            <p:ph idx="1"/>
          </p:nvPr>
        </p:nvPicPr>
        <p:blipFill>
          <a:blip r:embed="rId2"/>
          <a:stretch>
            <a:fillRect/>
          </a:stretch>
        </p:blipFill>
        <p:spPr>
          <a:xfrm>
            <a:off x="1268960" y="1866900"/>
            <a:ext cx="9251258" cy="3124200"/>
          </a:xfrm>
        </p:spPr>
      </p:pic>
    </p:spTree>
    <p:extLst>
      <p:ext uri="{BB962C8B-B14F-4D97-AF65-F5344CB8AC3E}">
        <p14:creationId xmlns:p14="http://schemas.microsoft.com/office/powerpoint/2010/main" val="296532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E3364-0F61-27EA-A971-88DDA00B11FA}"/>
              </a:ext>
            </a:extLst>
          </p:cNvPr>
          <p:cNvSpPr>
            <a:spLocks noGrp="1"/>
          </p:cNvSpPr>
          <p:nvPr>
            <p:ph type="title"/>
          </p:nvPr>
        </p:nvSpPr>
        <p:spPr/>
        <p:txBody>
          <a:bodyPr/>
          <a:lstStyle/>
          <a:p>
            <a:r>
              <a:rPr lang="en-GB" dirty="0"/>
              <a:t>QUI EST GLCH </a:t>
            </a:r>
            <a:endParaRPr lang="en-CM" dirty="0"/>
          </a:p>
        </p:txBody>
      </p:sp>
      <p:pic>
        <p:nvPicPr>
          <p:cNvPr id="7" name="Content Placeholder 6">
            <a:extLst>
              <a:ext uri="{FF2B5EF4-FFF2-40B4-BE49-F238E27FC236}">
                <a16:creationId xmlns:a16="http://schemas.microsoft.com/office/drawing/2014/main" id="{AA33DBBC-056E-9C11-3E0D-EEF10BF661C2}"/>
              </a:ext>
            </a:extLst>
          </p:cNvPr>
          <p:cNvPicPr>
            <a:picLocks noGrp="1" noChangeAspect="1"/>
          </p:cNvPicPr>
          <p:nvPr>
            <p:ph idx="1"/>
          </p:nvPr>
        </p:nvPicPr>
        <p:blipFill>
          <a:blip r:embed="rId2"/>
          <a:stretch>
            <a:fillRect/>
          </a:stretch>
        </p:blipFill>
        <p:spPr>
          <a:xfrm>
            <a:off x="1118870" y="1588655"/>
            <a:ext cx="10234930" cy="4599709"/>
          </a:xfrm>
        </p:spPr>
      </p:pic>
    </p:spTree>
    <p:extLst>
      <p:ext uri="{BB962C8B-B14F-4D97-AF65-F5344CB8AC3E}">
        <p14:creationId xmlns:p14="http://schemas.microsoft.com/office/powerpoint/2010/main" val="38856190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3282</Words>
  <Application>Microsoft Office PowerPoint</Application>
  <PresentationFormat>Widescreen</PresentationFormat>
  <Paragraphs>149</Paragraphs>
  <Slides>33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Arial Rounded MT Bold</vt:lpstr>
      <vt:lpstr>Calibri</vt:lpstr>
      <vt:lpstr>Calibri Light</vt:lpstr>
      <vt:lpstr>Symbol</vt:lpstr>
      <vt:lpstr>Wingdings</vt:lpstr>
      <vt:lpstr>Office Theme</vt:lpstr>
      <vt:lpstr>CAMPAGNE DE SANTE DANS LES ECOLES : SENSIBILISATION ET PREVENTION  </vt:lpstr>
      <vt:lpstr>INTRODUCTION </vt:lpstr>
      <vt:lpstr>THEME ABORDE DANS LE CADRE DE LA CAMPAGNE </vt:lpstr>
      <vt:lpstr>Maladies chroniques : comprendre et prévenir  </vt:lpstr>
      <vt:lpstr>IST ET MST  </vt:lpstr>
      <vt:lpstr>Santé mentale : une priorité cruciale  </vt:lpstr>
      <vt:lpstr>III. OBJECTIF SPECIFIQUE DE LA CAMPAGNE </vt:lpstr>
      <vt:lpstr>IV.  BIENFAITS GENERAUX DE LA CAMPAGNE </vt:lpstr>
      <vt:lpstr>QUI EST GLCH </vt:lpstr>
      <vt:lpstr>QUE FAISONS NOUS </vt:lpstr>
      <vt:lpstr>HISTORIQUE DE GLCH </vt:lpstr>
      <vt:lpstr>LES BESOINS CONSTATES </vt:lpstr>
      <vt:lpstr>PROPOSITION ENVISEAGEE </vt:lpstr>
      <vt:lpstr>MODELE DE FONCTIONNEMENT </vt:lpstr>
      <vt:lpstr>EQUIPEMENT GLCH </vt:lpstr>
      <vt:lpstr>GLCH FACE AUX PROBLEMES DES JEUNES </vt:lpstr>
      <vt:lpstr>PowerPoint Presentation</vt:lpstr>
      <vt:lpstr>PowerPoint Presentation</vt:lpstr>
      <vt:lpstr>GLCH </vt:lpstr>
      <vt:lpstr>GLCH </vt:lpstr>
      <vt:lpstr>GLCH </vt:lpstr>
      <vt:lpstr>GLCH </vt:lpstr>
      <vt:lpstr>GLCH</vt:lpstr>
      <vt:lpstr>GLCH </vt:lpstr>
      <vt:lpstr>FCCS </vt:lpstr>
      <vt:lpstr>FCCS </vt:lpstr>
      <vt:lpstr>FCCS </vt:lpstr>
      <vt:lpstr>FCCS </vt:lpstr>
      <vt:lpstr>FCCS </vt:lpstr>
      <vt:lpstr>FCCS </vt:lpstr>
      <vt:lpstr>FCCS </vt:lpstr>
      <vt:lpstr>FCCS </vt:lpstr>
      <vt:lpstr>FCCS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tchoffo playerpro237</dc:creator>
  <cp:lastModifiedBy>tchoffo playerpro237</cp:lastModifiedBy>
  <cp:revision>2</cp:revision>
  <dcterms:created xsi:type="dcterms:W3CDTF">2025-01-08T10:26:05Z</dcterms:created>
  <dcterms:modified xsi:type="dcterms:W3CDTF">2025-01-08T11:04:00Z</dcterms:modified>
</cp:coreProperties>
</file>