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15b7f88f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15b7f88f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15b7f88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15b7f88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5b7f88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5b7f88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15b7f88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15b7f88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15b7f88f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15b7f88f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15b7f88f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15b7f88f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15b7f88f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15b7f88f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433050" y="12948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株価予測モデル</a:t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6984650" y="3990550"/>
            <a:ext cx="16011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田中 颯人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4294967295" type="title"/>
          </p:nvPr>
        </p:nvSpPr>
        <p:spPr>
          <a:xfrm>
            <a:off x="535775" y="260050"/>
            <a:ext cx="5683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600">
                <a:solidFill>
                  <a:schemeClr val="dk1"/>
                </a:solidFill>
              </a:rPr>
              <a:t>改良型</a:t>
            </a:r>
            <a:r>
              <a:rPr lang="ja" sz="3600">
                <a:solidFill>
                  <a:schemeClr val="dk1"/>
                </a:solidFill>
              </a:rPr>
              <a:t>予測モデルの評価</a:t>
            </a:r>
            <a:endParaRPr sz="2400"/>
          </a:p>
        </p:txBody>
      </p:sp>
      <p:sp>
        <p:nvSpPr>
          <p:cNvPr id="152" name="Google Shape;152;p22"/>
          <p:cNvSpPr txBox="1"/>
          <p:nvPr/>
        </p:nvSpPr>
        <p:spPr>
          <a:xfrm>
            <a:off x="5620075" y="1028050"/>
            <a:ext cx="1197900" cy="4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評価指標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620075" y="1489150"/>
            <a:ext cx="31620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MAE : 6.28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RMSE : 12.67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R2 : 0.968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518075" y="3541625"/>
            <a:ext cx="3366000" cy="84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>
            <p:ph idx="4294967295" type="title"/>
          </p:nvPr>
        </p:nvSpPr>
        <p:spPr>
          <a:xfrm>
            <a:off x="5622175" y="3619625"/>
            <a:ext cx="31578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ja" sz="1500">
                <a:latin typeface="Lato"/>
                <a:ea typeface="Lato"/>
                <a:cs typeface="Lato"/>
                <a:sym typeface="Lato"/>
              </a:rPr>
              <a:t>・</a:t>
            </a:r>
            <a:r>
              <a:rPr b="0" lang="ja" sz="1500">
                <a:latin typeface="Lato"/>
                <a:ea typeface="Lato"/>
                <a:cs typeface="Lato"/>
                <a:sym typeface="Lato"/>
              </a:rPr>
              <a:t>改良前と比べて、すべての</a:t>
            </a:r>
            <a:br>
              <a:rPr b="0" lang="ja" sz="1500">
                <a:latin typeface="Lato"/>
                <a:ea typeface="Lato"/>
                <a:cs typeface="Lato"/>
                <a:sym typeface="Lato"/>
              </a:rPr>
            </a:br>
            <a:r>
              <a:rPr b="0" lang="ja" sz="1500">
                <a:latin typeface="Lato"/>
                <a:ea typeface="Lato"/>
                <a:cs typeface="Lato"/>
                <a:sym typeface="Lato"/>
              </a:rPr>
              <a:t>　評価指標が向上した。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50" y="1028050"/>
            <a:ext cx="5185150" cy="3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4294967295" type="title"/>
          </p:nvPr>
        </p:nvSpPr>
        <p:spPr>
          <a:xfrm>
            <a:off x="535775" y="260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600">
                <a:solidFill>
                  <a:schemeClr val="dk1"/>
                </a:solidFill>
              </a:rPr>
              <a:t>まとめ</a:t>
            </a:r>
            <a:endParaRPr sz="2400"/>
          </a:p>
        </p:txBody>
      </p:sp>
      <p:sp>
        <p:nvSpPr>
          <p:cNvPr id="162" name="Google Shape;162;p23"/>
          <p:cNvSpPr txBox="1"/>
          <p:nvPr>
            <p:ph idx="4294967295" type="title"/>
          </p:nvPr>
        </p:nvSpPr>
        <p:spPr>
          <a:xfrm>
            <a:off x="535775" y="1153275"/>
            <a:ext cx="8157900" cy="22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6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LSTMを用いることで、ある程度の精度でNTT株価を予測できた。</a:t>
            </a:r>
            <a:endParaRPr b="0" sz="1600">
              <a:solidFill>
                <a:srgbClr val="1919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16999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b="0" lang="ja" sz="1600">
                <a:solidFill>
                  <a:srgbClr val="19191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特に、トレンドを捉えることができた。</a:t>
            </a:r>
            <a:endParaRPr b="0" sz="1600">
              <a:solidFill>
                <a:srgbClr val="19191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91599" lvl="0" marL="26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Arial"/>
              <a:buChar char="●"/>
            </a:pPr>
            <a: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特徴量やLSTMのパラメーターを最適化することで、</a:t>
            </a:r>
            <a:b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予測精度を向上させることができた。</a:t>
            </a:r>
            <a:endParaRPr b="0" sz="1600">
              <a:solidFill>
                <a:srgbClr val="1919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91599" lvl="0" marL="26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Arial"/>
              <a:buChar char="●"/>
            </a:pPr>
            <a: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しかし、正確な値を予測することはまだまだ改善の余地がある。</a:t>
            </a:r>
            <a:endParaRPr b="0" sz="1600">
              <a:solidFill>
                <a:srgbClr val="1919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91599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Arial"/>
              <a:buChar char="○"/>
            </a:pPr>
            <a: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自然災害などの外部要因なども取り入れることで、さらなる改善が期待できる。</a:t>
            </a:r>
            <a:endParaRPr b="0" sz="1600">
              <a:solidFill>
                <a:srgbClr val="1919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260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600">
                <a:solidFill>
                  <a:schemeClr val="dk1"/>
                </a:solidFill>
              </a:rPr>
              <a:t>概要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398750"/>
            <a:ext cx="65889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6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株式市場は企業の成長や経済の健全性を反映する場であり、</a:t>
            </a:r>
            <a:b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lang="ja" sz="1600">
                <a:solidFill>
                  <a:srgbClr val="1919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投資家の資産運用の場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2169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0" lang="ja" sz="1600">
                <a:latin typeface="Lato"/>
                <a:ea typeface="Lato"/>
                <a:cs typeface="Lato"/>
                <a:sym typeface="Lato"/>
              </a:rPr>
              <a:t>個人投資家への</a:t>
            </a:r>
            <a:r>
              <a:rPr b="0" lang="ja" sz="1600">
                <a:latin typeface="Lato"/>
                <a:ea typeface="Lato"/>
                <a:cs typeface="Lato"/>
                <a:sym typeface="Lato"/>
              </a:rPr>
              <a:t>AI投資戦略・</a:t>
            </a:r>
            <a:r>
              <a:rPr b="0" lang="ja" sz="1600">
                <a:latin typeface="Lato"/>
                <a:ea typeface="Lato"/>
                <a:cs typeface="Lato"/>
                <a:sym typeface="Lato"/>
              </a:rPr>
              <a:t>アルゴリズム取引の広がり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206375" lvl="1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b="0" lang="ja" sz="1600">
                <a:latin typeface="Lato"/>
                <a:ea typeface="Lato"/>
                <a:cs typeface="Lato"/>
                <a:sym typeface="Lato"/>
              </a:rPr>
              <a:t>それに伴う、高精度な株価予想モデルの需要の高まり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35775" y="1028050"/>
            <a:ext cx="2601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背景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3615120"/>
            <a:ext cx="6588900" cy="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1599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ja" sz="1600">
                <a:latin typeface="Lato"/>
                <a:ea typeface="Lato"/>
                <a:cs typeface="Lato"/>
                <a:sym typeface="Lato"/>
              </a:rPr>
              <a:t>予測精度の低さ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191599" lvl="0" marL="26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b="0" lang="ja" sz="1600">
                <a:latin typeface="Lato"/>
                <a:ea typeface="Lato"/>
                <a:cs typeface="Lato"/>
                <a:sym typeface="Lato"/>
              </a:rPr>
              <a:t>市場の透明性低下への危惧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35775" y="3191750"/>
            <a:ext cx="2601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課題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スライドにメモを貼り付けているダクトテープ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707325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今回の予測モデル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377475"/>
            <a:ext cx="3523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NTT株価の予測モデルの構築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400">
                <a:latin typeface="Arial"/>
                <a:ea typeface="Arial"/>
                <a:cs typeface="Arial"/>
                <a:sym typeface="Arial"/>
              </a:rPr>
              <a:t>使用データ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400">
                <a:latin typeface="Arial"/>
                <a:ea typeface="Arial"/>
                <a:cs typeface="Arial"/>
                <a:sym typeface="Arial"/>
              </a:rPr>
              <a:t>1987/02/12から2024/08/01のNTT株価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100">
                <a:latin typeface="Arial"/>
                <a:ea typeface="Arial"/>
                <a:cs typeface="Arial"/>
                <a:sym typeface="Arial"/>
              </a:rPr>
              <a:t>日付け,終値,始値,高値,安値,出来高,変化率の6項目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ja" sz="1400">
                <a:latin typeface="Arial"/>
                <a:ea typeface="Arial"/>
                <a:cs typeface="Arial"/>
                <a:sym typeface="Arial"/>
              </a:rPr>
              <a:t>使用モデル構造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400">
                <a:latin typeface="Arial"/>
                <a:ea typeface="Arial"/>
                <a:cs typeface="Arial"/>
                <a:sym typeface="Arial"/>
              </a:rPr>
              <a:t>・LSTM (</a:t>
            </a:r>
            <a:r>
              <a:rPr lang="ja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Long Short Term Memory</a:t>
            </a:r>
            <a:r>
              <a:rPr lang="ja" sz="1050">
                <a:solidFill>
                  <a:srgbClr val="7177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535775" y="260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600">
                <a:solidFill>
                  <a:schemeClr val="dk1"/>
                </a:solidFill>
              </a:rPr>
              <a:t>EDAの結果</a:t>
            </a:r>
            <a:endParaRPr sz="2400"/>
          </a:p>
        </p:txBody>
      </p:sp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535775" y="1028050"/>
            <a:ext cx="5143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基本統計量 (主なものを抜粋)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810725" y="1520650"/>
            <a:ext cx="2369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終値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・平均 : 92.18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・標準偏差 : 50.45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・最大値：305.9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810727" y="2912150"/>
            <a:ext cx="2369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変化率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・最大値 : 16.25%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・最小値 : -14.74%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>
            <p:ph idx="4294967295" type="title"/>
          </p:nvPr>
        </p:nvSpPr>
        <p:spPr>
          <a:xfrm>
            <a:off x="5357175" y="965825"/>
            <a:ext cx="2369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トレンド・季節性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200" y="1520650"/>
            <a:ext cx="3697125" cy="2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535775" y="260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600">
                <a:solidFill>
                  <a:schemeClr val="dk1"/>
                </a:solidFill>
              </a:rPr>
              <a:t>EDAの結果</a:t>
            </a:r>
            <a:endParaRPr sz="2400"/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535775" y="870925"/>
            <a:ext cx="368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自己相関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35775" y="3875500"/>
            <a:ext cx="4720800" cy="115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7"/>
          <p:cNvSpPr txBox="1"/>
          <p:nvPr>
            <p:ph idx="4294967295" type="title"/>
          </p:nvPr>
        </p:nvSpPr>
        <p:spPr>
          <a:xfrm>
            <a:off x="660975" y="3875500"/>
            <a:ext cx="35550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洞察(本データの性質)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7"/>
          <p:cNvSpPr txBox="1"/>
          <p:nvPr>
            <p:ph idx="4294967295" type="title"/>
          </p:nvPr>
        </p:nvSpPr>
        <p:spPr>
          <a:xfrm>
            <a:off x="592250" y="4279725"/>
            <a:ext cx="44289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ja" sz="1500">
                <a:latin typeface="Lato"/>
                <a:ea typeface="Lato"/>
                <a:cs typeface="Lato"/>
                <a:sym typeface="Lato"/>
              </a:rPr>
              <a:t>・非定常性をも</a:t>
            </a:r>
            <a:r>
              <a:rPr b="0" lang="ja" sz="1500">
                <a:latin typeface="Lato"/>
                <a:ea typeface="Lato"/>
                <a:cs typeface="Lato"/>
                <a:sym typeface="Lato"/>
              </a:rPr>
              <a:t>ち、</a:t>
            </a:r>
            <a:r>
              <a:rPr b="0" lang="ja" sz="1500">
                <a:latin typeface="Lato"/>
                <a:ea typeface="Lato"/>
                <a:cs typeface="Lato"/>
                <a:sym typeface="Lato"/>
              </a:rPr>
              <a:t>季節性はもたない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ja" sz="1500">
                <a:latin typeface="Lato"/>
                <a:ea typeface="Lato"/>
                <a:cs typeface="Lato"/>
                <a:sym typeface="Lato"/>
              </a:rPr>
              <a:t>・強い自己相関をもつ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363525"/>
            <a:ext cx="3208750" cy="24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5021150" y="870925"/>
            <a:ext cx="368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偏</a:t>
            </a:r>
            <a:r>
              <a:rPr lang="ja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自己相関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899" y="1363525"/>
            <a:ext cx="3208750" cy="244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スライドにメモを貼り付けているダクトテープ" id="118" name="Google Shape;118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LSTM とは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latin typeface="Raleway"/>
                <a:ea typeface="Raleway"/>
                <a:cs typeface="Raleway"/>
                <a:sym typeface="Raleway"/>
              </a:rPr>
              <a:t>リカレント</a:t>
            </a:r>
            <a:r>
              <a:rPr lang="ja" sz="1400">
                <a:latin typeface="Raleway"/>
                <a:ea typeface="Raleway"/>
                <a:cs typeface="Raleway"/>
                <a:sym typeface="Raleway"/>
              </a:rPr>
              <a:t>ニューラル</a:t>
            </a:r>
            <a:r>
              <a:rPr lang="ja" sz="1400">
                <a:latin typeface="Raleway"/>
                <a:ea typeface="Raleway"/>
                <a:cs typeface="Raleway"/>
                <a:sym typeface="Raleway"/>
              </a:rPr>
              <a:t>ネットワークの</a:t>
            </a:r>
            <a:br>
              <a:rPr lang="ja" sz="1400">
                <a:latin typeface="Raleway"/>
                <a:ea typeface="Raleway"/>
                <a:cs typeface="Raleway"/>
                <a:sym typeface="Raleway"/>
              </a:rPr>
            </a:br>
            <a:r>
              <a:rPr lang="ja" sz="1400">
                <a:latin typeface="Raleway"/>
                <a:ea typeface="Raleway"/>
                <a:cs typeface="Raleway"/>
                <a:sym typeface="Raleway"/>
              </a:rPr>
              <a:t>一種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ja" sz="1400">
                <a:latin typeface="Raleway"/>
                <a:ea typeface="Raleway"/>
                <a:cs typeface="Raleway"/>
                <a:sym typeface="Raleway"/>
              </a:rPr>
              <a:t>特徴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184150" lvl="0" marL="89999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ja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長期依存関係の学習能力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4625" lvl="1" marL="179999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ja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時系列データに適応できる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4625" lvl="1" marL="179999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ja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長期的な依存関係を捉える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4150" lvl="0" marL="89999" rtl="0" algn="l"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ja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モデルの柔軟性と拡張性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スライドにメモを貼り付けているダクトテープ" id="126" name="Google Shape;126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評価指数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2855550" y="1377475"/>
            <a:ext cx="3540300" cy="33279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MAE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latin typeface="Arial"/>
                <a:ea typeface="Arial"/>
                <a:cs typeface="Arial"/>
                <a:sym typeface="Arial"/>
              </a:rPr>
              <a:t>・外れ値の影響が小さい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RMSE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400"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lang="ja" sz="1400">
                <a:solidFill>
                  <a:srgbClr val="2539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予測値の正確性を測る</a:t>
            </a:r>
            <a:endParaRPr sz="1400">
              <a:solidFill>
                <a:srgbClr val="2539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2539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R2 (決定係数)</a:t>
            </a:r>
            <a:endParaRPr sz="1200">
              <a:solidFill>
                <a:srgbClr val="2539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2539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・</a:t>
            </a:r>
            <a:r>
              <a:rPr lang="ja" sz="1400">
                <a:solidFill>
                  <a:srgbClr val="2539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予測値の正確性を測る</a:t>
            </a:r>
            <a:endParaRPr sz="1400">
              <a:solidFill>
                <a:srgbClr val="2539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ja" sz="1400">
                <a:solidFill>
                  <a:srgbClr val="2539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・モデルの絶対評価に適する</a:t>
            </a:r>
            <a:endParaRPr sz="1400">
              <a:solidFill>
                <a:srgbClr val="2539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4294967295" type="title"/>
          </p:nvPr>
        </p:nvSpPr>
        <p:spPr>
          <a:xfrm>
            <a:off x="535775" y="260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3600">
                <a:solidFill>
                  <a:schemeClr val="dk1"/>
                </a:solidFill>
              </a:rPr>
              <a:t>予測モデルの評価</a:t>
            </a:r>
            <a:endParaRPr sz="24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75" y="1028050"/>
            <a:ext cx="5015575" cy="380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620075" y="1028050"/>
            <a:ext cx="1197900" cy="4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評価指標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620075" y="1489150"/>
            <a:ext cx="31620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MAE : 15.02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RMSE : 26.48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ja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R2 : 0.856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5465200" y="3197950"/>
            <a:ext cx="3366000" cy="115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>
            <p:ph idx="4294967295" type="title"/>
          </p:nvPr>
        </p:nvSpPr>
        <p:spPr>
          <a:xfrm>
            <a:off x="5569300" y="3275950"/>
            <a:ext cx="3157800" cy="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ja" sz="1500">
                <a:latin typeface="Lato"/>
                <a:ea typeface="Lato"/>
                <a:cs typeface="Lato"/>
                <a:sym typeface="Lato"/>
              </a:rPr>
              <a:t>・大まかなトレンドは捉えている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ja" sz="1500">
                <a:latin typeface="Lato"/>
                <a:ea typeface="Lato"/>
                <a:cs typeface="Lato"/>
                <a:sym typeface="Lato"/>
              </a:rPr>
              <a:t>・時間的に遠くの値ほど、実際よりも大きく予測してしまっている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スライドにメモを貼り付けているダクトテープ" id="144" name="Google Shape;144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2708250" y="6972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改良案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2801850" y="1377475"/>
            <a:ext cx="3682500" cy="33279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改良点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特徴量やLSTMに用いるパラメーターを</a:t>
            </a:r>
            <a:br>
              <a:rPr lang="ja" sz="14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ja" sz="14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手動で決めており、最適化されていない。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改良方法</a:t>
            </a:r>
            <a:endParaRPr b="1">
              <a:solidFill>
                <a:srgbClr val="3B3B3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特徴量</a:t>
            </a:r>
            <a:r>
              <a:rPr lang="ja" sz="1300">
                <a:solidFill>
                  <a:srgbClr val="3B3B3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ja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RFE(Recursive Feature Elimination)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パラメーター : ハイパーパラメーター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　　　　　　　チューニング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