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8C9-9968-4BB3-AB10-8B08971B2769}" type="datetimeFigureOut">
              <a:rPr lang="en-IN" smtClean="0"/>
              <a:t>24-06-2019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05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8C9-9968-4BB3-AB10-8B08971B2769}" type="datetimeFigureOut">
              <a:rPr lang="en-IN" smtClean="0"/>
              <a:t>24-06-2019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11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4CF68C9-9968-4BB3-AB10-8B08971B2769}" type="datetimeFigureOut">
              <a:rPr lang="en-IN" smtClean="0"/>
              <a:t>24-06-2019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89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8C9-9968-4BB3-AB10-8B08971B2769}" type="datetimeFigureOut">
              <a:rPr lang="en-IN" smtClean="0"/>
              <a:t>24-06-2019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28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CF68C9-9968-4BB3-AB10-8B08971B2769}" type="datetimeFigureOut">
              <a:rPr lang="en-IN" smtClean="0"/>
              <a:t>24-06-2019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489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8C9-9968-4BB3-AB10-8B08971B2769}" type="datetimeFigureOut">
              <a:rPr lang="en-IN" smtClean="0"/>
              <a:t>24-06-2019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05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8C9-9968-4BB3-AB10-8B08971B2769}" type="datetimeFigureOut">
              <a:rPr lang="en-IN" smtClean="0"/>
              <a:t>24-06-2019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4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8C9-9968-4BB3-AB10-8B08971B2769}" type="datetimeFigureOut">
              <a:rPr lang="en-IN" smtClean="0"/>
              <a:t>24-06-2019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33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8C9-9968-4BB3-AB10-8B08971B2769}" type="datetimeFigureOut">
              <a:rPr lang="en-IN" smtClean="0"/>
              <a:t>24-06-2019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73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8C9-9968-4BB3-AB10-8B08971B2769}" type="datetimeFigureOut">
              <a:rPr lang="en-IN" smtClean="0"/>
              <a:t>24-06-2019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6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8C9-9968-4BB3-AB10-8B08971B2769}" type="datetimeFigureOut">
              <a:rPr lang="en-IN" smtClean="0"/>
              <a:t>24-06-2019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17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74CF68C9-9968-4BB3-AB10-8B08971B2769}" type="datetimeFigureOut">
              <a:rPr lang="en-IN" smtClean="0"/>
              <a:t>24-06-2019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48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neighbourhoods_in_Bangalo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98AE-1B8B-42B7-9ECC-BD317B89B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5300" dirty="0"/>
              <a:t>The Battle of the Neighborhoods</a:t>
            </a:r>
            <a:br>
              <a:rPr lang="en-IN" sz="4800" dirty="0"/>
            </a:br>
            <a:r>
              <a:rPr lang="en-IN" sz="3600" dirty="0"/>
              <a:t>Finding best location to open an ATM in Bangalore, India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5CA3A-0131-4A06-84E9-D6AC26B05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5226"/>
            <a:ext cx="9144000" cy="1655762"/>
          </a:xfrm>
        </p:spPr>
        <p:txBody>
          <a:bodyPr/>
          <a:lstStyle/>
          <a:p>
            <a:pPr algn="r"/>
            <a:r>
              <a:rPr lang="en-IN" dirty="0"/>
              <a:t>				IBM Coursera Data Science Capstone</a:t>
            </a:r>
          </a:p>
          <a:p>
            <a:pPr algn="r"/>
            <a:r>
              <a:rPr lang="en-IN" dirty="0"/>
              <a:t>Authored By: Padhma M</a:t>
            </a:r>
          </a:p>
        </p:txBody>
      </p:sp>
    </p:spTree>
    <p:extLst>
      <p:ext uri="{BB962C8B-B14F-4D97-AF65-F5344CB8AC3E}">
        <p14:creationId xmlns:p14="http://schemas.microsoft.com/office/powerpoint/2010/main" val="3926917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04C0-9803-4075-802F-BC64AAD9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D3769-79C8-4720-94AB-BCFE9D19A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Sort the </a:t>
            </a:r>
            <a:r>
              <a:rPr lang="en-IN" dirty="0" err="1"/>
              <a:t>neighborhoods</a:t>
            </a:r>
            <a:r>
              <a:rPr lang="en-IN" dirty="0"/>
              <a:t> into five clusters to obtain better insights about each </a:t>
            </a:r>
            <a:r>
              <a:rPr lang="en-IN" dirty="0" err="1"/>
              <a:t>neighborhood</a:t>
            </a:r>
            <a:r>
              <a:rPr lang="en-IN" dirty="0"/>
              <a:t> and by that we will know which cluster of </a:t>
            </a:r>
            <a:r>
              <a:rPr lang="en-IN" dirty="0" err="1"/>
              <a:t>neighborhoods</a:t>
            </a:r>
            <a:r>
              <a:rPr lang="en-IN" dirty="0"/>
              <a:t> have more population.</a:t>
            </a:r>
          </a:p>
        </p:txBody>
      </p:sp>
    </p:spTree>
    <p:extLst>
      <p:ext uri="{BB962C8B-B14F-4D97-AF65-F5344CB8AC3E}">
        <p14:creationId xmlns:p14="http://schemas.microsoft.com/office/powerpoint/2010/main" val="3567082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35AA-94F9-4B1B-8170-DE163AF9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BE2F-18A0-4F3B-870C-A160500CC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797"/>
            <a:ext cx="10515600" cy="4773166"/>
          </a:xfrm>
        </p:spPr>
        <p:txBody>
          <a:bodyPr/>
          <a:lstStyle/>
          <a:p>
            <a:endParaRPr lang="en-IN" dirty="0"/>
          </a:p>
          <a:p>
            <a:pPr marL="0" indent="0">
              <a:buNone/>
            </a:pPr>
            <a:r>
              <a:rPr lang="en-IN" dirty="0"/>
              <a:t>By sorting the </a:t>
            </a:r>
            <a:r>
              <a:rPr lang="en-IN" dirty="0" err="1"/>
              <a:t>neighborhoods</a:t>
            </a:r>
            <a:r>
              <a:rPr lang="en-IN" dirty="0"/>
              <a:t> based on population and visualizing it in the form of a bar plot, we find that the top 3 locations contribute to the 35% of the total population of the city.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00D2DF-A23C-4D54-AFE6-7D20A3027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11" y="3142444"/>
            <a:ext cx="6930310" cy="343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25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30BA-5817-4060-98B9-3B990405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Discussion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4046D6-0EDB-4ED5-A1C3-7B8671989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708"/>
            <a:ext cx="10515600" cy="4657256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dirty="0"/>
              <a:t>By clustering the </a:t>
            </a:r>
            <a:r>
              <a:rPr lang="en-IN" dirty="0" err="1"/>
              <a:t>neighborhoods</a:t>
            </a:r>
            <a:r>
              <a:rPr lang="en-IN" dirty="0"/>
              <a:t>, we find that most of the densely populated </a:t>
            </a:r>
            <a:r>
              <a:rPr lang="en-IN" dirty="0" err="1"/>
              <a:t>neighborhoods</a:t>
            </a:r>
            <a:r>
              <a:rPr lang="en-IN" dirty="0"/>
              <a:t> belong to the first cluster.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02471E-F12C-46EC-AD99-7A6B26D7F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296" y="2833351"/>
            <a:ext cx="7223884" cy="390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86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AC89-C2B3-4EB4-92BA-256BDAC9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6CAC8-DA95-43D7-9FE6-DB2E12DA6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By the population graph and the cluster map, we see that the first cluster contains most of the populous </a:t>
            </a:r>
            <a:r>
              <a:rPr lang="en-IN" dirty="0" err="1"/>
              <a:t>neighborhoods</a:t>
            </a:r>
            <a:r>
              <a:rPr lang="en-IN" dirty="0"/>
              <a:t>. </a:t>
            </a:r>
          </a:p>
          <a:p>
            <a:pPr algn="just"/>
            <a:r>
              <a:rPr lang="en-IN" dirty="0"/>
              <a:t>Hence, by placing more ATM machine’s in the first cluster’s </a:t>
            </a:r>
            <a:r>
              <a:rPr lang="en-IN" dirty="0" err="1"/>
              <a:t>neighborhoods</a:t>
            </a:r>
            <a:r>
              <a:rPr lang="en-IN" dirty="0"/>
              <a:t>, the needs of the customers will be successfully met and the complaints will reduce drastically. </a:t>
            </a:r>
          </a:p>
          <a:p>
            <a:pPr algn="just"/>
            <a:r>
              <a:rPr lang="en-IN" dirty="0"/>
              <a:t>During this work, some of the machine learning techniques, data wrangling with pandas and data visualization techniques were put to use.  </a:t>
            </a:r>
          </a:p>
        </p:txBody>
      </p:sp>
    </p:spTree>
    <p:extLst>
      <p:ext uri="{BB962C8B-B14F-4D97-AF65-F5344CB8AC3E}">
        <p14:creationId xmlns:p14="http://schemas.microsoft.com/office/powerpoint/2010/main" val="241670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40F6-E8C2-47AB-9020-04E79D6F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88BF-19EA-429C-B1D7-BA5649788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Business Problem</a:t>
            </a:r>
          </a:p>
          <a:p>
            <a:r>
              <a:rPr lang="en-IN" dirty="0"/>
              <a:t>Data Description </a:t>
            </a:r>
          </a:p>
          <a:p>
            <a:r>
              <a:rPr lang="en-IN" dirty="0"/>
              <a:t>Data features</a:t>
            </a:r>
          </a:p>
          <a:p>
            <a:r>
              <a:rPr lang="en-IN" dirty="0"/>
              <a:t>Methodology</a:t>
            </a:r>
          </a:p>
          <a:p>
            <a:r>
              <a:rPr lang="en-IN" dirty="0"/>
              <a:t>Results and Discussion</a:t>
            </a:r>
          </a:p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161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E1BA-E73B-4E0D-A7AD-F21AA434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55943-31FA-4693-9D33-1E773E2F8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Bangalore is one among the fastest growing cities in the world.</a:t>
            </a:r>
          </a:p>
          <a:p>
            <a:r>
              <a:rPr lang="en-IN" dirty="0"/>
              <a:t>It is referred to as  the Silicon Valley of India because of its role as the nation’s leading Information Technology exporter.</a:t>
            </a:r>
          </a:p>
          <a:p>
            <a:r>
              <a:rPr lang="en-IN" dirty="0"/>
              <a:t>It has a population of over ten million, making it a megacity and third most populous city and fifth most populous urban agglomeration in India.  </a:t>
            </a:r>
          </a:p>
          <a:p>
            <a:r>
              <a:rPr lang="en-IN" dirty="0"/>
              <a:t>Being a demographically diverse city, the needs of the residents are also increasing rapidly. </a:t>
            </a:r>
          </a:p>
          <a:p>
            <a:r>
              <a:rPr lang="en-IN" dirty="0"/>
              <a:t>Hence, any new organization or an existing one should keep up with their pace in supplying the needs of the customers.</a:t>
            </a:r>
          </a:p>
        </p:txBody>
      </p:sp>
    </p:spTree>
    <p:extLst>
      <p:ext uri="{BB962C8B-B14F-4D97-AF65-F5344CB8AC3E}">
        <p14:creationId xmlns:p14="http://schemas.microsoft.com/office/powerpoint/2010/main" val="234948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F276-0C22-4792-851D-3F89D8AB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70A4B-CB77-4521-A2D6-9D95A0670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Our customer is ABC Bank, which is an International Bank and also a market leader. </a:t>
            </a:r>
          </a:p>
          <a:p>
            <a:r>
              <a:rPr lang="en-IN" dirty="0"/>
              <a:t>ABC Bank has received ample amounts of complaints from residents of Bangalore that there aren’t sufficient amount of ATM’s. </a:t>
            </a:r>
          </a:p>
          <a:p>
            <a:r>
              <a:rPr lang="en-IN" dirty="0"/>
              <a:t>Given the extremely large population and the population of the city, our customer wants to identify the best </a:t>
            </a:r>
            <a:r>
              <a:rPr lang="en-IN" dirty="0" err="1"/>
              <a:t>neighborhood</a:t>
            </a:r>
            <a:r>
              <a:rPr lang="en-IN" dirty="0"/>
              <a:t> area to open more ATM covering the majority of the population. </a:t>
            </a:r>
          </a:p>
          <a:p>
            <a:r>
              <a:rPr lang="en-IN" dirty="0"/>
              <a:t>The problem statement will be: </a:t>
            </a:r>
            <a:r>
              <a:rPr lang="en-IN" b="1" dirty="0"/>
              <a:t>Which </a:t>
            </a:r>
            <a:r>
              <a:rPr lang="en-IN" b="1" dirty="0" err="1"/>
              <a:t>neighborhood</a:t>
            </a:r>
            <a:r>
              <a:rPr lang="en-IN" b="1" dirty="0"/>
              <a:t> is most densely populated and has lesser number of ATM’s?</a:t>
            </a:r>
          </a:p>
        </p:txBody>
      </p:sp>
    </p:spTree>
    <p:extLst>
      <p:ext uri="{BB962C8B-B14F-4D97-AF65-F5344CB8AC3E}">
        <p14:creationId xmlns:p14="http://schemas.microsoft.com/office/powerpoint/2010/main" val="48269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3DCB-ECAA-4573-AD3D-A0CED29E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55AAC-02EE-4668-960F-C42EDB8BB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data to be used in this project is not readily available. Hence, the data has been obtained from various sources such as</a:t>
            </a:r>
          </a:p>
          <a:p>
            <a:r>
              <a:rPr lang="en-IN" dirty="0"/>
              <a:t>Foursquare, which is a local search-and-discovery mobile app which provides search results for its users. </a:t>
            </a:r>
          </a:p>
          <a:p>
            <a:r>
              <a:rPr lang="en-IN" dirty="0"/>
              <a:t>Wikipedia, which has the details about the </a:t>
            </a:r>
            <a:r>
              <a:rPr lang="en-IN" dirty="0" err="1"/>
              <a:t>neighborhoods</a:t>
            </a:r>
            <a:r>
              <a:rPr lang="en-IN" dirty="0"/>
              <a:t> in Bangalore. </a:t>
            </a:r>
            <a:r>
              <a:rPr lang="en-IN" dirty="0">
                <a:hlinkClick r:id="rId2"/>
              </a:rPr>
              <a:t>https://en.wikipedia.org/wiki/List_of_neighbourhoods_in_Bangalore</a:t>
            </a:r>
            <a:endParaRPr lang="en-IN" dirty="0"/>
          </a:p>
          <a:p>
            <a:r>
              <a:rPr lang="en-IN" dirty="0"/>
              <a:t>The geographic coordinates of each location have been obtained through </a:t>
            </a:r>
            <a:r>
              <a:rPr lang="en-IN" dirty="0" err="1"/>
              <a:t>Geopy</a:t>
            </a:r>
            <a:endParaRPr lang="en-IN" dirty="0"/>
          </a:p>
          <a:p>
            <a:r>
              <a:rPr lang="en-IN" dirty="0"/>
              <a:t>The population data about each neighbourhood has been obtained from: </a:t>
            </a:r>
            <a:r>
              <a:rPr lang="en-IN" u="sng" dirty="0"/>
              <a:t>https://www.ichangemycity.com/assembly-constituencies/mahalakshmi-layout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u="sng" dirty="0"/>
              <a:t>https://www.census2011.co.in/census/district/242-bangalore.html </a:t>
            </a:r>
            <a:r>
              <a:rPr lang="en-IN" b="1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9675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1AA1-72E1-4B64-88BD-FFA8328C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Features	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E5162-69A4-43D1-9C09-786664210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676"/>
            <a:ext cx="10515600" cy="4760287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  As we have to explore and identify the </a:t>
            </a:r>
            <a:r>
              <a:rPr lang="en-IN" dirty="0" err="1"/>
              <a:t>neighborhoods</a:t>
            </a:r>
            <a:r>
              <a:rPr lang="en-IN" dirty="0"/>
              <a:t> in the city of Bangalore, the Bangalore neighbourhood data is the crucial data for this project. </a:t>
            </a:r>
          </a:p>
          <a:p>
            <a:r>
              <a:rPr lang="en-IN" dirty="0"/>
              <a:t>The data about each neighbourhood is not readily available, hence we have to scrape the Wikipedia page and obtain the data. </a:t>
            </a:r>
          </a:p>
          <a:p>
            <a:r>
              <a:rPr lang="en-IN" dirty="0"/>
              <a:t>In order to obtain the coordinates, we make use of </a:t>
            </a:r>
            <a:r>
              <a:rPr lang="en-IN" dirty="0" err="1"/>
              <a:t>geopy</a:t>
            </a:r>
            <a:r>
              <a:rPr lang="en-IN" dirty="0"/>
              <a:t> library in Python.</a:t>
            </a:r>
          </a:p>
          <a:p>
            <a:r>
              <a:rPr lang="en-IN" dirty="0"/>
              <a:t>We also need information about each neighbourhood which is  obtained through </a:t>
            </a:r>
            <a:r>
              <a:rPr lang="en-IN" dirty="0" err="1"/>
              <a:t>FourSquare</a:t>
            </a:r>
            <a:r>
              <a:rPr lang="en-IN" dirty="0"/>
              <a:t> API.</a:t>
            </a:r>
          </a:p>
          <a:p>
            <a:r>
              <a:rPr lang="en-IN" dirty="0"/>
              <a:t> The population about each neighbourhood will let us know which neighbourhood is more preferable. </a:t>
            </a:r>
          </a:p>
        </p:txBody>
      </p:sp>
    </p:spTree>
    <p:extLst>
      <p:ext uri="{BB962C8B-B14F-4D97-AF65-F5344CB8AC3E}">
        <p14:creationId xmlns:p14="http://schemas.microsoft.com/office/powerpoint/2010/main" val="3241841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4969-8E26-4F16-A599-87B5710E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EB042-3B36-4E8A-B773-8D0953789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Methodology involves the following stages:</a:t>
            </a:r>
          </a:p>
          <a:p>
            <a:pPr lvl="1"/>
            <a:r>
              <a:rPr lang="en-IN" dirty="0"/>
              <a:t>	Data Preprocessing</a:t>
            </a:r>
          </a:p>
          <a:p>
            <a:pPr lvl="1"/>
            <a:r>
              <a:rPr lang="en-IN" dirty="0"/>
              <a:t>	Exploratory Data Analysis</a:t>
            </a:r>
          </a:p>
          <a:p>
            <a:pPr lvl="1"/>
            <a:r>
              <a:rPr lang="en-IN" dirty="0"/>
              <a:t> 	Clustering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018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E208-D836-443B-90FC-D338D5AD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F47EA-70BD-48E9-A026-28D730FF3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Scraping from the </a:t>
            </a:r>
            <a:r>
              <a:rPr lang="en-IN" dirty="0" err="1"/>
              <a:t>wikipedia</a:t>
            </a:r>
            <a:r>
              <a:rPr lang="en-IN" dirty="0"/>
              <a:t> page</a:t>
            </a:r>
          </a:p>
          <a:p>
            <a:r>
              <a:rPr lang="en-IN" dirty="0"/>
              <a:t>Obtain coordinates for each location using </a:t>
            </a:r>
            <a:r>
              <a:rPr lang="en-IN" dirty="0" err="1"/>
              <a:t>geopy</a:t>
            </a:r>
            <a:r>
              <a:rPr lang="en-IN" dirty="0"/>
              <a:t> library</a:t>
            </a:r>
          </a:p>
          <a:p>
            <a:r>
              <a:rPr lang="en-IN" dirty="0"/>
              <a:t>Finding columns with null values and replacing them</a:t>
            </a:r>
          </a:p>
          <a:p>
            <a:r>
              <a:rPr lang="en-IN" dirty="0"/>
              <a:t>Merge the </a:t>
            </a:r>
            <a:r>
              <a:rPr lang="en-IN" dirty="0" err="1"/>
              <a:t>neighborhood</a:t>
            </a:r>
            <a:r>
              <a:rPr lang="en-IN" dirty="0"/>
              <a:t> dataset with population dataset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3235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3A5B6-A886-4946-B159-356176BC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C4431-8B0C-4D95-B808-57F594C0D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Begin by exploring the city and finding the count of </a:t>
            </a:r>
            <a:r>
              <a:rPr lang="en-IN" dirty="0" err="1"/>
              <a:t>neighborhoods</a:t>
            </a:r>
            <a:r>
              <a:rPr lang="en-IN" dirty="0"/>
              <a:t> and regions in the city. </a:t>
            </a:r>
          </a:p>
          <a:p>
            <a:r>
              <a:rPr lang="en-IN" dirty="0"/>
              <a:t>Find the unique venues in each </a:t>
            </a:r>
            <a:r>
              <a:rPr lang="en-IN" dirty="0" err="1"/>
              <a:t>neighborhood</a:t>
            </a:r>
            <a:r>
              <a:rPr lang="en-IN" dirty="0"/>
              <a:t>. </a:t>
            </a:r>
          </a:p>
          <a:p>
            <a:r>
              <a:rPr lang="en-IN" dirty="0"/>
              <a:t>visualize the </a:t>
            </a:r>
            <a:r>
              <a:rPr lang="en-IN" dirty="0" err="1"/>
              <a:t>neighborhoods</a:t>
            </a:r>
            <a:r>
              <a:rPr lang="en-IN" dirty="0"/>
              <a:t> using a folium map.</a:t>
            </a:r>
          </a:p>
          <a:p>
            <a:r>
              <a:rPr lang="en-IN" dirty="0"/>
              <a:t>Obtain top 5 venues at each </a:t>
            </a:r>
            <a:r>
              <a:rPr lang="en-IN" dirty="0" err="1"/>
              <a:t>neighborhood</a:t>
            </a:r>
            <a:r>
              <a:rPr lang="en-IN" dirty="0"/>
              <a:t>, which will let us know which </a:t>
            </a:r>
            <a:r>
              <a:rPr lang="en-IN" dirty="0" err="1"/>
              <a:t>neighborhoods</a:t>
            </a:r>
            <a:r>
              <a:rPr lang="en-IN" dirty="0"/>
              <a:t> lacks in ATM Machine’s.</a:t>
            </a:r>
          </a:p>
          <a:p>
            <a:r>
              <a:rPr lang="en-IN" dirty="0"/>
              <a:t>By placing more ATM machine’s in densely populated regions, more customers will be satisfied and the complaints will gradually be reduced. Hence, we sort top 15 </a:t>
            </a:r>
            <a:r>
              <a:rPr lang="en-IN" dirty="0" err="1"/>
              <a:t>neighborhoods</a:t>
            </a:r>
            <a:r>
              <a:rPr lang="en-IN" dirty="0"/>
              <a:t> based on maximum population.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3646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285</TotalTime>
  <Words>730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Corbel</vt:lpstr>
      <vt:lpstr>Wingdings</vt:lpstr>
      <vt:lpstr>Banded</vt:lpstr>
      <vt:lpstr>The Battle of the Neighborhoods Finding best location to open an ATM in Bangalore, India</vt:lpstr>
      <vt:lpstr>CONTENTS </vt:lpstr>
      <vt:lpstr>Introduction</vt:lpstr>
      <vt:lpstr>Business Problem</vt:lpstr>
      <vt:lpstr>Data Description</vt:lpstr>
      <vt:lpstr>Data Features  </vt:lpstr>
      <vt:lpstr>Methodology</vt:lpstr>
      <vt:lpstr>Data Preprocessing</vt:lpstr>
      <vt:lpstr>Exploratory Data Analysis </vt:lpstr>
      <vt:lpstr>Clustering</vt:lpstr>
      <vt:lpstr>Results and Discussion</vt:lpstr>
      <vt:lpstr>Results and Discussion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Padhma Muniraj</dc:creator>
  <cp:lastModifiedBy>Padhma Muniraj</cp:lastModifiedBy>
  <cp:revision>4</cp:revision>
  <dcterms:created xsi:type="dcterms:W3CDTF">2019-06-24T09:56:24Z</dcterms:created>
  <dcterms:modified xsi:type="dcterms:W3CDTF">2019-06-24T14:42:03Z</dcterms:modified>
</cp:coreProperties>
</file>