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wnloads\PADHMASRI%20.R.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[PADHMASRI .R.xlsx]Sheet1!PivotTable1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SALARY</a:t>
            </a:r>
            <a:r>
              <a:rPr lang="en-IN" baseline="0"/>
              <a:t> ANALYSIS</a:t>
            </a:r>
            <a:endParaRPr lang="en-IN"/>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3"/>
          </a:solidFill>
          <a:ln>
            <a:noFill/>
          </a:ln>
          <a:effectLst/>
        </c:spPr>
        <c:marker>
          <c:symbol val="none"/>
        </c:marker>
      </c:pivotFmt>
    </c:pivotFmts>
    <c:plotArea>
      <c:layout/>
      <c:barChart>
        <c:barDir val="col"/>
        <c:grouping val="clustered"/>
        <c:varyColors val="0"/>
        <c:ser>
          <c:idx val="0"/>
          <c:order val="0"/>
          <c:tx>
            <c:strRef>
              <c:f>Sheet1!$M$1:$M$2</c:f>
              <c:strCache>
                <c:ptCount val="1"/>
                <c:pt idx="0">
                  <c:v>Chennai, India</c:v>
                </c:pt>
              </c:strCache>
            </c:strRef>
          </c:tx>
          <c:spPr>
            <a:solidFill>
              <a:schemeClr val="accent1"/>
            </a:solidFill>
            <a:ln>
              <a:noFill/>
            </a:ln>
            <a:effectLst/>
          </c:spPr>
          <c:invertIfNegative val="0"/>
          <c:cat>
            <c:strRef>
              <c:f>Sheet1!$L$3:$L$13</c:f>
              <c:strCache>
                <c:ptCount val="10"/>
                <c:pt idx="0">
                  <c:v>Accounting</c:v>
                </c:pt>
                <c:pt idx="1">
                  <c:v>Business Development</c:v>
                </c:pt>
                <c:pt idx="2">
                  <c:v>Human Resources</c:v>
                </c:pt>
                <c:pt idx="3">
                  <c:v>Legal</c:v>
                </c:pt>
                <c:pt idx="4">
                  <c:v>Marketing</c:v>
                </c:pt>
                <c:pt idx="5">
                  <c:v>Product Management</c:v>
                </c:pt>
                <c:pt idx="6">
                  <c:v>Research and Development</c:v>
                </c:pt>
                <c:pt idx="7">
                  <c:v>Services</c:v>
                </c:pt>
                <c:pt idx="8">
                  <c:v>Support</c:v>
                </c:pt>
                <c:pt idx="9">
                  <c:v>Training</c:v>
                </c:pt>
              </c:strCache>
            </c:strRef>
          </c:cat>
          <c:val>
            <c:numRef>
              <c:f>Sheet1!$M$3:$M$13</c:f>
              <c:numCache>
                <c:formatCode>General</c:formatCode>
                <c:ptCount val="10"/>
                <c:pt idx="0">
                  <c:v>159377.81999999998</c:v>
                </c:pt>
                <c:pt idx="1">
                  <c:v>187706.84</c:v>
                </c:pt>
                <c:pt idx="2">
                  <c:v>67957.899999999994</c:v>
                </c:pt>
                <c:pt idx="3">
                  <c:v>95053.739999999991</c:v>
                </c:pt>
                <c:pt idx="4">
                  <c:v>104903.79</c:v>
                </c:pt>
                <c:pt idx="5">
                  <c:v>207151.09999999998</c:v>
                </c:pt>
                <c:pt idx="6">
                  <c:v>92449.45</c:v>
                </c:pt>
                <c:pt idx="7">
                  <c:v>47646.950000000004</c:v>
                </c:pt>
                <c:pt idx="8">
                  <c:v>172542.68000000002</c:v>
                </c:pt>
                <c:pt idx="9">
                  <c:v>453828.45999999996</c:v>
                </c:pt>
              </c:numCache>
            </c:numRef>
          </c:val>
          <c:extLst>
            <c:ext xmlns:c16="http://schemas.microsoft.com/office/drawing/2014/chart" uri="{C3380CC4-5D6E-409C-BE32-E72D297353CC}">
              <c16:uniqueId val="{00000000-FB9D-4735-83C1-5A149D910867}"/>
            </c:ext>
          </c:extLst>
        </c:ser>
        <c:ser>
          <c:idx val="1"/>
          <c:order val="1"/>
          <c:tx>
            <c:strRef>
              <c:f>Sheet1!$N$1:$N$2</c:f>
              <c:strCache>
                <c:ptCount val="1"/>
                <c:pt idx="0">
                  <c:v>Hyderabad, India</c:v>
                </c:pt>
              </c:strCache>
            </c:strRef>
          </c:tx>
          <c:spPr>
            <a:solidFill>
              <a:schemeClr val="accent2"/>
            </a:solidFill>
            <a:ln>
              <a:noFill/>
            </a:ln>
            <a:effectLst/>
          </c:spPr>
          <c:invertIfNegative val="0"/>
          <c:cat>
            <c:strRef>
              <c:f>Sheet1!$L$3:$L$13</c:f>
              <c:strCache>
                <c:ptCount val="10"/>
                <c:pt idx="0">
                  <c:v>Accounting</c:v>
                </c:pt>
                <c:pt idx="1">
                  <c:v>Business Development</c:v>
                </c:pt>
                <c:pt idx="2">
                  <c:v>Human Resources</c:v>
                </c:pt>
                <c:pt idx="3">
                  <c:v>Legal</c:v>
                </c:pt>
                <c:pt idx="4">
                  <c:v>Marketing</c:v>
                </c:pt>
                <c:pt idx="5">
                  <c:v>Product Management</c:v>
                </c:pt>
                <c:pt idx="6">
                  <c:v>Research and Development</c:v>
                </c:pt>
                <c:pt idx="7">
                  <c:v>Services</c:v>
                </c:pt>
                <c:pt idx="8">
                  <c:v>Support</c:v>
                </c:pt>
                <c:pt idx="9">
                  <c:v>Training</c:v>
                </c:pt>
              </c:strCache>
            </c:strRef>
          </c:cat>
          <c:val>
            <c:numRef>
              <c:f>Sheet1!$N$3:$N$13</c:f>
              <c:numCache>
                <c:formatCode>General</c:formatCode>
                <c:ptCount val="10"/>
                <c:pt idx="0">
                  <c:v>248561.66000000003</c:v>
                </c:pt>
                <c:pt idx="1">
                  <c:v>175052.09000000003</c:v>
                </c:pt>
                <c:pt idx="2">
                  <c:v>198861.81</c:v>
                </c:pt>
                <c:pt idx="3">
                  <c:v>167920.30000000002</c:v>
                </c:pt>
                <c:pt idx="4">
                  <c:v>147688.1</c:v>
                </c:pt>
                <c:pt idx="5">
                  <c:v>403666.31</c:v>
                </c:pt>
                <c:pt idx="6">
                  <c:v>188891.61000000002</c:v>
                </c:pt>
                <c:pt idx="7">
                  <c:v>89690.38</c:v>
                </c:pt>
                <c:pt idx="8">
                  <c:v>163738.54999999999</c:v>
                </c:pt>
                <c:pt idx="9">
                  <c:v>231507.1</c:v>
                </c:pt>
              </c:numCache>
            </c:numRef>
          </c:val>
          <c:extLst>
            <c:ext xmlns:c16="http://schemas.microsoft.com/office/drawing/2014/chart" uri="{C3380CC4-5D6E-409C-BE32-E72D297353CC}">
              <c16:uniqueId val="{00000001-FB9D-4735-83C1-5A149D910867}"/>
            </c:ext>
          </c:extLst>
        </c:ser>
        <c:ser>
          <c:idx val="2"/>
          <c:order val="2"/>
          <c:tx>
            <c:strRef>
              <c:f>Sheet1!$O$1:$O$2</c:f>
              <c:strCache>
                <c:ptCount val="1"/>
                <c:pt idx="0">
                  <c:v>Seattle, USA</c:v>
                </c:pt>
              </c:strCache>
            </c:strRef>
          </c:tx>
          <c:spPr>
            <a:solidFill>
              <a:schemeClr val="accent3"/>
            </a:solidFill>
            <a:ln>
              <a:noFill/>
            </a:ln>
            <a:effectLst/>
          </c:spPr>
          <c:invertIfNegative val="0"/>
          <c:cat>
            <c:strRef>
              <c:f>Sheet1!$L$3:$L$13</c:f>
              <c:strCache>
                <c:ptCount val="10"/>
                <c:pt idx="0">
                  <c:v>Accounting</c:v>
                </c:pt>
                <c:pt idx="1">
                  <c:v>Business Development</c:v>
                </c:pt>
                <c:pt idx="2">
                  <c:v>Human Resources</c:v>
                </c:pt>
                <c:pt idx="3">
                  <c:v>Legal</c:v>
                </c:pt>
                <c:pt idx="4">
                  <c:v>Marketing</c:v>
                </c:pt>
                <c:pt idx="5">
                  <c:v>Product Management</c:v>
                </c:pt>
                <c:pt idx="6">
                  <c:v>Research and Development</c:v>
                </c:pt>
                <c:pt idx="7">
                  <c:v>Services</c:v>
                </c:pt>
                <c:pt idx="8">
                  <c:v>Support</c:v>
                </c:pt>
                <c:pt idx="9">
                  <c:v>Training</c:v>
                </c:pt>
              </c:strCache>
            </c:strRef>
          </c:cat>
          <c:val>
            <c:numRef>
              <c:f>Sheet1!$O$3:$O$13</c:f>
              <c:numCache>
                <c:formatCode>General</c:formatCode>
                <c:ptCount val="10"/>
                <c:pt idx="0">
                  <c:v>44845.33</c:v>
                </c:pt>
                <c:pt idx="1">
                  <c:v>158124.88999999998</c:v>
                </c:pt>
                <c:pt idx="2">
                  <c:v>73488.680000000008</c:v>
                </c:pt>
                <c:pt idx="3">
                  <c:v>90697.670000000013</c:v>
                </c:pt>
                <c:pt idx="4">
                  <c:v>89605.13</c:v>
                </c:pt>
                <c:pt idx="5">
                  <c:v>133730.97999999998</c:v>
                </c:pt>
                <c:pt idx="6">
                  <c:v>203565.11000000002</c:v>
                </c:pt>
                <c:pt idx="7">
                  <c:v>197852.47999999998</c:v>
                </c:pt>
                <c:pt idx="8">
                  <c:v>213533.47999999998</c:v>
                </c:pt>
                <c:pt idx="9">
                  <c:v>93128.34</c:v>
                </c:pt>
              </c:numCache>
            </c:numRef>
          </c:val>
          <c:extLst>
            <c:ext xmlns:c16="http://schemas.microsoft.com/office/drawing/2014/chart" uri="{C3380CC4-5D6E-409C-BE32-E72D297353CC}">
              <c16:uniqueId val="{00000002-FB9D-4735-83C1-5A149D910867}"/>
            </c:ext>
          </c:extLst>
        </c:ser>
        <c:dLbls>
          <c:showLegendKey val="0"/>
          <c:showVal val="0"/>
          <c:showCatName val="0"/>
          <c:showSerName val="0"/>
          <c:showPercent val="0"/>
          <c:showBubbleSize val="0"/>
        </c:dLbls>
        <c:gapWidth val="219"/>
        <c:overlap val="-27"/>
        <c:axId val="67910272"/>
        <c:axId val="71121920"/>
      </c:barChart>
      <c:catAx>
        <c:axId val="6791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21920"/>
        <c:crosses val="autoZero"/>
        <c:auto val="1"/>
        <c:lblAlgn val="ctr"/>
        <c:lblOffset val="100"/>
        <c:noMultiLvlLbl val="0"/>
      </c:catAx>
      <c:valAx>
        <c:axId val="71121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910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040529"/>
            <a:ext cx="8610600" cy="1938992"/>
          </a:xfrm>
          <a:prstGeom prst="rect">
            <a:avLst/>
          </a:prstGeom>
          <a:noFill/>
        </p:spPr>
        <p:txBody>
          <a:bodyPr wrap="square" rtlCol="0">
            <a:spAutoFit/>
          </a:bodyPr>
          <a:lstStyle/>
          <a:p>
            <a:r>
              <a:rPr lang="en-US" sz="2400" dirty="0"/>
              <a:t>STUDENT NAME:PADHMASRI.R</a:t>
            </a:r>
          </a:p>
          <a:p>
            <a:r>
              <a:rPr lang="en-US" sz="2400" dirty="0"/>
              <a:t>REGISTER NO: 312216793, asunm1659312216793</a:t>
            </a:r>
          </a:p>
          <a:p>
            <a:r>
              <a:rPr lang="en-US" sz="2400" dirty="0"/>
              <a:t>DEPARTMENT:  </a:t>
            </a:r>
            <a:r>
              <a:rPr lang="en-US" sz="2400" dirty="0" err="1"/>
              <a:t>Bcom</a:t>
            </a:r>
            <a:r>
              <a:rPr lang="en-US" sz="2400" dirty="0"/>
              <a:t> Accounting and Finance</a:t>
            </a:r>
          </a:p>
          <a:p>
            <a:r>
              <a:rPr lang="en-US" sz="2400" dirty="0"/>
              <a:t>COLLEGE : Shri </a:t>
            </a:r>
            <a:r>
              <a:rPr lang="en-US" sz="2400" dirty="0" err="1"/>
              <a:t>krishnaswamy</a:t>
            </a:r>
            <a:r>
              <a:rPr lang="en-US" sz="2400" dirty="0"/>
              <a:t>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28312CD0-FBD4-B05D-754A-BA618BF775CB}"/>
              </a:ext>
            </a:extLst>
          </p:cNvPr>
          <p:cNvSpPr txBox="1"/>
          <p:nvPr/>
        </p:nvSpPr>
        <p:spPr>
          <a:xfrm>
            <a:off x="3786187" y="1454388"/>
            <a:ext cx="6107906" cy="369332"/>
          </a:xfrm>
          <a:prstGeom prst="rect">
            <a:avLst/>
          </a:prstGeom>
          <a:noFill/>
        </p:spPr>
        <p:txBody>
          <a:bodyPr wrap="square">
            <a:spAutoFit/>
          </a:bodyPr>
          <a:lstStyle/>
          <a:p>
            <a:r>
              <a:rPr lang="en-US" dirty="0"/>
              <a:t>Data collected from </a:t>
            </a:r>
            <a:r>
              <a:rPr lang="en-US" dirty="0" err="1"/>
              <a:t>Edunet</a:t>
            </a:r>
            <a:endParaRPr lang="en-US" dirty="0"/>
          </a:p>
        </p:txBody>
      </p:sp>
      <p:sp>
        <p:nvSpPr>
          <p:cNvPr id="11" name="TextBox 10">
            <a:extLst>
              <a:ext uri="{FF2B5EF4-FFF2-40B4-BE49-F238E27FC236}">
                <a16:creationId xmlns:a16="http://schemas.microsoft.com/office/drawing/2014/main" id="{24E45163-3AB8-4941-E741-7C9DF3B09537}"/>
              </a:ext>
            </a:extLst>
          </p:cNvPr>
          <p:cNvSpPr txBox="1"/>
          <p:nvPr/>
        </p:nvSpPr>
        <p:spPr>
          <a:xfrm>
            <a:off x="3950494" y="2044105"/>
            <a:ext cx="6107906" cy="369332"/>
          </a:xfrm>
          <a:prstGeom prst="rect">
            <a:avLst/>
          </a:prstGeom>
          <a:noFill/>
        </p:spPr>
        <p:txBody>
          <a:bodyPr wrap="square">
            <a:spAutoFit/>
          </a:bodyPr>
          <a:lstStyle/>
          <a:p>
            <a:r>
              <a:rPr lang="en-US" dirty="0"/>
              <a:t>Topic - Salary analysis</a:t>
            </a:r>
          </a:p>
        </p:txBody>
      </p:sp>
      <p:sp>
        <p:nvSpPr>
          <p:cNvPr id="13" name="TextBox 12">
            <a:extLst>
              <a:ext uri="{FF2B5EF4-FFF2-40B4-BE49-F238E27FC236}">
                <a16:creationId xmlns:a16="http://schemas.microsoft.com/office/drawing/2014/main" id="{14374B1F-2113-B0FA-B256-6054FDCC8FBA}"/>
              </a:ext>
            </a:extLst>
          </p:cNvPr>
          <p:cNvSpPr txBox="1"/>
          <p:nvPr/>
        </p:nvSpPr>
        <p:spPr>
          <a:xfrm>
            <a:off x="3786187" y="2633822"/>
            <a:ext cx="6107906" cy="369332"/>
          </a:xfrm>
          <a:prstGeom prst="rect">
            <a:avLst/>
          </a:prstGeom>
          <a:noFill/>
        </p:spPr>
        <p:txBody>
          <a:bodyPr wrap="square">
            <a:spAutoFit/>
          </a:bodyPr>
          <a:lstStyle/>
          <a:p>
            <a:r>
              <a:rPr lang="en-US" dirty="0"/>
              <a:t>Total 9 Features ,Used 8 Features</a:t>
            </a:r>
          </a:p>
        </p:txBody>
      </p:sp>
      <p:sp>
        <p:nvSpPr>
          <p:cNvPr id="16" name="TextBox 15">
            <a:extLst>
              <a:ext uri="{FF2B5EF4-FFF2-40B4-BE49-F238E27FC236}">
                <a16:creationId xmlns:a16="http://schemas.microsoft.com/office/drawing/2014/main" id="{ABB51D3A-6FAE-CF22-E22C-7B974A0656DC}"/>
              </a:ext>
            </a:extLst>
          </p:cNvPr>
          <p:cNvSpPr txBox="1"/>
          <p:nvPr/>
        </p:nvSpPr>
        <p:spPr>
          <a:xfrm>
            <a:off x="3053953" y="3253263"/>
            <a:ext cx="6107906" cy="369332"/>
          </a:xfrm>
          <a:prstGeom prst="rect">
            <a:avLst/>
          </a:prstGeom>
          <a:noFill/>
        </p:spPr>
        <p:txBody>
          <a:bodyPr wrap="square">
            <a:spAutoFit/>
          </a:bodyPr>
          <a:lstStyle/>
          <a:p>
            <a:r>
              <a:rPr lang="en-US" dirty="0"/>
              <a:t>Features includes :</a:t>
            </a:r>
          </a:p>
        </p:txBody>
      </p:sp>
      <p:sp>
        <p:nvSpPr>
          <p:cNvPr id="18" name="TextBox 17">
            <a:extLst>
              <a:ext uri="{FF2B5EF4-FFF2-40B4-BE49-F238E27FC236}">
                <a16:creationId xmlns:a16="http://schemas.microsoft.com/office/drawing/2014/main" id="{C20A7021-E1A0-3E16-AB8B-64AC69989608}"/>
              </a:ext>
            </a:extLst>
          </p:cNvPr>
          <p:cNvSpPr txBox="1"/>
          <p:nvPr/>
        </p:nvSpPr>
        <p:spPr>
          <a:xfrm>
            <a:off x="4620816" y="3622595"/>
            <a:ext cx="6107906" cy="369332"/>
          </a:xfrm>
          <a:prstGeom prst="rect">
            <a:avLst/>
          </a:prstGeom>
          <a:noFill/>
        </p:spPr>
        <p:txBody>
          <a:bodyPr wrap="square">
            <a:spAutoFit/>
          </a:bodyPr>
          <a:lstStyle/>
          <a:p>
            <a:r>
              <a:rPr lang="en-US" dirty="0"/>
              <a:t>1.Employee I'D  1st </a:t>
            </a:r>
            <a:r>
              <a:rPr lang="en-US" dirty="0" err="1"/>
              <a:t>Coloumn</a:t>
            </a:r>
            <a:endParaRPr lang="en-US" dirty="0"/>
          </a:p>
        </p:txBody>
      </p:sp>
      <p:sp>
        <p:nvSpPr>
          <p:cNvPr id="20" name="TextBox 19">
            <a:extLst>
              <a:ext uri="{FF2B5EF4-FFF2-40B4-BE49-F238E27FC236}">
                <a16:creationId xmlns:a16="http://schemas.microsoft.com/office/drawing/2014/main" id="{657BDA14-F141-4462-6BAF-BE0F3A1757A0}"/>
              </a:ext>
            </a:extLst>
          </p:cNvPr>
          <p:cNvSpPr txBox="1"/>
          <p:nvPr/>
        </p:nvSpPr>
        <p:spPr>
          <a:xfrm>
            <a:off x="4620816" y="3991927"/>
            <a:ext cx="6107906" cy="369332"/>
          </a:xfrm>
          <a:prstGeom prst="rect">
            <a:avLst/>
          </a:prstGeom>
          <a:noFill/>
        </p:spPr>
        <p:txBody>
          <a:bodyPr wrap="square">
            <a:spAutoFit/>
          </a:bodyPr>
          <a:lstStyle/>
          <a:p>
            <a:r>
              <a:rPr lang="en-US" dirty="0"/>
              <a:t>2.Name Of the Employee 2 </a:t>
            </a:r>
            <a:r>
              <a:rPr lang="en-US" dirty="0" err="1"/>
              <a:t>nd</a:t>
            </a:r>
            <a:r>
              <a:rPr lang="en-US" dirty="0"/>
              <a:t> </a:t>
            </a:r>
            <a:r>
              <a:rPr lang="en-US" dirty="0" err="1"/>
              <a:t>coloumn</a:t>
            </a:r>
            <a:endParaRPr lang="en-US" dirty="0"/>
          </a:p>
        </p:txBody>
      </p:sp>
      <p:sp>
        <p:nvSpPr>
          <p:cNvPr id="24" name="TextBox 23">
            <a:extLst>
              <a:ext uri="{FF2B5EF4-FFF2-40B4-BE49-F238E27FC236}">
                <a16:creationId xmlns:a16="http://schemas.microsoft.com/office/drawing/2014/main" id="{ABA7D7E4-1995-8E6E-F8C0-2C821656BE52}"/>
              </a:ext>
            </a:extLst>
          </p:cNvPr>
          <p:cNvSpPr txBox="1"/>
          <p:nvPr/>
        </p:nvSpPr>
        <p:spPr>
          <a:xfrm>
            <a:off x="4763690" y="4417219"/>
            <a:ext cx="6107906" cy="369332"/>
          </a:xfrm>
          <a:prstGeom prst="rect">
            <a:avLst/>
          </a:prstGeom>
          <a:noFill/>
        </p:spPr>
        <p:txBody>
          <a:bodyPr wrap="square">
            <a:spAutoFit/>
          </a:bodyPr>
          <a:lstStyle/>
          <a:p>
            <a:r>
              <a:rPr lang="en-US" dirty="0"/>
              <a:t>3.Gender 3rd </a:t>
            </a:r>
            <a:r>
              <a:rPr lang="en-US" dirty="0" err="1"/>
              <a:t>Coloumn</a:t>
            </a:r>
            <a:endParaRPr lang="en-US" dirty="0"/>
          </a:p>
        </p:txBody>
      </p:sp>
      <p:sp>
        <p:nvSpPr>
          <p:cNvPr id="26" name="TextBox 25">
            <a:extLst>
              <a:ext uri="{FF2B5EF4-FFF2-40B4-BE49-F238E27FC236}">
                <a16:creationId xmlns:a16="http://schemas.microsoft.com/office/drawing/2014/main" id="{175859A6-133B-A5A3-FEA5-1523896BE5DC}"/>
              </a:ext>
            </a:extLst>
          </p:cNvPr>
          <p:cNvSpPr txBox="1"/>
          <p:nvPr/>
        </p:nvSpPr>
        <p:spPr>
          <a:xfrm>
            <a:off x="4763690" y="4867472"/>
            <a:ext cx="6107906" cy="369332"/>
          </a:xfrm>
          <a:prstGeom prst="rect">
            <a:avLst/>
          </a:prstGeom>
          <a:noFill/>
        </p:spPr>
        <p:txBody>
          <a:bodyPr wrap="square">
            <a:spAutoFit/>
          </a:bodyPr>
          <a:lstStyle/>
          <a:p>
            <a:r>
              <a:rPr lang="en-US" dirty="0"/>
              <a:t>4.Department 4th </a:t>
            </a:r>
            <a:r>
              <a:rPr lang="en-US" dirty="0" err="1"/>
              <a:t>Coloumn</a:t>
            </a:r>
            <a:endParaRPr lang="en-US" dirty="0"/>
          </a:p>
        </p:txBody>
      </p:sp>
      <p:sp>
        <p:nvSpPr>
          <p:cNvPr id="28" name="TextBox 27">
            <a:extLst>
              <a:ext uri="{FF2B5EF4-FFF2-40B4-BE49-F238E27FC236}">
                <a16:creationId xmlns:a16="http://schemas.microsoft.com/office/drawing/2014/main" id="{EF08CD73-D857-3329-C130-ACEF28D5813C}"/>
              </a:ext>
            </a:extLst>
          </p:cNvPr>
          <p:cNvSpPr txBox="1"/>
          <p:nvPr/>
        </p:nvSpPr>
        <p:spPr>
          <a:xfrm>
            <a:off x="4763690" y="5218946"/>
            <a:ext cx="6107906" cy="369332"/>
          </a:xfrm>
          <a:prstGeom prst="rect">
            <a:avLst/>
          </a:prstGeom>
          <a:noFill/>
        </p:spPr>
        <p:txBody>
          <a:bodyPr wrap="square">
            <a:spAutoFit/>
          </a:bodyPr>
          <a:lstStyle/>
          <a:p>
            <a:r>
              <a:rPr lang="en-US" dirty="0"/>
              <a:t>5.Salary 5 </a:t>
            </a:r>
            <a:r>
              <a:rPr lang="en-US" dirty="0" err="1"/>
              <a:t>th</a:t>
            </a:r>
            <a:r>
              <a:rPr lang="en-US" dirty="0"/>
              <a:t> </a:t>
            </a:r>
            <a:r>
              <a:rPr lang="en-US" dirty="0" err="1"/>
              <a:t>Coloumn</a:t>
            </a:r>
            <a:endParaRPr lang="en-US" dirty="0"/>
          </a:p>
        </p:txBody>
      </p:sp>
      <p:sp>
        <p:nvSpPr>
          <p:cNvPr id="30" name="TextBox 29">
            <a:extLst>
              <a:ext uri="{FF2B5EF4-FFF2-40B4-BE49-F238E27FC236}">
                <a16:creationId xmlns:a16="http://schemas.microsoft.com/office/drawing/2014/main" id="{86D69D7E-0AE1-56F4-6BC7-DEF5141F3BF1}"/>
              </a:ext>
            </a:extLst>
          </p:cNvPr>
          <p:cNvSpPr txBox="1"/>
          <p:nvPr/>
        </p:nvSpPr>
        <p:spPr>
          <a:xfrm>
            <a:off x="4763690" y="5557461"/>
            <a:ext cx="6107906" cy="369332"/>
          </a:xfrm>
          <a:prstGeom prst="rect">
            <a:avLst/>
          </a:prstGeom>
          <a:noFill/>
        </p:spPr>
        <p:txBody>
          <a:bodyPr wrap="square">
            <a:spAutoFit/>
          </a:bodyPr>
          <a:lstStyle/>
          <a:p>
            <a:r>
              <a:rPr lang="en-US" dirty="0"/>
              <a:t>6.FTE 6th </a:t>
            </a:r>
            <a:r>
              <a:rPr lang="en-US" dirty="0" err="1"/>
              <a:t>Coloumn</a:t>
            </a:r>
            <a:endParaRPr lang="en-US" dirty="0"/>
          </a:p>
        </p:txBody>
      </p:sp>
      <p:sp>
        <p:nvSpPr>
          <p:cNvPr id="32" name="TextBox 31">
            <a:extLst>
              <a:ext uri="{FF2B5EF4-FFF2-40B4-BE49-F238E27FC236}">
                <a16:creationId xmlns:a16="http://schemas.microsoft.com/office/drawing/2014/main" id="{A4C11B6B-D1AA-1363-5469-93D19B337D07}"/>
              </a:ext>
            </a:extLst>
          </p:cNvPr>
          <p:cNvSpPr txBox="1"/>
          <p:nvPr/>
        </p:nvSpPr>
        <p:spPr>
          <a:xfrm>
            <a:off x="4763690" y="5817206"/>
            <a:ext cx="6107906" cy="369332"/>
          </a:xfrm>
          <a:prstGeom prst="rect">
            <a:avLst/>
          </a:prstGeom>
          <a:noFill/>
        </p:spPr>
        <p:txBody>
          <a:bodyPr wrap="square">
            <a:spAutoFit/>
          </a:bodyPr>
          <a:lstStyle/>
          <a:p>
            <a:r>
              <a:rPr lang="en-US" dirty="0"/>
              <a:t>7.Employeer ( Permanent /Temporary) 7th </a:t>
            </a:r>
            <a:r>
              <a:rPr lang="en-US" dirty="0" err="1"/>
              <a:t>coloumn</a:t>
            </a:r>
            <a:endParaRPr lang="en-US" dirty="0"/>
          </a:p>
        </p:txBody>
      </p:sp>
      <p:sp>
        <p:nvSpPr>
          <p:cNvPr id="34" name="TextBox 33">
            <a:extLst>
              <a:ext uri="{FF2B5EF4-FFF2-40B4-BE49-F238E27FC236}">
                <a16:creationId xmlns:a16="http://schemas.microsoft.com/office/drawing/2014/main" id="{88BFC762-CDC6-2AE5-86E9-874F59443964}"/>
              </a:ext>
            </a:extLst>
          </p:cNvPr>
          <p:cNvSpPr txBox="1"/>
          <p:nvPr/>
        </p:nvSpPr>
        <p:spPr>
          <a:xfrm>
            <a:off x="4620816" y="6155719"/>
            <a:ext cx="6107906" cy="646331"/>
          </a:xfrm>
          <a:prstGeom prst="rect">
            <a:avLst/>
          </a:prstGeom>
          <a:noFill/>
        </p:spPr>
        <p:txBody>
          <a:bodyPr wrap="square">
            <a:spAutoFit/>
          </a:bodyPr>
          <a:lstStyle/>
          <a:p>
            <a:r>
              <a:rPr lang="en-US" dirty="0"/>
              <a:t>8.Work Location 8th Coloumn,9.Start Date ( It is deleted) from </a:t>
            </a:r>
            <a:r>
              <a:rPr lang="en-US" dirty="0" err="1"/>
              <a:t>Coloumn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220898-5485-D7D2-4950-DFF69928F014}"/>
              </a:ext>
            </a:extLst>
          </p:cNvPr>
          <p:cNvSpPr>
            <a:spLocks noGrp="1"/>
          </p:cNvSpPr>
          <p:nvPr>
            <p:ph type="body" idx="1"/>
          </p:nvPr>
        </p:nvSpPr>
        <p:spPr>
          <a:xfrm>
            <a:off x="609600" y="470058"/>
            <a:ext cx="10972800" cy="276999"/>
          </a:xfrm>
        </p:spPr>
        <p:txBody>
          <a:bodyPr/>
          <a:lstStyle/>
          <a:p>
            <a:r>
              <a:rPr lang="en-US"/>
              <a:t>If Condition is used in the coloumn E to Highlight the salary above 50,000</a:t>
            </a:r>
          </a:p>
        </p:txBody>
      </p:sp>
      <p:sp>
        <p:nvSpPr>
          <p:cNvPr id="7" name="TextBox 6">
            <a:extLst>
              <a:ext uri="{FF2B5EF4-FFF2-40B4-BE49-F238E27FC236}">
                <a16:creationId xmlns:a16="http://schemas.microsoft.com/office/drawing/2014/main" id="{AD0247D6-5E17-E789-AF0D-74DD943B9D03}"/>
              </a:ext>
            </a:extLst>
          </p:cNvPr>
          <p:cNvSpPr txBox="1"/>
          <p:nvPr/>
        </p:nvSpPr>
        <p:spPr>
          <a:xfrm>
            <a:off x="392906" y="982266"/>
            <a:ext cx="8768953" cy="369332"/>
          </a:xfrm>
          <a:prstGeom prst="rect">
            <a:avLst/>
          </a:prstGeom>
          <a:noFill/>
        </p:spPr>
        <p:txBody>
          <a:bodyPr wrap="square">
            <a:spAutoFit/>
          </a:bodyPr>
          <a:lstStyle/>
          <a:p>
            <a:r>
              <a:rPr lang="en-US" dirty="0"/>
              <a:t>Sorting is used in the </a:t>
            </a:r>
            <a:r>
              <a:rPr lang="en-US" dirty="0" err="1"/>
              <a:t>coloumn</a:t>
            </a:r>
            <a:r>
              <a:rPr lang="en-US" dirty="0"/>
              <a:t> B to Sort the name from Z to A</a:t>
            </a:r>
          </a:p>
        </p:txBody>
      </p:sp>
      <p:sp>
        <p:nvSpPr>
          <p:cNvPr id="9" name="TextBox 8">
            <a:extLst>
              <a:ext uri="{FF2B5EF4-FFF2-40B4-BE49-F238E27FC236}">
                <a16:creationId xmlns:a16="http://schemas.microsoft.com/office/drawing/2014/main" id="{3FB9D283-7B24-34F9-FA18-BD64927BF750}"/>
              </a:ext>
            </a:extLst>
          </p:cNvPr>
          <p:cNvSpPr txBox="1"/>
          <p:nvPr/>
        </p:nvSpPr>
        <p:spPr>
          <a:xfrm>
            <a:off x="609600" y="1785938"/>
            <a:ext cx="8552259" cy="369332"/>
          </a:xfrm>
          <a:prstGeom prst="rect">
            <a:avLst/>
          </a:prstGeom>
          <a:noFill/>
        </p:spPr>
        <p:txBody>
          <a:bodyPr wrap="square">
            <a:spAutoFit/>
          </a:bodyPr>
          <a:lstStyle/>
          <a:p>
            <a:r>
              <a:rPr lang="en-US" dirty="0"/>
              <a:t>Filtering is used in the </a:t>
            </a:r>
            <a:r>
              <a:rPr lang="en-US" dirty="0" err="1"/>
              <a:t>Coloumn</a:t>
            </a:r>
            <a:r>
              <a:rPr lang="en-US" dirty="0"/>
              <a:t> F to highlight the FTE.</a:t>
            </a:r>
          </a:p>
        </p:txBody>
      </p:sp>
      <p:sp>
        <p:nvSpPr>
          <p:cNvPr id="11" name="TextBox 10">
            <a:extLst>
              <a:ext uri="{FF2B5EF4-FFF2-40B4-BE49-F238E27FC236}">
                <a16:creationId xmlns:a16="http://schemas.microsoft.com/office/drawing/2014/main" id="{FFFEA957-74F4-D12E-A38F-AEC82A5D0C19}"/>
              </a:ext>
            </a:extLst>
          </p:cNvPr>
          <p:cNvSpPr txBox="1"/>
          <p:nvPr/>
        </p:nvSpPr>
        <p:spPr>
          <a:xfrm>
            <a:off x="839391" y="2589610"/>
            <a:ext cx="8322468" cy="369332"/>
          </a:xfrm>
          <a:prstGeom prst="rect">
            <a:avLst/>
          </a:prstGeom>
          <a:noFill/>
        </p:spPr>
        <p:txBody>
          <a:bodyPr wrap="square">
            <a:spAutoFit/>
          </a:bodyPr>
          <a:lstStyle/>
          <a:p>
            <a:r>
              <a:rPr lang="en-US" dirty="0"/>
              <a:t>And Filtering is also used in the </a:t>
            </a:r>
            <a:r>
              <a:rPr lang="en-US" dirty="0" err="1"/>
              <a:t>coloumn</a:t>
            </a:r>
            <a:r>
              <a:rPr lang="en-US" dirty="0"/>
              <a:t> E to remove null /0 salary from the column</a:t>
            </a:r>
          </a:p>
        </p:txBody>
      </p:sp>
      <p:sp>
        <p:nvSpPr>
          <p:cNvPr id="13" name="TextBox 12">
            <a:extLst>
              <a:ext uri="{FF2B5EF4-FFF2-40B4-BE49-F238E27FC236}">
                <a16:creationId xmlns:a16="http://schemas.microsoft.com/office/drawing/2014/main" id="{CC9D8C5B-8BE0-503B-CA38-2F62669D98E9}"/>
              </a:ext>
            </a:extLst>
          </p:cNvPr>
          <p:cNvSpPr txBox="1"/>
          <p:nvPr/>
        </p:nvSpPr>
        <p:spPr>
          <a:xfrm>
            <a:off x="839391" y="3114764"/>
            <a:ext cx="8322468" cy="369332"/>
          </a:xfrm>
          <a:prstGeom prst="rect">
            <a:avLst/>
          </a:prstGeom>
          <a:noFill/>
        </p:spPr>
        <p:txBody>
          <a:bodyPr wrap="square">
            <a:spAutoFit/>
          </a:bodyPr>
          <a:lstStyle/>
          <a:p>
            <a:r>
              <a:rPr lang="en-US" dirty="0"/>
              <a:t>Pivot Table is prepared in the </a:t>
            </a:r>
            <a:r>
              <a:rPr lang="en-US" dirty="0" err="1"/>
              <a:t>Coloumn</a:t>
            </a:r>
            <a:r>
              <a:rPr lang="en-US" dirty="0"/>
              <a:t>( L to P ) and </a:t>
            </a:r>
            <a:r>
              <a:rPr lang="en-US" dirty="0" err="1"/>
              <a:t>filterig</a:t>
            </a:r>
            <a:r>
              <a:rPr lang="en-US" dirty="0"/>
              <a:t> also done in the pivot Table</a:t>
            </a:r>
          </a:p>
        </p:txBody>
      </p:sp>
      <p:sp>
        <p:nvSpPr>
          <p:cNvPr id="17" name="TextBox 16">
            <a:extLst>
              <a:ext uri="{FF2B5EF4-FFF2-40B4-BE49-F238E27FC236}">
                <a16:creationId xmlns:a16="http://schemas.microsoft.com/office/drawing/2014/main" id="{102C5EF3-5A0E-7317-8464-0995656E8474}"/>
              </a:ext>
            </a:extLst>
          </p:cNvPr>
          <p:cNvSpPr txBox="1"/>
          <p:nvPr/>
        </p:nvSpPr>
        <p:spPr>
          <a:xfrm>
            <a:off x="839391" y="3639918"/>
            <a:ext cx="6107906" cy="923330"/>
          </a:xfrm>
          <a:prstGeom prst="rect">
            <a:avLst/>
          </a:prstGeom>
          <a:noFill/>
        </p:spPr>
        <p:txBody>
          <a:bodyPr wrap="square">
            <a:spAutoFit/>
          </a:bodyPr>
          <a:lstStyle/>
          <a:p>
            <a:r>
              <a:rPr lang="en-US" dirty="0"/>
              <a:t>In pivot we Have filtered and  extracted the  Department of </a:t>
            </a:r>
            <a:r>
              <a:rPr lang="en-US" dirty="0" err="1"/>
              <a:t>Engineering,Null</a:t>
            </a:r>
            <a:r>
              <a:rPr lang="en-US" dirty="0"/>
              <a:t> and </a:t>
            </a:r>
            <a:r>
              <a:rPr lang="en-US" dirty="0" err="1"/>
              <a:t>salesAnd</a:t>
            </a:r>
            <a:r>
              <a:rPr lang="en-US" dirty="0"/>
              <a:t> also included the only few location that includes Chennai, </a:t>
            </a:r>
            <a:r>
              <a:rPr lang="en-US" dirty="0" err="1"/>
              <a:t>Hyderabad,seatle</a:t>
            </a:r>
            <a:r>
              <a:rPr lang="en-US" dirty="0"/>
              <a:t> and USA</a:t>
            </a:r>
          </a:p>
        </p:txBody>
      </p:sp>
      <p:sp>
        <p:nvSpPr>
          <p:cNvPr id="19" name="TextBox 18">
            <a:extLst>
              <a:ext uri="{FF2B5EF4-FFF2-40B4-BE49-F238E27FC236}">
                <a16:creationId xmlns:a16="http://schemas.microsoft.com/office/drawing/2014/main" id="{05E67D32-3596-D068-17B6-0581E86D58CE}"/>
              </a:ext>
            </a:extLst>
          </p:cNvPr>
          <p:cNvSpPr txBox="1"/>
          <p:nvPr/>
        </p:nvSpPr>
        <p:spPr>
          <a:xfrm>
            <a:off x="839391" y="4923473"/>
            <a:ext cx="6107906" cy="646331"/>
          </a:xfrm>
          <a:prstGeom prst="rect">
            <a:avLst/>
          </a:prstGeom>
          <a:noFill/>
        </p:spPr>
        <p:txBody>
          <a:bodyPr wrap="square">
            <a:spAutoFit/>
          </a:bodyPr>
          <a:lstStyle/>
          <a:p>
            <a:r>
              <a:rPr lang="en-US" dirty="0"/>
              <a:t>And finally based on the information and Excel Graph is prepared </a:t>
            </a:r>
          </a:p>
        </p:txBody>
      </p:sp>
    </p:spTree>
    <p:extLst>
      <p:ext uri="{BB962C8B-B14F-4D97-AF65-F5344CB8AC3E}">
        <p14:creationId xmlns:p14="http://schemas.microsoft.com/office/powerpoint/2010/main" val="90739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9481A2D-DF24-131F-FE30-9257D2D2C354}"/>
              </a:ext>
            </a:extLst>
          </p:cNvPr>
          <p:cNvGraphicFramePr/>
          <p:nvPr/>
        </p:nvGraphicFramePr>
        <p:xfrm>
          <a:off x="3869017" y="2012950"/>
          <a:ext cx="4453965" cy="2832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4E8C02-EABC-160D-2C17-FA9426D4CD94}"/>
              </a:ext>
            </a:extLst>
          </p:cNvPr>
          <p:cNvSpPr txBox="1"/>
          <p:nvPr/>
        </p:nvSpPr>
        <p:spPr>
          <a:xfrm>
            <a:off x="1428750" y="1607344"/>
            <a:ext cx="7733109" cy="1200329"/>
          </a:xfrm>
          <a:prstGeom prst="rect">
            <a:avLst/>
          </a:prstGeom>
          <a:noFill/>
        </p:spPr>
        <p:txBody>
          <a:bodyPr wrap="square">
            <a:spAutoFit/>
          </a:bodyPr>
          <a:lstStyle/>
          <a:p>
            <a:r>
              <a:rPr lang="en-US" b="1" dirty="0"/>
              <a:t>And we can Conclude that in the location of Hyderabad, there is employee who are getting High salary and we can conclude there is High </a:t>
            </a:r>
            <a:r>
              <a:rPr lang="en-US" b="1" dirty="0" err="1"/>
              <a:t>Numbef</a:t>
            </a:r>
            <a:r>
              <a:rPr lang="en-US" b="1" dirty="0"/>
              <a:t> of employees getting the package of above 50,000 and </a:t>
            </a:r>
            <a:r>
              <a:rPr lang="en-US" b="1" dirty="0" err="1"/>
              <a:t>chennai</a:t>
            </a:r>
            <a:r>
              <a:rPr lang="en-US" b="1" dirty="0"/>
              <a:t> falls in the second place of </a:t>
            </a:r>
            <a:r>
              <a:rPr lang="en-US" b="1" dirty="0" err="1"/>
              <a:t>of</a:t>
            </a:r>
            <a:r>
              <a:rPr lang="en-US" b="1" dirty="0"/>
              <a:t> Getting High salary and Third is the Seattle USA</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B95133AF-5BCD-25F8-C9FE-554C42B194A5}"/>
              </a:ext>
            </a:extLst>
          </p:cNvPr>
          <p:cNvSpPr txBox="1"/>
          <p:nvPr/>
        </p:nvSpPr>
        <p:spPr>
          <a:xfrm>
            <a:off x="982266" y="1500188"/>
            <a:ext cx="8179593" cy="369332"/>
          </a:xfrm>
          <a:prstGeom prst="rect">
            <a:avLst/>
          </a:prstGeom>
          <a:noFill/>
        </p:spPr>
        <p:txBody>
          <a:bodyPr wrap="square">
            <a:spAutoFit/>
          </a:bodyPr>
          <a:lstStyle/>
          <a:p>
            <a:r>
              <a:rPr lang="en-US" dirty="0"/>
              <a:t>Salary analysis is important for organizations because it helps with:</a:t>
            </a:r>
          </a:p>
        </p:txBody>
      </p:sp>
      <p:sp>
        <p:nvSpPr>
          <p:cNvPr id="14" name="TextBox 13">
            <a:extLst>
              <a:ext uri="{FF2B5EF4-FFF2-40B4-BE49-F238E27FC236}">
                <a16:creationId xmlns:a16="http://schemas.microsoft.com/office/drawing/2014/main" id="{FE8BAF47-782C-D74E-A1D7-99993F2D5760}"/>
              </a:ext>
            </a:extLst>
          </p:cNvPr>
          <p:cNvSpPr txBox="1"/>
          <p:nvPr/>
        </p:nvSpPr>
        <p:spPr>
          <a:xfrm>
            <a:off x="2982515" y="2317415"/>
            <a:ext cx="6181344" cy="365760"/>
          </a:xfrm>
          <a:prstGeom prst="rect">
            <a:avLst/>
          </a:prstGeom>
          <a:noFill/>
        </p:spPr>
        <p:txBody>
          <a:bodyPr wrap="square">
            <a:spAutoFit/>
          </a:bodyPr>
          <a:lstStyle/>
          <a:p>
            <a:r>
              <a:rPr lang="en-US" dirty="0"/>
              <a:t> * Attracting and retaining talent</a:t>
            </a:r>
          </a:p>
        </p:txBody>
      </p:sp>
      <p:sp>
        <p:nvSpPr>
          <p:cNvPr id="16" name="TextBox 15">
            <a:extLst>
              <a:ext uri="{FF2B5EF4-FFF2-40B4-BE49-F238E27FC236}">
                <a16:creationId xmlns:a16="http://schemas.microsoft.com/office/drawing/2014/main" id="{4B11FCEC-8C12-BFA8-9B93-CB074553E60B}"/>
              </a:ext>
            </a:extLst>
          </p:cNvPr>
          <p:cNvSpPr txBox="1"/>
          <p:nvPr/>
        </p:nvSpPr>
        <p:spPr>
          <a:xfrm>
            <a:off x="3214688" y="2933700"/>
            <a:ext cx="5947171" cy="369332"/>
          </a:xfrm>
          <a:prstGeom prst="rect">
            <a:avLst/>
          </a:prstGeom>
          <a:noFill/>
        </p:spPr>
        <p:txBody>
          <a:bodyPr wrap="square">
            <a:spAutoFit/>
          </a:bodyPr>
          <a:lstStyle/>
          <a:p>
            <a:r>
              <a:rPr lang="en-US" dirty="0"/>
              <a:t> *Ensuring fair compensation</a:t>
            </a:r>
          </a:p>
        </p:txBody>
      </p:sp>
      <p:sp>
        <p:nvSpPr>
          <p:cNvPr id="18" name="TextBox 17">
            <a:extLst>
              <a:ext uri="{FF2B5EF4-FFF2-40B4-BE49-F238E27FC236}">
                <a16:creationId xmlns:a16="http://schemas.microsoft.com/office/drawing/2014/main" id="{738F9CFE-D46F-EC04-2C9A-C27923EBB9B4}"/>
              </a:ext>
            </a:extLst>
          </p:cNvPr>
          <p:cNvSpPr txBox="1"/>
          <p:nvPr/>
        </p:nvSpPr>
        <p:spPr>
          <a:xfrm>
            <a:off x="3474244" y="3468988"/>
            <a:ext cx="6107906" cy="369332"/>
          </a:xfrm>
          <a:prstGeom prst="rect">
            <a:avLst/>
          </a:prstGeom>
          <a:noFill/>
        </p:spPr>
        <p:txBody>
          <a:bodyPr wrap="square">
            <a:spAutoFit/>
          </a:bodyPr>
          <a:lstStyle/>
          <a:p>
            <a:r>
              <a:rPr lang="en-US" dirty="0"/>
              <a:t> * Improving employee engagement</a:t>
            </a:r>
          </a:p>
        </p:txBody>
      </p:sp>
      <p:sp>
        <p:nvSpPr>
          <p:cNvPr id="20" name="TextBox 19">
            <a:extLst>
              <a:ext uri="{FF2B5EF4-FFF2-40B4-BE49-F238E27FC236}">
                <a16:creationId xmlns:a16="http://schemas.microsoft.com/office/drawing/2014/main" id="{D9A75E55-ACC5-9A97-DFE3-9877A01C2933}"/>
              </a:ext>
            </a:extLst>
          </p:cNvPr>
          <p:cNvSpPr txBox="1"/>
          <p:nvPr/>
        </p:nvSpPr>
        <p:spPr>
          <a:xfrm>
            <a:off x="4070920" y="3927753"/>
            <a:ext cx="6107906" cy="369332"/>
          </a:xfrm>
          <a:prstGeom prst="rect">
            <a:avLst/>
          </a:prstGeom>
          <a:noFill/>
        </p:spPr>
        <p:txBody>
          <a:bodyPr wrap="square">
            <a:spAutoFit/>
          </a:bodyPr>
          <a:lstStyle/>
          <a:p>
            <a:r>
              <a:rPr lang="en-US" dirty="0"/>
              <a:t> *Budget allocation</a:t>
            </a:r>
          </a:p>
        </p:txBody>
      </p:sp>
      <p:sp>
        <p:nvSpPr>
          <p:cNvPr id="22" name="TextBox 21">
            <a:extLst>
              <a:ext uri="{FF2B5EF4-FFF2-40B4-BE49-F238E27FC236}">
                <a16:creationId xmlns:a16="http://schemas.microsoft.com/office/drawing/2014/main" id="{CF012915-64B8-7AB8-0A59-9EB1EC1A974A}"/>
              </a:ext>
            </a:extLst>
          </p:cNvPr>
          <p:cNvSpPr txBox="1"/>
          <p:nvPr/>
        </p:nvSpPr>
        <p:spPr>
          <a:xfrm>
            <a:off x="4626942" y="4562475"/>
            <a:ext cx="6107906" cy="369332"/>
          </a:xfrm>
          <a:prstGeom prst="rect">
            <a:avLst/>
          </a:prstGeom>
          <a:noFill/>
        </p:spPr>
        <p:txBody>
          <a:bodyPr wrap="square">
            <a:spAutoFit/>
          </a:bodyPr>
          <a:lstStyle/>
          <a:p>
            <a:r>
              <a:rPr lang="en-US" dirty="0"/>
              <a:t> * Complying with labor laws</a:t>
            </a:r>
          </a:p>
        </p:txBody>
      </p:sp>
      <p:sp>
        <p:nvSpPr>
          <p:cNvPr id="24" name="TextBox 23">
            <a:extLst>
              <a:ext uri="{FF2B5EF4-FFF2-40B4-BE49-F238E27FC236}">
                <a16:creationId xmlns:a16="http://schemas.microsoft.com/office/drawing/2014/main" id="{05109DA9-D4AE-964F-4799-F2FDB12424CA}"/>
              </a:ext>
            </a:extLst>
          </p:cNvPr>
          <p:cNvSpPr txBox="1"/>
          <p:nvPr/>
        </p:nvSpPr>
        <p:spPr>
          <a:xfrm>
            <a:off x="5072062" y="5121950"/>
            <a:ext cx="6107906" cy="369332"/>
          </a:xfrm>
          <a:prstGeom prst="rect">
            <a:avLst/>
          </a:prstGeom>
          <a:noFill/>
        </p:spPr>
        <p:txBody>
          <a:bodyPr wrap="square">
            <a:spAutoFit/>
          </a:bodyPr>
          <a:lstStyle/>
          <a:p>
            <a:r>
              <a:rPr lang="en-US" dirty="0"/>
              <a:t> *Monitoring salary expenses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CF314473-4AF4-C61F-687E-B9ED5FB497EB}"/>
              </a:ext>
            </a:extLst>
          </p:cNvPr>
          <p:cNvSpPr txBox="1"/>
          <p:nvPr/>
        </p:nvSpPr>
        <p:spPr>
          <a:xfrm>
            <a:off x="1714499" y="1660923"/>
            <a:ext cx="8229600" cy="923330"/>
          </a:xfrm>
          <a:prstGeom prst="rect">
            <a:avLst/>
          </a:prstGeom>
          <a:noFill/>
        </p:spPr>
        <p:txBody>
          <a:bodyPr wrap="square">
            <a:spAutoFit/>
          </a:bodyPr>
          <a:lstStyle/>
          <a:p>
            <a:r>
              <a:rPr lang="en-US" dirty="0"/>
              <a:t>Employee data analysis, also known as workforce analytics or people analytics, refers to the process of collecting, analyzing, and interpreting data related to an organization's employees. Now Here is about salary analysis ;</a:t>
            </a:r>
          </a:p>
        </p:txBody>
      </p:sp>
      <p:sp>
        <p:nvSpPr>
          <p:cNvPr id="13" name="TextBox 12">
            <a:extLst>
              <a:ext uri="{FF2B5EF4-FFF2-40B4-BE49-F238E27FC236}">
                <a16:creationId xmlns:a16="http://schemas.microsoft.com/office/drawing/2014/main" id="{870EF8A0-0CC9-EEC1-6195-F16661B762E1}"/>
              </a:ext>
            </a:extLst>
          </p:cNvPr>
          <p:cNvSpPr txBox="1"/>
          <p:nvPr/>
        </p:nvSpPr>
        <p:spPr>
          <a:xfrm>
            <a:off x="3053953" y="2976264"/>
            <a:ext cx="6035040" cy="960120"/>
          </a:xfrm>
          <a:prstGeom prst="rect">
            <a:avLst/>
          </a:prstGeom>
          <a:noFill/>
        </p:spPr>
        <p:txBody>
          <a:bodyPr wrap="square">
            <a:spAutoFit/>
          </a:bodyPr>
          <a:lstStyle/>
          <a:p>
            <a:r>
              <a:rPr lang="en-US"/>
              <a:t>Salary analysis is the process of examining and evaluating an organization's compensation practices to ensure fairness, equity, and competitiveness.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9" name="TextBox 18">
            <a:extLst>
              <a:ext uri="{FF2B5EF4-FFF2-40B4-BE49-F238E27FC236}">
                <a16:creationId xmlns:a16="http://schemas.microsoft.com/office/drawing/2014/main" id="{142DDC9E-E97E-F26C-232D-3BA73DD0925C}"/>
              </a:ext>
            </a:extLst>
          </p:cNvPr>
          <p:cNvSpPr txBox="1"/>
          <p:nvPr/>
        </p:nvSpPr>
        <p:spPr>
          <a:xfrm>
            <a:off x="2232422" y="1643063"/>
            <a:ext cx="6929437" cy="369332"/>
          </a:xfrm>
          <a:prstGeom prst="rect">
            <a:avLst/>
          </a:prstGeom>
          <a:noFill/>
        </p:spPr>
        <p:txBody>
          <a:bodyPr wrap="square">
            <a:spAutoFit/>
          </a:bodyPr>
          <a:lstStyle/>
          <a:p>
            <a:r>
              <a:rPr lang="en-US" dirty="0"/>
              <a:t>The End users of salary analysis are :</a:t>
            </a:r>
          </a:p>
        </p:txBody>
      </p:sp>
      <p:sp>
        <p:nvSpPr>
          <p:cNvPr id="21" name="TextBox 20">
            <a:extLst>
              <a:ext uri="{FF2B5EF4-FFF2-40B4-BE49-F238E27FC236}">
                <a16:creationId xmlns:a16="http://schemas.microsoft.com/office/drawing/2014/main" id="{279FE5DF-CB7E-5AC5-4637-2E7C350D784C}"/>
              </a:ext>
            </a:extLst>
          </p:cNvPr>
          <p:cNvSpPr txBox="1"/>
          <p:nvPr/>
        </p:nvSpPr>
        <p:spPr>
          <a:xfrm>
            <a:off x="4098726" y="2842320"/>
            <a:ext cx="6107906" cy="1200329"/>
          </a:xfrm>
          <a:prstGeom prst="rect">
            <a:avLst/>
          </a:prstGeom>
          <a:noFill/>
        </p:spPr>
        <p:txBody>
          <a:bodyPr wrap="square">
            <a:spAutoFit/>
          </a:bodyPr>
          <a:lstStyle/>
          <a:p>
            <a:r>
              <a:rPr lang="en-US" dirty="0"/>
              <a:t>Internal shareholders :   </a:t>
            </a:r>
          </a:p>
          <a:p>
            <a:r>
              <a:rPr lang="en-US" dirty="0"/>
              <a:t>                                            1.HR Manager</a:t>
            </a:r>
          </a:p>
          <a:p>
            <a:r>
              <a:rPr lang="en-US" dirty="0"/>
              <a:t>                                            2. Recruitment Team</a:t>
            </a:r>
          </a:p>
          <a:p>
            <a:r>
              <a:rPr lang="en-US" dirty="0"/>
              <a:t>.                                            3.Manager and Supervisor</a:t>
            </a:r>
          </a:p>
        </p:txBody>
      </p:sp>
      <p:sp>
        <p:nvSpPr>
          <p:cNvPr id="23" name="TextBox 22">
            <a:extLst>
              <a:ext uri="{FF2B5EF4-FFF2-40B4-BE49-F238E27FC236}">
                <a16:creationId xmlns:a16="http://schemas.microsoft.com/office/drawing/2014/main" id="{C48FE45B-B4E5-3E1E-4A06-CFAE1A863575}"/>
              </a:ext>
            </a:extLst>
          </p:cNvPr>
          <p:cNvSpPr txBox="1"/>
          <p:nvPr/>
        </p:nvSpPr>
        <p:spPr>
          <a:xfrm>
            <a:off x="3702844" y="4517946"/>
            <a:ext cx="6107906" cy="923330"/>
          </a:xfrm>
          <a:prstGeom prst="rect">
            <a:avLst/>
          </a:prstGeom>
          <a:noFill/>
        </p:spPr>
        <p:txBody>
          <a:bodyPr wrap="square">
            <a:spAutoFit/>
          </a:bodyPr>
          <a:lstStyle/>
          <a:p>
            <a:r>
              <a:rPr lang="en-US" dirty="0"/>
              <a:t>External Shareholders :  </a:t>
            </a:r>
          </a:p>
          <a:p>
            <a:r>
              <a:rPr lang="en-US" dirty="0"/>
              <a:t>                                           1. Job Candidates</a:t>
            </a:r>
          </a:p>
          <a:p>
            <a:r>
              <a:rPr lang="en-US" dirty="0"/>
              <a:t>                                            2. Employee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6" name="TextBox 15">
            <a:extLst>
              <a:ext uri="{FF2B5EF4-FFF2-40B4-BE49-F238E27FC236}">
                <a16:creationId xmlns:a16="http://schemas.microsoft.com/office/drawing/2014/main" id="{2B1C5909-3194-8C89-6A45-6DEEA6B98258}"/>
              </a:ext>
            </a:extLst>
          </p:cNvPr>
          <p:cNvSpPr txBox="1"/>
          <p:nvPr/>
        </p:nvSpPr>
        <p:spPr>
          <a:xfrm>
            <a:off x="3474244" y="1717358"/>
            <a:ext cx="18288000" cy="9144"/>
          </a:xfrm>
          <a:prstGeom prst="rect">
            <a:avLst/>
          </a:prstGeom>
          <a:noFill/>
        </p:spPr>
        <p:txBody>
          <a:bodyPr wrap="square">
            <a:spAutoFit/>
          </a:bodyPr>
          <a:lstStyle/>
          <a:p>
            <a:r>
              <a:rPr lang="en-US" b="1" dirty="0"/>
              <a:t>Techniques :</a:t>
            </a:r>
          </a:p>
        </p:txBody>
      </p:sp>
      <p:sp>
        <p:nvSpPr>
          <p:cNvPr id="18" name="TextBox 17">
            <a:extLst>
              <a:ext uri="{FF2B5EF4-FFF2-40B4-BE49-F238E27FC236}">
                <a16:creationId xmlns:a16="http://schemas.microsoft.com/office/drawing/2014/main" id="{005CC500-23D8-3E7F-DFA3-6FFB4314A4B4}"/>
              </a:ext>
            </a:extLst>
          </p:cNvPr>
          <p:cNvSpPr txBox="1"/>
          <p:nvPr/>
        </p:nvSpPr>
        <p:spPr>
          <a:xfrm>
            <a:off x="4169488" y="2507505"/>
            <a:ext cx="12158445" cy="369332"/>
          </a:xfrm>
          <a:prstGeom prst="rect">
            <a:avLst/>
          </a:prstGeom>
          <a:noFill/>
        </p:spPr>
        <p:txBody>
          <a:bodyPr wrap="square">
            <a:spAutoFit/>
          </a:bodyPr>
          <a:lstStyle/>
          <a:p>
            <a:r>
              <a:rPr lang="en-US" dirty="0"/>
              <a:t>1.If Condition - Salary above 50,000 has highlighted</a:t>
            </a:r>
          </a:p>
        </p:txBody>
      </p:sp>
      <p:sp>
        <p:nvSpPr>
          <p:cNvPr id="28" name="TextBox 27">
            <a:extLst>
              <a:ext uri="{FF2B5EF4-FFF2-40B4-BE49-F238E27FC236}">
                <a16:creationId xmlns:a16="http://schemas.microsoft.com/office/drawing/2014/main" id="{F58E7EB6-D428-6A26-9F3B-5E9E76E6E35C}"/>
              </a:ext>
            </a:extLst>
          </p:cNvPr>
          <p:cNvSpPr txBox="1"/>
          <p:nvPr/>
        </p:nvSpPr>
        <p:spPr>
          <a:xfrm>
            <a:off x="3946922" y="3006710"/>
            <a:ext cx="12381011" cy="369332"/>
          </a:xfrm>
          <a:prstGeom prst="rect">
            <a:avLst/>
          </a:prstGeom>
          <a:noFill/>
        </p:spPr>
        <p:txBody>
          <a:bodyPr wrap="square">
            <a:spAutoFit/>
          </a:bodyPr>
          <a:lstStyle/>
          <a:p>
            <a:r>
              <a:rPr lang="en-US" dirty="0"/>
              <a:t>2.Sort - Sorted the Names from alphabetic ( Z to A)</a:t>
            </a:r>
          </a:p>
        </p:txBody>
      </p:sp>
      <p:sp>
        <p:nvSpPr>
          <p:cNvPr id="30" name="TextBox 29">
            <a:extLst>
              <a:ext uri="{FF2B5EF4-FFF2-40B4-BE49-F238E27FC236}">
                <a16:creationId xmlns:a16="http://schemas.microsoft.com/office/drawing/2014/main" id="{0E989499-81E6-49FF-94CC-0B839B8652E6}"/>
              </a:ext>
            </a:extLst>
          </p:cNvPr>
          <p:cNvSpPr txBox="1"/>
          <p:nvPr/>
        </p:nvSpPr>
        <p:spPr>
          <a:xfrm>
            <a:off x="3748981" y="3729852"/>
            <a:ext cx="14814821" cy="369332"/>
          </a:xfrm>
          <a:prstGeom prst="rect">
            <a:avLst/>
          </a:prstGeom>
          <a:noFill/>
        </p:spPr>
        <p:txBody>
          <a:bodyPr wrap="square">
            <a:spAutoFit/>
          </a:bodyPr>
          <a:lstStyle/>
          <a:p>
            <a:r>
              <a:rPr lang="en-US" dirty="0"/>
              <a:t>3.Filter - Highlighted the FTE column and in Salary null is extracted</a:t>
            </a:r>
          </a:p>
        </p:txBody>
      </p:sp>
      <p:sp>
        <p:nvSpPr>
          <p:cNvPr id="8" name="TextBox 7">
            <a:extLst>
              <a:ext uri="{FF2B5EF4-FFF2-40B4-BE49-F238E27FC236}">
                <a16:creationId xmlns:a16="http://schemas.microsoft.com/office/drawing/2014/main" id="{B5067BE9-B642-11E9-26F8-8D953D9AADC8}"/>
              </a:ext>
            </a:extLst>
          </p:cNvPr>
          <p:cNvSpPr txBox="1"/>
          <p:nvPr/>
        </p:nvSpPr>
        <p:spPr>
          <a:xfrm>
            <a:off x="3566391" y="4564999"/>
            <a:ext cx="14997410" cy="369332"/>
          </a:xfrm>
          <a:prstGeom prst="rect">
            <a:avLst/>
          </a:prstGeom>
          <a:noFill/>
        </p:spPr>
        <p:txBody>
          <a:bodyPr wrap="square">
            <a:spAutoFit/>
          </a:bodyPr>
          <a:lstStyle/>
          <a:p>
            <a:r>
              <a:rPr lang="en-US" dirty="0"/>
              <a:t>4. Pivot Table -  Comparison of Salary based on the Department and Place</a:t>
            </a:r>
          </a:p>
        </p:txBody>
      </p:sp>
      <p:sp>
        <p:nvSpPr>
          <p:cNvPr id="13" name="TextBox 12">
            <a:extLst>
              <a:ext uri="{FF2B5EF4-FFF2-40B4-BE49-F238E27FC236}">
                <a16:creationId xmlns:a16="http://schemas.microsoft.com/office/drawing/2014/main" id="{C5D73B31-CDEF-EC9D-E42F-B87DE6370187}"/>
              </a:ext>
            </a:extLst>
          </p:cNvPr>
          <p:cNvSpPr txBox="1"/>
          <p:nvPr/>
        </p:nvSpPr>
        <p:spPr>
          <a:xfrm>
            <a:off x="3748981" y="5250990"/>
            <a:ext cx="10885288" cy="369332"/>
          </a:xfrm>
          <a:prstGeom prst="rect">
            <a:avLst/>
          </a:prstGeom>
          <a:noFill/>
        </p:spPr>
        <p:txBody>
          <a:bodyPr wrap="square">
            <a:spAutoFit/>
          </a:bodyPr>
          <a:lstStyle/>
          <a:p>
            <a:r>
              <a:rPr lang="en-US" dirty="0"/>
              <a:t>5.Graph - It is prepared for final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69443FA-4B64-9B2D-5F96-D189F40E246A}"/>
              </a:ext>
            </a:extLst>
          </p:cNvPr>
          <p:cNvSpPr txBox="1"/>
          <p:nvPr/>
        </p:nvSpPr>
        <p:spPr>
          <a:xfrm>
            <a:off x="3366493" y="1357313"/>
            <a:ext cx="6107906" cy="369332"/>
          </a:xfrm>
          <a:prstGeom prst="rect">
            <a:avLst/>
          </a:prstGeom>
          <a:noFill/>
        </p:spPr>
        <p:txBody>
          <a:bodyPr wrap="square">
            <a:spAutoFit/>
          </a:bodyPr>
          <a:lstStyle/>
          <a:p>
            <a:r>
              <a:rPr lang="en-US" b="1" dirty="0"/>
              <a:t>Employee Dataset From </a:t>
            </a:r>
            <a:r>
              <a:rPr lang="en-US" b="1" dirty="0" err="1"/>
              <a:t>Edunet</a:t>
            </a:r>
            <a:endParaRPr lang="en-US" b="1" dirty="0"/>
          </a:p>
        </p:txBody>
      </p:sp>
      <p:sp>
        <p:nvSpPr>
          <p:cNvPr id="6" name="TextBox 5">
            <a:extLst>
              <a:ext uri="{FF2B5EF4-FFF2-40B4-BE49-F238E27FC236}">
                <a16:creationId xmlns:a16="http://schemas.microsoft.com/office/drawing/2014/main" id="{A8D9584C-81B5-985A-318A-844AD5C21657}"/>
              </a:ext>
            </a:extLst>
          </p:cNvPr>
          <p:cNvSpPr txBox="1"/>
          <p:nvPr/>
        </p:nvSpPr>
        <p:spPr>
          <a:xfrm>
            <a:off x="5328761" y="1879917"/>
            <a:ext cx="6107906" cy="369332"/>
          </a:xfrm>
          <a:prstGeom prst="rect">
            <a:avLst/>
          </a:prstGeom>
          <a:noFill/>
        </p:spPr>
        <p:txBody>
          <a:bodyPr wrap="square">
            <a:spAutoFit/>
          </a:bodyPr>
          <a:lstStyle/>
          <a:p>
            <a:r>
              <a:rPr lang="en-US" dirty="0"/>
              <a:t>Total 9 Features  ; Used 8 Features</a:t>
            </a:r>
          </a:p>
        </p:txBody>
      </p:sp>
      <p:sp>
        <p:nvSpPr>
          <p:cNvPr id="10" name="TextBox 9">
            <a:extLst>
              <a:ext uri="{FF2B5EF4-FFF2-40B4-BE49-F238E27FC236}">
                <a16:creationId xmlns:a16="http://schemas.microsoft.com/office/drawing/2014/main" id="{7464F525-E281-8217-B57C-D5F9D3734786}"/>
              </a:ext>
            </a:extLst>
          </p:cNvPr>
          <p:cNvSpPr txBox="1"/>
          <p:nvPr/>
        </p:nvSpPr>
        <p:spPr>
          <a:xfrm>
            <a:off x="4893470" y="2462928"/>
            <a:ext cx="6107906" cy="369332"/>
          </a:xfrm>
          <a:prstGeom prst="rect">
            <a:avLst/>
          </a:prstGeom>
          <a:noFill/>
        </p:spPr>
        <p:txBody>
          <a:bodyPr wrap="square">
            <a:spAutoFit/>
          </a:bodyPr>
          <a:lstStyle/>
          <a:p>
            <a:r>
              <a:rPr lang="en-US" dirty="0"/>
              <a:t>1.Employee I'D  1st </a:t>
            </a:r>
            <a:r>
              <a:rPr lang="en-US" dirty="0" err="1"/>
              <a:t>Coloumn</a:t>
            </a:r>
            <a:endParaRPr lang="en-US" dirty="0"/>
          </a:p>
        </p:txBody>
      </p:sp>
      <p:sp>
        <p:nvSpPr>
          <p:cNvPr id="12" name="TextBox 11">
            <a:extLst>
              <a:ext uri="{FF2B5EF4-FFF2-40B4-BE49-F238E27FC236}">
                <a16:creationId xmlns:a16="http://schemas.microsoft.com/office/drawing/2014/main" id="{70FEFADC-8DC6-2CBA-C69E-A34AE5EF26B9}"/>
              </a:ext>
            </a:extLst>
          </p:cNvPr>
          <p:cNvSpPr txBox="1"/>
          <p:nvPr/>
        </p:nvSpPr>
        <p:spPr>
          <a:xfrm>
            <a:off x="4893470" y="2832260"/>
            <a:ext cx="6543197" cy="369332"/>
          </a:xfrm>
          <a:prstGeom prst="rect">
            <a:avLst/>
          </a:prstGeom>
          <a:noFill/>
        </p:spPr>
        <p:txBody>
          <a:bodyPr wrap="square">
            <a:spAutoFit/>
          </a:bodyPr>
          <a:lstStyle/>
          <a:p>
            <a:r>
              <a:rPr lang="en-US" dirty="0"/>
              <a:t>2.Name Of the Employee 2 </a:t>
            </a:r>
            <a:r>
              <a:rPr lang="en-US" dirty="0" err="1"/>
              <a:t>nd</a:t>
            </a:r>
            <a:r>
              <a:rPr lang="en-US" dirty="0"/>
              <a:t> </a:t>
            </a:r>
            <a:r>
              <a:rPr lang="en-US" dirty="0" err="1"/>
              <a:t>coloumn</a:t>
            </a:r>
            <a:endParaRPr lang="en-US" dirty="0"/>
          </a:p>
        </p:txBody>
      </p:sp>
      <p:sp>
        <p:nvSpPr>
          <p:cNvPr id="16" name="TextBox 15">
            <a:extLst>
              <a:ext uri="{FF2B5EF4-FFF2-40B4-BE49-F238E27FC236}">
                <a16:creationId xmlns:a16="http://schemas.microsoft.com/office/drawing/2014/main" id="{5ED8D796-8A09-6FA0-A5C2-34BDA499B2BA}"/>
              </a:ext>
            </a:extLst>
          </p:cNvPr>
          <p:cNvSpPr txBox="1"/>
          <p:nvPr/>
        </p:nvSpPr>
        <p:spPr>
          <a:xfrm>
            <a:off x="4893471" y="3201592"/>
            <a:ext cx="4268388" cy="369332"/>
          </a:xfrm>
          <a:prstGeom prst="rect">
            <a:avLst/>
          </a:prstGeom>
          <a:noFill/>
        </p:spPr>
        <p:txBody>
          <a:bodyPr wrap="square">
            <a:spAutoFit/>
          </a:bodyPr>
          <a:lstStyle/>
          <a:p>
            <a:r>
              <a:rPr lang="en-US" dirty="0"/>
              <a:t>3.Gender 3rd </a:t>
            </a:r>
            <a:r>
              <a:rPr lang="en-US" dirty="0" err="1"/>
              <a:t>Coloumn</a:t>
            </a:r>
            <a:endParaRPr lang="en-US" dirty="0"/>
          </a:p>
        </p:txBody>
      </p:sp>
      <p:sp>
        <p:nvSpPr>
          <p:cNvPr id="18" name="TextBox 17">
            <a:extLst>
              <a:ext uri="{FF2B5EF4-FFF2-40B4-BE49-F238E27FC236}">
                <a16:creationId xmlns:a16="http://schemas.microsoft.com/office/drawing/2014/main" id="{92CD3535-FEDF-8018-BF6E-E4845EDE3212}"/>
              </a:ext>
            </a:extLst>
          </p:cNvPr>
          <p:cNvSpPr txBox="1"/>
          <p:nvPr/>
        </p:nvSpPr>
        <p:spPr>
          <a:xfrm>
            <a:off x="4893470" y="3568543"/>
            <a:ext cx="6107906" cy="369332"/>
          </a:xfrm>
          <a:prstGeom prst="rect">
            <a:avLst/>
          </a:prstGeom>
          <a:noFill/>
        </p:spPr>
        <p:txBody>
          <a:bodyPr wrap="square">
            <a:spAutoFit/>
          </a:bodyPr>
          <a:lstStyle/>
          <a:p>
            <a:r>
              <a:rPr lang="en-US" dirty="0"/>
              <a:t>4.Department 4th </a:t>
            </a:r>
            <a:r>
              <a:rPr lang="en-US" dirty="0" err="1"/>
              <a:t>Coloumn</a:t>
            </a:r>
            <a:endParaRPr lang="en-US" dirty="0"/>
          </a:p>
        </p:txBody>
      </p:sp>
      <p:sp>
        <p:nvSpPr>
          <p:cNvPr id="20" name="TextBox 19">
            <a:extLst>
              <a:ext uri="{FF2B5EF4-FFF2-40B4-BE49-F238E27FC236}">
                <a16:creationId xmlns:a16="http://schemas.microsoft.com/office/drawing/2014/main" id="{97933875-D868-6E8F-38BC-7B60EC30A30B}"/>
              </a:ext>
            </a:extLst>
          </p:cNvPr>
          <p:cNvSpPr txBox="1"/>
          <p:nvPr/>
        </p:nvSpPr>
        <p:spPr>
          <a:xfrm>
            <a:off x="4893470" y="3937875"/>
            <a:ext cx="6107906" cy="369332"/>
          </a:xfrm>
          <a:prstGeom prst="rect">
            <a:avLst/>
          </a:prstGeom>
          <a:noFill/>
        </p:spPr>
        <p:txBody>
          <a:bodyPr wrap="square">
            <a:spAutoFit/>
          </a:bodyPr>
          <a:lstStyle/>
          <a:p>
            <a:r>
              <a:rPr lang="en-US" dirty="0"/>
              <a:t>5.Salary 5 </a:t>
            </a:r>
            <a:r>
              <a:rPr lang="en-US" dirty="0" err="1"/>
              <a:t>th</a:t>
            </a:r>
            <a:r>
              <a:rPr lang="en-US" dirty="0"/>
              <a:t> </a:t>
            </a:r>
            <a:r>
              <a:rPr lang="en-US" dirty="0" err="1"/>
              <a:t>Coloumn</a:t>
            </a:r>
            <a:endParaRPr lang="en-US" dirty="0"/>
          </a:p>
        </p:txBody>
      </p:sp>
      <p:sp>
        <p:nvSpPr>
          <p:cNvPr id="22" name="TextBox 21">
            <a:extLst>
              <a:ext uri="{FF2B5EF4-FFF2-40B4-BE49-F238E27FC236}">
                <a16:creationId xmlns:a16="http://schemas.microsoft.com/office/drawing/2014/main" id="{71DAE3A7-1556-82C4-2DB2-505EFB38EFA4}"/>
              </a:ext>
            </a:extLst>
          </p:cNvPr>
          <p:cNvSpPr txBox="1"/>
          <p:nvPr/>
        </p:nvSpPr>
        <p:spPr>
          <a:xfrm>
            <a:off x="4893470" y="4424086"/>
            <a:ext cx="7974210" cy="369332"/>
          </a:xfrm>
          <a:prstGeom prst="rect">
            <a:avLst/>
          </a:prstGeom>
          <a:noFill/>
        </p:spPr>
        <p:txBody>
          <a:bodyPr wrap="square">
            <a:spAutoFit/>
          </a:bodyPr>
          <a:lstStyle/>
          <a:p>
            <a:r>
              <a:rPr lang="en-US" dirty="0"/>
              <a:t>6.FTE 6th </a:t>
            </a:r>
            <a:r>
              <a:rPr lang="en-US" dirty="0" err="1"/>
              <a:t>Coloumn</a:t>
            </a:r>
            <a:endParaRPr lang="en-US" dirty="0"/>
          </a:p>
        </p:txBody>
      </p:sp>
      <p:sp>
        <p:nvSpPr>
          <p:cNvPr id="24" name="TextBox 23">
            <a:extLst>
              <a:ext uri="{FF2B5EF4-FFF2-40B4-BE49-F238E27FC236}">
                <a16:creationId xmlns:a16="http://schemas.microsoft.com/office/drawing/2014/main" id="{D1B42009-DAD0-090A-FE31-028B8F360354}"/>
              </a:ext>
            </a:extLst>
          </p:cNvPr>
          <p:cNvSpPr txBox="1"/>
          <p:nvPr/>
        </p:nvSpPr>
        <p:spPr>
          <a:xfrm>
            <a:off x="4893470" y="4910297"/>
            <a:ext cx="8469808" cy="369332"/>
          </a:xfrm>
          <a:prstGeom prst="rect">
            <a:avLst/>
          </a:prstGeom>
          <a:noFill/>
        </p:spPr>
        <p:txBody>
          <a:bodyPr wrap="square">
            <a:spAutoFit/>
          </a:bodyPr>
          <a:lstStyle/>
          <a:p>
            <a:r>
              <a:rPr lang="en-US" dirty="0"/>
              <a:t>7.Employeer ( Permanent /Temporary) 7th </a:t>
            </a:r>
            <a:r>
              <a:rPr lang="en-US" dirty="0" err="1"/>
              <a:t>coloumn</a:t>
            </a:r>
            <a:endParaRPr lang="en-US" dirty="0"/>
          </a:p>
        </p:txBody>
      </p:sp>
      <p:sp>
        <p:nvSpPr>
          <p:cNvPr id="26" name="TextBox 25">
            <a:extLst>
              <a:ext uri="{FF2B5EF4-FFF2-40B4-BE49-F238E27FC236}">
                <a16:creationId xmlns:a16="http://schemas.microsoft.com/office/drawing/2014/main" id="{538F2E6B-7D9D-7BC9-5859-C9296CDCB081}"/>
              </a:ext>
            </a:extLst>
          </p:cNvPr>
          <p:cNvSpPr txBox="1"/>
          <p:nvPr/>
        </p:nvSpPr>
        <p:spPr>
          <a:xfrm>
            <a:off x="4953715" y="5316021"/>
            <a:ext cx="6679406" cy="369332"/>
          </a:xfrm>
          <a:prstGeom prst="rect">
            <a:avLst/>
          </a:prstGeom>
          <a:noFill/>
        </p:spPr>
        <p:txBody>
          <a:bodyPr wrap="square">
            <a:spAutoFit/>
          </a:bodyPr>
          <a:lstStyle/>
          <a:p>
            <a:r>
              <a:rPr lang="en-US" dirty="0"/>
              <a:t>8.Work Location 8th </a:t>
            </a:r>
            <a:r>
              <a:rPr lang="en-US" dirty="0" err="1"/>
              <a:t>Coloumn</a:t>
            </a:r>
            <a:endParaRPr lang="en-US" dirty="0"/>
          </a:p>
        </p:txBody>
      </p:sp>
      <p:sp>
        <p:nvSpPr>
          <p:cNvPr id="28" name="TextBox 27">
            <a:extLst>
              <a:ext uri="{FF2B5EF4-FFF2-40B4-BE49-F238E27FC236}">
                <a16:creationId xmlns:a16="http://schemas.microsoft.com/office/drawing/2014/main" id="{A089662A-3B99-F5F2-47B0-D47AEC856A61}"/>
              </a:ext>
            </a:extLst>
          </p:cNvPr>
          <p:cNvSpPr txBox="1"/>
          <p:nvPr/>
        </p:nvSpPr>
        <p:spPr>
          <a:xfrm>
            <a:off x="4845845" y="5745761"/>
            <a:ext cx="8469808" cy="369332"/>
          </a:xfrm>
          <a:prstGeom prst="rect">
            <a:avLst/>
          </a:prstGeom>
          <a:noFill/>
        </p:spPr>
        <p:txBody>
          <a:bodyPr wrap="square">
            <a:spAutoFit/>
          </a:bodyPr>
          <a:lstStyle/>
          <a:p>
            <a:r>
              <a:rPr lang="en-US" dirty="0"/>
              <a:t>9.Start Date ( It is deleted) from </a:t>
            </a:r>
            <a:r>
              <a:rPr lang="en-US" dirty="0" err="1"/>
              <a:t>Coloumn</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23220"/>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In this we can able to find out the salary of an employee</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6AB76DE-9D67-358D-0D24-676D9ED2860B}"/>
              </a:ext>
            </a:extLst>
          </p:cNvPr>
          <p:cNvSpPr txBox="1"/>
          <p:nvPr/>
        </p:nvSpPr>
        <p:spPr>
          <a:xfrm>
            <a:off x="3053953" y="3114764"/>
            <a:ext cx="6107906" cy="646331"/>
          </a:xfrm>
          <a:prstGeom prst="rect">
            <a:avLst/>
          </a:prstGeom>
          <a:noFill/>
        </p:spPr>
        <p:txBody>
          <a:bodyPr wrap="square">
            <a:spAutoFit/>
          </a:bodyPr>
          <a:lstStyle/>
          <a:p>
            <a:r>
              <a:rPr lang="en-US" dirty="0"/>
              <a:t>The Employee can able to understand their Compensation package and their Potential Growth.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605</Words>
  <Application>Microsoft Office PowerPoint</Application>
  <PresentationFormat>Widescreen</PresentationFormat>
  <Paragraphs>97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Padhma Sri</cp:lastModifiedBy>
  <cp:revision>21</cp:revision>
  <dcterms:created xsi:type="dcterms:W3CDTF">2024-03-29T15:07:22Z</dcterms:created>
  <dcterms:modified xsi:type="dcterms:W3CDTF">2024-08-31T06:16:30Z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