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1" r:id="rId12"/>
    <p:sldId id="272" r:id="rId13"/>
    <p:sldId id="265" r:id="rId14"/>
    <p:sldId id="270"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5" d="100"/>
          <a:sy n="65" d="100"/>
        </p:scale>
        <p:origin x="1330" y="3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Performance Analysis</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dLbl>
          <c:idx val="0"/>
          <c:showLegendKey val="0"/>
          <c:showVal val="0"/>
          <c:showCatName val="0"/>
          <c:showSerName val="0"/>
          <c:showPercent val="0"/>
          <c:showBubbleSize val="0"/>
          <c:extLst>
            <c:ext xmlns:c15="http://schemas.microsoft.com/office/drawing/2012/chart" uri="{CE6537A1-D6FC-4f65-9D91-7224C49458BB}"/>
          </c:extLst>
        </c:dLbl>
      </c:pivotFmt>
      <c:pivotFmt>
        <c:idx val="42"/>
        <c:dLbl>
          <c:idx val="0"/>
          <c:showLegendKey val="0"/>
          <c:showVal val="0"/>
          <c:showCatName val="0"/>
          <c:showSerName val="0"/>
          <c:showPercent val="0"/>
          <c:showBubbleSize val="0"/>
          <c:extLst>
            <c:ext xmlns:c15="http://schemas.microsoft.com/office/drawing/2012/chart" uri="{CE6537A1-D6FC-4f65-9D91-7224C49458BB}"/>
          </c:extLst>
        </c:dLbl>
      </c:pivotFmt>
      <c:pivotFmt>
        <c:idx val="43"/>
        <c:dLbl>
          <c:idx val="0"/>
          <c:showLegendKey val="0"/>
          <c:showVal val="0"/>
          <c:showCatName val="0"/>
          <c:showSerName val="0"/>
          <c:showPercent val="0"/>
          <c:showBubbleSize val="0"/>
          <c:extLst>
            <c:ext xmlns:c15="http://schemas.microsoft.com/office/drawing/2012/chart" uri="{CE6537A1-D6FC-4f65-9D91-7224C49458BB}"/>
          </c:extLst>
        </c:dLbl>
      </c:pivotFmt>
      <c:pivotFmt>
        <c:idx val="44"/>
        <c:dLbl>
          <c:idx val="0"/>
          <c:showLegendKey val="0"/>
          <c:showVal val="0"/>
          <c:showCatName val="0"/>
          <c:showSerName val="0"/>
          <c:showPercent val="0"/>
          <c:showBubbleSize val="0"/>
          <c:extLst>
            <c:ext xmlns:c15="http://schemas.microsoft.com/office/drawing/2012/chart" uri="{CE6537A1-D6FC-4f65-9D91-7224C49458BB}"/>
          </c:extLst>
        </c:dLbl>
      </c:pivotFmt>
      <c:pivotFmt>
        <c:idx val="45"/>
        <c:dLbl>
          <c:idx val="0"/>
          <c:showLegendKey val="0"/>
          <c:showVal val="0"/>
          <c:showCatName val="0"/>
          <c:showSerName val="0"/>
          <c:showPercent val="0"/>
          <c:showBubbleSize val="0"/>
          <c:extLst>
            <c:ext xmlns:c15="http://schemas.microsoft.com/office/drawing/2012/chart" uri="{CE6537A1-D6FC-4f65-9D91-7224C49458BB}"/>
          </c:extLst>
        </c:dLbl>
      </c:pivotFmt>
      <c:pivotFmt>
        <c:idx val="46"/>
        <c:dLbl>
          <c:idx val="0"/>
          <c:showLegendKey val="0"/>
          <c:showVal val="0"/>
          <c:showCatName val="0"/>
          <c:showSerName val="0"/>
          <c:showPercent val="0"/>
          <c:showBubbleSize val="0"/>
          <c:extLst>
            <c:ext xmlns:c15="http://schemas.microsoft.com/office/drawing/2012/chart" uri="{CE6537A1-D6FC-4f65-9D91-7224C49458BB}"/>
          </c:extLst>
        </c:dLbl>
      </c:pivotFmt>
      <c:pivotFmt>
        <c:idx val="47"/>
        <c:dLbl>
          <c:idx val="0"/>
          <c:showLegendKey val="0"/>
          <c:showVal val="0"/>
          <c:showCatName val="0"/>
          <c:showSerName val="0"/>
          <c:showPercent val="0"/>
          <c:showBubbleSize val="0"/>
          <c:extLst>
            <c:ext xmlns:c15="http://schemas.microsoft.com/office/drawing/2012/chart" uri="{CE6537A1-D6FC-4f65-9D91-7224C49458BB}"/>
          </c:extLst>
        </c:dLbl>
      </c:pivotFmt>
      <c:pivotFmt>
        <c:idx val="48"/>
        <c:dLbl>
          <c:idx val="0"/>
          <c:showLegendKey val="0"/>
          <c:showVal val="0"/>
          <c:showCatName val="0"/>
          <c:showSerName val="0"/>
          <c:showPercent val="0"/>
          <c:showBubbleSize val="0"/>
          <c:extLst>
            <c:ext xmlns:c15="http://schemas.microsoft.com/office/drawing/2012/chart" uri="{CE6537A1-D6FC-4f65-9D91-7224C49458BB}"/>
          </c:extLst>
        </c:dLbl>
      </c:pivotFmt>
      <c:pivotFmt>
        <c:idx val="49"/>
        <c:dLbl>
          <c:idx val="0"/>
          <c:showLegendKey val="0"/>
          <c:showVal val="0"/>
          <c:showCatName val="0"/>
          <c:showSerName val="0"/>
          <c:showPercent val="0"/>
          <c:showBubbleSize val="0"/>
          <c:extLst>
            <c:ext xmlns:c15="http://schemas.microsoft.com/office/drawing/2012/chart" uri="{CE6537A1-D6FC-4f65-9D91-7224C49458BB}"/>
          </c:extLst>
        </c:dLbl>
      </c:pivotFmt>
      <c:pivotFmt>
        <c:idx val="50"/>
        <c:dLbl>
          <c:idx val="0"/>
          <c:showLegendKey val="0"/>
          <c:showVal val="0"/>
          <c:showCatName val="0"/>
          <c:showSerName val="0"/>
          <c:showPercent val="0"/>
          <c:showBubbleSize val="0"/>
          <c:extLst>
            <c:ext xmlns:c15="http://schemas.microsoft.com/office/drawing/2012/chart" uri="{CE6537A1-D6FC-4f65-9D91-7224C49458BB}"/>
          </c:extLst>
        </c:dLbl>
      </c:pivotFmt>
      <c:pivotFmt>
        <c:idx val="51"/>
        <c:dLbl>
          <c:idx val="0"/>
          <c:showLegendKey val="0"/>
          <c:showVal val="0"/>
          <c:showCatName val="0"/>
          <c:showSerName val="0"/>
          <c:showPercent val="0"/>
          <c:showBubbleSize val="0"/>
          <c:extLst>
            <c:ext xmlns:c15="http://schemas.microsoft.com/office/drawing/2012/chart" uri="{CE6537A1-D6FC-4f65-9D91-7224C49458BB}"/>
          </c:extLst>
        </c:dLbl>
      </c:pivotFmt>
      <c:pivotFmt>
        <c:idx val="52"/>
        <c:dLbl>
          <c:idx val="0"/>
          <c:showLegendKey val="0"/>
          <c:showVal val="0"/>
          <c:showCatName val="0"/>
          <c:showSerName val="0"/>
          <c:showPercent val="0"/>
          <c:showBubbleSize val="0"/>
          <c:extLst>
            <c:ext xmlns:c15="http://schemas.microsoft.com/office/drawing/2012/chart" uri="{CE6537A1-D6FC-4f65-9D91-7224C49458BB}"/>
          </c:extLst>
        </c:dLbl>
      </c:pivotFmt>
      <c:pivotFmt>
        <c:idx val="53"/>
        <c:dLbl>
          <c:idx val="0"/>
          <c:showLegendKey val="0"/>
          <c:showVal val="0"/>
          <c:showCatName val="0"/>
          <c:showSerName val="0"/>
          <c:showPercent val="0"/>
          <c:showBubbleSize val="0"/>
          <c:extLst>
            <c:ext xmlns:c15="http://schemas.microsoft.com/office/drawing/2012/chart" uri="{CE6537A1-D6FC-4f65-9D91-7224C49458BB}"/>
          </c:extLst>
        </c:dLbl>
      </c:pivotFmt>
      <c:pivotFmt>
        <c:idx val="54"/>
        <c:dLbl>
          <c:idx val="0"/>
          <c:showLegendKey val="0"/>
          <c:showVal val="0"/>
          <c:showCatName val="0"/>
          <c:showSerName val="0"/>
          <c:showPercent val="0"/>
          <c:showBubbleSize val="0"/>
          <c:extLst>
            <c:ext xmlns:c15="http://schemas.microsoft.com/office/drawing/2012/chart" uri="{CE6537A1-D6FC-4f65-9D91-7224C49458BB}"/>
          </c:extLst>
        </c:dLbl>
      </c:pivotFmt>
      <c:pivotFmt>
        <c:idx val="55"/>
        <c:dLbl>
          <c:idx val="0"/>
          <c:showLegendKey val="0"/>
          <c:showVal val="0"/>
          <c:showCatName val="0"/>
          <c:showSerName val="0"/>
          <c:showPercent val="0"/>
          <c:showBubbleSize val="0"/>
          <c:extLst>
            <c:ext xmlns:c15="http://schemas.microsoft.com/office/drawing/2012/chart" uri="{CE6537A1-D6FC-4f65-9D91-7224C49458BB}"/>
          </c:extLst>
        </c:dLbl>
      </c:pivotFmt>
      <c:pivotFmt>
        <c:idx val="56"/>
        <c:dLbl>
          <c:idx val="0"/>
          <c:showLegendKey val="0"/>
          <c:showVal val="0"/>
          <c:showCatName val="0"/>
          <c:showSerName val="0"/>
          <c:showPercent val="0"/>
          <c:showBubbleSize val="0"/>
          <c:extLst>
            <c:ext xmlns:c15="http://schemas.microsoft.com/office/drawing/2012/chart" uri="{CE6537A1-D6FC-4f65-9D91-7224C49458BB}"/>
          </c:extLst>
        </c:dLbl>
      </c:pivotFmt>
      <c:pivotFmt>
        <c:idx val="57"/>
        <c:dLbl>
          <c:idx val="0"/>
          <c:showLegendKey val="0"/>
          <c:showVal val="0"/>
          <c:showCatName val="0"/>
          <c:showSerName val="0"/>
          <c:showPercent val="0"/>
          <c:showBubbleSize val="0"/>
          <c:extLst>
            <c:ext xmlns:c15="http://schemas.microsoft.com/office/drawing/2012/chart" uri="{CE6537A1-D6FC-4f65-9D91-7224C49458BB}"/>
          </c:extLst>
        </c:dLbl>
      </c:pivotFmt>
      <c:pivotFmt>
        <c:idx val="58"/>
        <c:dLbl>
          <c:idx val="0"/>
          <c:showLegendKey val="0"/>
          <c:showVal val="0"/>
          <c:showCatName val="0"/>
          <c:showSerName val="0"/>
          <c:showPercent val="0"/>
          <c:showBubbleSize val="0"/>
          <c:extLst>
            <c:ext xmlns:c15="http://schemas.microsoft.com/office/drawing/2012/chart" uri="{CE6537A1-D6FC-4f65-9D91-7224C49458BB}"/>
          </c:extLst>
        </c:dLbl>
      </c:pivotFmt>
      <c:pivotFmt>
        <c:idx val="59"/>
        <c:dLbl>
          <c:idx val="0"/>
          <c:showLegendKey val="0"/>
          <c:showVal val="0"/>
          <c:showCatName val="0"/>
          <c:showSerName val="0"/>
          <c:showPercent val="0"/>
          <c:showBubbleSize val="0"/>
          <c:extLst>
            <c:ext xmlns:c15="http://schemas.microsoft.com/office/drawing/2012/chart" uri="{CE6537A1-D6FC-4f65-9D91-7224C49458BB}"/>
          </c:extLst>
        </c:dLbl>
      </c:pivotFmt>
      <c:pivotFmt>
        <c:idx val="60"/>
        <c:dLbl>
          <c:idx val="0"/>
          <c:showLegendKey val="0"/>
          <c:showVal val="0"/>
          <c:showCatName val="0"/>
          <c:showSerName val="0"/>
          <c:showPercent val="0"/>
          <c:showBubbleSize val="0"/>
          <c:extLst>
            <c:ext xmlns:c15="http://schemas.microsoft.com/office/drawing/2012/chart" uri="{CE6537A1-D6FC-4f65-9D91-7224C49458BB}"/>
          </c:extLst>
        </c:dLbl>
      </c:pivotFmt>
      <c:pivotFmt>
        <c:idx val="61"/>
        <c:dLbl>
          <c:idx val="0"/>
          <c:showLegendKey val="0"/>
          <c:showVal val="0"/>
          <c:showCatName val="0"/>
          <c:showSerName val="0"/>
          <c:showPercent val="0"/>
          <c:showBubbleSize val="0"/>
          <c:extLst>
            <c:ext xmlns:c15="http://schemas.microsoft.com/office/drawing/2012/chart" uri="{CE6537A1-D6FC-4f65-9D91-7224C49458BB}"/>
          </c:extLst>
        </c:dLbl>
      </c:pivotFmt>
      <c:pivotFmt>
        <c:idx val="62"/>
        <c:dLbl>
          <c:idx val="0"/>
          <c:showLegendKey val="0"/>
          <c:showVal val="0"/>
          <c:showCatName val="0"/>
          <c:showSerName val="0"/>
          <c:showPercent val="0"/>
          <c:showBubbleSize val="0"/>
          <c:extLst>
            <c:ext xmlns:c15="http://schemas.microsoft.com/office/drawing/2012/chart" uri="{CE6537A1-D6FC-4f65-9D91-7224C49458BB}"/>
          </c:extLst>
        </c:dLbl>
      </c:pivotFmt>
      <c:pivotFmt>
        <c:idx val="63"/>
        <c:dLbl>
          <c:idx val="0"/>
          <c:showLegendKey val="0"/>
          <c:showVal val="0"/>
          <c:showCatName val="0"/>
          <c:showSerName val="0"/>
          <c:showPercent val="0"/>
          <c:showBubbleSize val="0"/>
          <c:extLst>
            <c:ext xmlns:c15="http://schemas.microsoft.com/office/drawing/2012/chart" uri="{CE6537A1-D6FC-4f65-9D91-7224C49458BB}"/>
          </c:extLst>
        </c:dLbl>
      </c:pivotFmt>
      <c:pivotFmt>
        <c:idx val="64"/>
        <c:dLbl>
          <c:idx val="0"/>
          <c:showLegendKey val="0"/>
          <c:showVal val="0"/>
          <c:showCatName val="0"/>
          <c:showSerName val="0"/>
          <c:showPercent val="0"/>
          <c:showBubbleSize val="0"/>
          <c:extLst>
            <c:ext xmlns:c15="http://schemas.microsoft.com/office/drawing/2012/chart" uri="{CE6537A1-D6FC-4f65-9D91-7224C49458BB}"/>
          </c:extLst>
        </c:dLbl>
      </c:pivotFmt>
      <c:pivotFmt>
        <c:idx val="65"/>
        <c:dLbl>
          <c:idx val="0"/>
          <c:showLegendKey val="0"/>
          <c:showVal val="0"/>
          <c:showCatName val="0"/>
          <c:showSerName val="0"/>
          <c:showPercent val="0"/>
          <c:showBubbleSize val="0"/>
          <c:extLst>
            <c:ext xmlns:c15="http://schemas.microsoft.com/office/drawing/2012/chart" uri="{CE6537A1-D6FC-4f65-9D91-7224C49458BB}"/>
          </c:extLst>
        </c:dLbl>
      </c:pivotFmt>
      <c:pivotFmt>
        <c:idx val="66"/>
        <c:dLbl>
          <c:idx val="0"/>
          <c:showLegendKey val="0"/>
          <c:showVal val="0"/>
          <c:showCatName val="0"/>
          <c:showSerName val="0"/>
          <c:showPercent val="0"/>
          <c:showBubbleSize val="0"/>
          <c:extLst>
            <c:ext xmlns:c15="http://schemas.microsoft.com/office/drawing/2012/chart" uri="{CE6537A1-D6FC-4f65-9D91-7224C49458BB}"/>
          </c:extLst>
        </c:dLbl>
      </c:pivotFmt>
      <c:pivotFmt>
        <c:idx val="67"/>
        <c:dLbl>
          <c:idx val="0"/>
          <c:showLegendKey val="0"/>
          <c:showVal val="0"/>
          <c:showCatName val="0"/>
          <c:showSerName val="0"/>
          <c:showPercent val="0"/>
          <c:showBubbleSize val="0"/>
          <c:extLst>
            <c:ext xmlns:c15="http://schemas.microsoft.com/office/drawing/2012/chart" uri="{CE6537A1-D6FC-4f65-9D91-7224C49458BB}"/>
          </c:extLst>
        </c:dLbl>
      </c:pivotFmt>
      <c:pivotFmt>
        <c:idx val="68"/>
        <c:dLbl>
          <c:idx val="0"/>
          <c:showLegendKey val="0"/>
          <c:showVal val="0"/>
          <c:showCatName val="0"/>
          <c:showSerName val="0"/>
          <c:showPercent val="0"/>
          <c:showBubbleSize val="0"/>
          <c:extLst>
            <c:ext xmlns:c15="http://schemas.microsoft.com/office/drawing/2012/chart" uri="{CE6537A1-D6FC-4f65-9D91-7224C49458BB}"/>
          </c:extLst>
        </c:dLbl>
      </c:pivotFmt>
      <c:pivotFmt>
        <c:idx val="69"/>
        <c:dLbl>
          <c:idx val="0"/>
          <c:showLegendKey val="0"/>
          <c:showVal val="0"/>
          <c:showCatName val="0"/>
          <c:showSerName val="0"/>
          <c:showPercent val="0"/>
          <c:showBubbleSize val="0"/>
          <c:extLst>
            <c:ext xmlns:c15="http://schemas.microsoft.com/office/drawing/2012/chart" uri="{CE6537A1-D6FC-4f65-9D91-7224C49458BB}"/>
          </c:extLst>
        </c:dLbl>
      </c:pivotFmt>
      <c:pivotFmt>
        <c:idx val="70"/>
        <c:dLbl>
          <c:idx val="0"/>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3"/>
        <c:dLbl>
          <c:idx val="0"/>
          <c:showLegendKey val="0"/>
          <c:showVal val="0"/>
          <c:showCatName val="0"/>
          <c:showSerName val="0"/>
          <c:showPercent val="0"/>
          <c:showBubbleSize val="0"/>
          <c:extLst>
            <c:ext xmlns:c15="http://schemas.microsoft.com/office/drawing/2012/chart" uri="{CE6537A1-D6FC-4f65-9D91-7224C49458BB}"/>
          </c:extLst>
        </c:dLbl>
      </c:pivotFmt>
      <c:pivotFmt>
        <c:idx val="74"/>
        <c:dLbl>
          <c:idx val="0"/>
          <c:showLegendKey val="0"/>
          <c:showVal val="0"/>
          <c:showCatName val="0"/>
          <c:showSerName val="0"/>
          <c:showPercent val="0"/>
          <c:showBubbleSize val="0"/>
          <c:extLst>
            <c:ext xmlns:c15="http://schemas.microsoft.com/office/drawing/2012/chart" uri="{CE6537A1-D6FC-4f65-9D91-7224C49458BB}"/>
          </c:extLst>
        </c:dLbl>
      </c:pivotFmt>
      <c:pivotFmt>
        <c:idx val="75"/>
        <c:dLbl>
          <c:idx val="0"/>
          <c:showLegendKey val="0"/>
          <c:showVal val="0"/>
          <c:showCatName val="0"/>
          <c:showSerName val="0"/>
          <c:showPercent val="0"/>
          <c:showBubbleSize val="0"/>
          <c:extLst>
            <c:ext xmlns:c15="http://schemas.microsoft.com/office/drawing/2012/chart" uri="{CE6537A1-D6FC-4f65-9D91-7224C49458BB}"/>
          </c:extLst>
        </c:dLbl>
      </c:pivotFmt>
      <c:pivotFmt>
        <c:idx val="76"/>
        <c:dLbl>
          <c:idx val="0"/>
          <c:showLegendKey val="0"/>
          <c:showVal val="0"/>
          <c:showCatName val="0"/>
          <c:showSerName val="0"/>
          <c:showPercent val="0"/>
          <c:showBubbleSize val="0"/>
          <c:extLst>
            <c:ext xmlns:c15="http://schemas.microsoft.com/office/drawing/2012/chart" uri="{CE6537A1-D6FC-4f65-9D91-7224C49458BB}"/>
          </c:extLst>
        </c:dLbl>
      </c:pivotFmt>
      <c:pivotFmt>
        <c:idx val="77"/>
        <c:dLbl>
          <c:idx val="0"/>
          <c:showLegendKey val="0"/>
          <c:showVal val="0"/>
          <c:showCatName val="0"/>
          <c:showSerName val="0"/>
          <c:showPercent val="0"/>
          <c:showBubbleSize val="0"/>
          <c:extLst>
            <c:ext xmlns:c15="http://schemas.microsoft.com/office/drawing/2012/chart" uri="{CE6537A1-D6FC-4f65-9D91-7224C49458BB}"/>
          </c:extLst>
        </c:dLbl>
      </c:pivotFmt>
      <c:pivotFmt>
        <c:idx val="78"/>
        <c:dLbl>
          <c:idx val="0"/>
          <c:showLegendKey val="0"/>
          <c:showVal val="0"/>
          <c:showCatName val="0"/>
          <c:showSerName val="0"/>
          <c:showPercent val="0"/>
          <c:showBubbleSize val="0"/>
          <c:extLst>
            <c:ext xmlns:c15="http://schemas.microsoft.com/office/drawing/2012/chart" uri="{CE6537A1-D6FC-4f65-9D91-7224C49458BB}"/>
          </c:extLst>
        </c:dLbl>
      </c:pivotFmt>
      <c:pivotFmt>
        <c:idx val="79"/>
        <c:dLbl>
          <c:idx val="0"/>
          <c:showLegendKey val="0"/>
          <c:showVal val="0"/>
          <c:showCatName val="0"/>
          <c:showSerName val="0"/>
          <c:showPercent val="0"/>
          <c:showBubbleSize val="0"/>
          <c:extLst>
            <c:ext xmlns:c15="http://schemas.microsoft.com/office/drawing/2012/chart" uri="{CE6537A1-D6FC-4f65-9D91-7224C49458BB}"/>
          </c:extLst>
        </c:dLbl>
      </c:pivotFmt>
      <c:pivotFmt>
        <c:idx val="80"/>
        <c:dLbl>
          <c:idx val="0"/>
          <c:showLegendKey val="0"/>
          <c:showVal val="0"/>
          <c:showCatName val="0"/>
          <c:showSerName val="0"/>
          <c:showPercent val="0"/>
          <c:showBubbleSize val="0"/>
          <c:extLst>
            <c:ext xmlns:c15="http://schemas.microsoft.com/office/drawing/2012/chart" uri="{CE6537A1-D6FC-4f65-9D91-7224C49458BB}"/>
          </c:extLst>
        </c:dLbl>
      </c:pivotFmt>
      <c:pivotFmt>
        <c:idx val="81"/>
        <c:dLbl>
          <c:idx val="0"/>
          <c:showLegendKey val="0"/>
          <c:showVal val="0"/>
          <c:showCatName val="0"/>
          <c:showSerName val="0"/>
          <c:showPercent val="0"/>
          <c:showBubbleSize val="0"/>
          <c:extLst>
            <c:ext xmlns:c15="http://schemas.microsoft.com/office/drawing/2012/chart" uri="{CE6537A1-D6FC-4f65-9D91-7224C49458BB}"/>
          </c:extLst>
        </c:dLbl>
      </c:pivotFmt>
      <c:pivotFmt>
        <c:idx val="82"/>
        <c:dLbl>
          <c:idx val="0"/>
          <c:showLegendKey val="0"/>
          <c:showVal val="0"/>
          <c:showCatName val="0"/>
          <c:showSerName val="0"/>
          <c:showPercent val="0"/>
          <c:showBubbleSize val="0"/>
          <c:extLst>
            <c:ext xmlns:c15="http://schemas.microsoft.com/office/drawing/2012/chart" uri="{CE6537A1-D6FC-4f65-9D91-7224C49458BB}"/>
          </c:extLst>
        </c:dLbl>
      </c:pivotFmt>
      <c:pivotFmt>
        <c:idx val="83"/>
        <c:dLbl>
          <c:idx val="0"/>
          <c:showLegendKey val="0"/>
          <c:showVal val="0"/>
          <c:showCatName val="0"/>
          <c:showSerName val="0"/>
          <c:showPercent val="0"/>
          <c:showBubbleSize val="0"/>
          <c:extLst>
            <c:ext xmlns:c15="http://schemas.microsoft.com/office/drawing/2012/chart" uri="{CE6537A1-D6FC-4f65-9D91-7224C49458BB}"/>
          </c:extLst>
        </c:dLbl>
      </c:pivotFmt>
      <c:pivotFmt>
        <c:idx val="84"/>
        <c:dLbl>
          <c:idx val="0"/>
          <c:showLegendKey val="0"/>
          <c:showVal val="0"/>
          <c:showCatName val="0"/>
          <c:showSerName val="0"/>
          <c:showPercent val="0"/>
          <c:showBubbleSize val="0"/>
          <c:extLst>
            <c:ext xmlns:c15="http://schemas.microsoft.com/office/drawing/2012/chart" uri="{CE6537A1-D6FC-4f65-9D91-7224C49458BB}"/>
          </c:extLst>
        </c:dLbl>
      </c:pivotFmt>
      <c:pivotFmt>
        <c:idx val="85"/>
        <c:dLbl>
          <c:idx val="0"/>
          <c:showLegendKey val="0"/>
          <c:showVal val="0"/>
          <c:showCatName val="0"/>
          <c:showSerName val="0"/>
          <c:showPercent val="0"/>
          <c:showBubbleSize val="0"/>
          <c:extLst>
            <c:ext xmlns:c15="http://schemas.microsoft.com/office/drawing/2012/chart" uri="{CE6537A1-D6FC-4f65-9D91-7224C49458BB}"/>
          </c:extLst>
        </c:dLbl>
      </c:pivotFmt>
      <c:pivotFmt>
        <c:idx val="86"/>
        <c:dLbl>
          <c:idx val="0"/>
          <c:showLegendKey val="0"/>
          <c:showVal val="0"/>
          <c:showCatName val="0"/>
          <c:showSerName val="0"/>
          <c:showPercent val="0"/>
          <c:showBubbleSize val="0"/>
          <c:extLst>
            <c:ext xmlns:c15="http://schemas.microsoft.com/office/drawing/2012/chart" uri="{CE6537A1-D6FC-4f65-9D91-7224C49458BB}"/>
          </c:extLst>
        </c:dLbl>
      </c:pivotFmt>
      <c:pivotFmt>
        <c:idx val="87"/>
        <c:dLbl>
          <c:idx val="0"/>
          <c:showLegendKey val="0"/>
          <c:showVal val="0"/>
          <c:showCatName val="0"/>
          <c:showSerName val="0"/>
          <c:showPercent val="0"/>
          <c:showBubbleSize val="0"/>
          <c:extLst>
            <c:ext xmlns:c15="http://schemas.microsoft.com/office/drawing/2012/chart" uri="{CE6537A1-D6FC-4f65-9D91-7224C49458BB}"/>
          </c:extLst>
        </c:dLbl>
      </c:pivotFmt>
      <c:pivotFmt>
        <c:idx val="88"/>
        <c:dLbl>
          <c:idx val="0"/>
          <c:showLegendKey val="0"/>
          <c:showVal val="0"/>
          <c:showCatName val="0"/>
          <c:showSerName val="0"/>
          <c:showPercent val="0"/>
          <c:showBubbleSize val="0"/>
          <c:extLst>
            <c:ext xmlns:c15="http://schemas.microsoft.com/office/drawing/2012/chart" uri="{CE6537A1-D6FC-4f65-9D91-7224C49458BB}"/>
          </c:extLst>
        </c:dLbl>
      </c:pivotFmt>
      <c:pivotFmt>
        <c:idx val="89"/>
        <c:dLbl>
          <c:idx val="0"/>
          <c:showLegendKey val="0"/>
          <c:showVal val="0"/>
          <c:showCatName val="0"/>
          <c:showSerName val="0"/>
          <c:showPercent val="0"/>
          <c:showBubbleSize val="0"/>
          <c:extLst>
            <c:ext xmlns:c15="http://schemas.microsoft.com/office/drawing/2012/chart" uri="{CE6537A1-D6FC-4f65-9D91-7224C49458BB}"/>
          </c:extLst>
        </c:dLbl>
      </c:pivotFmt>
      <c:pivotFmt>
        <c:idx val="90"/>
        <c:dLbl>
          <c:idx val="0"/>
          <c:showLegendKey val="0"/>
          <c:showVal val="0"/>
          <c:showCatName val="0"/>
          <c:showSerName val="0"/>
          <c:showPercent val="0"/>
          <c:showBubbleSize val="0"/>
          <c:extLst>
            <c:ext xmlns:c15="http://schemas.microsoft.com/office/drawing/2012/chart" uri="{CE6537A1-D6FC-4f65-9D91-7224C49458BB}"/>
          </c:extLst>
        </c:dLbl>
      </c:pivotFmt>
      <c:pivotFmt>
        <c:idx val="91"/>
        <c:dLbl>
          <c:idx val="0"/>
          <c:showLegendKey val="0"/>
          <c:showVal val="0"/>
          <c:showCatName val="0"/>
          <c:showSerName val="0"/>
          <c:showPercent val="0"/>
          <c:showBubbleSize val="0"/>
          <c:extLst>
            <c:ext xmlns:c15="http://schemas.microsoft.com/office/drawing/2012/chart" uri="{CE6537A1-D6FC-4f65-9D91-7224C49458BB}"/>
          </c:extLst>
        </c:dLbl>
      </c:pivotFmt>
      <c:pivotFmt>
        <c:idx val="92"/>
        <c:dLbl>
          <c:idx val="0"/>
          <c:showLegendKey val="0"/>
          <c:showVal val="0"/>
          <c:showCatName val="0"/>
          <c:showSerName val="0"/>
          <c:showPercent val="0"/>
          <c:showBubbleSize val="0"/>
          <c:extLst>
            <c:ext xmlns:c15="http://schemas.microsoft.com/office/drawing/2012/chart" uri="{CE6537A1-D6FC-4f65-9D91-7224C49458BB}"/>
          </c:extLst>
        </c:dLbl>
      </c:pivotFmt>
      <c:pivotFmt>
        <c:idx val="93"/>
        <c:dLbl>
          <c:idx val="0"/>
          <c:showLegendKey val="0"/>
          <c:showVal val="0"/>
          <c:showCatName val="0"/>
          <c:showSerName val="0"/>
          <c:showPercent val="0"/>
          <c:showBubbleSize val="0"/>
          <c:extLst>
            <c:ext xmlns:c15="http://schemas.microsoft.com/office/drawing/2012/chart" uri="{CE6537A1-D6FC-4f65-9D91-7224C49458BB}"/>
          </c:extLst>
        </c:dLbl>
      </c:pivotFmt>
      <c:pivotFmt>
        <c:idx val="94"/>
        <c:dLbl>
          <c:idx val="0"/>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871511248398841E-2"/>
          <c:y val="0.34878973461650625"/>
          <c:w val="0.67638519040478939"/>
          <c:h val="0.56695902595508896"/>
        </c:manualLayout>
      </c:layout>
      <c:barChart>
        <c:barDir val="col"/>
        <c:grouping val="clustered"/>
        <c:varyColors val="0"/>
        <c:ser>
          <c:idx val="0"/>
          <c:order val="0"/>
          <c:tx>
            <c:strRef>
              <c:f>Sheet1!$B$4:$B$5</c:f>
              <c:strCache>
                <c:ptCount val="1"/>
                <c:pt idx="0">
                  <c:v>HIGH</c:v>
                </c:pt>
              </c:strCache>
            </c:strRef>
          </c:tx>
          <c:spPr>
            <a:solidFill>
              <a:schemeClr val="accent1"/>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0-389E-48B0-99A1-03B9A2F94532}"/>
            </c:ext>
          </c:extLst>
        </c:ser>
        <c:ser>
          <c:idx val="1"/>
          <c:order val="1"/>
          <c:tx>
            <c:strRef>
              <c:f>Sheet1!$C$4:$C$5</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2-389E-48B0-99A1-03B9A2F94532}"/>
            </c:ext>
          </c:extLst>
        </c:ser>
        <c:ser>
          <c:idx val="2"/>
          <c:order val="2"/>
          <c:tx>
            <c:strRef>
              <c:f>Sheet1!$D$4:$D$5</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4-389E-48B0-99A1-03B9A2F94532}"/>
            </c:ext>
          </c:extLst>
        </c:ser>
        <c:ser>
          <c:idx val="3"/>
          <c:order val="3"/>
          <c:tx>
            <c:strRef>
              <c:f>Sheet1!$E$4:$E$5</c:f>
              <c:strCache>
                <c:ptCount val="1"/>
                <c:pt idx="0">
                  <c:v>VERY HIGH</c:v>
                </c:pt>
              </c:strCache>
            </c:strRef>
          </c:tx>
          <c:spPr>
            <a:solidFill>
              <a:schemeClr val="accent4"/>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5-389E-48B0-99A1-03B9A2F94532}"/>
            </c:ext>
          </c:extLst>
        </c:ser>
        <c:dLbls>
          <c:showLegendKey val="0"/>
          <c:showVal val="0"/>
          <c:showCatName val="0"/>
          <c:showSerName val="0"/>
          <c:showPercent val="0"/>
          <c:showBubbleSize val="0"/>
        </c:dLbls>
        <c:gapWidth val="219"/>
        <c:overlap val="-27"/>
        <c:axId val="380210240"/>
        <c:axId val="380210720"/>
      </c:barChart>
      <c:catAx>
        <c:axId val="380210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720"/>
        <c:crosses val="autoZero"/>
        <c:auto val="1"/>
        <c:lblAlgn val="ctr"/>
        <c:lblOffset val="100"/>
        <c:noMultiLvlLbl val="0"/>
      </c:catAx>
      <c:valAx>
        <c:axId val="380210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2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9"/>
  </c:pivotSource>
  <c:chart>
    <c:title>
      <c:layout>
        <c:manualLayout>
          <c:xMode val="edge"/>
          <c:yMode val="edge"/>
          <c:x val="2.7077865266838966E-4"/>
          <c:y val="0.90621971008810609"/>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1111111111111112E-2"/>
          <c:y val="0.38104681935504958"/>
          <c:w val="0.74722222222222223"/>
          <c:h val="0.50470916239204544"/>
        </c:manualLayout>
      </c:layout>
      <c:pie3DChart>
        <c:varyColors val="1"/>
        <c:ser>
          <c:idx val="0"/>
          <c:order val="0"/>
          <c:tx>
            <c:strRef>
              <c:f>Sheet1!$B$4:$B$5</c:f>
              <c:strCache>
                <c:ptCount val="1"/>
                <c:pt idx="0">
                  <c:v>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1-B1D4-436E-A77E-5203E8342B0E}"/>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3-B1D4-436E-A77E-5203E8342B0E}"/>
              </c:ext>
            </c:extLst>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5-B1D4-436E-A77E-5203E8342B0E}"/>
              </c:ext>
            </c:extLst>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7-B1D4-436E-A77E-5203E8342B0E}"/>
              </c:ext>
            </c:extLst>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9-B1D4-436E-A77E-5203E8342B0E}"/>
              </c:ext>
            </c:extLst>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B-B1D4-436E-A77E-5203E8342B0E}"/>
              </c:ext>
            </c:extLst>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D-B1D4-436E-A77E-5203E8342B0E}"/>
              </c:ext>
            </c:extLst>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F-B1D4-436E-A77E-5203E8342B0E}"/>
              </c:ext>
            </c:extLst>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11-B1D4-436E-A77E-5203E8342B0E}"/>
              </c:ext>
            </c:extLst>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13-B1D4-436E-A77E-5203E8342B0E}"/>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14-B1D4-436E-A77E-5203E8342B0E}"/>
            </c:ext>
          </c:extLst>
        </c:ser>
        <c:ser>
          <c:idx val="1"/>
          <c:order val="1"/>
          <c:tx>
            <c:strRef>
              <c:f>Sheet1!$C$4:$C$5</c:f>
              <c:strCache>
                <c:ptCount val="1"/>
                <c:pt idx="0">
                  <c:v>LOW</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16-B1D4-436E-A77E-5203E8342B0E}"/>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18-B1D4-436E-A77E-5203E8342B0E}"/>
              </c:ext>
            </c:extLst>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1A-B1D4-436E-A77E-5203E8342B0E}"/>
              </c:ext>
            </c:extLst>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1C-B1D4-436E-A77E-5203E8342B0E}"/>
              </c:ext>
            </c:extLst>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1E-B1D4-436E-A77E-5203E8342B0E}"/>
              </c:ext>
            </c:extLst>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0-B1D4-436E-A77E-5203E8342B0E}"/>
              </c:ext>
            </c:extLst>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2-B1D4-436E-A77E-5203E8342B0E}"/>
              </c:ext>
            </c:extLst>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4-B1D4-436E-A77E-5203E8342B0E}"/>
              </c:ext>
            </c:extLst>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6-B1D4-436E-A77E-5203E8342B0E}"/>
              </c:ext>
            </c:extLst>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8-B1D4-436E-A77E-5203E8342B0E}"/>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29-B1D4-436E-A77E-5203E8342B0E}"/>
            </c:ext>
          </c:extLst>
        </c:ser>
        <c:ser>
          <c:idx val="2"/>
          <c:order val="2"/>
          <c:tx>
            <c:strRef>
              <c:f>Sheet1!$D$4:$D$5</c:f>
              <c:strCache>
                <c:ptCount val="1"/>
                <c:pt idx="0">
                  <c:v>MED</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B-B1D4-436E-A77E-5203E8342B0E}"/>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D-B1D4-436E-A77E-5203E8342B0E}"/>
              </c:ext>
            </c:extLst>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F-B1D4-436E-A77E-5203E8342B0E}"/>
              </c:ext>
            </c:extLst>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31-B1D4-436E-A77E-5203E8342B0E}"/>
              </c:ext>
            </c:extLst>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33-B1D4-436E-A77E-5203E8342B0E}"/>
              </c:ext>
            </c:extLst>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35-B1D4-436E-A77E-5203E8342B0E}"/>
              </c:ext>
            </c:extLst>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37-B1D4-436E-A77E-5203E8342B0E}"/>
              </c:ext>
            </c:extLst>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39-B1D4-436E-A77E-5203E8342B0E}"/>
              </c:ext>
            </c:extLst>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3B-B1D4-436E-A77E-5203E8342B0E}"/>
              </c:ext>
            </c:extLst>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3D-B1D4-436E-A77E-5203E8342B0E}"/>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3E-B1D4-436E-A77E-5203E8342B0E}"/>
            </c:ext>
          </c:extLst>
        </c:ser>
        <c:ser>
          <c:idx val="3"/>
          <c:order val="3"/>
          <c:tx>
            <c:strRef>
              <c:f>Sheet1!$E$4:$E$5</c:f>
              <c:strCache>
                <c:ptCount val="1"/>
                <c:pt idx="0">
                  <c:v>VERY 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0-B1D4-436E-A77E-5203E8342B0E}"/>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2-B1D4-436E-A77E-5203E8342B0E}"/>
              </c:ext>
            </c:extLst>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4-B1D4-436E-A77E-5203E8342B0E}"/>
              </c:ext>
            </c:extLst>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6-B1D4-436E-A77E-5203E8342B0E}"/>
              </c:ext>
            </c:extLst>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8-B1D4-436E-A77E-5203E8342B0E}"/>
              </c:ext>
            </c:extLst>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A-B1D4-436E-A77E-5203E8342B0E}"/>
              </c:ext>
            </c:extLst>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C-B1D4-436E-A77E-5203E8342B0E}"/>
              </c:ext>
            </c:extLst>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E-B1D4-436E-A77E-5203E8342B0E}"/>
              </c:ext>
            </c:extLst>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50-B1D4-436E-A77E-5203E8342B0E}"/>
              </c:ext>
            </c:extLst>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52-B1D4-436E-A77E-5203E8342B0E}"/>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53-B1D4-436E-A77E-5203E8342B0E}"/>
            </c:ext>
          </c:extLst>
        </c:ser>
        <c:dLbls>
          <c:dLblPos val="inEnd"/>
          <c:showLegendKey val="0"/>
          <c:showVal val="0"/>
          <c:showCatName val="1"/>
          <c:showSerName val="0"/>
          <c:showPercent val="0"/>
          <c:showBubbleSize val="0"/>
          <c:showLeaderLines val="1"/>
        </c:dLbls>
      </c:pie3DChart>
      <c:spPr>
        <a:noFill/>
        <a:ln>
          <a:noFill/>
        </a:ln>
        <a:effectLst/>
      </c:spPr>
    </c:plotArea>
    <c:legend>
      <c:legendPos val="r"/>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A.PADMARUBEN</a:t>
            </a:r>
          </a:p>
          <a:p>
            <a:r>
              <a:rPr lang="en-US" sz="2400" dirty="0"/>
              <a:t>REGISTER NO      : 122204235</a:t>
            </a:r>
          </a:p>
          <a:p>
            <a:r>
              <a:rPr lang="en-US" sz="2400" dirty="0"/>
              <a:t>DEPARTMENT     :  BCOM ( CORPORATE  SECRETARYSHIP)</a:t>
            </a:r>
          </a:p>
          <a:p>
            <a:r>
              <a:rPr lang="en-US" sz="2400" dirty="0"/>
              <a:t>COLLEGE              : GOVT ARTS AND SCIENCE COLLEGE RK NAGAR </a:t>
            </a:r>
          </a:p>
          <a:p>
            <a:r>
              <a:rPr lang="en-US" sz="2400" dirty="0"/>
              <a:t>                                CHENNAI - 81</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8" name="object 8"/>
          <p:cNvSpPr txBox="1"/>
          <p:nvPr/>
        </p:nvSpPr>
        <p:spPr>
          <a:xfrm>
            <a:off x="739775" y="291147"/>
            <a:ext cx="8480424" cy="9169818"/>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36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2800" b="1" spc="5" dirty="0">
                <a:latin typeface="Times New Roman" panose="02020603050405020304" pitchFamily="18" charset="0"/>
                <a:cs typeface="Times New Roman" panose="02020603050405020304" pitchFamily="18" charset="0"/>
              </a:rPr>
              <a:t>Data Collection</a:t>
            </a:r>
          </a:p>
          <a:p>
            <a:pPr marL="755650" indent="-7429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Download the data in the edunet website</a:t>
            </a:r>
          </a:p>
          <a:p>
            <a:pPr marL="927100" indent="-91440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And ready to work project</a:t>
            </a:r>
          </a:p>
          <a:p>
            <a:pPr marL="927100" indent="-914400">
              <a:lnSpc>
                <a:spcPct val="100000"/>
              </a:lnSpc>
              <a:spcBef>
                <a:spcPts val="105"/>
              </a:spcBef>
              <a:buAutoNum type="arabicParenR"/>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2800" b="1" spc="5" dirty="0">
                <a:latin typeface="Times New Roman" panose="02020603050405020304" pitchFamily="18" charset="0"/>
                <a:cs typeface="Times New Roman" panose="02020603050405020304" pitchFamily="18" charset="0"/>
              </a:rPr>
              <a:t> Feature collection</a:t>
            </a:r>
          </a:p>
          <a:p>
            <a:pPr marL="755650" indent="-7429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Identify the employee id</a:t>
            </a:r>
          </a:p>
          <a:p>
            <a:pPr marL="755650" indent="-7429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And identify the priority</a:t>
            </a:r>
          </a:p>
          <a:p>
            <a:pPr marL="755650" indent="-7429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Group similar features together</a:t>
            </a:r>
          </a:p>
          <a:p>
            <a:pPr marL="755650" indent="-742950">
              <a:lnSpc>
                <a:spcPct val="100000"/>
              </a:lnSpc>
              <a:spcBef>
                <a:spcPts val="105"/>
              </a:spcBef>
              <a:buAutoNum type="arabicParenR"/>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2800" b="1" spc="5" dirty="0">
                <a:latin typeface="Times New Roman" panose="02020603050405020304" pitchFamily="18" charset="0"/>
                <a:cs typeface="Times New Roman" panose="02020603050405020304" pitchFamily="18" charset="0"/>
              </a:rPr>
              <a:t>Data Cleaning</a:t>
            </a:r>
          </a:p>
          <a:p>
            <a:pPr marL="527050" indent="-5143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Identify the missing value</a:t>
            </a:r>
          </a:p>
          <a:p>
            <a:pPr marL="527050" indent="-5143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And filter the missing values</a:t>
            </a:r>
          </a:p>
          <a:p>
            <a:pPr marL="12700">
              <a:lnSpc>
                <a:spcPct val="100000"/>
              </a:lnSpc>
              <a:spcBef>
                <a:spcPts val="105"/>
              </a:spcBef>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endParaRPr lang="en-IN" sz="2800" b="1" spc="5" dirty="0">
              <a:latin typeface="Times New Roman" panose="02020603050405020304" pitchFamily="18" charset="0"/>
              <a:cs typeface="Times New Roman" panose="02020603050405020304" pitchFamily="18" charset="0"/>
            </a:endParaRPr>
          </a:p>
          <a:p>
            <a:pPr marL="755650" indent="-742950">
              <a:lnSpc>
                <a:spcPct val="100000"/>
              </a:lnSpc>
              <a:spcBef>
                <a:spcPts val="105"/>
              </a:spcBef>
              <a:buAutoNum type="arabicParenR"/>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79FB6-F649-BD63-0C99-FCF5DB702698}"/>
              </a:ext>
            </a:extLst>
          </p:cNvPr>
          <p:cNvSpPr>
            <a:spLocks noGrp="1"/>
          </p:cNvSpPr>
          <p:nvPr>
            <p:ph type="title"/>
          </p:nvPr>
        </p:nvSpPr>
        <p:spPr>
          <a:xfrm>
            <a:off x="755333" y="385444"/>
            <a:ext cx="8693468" cy="6032421"/>
          </a:xfrm>
        </p:spPr>
        <p:txBody>
          <a:bodyPr/>
          <a:lstStyle/>
          <a:p>
            <a:r>
              <a:rPr lang="en-IN" sz="2800" dirty="0">
                <a:latin typeface="Times New Roman" panose="02020603050405020304" pitchFamily="18" charset="0"/>
                <a:cs typeface="Times New Roman" panose="02020603050405020304" pitchFamily="18" charset="0"/>
              </a:rPr>
              <a:t>Performance level</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1) Calculating the performance level</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2) find the performance level with the help of rating of                                                                                                                                                                                       the employee </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Summary</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1) Create the pivort table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2) The features are used in pivot chart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3) Row – Business Unit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4) Column – Performance level</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5)  Values – First Name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6) Filter – Gender Code, Department Type</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893A3FB-AD9B-2D78-8717-B7377265F3A3}"/>
              </a:ext>
            </a:extLst>
          </p:cNvPr>
          <p:cNvSpPr>
            <a:spLocks noGrp="1"/>
          </p:cNvSpPr>
          <p:nvPr>
            <p:ph type="body" idx="1"/>
          </p:nvPr>
        </p:nvSpPr>
        <p:spPr>
          <a:xfrm>
            <a:off x="609600" y="1577340"/>
            <a:ext cx="10972800" cy="553998"/>
          </a:xfrm>
        </p:spPr>
        <p:txBody>
          <a:bodyPr/>
          <a:lstStyle/>
          <a:p>
            <a:r>
              <a:rPr lang="en-IN" sz="36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92770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E01E-7A49-B76E-DEFF-4C5745111BA9}"/>
              </a:ext>
            </a:extLst>
          </p:cNvPr>
          <p:cNvSpPr>
            <a:spLocks noGrp="1"/>
          </p:cNvSpPr>
          <p:nvPr>
            <p:ph type="title"/>
          </p:nvPr>
        </p:nvSpPr>
        <p:spPr>
          <a:xfrm>
            <a:off x="755332" y="385444"/>
            <a:ext cx="10681335" cy="4308872"/>
          </a:xfrm>
        </p:spPr>
        <p:txBody>
          <a:bodyPr/>
          <a:lstStyle/>
          <a:p>
            <a:r>
              <a:rPr lang="en-IN" sz="2800" dirty="0">
                <a:latin typeface="Times New Roman" panose="02020603050405020304" pitchFamily="18" charset="0"/>
                <a:cs typeface="Times New Roman" panose="02020603050405020304" pitchFamily="18" charset="0"/>
              </a:rPr>
              <a:t>Visualisation</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1) The features are used in pivot chart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3) Row – Business Unit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4) Column – Performance level</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5)  Values – First Name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6) Filter – Gender Code, Department Type</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92EC9A4-E6BD-2E35-59AC-903CD08BE10C}"/>
              </a:ext>
            </a:extLst>
          </p:cNvPr>
          <p:cNvSpPr>
            <a:spLocks noGrp="1"/>
          </p:cNvSpPr>
          <p:nvPr>
            <p:ph type="body" idx="1"/>
          </p:nvPr>
        </p:nvSpPr>
        <p:spPr>
          <a:xfrm flipH="1" flipV="1">
            <a:off x="11582400" y="6103620"/>
            <a:ext cx="457200" cy="220980"/>
          </a:xfrm>
        </p:spPr>
        <p:txBody>
          <a:bodyPr/>
          <a:lstStyle/>
          <a:p>
            <a:endParaRPr lang="en-IN" dirty="0"/>
          </a:p>
        </p:txBody>
      </p:sp>
    </p:spTree>
    <p:extLst>
      <p:ext uri="{BB962C8B-B14F-4D97-AF65-F5344CB8AC3E}">
        <p14:creationId xmlns:p14="http://schemas.microsoft.com/office/powerpoint/2010/main" val="3447877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8527A62B-8A84-DECB-DD7A-2ED0E95FFB37}"/>
              </a:ext>
            </a:extLst>
          </p:cNvPr>
          <p:cNvGraphicFramePr>
            <a:graphicFrameLocks/>
          </p:cNvGraphicFramePr>
          <p:nvPr>
            <p:extLst>
              <p:ext uri="{D42A27DB-BD31-4B8C-83A1-F6EECF244321}">
                <p14:modId xmlns:p14="http://schemas.microsoft.com/office/powerpoint/2010/main" val="4062119947"/>
              </p:ext>
            </p:extLst>
          </p:nvPr>
        </p:nvGraphicFramePr>
        <p:xfrm>
          <a:off x="1371600" y="1413510"/>
          <a:ext cx="8092440" cy="466344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4133-5226-DBCF-01FD-C18D9AC88CB0}"/>
              </a:ext>
            </a:extLst>
          </p:cNvPr>
          <p:cNvSpPr>
            <a:spLocks noGrp="1"/>
          </p:cNvSpPr>
          <p:nvPr>
            <p:ph type="title"/>
          </p:nvPr>
        </p:nvSpPr>
        <p:spPr/>
        <p:txBody>
          <a:bodyPr/>
          <a:lstStyle/>
          <a:p>
            <a:r>
              <a:rPr lang="en-IN" dirty="0"/>
              <a:t>.</a:t>
            </a:r>
          </a:p>
        </p:txBody>
      </p:sp>
      <p:graphicFrame>
        <p:nvGraphicFramePr>
          <p:cNvPr id="3" name="Chart 2">
            <a:extLst>
              <a:ext uri="{FF2B5EF4-FFF2-40B4-BE49-F238E27FC236}">
                <a16:creationId xmlns:a16="http://schemas.microsoft.com/office/drawing/2014/main" id="{732B9D4B-7670-A164-F308-94EC25C4054B}"/>
              </a:ext>
            </a:extLst>
          </p:cNvPr>
          <p:cNvGraphicFramePr>
            <a:graphicFrameLocks/>
          </p:cNvGraphicFramePr>
          <p:nvPr>
            <p:extLst>
              <p:ext uri="{D42A27DB-BD31-4B8C-83A1-F6EECF244321}">
                <p14:modId xmlns:p14="http://schemas.microsoft.com/office/powerpoint/2010/main" val="3530280310"/>
              </p:ext>
            </p:extLst>
          </p:nvPr>
        </p:nvGraphicFramePr>
        <p:xfrm>
          <a:off x="990600" y="801410"/>
          <a:ext cx="7391400" cy="53339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18633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6217087"/>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8081328" cy="4548681"/>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r>
              <a:rPr lang="en-IN" sz="1400" spc="10" dirty="0">
                <a:latin typeface="Times New Roman" panose="02020603050405020304" pitchFamily="18" charset="0"/>
                <a:cs typeface="Times New Roman" panose="02020603050405020304" pitchFamily="18" charset="0"/>
              </a:rPr>
              <a:t> </a:t>
            </a:r>
            <a:r>
              <a:rPr lang="en-IN" sz="4250" spc="10" dirty="0"/>
              <a:t>    </a:t>
            </a:r>
            <a:br>
              <a:rPr lang="en-IN" sz="4250" spc="10" dirty="0"/>
            </a:br>
            <a:r>
              <a:rPr lang="en-IN" sz="2000" spc="10" dirty="0">
                <a:latin typeface="Times New Roman" panose="02020603050405020304" pitchFamily="18" charset="0"/>
                <a:cs typeface="Times New Roman" panose="02020603050405020304" pitchFamily="18" charset="0"/>
              </a:rPr>
              <a:t>  </a:t>
            </a:r>
            <a:br>
              <a:rPr lang="en-IN" sz="2000" spc="10" dirty="0">
                <a:latin typeface="Times New Roman" panose="02020603050405020304" pitchFamily="18" charset="0"/>
                <a:cs typeface="Times New Roman" panose="02020603050405020304" pitchFamily="18" charset="0"/>
              </a:rPr>
            </a:br>
            <a:r>
              <a:rPr lang="en-IN" sz="2000" spc="10" dirty="0">
                <a:latin typeface="Times New Roman" panose="02020603050405020304" pitchFamily="18" charset="0"/>
                <a:cs typeface="Times New Roman" panose="02020603050405020304" pitchFamily="18" charset="0"/>
              </a:rPr>
              <a:t>    </a:t>
            </a:r>
            <a:r>
              <a:rPr lang="en-IN" sz="3600" spc="10" dirty="0">
                <a:latin typeface="Times New Roman" panose="02020603050405020304" pitchFamily="18" charset="0"/>
                <a:cs typeface="Times New Roman" panose="02020603050405020304" pitchFamily="18" charset="0"/>
              </a:rPr>
              <a:t>  </a:t>
            </a:r>
            <a:r>
              <a:rPr lang="en-IN" sz="2800" spc="10" dirty="0">
                <a:latin typeface="Times New Roman" panose="02020603050405020304" pitchFamily="18" charset="0"/>
                <a:cs typeface="Times New Roman" panose="02020603050405020304" pitchFamily="18" charset="0"/>
              </a:rPr>
              <a:t>Analysing individual and team performance helps identify top performers, areas where training is needed and how to better align employee efforts with organisational goal.</a:t>
            </a:r>
            <a:br>
              <a:rPr lang="en-IN" sz="2800" spc="10" dirty="0">
                <a:latin typeface="Times New Roman" panose="02020603050405020304" pitchFamily="18" charset="0"/>
                <a:cs typeface="Times New Roman" panose="02020603050405020304" pitchFamily="18" charset="0"/>
              </a:rPr>
            </a:br>
            <a:r>
              <a:rPr lang="en-IN" sz="2800" spc="10" dirty="0">
                <a:latin typeface="Times New Roman" panose="02020603050405020304" pitchFamily="18" charset="0"/>
                <a:cs typeface="Times New Roman" panose="02020603050405020304" pitchFamily="18" charset="0"/>
              </a:rPr>
              <a:t> Performance analysis helps organization pinpoint areas where they are excelling and areas that need improvement.</a:t>
            </a:r>
            <a:br>
              <a:rPr lang="en-IN" sz="2800" spc="10" dirty="0"/>
            </a:b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108543"/>
          </a:xfrm>
          <a:prstGeom prst="rect">
            <a:avLst/>
          </a:prstGeom>
          <a:noFill/>
        </p:spPr>
        <p:txBody>
          <a:bodyPr wrap="square" rtlCol="0">
            <a:spAutoFit/>
          </a:bodyPr>
          <a:lstStyle/>
          <a:p>
            <a:pPr algn="l"/>
            <a:r>
              <a:rPr lang="en-US" sz="2800" b="1" dirty="0">
                <a:solidFill>
                  <a:srgbClr val="0D0D0D"/>
                </a:solidFill>
                <a:latin typeface="Times New Roman" panose="02020603050405020304" pitchFamily="18" charset="0"/>
                <a:cs typeface="Times New Roman" panose="02020603050405020304" pitchFamily="18" charset="0"/>
              </a:rPr>
              <a:t>Employee performance analyzing means analyzing the performance of the employee by considering various factors like Gender, Performance Score, Rating and their achievements. It also identify the trends and patterns of different categories of  employee performance</a:t>
            </a:r>
            <a:endParaRPr lang="en-US" sz="2800" b="1"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457200" y="457200"/>
            <a:ext cx="7848600" cy="592598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IN" sz="3200" spc="5" dirty="0"/>
              <a:t> </a:t>
            </a:r>
            <a:br>
              <a:rPr lang="en-IN" sz="3200" spc="5" dirty="0"/>
            </a:br>
            <a:r>
              <a:rPr lang="en-IN" sz="3200" spc="5" dirty="0"/>
              <a:t>   </a:t>
            </a:r>
            <a:br>
              <a:rPr lang="en-IN" sz="3200" spc="5" dirty="0"/>
            </a:br>
            <a:r>
              <a:rPr lang="en-IN" sz="3200" spc="5" dirty="0"/>
              <a:t>    </a:t>
            </a:r>
            <a:r>
              <a:rPr lang="en-IN" sz="2800" spc="5" dirty="0">
                <a:latin typeface="Times New Roman" panose="02020603050405020304" pitchFamily="18" charset="0"/>
                <a:cs typeface="Times New Roman" panose="02020603050405020304" pitchFamily="18" charset="0"/>
              </a:rPr>
              <a:t>1. Executive Leadership</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2. Managers and Department heads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3. HR Team</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4. Financial Analysts and accountants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5. Project Managers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6. Sales and Marketing Teams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7. IT and Data Analysts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8. Quality Assurance Teams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9. Operations Teams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10.</a:t>
            </a:r>
            <a:r>
              <a:rPr lang="en-IN" sz="3200" spc="5" dirty="0"/>
              <a:t> </a:t>
            </a:r>
            <a:r>
              <a:rPr lang="en-IN" sz="2800" spc="5" dirty="0">
                <a:latin typeface="Times New Roman" panose="02020603050405020304" pitchFamily="18" charset="0"/>
                <a:cs typeface="Times New Roman" panose="02020603050405020304" pitchFamily="18" charset="0"/>
              </a:rPr>
              <a:t>External stakeholders</a:t>
            </a:r>
            <a:r>
              <a:rPr lang="en-IN" sz="3200" spc="5" dirty="0"/>
              <a:t>    </a:t>
            </a: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58165" y="857885"/>
            <a:ext cx="9763125" cy="5491888"/>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br>
              <a:rPr lang="en-IN" sz="3600" dirty="0"/>
            </a:br>
            <a:r>
              <a:rPr lang="en-IN" sz="3600" dirty="0"/>
              <a:t>                 </a:t>
            </a:r>
            <a:r>
              <a:rPr lang="en-IN" sz="2800" dirty="0">
                <a:latin typeface="Times New Roman" panose="02020603050405020304" pitchFamily="18" charset="0"/>
                <a:cs typeface="Times New Roman" panose="02020603050405020304" pitchFamily="18" charset="0"/>
              </a:rPr>
              <a:t>Conditional formatting - Missing</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Filter - Remove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Formula – Performance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Pivot – Summary</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Graph – Data Visualization</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br>
              <a:rPr lang="en-IN" sz="3600" dirty="0"/>
            </a:br>
            <a:br>
              <a:rPr lang="en-IN" sz="3600" dirty="0"/>
            </a:br>
            <a:r>
              <a:rPr lang="en-IN" sz="3600" dirty="0"/>
              <a:t>                 </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355312"/>
          </a:xfrm>
        </p:spPr>
        <p:txBody>
          <a:bodyPr/>
          <a:lstStyle/>
          <a:p>
            <a:r>
              <a:rPr lang="en-IN" dirty="0"/>
              <a:t>Dataset Description  </a:t>
            </a:r>
            <a:br>
              <a:rPr lang="en-IN" dirty="0"/>
            </a:br>
            <a:r>
              <a:rPr lang="en-IN" dirty="0"/>
              <a:t> </a:t>
            </a:r>
            <a:br>
              <a:rPr lang="en-IN" dirty="0"/>
            </a:br>
            <a:r>
              <a:rPr lang="en-IN" sz="2800" dirty="0">
                <a:latin typeface="Times New Roman" panose="02020603050405020304" pitchFamily="18" charset="0"/>
                <a:cs typeface="Times New Roman" panose="02020603050405020304" pitchFamily="18" charset="0"/>
              </a:rPr>
              <a:t> Employee = Edunet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27 - Features</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9 - Features</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Employee id - Number</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Name - Text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Employee type - Text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Performance level - Text </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Gender - Male, Female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Employee Rating – Number</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21864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2800" spc="20" dirty="0">
                <a:latin typeface="Times New Roman" panose="02020603050405020304" pitchFamily="18" charset="0"/>
                <a:cs typeface="Times New Roman" panose="02020603050405020304" pitchFamily="18" charset="0"/>
              </a:rPr>
              <a:t> Performance level = IFS ( Z8&gt;=5,”VERY HIGH”,Z8&gt;4,”HIGH“,Z8&gt;=3,”MED”,TRUE,”LOW”)</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302</TotalTime>
  <Words>646</Words>
  <Application>Microsoft Office PowerPoint</Application>
  <PresentationFormat>Widescreen</PresentationFormat>
  <Paragraphs>63</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Analysing individual and team performance helps identify top performers, areas where training is needed and how to better align employee efforts with organisational goal.  Performance analysis helps organization pinpoint areas where they are excelling and areas that need improvement. </vt:lpstr>
      <vt:lpstr>PROJECT OVERVIEW</vt:lpstr>
      <vt:lpstr>WHO ARE THE END USERS?          1. Executive Leadership       2. Managers and Department heads       3. HR Team       4. Financial Analysts and accountants       5. Project Managers       6. Sales and Marketing Teams       7. IT and Data Analysts       8. Quality Assurance Teams       9. Operations Teams     10. External stakeholders     </vt:lpstr>
      <vt:lpstr>OUR SOLUTION AND ITS VALUE PROPOSITION                    Conditional formatting - Missing                            Filter - Remove                            Formula – Performance                            Pivot – Summary                            Graph – Data Visualization                                               </vt:lpstr>
      <vt:lpstr>Dataset Description      Employee = Edunet  27 - Features  9 - Features  Employee id - Number  Name - Text  Employee type - Text  Performance level - Text  Gender - Male, Female Employee Rating – Number</vt:lpstr>
      <vt:lpstr>THE "WOW" IN OUR SOLUTION   Performance level = IFS ( Z8&gt;=5,”VERY HIGH”,Z8&gt;4,”HIGH“,Z8&gt;=3,”MED”,TRUE,”LOW”)</vt:lpstr>
      <vt:lpstr>PowerPoint Presentation</vt:lpstr>
      <vt:lpstr>Performance level 1) Calculating the performance level 2) find the performance level with the help of rating of                                                                                                                                                                                       the employee   Summary 1) Create the pivort table 2) The features are used in pivot chart 3) Row – Business Unit 4) Column – Performance level 5)  Values – First Name 6) Filter – Gender Code, Department Type  </vt:lpstr>
      <vt:lpstr>Visualisation 1) The features are used in pivot chart 3) Row – Business Unit 4) Column – Performance level 5)  Values – First Name 6) Filter – Gender Code, Department Type    </vt:lpstr>
      <vt:lpstr>RESULTS</vt:lpstr>
      <vt:lpstr>.</vt:lpstr>
      <vt:lpstr>Conclusion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 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AKSHAYA MURUGAN</cp:lastModifiedBy>
  <cp:revision>14</cp:revision>
  <dcterms:created xsi:type="dcterms:W3CDTF">2024-03-29T15:07:22Z</dcterms:created>
  <dcterms:modified xsi:type="dcterms:W3CDTF">2024-08-31T12:27:09Z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