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85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6" r:id="rId12"/>
    <p:sldId id="297" r:id="rId13"/>
    <p:sldId id="298" r:id="rId14"/>
    <p:sldId id="29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45"/>
    <p:restoredTop sz="91680"/>
  </p:normalViewPr>
  <p:slideViewPr>
    <p:cSldViewPr snapToGrid="0" snapToObjects="1">
      <p:cViewPr varScale="1">
        <p:scale>
          <a:sx n="97" d="100"/>
          <a:sy n="97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8" t="8122" b="4060"/>
          <a:stretch/>
        </p:blipFill>
        <p:spPr>
          <a:xfrm>
            <a:off x="0" y="1246910"/>
            <a:ext cx="12192000" cy="5650579"/>
          </a:xfrm>
          <a:prstGeom prst="rect">
            <a:avLst/>
          </a:prstGeom>
        </p:spPr>
      </p:pic>
      <p:sp>
        <p:nvSpPr>
          <p:cNvPr id="9" name="Retângulo 8"/>
          <p:cNvSpPr/>
          <p:nvPr userDrawn="1"/>
        </p:nvSpPr>
        <p:spPr>
          <a:xfrm>
            <a:off x="0" y="4"/>
            <a:ext cx="12192000" cy="612949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0" name="Retângulo 9"/>
          <p:cNvSpPr/>
          <p:nvPr userDrawn="1"/>
        </p:nvSpPr>
        <p:spPr>
          <a:xfrm>
            <a:off x="0" y="612949"/>
            <a:ext cx="12192000" cy="633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47" y="747161"/>
            <a:ext cx="343903" cy="267584"/>
          </a:xfrm>
          <a:prstGeom prst="rect">
            <a:avLst/>
          </a:prstGeom>
        </p:spPr>
      </p:pic>
      <p:sp>
        <p:nvSpPr>
          <p:cNvPr id="11" name="Retângulo 10"/>
          <p:cNvSpPr/>
          <p:nvPr userDrawn="1"/>
        </p:nvSpPr>
        <p:spPr>
          <a:xfrm>
            <a:off x="0" y="1266572"/>
            <a:ext cx="12192000" cy="5611091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2" name="Retângulo 8"/>
          <p:cNvSpPr/>
          <p:nvPr userDrawn="1"/>
        </p:nvSpPr>
        <p:spPr>
          <a:xfrm>
            <a:off x="0" y="1148708"/>
            <a:ext cx="6096000" cy="5709292"/>
          </a:xfrm>
          <a:custGeom>
            <a:avLst/>
            <a:gdLst>
              <a:gd name="connsiteX0" fmla="*/ 0 w 6096000"/>
              <a:gd name="connsiteY0" fmla="*/ 0 h 5709292"/>
              <a:gd name="connsiteX1" fmla="*/ 6096000 w 6096000"/>
              <a:gd name="connsiteY1" fmla="*/ 0 h 5709292"/>
              <a:gd name="connsiteX2" fmla="*/ 6096000 w 6096000"/>
              <a:gd name="connsiteY2" fmla="*/ 5709292 h 5709292"/>
              <a:gd name="connsiteX3" fmla="*/ 0 w 6096000"/>
              <a:gd name="connsiteY3" fmla="*/ 5709292 h 5709292"/>
              <a:gd name="connsiteX4" fmla="*/ 0 w 6096000"/>
              <a:gd name="connsiteY4" fmla="*/ 0 h 5709292"/>
              <a:gd name="connsiteX0" fmla="*/ 0 w 6096000"/>
              <a:gd name="connsiteY0" fmla="*/ 0 h 5709292"/>
              <a:gd name="connsiteX1" fmla="*/ 2531918 w 6096000"/>
              <a:gd name="connsiteY1" fmla="*/ 31173 h 5709292"/>
              <a:gd name="connsiteX2" fmla="*/ 6096000 w 6096000"/>
              <a:gd name="connsiteY2" fmla="*/ 5709292 h 5709292"/>
              <a:gd name="connsiteX3" fmla="*/ 0 w 6096000"/>
              <a:gd name="connsiteY3" fmla="*/ 5709292 h 5709292"/>
              <a:gd name="connsiteX4" fmla="*/ 0 w 6096000"/>
              <a:gd name="connsiteY4" fmla="*/ 0 h 5709292"/>
              <a:gd name="connsiteX0" fmla="*/ 0 w 6096000"/>
              <a:gd name="connsiteY0" fmla="*/ 0 h 5709292"/>
              <a:gd name="connsiteX1" fmla="*/ 2895600 w 6096000"/>
              <a:gd name="connsiteY1" fmla="*/ 10391 h 5709292"/>
              <a:gd name="connsiteX2" fmla="*/ 6096000 w 6096000"/>
              <a:gd name="connsiteY2" fmla="*/ 5709292 h 5709292"/>
              <a:gd name="connsiteX3" fmla="*/ 0 w 6096000"/>
              <a:gd name="connsiteY3" fmla="*/ 5709292 h 5709292"/>
              <a:gd name="connsiteX4" fmla="*/ 0 w 6096000"/>
              <a:gd name="connsiteY4" fmla="*/ 0 h 5709292"/>
              <a:gd name="connsiteX0" fmla="*/ 0 w 6096000"/>
              <a:gd name="connsiteY0" fmla="*/ 0 h 5709292"/>
              <a:gd name="connsiteX1" fmla="*/ 2885210 w 6096000"/>
              <a:gd name="connsiteY1" fmla="*/ 0 h 5709292"/>
              <a:gd name="connsiteX2" fmla="*/ 6096000 w 6096000"/>
              <a:gd name="connsiteY2" fmla="*/ 5709292 h 5709292"/>
              <a:gd name="connsiteX3" fmla="*/ 0 w 6096000"/>
              <a:gd name="connsiteY3" fmla="*/ 5709292 h 5709292"/>
              <a:gd name="connsiteX4" fmla="*/ 0 w 6096000"/>
              <a:gd name="connsiteY4" fmla="*/ 0 h 5709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5709292">
                <a:moveTo>
                  <a:pt x="0" y="0"/>
                </a:moveTo>
                <a:lnTo>
                  <a:pt x="2885210" y="0"/>
                </a:lnTo>
                <a:lnTo>
                  <a:pt x="6096000" y="5709292"/>
                </a:lnTo>
                <a:lnTo>
                  <a:pt x="0" y="5709292"/>
                </a:lnTo>
                <a:lnTo>
                  <a:pt x="0" y="0"/>
                </a:lnTo>
                <a:close/>
              </a:path>
            </a:pathLst>
          </a:cu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3" name="Retângulo 12"/>
          <p:cNvSpPr/>
          <p:nvPr userDrawn="1"/>
        </p:nvSpPr>
        <p:spPr>
          <a:xfrm>
            <a:off x="0" y="6316995"/>
            <a:ext cx="12192000" cy="156545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</p:spTree>
    <p:extLst>
      <p:ext uri="{BB962C8B-B14F-4D97-AF65-F5344CB8AC3E}">
        <p14:creationId xmlns:p14="http://schemas.microsoft.com/office/powerpoint/2010/main" val="407607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2" name="Retângulo 11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838202" y="1454473"/>
            <a:ext cx="9927431" cy="1198368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6" name="Espaço Reservado para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1611319" y="5691734"/>
            <a:ext cx="9152756" cy="574368"/>
          </a:xfrm>
        </p:spPr>
        <p:txBody>
          <a:bodyPr vert="horz" lIns="91440" tIns="45720" rIns="91440" bIns="45720" rtlCol="0">
            <a:noAutofit/>
          </a:bodyPr>
          <a:lstStyle>
            <a:lvl1pPr marL="0" indent="0" algn="r">
              <a:lnSpc>
                <a:spcPct val="113000"/>
              </a:lnSpc>
              <a:spcBef>
                <a:spcPts val="1050"/>
              </a:spcBef>
              <a:buNone/>
              <a:defRPr lang="pt-BR" sz="1400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Referência da citação</a:t>
            </a:r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sz="quarter" idx="14" hasCustomPrompt="1"/>
          </p:nvPr>
        </p:nvSpPr>
        <p:spPr>
          <a:xfrm>
            <a:off x="1611319" y="2703439"/>
            <a:ext cx="9152756" cy="2915443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pt-BR" dirty="0"/>
              <a:t>Clique para inserir citação.</a:t>
            </a:r>
          </a:p>
        </p:txBody>
      </p:sp>
      <p:sp>
        <p:nvSpPr>
          <p:cNvPr id="13" name="Retângulo 12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779149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Bo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426371" y="1510552"/>
            <a:ext cx="5029671" cy="4150696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1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6600057" y="1511346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750"/>
              </a:spcBef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7" name="Espaço Reservado para Texto 12"/>
          <p:cNvSpPr>
            <a:spLocks noGrp="1"/>
          </p:cNvSpPr>
          <p:nvPr>
            <p:ph type="body" sz="quarter" idx="12" hasCustomPrompt="1"/>
          </p:nvPr>
        </p:nvSpPr>
        <p:spPr>
          <a:xfrm>
            <a:off x="6600057" y="3073714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750"/>
              </a:spcBef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4" name="Espaço Reservado para Tex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6600057" y="4636082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750"/>
              </a:spcBef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0" name="Retângulo 9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2" name="Retângulo 11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5473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Box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426371" y="1510552"/>
            <a:ext cx="9927431" cy="1563162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1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26369" y="3333697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7" name="Espaço Reservado para Texto 12"/>
          <p:cNvSpPr>
            <a:spLocks noGrp="1"/>
          </p:cNvSpPr>
          <p:nvPr>
            <p:ph type="body" sz="quarter" idx="12" hasCustomPrompt="1"/>
          </p:nvPr>
        </p:nvSpPr>
        <p:spPr>
          <a:xfrm>
            <a:off x="6600056" y="3333697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0" name="Espaço Reservado para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1426369" y="4612333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2" name="Espaço Reservado para Texto 12"/>
          <p:cNvSpPr>
            <a:spLocks noGrp="1"/>
          </p:cNvSpPr>
          <p:nvPr>
            <p:ph type="body" sz="quarter" idx="15" hasCustomPrompt="1"/>
          </p:nvPr>
        </p:nvSpPr>
        <p:spPr>
          <a:xfrm>
            <a:off x="6600056" y="4612333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3" name="Retângulo 12"/>
          <p:cNvSpPr/>
          <p:nvPr userDrawn="1"/>
        </p:nvSpPr>
        <p:spPr>
          <a:xfrm>
            <a:off x="0" y="6621752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4" name="Retângulo 13"/>
          <p:cNvSpPr/>
          <p:nvPr userDrawn="1"/>
        </p:nvSpPr>
        <p:spPr>
          <a:xfrm>
            <a:off x="0" y="6470709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5" name="Retângulo 14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9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68672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v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470777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paço com libr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069" y="3426942"/>
            <a:ext cx="4788931" cy="3441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sp>
        <p:nvSpPr>
          <p:cNvPr id="16" name="Retângulo 15"/>
          <p:cNvSpPr/>
          <p:nvPr userDrawn="1"/>
        </p:nvSpPr>
        <p:spPr>
          <a:xfrm>
            <a:off x="8353869" y="4997810"/>
            <a:ext cx="2887332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350" dirty="0"/>
              <a:t>Área reservada para libras.</a:t>
            </a:r>
          </a:p>
        </p:txBody>
      </p:sp>
    </p:spTree>
    <p:extLst>
      <p:ext uri="{BB962C8B-B14F-4D97-AF65-F5344CB8AC3E}">
        <p14:creationId xmlns:p14="http://schemas.microsoft.com/office/powerpoint/2010/main" val="3660642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05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9"/>
          <p:cNvSpPr>
            <a:spLocks noGrp="1"/>
          </p:cNvSpPr>
          <p:nvPr>
            <p:ph type="pic" sz="quarter" idx="11"/>
          </p:nvPr>
        </p:nvSpPr>
        <p:spPr>
          <a:xfrm>
            <a:off x="6528050" y="1917585"/>
            <a:ext cx="4825753" cy="3743667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/>
            </a:lvl1pPr>
          </a:lstStyle>
          <a:p>
            <a:endParaRPr lang="pt-BR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6528048" y="5766104"/>
            <a:ext cx="4840053" cy="410863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2994" indent="0" algn="r">
              <a:lnSpc>
                <a:spcPct val="100000"/>
              </a:lnSpc>
              <a:spcBef>
                <a:spcPts val="0"/>
              </a:spcBef>
              <a:buNone/>
              <a:defRPr lang="pt-BR" sz="1400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Fonte da imagem / ID da imagem</a:t>
            </a:r>
          </a:p>
        </p:txBody>
      </p:sp>
      <p:sp>
        <p:nvSpPr>
          <p:cNvPr id="11" name="Espaço Reservado para Texto 7"/>
          <p:cNvSpPr>
            <a:spLocks noGrp="1" noChangeAspect="1"/>
          </p:cNvSpPr>
          <p:nvPr>
            <p:ph type="body" sz="quarter" idx="14"/>
          </p:nvPr>
        </p:nvSpPr>
        <p:spPr>
          <a:xfrm>
            <a:off x="1415483" y="1514000"/>
            <a:ext cx="4741639" cy="4150696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4" name="Espaço Reservado para Texto 2"/>
          <p:cNvSpPr>
            <a:spLocks noGrp="1"/>
          </p:cNvSpPr>
          <p:nvPr>
            <p:ph type="body" sz="quarter" idx="15" hasCustomPrompt="1"/>
          </p:nvPr>
        </p:nvSpPr>
        <p:spPr>
          <a:xfrm>
            <a:off x="6528050" y="1514000"/>
            <a:ext cx="4825753" cy="403582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3796" marR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pt-BR" sz="1800" b="1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marR="0" lvl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X – Título da imagem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6" name="Retângulo 15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7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87493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9"/>
          <p:cNvSpPr>
            <a:spLocks noGrp="1"/>
          </p:cNvSpPr>
          <p:nvPr>
            <p:ph type="pic" sz="quarter" idx="16"/>
          </p:nvPr>
        </p:nvSpPr>
        <p:spPr>
          <a:xfrm>
            <a:off x="1313058" y="1917585"/>
            <a:ext cx="4825753" cy="3743667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/>
            </a:lvl1pPr>
          </a:lstStyle>
          <a:p>
            <a:endParaRPr lang="pt-BR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1313056" y="5766104"/>
            <a:ext cx="4840053" cy="410863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2994" indent="0" algn="r">
              <a:lnSpc>
                <a:spcPct val="100000"/>
              </a:lnSpc>
              <a:spcBef>
                <a:spcPts val="0"/>
              </a:spcBef>
              <a:buNone/>
              <a:defRPr lang="pt-BR" sz="1400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Fonte da imagem / ID da imagem</a:t>
            </a:r>
          </a:p>
        </p:txBody>
      </p:sp>
      <p:sp>
        <p:nvSpPr>
          <p:cNvPr id="14" name="Espaço Reservado para Texto 7"/>
          <p:cNvSpPr>
            <a:spLocks noGrp="1" noChangeAspect="1"/>
          </p:cNvSpPr>
          <p:nvPr>
            <p:ph type="body" sz="quarter" idx="17"/>
          </p:nvPr>
        </p:nvSpPr>
        <p:spPr>
          <a:xfrm>
            <a:off x="6528050" y="1514000"/>
            <a:ext cx="4741639" cy="4150696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6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1313058" y="1514000"/>
            <a:ext cx="4825753" cy="403582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3796" marR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pt-BR" sz="1800" b="1" baseline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marR="0" lvl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 err="1"/>
              <a:t>FiguraX</a:t>
            </a:r>
            <a:r>
              <a:rPr lang="pt-BR" dirty="0"/>
              <a:t> – Título da imagem</a:t>
            </a:r>
          </a:p>
        </p:txBody>
      </p:sp>
      <p:sp>
        <p:nvSpPr>
          <p:cNvPr id="11" name="Retângulo 10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2" name="Retângulo 11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818451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Imagem Abaix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426369" y="1510552"/>
            <a:ext cx="9941731" cy="1702424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0" name="Espaço Reservado para Imagem 9"/>
          <p:cNvSpPr>
            <a:spLocks noGrp="1"/>
          </p:cNvSpPr>
          <p:nvPr>
            <p:ph type="pic" sz="quarter" idx="11"/>
          </p:nvPr>
        </p:nvSpPr>
        <p:spPr>
          <a:xfrm>
            <a:off x="1426369" y="3761401"/>
            <a:ext cx="9941731" cy="1976745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/>
            </a:lvl1pPr>
          </a:lstStyle>
          <a:p>
            <a:endParaRPr lang="pt-BR" dirty="0"/>
          </a:p>
        </p:txBody>
      </p:sp>
      <p:sp>
        <p:nvSpPr>
          <p:cNvPr id="12" name="Espaço Reservado para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1426369" y="5837705"/>
            <a:ext cx="9941731" cy="410863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3796" indent="-243796" algn="r">
              <a:lnSpc>
                <a:spcPct val="113000"/>
              </a:lnSpc>
              <a:spcBef>
                <a:spcPts val="1050"/>
              </a:spcBef>
              <a:buNone/>
              <a:defRPr lang="pt-BR" sz="1400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Fonte da imagem / ID da imagem</a:t>
            </a:r>
          </a:p>
        </p:txBody>
      </p:sp>
      <p:sp>
        <p:nvSpPr>
          <p:cNvPr id="15" name="Espaço Reservado para Texto 2"/>
          <p:cNvSpPr>
            <a:spLocks noGrp="1"/>
          </p:cNvSpPr>
          <p:nvPr>
            <p:ph type="body" sz="quarter" idx="15" hasCustomPrompt="1"/>
          </p:nvPr>
        </p:nvSpPr>
        <p:spPr>
          <a:xfrm>
            <a:off x="1426369" y="3356585"/>
            <a:ext cx="9941731" cy="403582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3796" marR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pt-BR" sz="1800" b="1" baseline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marR="0" lvl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X – Título da imagem</a:t>
            </a:r>
          </a:p>
        </p:txBody>
      </p:sp>
      <p:sp>
        <p:nvSpPr>
          <p:cNvPr id="11" name="Retângulo 10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4" name="Retângulo 13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pic>
        <p:nvPicPr>
          <p:cNvPr id="17" name="Picture 2" descr="Fatec Itapira">
            <a:extLst>
              <a:ext uri="{FF2B5EF4-FFF2-40B4-BE49-F238E27FC236}">
                <a16:creationId xmlns:a16="http://schemas.microsoft.com/office/drawing/2014/main" id="{BB7C228E-6CE8-1E47-AD54-D2435BBEA9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0" y="7296"/>
            <a:ext cx="25400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894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022315" y="1775064"/>
            <a:ext cx="4725816" cy="4136845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4" name="Espaço Reservado para Texto 7"/>
          <p:cNvSpPr>
            <a:spLocks noGrp="1" noChangeAspect="1"/>
          </p:cNvSpPr>
          <p:nvPr>
            <p:ph type="body" sz="quarter" idx="11"/>
          </p:nvPr>
        </p:nvSpPr>
        <p:spPr>
          <a:xfrm>
            <a:off x="6217436" y="1734213"/>
            <a:ext cx="4725816" cy="4129759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pic>
        <p:nvPicPr>
          <p:cNvPr id="12" name="Picture 2" descr="Fatec Itapira">
            <a:extLst>
              <a:ext uri="{FF2B5EF4-FFF2-40B4-BE49-F238E27FC236}">
                <a16:creationId xmlns:a16="http://schemas.microsoft.com/office/drawing/2014/main" id="{F187BD18-32CC-9541-8C5A-C14DB39994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0" y="7296"/>
            <a:ext cx="25400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764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Box Desta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910208" y="1510552"/>
            <a:ext cx="4741639" cy="4150696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4" name="Espaço Reservado para Texto 7"/>
          <p:cNvSpPr>
            <a:spLocks noGrp="1" noChangeAspect="1"/>
          </p:cNvSpPr>
          <p:nvPr>
            <p:ph type="body" sz="quarter" idx="11"/>
          </p:nvPr>
        </p:nvSpPr>
        <p:spPr>
          <a:xfrm>
            <a:off x="6096002" y="1517662"/>
            <a:ext cx="4741639" cy="4143586"/>
          </a:xfrm>
          <a:solidFill>
            <a:schemeClr val="bg1">
              <a:lumMod val="75000"/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997582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Destaqu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838203" y="1712167"/>
            <a:ext cx="4741639" cy="4150696"/>
          </a:xfrm>
          <a:solidFill>
            <a:schemeClr val="bg1">
              <a:lumMod val="75000"/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4" name="Espaço Reservado para Texto 7"/>
          <p:cNvSpPr>
            <a:spLocks noGrp="1" noChangeAspect="1"/>
          </p:cNvSpPr>
          <p:nvPr>
            <p:ph type="body" sz="quarter" idx="11"/>
          </p:nvPr>
        </p:nvSpPr>
        <p:spPr>
          <a:xfrm>
            <a:off x="6023995" y="1719277"/>
            <a:ext cx="4741639" cy="4143586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00685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426371" y="1510555"/>
            <a:ext cx="9927431" cy="4510737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32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pic>
        <p:nvPicPr>
          <p:cNvPr id="8" name="Picture 2" descr="Fatec Itapira">
            <a:extLst>
              <a:ext uri="{FF2B5EF4-FFF2-40B4-BE49-F238E27FC236}">
                <a16:creationId xmlns:a16="http://schemas.microsoft.com/office/drawing/2014/main" id="{FF1182A2-1497-BE4C-B574-5A03070667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0" y="7296"/>
            <a:ext cx="25400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11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Referênc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426371" y="1510552"/>
            <a:ext cx="9927431" cy="4155038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6" name="Espaço Reservado para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1426371" y="5665590"/>
            <a:ext cx="9927431" cy="504056"/>
          </a:xfrm>
        </p:spPr>
        <p:txBody>
          <a:bodyPr vert="horz" lIns="91440" tIns="45720" rIns="91440" bIns="45720" rtlCol="0">
            <a:noAutofit/>
          </a:bodyPr>
          <a:lstStyle>
            <a:lvl1pPr marL="0" indent="0" algn="r">
              <a:lnSpc>
                <a:spcPct val="113000"/>
              </a:lnSpc>
              <a:spcBef>
                <a:spcPts val="1050"/>
              </a:spcBef>
              <a:buNone/>
              <a:defRPr lang="pt-BR" sz="1400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Referência do texto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17896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4BEED-8A68-4722-9E32-77B5A92D9FCF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9AD03-B9AA-4AC4-8737-AAAAC545CE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47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D89335E-A121-8842-85AC-B83750E5C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35869" y="1447052"/>
            <a:ext cx="9941731" cy="1702424"/>
          </a:xfrm>
        </p:spPr>
        <p:txBody>
          <a:bodyPr/>
          <a:lstStyle/>
          <a:p>
            <a:pPr algn="ctr"/>
            <a:r>
              <a:rPr lang="pt-BR" sz="5400" dirty="0"/>
              <a:t>CSS</a:t>
            </a:r>
          </a:p>
          <a:p>
            <a:pPr algn="ctr"/>
            <a:r>
              <a:rPr lang="pt-BR" sz="4400" dirty="0"/>
              <a:t>Folhas de Estilo, Seletores e Layout CSS</a:t>
            </a:r>
          </a:p>
          <a:p>
            <a:pPr algn="ctr"/>
            <a:endParaRPr lang="pt-BR" sz="54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1D7575F-7300-F345-9C32-8CED948BD2B9}"/>
              </a:ext>
            </a:extLst>
          </p:cNvPr>
          <p:cNvSpPr txBox="1"/>
          <p:nvPr/>
        </p:nvSpPr>
        <p:spPr>
          <a:xfrm>
            <a:off x="3526929" y="3597198"/>
            <a:ext cx="53596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Prof. Thiago </a:t>
            </a:r>
            <a:r>
              <a:rPr lang="pt-BR" sz="4000" dirty="0" err="1"/>
              <a:t>Salhab</a:t>
            </a:r>
            <a:r>
              <a:rPr lang="pt-BR" sz="4000" dirty="0"/>
              <a:t> Alves</a:t>
            </a:r>
          </a:p>
        </p:txBody>
      </p:sp>
    </p:spTree>
    <p:extLst>
      <p:ext uri="{BB962C8B-B14F-4D97-AF65-F5344CB8AC3E}">
        <p14:creationId xmlns:p14="http://schemas.microsoft.com/office/powerpoint/2010/main" val="2776732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F63A864-2230-3341-9AB8-0C29EB18C2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Arquivo com seletor de classe </a:t>
            </a:r>
            <a:r>
              <a:rPr lang="pt-BR" b="1" dirty="0"/>
              <a:t>regra2.css</a:t>
            </a:r>
          </a:p>
          <a:p>
            <a:r>
              <a:rPr lang="pt-BR" sz="2800" dirty="0"/>
              <a:t>.</a:t>
            </a:r>
            <a:r>
              <a:rPr lang="pt-BR" sz="2800" dirty="0" err="1"/>
              <a:t>item_menu</a:t>
            </a:r>
            <a:r>
              <a:rPr lang="pt-BR" sz="2800" dirty="0"/>
              <a:t>{</a:t>
            </a:r>
          </a:p>
          <a:p>
            <a:r>
              <a:rPr lang="pt-BR" sz="2800" dirty="0"/>
              <a:t>	color: #0066ff;</a:t>
            </a:r>
          </a:p>
          <a:p>
            <a:r>
              <a:rPr lang="pt-BR" sz="2800" dirty="0"/>
              <a:t>	background-color: #039;</a:t>
            </a:r>
          </a:p>
          <a:p>
            <a:r>
              <a:rPr lang="pt-BR" sz="2800" dirty="0"/>
              <a:t>	</a:t>
            </a:r>
            <a:r>
              <a:rPr lang="pt-BR" sz="2800" dirty="0" err="1"/>
              <a:t>font-family</a:t>
            </a:r>
            <a:r>
              <a:rPr lang="pt-BR" sz="2800" dirty="0"/>
              <a:t>: Arial;</a:t>
            </a:r>
          </a:p>
          <a:p>
            <a:r>
              <a:rPr lang="pt-BR" sz="2800" dirty="0"/>
              <a:t>	</a:t>
            </a:r>
            <a:r>
              <a:rPr lang="pt-BR" sz="2800" dirty="0" err="1"/>
              <a:t>font-size</a:t>
            </a:r>
            <a:r>
              <a:rPr lang="pt-BR" sz="2800" dirty="0"/>
              <a:t>: 14pt;</a:t>
            </a:r>
          </a:p>
          <a:p>
            <a:r>
              <a:rPr lang="pt-BR" sz="2800" dirty="0"/>
              <a:t>}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B39B5FC-FF49-554B-940C-E1C9870A31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sz="2800" dirty="0"/>
              <a:t>.</a:t>
            </a:r>
            <a:r>
              <a:rPr lang="pt-BR" sz="2800" dirty="0" err="1"/>
              <a:t>item_h</a:t>
            </a:r>
            <a:r>
              <a:rPr lang="pt-BR" sz="2800" dirty="0"/>
              <a:t>{</a:t>
            </a:r>
          </a:p>
          <a:p>
            <a:r>
              <a:rPr lang="pt-BR" sz="2800" dirty="0"/>
              <a:t>	color: #09f;</a:t>
            </a:r>
          </a:p>
          <a:p>
            <a:r>
              <a:rPr lang="pt-BR" sz="2800" dirty="0"/>
              <a:t>	</a:t>
            </a:r>
            <a:r>
              <a:rPr lang="pt-BR" sz="2800" dirty="0" err="1"/>
              <a:t>font-size</a:t>
            </a:r>
            <a:r>
              <a:rPr lang="pt-BR" sz="2800" dirty="0"/>
              <a:t>: 1.5em;</a:t>
            </a:r>
          </a:p>
          <a:p>
            <a:r>
              <a:rPr lang="pt-BR" sz="2800" dirty="0"/>
              <a:t>}</a:t>
            </a:r>
          </a:p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81170D0-8FC7-6440-81DA-8FB427F6F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1164116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523460B5-27B4-C14E-9067-D00264E44A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b="1" dirty="0"/>
              <a:t>Seletor de Ids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O seletor de </a:t>
            </a:r>
            <a:r>
              <a:rPr lang="pt-BR" dirty="0" err="1"/>
              <a:t>IDs</a:t>
            </a:r>
            <a:r>
              <a:rPr lang="pt-BR" dirty="0"/>
              <a:t> identifica uma parte da </a:t>
            </a:r>
            <a:r>
              <a:rPr lang="pt-BR" dirty="0" err="1"/>
              <a:t>página</a:t>
            </a:r>
            <a:r>
              <a:rPr lang="pt-BR" dirty="0"/>
              <a:t>, como o banner, o </a:t>
            </a:r>
            <a:r>
              <a:rPr lang="pt-BR" dirty="0" err="1"/>
              <a:t>rodape</a:t>
            </a:r>
            <a:r>
              <a:rPr lang="pt-BR" dirty="0"/>
              <a:t>́, a barra de </a:t>
            </a:r>
            <a:r>
              <a:rPr lang="pt-BR" dirty="0" err="1"/>
              <a:t>navegação</a:t>
            </a:r>
            <a:r>
              <a:rPr lang="pt-BR" dirty="0"/>
              <a:t>, ou ainda a </a:t>
            </a:r>
            <a:r>
              <a:rPr lang="pt-BR" dirty="0" err="1"/>
              <a:t>área</a:t>
            </a:r>
            <a:r>
              <a:rPr lang="pt-BR" dirty="0"/>
              <a:t> de </a:t>
            </a:r>
            <a:r>
              <a:rPr lang="pt-BR" dirty="0" err="1"/>
              <a:t>conteúdo</a:t>
            </a:r>
            <a:r>
              <a:rPr lang="pt-BR" dirty="0"/>
              <a:t>. De forma semelhante ao seletor de classe, o seletor de ID </a:t>
            </a:r>
            <a:r>
              <a:rPr lang="pt-BR" dirty="0" err="1"/>
              <a:t>também</a:t>
            </a:r>
            <a:r>
              <a:rPr lang="pt-BR" dirty="0"/>
              <a:t> deve receber um nome para associá-</a:t>
            </a:r>
            <a:r>
              <a:rPr lang="pt-BR" dirty="0" err="1"/>
              <a:t>lo</a:t>
            </a:r>
            <a:r>
              <a:rPr lang="pt-BR" dirty="0"/>
              <a:t> com a TAG HTML </a:t>
            </a:r>
            <a:r>
              <a:rPr lang="pt-BR" dirty="0" err="1"/>
              <a:t>através</a:t>
            </a:r>
            <a:r>
              <a:rPr lang="pt-BR" dirty="0"/>
              <a:t> do atributo id.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77A207C-A166-ED4D-AD35-1E94FE62F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1975655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4883A3A2-6F32-1747-B749-A781769AFD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2008" y="1173631"/>
            <a:ext cx="9927431" cy="4510737"/>
          </a:xfrm>
        </p:spPr>
        <p:txBody>
          <a:bodyPr/>
          <a:lstStyle/>
          <a:p>
            <a:r>
              <a:rPr lang="pt-BR" sz="2000" dirty="0"/>
              <a:t>&lt;</a:t>
            </a:r>
            <a:r>
              <a:rPr lang="pt-BR" sz="2000" dirty="0" err="1"/>
              <a:t>html</a:t>
            </a:r>
            <a:r>
              <a:rPr lang="pt-BR" sz="2000" dirty="0"/>
              <a:t>&gt;</a:t>
            </a:r>
          </a:p>
          <a:p>
            <a:r>
              <a:rPr lang="pt-BR" sz="2000" dirty="0"/>
              <a:t>&lt;</a:t>
            </a:r>
            <a:r>
              <a:rPr lang="pt-BR" sz="2000" dirty="0" err="1"/>
              <a:t>head</a:t>
            </a:r>
            <a:r>
              <a:rPr lang="pt-BR" sz="2000" dirty="0"/>
              <a:t>&gt;</a:t>
            </a:r>
          </a:p>
          <a:p>
            <a:r>
              <a:rPr lang="pt-BR" sz="2000" dirty="0"/>
              <a:t>&lt;</a:t>
            </a:r>
            <a:r>
              <a:rPr lang="pt-BR" sz="2000" dirty="0" err="1"/>
              <a:t>title</a:t>
            </a:r>
            <a:r>
              <a:rPr lang="pt-BR" sz="2000" dirty="0"/>
              <a:t>&gt;Loja Virtual &lt;/</a:t>
            </a:r>
            <a:r>
              <a:rPr lang="pt-BR" sz="2000" dirty="0" err="1"/>
              <a:t>title</a:t>
            </a:r>
            <a:r>
              <a:rPr lang="pt-BR" sz="2000" dirty="0"/>
              <a:t>&gt;</a:t>
            </a:r>
          </a:p>
          <a:p>
            <a:r>
              <a:rPr lang="pt-BR" sz="2000" dirty="0"/>
              <a:t>&lt;link </a:t>
            </a:r>
            <a:r>
              <a:rPr lang="pt-BR" sz="2000" dirty="0" err="1"/>
              <a:t>href</a:t>
            </a:r>
            <a:r>
              <a:rPr lang="pt-BR" sz="2000" dirty="0"/>
              <a:t>="regras3.css" </a:t>
            </a:r>
            <a:r>
              <a:rPr lang="pt-BR" sz="2000" dirty="0" err="1"/>
              <a:t>rel</a:t>
            </a:r>
            <a:r>
              <a:rPr lang="pt-BR" sz="2000" dirty="0"/>
              <a:t>="</a:t>
            </a:r>
            <a:r>
              <a:rPr lang="pt-BR" sz="2000" dirty="0" err="1"/>
              <a:t>stylesheet</a:t>
            </a:r>
            <a:r>
              <a:rPr lang="pt-BR" sz="2000" dirty="0"/>
              <a:t>" </a:t>
            </a:r>
            <a:r>
              <a:rPr lang="pt-BR" sz="2000" dirty="0" err="1"/>
              <a:t>type</a:t>
            </a:r>
            <a:r>
              <a:rPr lang="pt-BR" sz="2000" dirty="0"/>
              <a:t>="</a:t>
            </a:r>
            <a:r>
              <a:rPr lang="pt-BR" sz="2000" dirty="0" err="1"/>
              <a:t>text</a:t>
            </a:r>
            <a:r>
              <a:rPr lang="pt-BR" sz="2000" dirty="0"/>
              <a:t>/</a:t>
            </a:r>
            <a:r>
              <a:rPr lang="pt-BR" sz="2000" dirty="0" err="1"/>
              <a:t>css</a:t>
            </a:r>
            <a:r>
              <a:rPr lang="pt-BR" sz="2000" dirty="0"/>
              <a:t>" /&gt;</a:t>
            </a:r>
          </a:p>
          <a:p>
            <a:r>
              <a:rPr lang="pt-BR" sz="2000" dirty="0"/>
              <a:t>&lt;/</a:t>
            </a:r>
            <a:r>
              <a:rPr lang="pt-BR" sz="2000" dirty="0" err="1"/>
              <a:t>head</a:t>
            </a:r>
            <a:r>
              <a:rPr lang="pt-BR" sz="2000" dirty="0"/>
              <a:t>&gt;</a:t>
            </a:r>
          </a:p>
          <a:p>
            <a:r>
              <a:rPr lang="pt-BR" sz="2000" dirty="0"/>
              <a:t>&lt;</a:t>
            </a:r>
            <a:r>
              <a:rPr lang="pt-BR" sz="2000" dirty="0" err="1"/>
              <a:t>body</a:t>
            </a:r>
            <a:r>
              <a:rPr lang="pt-BR" sz="2000" dirty="0"/>
              <a:t>&gt;</a:t>
            </a:r>
          </a:p>
          <a:p>
            <a:r>
              <a:rPr lang="pt-BR" sz="2000" dirty="0"/>
              <a:t>	&lt;</a:t>
            </a:r>
            <a:r>
              <a:rPr lang="pt-BR" sz="2000" dirty="0" err="1"/>
              <a:t>div</a:t>
            </a:r>
            <a:r>
              <a:rPr lang="pt-BR" sz="2000" dirty="0"/>
              <a:t> id="banner"&gt;</a:t>
            </a:r>
          </a:p>
          <a:p>
            <a:r>
              <a:rPr lang="pt-BR" sz="2000" dirty="0"/>
              <a:t>	&lt;</a:t>
            </a:r>
            <a:r>
              <a:rPr lang="pt-BR" sz="2000" dirty="0" err="1"/>
              <a:t>p</a:t>
            </a:r>
            <a:r>
              <a:rPr lang="pt-BR" sz="2000" dirty="0"/>
              <a:t> </a:t>
            </a:r>
            <a:r>
              <a:rPr lang="pt-BR" sz="2000" dirty="0" err="1"/>
              <a:t>class</a:t>
            </a:r>
            <a:r>
              <a:rPr lang="pt-BR" sz="2000" dirty="0"/>
              <a:t>="</a:t>
            </a:r>
            <a:r>
              <a:rPr lang="pt-BR" sz="2000" dirty="0" err="1"/>
              <a:t>menu_sup</a:t>
            </a:r>
            <a:r>
              <a:rPr lang="pt-BR" sz="2000" dirty="0"/>
              <a:t>"&gt; Atendimento&lt;/</a:t>
            </a:r>
            <a:r>
              <a:rPr lang="pt-BR" sz="2000" dirty="0" err="1"/>
              <a:t>p</a:t>
            </a:r>
            <a:r>
              <a:rPr lang="pt-BR" sz="2000" dirty="0"/>
              <a:t>&gt;</a:t>
            </a:r>
          </a:p>
          <a:p>
            <a:r>
              <a:rPr lang="pt-BR" sz="2000" dirty="0"/>
              <a:t>	&lt;</a:t>
            </a:r>
            <a:r>
              <a:rPr lang="pt-BR" sz="2000" dirty="0" err="1"/>
              <a:t>p</a:t>
            </a:r>
            <a:r>
              <a:rPr lang="pt-BR" sz="2000" dirty="0"/>
              <a:t> </a:t>
            </a:r>
            <a:r>
              <a:rPr lang="pt-BR" sz="2000" dirty="0" err="1"/>
              <a:t>class</a:t>
            </a:r>
            <a:r>
              <a:rPr lang="pt-BR" sz="2000" dirty="0"/>
              <a:t>="</a:t>
            </a:r>
            <a:r>
              <a:rPr lang="pt-BR" sz="2000" dirty="0" err="1"/>
              <a:t>menu_sup</a:t>
            </a:r>
            <a:r>
              <a:rPr lang="pt-BR" sz="2000" dirty="0"/>
              <a:t>"&gt; Meus Pedidos&lt;/</a:t>
            </a:r>
            <a:r>
              <a:rPr lang="pt-BR" sz="2000" dirty="0" err="1"/>
              <a:t>p</a:t>
            </a:r>
            <a:r>
              <a:rPr lang="pt-BR" sz="2000" dirty="0"/>
              <a:t>&gt;</a:t>
            </a:r>
          </a:p>
          <a:p>
            <a:r>
              <a:rPr lang="pt-BR" sz="2000" dirty="0"/>
              <a:t>	&lt;h1 </a:t>
            </a:r>
            <a:r>
              <a:rPr lang="pt-BR" sz="2000" dirty="0" err="1"/>
              <a:t>class</a:t>
            </a:r>
            <a:r>
              <a:rPr lang="pt-BR" sz="2000" dirty="0"/>
              <a:t>="</a:t>
            </a:r>
            <a:r>
              <a:rPr lang="pt-BR" sz="2000" dirty="0" err="1"/>
              <a:t>cabecalho</a:t>
            </a:r>
            <a:r>
              <a:rPr lang="pt-BR" sz="2000" dirty="0"/>
              <a:t>"&gt; Produtos em Oferta&lt;/h1&gt;</a:t>
            </a:r>
          </a:p>
          <a:p>
            <a:r>
              <a:rPr lang="pt-BR" sz="2000" dirty="0"/>
              <a:t>&lt;/</a:t>
            </a:r>
            <a:r>
              <a:rPr lang="pt-BR" sz="2000" dirty="0" err="1"/>
              <a:t>body</a:t>
            </a:r>
            <a:r>
              <a:rPr lang="pt-BR" sz="2000" dirty="0"/>
              <a:t>&gt;</a:t>
            </a:r>
          </a:p>
          <a:p>
            <a:r>
              <a:rPr lang="pt-BR" sz="2000" dirty="0"/>
              <a:t>&lt;/</a:t>
            </a:r>
            <a:r>
              <a:rPr lang="pt-BR" sz="2000" dirty="0" err="1"/>
              <a:t>html</a:t>
            </a:r>
            <a:r>
              <a:rPr lang="pt-BR" sz="2000" dirty="0"/>
              <a:t>&gt;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173A5DB-346C-FC4A-868A-CE52B026E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1619721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C388CC18-51C3-F24F-B78C-40EBFE6AE3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dirty="0"/>
              <a:t>#banner{</a:t>
            </a:r>
          </a:p>
          <a:p>
            <a:r>
              <a:rPr lang="en" dirty="0"/>
              <a:t>	color: #</a:t>
            </a:r>
            <a:r>
              <a:rPr lang="en" dirty="0" err="1"/>
              <a:t>fff</a:t>
            </a:r>
            <a:r>
              <a:rPr lang="en" dirty="0"/>
              <a:t>;</a:t>
            </a:r>
          </a:p>
          <a:p>
            <a:r>
              <a:rPr lang="en" dirty="0"/>
              <a:t>	background-color: #9cf;</a:t>
            </a:r>
          </a:p>
          <a:p>
            <a:r>
              <a:rPr lang="en" dirty="0"/>
              <a:t>	font-family: Arial;</a:t>
            </a:r>
          </a:p>
          <a:p>
            <a:r>
              <a:rPr lang="en" dirty="0"/>
              <a:t>	font-size: 14pt;</a:t>
            </a:r>
          </a:p>
          <a:p>
            <a:r>
              <a:rPr lang="en" dirty="0"/>
              <a:t>}</a:t>
            </a:r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8792DE2-676E-BC4E-85BA-B0D9E82F6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1441311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6DCFFD08-5D73-7846-86CA-B465536EA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b="1" dirty="0"/>
              <a:t>Layout CSS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Para criar o layout CSS, é </a:t>
            </a:r>
            <a:r>
              <a:rPr lang="pt-BR" dirty="0" err="1"/>
              <a:t>necessário</a:t>
            </a:r>
            <a:r>
              <a:rPr lang="pt-BR" dirty="0"/>
              <a:t> combinar as </a:t>
            </a:r>
            <a:r>
              <a:rPr lang="pt-BR" dirty="0" err="1"/>
              <a:t>TAGs</a:t>
            </a:r>
            <a:r>
              <a:rPr lang="pt-BR" dirty="0"/>
              <a:t> </a:t>
            </a:r>
            <a:r>
              <a:rPr lang="pt-BR" dirty="0" err="1"/>
              <a:t>div</a:t>
            </a:r>
            <a:r>
              <a:rPr lang="pt-BR" dirty="0"/>
              <a:t> com as propriedades display e </a:t>
            </a:r>
            <a:r>
              <a:rPr lang="pt-BR" dirty="0" err="1"/>
              <a:t>float</a:t>
            </a:r>
            <a:r>
              <a:rPr lang="pt-BR" dirty="0"/>
              <a:t>. Existem diversas maneiras de combinar essas </a:t>
            </a:r>
            <a:r>
              <a:rPr lang="pt-BR" dirty="0" err="1"/>
              <a:t>TAGs</a:t>
            </a:r>
            <a:r>
              <a:rPr lang="pt-BR" dirty="0"/>
              <a:t>, assim como de distribuir as </a:t>
            </a:r>
            <a:r>
              <a:rPr lang="pt-BR" dirty="0" err="1"/>
              <a:t>informações</a:t>
            </a:r>
            <a:r>
              <a:rPr lang="pt-BR" dirty="0"/>
              <a:t>, de modo a criar </a:t>
            </a:r>
            <a:r>
              <a:rPr lang="pt-BR"/>
              <a:t>o layout.</a:t>
            </a:r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FD5EAF7-88FE-DC4B-B7CC-A728EE2D8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213486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DB23344D-7591-AB4B-8398-8884D2C436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b="1" dirty="0"/>
              <a:t>Folha de Estilo Externa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Para incorporar folhas de estilo externas, é </a:t>
            </a:r>
            <a:r>
              <a:rPr lang="pt-BR" dirty="0" err="1"/>
              <a:t>necessário</a:t>
            </a:r>
            <a:r>
              <a:rPr lang="pt-BR" dirty="0"/>
              <a:t> criar um arquivo em </a:t>
            </a:r>
            <a:r>
              <a:rPr lang="pt-BR" dirty="0" err="1"/>
              <a:t>sepa</a:t>
            </a:r>
            <a:r>
              <a:rPr lang="pt-BR" dirty="0"/>
              <a:t>- </a:t>
            </a:r>
            <a:r>
              <a:rPr lang="pt-BR" dirty="0" err="1"/>
              <a:t>rado</a:t>
            </a:r>
            <a:r>
              <a:rPr lang="pt-BR" dirty="0"/>
              <a:t> para a </a:t>
            </a:r>
            <a:r>
              <a:rPr lang="pt-BR" dirty="0" err="1"/>
              <a:t>definição</a:t>
            </a:r>
            <a:r>
              <a:rPr lang="pt-BR" dirty="0"/>
              <a:t> das regras CSS. Esse arquivo pode ser criado com um editor de textos simples, como o bloco de notas, </a:t>
            </a:r>
            <a:r>
              <a:rPr lang="pt-BR" dirty="0" err="1"/>
              <a:t>porém</a:t>
            </a:r>
            <a:r>
              <a:rPr lang="pt-BR" dirty="0"/>
              <a:t> sua </a:t>
            </a:r>
            <a:r>
              <a:rPr lang="pt-BR" dirty="0" err="1"/>
              <a:t>extensão</a:t>
            </a:r>
            <a:r>
              <a:rPr lang="pt-BR" dirty="0"/>
              <a:t> deve </a:t>
            </a:r>
            <a:r>
              <a:rPr lang="pt-BR" dirty="0" err="1"/>
              <a:t>obrigatoria</a:t>
            </a:r>
            <a:r>
              <a:rPr lang="pt-BR" dirty="0"/>
              <a:t>- mente ser .</a:t>
            </a:r>
            <a:r>
              <a:rPr lang="pt-BR" dirty="0" err="1"/>
              <a:t>css</a:t>
            </a:r>
            <a:r>
              <a:rPr lang="pt-BR" dirty="0"/>
              <a:t>.</a:t>
            </a:r>
          </a:p>
          <a:p>
            <a:endParaRPr lang="pt-BR" b="1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89D052B-92BE-2246-87C0-AB1EB7DFF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2214440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F5049C8D-666B-3943-864F-9D612A35D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A segunda etapa para o uso desse tipo de folha de estilo é indicar no arquivo .</a:t>
            </a:r>
            <a:r>
              <a:rPr lang="pt-BR" dirty="0" err="1"/>
              <a:t>html</a:t>
            </a:r>
            <a:r>
              <a:rPr lang="pt-BR" dirty="0"/>
              <a:t> onde ela está definida. Para isso, é utilizada a TAG link no </a:t>
            </a:r>
            <a:r>
              <a:rPr lang="pt-BR" dirty="0" err="1"/>
              <a:t>cabeçalho</a:t>
            </a:r>
            <a:r>
              <a:rPr lang="pt-BR" dirty="0"/>
              <a:t> da </a:t>
            </a:r>
            <a:r>
              <a:rPr lang="pt-BR" dirty="0" err="1"/>
              <a:t>página</a:t>
            </a:r>
            <a:r>
              <a:rPr lang="pt-BR" dirty="0"/>
              <a:t> HTML. Essa TAG referencia o arquivo .</a:t>
            </a:r>
            <a:r>
              <a:rPr lang="pt-BR" dirty="0" err="1"/>
              <a:t>css</a:t>
            </a:r>
            <a:r>
              <a:rPr lang="pt-BR" dirty="0"/>
              <a:t>, e todas as regras nele definidas </a:t>
            </a:r>
            <a:r>
              <a:rPr lang="pt-BR" dirty="0" err="1"/>
              <a:t>são</a:t>
            </a:r>
            <a:r>
              <a:rPr lang="pt-BR" dirty="0"/>
              <a:t> </a:t>
            </a:r>
            <a:r>
              <a:rPr lang="pt-BR" dirty="0" err="1"/>
              <a:t>apli</a:t>
            </a:r>
            <a:r>
              <a:rPr lang="pt-BR" dirty="0"/>
              <a:t>- </a:t>
            </a:r>
            <a:r>
              <a:rPr lang="pt-BR" dirty="0" err="1"/>
              <a:t>cadas</a:t>
            </a:r>
            <a:r>
              <a:rPr lang="pt-BR" dirty="0"/>
              <a:t> ao arquivo .</a:t>
            </a:r>
            <a:r>
              <a:rPr lang="pt-BR" dirty="0" err="1"/>
              <a:t>html</a:t>
            </a:r>
            <a:r>
              <a:rPr lang="pt-BR" dirty="0"/>
              <a:t> 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414B700-9553-F34A-A5D9-D044C8504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4291404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EB6EE79-8EBD-0542-B8F0-79BC52A0F8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82028" y="573295"/>
            <a:ext cx="9927431" cy="4510737"/>
          </a:xfrm>
        </p:spPr>
        <p:txBody>
          <a:bodyPr/>
          <a:lstStyle/>
          <a:p>
            <a:r>
              <a:rPr lang="en" sz="2400" dirty="0"/>
              <a:t>&lt;html&gt;</a:t>
            </a:r>
          </a:p>
          <a:p>
            <a:r>
              <a:rPr lang="en" sz="2400" dirty="0"/>
              <a:t>&lt;head&gt;</a:t>
            </a:r>
          </a:p>
          <a:p>
            <a:r>
              <a:rPr lang="en" sz="2400" dirty="0"/>
              <a:t>&lt;title&gt;	Loja Virtual &lt;/title&gt;</a:t>
            </a:r>
          </a:p>
          <a:p>
            <a:r>
              <a:rPr lang="en" sz="2400" dirty="0"/>
              <a:t>&lt;link </a:t>
            </a:r>
            <a:r>
              <a:rPr lang="en" sz="2400" dirty="0" err="1"/>
              <a:t>href</a:t>
            </a:r>
            <a:r>
              <a:rPr lang="en" sz="2400" dirty="0"/>
              <a:t>="</a:t>
            </a:r>
            <a:r>
              <a:rPr lang="en" sz="2400" dirty="0" err="1"/>
              <a:t>regras.css</a:t>
            </a:r>
            <a:r>
              <a:rPr lang="en" sz="2400" dirty="0"/>
              <a:t>" </a:t>
            </a:r>
            <a:r>
              <a:rPr lang="en" sz="2400" dirty="0" err="1"/>
              <a:t>rel</a:t>
            </a:r>
            <a:r>
              <a:rPr lang="en" sz="2400" dirty="0"/>
              <a:t>="stylesheet" type="text/</a:t>
            </a:r>
            <a:r>
              <a:rPr lang="en" sz="2400" dirty="0" err="1"/>
              <a:t>css</a:t>
            </a:r>
            <a:r>
              <a:rPr lang="en" sz="2400" dirty="0"/>
              <a:t>" /&gt;</a:t>
            </a:r>
          </a:p>
          <a:p>
            <a:r>
              <a:rPr lang="en" sz="2400" dirty="0"/>
              <a:t>&lt;/head&gt;</a:t>
            </a:r>
          </a:p>
          <a:p>
            <a:r>
              <a:rPr lang="en" sz="2400" dirty="0"/>
              <a:t>&lt;body&gt;</a:t>
            </a:r>
          </a:p>
          <a:p>
            <a:r>
              <a:rPr lang="en" sz="2400" dirty="0"/>
              <a:t>	&lt;p&gt; </a:t>
            </a:r>
            <a:r>
              <a:rPr lang="en" sz="2400" dirty="0" err="1"/>
              <a:t>Atendimento</a:t>
            </a:r>
            <a:r>
              <a:rPr lang="en" sz="2400" dirty="0"/>
              <a:t>&lt;/p&gt;</a:t>
            </a:r>
          </a:p>
          <a:p>
            <a:r>
              <a:rPr lang="en" sz="2400" dirty="0"/>
              <a:t>	&lt;p&gt; Meus </a:t>
            </a:r>
            <a:r>
              <a:rPr lang="en" sz="2400" dirty="0" err="1"/>
              <a:t>Pedidos</a:t>
            </a:r>
            <a:r>
              <a:rPr lang="en" sz="2400" dirty="0"/>
              <a:t>&lt;/p&gt;</a:t>
            </a:r>
          </a:p>
          <a:p>
            <a:r>
              <a:rPr lang="en" sz="2400" dirty="0"/>
              <a:t>	&lt;h1&gt; </a:t>
            </a:r>
            <a:r>
              <a:rPr lang="en" sz="2400" dirty="0" err="1"/>
              <a:t>Produtos</a:t>
            </a:r>
            <a:r>
              <a:rPr lang="en" sz="2400" dirty="0"/>
              <a:t> </a:t>
            </a:r>
            <a:r>
              <a:rPr lang="en" sz="2400" dirty="0" err="1"/>
              <a:t>em</a:t>
            </a:r>
            <a:r>
              <a:rPr lang="en" sz="2400" dirty="0"/>
              <a:t> </a:t>
            </a:r>
            <a:r>
              <a:rPr lang="en" sz="2400" dirty="0" err="1"/>
              <a:t>Oferta</a:t>
            </a:r>
            <a:r>
              <a:rPr lang="en" sz="2400" dirty="0"/>
              <a:t>&lt;/h1&gt;</a:t>
            </a:r>
          </a:p>
          <a:p>
            <a:r>
              <a:rPr lang="en" sz="2400" dirty="0"/>
              <a:t>&lt;/body&gt;</a:t>
            </a:r>
          </a:p>
          <a:p>
            <a:r>
              <a:rPr lang="en" sz="2400" dirty="0"/>
              <a:t>&lt;/html&gt;</a:t>
            </a:r>
            <a:endParaRPr lang="pt-BR" sz="24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0965946-790B-4A47-AD56-337A43EF9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3902867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83B83D8D-EA52-3546-8D67-8F0A825D5E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Arquivo externo </a:t>
            </a:r>
            <a:r>
              <a:rPr lang="pt-BR" b="1" dirty="0" err="1"/>
              <a:t>regras.css</a:t>
            </a:r>
            <a:endParaRPr lang="pt-BR" b="1" dirty="0"/>
          </a:p>
          <a:p>
            <a:r>
              <a:rPr lang="pt-BR" sz="2400" dirty="0"/>
              <a:t>h1{</a:t>
            </a:r>
          </a:p>
          <a:p>
            <a:r>
              <a:rPr lang="pt-BR" sz="2400" dirty="0"/>
              <a:t>	color: #0066ff;</a:t>
            </a:r>
          </a:p>
          <a:p>
            <a:r>
              <a:rPr lang="pt-BR" sz="2400" dirty="0"/>
              <a:t>	</a:t>
            </a:r>
            <a:r>
              <a:rPr lang="pt-BR" sz="2400" dirty="0" err="1"/>
              <a:t>font-family</a:t>
            </a:r>
            <a:r>
              <a:rPr lang="pt-BR" sz="2400" dirty="0"/>
              <a:t>: Arial;</a:t>
            </a:r>
          </a:p>
          <a:p>
            <a:r>
              <a:rPr lang="pt-BR" sz="2400" dirty="0"/>
              <a:t>}</a:t>
            </a:r>
          </a:p>
          <a:p>
            <a:r>
              <a:rPr lang="pt-BR" sz="2400" dirty="0" err="1"/>
              <a:t>p</a:t>
            </a:r>
            <a:r>
              <a:rPr lang="pt-BR" sz="2400" dirty="0"/>
              <a:t>{</a:t>
            </a:r>
          </a:p>
          <a:p>
            <a:r>
              <a:rPr lang="pt-BR" sz="2400" dirty="0"/>
              <a:t>	color: #09f;</a:t>
            </a:r>
          </a:p>
          <a:p>
            <a:r>
              <a:rPr lang="pt-BR" sz="2400" dirty="0"/>
              <a:t>	</a:t>
            </a:r>
            <a:r>
              <a:rPr lang="pt-BR" sz="2400" dirty="0" err="1"/>
              <a:t>font-size</a:t>
            </a:r>
            <a:r>
              <a:rPr lang="pt-BR" sz="2400" dirty="0"/>
              <a:t>: 1.5em;</a:t>
            </a:r>
          </a:p>
          <a:p>
            <a:r>
              <a:rPr lang="pt-BR" sz="2400" dirty="0"/>
              <a:t>}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3C5B7E6-D3B9-5A46-A497-290238F3C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2837474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B5745658-30C7-E942-A976-325186FA2A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b="1" dirty="0"/>
              <a:t>Seletores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No CSS, existem </a:t>
            </a:r>
            <a:r>
              <a:rPr lang="pt-BR" dirty="0" err="1"/>
              <a:t>vários</a:t>
            </a:r>
            <a:r>
              <a:rPr lang="pt-BR" dirty="0"/>
              <a:t> tipos de seletores que </a:t>
            </a:r>
            <a:r>
              <a:rPr lang="pt-BR" dirty="0" err="1"/>
              <a:t>voce</a:t>
            </a:r>
            <a:r>
              <a:rPr lang="pt-BR" dirty="0"/>
              <a:t>̂ pode usar para personalizar uma </a:t>
            </a:r>
            <a:r>
              <a:rPr lang="pt-BR" dirty="0" err="1"/>
              <a:t>página</a:t>
            </a:r>
            <a:r>
              <a:rPr lang="pt-BR" dirty="0"/>
              <a:t>: seletor de </a:t>
            </a:r>
            <a:r>
              <a:rPr lang="pt-BR" dirty="0" err="1"/>
              <a:t>TAGs</a:t>
            </a:r>
            <a:r>
              <a:rPr lang="pt-BR" dirty="0"/>
              <a:t>, seletor de classes, seletor de </a:t>
            </a:r>
            <a:r>
              <a:rPr lang="pt-BR" dirty="0" err="1"/>
              <a:t>IDs</a:t>
            </a:r>
            <a:r>
              <a:rPr lang="pt-BR" dirty="0"/>
              <a:t>, seletor de atributos, seletores </a:t>
            </a:r>
            <a:r>
              <a:rPr lang="pt-BR" dirty="0" err="1"/>
              <a:t>pseudoclasse</a:t>
            </a:r>
            <a:r>
              <a:rPr lang="pt-BR" dirty="0"/>
              <a:t> e </a:t>
            </a:r>
            <a:r>
              <a:rPr lang="pt-BR" dirty="0" err="1"/>
              <a:t>pseudoelemento</a:t>
            </a:r>
            <a:r>
              <a:rPr lang="pt-BR" dirty="0"/>
              <a:t>. </a:t>
            </a:r>
            <a:endParaRPr lang="pt-BR" b="1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0A2C5B6-5487-B546-8D41-0B925952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2530802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CAD7204-225A-C94F-A77B-03AB2CCEBE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b="1" dirty="0"/>
              <a:t>Seletor de </a:t>
            </a:r>
            <a:r>
              <a:rPr lang="pt-BR" b="1" dirty="0" err="1"/>
              <a:t>TAGs</a:t>
            </a:r>
            <a:endParaRPr lang="pt-BR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O seletor de TAG é aquele aplicado </a:t>
            </a:r>
            <a:r>
              <a:rPr lang="pt-BR" dirty="0" err="1"/>
              <a:t>às</a:t>
            </a:r>
            <a:r>
              <a:rPr lang="pt-BR" dirty="0"/>
              <a:t> </a:t>
            </a:r>
            <a:r>
              <a:rPr lang="pt-BR" dirty="0" err="1"/>
              <a:t>TAGs</a:t>
            </a:r>
            <a:r>
              <a:rPr lang="pt-BR" dirty="0"/>
              <a:t> HTML, como, por exemplo, os sele- tores h1 e </a:t>
            </a:r>
            <a:r>
              <a:rPr lang="pt-BR" dirty="0" err="1"/>
              <a:t>p</a:t>
            </a:r>
            <a:r>
              <a:rPr lang="pt-BR" dirty="0"/>
              <a:t> vistos nas </a:t>
            </a:r>
            <a:r>
              <a:rPr lang="pt-BR" dirty="0" err="1"/>
              <a:t>seções</a:t>
            </a:r>
            <a:r>
              <a:rPr lang="pt-BR" dirty="0"/>
              <a:t> anteriores. Isso porque os seletores de </a:t>
            </a:r>
            <a:r>
              <a:rPr lang="pt-BR" dirty="0" err="1"/>
              <a:t>TAGs</a:t>
            </a:r>
            <a:r>
              <a:rPr lang="pt-BR" dirty="0"/>
              <a:t> usam o mesmo nome da TAG que </a:t>
            </a:r>
            <a:r>
              <a:rPr lang="pt-BR" dirty="0" err="1"/>
              <a:t>irão</a:t>
            </a:r>
            <a:r>
              <a:rPr lang="pt-BR" dirty="0"/>
              <a:t> formatar. 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9A573B3-BCC2-5048-9FC8-4463C423C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2811030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04C2EA7-8F72-F243-86C8-6A19E93261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b="1" dirty="0"/>
              <a:t>Seletor de Classe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Uma </a:t>
            </a:r>
            <a:r>
              <a:rPr lang="pt-BR" dirty="0" err="1"/>
              <a:t>solução</a:t>
            </a:r>
            <a:r>
              <a:rPr lang="pt-BR" dirty="0"/>
              <a:t> para o problema apresentado pelo seletor de </a:t>
            </a:r>
            <a:r>
              <a:rPr lang="pt-BR" dirty="0" err="1"/>
              <a:t>TAGs</a:t>
            </a:r>
            <a:r>
              <a:rPr lang="pt-BR" dirty="0"/>
              <a:t> é usar o seletor de classes. Ele permite criar o nome de um seletor e, com ele, criar uma classe, onde </a:t>
            </a:r>
            <a:r>
              <a:rPr lang="pt-BR" dirty="0" err="1"/>
              <a:t>serão</a:t>
            </a:r>
            <a:r>
              <a:rPr lang="pt-BR" dirty="0"/>
              <a:t> definidas as regras CSS. </a:t>
            </a:r>
            <a:r>
              <a:rPr lang="pt-BR" dirty="0" err="1"/>
              <a:t>Após</a:t>
            </a:r>
            <a:r>
              <a:rPr lang="pt-BR" dirty="0"/>
              <a:t>, </a:t>
            </a:r>
            <a:r>
              <a:rPr lang="pt-BR" dirty="0" err="1"/>
              <a:t>voce</a:t>
            </a:r>
            <a:r>
              <a:rPr lang="pt-BR" dirty="0"/>
              <a:t>̂ escolhe quais </a:t>
            </a:r>
            <a:r>
              <a:rPr lang="pt-BR" dirty="0" err="1"/>
              <a:t>TAGs</a:t>
            </a:r>
            <a:r>
              <a:rPr lang="pt-BR" dirty="0"/>
              <a:t> HTML deseja associar ao seletor de classe.</a:t>
            </a:r>
          </a:p>
          <a:p>
            <a:endParaRPr lang="pt-BR" b="1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6C215AF-DCD9-3E4C-9314-6ADDDAEBC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3630995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BF244D8-A800-7E4F-816A-8D32097F26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sz="2000" dirty="0"/>
              <a:t>&lt;</a:t>
            </a:r>
            <a:r>
              <a:rPr lang="pt-BR" sz="2000" dirty="0" err="1"/>
              <a:t>html</a:t>
            </a:r>
            <a:r>
              <a:rPr lang="pt-BR" sz="2000" dirty="0"/>
              <a:t>&gt;</a:t>
            </a:r>
          </a:p>
          <a:p>
            <a:r>
              <a:rPr lang="pt-BR" sz="2000" dirty="0"/>
              <a:t>&lt;</a:t>
            </a:r>
            <a:r>
              <a:rPr lang="pt-BR" sz="2000" dirty="0" err="1"/>
              <a:t>head</a:t>
            </a:r>
            <a:r>
              <a:rPr lang="pt-BR" sz="2000" dirty="0"/>
              <a:t>&gt;</a:t>
            </a:r>
          </a:p>
          <a:p>
            <a:r>
              <a:rPr lang="pt-BR" sz="2000" dirty="0"/>
              <a:t>&lt;</a:t>
            </a:r>
            <a:r>
              <a:rPr lang="pt-BR" sz="2000" dirty="0" err="1"/>
              <a:t>title</a:t>
            </a:r>
            <a:r>
              <a:rPr lang="pt-BR" sz="2000" dirty="0"/>
              <a:t>&gt;	Loja Virtual &lt;/</a:t>
            </a:r>
            <a:r>
              <a:rPr lang="pt-BR" sz="2000" dirty="0" err="1"/>
              <a:t>title</a:t>
            </a:r>
            <a:r>
              <a:rPr lang="pt-BR" sz="2000" dirty="0"/>
              <a:t>&gt;</a:t>
            </a:r>
          </a:p>
          <a:p>
            <a:r>
              <a:rPr lang="pt-BR" sz="2000" dirty="0"/>
              <a:t>&lt;link </a:t>
            </a:r>
            <a:r>
              <a:rPr lang="pt-BR" sz="2000" dirty="0" err="1"/>
              <a:t>href</a:t>
            </a:r>
            <a:r>
              <a:rPr lang="pt-BR" sz="2000" dirty="0"/>
              <a:t>="regras2.css" </a:t>
            </a:r>
            <a:r>
              <a:rPr lang="pt-BR" sz="2000" dirty="0" err="1"/>
              <a:t>rel</a:t>
            </a:r>
            <a:r>
              <a:rPr lang="pt-BR" sz="2000" dirty="0"/>
              <a:t>="</a:t>
            </a:r>
            <a:r>
              <a:rPr lang="pt-BR" sz="2000" dirty="0" err="1"/>
              <a:t>stylesheet</a:t>
            </a:r>
            <a:r>
              <a:rPr lang="pt-BR" sz="2000" dirty="0"/>
              <a:t>" </a:t>
            </a:r>
            <a:r>
              <a:rPr lang="pt-BR" sz="2000" dirty="0" err="1"/>
              <a:t>type</a:t>
            </a:r>
            <a:r>
              <a:rPr lang="pt-BR" sz="2000" dirty="0"/>
              <a:t>="</a:t>
            </a:r>
            <a:r>
              <a:rPr lang="pt-BR" sz="2000" dirty="0" err="1"/>
              <a:t>text</a:t>
            </a:r>
            <a:r>
              <a:rPr lang="pt-BR" sz="2000" dirty="0"/>
              <a:t>/</a:t>
            </a:r>
            <a:r>
              <a:rPr lang="pt-BR" sz="2000" dirty="0" err="1"/>
              <a:t>css</a:t>
            </a:r>
            <a:r>
              <a:rPr lang="pt-BR" sz="2000" dirty="0"/>
              <a:t>" /&gt;</a:t>
            </a:r>
          </a:p>
          <a:p>
            <a:r>
              <a:rPr lang="pt-BR" sz="2000" dirty="0"/>
              <a:t>&lt;/</a:t>
            </a:r>
            <a:r>
              <a:rPr lang="pt-BR" sz="2000" dirty="0" err="1"/>
              <a:t>head</a:t>
            </a:r>
            <a:r>
              <a:rPr lang="pt-BR" sz="2000" dirty="0"/>
              <a:t>&gt;</a:t>
            </a:r>
          </a:p>
          <a:p>
            <a:r>
              <a:rPr lang="pt-BR" sz="2000" dirty="0"/>
              <a:t>&lt;</a:t>
            </a:r>
            <a:r>
              <a:rPr lang="pt-BR" sz="2000" dirty="0" err="1"/>
              <a:t>body</a:t>
            </a:r>
            <a:r>
              <a:rPr lang="pt-BR" sz="2000" dirty="0"/>
              <a:t>&gt;</a:t>
            </a:r>
          </a:p>
          <a:p>
            <a:r>
              <a:rPr lang="pt-BR" sz="2000" dirty="0"/>
              <a:t>	&lt;</a:t>
            </a:r>
            <a:r>
              <a:rPr lang="pt-BR" sz="2000" dirty="0" err="1"/>
              <a:t>p</a:t>
            </a:r>
            <a:r>
              <a:rPr lang="pt-BR" sz="2000" dirty="0"/>
              <a:t> </a:t>
            </a:r>
            <a:r>
              <a:rPr lang="pt-BR" sz="2000" dirty="0" err="1"/>
              <a:t>class</a:t>
            </a:r>
            <a:r>
              <a:rPr lang="pt-BR" sz="2000" dirty="0"/>
              <a:t>="</a:t>
            </a:r>
            <a:r>
              <a:rPr lang="pt-BR" sz="2000" dirty="0" err="1"/>
              <a:t>item_menu</a:t>
            </a:r>
            <a:r>
              <a:rPr lang="pt-BR" sz="2000" dirty="0"/>
              <a:t>"&gt; Atendimento&lt;/</a:t>
            </a:r>
            <a:r>
              <a:rPr lang="pt-BR" sz="2000" dirty="0" err="1"/>
              <a:t>p</a:t>
            </a:r>
            <a:r>
              <a:rPr lang="pt-BR" sz="2000" dirty="0"/>
              <a:t>&gt;</a:t>
            </a:r>
          </a:p>
          <a:p>
            <a:r>
              <a:rPr lang="pt-BR" sz="2000" dirty="0"/>
              <a:t>	&lt;</a:t>
            </a:r>
            <a:r>
              <a:rPr lang="pt-BR" sz="2000" dirty="0" err="1"/>
              <a:t>p</a:t>
            </a:r>
            <a:r>
              <a:rPr lang="pt-BR" sz="2000" dirty="0"/>
              <a:t> </a:t>
            </a:r>
            <a:r>
              <a:rPr lang="pt-BR" sz="2000" dirty="0" err="1"/>
              <a:t>class</a:t>
            </a:r>
            <a:r>
              <a:rPr lang="pt-BR" sz="2000" dirty="0"/>
              <a:t>="</a:t>
            </a:r>
            <a:r>
              <a:rPr lang="pt-BR" sz="2000" dirty="0" err="1"/>
              <a:t>item_menu</a:t>
            </a:r>
            <a:r>
              <a:rPr lang="pt-BR" sz="2000" dirty="0"/>
              <a:t>"&gt; Meus Pedidos&lt;/</a:t>
            </a:r>
            <a:r>
              <a:rPr lang="pt-BR" sz="2000" dirty="0" err="1"/>
              <a:t>p</a:t>
            </a:r>
            <a:r>
              <a:rPr lang="pt-BR" sz="2000" dirty="0"/>
              <a:t>&gt;</a:t>
            </a:r>
          </a:p>
          <a:p>
            <a:r>
              <a:rPr lang="pt-BR" sz="2000" dirty="0"/>
              <a:t>	&lt;h1 </a:t>
            </a:r>
            <a:r>
              <a:rPr lang="pt-BR" sz="2000" dirty="0" err="1"/>
              <a:t>class</a:t>
            </a:r>
            <a:r>
              <a:rPr lang="pt-BR" sz="2000" dirty="0"/>
              <a:t>="</a:t>
            </a:r>
            <a:r>
              <a:rPr lang="pt-BR" sz="2000" dirty="0" err="1"/>
              <a:t>item_h</a:t>
            </a:r>
            <a:r>
              <a:rPr lang="pt-BR" sz="2000" dirty="0"/>
              <a:t>"&gt; Produtos em Oferta&lt;/h1&gt;</a:t>
            </a:r>
          </a:p>
          <a:p>
            <a:r>
              <a:rPr lang="pt-BR" sz="2000" dirty="0"/>
              <a:t>&lt;/</a:t>
            </a:r>
            <a:r>
              <a:rPr lang="pt-BR" sz="2000" dirty="0" err="1"/>
              <a:t>body</a:t>
            </a:r>
            <a:r>
              <a:rPr lang="pt-BR" sz="2000" dirty="0"/>
              <a:t>&gt;</a:t>
            </a:r>
          </a:p>
          <a:p>
            <a:r>
              <a:rPr lang="pt-BR" sz="2000" dirty="0"/>
              <a:t>&lt;/</a:t>
            </a:r>
            <a:r>
              <a:rPr lang="pt-BR" sz="2000" dirty="0" err="1"/>
              <a:t>html</a:t>
            </a:r>
            <a:r>
              <a:rPr lang="pt-BR" sz="2000" dirty="0"/>
              <a:t>&gt;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3264D44-DF58-524D-B87E-0C41E03B6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903234608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62A316CCA44564BA57BB0402393E1E6" ma:contentTypeVersion="7" ma:contentTypeDescription="Crie um novo documento." ma:contentTypeScope="" ma:versionID="17d0a5156cdd160d6b91b423fb008ccd">
  <xsd:schema xmlns:xsd="http://www.w3.org/2001/XMLSchema" xmlns:xs="http://www.w3.org/2001/XMLSchema" xmlns:p="http://schemas.microsoft.com/office/2006/metadata/properties" xmlns:ns2="aed839ec-bfe2-4540-b568-477883b222e1" xmlns:ns3="42370bc4-2c5a-427f-a063-1e98c376bf07" targetNamespace="http://schemas.microsoft.com/office/2006/metadata/properties" ma:root="true" ma:fieldsID="d102c16415ee30bfc384949db7756ef8" ns2:_="" ns3:_="">
    <xsd:import namespace="aed839ec-bfe2-4540-b568-477883b222e1"/>
    <xsd:import namespace="42370bc4-2c5a-427f-a063-1e98c376bf0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d839ec-bfe2-4540-b568-477883b222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370bc4-2c5a-427f-a063-1e98c376bf07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e06b3570-9ce0-40fc-9d3d-6bf7ea0437a2}" ma:internalName="TaxCatchAll" ma:showField="CatchAllData" ma:web="42370bc4-2c5a-427f-a063-1e98c376bf0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2370bc4-2c5a-427f-a063-1e98c376bf07" xsi:nil="true"/>
    <lcf76f155ced4ddcb4097134ff3c332f xmlns="aed839ec-bfe2-4540-b568-477883b222e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3ABD118-6C40-4B8C-A94A-1B9222DAFDEC}"/>
</file>

<file path=customXml/itemProps2.xml><?xml version="1.0" encoding="utf-8"?>
<ds:datastoreItem xmlns:ds="http://schemas.openxmlformats.org/officeDocument/2006/customXml" ds:itemID="{A6953B30-06D3-468A-82F5-3C0CFBDE5EE3}"/>
</file>

<file path=customXml/itemProps3.xml><?xml version="1.0" encoding="utf-8"?>
<ds:datastoreItem xmlns:ds="http://schemas.openxmlformats.org/officeDocument/2006/customXml" ds:itemID="{F1B04122-84F8-452B-AE58-9B2B06D2E93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5968</TotalTime>
  <Words>764</Words>
  <Application>Microsoft Macintosh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1_Tema do Office</vt:lpstr>
      <vt:lpstr>Apresentação do PowerPoint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Salhab Alves</dc:creator>
  <cp:lastModifiedBy>Thiago Salhab Alves</cp:lastModifiedBy>
  <cp:revision>167</cp:revision>
  <dcterms:created xsi:type="dcterms:W3CDTF">2019-06-26T14:54:25Z</dcterms:created>
  <dcterms:modified xsi:type="dcterms:W3CDTF">2022-05-21T12:51:16Z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0x010100E62A316CCA44564BA57BB0402393E1E6</vt:lpwstr>
  </property>
</Properties>
</file>