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tif" ContentType="image/tiff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992700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426320" y="3866760"/>
            <a:ext cx="992700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513120" y="15105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426320" y="38667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513120" y="38667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319608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782600" y="1510560"/>
            <a:ext cx="319608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138880" y="1510560"/>
            <a:ext cx="319608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426320" y="3866760"/>
            <a:ext cx="319608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782600" y="3866760"/>
            <a:ext cx="319608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138880" y="3866760"/>
            <a:ext cx="319608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426320" y="1510560"/>
            <a:ext cx="992700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992700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484416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513120" y="1510560"/>
            <a:ext cx="484416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833760" y="327960"/>
            <a:ext cx="10515240" cy="44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513120" y="1510560"/>
            <a:ext cx="484416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426320" y="38667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26320" y="1510560"/>
            <a:ext cx="992700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484416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513120" y="15105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513120" y="38667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513120" y="15105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426320" y="3866760"/>
            <a:ext cx="992700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992700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426320" y="3866760"/>
            <a:ext cx="992700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513120" y="15105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426320" y="38667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513120" y="38667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319608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782600" y="1510560"/>
            <a:ext cx="319608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138880" y="1510560"/>
            <a:ext cx="319608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426320" y="3866760"/>
            <a:ext cx="319608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782600" y="3866760"/>
            <a:ext cx="319608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138880" y="3866760"/>
            <a:ext cx="319608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1426320" y="1510560"/>
            <a:ext cx="992700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992700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484416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513120" y="1510560"/>
            <a:ext cx="484416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992700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833760" y="327960"/>
            <a:ext cx="10515240" cy="44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513120" y="1510560"/>
            <a:ext cx="484416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426320" y="38667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484416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513120" y="15105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513120" y="38667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513120" y="15105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1426320" y="3866760"/>
            <a:ext cx="992700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992700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1426320" y="3866760"/>
            <a:ext cx="992700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513120" y="15105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1426320" y="38667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513120" y="38667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319608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782600" y="1510560"/>
            <a:ext cx="319608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8138880" y="1510560"/>
            <a:ext cx="319608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1426320" y="3866760"/>
            <a:ext cx="319608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4782600" y="3866760"/>
            <a:ext cx="319608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8138880" y="3866760"/>
            <a:ext cx="319608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484416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513120" y="1510560"/>
            <a:ext cx="484416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33760" y="327960"/>
            <a:ext cx="10515240" cy="44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513120" y="1510560"/>
            <a:ext cx="484416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426320" y="38667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484416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513120" y="15105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513120" y="38667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426320" y="15105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513120" y="1510560"/>
            <a:ext cx="484416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426320" y="3866760"/>
            <a:ext cx="9927000" cy="21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1426320" y="1510560"/>
            <a:ext cx="9941400" cy="170208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426320" y="3761280"/>
            <a:ext cx="9941400" cy="197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426320" y="5837760"/>
            <a:ext cx="9941400" cy="41040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 marL="243720" indent="-243720" algn="r">
              <a:lnSpc>
                <a:spcPct val="113000"/>
              </a:lnSpc>
              <a:spcBef>
                <a:spcPts val="1049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</a:rPr>
              <a:t>Fonte da imagem / ID da imagem</a:t>
            </a:r>
            <a:endParaRPr b="0" lang="pt-BR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426320" y="3356640"/>
            <a:ext cx="9941400" cy="40320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 marL="243720" indent="-243720" algn="ctr">
              <a:lnSpc>
                <a:spcPct val="113000"/>
              </a:lnSpc>
              <a:spcBef>
                <a:spcPts val="1049"/>
              </a:spcBef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Figura X – Título da imagem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10"/>
          <p:cNvSpPr/>
          <p:nvPr/>
        </p:nvSpPr>
        <p:spPr>
          <a:xfrm>
            <a:off x="0" y="6621120"/>
            <a:ext cx="12191760" cy="237600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tângulo 12"/>
          <p:cNvSpPr/>
          <p:nvPr/>
        </p:nvSpPr>
        <p:spPr>
          <a:xfrm>
            <a:off x="0" y="6469920"/>
            <a:ext cx="12191760" cy="100080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etângulo 13"/>
          <p:cNvSpPr/>
          <p:nvPr/>
        </p:nvSpPr>
        <p:spPr>
          <a:xfrm>
            <a:off x="0" y="514800"/>
            <a:ext cx="833400" cy="589680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313f5c"/>
                </a:solidFill>
                <a:latin typeface="Calibri"/>
              </a:rPr>
              <a:t>Clique para editar o título mestre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" name="Picture 2" descr="Fatec Itapira"/>
          <p:cNvPicPr/>
          <p:nvPr/>
        </p:nvPicPr>
        <p:blipFill>
          <a:blip r:embed="rId2"/>
          <a:stretch/>
        </p:blipFill>
        <p:spPr>
          <a:xfrm>
            <a:off x="9651960" y="7200"/>
            <a:ext cx="2539800" cy="1333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1426320" y="1510560"/>
            <a:ext cx="9927000" cy="451044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Retângulo 5"/>
          <p:cNvSpPr/>
          <p:nvPr/>
        </p:nvSpPr>
        <p:spPr>
          <a:xfrm>
            <a:off x="0" y="6621120"/>
            <a:ext cx="12191760" cy="237600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Retângulo 9"/>
          <p:cNvSpPr/>
          <p:nvPr/>
        </p:nvSpPr>
        <p:spPr>
          <a:xfrm>
            <a:off x="0" y="6469920"/>
            <a:ext cx="12191760" cy="100080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tângulo 10"/>
          <p:cNvSpPr/>
          <p:nvPr/>
        </p:nvSpPr>
        <p:spPr>
          <a:xfrm>
            <a:off x="0" y="514800"/>
            <a:ext cx="833400" cy="589680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313f5c"/>
                </a:solidFill>
                <a:latin typeface="Calibri"/>
              </a:rPr>
              <a:t>Clique para editar o título mestre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0" name="Picture 2" descr="Fatec Itapira"/>
          <p:cNvPicPr/>
          <p:nvPr/>
        </p:nvPicPr>
        <p:blipFill>
          <a:blip r:embed="rId2"/>
          <a:stretch/>
        </p:blipFill>
        <p:spPr>
          <a:xfrm>
            <a:off x="9651960" y="7200"/>
            <a:ext cx="2539800" cy="1333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1022400" y="1775160"/>
            <a:ext cx="4725360" cy="413640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217560" y="1734120"/>
            <a:ext cx="4725360" cy="412956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Retângulo 8"/>
          <p:cNvSpPr/>
          <p:nvPr/>
        </p:nvSpPr>
        <p:spPr>
          <a:xfrm>
            <a:off x="0" y="6621120"/>
            <a:ext cx="12191760" cy="237600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Retângulo 9"/>
          <p:cNvSpPr/>
          <p:nvPr/>
        </p:nvSpPr>
        <p:spPr>
          <a:xfrm>
            <a:off x="0" y="6469920"/>
            <a:ext cx="12191760" cy="100080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Retângulo 10"/>
          <p:cNvSpPr/>
          <p:nvPr/>
        </p:nvSpPr>
        <p:spPr>
          <a:xfrm>
            <a:off x="0" y="514800"/>
            <a:ext cx="833400" cy="589680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3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313f5c"/>
                </a:solidFill>
                <a:latin typeface="Calibri"/>
              </a:rPr>
              <a:t>Clique para editar o título mestre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Picture 2" descr="Fatec Itapira"/>
          <p:cNvPicPr/>
          <p:nvPr/>
        </p:nvPicPr>
        <p:blipFill>
          <a:blip r:embed="rId2"/>
          <a:stretch/>
        </p:blipFill>
        <p:spPr>
          <a:xfrm>
            <a:off x="9651960" y="7200"/>
            <a:ext cx="2539800" cy="1333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ti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1235880" y="1447200"/>
            <a:ext cx="9941400" cy="170208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13000"/>
              </a:lnSpc>
              <a:spcBef>
                <a:spcPts val="1049"/>
              </a:spcBef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000000"/>
                </a:solidFill>
                <a:latin typeface="Calibri"/>
              </a:rPr>
              <a:t>JavaScript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13000"/>
              </a:lnSpc>
              <a:spcBef>
                <a:spcPts val="1049"/>
              </a:spcBef>
              <a:buNone/>
              <a:tabLst>
                <a:tab algn="l" pos="0"/>
              </a:tabLst>
            </a:pP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CaixaDeTexto 8"/>
          <p:cNvSpPr/>
          <p:nvPr/>
        </p:nvSpPr>
        <p:spPr>
          <a:xfrm>
            <a:off x="2914920" y="3597120"/>
            <a:ext cx="658332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000000"/>
                </a:solidFill>
                <a:latin typeface="Calibri"/>
              </a:rPr>
              <a:t>Prof. Thiago Salhab Alves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/>
          </p:nvPr>
        </p:nvSpPr>
        <p:spPr>
          <a:xfrm>
            <a:off x="1426320" y="1510560"/>
            <a:ext cx="9927000" cy="451044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>
              <a:lnSpc>
                <a:spcPct val="113000"/>
              </a:lnSpc>
              <a:spcBef>
                <a:spcPts val="1049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Caixas de Mensagem e Diálogo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13000"/>
              </a:lnSpc>
              <a:spcBef>
                <a:spcPts val="104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No exemplo a seguir, são mostradas as funções prompt e alert que permitem, respectivamente, receber e exibir informações em janelas (caixas de diálogo e mensagem) destacadas da página principal.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13000"/>
              </a:lnSpc>
              <a:spcBef>
                <a:spcPts val="104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Também é mostrado o método toUpperCase(), que permite converter determinada cadeia de caracteres em letras maiúsculas.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3000"/>
              </a:lnSpc>
              <a:spcBef>
                <a:spcPts val="1049"/>
              </a:spcBef>
              <a:buNone/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313f5c"/>
                </a:solidFill>
                <a:latin typeface="Calibri"/>
              </a:rPr>
              <a:t>JavaScript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/>
          </p:nvPr>
        </p:nvSpPr>
        <p:spPr>
          <a:xfrm>
            <a:off x="1426320" y="1162440"/>
            <a:ext cx="9927000" cy="518544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&lt;!DOCTYPE html&gt; &lt;html&gt;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&lt;title&gt;Caixas de Diálogo e Mensagem&lt;/title&gt;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&lt;meta charset="UTF-8"&gt;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&lt;/head&gt;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&lt;script type="text/javascript"&gt;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function login() {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var nome = prompt("Qual o seu nome?");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alert("Olá, " + nome.toUpperCase() + ".");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}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&lt;/script&gt;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&lt;h1&gt;Identificação&lt;/h1&gt;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&lt;input type="button" value="Login" onclick="javascript:login()"&gt;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&lt;/body&gt;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313f5c"/>
                </a:solidFill>
                <a:latin typeface="Calibri"/>
              </a:rPr>
              <a:t>JavaScript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/>
          </p:nvPr>
        </p:nvSpPr>
        <p:spPr>
          <a:xfrm>
            <a:off x="1426320" y="1510560"/>
            <a:ext cx="9927000" cy="451044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>
              <a:lnSpc>
                <a:spcPct val="113000"/>
              </a:lnSpc>
              <a:spcBef>
                <a:spcPts val="1049"/>
              </a:spcBef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Estruturas de Controle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13000"/>
              </a:lnSpc>
              <a:spcBef>
                <a:spcPts val="104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 linguagem JavaScript implementa as tradicionais estruturas para controle de fluxo do programa. Veja cada uma delas a seguir.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313f5c"/>
                </a:solidFill>
                <a:latin typeface="Calibri"/>
              </a:rPr>
              <a:t>JavaScript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/>
          </p:nvPr>
        </p:nvSpPr>
        <p:spPr>
          <a:xfrm>
            <a:off x="1426320" y="1510560"/>
            <a:ext cx="9927000" cy="451044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 marL="457200" indent="-457200">
              <a:lnSpc>
                <a:spcPct val="113000"/>
              </a:lnSpc>
              <a:spcBef>
                <a:spcPts val="104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if: permite definir a execução ou não de determinado bloco de código, de acordo com a condição especificada.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13000"/>
              </a:lnSpc>
              <a:spcBef>
                <a:spcPts val="104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No exemplo a seguir, o valor da variável x é testado. De acordo com o seu valor, o comando if determina qual bloco de código deve ser executado.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313f5c"/>
                </a:solidFill>
                <a:latin typeface="Calibri"/>
              </a:rPr>
              <a:t>JavaScript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/>
          </p:nvPr>
        </p:nvSpPr>
        <p:spPr>
          <a:xfrm>
            <a:off x="1022400" y="1473120"/>
            <a:ext cx="4725360" cy="474912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&lt;!DOCTYPE html&gt;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&lt;title&gt;Estruturas de Controle&lt;/title&gt;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&lt;meta charset="UTF-8"&gt;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&lt;body onload="iniciar()"&gt;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&lt;script type="text/javascript"&gt;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function iniciar() {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var x = prompt("Digite um número?");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document.write("&lt;h1&gt;Estruturas de Controle&lt;/h1&gt;");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1560" y="1473120"/>
            <a:ext cx="4725360" cy="412956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if (x &gt; 5) {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document.write("O valor de X é maior que cinco.&lt;br&gt;");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}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else if (x &lt; 5) {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document.write("O valor de X é menor que cinco.&lt;br&gt;");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}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else {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document.write("O valor de X é igual a cinco.&lt;br&gt;");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}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&lt;/script&gt;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&lt;/body&gt;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313f5c"/>
                </a:solidFill>
                <a:latin typeface="Calibri"/>
              </a:rPr>
              <a:t>JavaScript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/>
          </p:nvPr>
        </p:nvSpPr>
        <p:spPr>
          <a:xfrm>
            <a:off x="1426320" y="1510560"/>
            <a:ext cx="9927000" cy="451044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 marL="457200" indent="-457200">
              <a:lnSpc>
                <a:spcPct val="113000"/>
              </a:lnSpc>
              <a:spcBef>
                <a:spcPts val="104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switch: de acordo com o valor da variável testada pelo comando, é determinado o bloco de código que será executado. No exemplo a seguir, é possível obter o número que representa o dia da semana.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13000"/>
              </a:lnSpc>
              <a:spcBef>
                <a:spcPts val="104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Com base em seu valor, o nome que representa o dia é armazenado em uma variável, sendo posteriormente exibido na área de trabalho do navegador.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3000"/>
              </a:lnSpc>
              <a:spcBef>
                <a:spcPts val="1049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313f5c"/>
                </a:solidFill>
                <a:latin typeface="Calibri"/>
              </a:rPr>
              <a:t>JavaScript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/>
          </p:nvPr>
        </p:nvSpPr>
        <p:spPr>
          <a:xfrm>
            <a:off x="1426320" y="1510560"/>
            <a:ext cx="9927000" cy="451044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 marL="457200" indent="-457200">
              <a:lnSpc>
                <a:spcPct val="113000"/>
              </a:lnSpc>
              <a:spcBef>
                <a:spcPts val="104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for: o comando permite a repetição, caso a condição especificada seja verdadeira. No exemplo a seguir são mostrados os números inteiros de 0 a 4.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13000"/>
              </a:lnSpc>
              <a:spcBef>
                <a:spcPts val="104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while: similar ao comando for, executa a repetição de um bloco de programa. No exemplo a seguir, são mostrados os números entre 1 e 5.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313f5c"/>
                </a:solidFill>
                <a:latin typeface="Calibri"/>
              </a:rPr>
              <a:t>JavaScript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/>
          </p:nvPr>
        </p:nvSpPr>
        <p:spPr>
          <a:xfrm>
            <a:off x="1426320" y="1510560"/>
            <a:ext cx="9927000" cy="451044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 marL="457200" indent="-457200">
              <a:lnSpc>
                <a:spcPct val="113000"/>
              </a:lnSpc>
              <a:spcBef>
                <a:spcPts val="104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do-while: é similar aos comandos for e while apresentados anteriormente. A diferença fundamental entre eles é que a verificação da condição ocorre apenas após a execução do bloco de programa a ser repetido, que sempre será executado pelo menos uma vez. Quando se utilizam for e while, se a condição inicial resultar em falso, o bloco a ser repetido nunca será executado. No exemplo a seguir são mostrados os números pares entre 0 e 10.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313f5c"/>
                </a:solidFill>
                <a:latin typeface="Calibri"/>
              </a:rPr>
              <a:t>JavaScript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/>
          </p:nvPr>
        </p:nvSpPr>
        <p:spPr>
          <a:xfrm>
            <a:off x="1426320" y="1510560"/>
            <a:ext cx="9927000" cy="451044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>
              <a:lnSpc>
                <a:spcPct val="113000"/>
              </a:lnSpc>
              <a:spcBef>
                <a:spcPts val="1049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OLIVEIRA, Cláudio Luís Vieira. </a:t>
            </a: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JavaScript descomplicado: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 programação para a Web, IOT e dispositivos móveis. São Paulo : Érica, 2020.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313f5c"/>
                </a:solidFill>
                <a:latin typeface="Calibri"/>
              </a:rPr>
              <a:t>Referência Bibliográfica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/>
          </p:nvPr>
        </p:nvSpPr>
        <p:spPr>
          <a:xfrm>
            <a:off x="1426320" y="1510560"/>
            <a:ext cx="9927000" cy="451044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13000"/>
              </a:lnSpc>
              <a:spcBef>
                <a:spcPts val="104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 JavaScript é uma linguagem de programação orientada a objetos, sendo interpretada e executada pelo navegador web (server-side script). Apresenta uma sintaxe similar à linguagem Java e tem como objetivo principal oferecer melhor interatividade às páginas.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313f5c"/>
                </a:solidFill>
                <a:latin typeface="Calibri"/>
              </a:rPr>
              <a:t>JavaScript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/>
          </p:nvPr>
        </p:nvSpPr>
        <p:spPr>
          <a:xfrm>
            <a:off x="1426320" y="1510560"/>
            <a:ext cx="9927000" cy="451044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&lt;!DOCTYPE html&gt;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&lt;title&gt;Introdução ao JavaScript&lt;/title&gt; 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&lt;meta charset="UTF-8"&gt;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&lt;body onload="iniciar()"&gt;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&lt;script type="text/javascript"&gt;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function iniciar() {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    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document.write("&lt;h1&gt;" + document.title + "&lt;/h1&gt;");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    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document.write("Olá pessoal!&lt;br&gt;");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&lt;/script&gt;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&lt;/body&gt;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313f5c"/>
                </a:solidFill>
                <a:latin typeface="Calibri"/>
              </a:rPr>
              <a:t>JavaScript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1426320" y="1510560"/>
            <a:ext cx="9927000" cy="451044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 marL="457200" indent="-457200">
              <a:lnSpc>
                <a:spcPct val="113000"/>
              </a:lnSpc>
              <a:spcBef>
                <a:spcPts val="104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Esse exemplo consiste basicamente em utilizar o evento onload da página HTML para realizar a chamada da função iniciar().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13000"/>
              </a:lnSpc>
              <a:spcBef>
                <a:spcPts val="104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 função, por sua vez, utiliza o método write do objeto document para escrever um determinado conteúdo na área de trabalho do navegador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313f5c"/>
                </a:solidFill>
                <a:latin typeface="Calibri"/>
              </a:rPr>
              <a:t>JavaScript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/>
          </p:nvPr>
        </p:nvSpPr>
        <p:spPr>
          <a:xfrm>
            <a:off x="1426320" y="1510560"/>
            <a:ext cx="9927000" cy="451044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>
              <a:lnSpc>
                <a:spcPct val="113000"/>
              </a:lnSpc>
              <a:spcBef>
                <a:spcPts val="1049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Variáveis em JavaScript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13000"/>
              </a:lnSpc>
              <a:spcBef>
                <a:spcPts val="104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As variáveis em JavaScript não possuem um tipo de dados no momento de sua declaração.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13000"/>
              </a:lnSpc>
              <a:spcBef>
                <a:spcPts val="104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Elas assumem o tipo de dados dos valores que estão armazenados naquele instante.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13000"/>
              </a:lnSpc>
              <a:spcBef>
                <a:spcPts val="104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No exemplo a seguir, será possível observar que a variável x recebe, inicialmente, uma cadeia de caracteres, ou seja, naquele momento, ela é do tipo de dados String.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313f5c"/>
                </a:solidFill>
                <a:latin typeface="Calibri"/>
              </a:rPr>
              <a:t>JavaScript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/>
          </p:nvPr>
        </p:nvSpPr>
        <p:spPr>
          <a:xfrm>
            <a:off x="1426320" y="1510560"/>
            <a:ext cx="9927000" cy="451044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 marL="457200" indent="-457200">
              <a:lnSpc>
                <a:spcPct val="113000"/>
              </a:lnSpc>
              <a:spcBef>
                <a:spcPts val="104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Em seguida, as variáveis recebem um valor numérico assumindo, isto é, nesse momento, são do tipo de dados inteiro.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13000"/>
              </a:lnSpc>
              <a:spcBef>
                <a:spcPts val="104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Ainda no exemplo, as variáveis finalizam como sendo do tipo de dados float.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313f5c"/>
                </a:solidFill>
                <a:latin typeface="Calibri"/>
              </a:rPr>
              <a:t>JavaScript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/>
          </p:nvPr>
        </p:nvSpPr>
        <p:spPr>
          <a:xfrm>
            <a:off x="1132200" y="517680"/>
            <a:ext cx="9927000" cy="451044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&lt;!DOCTYPE html&gt; &lt;html&gt;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&lt;title&gt;Bem-vindo ao JavaScript&lt;/title&gt;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&lt;meta charset="UTF-8"&gt;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&lt;body onload="iniciar()"&gt;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&lt;script type="text/javascript"&gt;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function iniciar(){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var x = "Olá!";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document.write("&lt;h1&gt;Variáveis em JavaScript&lt;/h1&gt;");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document.write("A variável agora é String: " + x + "&lt;br&gt;");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x = 12 + 13;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document.write("Agora é do tipo de dados inteiro: " + x + "&lt;br&gt;");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x = 4.50 + 5.25;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document.write("Neste momento é float: " + x + "&lt;br&gt;");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&lt;/script&gt;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&lt;/body&gt;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/>
          </p:nvPr>
        </p:nvSpPr>
        <p:spPr>
          <a:xfrm>
            <a:off x="1426320" y="1510560"/>
            <a:ext cx="9927000" cy="4510440"/>
          </a:xfrm>
          <a:prstGeom prst="rect">
            <a:avLst/>
          </a:prstGeom>
          <a:solidFill>
            <a:srgbClr val="ffffff">
              <a:alpha val="90000"/>
            </a:srgbClr>
          </a:solidFill>
          <a:ln w="0">
            <a:noFill/>
          </a:ln>
        </p:spPr>
        <p:txBody>
          <a:bodyPr anchor="t">
            <a:noAutofit/>
          </a:bodyPr>
          <a:p>
            <a:pPr>
              <a:lnSpc>
                <a:spcPct val="113000"/>
              </a:lnSpc>
              <a:spcBef>
                <a:spcPts val="1049"/>
              </a:spcBef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Operadores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13000"/>
              </a:lnSpc>
              <a:spcBef>
                <a:spcPts val="104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Assim como outras linguagens de programação, o JavaScript implementa um grande conjunto de operadores.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313f5c"/>
                </a:solidFill>
                <a:latin typeface="Calibri"/>
              </a:rPr>
              <a:t>JavaScript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3760" y="327960"/>
            <a:ext cx="10515240" cy="960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313f5c"/>
                </a:solidFill>
                <a:latin typeface="Calibri"/>
              </a:rPr>
              <a:t>JavaScript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Imagem 3" descr=""/>
          <p:cNvPicPr/>
          <p:nvPr/>
        </p:nvPicPr>
        <p:blipFill>
          <a:blip r:embed="rId1"/>
          <a:stretch/>
        </p:blipFill>
        <p:spPr>
          <a:xfrm>
            <a:off x="3028320" y="104400"/>
            <a:ext cx="6126120" cy="625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5992</TotalTime>
  <Application>LibreOffice/7.3.3.2$Linux_X86_64 LibreOffice_project/30$Build-2</Application>
  <AppVersion>15.0000</AppVersion>
  <Words>1097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2019-06-26T14:54:25Z</dcterms:created>
  <dc:creator>Thiago Salhab Alves</dc:creator>
  <dc:description/>
  <dc:language>pt-BR</dc:language>
  <cp:lastModifiedBy/>
  <dcterms:modified xsi:type="dcterms:W3CDTF">2022-05-28T11:30:24Z</dcterms:modified>
  <cp:revision>170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18</vt:i4>
  </property>
</Properties>
</file>