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6"/>
  </p:notesMasterIdLst>
  <p:sldIdLst>
    <p:sldId id="285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67"/>
    <p:restoredTop sz="91641"/>
  </p:normalViewPr>
  <p:slideViewPr>
    <p:cSldViewPr snapToGrid="0" snapToObjects="1">
      <p:cViewPr varScale="1">
        <p:scale>
          <a:sx n="97" d="100"/>
          <a:sy n="97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3331-B138-DC43-B111-830CAD32A77C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70819-A3AC-404F-9634-982E67767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3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 descr="Fatec Itapira">
            <a:extLst>
              <a:ext uri="{FF2B5EF4-FFF2-40B4-BE49-F238E27FC236}">
                <a16:creationId xmlns:a16="http://schemas.microsoft.com/office/drawing/2014/main" id="{BB7C228E-6CE8-1E47-AD54-D2435BBEA9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 descr="Fatec Itapira">
            <a:extLst>
              <a:ext uri="{FF2B5EF4-FFF2-40B4-BE49-F238E27FC236}">
                <a16:creationId xmlns:a16="http://schemas.microsoft.com/office/drawing/2014/main" id="{F187BD18-32CC-9541-8C5A-C14DB3999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32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Fatec Itapira">
            <a:extLst>
              <a:ext uri="{FF2B5EF4-FFF2-40B4-BE49-F238E27FC236}">
                <a16:creationId xmlns:a16="http://schemas.microsoft.com/office/drawing/2014/main" id="{FF1182A2-1497-BE4C-B574-5A0307066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pPr algn="ctr"/>
            <a:r>
              <a:rPr lang="pt-BR" sz="5400" dirty="0"/>
              <a:t>Validação de Formulários </a:t>
            </a:r>
            <a:r>
              <a:rPr lang="pt-BR" sz="5400" dirty="0" err="1"/>
              <a:t>JavaScript</a:t>
            </a:r>
            <a:endParaRPr lang="pt-BR" sz="4400" dirty="0"/>
          </a:p>
          <a:p>
            <a:pPr algn="ctr"/>
            <a:endParaRPr lang="pt-BR" sz="5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526929" y="3597198"/>
            <a:ext cx="5359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3E15B3B-0CFE-EB4E-B834-3D682039B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6371" y="1005841"/>
            <a:ext cx="9927431" cy="5015452"/>
          </a:xfrm>
        </p:spPr>
        <p:txBody>
          <a:bodyPr/>
          <a:lstStyle/>
          <a:p>
            <a:r>
              <a:rPr lang="pt-BR" sz="2800" dirty="0"/>
              <a:t>A página que será criada deve mostrar descrição de um produto, preço unitário e quantidades para, posteriormente, calcular o preço total. Os dados que o usuário digitará no formulário devem ser validados com base nas seguintes regras:</a:t>
            </a:r>
          </a:p>
          <a:p>
            <a:pPr marL="514350" indent="-514350">
              <a:buAutoNum type="alphaLcParenR"/>
            </a:pPr>
            <a:r>
              <a:rPr lang="pt-BR" sz="2800" dirty="0"/>
              <a:t>Todos os campos devem ser obrigatoriamente preenchidos.</a:t>
            </a:r>
          </a:p>
          <a:p>
            <a:pPr marL="514350" indent="-514350">
              <a:buAutoNum type="alphaLcParenR"/>
            </a:pPr>
            <a:r>
              <a:rPr lang="pt-BR" sz="2800" dirty="0"/>
              <a:t>O campo quantidade deverá aceitar um número inteiro entre 1 e 999.</a:t>
            </a:r>
          </a:p>
          <a:p>
            <a:pPr marL="514350" indent="-514350">
              <a:buAutoNum type="alphaLcParenR"/>
            </a:pPr>
            <a:r>
              <a:rPr lang="pt-BR" sz="2800" dirty="0"/>
              <a:t>O campo preço unitário deverá aceitar apenas números reais positivos.</a:t>
            </a:r>
          </a:p>
          <a:p>
            <a:pPr marL="514350" indent="-514350">
              <a:buAutoNum type="alphaLcParenR"/>
            </a:pPr>
            <a:endParaRPr lang="pt-BR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E2CB134-BCBB-E14A-A842-C364B311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05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E41F44-C674-A84B-9894-1059599EB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Para a realizar a validação, existe o evento </a:t>
            </a:r>
            <a:r>
              <a:rPr lang="pt-BR" dirty="0" err="1"/>
              <a:t>onblur</a:t>
            </a:r>
            <a:r>
              <a:rPr lang="pt-BR" dirty="0"/>
              <a:t>, o qual permite executar uma função quando o campo de texto perde o foco. </a:t>
            </a:r>
          </a:p>
          <a:p>
            <a:r>
              <a:rPr lang="pt-BR" dirty="0"/>
              <a:t>Isto é, o cursor deixa o campo quando o botão esquerdo do mouse é pressionado em outra área da tela ou quando se pressiona a tecla de tabulação. Veja a seguir o exemplo para validação do campo descrição.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242C2C-0568-924E-B604-DC60471D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72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55B6C1-6143-6646-9ED3-90EB59F4A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id="</a:t>
            </a:r>
            <a:r>
              <a:rPr lang="pt-BR" dirty="0" err="1"/>
              <a:t>desc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="" </a:t>
            </a:r>
            <a:r>
              <a:rPr lang="pt-BR" dirty="0" err="1"/>
              <a:t>size</a:t>
            </a:r>
            <a:r>
              <a:rPr lang="pt-BR" dirty="0"/>
              <a:t>="20" </a:t>
            </a:r>
            <a:r>
              <a:rPr lang="pt-BR" dirty="0" err="1"/>
              <a:t>maxlength</a:t>
            </a:r>
            <a:r>
              <a:rPr lang="pt-BR" dirty="0"/>
              <a:t>="20" </a:t>
            </a:r>
            <a:r>
              <a:rPr lang="pt-BR" dirty="0" err="1"/>
              <a:t>onblur</a:t>
            </a:r>
            <a:r>
              <a:rPr lang="pt-BR" dirty="0"/>
              <a:t>="</a:t>
            </a:r>
            <a:r>
              <a:rPr lang="pt-BR" dirty="0" err="1"/>
              <a:t>validarDescricao</a:t>
            </a:r>
            <a:r>
              <a:rPr lang="pt-BR" dirty="0"/>
              <a:t>()" /&gt;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4C2A09-8071-FE44-B11A-D19AF57D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6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D15A36-2C74-E940-AD5B-9B32616D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a função que seria chamada pelo evento </a:t>
            </a:r>
            <a:r>
              <a:rPr lang="pt-BR" dirty="0" err="1"/>
              <a:t>onblur</a:t>
            </a:r>
            <a:r>
              <a:rPr lang="pt-BR" dirty="0"/>
              <a:t> pode ser escrita da maneira mostrada a seguir. Inicialmente, verificamos se o valor do campo </a:t>
            </a:r>
            <a:r>
              <a:rPr lang="pt-BR" dirty="0" err="1"/>
              <a:t>desc</a:t>
            </a:r>
            <a:r>
              <a:rPr lang="pt-BR" dirty="0"/>
              <a:t> (descrição do produto) está vazio. </a:t>
            </a:r>
          </a:p>
          <a:p>
            <a:r>
              <a:rPr lang="pt-BR" dirty="0"/>
              <a:t>Na comparação, o método </a:t>
            </a:r>
            <a:r>
              <a:rPr lang="pt-BR" dirty="0" err="1"/>
              <a:t>trim</a:t>
            </a:r>
            <a:r>
              <a:rPr lang="pt-BR" dirty="0"/>
              <a:t> desconsidera os espaços em branco que, eventualmente, possam ocorrer no início e/ou no fim do valor digitado no campo.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C1AE42-F2DE-304A-9012-823E431B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53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F291CEC-BBD6-1E49-8CD1-0A0DA5BAC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6371" y="927463"/>
            <a:ext cx="9927431" cy="5093829"/>
          </a:xfrm>
        </p:spPr>
        <p:txBody>
          <a:bodyPr/>
          <a:lstStyle/>
          <a:p>
            <a:r>
              <a:rPr lang="pt-BR" sz="2800" dirty="0" err="1"/>
              <a:t>function</a:t>
            </a:r>
            <a:r>
              <a:rPr lang="pt-BR" sz="2800" dirty="0"/>
              <a:t> </a:t>
            </a:r>
            <a:r>
              <a:rPr lang="pt-BR" sz="2800" dirty="0" err="1"/>
              <a:t>validarDescricao</a:t>
            </a:r>
            <a:r>
              <a:rPr lang="pt-BR" sz="2800" dirty="0"/>
              <a:t>() { </a:t>
            </a:r>
          </a:p>
          <a:p>
            <a:r>
              <a:rPr lang="pt-BR" sz="2800" dirty="0" err="1"/>
              <a:t>if</a:t>
            </a:r>
            <a:r>
              <a:rPr lang="pt-BR" sz="2800" dirty="0"/>
              <a:t> (</a:t>
            </a:r>
            <a:r>
              <a:rPr lang="pt-BR" sz="2800" dirty="0" err="1"/>
              <a:t>desc.value.trim</a:t>
            </a:r>
            <a:r>
              <a:rPr lang="pt-BR" sz="2800" dirty="0"/>
              <a:t>() === "") { 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desc.style.background</a:t>
            </a:r>
            <a:r>
              <a:rPr lang="pt-BR" sz="2800" dirty="0"/>
              <a:t> = "</a:t>
            </a:r>
            <a:r>
              <a:rPr lang="pt-BR" sz="2800" dirty="0" err="1"/>
              <a:t>yellow</a:t>
            </a:r>
            <a:r>
              <a:rPr lang="pt-BR" sz="2800" dirty="0"/>
              <a:t>"; 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alert</a:t>
            </a:r>
            <a:r>
              <a:rPr lang="pt-BR" sz="2800" dirty="0"/>
              <a:t>("Preencha a descrição do produto!"); </a:t>
            </a:r>
          </a:p>
          <a:p>
            <a:r>
              <a:rPr lang="pt-BR" sz="2800" dirty="0"/>
              <a:t>	</a:t>
            </a:r>
            <a:r>
              <a:rPr lang="pt-BR" sz="2800" dirty="0" err="1"/>
              <a:t>return</a:t>
            </a:r>
            <a:r>
              <a:rPr lang="pt-BR" sz="2800" dirty="0"/>
              <a:t> false;</a:t>
            </a:r>
          </a:p>
          <a:p>
            <a:r>
              <a:rPr lang="pt-BR" sz="2800" dirty="0"/>
              <a:t>} </a:t>
            </a:r>
          </a:p>
          <a:p>
            <a:r>
              <a:rPr lang="pt-BR" sz="2800" dirty="0" err="1"/>
              <a:t>else</a:t>
            </a:r>
            <a:r>
              <a:rPr lang="pt-BR" sz="2800" dirty="0"/>
              <a:t> {</a:t>
            </a:r>
          </a:p>
          <a:p>
            <a:r>
              <a:rPr lang="pt-BR" sz="2800" dirty="0" err="1"/>
              <a:t>desc.style.background</a:t>
            </a:r>
            <a:r>
              <a:rPr lang="pt-BR" sz="2800" dirty="0"/>
              <a:t> = "</a:t>
            </a:r>
            <a:r>
              <a:rPr lang="pt-BR" sz="2800" dirty="0" err="1"/>
              <a:t>white</a:t>
            </a:r>
            <a:r>
              <a:rPr lang="pt-BR" sz="2800" dirty="0"/>
              <a:t>"; 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true</a:t>
            </a:r>
            <a:r>
              <a:rPr lang="pt-BR" sz="2800" dirty="0"/>
              <a:t>;</a:t>
            </a:r>
          </a:p>
          <a:p>
            <a:r>
              <a:rPr lang="pt-BR" sz="2800" dirty="0"/>
              <a:t>} }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577297-1569-A94F-B3DF-40C89D4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56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3027B9-82BF-3946-B948-E26AD2B67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Vetores</a:t>
            </a:r>
          </a:p>
          <a:p>
            <a:r>
              <a:rPr lang="pt-BR" sz="2800" dirty="0"/>
              <a:t>O objeto </a:t>
            </a:r>
            <a:r>
              <a:rPr lang="pt-BR" sz="2800" dirty="0" err="1"/>
              <a:t>Array</a:t>
            </a:r>
            <a:r>
              <a:rPr lang="pt-BR" sz="2800" dirty="0"/>
              <a:t> permite a definição de vetores cujos elementos podem ser acessados posteriormente por meio do respectivo índice.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3840CE-4A2D-B149-9BBD-965F543A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2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22C6978-839A-D540-989B-756503E2F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0122" y="400213"/>
            <a:ext cx="9927431" cy="45107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&lt;!DOCTYPE </a:t>
            </a:r>
            <a:r>
              <a:rPr lang="pt-BR" sz="2200" dirty="0" err="1"/>
              <a:t>html</a:t>
            </a:r>
            <a:r>
              <a:rPr lang="pt-BR" sz="22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</a:t>
            </a:r>
            <a:r>
              <a:rPr lang="pt-BR" sz="2200" dirty="0" err="1"/>
              <a:t>html</a:t>
            </a:r>
            <a:r>
              <a:rPr lang="pt-BR" sz="22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</a:t>
            </a:r>
            <a:r>
              <a:rPr lang="pt-BR" sz="2200" dirty="0" err="1"/>
              <a:t>head</a:t>
            </a:r>
            <a:r>
              <a:rPr lang="pt-BR" sz="22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</a:t>
            </a:r>
            <a:r>
              <a:rPr lang="pt-BR" sz="2200" dirty="0" err="1"/>
              <a:t>title</a:t>
            </a:r>
            <a:r>
              <a:rPr lang="pt-BR" sz="2200" dirty="0"/>
              <a:t>&gt;Montadoras&lt;/</a:t>
            </a:r>
            <a:r>
              <a:rPr lang="pt-BR" sz="2200" dirty="0" err="1"/>
              <a:t>title</a:t>
            </a:r>
            <a:r>
              <a:rPr lang="pt-BR" sz="22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&lt;meta </a:t>
            </a:r>
            <a:r>
              <a:rPr lang="pt-BR" sz="2200" dirty="0" err="1"/>
              <a:t>charset</a:t>
            </a:r>
            <a:r>
              <a:rPr lang="pt-BR" sz="2200" dirty="0"/>
              <a:t>="UTF-8"&gt;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&lt;/</a:t>
            </a:r>
            <a:r>
              <a:rPr lang="pt-BR" sz="2200" dirty="0" err="1"/>
              <a:t>head</a:t>
            </a:r>
            <a:r>
              <a:rPr lang="pt-BR" sz="22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</a:t>
            </a:r>
            <a:r>
              <a:rPr lang="pt-BR" sz="2200" dirty="0" err="1"/>
              <a:t>body</a:t>
            </a:r>
            <a:r>
              <a:rPr lang="pt-BR" sz="2200" dirty="0"/>
              <a:t> </a:t>
            </a:r>
            <a:r>
              <a:rPr lang="pt-BR" sz="2200" dirty="0" err="1"/>
              <a:t>onload</a:t>
            </a:r>
            <a:r>
              <a:rPr lang="pt-BR" sz="2200" dirty="0"/>
              <a:t>="exibir()"&gt;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&lt;script </a:t>
            </a:r>
            <a:r>
              <a:rPr lang="pt-BR" sz="2200" dirty="0" err="1"/>
              <a:t>type</a:t>
            </a:r>
            <a:r>
              <a:rPr lang="pt-BR" sz="2200" dirty="0"/>
              <a:t>="</a:t>
            </a:r>
            <a:r>
              <a:rPr lang="pt-BR" sz="2200" dirty="0" err="1"/>
              <a:t>text</a:t>
            </a:r>
            <a:r>
              <a:rPr lang="pt-BR" sz="2200" dirty="0"/>
              <a:t>/</a:t>
            </a:r>
            <a:r>
              <a:rPr lang="pt-BR" sz="2200" dirty="0" err="1"/>
              <a:t>javascript</a:t>
            </a:r>
            <a:r>
              <a:rPr lang="pt-BR" sz="2200" dirty="0"/>
              <a:t>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	</a:t>
            </a:r>
            <a:r>
              <a:rPr lang="pt-BR" sz="2200" dirty="0" err="1"/>
              <a:t>function</a:t>
            </a:r>
            <a:r>
              <a:rPr lang="pt-BR" sz="2200" dirty="0"/>
              <a:t> exibir()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		var montadora = new </a:t>
            </a:r>
            <a:r>
              <a:rPr lang="pt-BR" sz="2200" dirty="0" err="1"/>
              <a:t>Array</a:t>
            </a:r>
            <a:r>
              <a:rPr lang="pt-BR" sz="2200" dirty="0"/>
              <a:t>("Fiat", "Ford", "General Motors", "Honda", "Nissan", "Renault", "Volkswagen");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		</a:t>
            </a:r>
            <a:r>
              <a:rPr lang="pt-BR" sz="2200" dirty="0" err="1"/>
              <a:t>document.write</a:t>
            </a:r>
            <a:r>
              <a:rPr lang="pt-BR" sz="2200" dirty="0"/>
              <a:t>("&lt;h1&gt;Montadoras&lt;/h1&gt;");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		for (</a:t>
            </a:r>
            <a:r>
              <a:rPr lang="pt-BR" sz="2200" dirty="0" err="1"/>
              <a:t>i</a:t>
            </a:r>
            <a:r>
              <a:rPr lang="pt-BR" sz="2200" dirty="0"/>
              <a:t> = 0; </a:t>
            </a:r>
            <a:r>
              <a:rPr lang="pt-BR" sz="2200" dirty="0" err="1"/>
              <a:t>i</a:t>
            </a:r>
            <a:r>
              <a:rPr lang="pt-BR" sz="2200" dirty="0"/>
              <a:t> &lt; </a:t>
            </a:r>
            <a:r>
              <a:rPr lang="pt-BR" sz="2200" dirty="0" err="1"/>
              <a:t>montadora.length</a:t>
            </a:r>
            <a:r>
              <a:rPr lang="pt-BR" sz="2200" dirty="0"/>
              <a:t>; </a:t>
            </a:r>
            <a:r>
              <a:rPr lang="pt-BR" sz="2200" dirty="0" err="1"/>
              <a:t>i</a:t>
            </a:r>
            <a:r>
              <a:rPr lang="pt-BR" sz="2200" dirty="0"/>
              <a:t>++)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			</a:t>
            </a:r>
            <a:r>
              <a:rPr lang="pt-BR" sz="2200" dirty="0" err="1"/>
              <a:t>document.write</a:t>
            </a:r>
            <a:r>
              <a:rPr lang="pt-BR" sz="2200" dirty="0"/>
              <a:t> (montadora[</a:t>
            </a:r>
            <a:r>
              <a:rPr lang="pt-BR" sz="2200" dirty="0" err="1"/>
              <a:t>i</a:t>
            </a:r>
            <a:r>
              <a:rPr lang="pt-BR" sz="2200" dirty="0"/>
              <a:t>] + "&lt;</a:t>
            </a:r>
            <a:r>
              <a:rPr lang="pt-BR" sz="2200" dirty="0" err="1"/>
              <a:t>br</a:t>
            </a:r>
            <a:r>
              <a:rPr lang="pt-BR" sz="2200" dirty="0"/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&lt;/</a:t>
            </a:r>
            <a:r>
              <a:rPr lang="pt-BR" sz="2200" dirty="0" err="1"/>
              <a:t>body</a:t>
            </a:r>
            <a:r>
              <a:rPr lang="pt-BR" sz="22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200" dirty="0"/>
              <a:t>&lt;/</a:t>
            </a:r>
            <a:r>
              <a:rPr lang="pt-BR" sz="2200" dirty="0" err="1"/>
              <a:t>html</a:t>
            </a:r>
            <a:r>
              <a:rPr lang="pt-BR" sz="2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7704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DCA18E-86BA-4C49-8E90-295588296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Exibição de Imagens</a:t>
            </a:r>
          </a:p>
          <a:p>
            <a:r>
              <a:rPr lang="pt-BR" sz="2800" dirty="0"/>
              <a:t>A linguagem </a:t>
            </a:r>
            <a:r>
              <a:rPr lang="pt-BR" sz="2800" dirty="0" err="1"/>
              <a:t>JavaScript</a:t>
            </a:r>
            <a:r>
              <a:rPr lang="pt-BR" sz="2800" dirty="0"/>
              <a:t> é bastante versátil. Ela possibilita acessar os arquivos com imagens e permite que uma imagem seja trocada por outra. </a:t>
            </a:r>
          </a:p>
          <a:p>
            <a:r>
              <a:rPr lang="pt-BR" sz="2800" dirty="0"/>
              <a:t>Nesse caso, não é necessário que a página HTML original seja recarregada. A partir dessa característica, é possível dinamizar as páginas, sem a necessidade de usar scripts com código complexo.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F2C361D-FC73-E04E-8BFC-A82A69F0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0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0FA407C-0285-8248-837D-12BE196FD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2284" y="543903"/>
            <a:ext cx="9927431" cy="45107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&gt;Imagens&lt;/</a:t>
            </a:r>
            <a:r>
              <a:rPr lang="pt-BR" sz="2000" dirty="0" err="1"/>
              <a:t>title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&lt;meta </a:t>
            </a:r>
            <a:r>
              <a:rPr lang="pt-BR" sz="2000" dirty="0" err="1"/>
              <a:t>charset</a:t>
            </a:r>
            <a:r>
              <a:rPr lang="pt-BR" sz="2000" dirty="0"/>
              <a:t>="UTF-8"&gt;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&lt;script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javascript</a:t>
            </a:r>
            <a:r>
              <a:rPr lang="pt-BR" sz="2000" dirty="0"/>
              <a:t>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</a:t>
            </a:r>
            <a:r>
              <a:rPr lang="pt-BR" sz="2000" dirty="0" err="1"/>
              <a:t>function</a:t>
            </a:r>
            <a:r>
              <a:rPr lang="pt-BR" sz="2000" dirty="0"/>
              <a:t> mudar(objeto, imagem) {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	</a:t>
            </a:r>
            <a:r>
              <a:rPr lang="pt-BR" sz="2000" dirty="0" err="1"/>
              <a:t>document.getElementById</a:t>
            </a:r>
            <a:r>
              <a:rPr lang="pt-BR" sz="2000" dirty="0"/>
              <a:t>(objeto).</a:t>
            </a:r>
            <a:r>
              <a:rPr lang="pt-BR" sz="2000" dirty="0" err="1"/>
              <a:t>src</a:t>
            </a:r>
            <a:r>
              <a:rPr lang="pt-BR" sz="2000" dirty="0"/>
              <a:t> = imagem;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}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&lt;/script&gt; &lt;h1&gt;Imagens&lt;/h1&gt;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&lt;a </a:t>
            </a:r>
            <a:r>
              <a:rPr lang="pt-BR" sz="2000" dirty="0" err="1"/>
              <a:t>onmouseover</a:t>
            </a:r>
            <a:r>
              <a:rPr lang="pt-BR" sz="2000" dirty="0"/>
              <a:t>="mudar('</a:t>
            </a:r>
            <a:r>
              <a:rPr lang="pt-BR" sz="2000" dirty="0" err="1"/>
              <a:t>lampada</a:t>
            </a:r>
            <a:r>
              <a:rPr lang="pt-BR" sz="2000" dirty="0"/>
              <a:t>', '</a:t>
            </a:r>
            <a:r>
              <a:rPr lang="pt-BR" sz="2000" dirty="0" err="1"/>
              <a:t>lamp-lig.jpg</a:t>
            </a:r>
            <a:r>
              <a:rPr lang="pt-BR" sz="2000" dirty="0"/>
              <a:t>')"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 err="1"/>
              <a:t>onmouseout</a:t>
            </a:r>
            <a:r>
              <a:rPr lang="pt-BR" sz="2000" dirty="0"/>
              <a:t>="mudar('</a:t>
            </a:r>
            <a:r>
              <a:rPr lang="pt-BR" sz="2000" dirty="0" err="1"/>
              <a:t>lampada</a:t>
            </a:r>
            <a:r>
              <a:rPr lang="pt-BR" sz="2000" dirty="0"/>
              <a:t>', '</a:t>
            </a:r>
            <a:r>
              <a:rPr lang="pt-BR" sz="2000" dirty="0" err="1"/>
              <a:t>lamp-desl.jpg</a:t>
            </a:r>
            <a:r>
              <a:rPr lang="pt-BR" sz="2000" dirty="0"/>
              <a:t>')"&gt;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img</a:t>
            </a:r>
            <a:r>
              <a:rPr lang="pt-BR" sz="2000" dirty="0"/>
              <a:t> </a:t>
            </a:r>
            <a:r>
              <a:rPr lang="pt-BR" sz="2000" dirty="0" err="1"/>
              <a:t>src</a:t>
            </a:r>
            <a:r>
              <a:rPr lang="pt-BR" sz="2000" dirty="0"/>
              <a:t>="</a:t>
            </a:r>
            <a:r>
              <a:rPr lang="pt-BR" sz="2000" dirty="0" err="1"/>
              <a:t>lamp-desl.jpg</a:t>
            </a:r>
            <a:r>
              <a:rPr lang="pt-BR" sz="2000" dirty="0"/>
              <a:t>" </a:t>
            </a:r>
            <a:r>
              <a:rPr lang="pt-BR" sz="2000" dirty="0" err="1"/>
              <a:t>border</a:t>
            </a:r>
            <a:r>
              <a:rPr lang="pt-BR" sz="2000" dirty="0"/>
              <a:t>="0" id="</a:t>
            </a:r>
            <a:r>
              <a:rPr lang="pt-BR" sz="2000" dirty="0" err="1"/>
              <a:t>lampada</a:t>
            </a:r>
            <a:r>
              <a:rPr lang="pt-BR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&lt;/a&gt;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602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FBE15A-75D3-2E45-806F-64EDEB692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Interação com Formulários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 </a:t>
            </a:r>
            <a:r>
              <a:rPr lang="pt-BR" sz="2800" dirty="0" err="1"/>
              <a:t>JavaScript</a:t>
            </a:r>
            <a:r>
              <a:rPr lang="pt-BR" sz="2800" dirty="0"/>
              <a:t>, é possível acessar os elementos de formulários definidos em HTML. Dessa forma, é possível realizar verificações e alterações no conteúdo dos elementos, o que oferece mais possibilidades de interação com o usuário final da aplicação.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CB2157-A990-CA47-AA56-6435F0F9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9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5F39221-745C-4541-85E4-553A5C73A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2284" y="765972"/>
            <a:ext cx="9927431" cy="45107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&gt;Calculadora Simples&lt;/</a:t>
            </a:r>
            <a:r>
              <a:rPr lang="pt-BR" sz="2000" dirty="0" err="1"/>
              <a:t>title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&lt;meta </a:t>
            </a:r>
            <a:r>
              <a:rPr lang="pt-BR" sz="2000" dirty="0" err="1"/>
              <a:t>charset</a:t>
            </a:r>
            <a:r>
              <a:rPr lang="pt-BR" sz="2000" dirty="0"/>
              <a:t>="UTF-8"&gt; &lt;/</a:t>
            </a:r>
            <a:r>
              <a:rPr lang="pt-BR" sz="2000" dirty="0" err="1"/>
              <a:t>head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&lt;script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javascript</a:t>
            </a:r>
            <a:r>
              <a:rPr lang="pt-BR" sz="2000" dirty="0"/>
              <a:t>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</a:t>
            </a:r>
            <a:r>
              <a:rPr lang="pt-BR" sz="2000" dirty="0" err="1"/>
              <a:t>function</a:t>
            </a:r>
            <a:r>
              <a:rPr lang="pt-BR" sz="2000" dirty="0"/>
              <a:t> somar()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	</a:t>
            </a:r>
            <a:r>
              <a:rPr lang="pt-BR" sz="2000" dirty="0" err="1"/>
              <a:t>res.value</a:t>
            </a:r>
            <a:r>
              <a:rPr lang="pt-BR" sz="2000" dirty="0"/>
              <a:t> = </a:t>
            </a:r>
            <a:r>
              <a:rPr lang="pt-BR" sz="2000" dirty="0" err="1"/>
              <a:t>parseInt</a:t>
            </a:r>
            <a:r>
              <a:rPr lang="pt-BR" sz="2000" dirty="0"/>
              <a:t>(v1.value) + </a:t>
            </a:r>
            <a:r>
              <a:rPr lang="pt-BR" sz="2000" dirty="0" err="1"/>
              <a:t>parseInt</a:t>
            </a:r>
            <a:r>
              <a:rPr lang="pt-BR" sz="2000" dirty="0"/>
              <a:t>(v2.value);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}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&lt;/script&gt;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&lt;h1&gt;Calculadora Simples&lt;/h1&gt;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Valor 1: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 id="v1" </a:t>
            </a:r>
            <a:r>
              <a:rPr lang="pt-BR" sz="2000" dirty="0" err="1"/>
              <a:t>value</a:t>
            </a:r>
            <a:r>
              <a:rPr lang="pt-BR" sz="2000" dirty="0"/>
              <a:t>="0"&gt;&lt;</a:t>
            </a:r>
            <a:r>
              <a:rPr lang="pt-BR" sz="2000" dirty="0" err="1"/>
              <a:t>br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Valor 2: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 id="v2" </a:t>
            </a:r>
            <a:r>
              <a:rPr lang="pt-BR" sz="2000" dirty="0" err="1"/>
              <a:t>value</a:t>
            </a:r>
            <a:r>
              <a:rPr lang="pt-BR" sz="2000" dirty="0"/>
              <a:t>="0"&gt;&lt;</a:t>
            </a:r>
            <a:r>
              <a:rPr lang="pt-BR" sz="2000" dirty="0" err="1"/>
              <a:t>br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button</a:t>
            </a:r>
            <a:r>
              <a:rPr lang="pt-BR" sz="2000" dirty="0"/>
              <a:t>" </a:t>
            </a:r>
            <a:r>
              <a:rPr lang="pt-BR" sz="2000" dirty="0" err="1"/>
              <a:t>value</a:t>
            </a:r>
            <a:r>
              <a:rPr lang="pt-BR" sz="2000" dirty="0"/>
              <a:t>="Somar" </a:t>
            </a:r>
            <a:r>
              <a:rPr lang="pt-BR" sz="2000" dirty="0" err="1"/>
              <a:t>onclick</a:t>
            </a:r>
            <a:r>
              <a:rPr lang="pt-BR" sz="2000" dirty="0"/>
              <a:t>="somar()"&gt;&lt;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Resultado: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 id="res" </a:t>
            </a:r>
            <a:r>
              <a:rPr lang="pt-BR" sz="2000" dirty="0" err="1"/>
              <a:t>value</a:t>
            </a:r>
            <a:r>
              <a:rPr lang="pt-BR" sz="2000" dirty="0"/>
              <a:t>="0" </a:t>
            </a:r>
            <a:r>
              <a:rPr lang="pt-BR" sz="2000" dirty="0" err="1"/>
              <a:t>readonly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734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9F6540E-A9BE-174A-829E-BD5EC4FA5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Melhorias na Calculadora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primeiro passo consiste em implementar as outras três operações aritméticas básicas. O modo mais fácil é criar um botão para cada operação juntamente da respectiva função. As outras alterações realizadas serão o suporte aos números reais (</a:t>
            </a:r>
            <a:r>
              <a:rPr lang="pt-BR" sz="2800" dirty="0" err="1"/>
              <a:t>float</a:t>
            </a:r>
            <a:r>
              <a:rPr lang="pt-BR" sz="2800" dirty="0"/>
              <a:t>), além de evitar a divisão de determinado número por zero.</a:t>
            </a:r>
          </a:p>
          <a:p>
            <a:endParaRPr lang="pt-BR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BBB327B-4EE8-314A-9275-24A590F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78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DCFFD08-5D73-7846-86CA-B465536E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b="1" dirty="0"/>
              <a:t>Validação de Formulários </a:t>
            </a: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Um aspecto importante do </a:t>
            </a:r>
            <a:r>
              <a:rPr lang="pt-BR" sz="2800" dirty="0" err="1"/>
              <a:t>JavaScript</a:t>
            </a:r>
            <a:r>
              <a:rPr lang="pt-BR" sz="2800" dirty="0"/>
              <a:t> é permitir a verificação e a validação local dos dados de um formulário. Dessa forma, não é necessário realizar requisições ao servidor web, o que aumenta significativamente a capacidade de interação com o usuário e melhora o desempenho da página.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D5EAF7-88FE-DC4B-B7CC-A728EE2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8675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7964</TotalTime>
  <Words>941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1_Tema do Office</vt:lpstr>
      <vt:lpstr>Apresentação do PowerPoint</vt:lpstr>
      <vt:lpstr>JavaScript</vt:lpstr>
      <vt:lpstr>Apresentação do PowerPoint</vt:lpstr>
      <vt:lpstr>JavaScript</vt:lpstr>
      <vt:lpstr>Apresentação do PowerPoint</vt:lpstr>
      <vt:lpstr>JavaScript</vt:lpstr>
      <vt:lpstr>Apresentação do PowerPoint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171</cp:revision>
  <dcterms:created xsi:type="dcterms:W3CDTF">2019-06-26T14:54:25Z</dcterms:created>
  <dcterms:modified xsi:type="dcterms:W3CDTF">2022-06-04T12:48:23Z</dcterms:modified>
</cp:coreProperties>
</file>