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362" r:id="rId2"/>
    <p:sldId id="381" r:id="rId3"/>
    <p:sldId id="366" r:id="rId4"/>
    <p:sldId id="368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34" r:id="rId13"/>
    <p:sldId id="365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  <p15:guide id="12" orient="horz" pos="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B0E0"/>
    <a:srgbClr val="C1CEFF"/>
    <a:srgbClr val="FCC0C1"/>
    <a:srgbClr val="F1FAC2"/>
    <a:srgbClr val="CCCC00"/>
    <a:srgbClr val="DEEF03"/>
    <a:srgbClr val="FBC98D"/>
    <a:srgbClr val="B2D7C9"/>
    <a:srgbClr val="D6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" autoAdjust="0"/>
    <p:restoredTop sz="90968" autoAdjust="0"/>
  </p:normalViewPr>
  <p:slideViewPr>
    <p:cSldViewPr snapToGrid="0" snapToObjects="1">
      <p:cViewPr varScale="1">
        <p:scale>
          <a:sx n="266" d="100"/>
          <a:sy n="266" d="100"/>
        </p:scale>
        <p:origin x="2176" y="176"/>
      </p:cViewPr>
      <p:guideLst>
        <p:guide pos="453"/>
        <p:guide pos="272"/>
        <p:guide orient="horz" pos="327"/>
        <p:guide orient="horz" pos="2935"/>
        <p:guide pos="5465"/>
        <p:guide pos="3084"/>
        <p:guide orient="horz" pos="645"/>
        <p:guide orient="horz" pos="826"/>
        <p:guide pos="2880"/>
        <p:guide orient="horz" pos="2822"/>
        <p:guide orient="horz" pos="7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07.01.25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254E-B02A-904C-E767-BB465F1F8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4F37E1-E3AC-8816-4C26-8988FBA1C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71694F-A460-4550-AC3A-7BCA0E1AA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0925A-F871-B5FE-3006-4C7B2C1D0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8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Challenge: 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gaining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,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>
                <a:effectLst/>
              </a:rPr>
              <a:t>With increasing monetization, viewers receive worse movie recommendations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68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74CA-A7AF-0B7C-43D9-D6B68418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10552E-229F-95B7-E13F-1C92DF039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7D610E7-2220-907F-30DC-85B5D51D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>
                <a:latin typeface="+mj-lt"/>
              </a:rPr>
              <a:t>Major </a:t>
            </a:r>
            <a:r>
              <a:rPr lang="de-DE" sz="1200" b="1" dirty="0" err="1">
                <a:latin typeface="+mj-lt"/>
              </a:rPr>
              <a:t>iterations</a:t>
            </a:r>
            <a:r>
              <a:rPr lang="de-DE" sz="1200" dirty="0">
                <a:latin typeface="+mj-lt"/>
              </a:rPr>
              <a:t>:</a:t>
            </a: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Content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= Find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user‘s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preferences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Ranking = Rank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user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the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best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matching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to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his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perferences</a:t>
            </a:r>
            <a:endParaRPr lang="de-DE" sz="12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200" dirty="0">
                <a:latin typeface="+mj-lt"/>
              </a:rPr>
              <a:t>New </a:t>
            </a:r>
            <a:r>
              <a:rPr lang="de-DE" sz="1200" dirty="0" err="1">
                <a:latin typeface="+mj-lt"/>
              </a:rPr>
              <a:t>movies</a:t>
            </a:r>
            <a:r>
              <a:rPr lang="de-DE" sz="1200" dirty="0">
                <a:latin typeface="+mj-lt"/>
              </a:rPr>
              <a:t> = System/</a:t>
            </a:r>
            <a:r>
              <a:rPr lang="de-DE" sz="1200" dirty="0" err="1">
                <a:latin typeface="+mj-lt"/>
              </a:rPr>
              <a:t>model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can</a:t>
            </a:r>
            <a:r>
              <a:rPr lang="de-DE" sz="1200" dirty="0">
                <a:latin typeface="+mj-lt"/>
              </a:rPr>
              <a:t> handle and </a:t>
            </a:r>
            <a:r>
              <a:rPr lang="de-DE" sz="1200" dirty="0" err="1">
                <a:latin typeface="+mj-lt"/>
              </a:rPr>
              <a:t>recommend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new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available</a:t>
            </a:r>
            <a:r>
              <a:rPr lang="de-DE" sz="1200" dirty="0">
                <a:latin typeface="+mj-lt"/>
              </a:rPr>
              <a:t> </a:t>
            </a:r>
            <a:r>
              <a:rPr lang="de-DE" sz="1200" dirty="0" err="1">
                <a:latin typeface="+mj-lt"/>
              </a:rPr>
              <a:t>movies</a:t>
            </a:r>
            <a:endParaRPr lang="de-DE" sz="1200" dirty="0">
              <a:latin typeface="+mj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02AD32-29D5-40E5-54B7-C1213C1A9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and </a:t>
            </a:r>
            <a:r>
              <a:rPr lang="de-DE" dirty="0" err="1"/>
              <a:t>evaluates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lexicon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(positive, neutral </a:t>
            </a:r>
            <a:r>
              <a:rPr lang="de-DE" dirty="0" err="1"/>
              <a:t>or</a:t>
            </a:r>
            <a:r>
              <a:rPr lang="de-DE" dirty="0"/>
              <a:t> negative) on a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-4 </a:t>
            </a:r>
            <a:r>
              <a:rPr lang="de-DE" dirty="0" err="1"/>
              <a:t>to</a:t>
            </a:r>
            <a:r>
              <a:rPr lang="de-DE" dirty="0"/>
              <a:t> +4.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modifiers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“</a:t>
            </a:r>
            <a:r>
              <a:rPr lang="de-DE" dirty="0" err="1"/>
              <a:t>very</a:t>
            </a:r>
            <a:r>
              <a:rPr lang="de-DE" dirty="0"/>
              <a:t>”, “</a:t>
            </a:r>
            <a:r>
              <a:rPr lang="de-DE" dirty="0" err="1"/>
              <a:t>extremely</a:t>
            </a:r>
            <a:r>
              <a:rPr lang="de-DE" dirty="0"/>
              <a:t>”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hardly</a:t>
            </a:r>
            <a:r>
              <a:rPr lang="de-DE" dirty="0"/>
              <a:t>”,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word's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8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Ratings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None </a:t>
            </a:r>
            <a:r>
              <a:rPr lang="de-DE" dirty="0" err="1"/>
              <a:t>values</a:t>
            </a:r>
            <a:r>
              <a:rPr lang="de-DE" dirty="0"/>
              <a:t>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E134-93AB-514C-8E79-3C8BB290EB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1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024-29E1-68D5-A8D4-A3209792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E2DA-4455-1275-EC45-145125CE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BF09-7AB6-3B74-A443-CFCF75C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A79711-7400-4336-E7DE-B67868B5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633C-BF99-4DD6-BA84-06D1EB440CCB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08F713-A3B0-7FE6-1A86-D2BC582B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4B8486-905C-E86F-7657-0081B059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63F9D46-168C-4149-A497-E6A7A85B43FE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74A76E-EA11-167E-CC9E-DFF289DC55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5D8820E3-F72B-440D-814E-5831159EA7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5548" y="4767264"/>
            <a:ext cx="1719109" cy="273844"/>
          </a:xfrm>
        </p:spPr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6994F2B-DB04-4C4A-8992-AA7C34C3A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9525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08CC-00D3-4589-9B5F-42D955AB8FA5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1B0-3D8E-B086-F187-6D3520B6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3826-9A27-4F3F-9E51-7F77A51FB7BA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43DEB4-3ACD-CBD1-245B-D6DA0E45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ideo" Target="../media/media1.mp4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87E0087-D8BA-4A4B-BD00-C9DFE10B5D13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224D34-9689-D875-BC00-F44A4AB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3991" y="4767264"/>
            <a:ext cx="3391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EA7B4BDE-7AD3-A04D-0919-3AFC009B175F}"/>
              </a:ext>
            </a:extLst>
          </p:cNvPr>
          <p:cNvPicPr>
            <a:picLocks noChangeAspect="1"/>
          </p:cNvPicPr>
          <p:nvPr userDrawn="1">
            <a:videoFile r:link="rId13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rnal-content.duckduckgo.com/iu/?u=https%3A%2F%2Fcdn-icons-png.flaticon.com%2F512%2F7580%2F7580943.png&amp;f=1&amp;nofb=1&amp;ipt=30c2c7c22d94a3366229920dd7a54a9c40fd790df9d9e6ed596e5eaf8511fc03&amp;ipo=images" TargetMode="External"/><Relationship Id="rId2" Type="http://schemas.openxmlformats.org/officeDocument/2006/relationships/hyperlink" Target="https://external-content.duckduckgo.com/iu/?u=https%3A%2F%2Fcdn-icons-png.flaticon.com%2F512%2F149%2F149206.png&amp;f=1&amp;nofb=1&amp;ipt=857712a595c7a8ec3ec471afb0f4309f6a15458d83add16d201bffc93b25ec3a&amp;ipo=im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ternal-content.duckduckgo.com/iu/?u=https%3A%2F%2Fwww.proxzar.ai%2Fwp-content%2Fuploads%2F2019%2F12%2FImportance-of-NLP-for-businesses-Sentiment-analysis.png&amp;f=1&amp;nofb=1&amp;ipt=89aa5c45a780725ce1ef6c4570167557f39838779affcaf583dfb8e188cd12c4&amp;ipo=images" TargetMode="External"/><Relationship Id="rId4" Type="http://schemas.openxmlformats.org/officeDocument/2006/relationships/hyperlink" Target="https://external-content.duckduckgo.com/iu/?u=https%3A%2F%2Fopenclipart.org%2Fimage%2F800px%2F237767&amp;f=1&amp;nofb=1&amp;ipt=8e7a5d33a6ca3c1c684082fc2d4c73ef7d01b4d07298eee857922c94cbaffbeb&amp;ipo=imag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cross-red-alert-error-incorrect-157492/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://pixabay.com/en/check-correct-mark-choice-yes-ok-3758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F8F431D-FAA9-14D7-C863-9B62C5A9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51" y="489600"/>
            <a:ext cx="5347350" cy="1563295"/>
          </a:xfrm>
        </p:spPr>
        <p:txBody>
          <a:bodyPr/>
          <a:lstStyle/>
          <a:p>
            <a:r>
              <a:rPr lang="de-DE" dirty="0"/>
              <a:t>Watch </a:t>
            </a:r>
            <a:r>
              <a:rPr lang="de-DE" dirty="0" err="1"/>
              <a:t>Tip</a:t>
            </a:r>
            <a:endParaRPr lang="de-DE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6522E535-1D9A-B4F4-C85F-D5E730FC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51" y="2067296"/>
            <a:ext cx="7315200" cy="423904"/>
          </a:xfrm>
        </p:spPr>
        <p:txBody>
          <a:bodyPr>
            <a:normAutofit/>
          </a:bodyPr>
          <a:lstStyle/>
          <a:p>
            <a:r>
              <a:rPr lang="de-DE" sz="2300" b="1" dirty="0"/>
              <a:t>An </a:t>
            </a:r>
            <a:r>
              <a:rPr lang="de-DE" sz="2300" b="1" dirty="0" err="1"/>
              <a:t>user</a:t>
            </a:r>
            <a:r>
              <a:rPr lang="de-DE" sz="2300" b="1" dirty="0"/>
              <a:t> </a:t>
            </a:r>
            <a:r>
              <a:rPr lang="de-DE" sz="2300" b="1" dirty="0" err="1"/>
              <a:t>focussed</a:t>
            </a:r>
            <a:r>
              <a:rPr lang="de-DE" sz="2300" b="1" dirty="0"/>
              <a:t> </a:t>
            </a:r>
            <a:r>
              <a:rPr lang="de-DE" sz="2300" b="1" dirty="0" err="1"/>
              <a:t>recommendation</a:t>
            </a:r>
            <a:r>
              <a:rPr lang="de-DE" sz="2300" b="1" dirty="0"/>
              <a:t> </a:t>
            </a:r>
            <a:r>
              <a:rPr lang="de-DE" sz="2300" b="1" dirty="0" err="1"/>
              <a:t>engine</a:t>
            </a:r>
            <a:endParaRPr lang="de-DE" sz="2300" b="1" dirty="0"/>
          </a:p>
        </p:txBody>
      </p:sp>
      <p:sp>
        <p:nvSpPr>
          <p:cNvPr id="2" name="Untertitel 12">
            <a:extLst>
              <a:ext uri="{FF2B5EF4-FFF2-40B4-BE49-F238E27FC236}">
                <a16:creationId xmlns:a16="http://schemas.microsoft.com/office/drawing/2014/main" id="{E82BA996-F18E-2587-A5FF-B04FB85577DC}"/>
              </a:ext>
            </a:extLst>
          </p:cNvPr>
          <p:cNvSpPr txBox="1">
            <a:spLocks/>
          </p:cNvSpPr>
          <p:nvPr/>
        </p:nvSpPr>
        <p:spPr>
          <a:xfrm>
            <a:off x="585451" y="2819205"/>
            <a:ext cx="7315200" cy="5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000000"/>
                </a:solidFill>
              </a:rPr>
              <a:t>Tom Lauth, Patrick Dieser</a:t>
            </a:r>
          </a:p>
        </p:txBody>
      </p:sp>
    </p:spTree>
    <p:extLst>
      <p:ext uri="{BB962C8B-B14F-4D97-AF65-F5344CB8AC3E}">
        <p14:creationId xmlns:p14="http://schemas.microsoft.com/office/powerpoint/2010/main" val="32466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76C55C6-B395-61A8-024D-E57230ED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None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1,10 and None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2,9 and None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1,2,9,10 and None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2C7D06-24C1-E331-C622-730B5925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FFF298-E523-0E23-4941-69367A3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4E072F-5136-0C66-6B5E-4856A2D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8918E1-92F9-919A-5F6A-151EF67B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Metrics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28400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809167-11F1-57CE-8E7E-5CA49C7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53F076-8FB2-8258-2035-4DA8F7A3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F774AE-A016-0AA3-5D7A-A8BEC11A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0E4E74-9EAF-B0A8-7DBB-5D7C6396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Results</a:t>
            </a:r>
            <a:endParaRPr lang="de-DE" sz="4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EFC2DB-6B00-501C-0442-DA5CD2BE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1357814"/>
            <a:ext cx="4078596" cy="11065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63FAD3-B5E8-87E9-112C-2F4F37CC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2" y="2816106"/>
            <a:ext cx="4231464" cy="11670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33F0E7-5C4D-140B-B15E-06AC1E34D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56" y="1296477"/>
            <a:ext cx="4344880" cy="12292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35AE64A-3A99-72ED-8883-FBDE6559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056" y="2816106"/>
            <a:ext cx="4361248" cy="11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1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9D84E7-551B-2F4B-9892-ED6F6EB890BC}"/>
              </a:ext>
            </a:extLst>
          </p:cNvPr>
          <p:cNvSpPr txBox="1">
            <a:spLocks/>
          </p:cNvSpPr>
          <p:nvPr/>
        </p:nvSpPr>
        <p:spPr>
          <a:xfrm>
            <a:off x="988230" y="734410"/>
            <a:ext cx="6215063" cy="1105304"/>
          </a:xfrm>
          <a:prstGeom prst="rect">
            <a:avLst/>
          </a:prstGeom>
        </p:spPr>
        <p:txBody>
          <a:bodyPr anchor="t"/>
          <a:lstStyle>
            <a:lvl1pPr marL="0" marR="0" indent="0" algn="l" defTabSz="89609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32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4000" dirty="0" err="1"/>
              <a:t>Thank</a:t>
            </a:r>
            <a:r>
              <a:rPr lang="de-DE" sz="4000" dirty="0"/>
              <a:t> </a:t>
            </a:r>
            <a:r>
              <a:rPr lang="de-DE" sz="4000" dirty="0" err="1"/>
              <a:t>you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br>
              <a:rPr lang="de-DE" sz="4000" dirty="0"/>
            </a:br>
            <a:r>
              <a:rPr lang="de-DE" sz="4000" dirty="0" err="1"/>
              <a:t>your</a:t>
            </a:r>
            <a:r>
              <a:rPr lang="de-DE" sz="4000" dirty="0"/>
              <a:t> </a:t>
            </a:r>
            <a:r>
              <a:rPr lang="de-DE" sz="4000" dirty="0" err="1"/>
              <a:t>attention</a:t>
            </a:r>
            <a:r>
              <a:rPr lang="de-DE" sz="4000" dirty="0"/>
              <a:t>!</a:t>
            </a:r>
            <a:endParaRPr lang="en-US" sz="400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C7BF68-4E05-D143-BE35-CBC49B2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942" y="4767263"/>
            <a:ext cx="2057400" cy="274637"/>
          </a:xfrm>
        </p:spPr>
        <p:txBody>
          <a:bodyPr/>
          <a:lstStyle/>
          <a:p>
            <a:fld id="{DE4D170F-E1B5-43B0-AB9C-EA75CA95E556}" type="datetime3">
              <a:rPr lang="de-DE" smtClean="0"/>
              <a:t>07/01/2025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46794A-FDC0-9546-8E7D-ACA8A0D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5872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694586-EAFA-3744-B963-2BCFA4F3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9537" y="4767263"/>
            <a:ext cx="3565140" cy="274637"/>
          </a:xfrm>
        </p:spPr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48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826CE7-5883-11E6-A066-4E5CA4FE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100" dirty="0">
                <a:hlinkClick r:id="rId2"/>
              </a:rPr>
              <a:t>https://external-content.duckduckgo.com/iu/?u=https%3A%2F%2Fcdn-icons-png.flaticon.com%2F512%2F149%2F149206.png&amp;f=1&amp;nofb=1&amp;ipt=857712a595c7a8ec3ec471afb0f4309f6a15458d83add16d201bffc93b25ec3a&amp;ipo=images</a:t>
            </a:r>
            <a:endParaRPr lang="de-DE" sz="1100" dirty="0"/>
          </a:p>
          <a:p>
            <a:pPr marL="0" indent="0">
              <a:buNone/>
            </a:pPr>
            <a:r>
              <a:rPr lang="de-DE" sz="1100" dirty="0">
                <a:hlinkClick r:id="rId3"/>
              </a:rPr>
              <a:t>https://external-content.duckduckgo.com/iu/?u=https%3A%2F%2Fcdn-icons-png.flaticon.com%2F512%2F7580%2F7580943.png&amp;f=1&amp;nofb=1&amp;ipt=30c2c7c22d94a3366229920dd7a54a9c40fd790df9d9e6ed596e5eaf8511fc03&amp;ipo=images</a:t>
            </a:r>
            <a:endParaRPr lang="de-DE" sz="1100" dirty="0"/>
          </a:p>
          <a:p>
            <a:pPr marL="0" indent="0">
              <a:buNone/>
            </a:pPr>
            <a:r>
              <a:rPr lang="de-DE" sz="1100" dirty="0">
                <a:hlinkClick r:id="rId4"/>
              </a:rPr>
              <a:t>https://external-content.duckduckgo.com/iu/?u=https%3A%2F%2Fstatic.vecteezy.com%2Fsystem%2Fresources%2Fpreviews%2F002%2F565%2F586%2Foriginal%2Fartificial-intelligence-ai-icon-vector.jpg&amp;f=1&amp;nofb=1&amp;ipt=39123d7676300e1572d931f2168567727b10c51a5090aab06be1d3</a:t>
            </a:r>
            <a:endParaRPr lang="de-DE" sz="1100" dirty="0"/>
          </a:p>
          <a:p>
            <a:pPr marL="0" indent="0">
              <a:buNone/>
            </a:pPr>
            <a:r>
              <a:rPr lang="de-DE" sz="1100" dirty="0">
                <a:hlinkClick r:id="rId4"/>
              </a:rPr>
              <a:t>https://external-content.duckduckgo.com/iu/?u=https%3A%2F%2Fopenclipart.org%2Fimage%2F800px%2F237767&amp;f=1&amp;nofb=1&amp;ipt=8e7a5d33a6ca3c1c684082fc2d4c73ef7d01b4d07298eee857922c94cbaffbeb&amp;ipo=images</a:t>
            </a:r>
            <a:endParaRPr lang="de-DE" sz="1100" dirty="0"/>
          </a:p>
          <a:p>
            <a:pPr marL="0" indent="0">
              <a:buNone/>
            </a:pPr>
            <a:r>
              <a:rPr lang="de-DE" sz="1100" dirty="0">
                <a:hlinkClick r:id="rId5"/>
              </a:rPr>
              <a:t>https://external-content.duckduckgo.com/iu/?u=https%3A%2F%2Fwww.proxzar.ai%2Fwp-content%2Fuploads%2F2019%2F12%2FImportance-of-NLP-for-businesses-Sentiment-analysis.png&amp;f=1&amp;nofb=1&amp;ipt=89aa5c45a780725ce1ef6c4570167557f39838779affcaf583dfb8e188cd12c4&amp;ipo=ima</a:t>
            </a: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B85D50-FABE-5A0E-5D09-23647BD2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20E3-F72B-440D-814E-5831159EA7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AFABB-CF9F-46F3-203A-DD91E28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6C928-A711-FECF-AF25-B6914EB4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0A6553F-878F-9226-102B-436A24A0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5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3E00B-C5F6-C1D4-F850-C36C05E3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0D423-C2EB-3911-E77E-E258D342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EA528-0070-C993-2CCA-56053070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FC238-4568-4075-B2D6-2FA778E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43FB049-CFA8-2716-2A76-9A6F6C79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46C4F3E-CC26-98F6-3378-4765D6A745C2}"/>
              </a:ext>
            </a:extLst>
          </p:cNvPr>
          <p:cNvSpPr/>
          <p:nvPr/>
        </p:nvSpPr>
        <p:spPr>
          <a:xfrm>
            <a:off x="428626" y="1268017"/>
            <a:ext cx="7283236" cy="55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35" name="Rechteck 34" descr="Anheften mit einfarbiger Füllung">
            <a:extLst>
              <a:ext uri="{FF2B5EF4-FFF2-40B4-BE49-F238E27FC236}">
                <a16:creationId xmlns:a16="http://schemas.microsoft.com/office/drawing/2014/main" id="{0ED11B96-1E70-543A-B5B9-459F862F2820}"/>
              </a:ext>
            </a:extLst>
          </p:cNvPr>
          <p:cNvSpPr/>
          <p:nvPr/>
        </p:nvSpPr>
        <p:spPr>
          <a:xfrm>
            <a:off x="595629" y="1394826"/>
            <a:ext cx="303642" cy="30364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508D0BA-4DE9-AB54-EB51-3A3F51B78B8B}"/>
              </a:ext>
            </a:extLst>
          </p:cNvPr>
          <p:cNvGrpSpPr/>
          <p:nvPr/>
        </p:nvGrpSpPr>
        <p:grpSpPr>
          <a:xfrm>
            <a:off x="1066275" y="1270608"/>
            <a:ext cx="6645586" cy="552077"/>
            <a:chOff x="637649" y="2591"/>
            <a:chExt cx="6645586" cy="552077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3F7DD08-CEF6-626F-C30D-EA364816F33F}"/>
                </a:ext>
              </a:extLst>
            </p:cNvPr>
            <p:cNvSpPr/>
            <p:nvPr/>
          </p:nvSpPr>
          <p:spPr>
            <a:xfrm>
              <a:off x="637649" y="2591"/>
              <a:ext cx="6645586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1E16402-6212-C833-00D4-41891FD6059E}"/>
                </a:ext>
              </a:extLst>
            </p:cNvPr>
            <p:cNvSpPr txBox="1"/>
            <p:nvPr/>
          </p:nvSpPr>
          <p:spPr>
            <a:xfrm>
              <a:off x="637649" y="2591"/>
              <a:ext cx="6645586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1.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Recap</a:t>
              </a: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of</a:t>
              </a: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the</a:t>
              </a: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challenge</a:t>
              </a:r>
              <a:endParaRPr lang="en-US" sz="19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58432D03-CD57-1583-1B1B-0B902D45CDF5}"/>
              </a:ext>
            </a:extLst>
          </p:cNvPr>
          <p:cNvSpPr/>
          <p:nvPr/>
        </p:nvSpPr>
        <p:spPr>
          <a:xfrm>
            <a:off x="428626" y="1960705"/>
            <a:ext cx="7283236" cy="55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38" name="Rechteck 37" descr="Liste mit einfarbiger Füllung">
            <a:extLst>
              <a:ext uri="{FF2B5EF4-FFF2-40B4-BE49-F238E27FC236}">
                <a16:creationId xmlns:a16="http://schemas.microsoft.com/office/drawing/2014/main" id="{A4769D0C-09E5-0C8B-F28C-53CFD4D2C648}"/>
              </a:ext>
            </a:extLst>
          </p:cNvPr>
          <p:cNvSpPr/>
          <p:nvPr/>
        </p:nvSpPr>
        <p:spPr>
          <a:xfrm>
            <a:off x="595629" y="2084922"/>
            <a:ext cx="303642" cy="30364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9E1961C-4318-8387-3D14-9D199DD714DD}"/>
              </a:ext>
            </a:extLst>
          </p:cNvPr>
          <p:cNvGrpSpPr/>
          <p:nvPr/>
        </p:nvGrpSpPr>
        <p:grpSpPr>
          <a:xfrm>
            <a:off x="1066275" y="1960705"/>
            <a:ext cx="3277456" cy="552077"/>
            <a:chOff x="637649" y="692688"/>
            <a:chExt cx="3277456" cy="552077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C7C90FA-08F0-48CD-D829-465AE7EF65C5}"/>
                </a:ext>
              </a:extLst>
            </p:cNvPr>
            <p:cNvSpPr/>
            <p:nvPr/>
          </p:nvSpPr>
          <p:spPr>
            <a:xfrm>
              <a:off x="637649" y="692688"/>
              <a:ext cx="3277456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308C4423-FB4A-3F65-0326-361B3F84DFB2}"/>
                </a:ext>
              </a:extLst>
            </p:cNvPr>
            <p:cNvSpPr txBox="1"/>
            <p:nvPr/>
          </p:nvSpPr>
          <p:spPr>
            <a:xfrm>
              <a:off x="637649" y="692688"/>
              <a:ext cx="3277456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2. Roadmap</a:t>
              </a:r>
              <a:endParaRPr lang="en-US" sz="19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E69439-7A5F-4066-8BC0-C9A7F32F535D}"/>
              </a:ext>
            </a:extLst>
          </p:cNvPr>
          <p:cNvGrpSpPr/>
          <p:nvPr/>
        </p:nvGrpSpPr>
        <p:grpSpPr>
          <a:xfrm>
            <a:off x="4343731" y="1960705"/>
            <a:ext cx="3368130" cy="552077"/>
            <a:chOff x="3915105" y="692688"/>
            <a:chExt cx="3368130" cy="552077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9B1790D-D831-BA52-D9BF-897F81AD8C23}"/>
                </a:ext>
              </a:extLst>
            </p:cNvPr>
            <p:cNvSpPr/>
            <p:nvPr/>
          </p:nvSpPr>
          <p:spPr>
            <a:xfrm>
              <a:off x="3915105" y="692688"/>
              <a:ext cx="3368130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C6C42CE-C820-EC51-0560-E9B8B4C8A0F2}"/>
                </a:ext>
              </a:extLst>
            </p:cNvPr>
            <p:cNvSpPr txBox="1"/>
            <p:nvPr/>
          </p:nvSpPr>
          <p:spPr>
            <a:xfrm>
              <a:off x="3915105" y="692688"/>
              <a:ext cx="3368130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2D061E2C-793B-26B9-DD88-7F9CF006110F}"/>
              </a:ext>
            </a:extLst>
          </p:cNvPr>
          <p:cNvSpPr/>
          <p:nvPr/>
        </p:nvSpPr>
        <p:spPr>
          <a:xfrm>
            <a:off x="428626" y="2657443"/>
            <a:ext cx="7283236" cy="55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7AA84C3-7F8D-2253-269B-CEF25A08F582}"/>
              </a:ext>
            </a:extLst>
          </p:cNvPr>
          <p:cNvSpPr/>
          <p:nvPr/>
        </p:nvSpPr>
        <p:spPr>
          <a:xfrm>
            <a:off x="595629" y="2775019"/>
            <a:ext cx="303642" cy="303642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B9746F5-A5D0-1221-1429-D7E19F68826E}"/>
              </a:ext>
            </a:extLst>
          </p:cNvPr>
          <p:cNvGrpSpPr/>
          <p:nvPr/>
        </p:nvGrpSpPr>
        <p:grpSpPr>
          <a:xfrm>
            <a:off x="1066275" y="2650801"/>
            <a:ext cx="6645586" cy="552077"/>
            <a:chOff x="637649" y="1382784"/>
            <a:chExt cx="6645586" cy="552077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179A393-4FCE-C906-D949-BD74541D31CA}"/>
                </a:ext>
              </a:extLst>
            </p:cNvPr>
            <p:cNvSpPr/>
            <p:nvPr/>
          </p:nvSpPr>
          <p:spPr>
            <a:xfrm>
              <a:off x="637649" y="1382784"/>
              <a:ext cx="6645586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E8D7CA8-772D-A506-8867-7812625155E5}"/>
                </a:ext>
              </a:extLst>
            </p:cNvPr>
            <p:cNvSpPr txBox="1"/>
            <p:nvPr/>
          </p:nvSpPr>
          <p:spPr>
            <a:xfrm>
              <a:off x="637649" y="1382784"/>
              <a:ext cx="6645586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3. The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approach</a:t>
              </a:r>
              <a:r>
                <a:rPr lang="de-DE" sz="1900">
                  <a:latin typeface="Calibri" panose="020F0502020204030204" pitchFamily="34" charset="0"/>
                  <a:cs typeface="Calibri" panose="020F0502020204030204" pitchFamily="34" charset="0"/>
                </a:rPr>
                <a:t>????</a:t>
              </a:r>
              <a:endParaRPr lang="en-US" sz="19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AD3A0981-9A18-BBA4-24D4-7AAB74F654BC}"/>
              </a:ext>
            </a:extLst>
          </p:cNvPr>
          <p:cNvSpPr/>
          <p:nvPr/>
        </p:nvSpPr>
        <p:spPr>
          <a:xfrm>
            <a:off x="428626" y="3340898"/>
            <a:ext cx="7283236" cy="55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45" name="Rechteck 44" descr="Head with Gears">
            <a:extLst>
              <a:ext uri="{FF2B5EF4-FFF2-40B4-BE49-F238E27FC236}">
                <a16:creationId xmlns:a16="http://schemas.microsoft.com/office/drawing/2014/main" id="{6627C837-1E65-E440-6D50-B1ECEE836108}"/>
              </a:ext>
            </a:extLst>
          </p:cNvPr>
          <p:cNvSpPr/>
          <p:nvPr/>
        </p:nvSpPr>
        <p:spPr>
          <a:xfrm>
            <a:off x="595629" y="3465115"/>
            <a:ext cx="303642" cy="30364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8BB7BB3-9424-FB1E-AC3B-739CA35975C6}"/>
              </a:ext>
            </a:extLst>
          </p:cNvPr>
          <p:cNvGrpSpPr/>
          <p:nvPr/>
        </p:nvGrpSpPr>
        <p:grpSpPr>
          <a:xfrm>
            <a:off x="1066275" y="3340898"/>
            <a:ext cx="6645586" cy="552077"/>
            <a:chOff x="637649" y="2072881"/>
            <a:chExt cx="6645586" cy="55207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FC979D8-C608-8ACC-BBE5-B731272E04F4}"/>
                </a:ext>
              </a:extLst>
            </p:cNvPr>
            <p:cNvSpPr/>
            <p:nvPr/>
          </p:nvSpPr>
          <p:spPr>
            <a:xfrm>
              <a:off x="637649" y="2072881"/>
              <a:ext cx="6645586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D00D89D-A822-60C7-0243-93F49203DF2F}"/>
                </a:ext>
              </a:extLst>
            </p:cNvPr>
            <p:cNvSpPr txBox="1"/>
            <p:nvPr/>
          </p:nvSpPr>
          <p:spPr>
            <a:xfrm>
              <a:off x="637649" y="2072881"/>
              <a:ext cx="6645586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4.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Results</a:t>
              </a:r>
              <a:endParaRPr lang="de-DE" sz="19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8AFF4EBF-2F6D-AC62-66D3-63A96BBA6386}"/>
              </a:ext>
            </a:extLst>
          </p:cNvPr>
          <p:cNvSpPr/>
          <p:nvPr/>
        </p:nvSpPr>
        <p:spPr>
          <a:xfrm>
            <a:off x="428626" y="4030994"/>
            <a:ext cx="7283236" cy="55207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B0B4010-9677-214A-EDA4-5C558D8CD6E1}"/>
              </a:ext>
            </a:extLst>
          </p:cNvPr>
          <p:cNvSpPr/>
          <p:nvPr/>
        </p:nvSpPr>
        <p:spPr>
          <a:xfrm>
            <a:off x="595629" y="4155212"/>
            <a:ext cx="303642" cy="303642"/>
          </a:xfrm>
          <a:prstGeom prst="rect">
            <a:avLst/>
          </a:pr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6B9EB8-213B-7555-94A4-AD46C8CE2D72}"/>
              </a:ext>
            </a:extLst>
          </p:cNvPr>
          <p:cNvGrpSpPr/>
          <p:nvPr/>
        </p:nvGrpSpPr>
        <p:grpSpPr>
          <a:xfrm>
            <a:off x="1066275" y="4030994"/>
            <a:ext cx="6645586" cy="552077"/>
            <a:chOff x="637649" y="2762977"/>
            <a:chExt cx="6645586" cy="55207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EFBAFDD-EE46-708F-B913-6144E9F3F741}"/>
                </a:ext>
              </a:extLst>
            </p:cNvPr>
            <p:cNvSpPr/>
            <p:nvPr/>
          </p:nvSpPr>
          <p:spPr>
            <a:xfrm>
              <a:off x="637649" y="2762977"/>
              <a:ext cx="6645586" cy="5520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F668B2D-93AC-635D-998C-CCE6356D99FA}"/>
                </a:ext>
              </a:extLst>
            </p:cNvPr>
            <p:cNvSpPr txBox="1"/>
            <p:nvPr/>
          </p:nvSpPr>
          <p:spPr>
            <a:xfrm>
              <a:off x="637649" y="2762977"/>
              <a:ext cx="6645586" cy="552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8" tIns="58428" rIns="58428" bIns="5842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5. </a:t>
              </a:r>
              <a:r>
                <a:rPr lang="de-DE" sz="1900" kern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Conclusion</a:t>
              </a:r>
              <a:endParaRPr lang="de-DE" sz="19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0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4AEE-B9AA-EC5D-13E0-8711A0F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Recap</a:t>
            </a:r>
            <a:endParaRPr lang="de-DE" sz="4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EB6AD-3B10-D6A7-1454-FDF3668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49D8-DD11-4FE8-9D8A-EBD1293882C9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359F3-72BC-3C7D-63B3-799305C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AD2B7FF-CE4C-CD12-59EB-0A457B06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202AE0E-95F5-3F62-443A-87E95693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227" b="-3"/>
          <a:stretch/>
        </p:blipFill>
        <p:spPr bwMode="auto">
          <a:xfrm>
            <a:off x="504830" y="1377688"/>
            <a:ext cx="3844636" cy="3265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Ein Bild, das Dollar, Bargeld, Geld enthält.&#10;&#10;Automatisch generierte Beschreibung">
            <a:extLst>
              <a:ext uri="{FF2B5EF4-FFF2-40B4-BE49-F238E27FC236}">
                <a16:creationId xmlns:a16="http://schemas.microsoft.com/office/drawing/2014/main" id="{3BB8A4B0-E29B-A71C-310D-5F35B932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21" y="2470730"/>
            <a:ext cx="2978211" cy="19854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BAE64A7-F69D-7757-48F6-BF91427C9A9B}"/>
              </a:ext>
            </a:extLst>
          </p:cNvPr>
          <p:cNvSpPr txBox="1"/>
          <p:nvPr/>
        </p:nvSpPr>
        <p:spPr>
          <a:xfrm>
            <a:off x="4708800" y="1416176"/>
            <a:ext cx="4142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+mj-lt"/>
              </a:rPr>
              <a:t>Current recommendation engines</a:t>
            </a:r>
            <a:endParaRPr lang="de-DE" sz="24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36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1763-091D-82F9-C382-4A781613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2F390C-469D-833F-6622-B8CD806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8030-2DC2-4F9B-AF93-74D5D182CE17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2DCF4-7490-F4F3-E2D4-0F0EB57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5626" y="4767264"/>
            <a:ext cx="3391711" cy="273844"/>
          </a:xfrm>
        </p:spPr>
        <p:txBody>
          <a:bodyPr/>
          <a:lstStyle/>
          <a:p>
            <a:r>
              <a:rPr lang="de-DE" b="1" cap="all" dirty="0"/>
              <a:t>BINGEN </a:t>
            </a:r>
            <a:r>
              <a:rPr lang="de-DE" cap="all" dirty="0"/>
              <a:t>Technical University </a:t>
            </a:r>
            <a:r>
              <a:rPr lang="de-DE" cap="all" dirty="0" err="1"/>
              <a:t>of</a:t>
            </a:r>
            <a:r>
              <a:rPr lang="de-DE" cap="all" dirty="0"/>
              <a:t>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9E127-F125-9397-7719-39BF9BD0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E3DC86-4C90-CBEA-BD0D-D3A2651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05" y="260808"/>
            <a:ext cx="6029324" cy="994172"/>
          </a:xfrm>
        </p:spPr>
        <p:txBody>
          <a:bodyPr>
            <a:normAutofit/>
          </a:bodyPr>
          <a:lstStyle/>
          <a:p>
            <a:r>
              <a:rPr lang="de-DE" sz="4000" dirty="0"/>
              <a:t>Roadmap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A936C886-C8F9-3020-115B-111F6FC6CA8C}"/>
              </a:ext>
            </a:extLst>
          </p:cNvPr>
          <p:cNvSpPr/>
          <p:nvPr/>
        </p:nvSpPr>
        <p:spPr>
          <a:xfrm>
            <a:off x="1838127" y="2443696"/>
            <a:ext cx="641516" cy="2633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Procesamiento de datos - Iconos gratis de archivos y carpetas">
            <a:extLst>
              <a:ext uri="{FF2B5EF4-FFF2-40B4-BE49-F238E27FC236}">
                <a16:creationId xmlns:a16="http://schemas.microsoft.com/office/drawing/2014/main" id="{422C57C2-72BD-56E1-1925-24EC2808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126" y="2166136"/>
            <a:ext cx="823542" cy="8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tificial intelligence AI icon 2565586 Vector Art at Vecteezy">
            <a:extLst>
              <a:ext uri="{FF2B5EF4-FFF2-40B4-BE49-F238E27FC236}">
                <a16:creationId xmlns:a16="http://schemas.microsoft.com/office/drawing/2014/main" id="{27E14604-4C6D-68F1-F34C-6B69939B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76" y="1905706"/>
            <a:ext cx="1317442" cy="13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DF3B96F9-FF34-6278-EF3E-61966C394A81}"/>
              </a:ext>
            </a:extLst>
          </p:cNvPr>
          <p:cNvSpPr/>
          <p:nvPr/>
        </p:nvSpPr>
        <p:spPr>
          <a:xfrm>
            <a:off x="3770231" y="2432773"/>
            <a:ext cx="641516" cy="2633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ABAE0042-A810-63C9-BD24-D1343EAB8BF4}"/>
              </a:ext>
            </a:extLst>
          </p:cNvPr>
          <p:cNvSpPr/>
          <p:nvPr/>
        </p:nvSpPr>
        <p:spPr>
          <a:xfrm>
            <a:off x="5493226" y="2440097"/>
            <a:ext cx="641516" cy="26330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evaluation - score - Openclipart">
            <a:extLst>
              <a:ext uri="{FF2B5EF4-FFF2-40B4-BE49-F238E27FC236}">
                <a16:creationId xmlns:a16="http://schemas.microsoft.com/office/drawing/2014/main" id="{65E9CA86-1B08-1B97-33AD-4936B6C4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34" y="2153823"/>
            <a:ext cx="1611286" cy="8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Icon | Database">
            <a:extLst>
              <a:ext uri="{FF2B5EF4-FFF2-40B4-BE49-F238E27FC236}">
                <a16:creationId xmlns:a16="http://schemas.microsoft.com/office/drawing/2014/main" id="{20BA5CD3-334F-5289-8C09-51C4078C1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" y="2178282"/>
            <a:ext cx="786935" cy="78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2242D2-B081-6B44-ED21-82B7FAD9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3A8C4-8BF7-D0DF-1594-2543C694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E93D7-DAEF-7B3D-905F-E47088B0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5C7E03F-ED2D-9A7E-F23A-9BCAD6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Ranking</a:t>
            </a:r>
          </a:p>
        </p:txBody>
      </p:sp>
      <p:pic>
        <p:nvPicPr>
          <p:cNvPr id="2050" name="Picture 2" descr="Movie clipart movie logo, Movie movie logo Transparent FREE for ...">
            <a:extLst>
              <a:ext uri="{FF2B5EF4-FFF2-40B4-BE49-F238E27FC236}">
                <a16:creationId xmlns:a16="http://schemas.microsoft.com/office/drawing/2014/main" id="{DC9830A2-7B4E-FCF3-B26F-405E0F4B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8" y="1339829"/>
            <a:ext cx="515090" cy="5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clipart movie logo, Movie movie logo Transparent FREE for ...">
            <a:extLst>
              <a:ext uri="{FF2B5EF4-FFF2-40B4-BE49-F238E27FC236}">
                <a16:creationId xmlns:a16="http://schemas.microsoft.com/office/drawing/2014/main" id="{CA98707A-B0C8-E233-57E7-B006A36F5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8" y="1937356"/>
            <a:ext cx="515090" cy="5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clipart movie logo, Movie movie logo Transparent FREE for ...">
            <a:extLst>
              <a:ext uri="{FF2B5EF4-FFF2-40B4-BE49-F238E27FC236}">
                <a16:creationId xmlns:a16="http://schemas.microsoft.com/office/drawing/2014/main" id="{DD48E94D-AEB9-2650-766B-515C6E08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8" y="2491926"/>
            <a:ext cx="515090" cy="5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vie clipart movie logo, Movie movie logo Transparent FREE for ...">
            <a:extLst>
              <a:ext uri="{FF2B5EF4-FFF2-40B4-BE49-F238E27FC236}">
                <a16:creationId xmlns:a16="http://schemas.microsoft.com/office/drawing/2014/main" id="{131FB4E3-EEC6-019B-9916-B694FF76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8" y="3089452"/>
            <a:ext cx="515090" cy="5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7BEF24F-2A13-85CC-1942-38976D68FE45}"/>
              </a:ext>
            </a:extLst>
          </p:cNvPr>
          <p:cNvSpPr txBox="1"/>
          <p:nvPr/>
        </p:nvSpPr>
        <p:spPr>
          <a:xfrm>
            <a:off x="2011964" y="3540363"/>
            <a:ext cx="2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552226-EC0B-DE0A-BECF-7E131D54796B}"/>
              </a:ext>
            </a:extLst>
          </p:cNvPr>
          <p:cNvSpPr txBox="1"/>
          <p:nvPr/>
        </p:nvSpPr>
        <p:spPr>
          <a:xfrm>
            <a:off x="2011963" y="3725029"/>
            <a:ext cx="2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69ACFF-4A96-8301-5BD3-2CB5AF3FF8FF}"/>
              </a:ext>
            </a:extLst>
          </p:cNvPr>
          <p:cNvSpPr txBox="1"/>
          <p:nvPr/>
        </p:nvSpPr>
        <p:spPr>
          <a:xfrm>
            <a:off x="2011962" y="3907914"/>
            <a:ext cx="2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678BE8D6-8CA0-62B4-601A-D20D49ABE21B}"/>
              </a:ext>
            </a:extLst>
          </p:cNvPr>
          <p:cNvSpPr/>
          <p:nvPr/>
        </p:nvSpPr>
        <p:spPr>
          <a:xfrm>
            <a:off x="2714652" y="2482255"/>
            <a:ext cx="1053235" cy="29876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8" name="Picture 10" descr="Winners podium">
            <a:extLst>
              <a:ext uri="{FF2B5EF4-FFF2-40B4-BE49-F238E27FC236}">
                <a16:creationId xmlns:a16="http://schemas.microsoft.com/office/drawing/2014/main" id="{1670B0C5-0773-1500-BF43-F5D04B4E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812" y="1750992"/>
            <a:ext cx="2661462" cy="17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2A78DE-B24A-82E3-9A34-B1FAC2C2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3AF5B8-4FE9-E296-A5A4-391E1D2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DCE337-DC4C-5E0D-150B-4435FDD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37D35D0-6697-4795-7D29-844A0CB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Approaches</a:t>
            </a:r>
            <a:endParaRPr lang="de-DE" sz="4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27E44E-543F-D263-5BF9-E57FC4175628}"/>
              </a:ext>
            </a:extLst>
          </p:cNvPr>
          <p:cNvSpPr txBox="1"/>
          <p:nvPr/>
        </p:nvSpPr>
        <p:spPr>
          <a:xfrm>
            <a:off x="732155" y="3202042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LLM</a:t>
            </a:r>
          </a:p>
        </p:txBody>
      </p:sp>
      <p:pic>
        <p:nvPicPr>
          <p:cNvPr id="1026" name="Picture 2" descr="Importance of Natural Language Processing for Businesses - Proxzar">
            <a:extLst>
              <a:ext uri="{FF2B5EF4-FFF2-40B4-BE49-F238E27FC236}">
                <a16:creationId xmlns:a16="http://schemas.microsoft.com/office/drawing/2014/main" id="{7F8A1A94-390E-201A-EC2A-2F55E545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18" y="885771"/>
            <a:ext cx="1865163" cy="161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208AB3-1E10-A8F3-E237-9815C37F7124}"/>
              </a:ext>
            </a:extLst>
          </p:cNvPr>
          <p:cNvSpPr txBox="1"/>
          <p:nvPr/>
        </p:nvSpPr>
        <p:spPr>
          <a:xfrm>
            <a:off x="5056036" y="3220246"/>
            <a:ext cx="311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VADER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4FEA6A-80B8-35D7-9904-C1C3B737647E}"/>
              </a:ext>
            </a:extLst>
          </p:cNvPr>
          <p:cNvSpPr txBox="1"/>
          <p:nvPr/>
        </p:nvSpPr>
        <p:spPr>
          <a:xfrm>
            <a:off x="3463279" y="2595406"/>
            <a:ext cx="27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Ratings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E1FF63-93D1-A199-46E3-CBF0C910CDC9}"/>
              </a:ext>
            </a:extLst>
          </p:cNvPr>
          <p:cNvSpPr txBox="1"/>
          <p:nvPr/>
        </p:nvSpPr>
        <p:spPr>
          <a:xfrm>
            <a:off x="4544409" y="2929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pic>
        <p:nvPicPr>
          <p:cNvPr id="12" name="Grafik 11" descr="Ein Bild, das Grafiken, Kreis, Farbigkeit, Symbol enthält.&#10;&#10;Automatisch generierte Beschreibung">
            <a:extLst>
              <a:ext uri="{FF2B5EF4-FFF2-40B4-BE49-F238E27FC236}">
                <a16:creationId xmlns:a16="http://schemas.microsoft.com/office/drawing/2014/main" id="{1887B1A9-CB7C-182B-B9B7-D063444F8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69837" y="3224403"/>
            <a:ext cx="369332" cy="369332"/>
          </a:xfrm>
          <a:prstGeom prst="rect">
            <a:avLst/>
          </a:prstGeom>
        </p:spPr>
      </p:pic>
      <p:pic>
        <p:nvPicPr>
          <p:cNvPr id="14" name="Grafik 13" descr="Ein Bild, das Herz, Karminrot, Symbol, rot enthält.&#10;&#10;Automatisch generierte Beschreibung">
            <a:extLst>
              <a:ext uri="{FF2B5EF4-FFF2-40B4-BE49-F238E27FC236}">
                <a16:creationId xmlns:a16="http://schemas.microsoft.com/office/drawing/2014/main" id="{8ACF031C-854A-686D-417F-5200D5938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73338" y="3181524"/>
            <a:ext cx="369331" cy="41036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E9929F6-6043-AD60-058C-4B72AEF04215}"/>
              </a:ext>
            </a:extLst>
          </p:cNvPr>
          <p:cNvSpPr txBox="1"/>
          <p:nvPr/>
        </p:nvSpPr>
        <p:spPr>
          <a:xfrm>
            <a:off x="3998584" y="388839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 Final score</a:t>
            </a:r>
          </a:p>
        </p:txBody>
      </p:sp>
    </p:spTree>
    <p:extLst>
      <p:ext uri="{BB962C8B-B14F-4D97-AF65-F5344CB8AC3E}">
        <p14:creationId xmlns:p14="http://schemas.microsoft.com/office/powerpoint/2010/main" val="13983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79B23-973A-20B6-4B90-FFAD9F7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15-53B1-40EB-A66E-01397EB26388}" type="datetime1">
              <a:rPr lang="en-US" smtClean="0"/>
              <a:t>1/7/25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8105F1-661B-B3CC-8CF9-48C4FCCB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7AA6A5-9285-C8B4-EF1A-E9731529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D4B84D2-2882-50D1-40A2-C1FC2115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Sentiment </a:t>
            </a:r>
            <a:r>
              <a:rPr lang="de-DE" sz="4000" dirty="0" err="1"/>
              <a:t>analysis</a:t>
            </a:r>
            <a:endParaRPr lang="de-DE" sz="4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AC958F-CF4C-CEB5-EE65-984DF1BD9AD8}"/>
              </a:ext>
            </a:extLst>
          </p:cNvPr>
          <p:cNvSpPr txBox="1"/>
          <p:nvPr/>
        </p:nvSpPr>
        <p:spPr>
          <a:xfrm>
            <a:off x="398305" y="1952971"/>
            <a:ext cx="793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review: “The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was not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handsome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funny.“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DEC484-ACC0-AAD1-064E-1E9687110497}"/>
              </a:ext>
            </a:extLst>
          </p:cNvPr>
          <p:cNvSpPr txBox="1"/>
          <p:nvPr/>
        </p:nvSpPr>
        <p:spPr>
          <a:xfrm>
            <a:off x="398305" y="1268017"/>
            <a:ext cx="574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VADER (Valence Aware Dictionary and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Reasoner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1E2A1A-41AD-454A-C44A-B9F383FC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34" y="2528484"/>
            <a:ext cx="4666552" cy="9999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EA4E876-D9C3-9E4E-1CB0-62BE43DDA534}"/>
              </a:ext>
            </a:extLst>
          </p:cNvPr>
          <p:cNvSpPr txBox="1"/>
          <p:nvPr/>
        </p:nvSpPr>
        <p:spPr>
          <a:xfrm>
            <a:off x="1496033" y="3734640"/>
            <a:ext cx="71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sentiment_scores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 {'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': 0.0, 'neu': 0.36, '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': 0.64, 'compound': 0.9085}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BBC175F8-F418-755E-DDD0-65AEBFFCEDC7}"/>
              </a:ext>
            </a:extLst>
          </p:cNvPr>
          <p:cNvSpPr/>
          <p:nvPr/>
        </p:nvSpPr>
        <p:spPr>
          <a:xfrm>
            <a:off x="601323" y="3789557"/>
            <a:ext cx="825682" cy="25949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8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00E0B07-9272-F230-DD7F-90968089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5" y="1010149"/>
            <a:ext cx="3914918" cy="3680024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6D10AE-6CEB-8962-E68E-FA266644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4BF715-53B1-40EB-A66E-01397EB26388}" type="datetime1">
              <a:rPr lang="en-US" smtClean="0"/>
              <a:pPr>
                <a:spcAft>
                  <a:spcPts val="600"/>
                </a:spcAft>
              </a:pPr>
              <a:t>1/7/25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70A8D-E887-19F8-CF54-031968E3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3767B-3521-7F61-FB97-AC0C3A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2109FE-277E-646B-2976-99152040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de-DE"/>
              <a:t>User review </a:t>
            </a:r>
            <a:r>
              <a:rPr lang="de-DE" err="1"/>
              <a:t>visualized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F5CB93-20AD-16E2-39A8-4820432B2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898" y="996459"/>
            <a:ext cx="3914918" cy="36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6245-C8C9-669A-943C-1D7C69AB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4390A9-F4C4-0966-FBDA-384E593E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8305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4BF715-53B1-40EB-A66E-01397EB26388}" type="datetime1">
              <a:rPr lang="en-US" smtClean="0"/>
              <a:pPr>
                <a:spcAft>
                  <a:spcPts val="600"/>
                </a:spcAft>
              </a:pPr>
              <a:t>1/7/25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E8CA8A-260B-180B-3930-EC2C60D6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991" y="4767264"/>
            <a:ext cx="3391711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b="1" cap="all"/>
              <a:t>BINGEN </a:t>
            </a:r>
            <a:r>
              <a:rPr lang="de-DE" cap="all"/>
              <a:t>Technical University of APPLIED SCIENCES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A3F10-29A4-728E-EEB2-2AD89CC4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7258" y="4767264"/>
            <a:ext cx="20574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B8A348-B8B5-F14A-B6F5-8259AF0C90BB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A37B1F6-FE6C-D653-FD23-BC307579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</p:spPr>
        <p:txBody>
          <a:bodyPr anchor="ctr">
            <a:normAutofit/>
          </a:bodyPr>
          <a:lstStyle/>
          <a:p>
            <a:r>
              <a:rPr lang="de-DE"/>
              <a:t>User review </a:t>
            </a:r>
            <a:r>
              <a:rPr lang="de-DE" err="1"/>
              <a:t>visualized</a:t>
            </a:r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94AF0A-A102-B932-7DA1-7DB67BD1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6" y="1007822"/>
            <a:ext cx="3962655" cy="37594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C57974-3223-3260-0683-761E6A40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31" y="1012609"/>
            <a:ext cx="4373314" cy="37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613</Words>
  <Application>Microsoft Macintosh PowerPoint</Application>
  <PresentationFormat>Bildschirmpräsentation (16:9)</PresentationFormat>
  <Paragraphs>95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Office-Design</vt:lpstr>
      <vt:lpstr>Watch Tip</vt:lpstr>
      <vt:lpstr>Agenda</vt:lpstr>
      <vt:lpstr>Recap</vt:lpstr>
      <vt:lpstr>Roadmap</vt:lpstr>
      <vt:lpstr>Ranking</vt:lpstr>
      <vt:lpstr>Approaches</vt:lpstr>
      <vt:lpstr>Sentiment analysis</vt:lpstr>
      <vt:lpstr>User review visualized</vt:lpstr>
      <vt:lpstr>User review visualized</vt:lpstr>
      <vt:lpstr>Metrics</vt:lpstr>
      <vt:lpstr>Results</vt:lpstr>
      <vt:lpstr>PowerPoint-Präsentation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Lauth, Tom (SMO RS EEC EN CCI DE LAB)</cp:lastModifiedBy>
  <cp:revision>685</cp:revision>
  <dcterms:created xsi:type="dcterms:W3CDTF">2018-08-27T12:41:54Z</dcterms:created>
  <dcterms:modified xsi:type="dcterms:W3CDTF">2025-01-07T14:42:33Z</dcterms:modified>
</cp:coreProperties>
</file>