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74" r:id="rId13"/>
    <p:sldId id="267" r:id="rId14"/>
    <p:sldId id="266" r:id="rId15"/>
    <p:sldId id="275" r:id="rId16"/>
    <p:sldId id="268" r:id="rId17"/>
    <p:sldId id="269" r:id="rId18"/>
    <p:sldId id="270" r:id="rId19"/>
    <p:sldId id="271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Overlock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267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c296b4e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1c296b4e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423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296b4ec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1c296b4ec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296b4e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1c296b4e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c296b4ec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1c296b4ec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296b4ec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c296b4e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296b4ec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c296b4e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84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296b4ec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c296b4e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16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1809720" y="285728"/>
            <a:ext cx="10072758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Federo"/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Federo"/>
                <a:ea typeface="Federo"/>
                <a:cs typeface="Federo"/>
                <a:sym typeface="Federo"/>
              </a:rPr>
              <a:t>ADITYA ENGINEERING COLLEGE (A)</a:t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22" y="92139"/>
            <a:ext cx="1578225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809720" y="285728"/>
            <a:ext cx="10072758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Federo"/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Federo"/>
                <a:ea typeface="Federo"/>
                <a:cs typeface="Federo"/>
                <a:sym typeface="Federo"/>
              </a:rPr>
              <a:t>ADITYA ENGINEERING COLLEGE (A)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69085" y="1561876"/>
            <a:ext cx="10515600" cy="453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98" y="136525"/>
            <a:ext cx="784504" cy="46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Aditya Engineering College  (A)</a:t>
            </a:r>
            <a:endParaRPr sz="14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9239272" y="6286520"/>
            <a:ext cx="21045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4138618" y="62865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38151" y="6278585"/>
            <a:ext cx="1928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Operations Research</a:t>
            </a:r>
            <a:endParaRPr sz="12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547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339" y="-27061"/>
            <a:ext cx="1862765" cy="13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7248129" y="449794"/>
            <a:ext cx="309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Engineering College(A)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8112125" y="6597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69085" y="1561876"/>
            <a:ext cx="10515600" cy="453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98" y="136525"/>
            <a:ext cx="784504" cy="46531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Aditya Engineering College  (A)</a:t>
            </a:r>
            <a:endParaRPr sz="14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9239272" y="6286520"/>
            <a:ext cx="21045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567393" y="62765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738151" y="6278585"/>
            <a:ext cx="2405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98" y="136525"/>
            <a:ext cx="784504" cy="46531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Aditya Engineering College  (A)</a:t>
            </a:r>
            <a:endParaRPr sz="14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738151" y="6278585"/>
            <a:ext cx="1928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85800" y="1571612"/>
            <a:ext cx="10696612" cy="16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5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60600" y="1371600"/>
            <a:ext cx="107157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Novel Convolutional Neur</a:t>
            </a:r>
            <a:r>
              <a:rPr lang="en-US" sz="3200" b="1" dirty="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1" i="0" u="none" strike="noStrike" cap="none" dirty="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Network for Breast Cancer Diagnosis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NUMBER: D2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6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/>
          </a:p>
        </p:txBody>
      </p:sp>
      <p:sp>
        <p:nvSpPr>
          <p:cNvPr id="127" name="Google Shape;127;p18"/>
          <p:cNvSpPr txBox="1"/>
          <p:nvPr/>
        </p:nvSpPr>
        <p:spPr>
          <a:xfrm>
            <a:off x="1143000" y="4455837"/>
            <a:ext cx="35687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U.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Rajyalakshmi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M.Tech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Ph.D.,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</a:t>
            </a:r>
            <a:b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ECE</a:t>
            </a:r>
            <a:endParaRPr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8382000" y="4321764"/>
            <a:ext cx="3698873" cy="13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 Padma         - 18A91A04N4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Ch. Rajeswari  - 18A91A04I5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Dharmendra - 18A91A04I3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Sanjay           -  18A91A04M8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838200" y="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CNN Architecture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824351" y="1203900"/>
            <a:ext cx="10668600" cy="5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81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Convolutional Layer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dirty="0"/>
              <a:t> The first layer of a CNN is always a Convolutional Layer. It apply a convolution operation to the input, and passing the result to the next layer.</a:t>
            </a:r>
            <a:endParaRPr sz="2000" dirty="0"/>
          </a:p>
          <a:p>
            <a:pPr marL="228600" lvl="0" indent="-2381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Dropout Layer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/>
              <a:t>Dropout layer prevent overfitting on the training data. It works by randomly setting outgoing edges of hidden units to ‘0’ at each update of training phase.</a:t>
            </a:r>
            <a:endParaRPr sz="2000" dirty="0"/>
          </a:p>
          <a:p>
            <a:pPr marL="228600" lvl="0" indent="-2381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Pooling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/>
              <a:t>Pooling  is used to reduce the dimensions of the features.</a:t>
            </a:r>
            <a:endParaRPr sz="2000" dirty="0"/>
          </a:p>
          <a:p>
            <a:pPr marL="228600" lvl="0" indent="-2381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Flatten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/>
              <a:t>Flattening converting the data into a 1-dimensional array for inputting it to the next layer.</a:t>
            </a:r>
            <a:endParaRPr sz="2000" dirty="0"/>
          </a:p>
          <a:p>
            <a:pPr marL="228600" lvl="0" indent="-2381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/>
              <a:t>Fully connected layers which compiles the data extracted by previous layers to form the final output.</a:t>
            </a:r>
            <a:endParaRPr sz="2000" dirty="0"/>
          </a:p>
          <a:p>
            <a:pPr marL="228600" lvl="0" indent="-2381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Output Layer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/>
              <a:t>It is responsible for producing the final result.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4533250"/>
            <a:ext cx="9753600" cy="1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1496550" y="1290650"/>
            <a:ext cx="244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00" y="1690700"/>
            <a:ext cx="7947733" cy="47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8EE6F-5EF0-A7C3-5D70-42B65372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230" y="1537834"/>
            <a:ext cx="9256294" cy="25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8AA40-DB78-F93E-BDCB-E05F4E876400}"/>
              </a:ext>
            </a:extLst>
          </p:cNvPr>
          <p:cNvSpPr txBox="1"/>
          <p:nvPr/>
        </p:nvSpPr>
        <p:spPr>
          <a:xfrm>
            <a:off x="716437" y="4311075"/>
            <a:ext cx="106373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DenseNet-201</a:t>
            </a:r>
          </a:p>
          <a:p>
            <a:pPr algn="just"/>
            <a:endParaRPr lang="en-IN" sz="2000" b="1" dirty="0"/>
          </a:p>
          <a:p>
            <a:pPr algn="just"/>
            <a:r>
              <a:rPr lang="en-IN" sz="2000" dirty="0"/>
              <a:t>This model consists of a total 201 deep CNN layers where each layer is arranged in such a way that it can solve overfitting issues while dealing with a small dataset and also solves the gradient descent problem. Compared to the </a:t>
            </a:r>
            <a:r>
              <a:rPr lang="en-IN" sz="2000" dirty="0" err="1"/>
              <a:t>AlexNet</a:t>
            </a:r>
            <a:r>
              <a:rPr lang="en-IN" sz="2000" dirty="0"/>
              <a:t>, </a:t>
            </a:r>
            <a:r>
              <a:rPr lang="en-IN" sz="2000" dirty="0" err="1"/>
              <a:t>GoogleNet</a:t>
            </a:r>
            <a:r>
              <a:rPr lang="en-IN" sz="2000" dirty="0"/>
              <a:t> and </a:t>
            </a:r>
            <a:r>
              <a:rPr lang="en-IN" sz="2000" dirty="0" err="1"/>
              <a:t>ResNet</a:t>
            </a:r>
            <a:r>
              <a:rPr lang="en-IN" sz="2000" dirty="0"/>
              <a:t> architectures, the DenseNet-201 pre-trained model will derive more complicated and essential features.</a:t>
            </a:r>
          </a:p>
        </p:txBody>
      </p:sp>
    </p:spTree>
    <p:extLst>
      <p:ext uri="{BB962C8B-B14F-4D97-AF65-F5344CB8AC3E}">
        <p14:creationId xmlns:p14="http://schemas.microsoft.com/office/powerpoint/2010/main" val="390739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599575" y="60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8610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2986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Google Shape;223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876694"/>
                <a:ext cx="10515600" cy="5921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marL="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Performance Metrics is used to measure the quality of predictions from our CNN Model.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 Positive: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When a case was positive and predicted positive.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 Negative: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When a case was negative and predicted negative.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 Negative: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When a case was positive and predicted negative.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 Positive: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When a case was negative and predicted positive.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Accuracy: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percentage of correct classification rate</a:t>
                </a: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endParaRPr lang="en-US" sz="235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217249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Precision: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Accuracy of positive predictions.</a:t>
                </a:r>
              </a:p>
              <a:p>
                <a:pPr marL="11351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Precision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𝑝𝑜𝑠𝑖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𝑡𝑖𝑣𝑒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ar-AE" sz="235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217249" algn="just" rtl="0"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Recall: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Fraction of positives that were correctly identified. </a:t>
                </a:r>
              </a:p>
              <a:p>
                <a:pPr marL="11351" indent="0" algn="just">
                  <a:buSzPct val="100000"/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Recall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ar-AE" sz="235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217249" algn="just" rtl="0"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Times New Roman"/>
                  <a:buChar char="•"/>
                </a:pPr>
                <a:r>
                  <a:rPr lang="en-US" sz="235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F1-Score: </a:t>
                </a:r>
                <a:r>
                  <a:rPr lang="en-US" sz="235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Harmonic Mean of Precision and Recall.</a:t>
                </a:r>
              </a:p>
              <a:p>
                <a:pPr marL="11351" lvl="0" indent="0" algn="just" rtl="0">
                  <a:spcBef>
                    <a:spcPts val="100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F1-score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ar-AE" sz="235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1600200" lvl="0" indent="228600" algn="just" rtl="0"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ct val="55000"/>
                  <a:buFont typeface="Arial"/>
                  <a:buNone/>
                </a:pPr>
                <a:endParaRPr lang="ar-AE" sz="20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sz="20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23" name="Google Shape;223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876694"/>
                <a:ext cx="10515600" cy="5921306"/>
              </a:xfrm>
              <a:prstGeom prst="rect">
                <a:avLst/>
              </a:prstGeom>
              <a:blipFill>
                <a:blip r:embed="rId3"/>
                <a:stretch>
                  <a:fillRect l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5A8E9-EFF8-7D06-9BBE-4B48B40FCF5E}"/>
                  </a:ext>
                </a:extLst>
              </p:cNvPr>
              <p:cNvSpPr txBox="1"/>
              <p:nvPr/>
            </p:nvSpPr>
            <p:spPr>
              <a:xfrm>
                <a:off x="2758860" y="3340174"/>
                <a:ext cx="5975468" cy="485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5A8E9-EFF8-7D06-9BBE-4B48B40FC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60" y="3340174"/>
                <a:ext cx="5975468" cy="485389"/>
              </a:xfrm>
              <a:prstGeom prst="rect">
                <a:avLst/>
              </a:prstGeom>
              <a:blipFill>
                <a:blip r:embed="rId4"/>
                <a:stretch>
                  <a:fillRect l="-2653" t="-1250" b="-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861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2986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838200" y="1499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Given below is the model summary which gives output shape and the parameters involved in each layer.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ACE42-F275-D5A1-DCAB-23B813005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36"/>
          <a:stretch/>
        </p:blipFill>
        <p:spPr>
          <a:xfrm>
            <a:off x="2403835" y="2592371"/>
            <a:ext cx="7550870" cy="35161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861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2986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7CC78B9-EFD6-18E0-1A3B-1367E7C5C5D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89847" y="1121963"/>
            <a:ext cx="4886325" cy="3123229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5D7F9271-07E2-FFFC-9DB2-29CE0C8309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15828" y="1121963"/>
            <a:ext cx="4886325" cy="3123229"/>
          </a:xfrm>
          <a:prstGeom prst="rect">
            <a:avLst/>
          </a:prstGeom>
          <a:ln/>
        </p:spPr>
      </p:pic>
      <p:pic>
        <p:nvPicPr>
          <p:cNvPr id="9" name="image2.png">
            <a:extLst>
              <a:ext uri="{FF2B5EF4-FFF2-40B4-BE49-F238E27FC236}">
                <a16:creationId xmlns:a16="http://schemas.microsoft.com/office/drawing/2014/main" id="{FC60DDAB-71EA-2F35-AA06-9BE45E8E344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11280" y="4465320"/>
            <a:ext cx="3429000" cy="2392680"/>
          </a:xfrm>
          <a:prstGeom prst="rect">
            <a:avLst/>
          </a:prstGeom>
          <a:ln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68C050-3E91-1DFE-BE48-A00123A3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46293"/>
              </p:ext>
            </p:extLst>
          </p:nvPr>
        </p:nvGraphicFramePr>
        <p:xfrm>
          <a:off x="6751722" y="4913976"/>
          <a:ext cx="4450432" cy="10905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01926">
                  <a:extLst>
                    <a:ext uri="{9D8B030D-6E8A-4147-A177-3AD203B41FA5}">
                      <a16:colId xmlns:a16="http://schemas.microsoft.com/office/drawing/2014/main" val="2049378279"/>
                    </a:ext>
                  </a:extLst>
                </a:gridCol>
                <a:gridCol w="888693">
                  <a:extLst>
                    <a:ext uri="{9D8B030D-6E8A-4147-A177-3AD203B41FA5}">
                      <a16:colId xmlns:a16="http://schemas.microsoft.com/office/drawing/2014/main" val="4216759486"/>
                    </a:ext>
                  </a:extLst>
                </a:gridCol>
                <a:gridCol w="737560">
                  <a:extLst>
                    <a:ext uri="{9D8B030D-6E8A-4147-A177-3AD203B41FA5}">
                      <a16:colId xmlns:a16="http://schemas.microsoft.com/office/drawing/2014/main" val="929263031"/>
                    </a:ext>
                  </a:extLst>
                </a:gridCol>
                <a:gridCol w="863340">
                  <a:extLst>
                    <a:ext uri="{9D8B030D-6E8A-4147-A177-3AD203B41FA5}">
                      <a16:colId xmlns:a16="http://schemas.microsoft.com/office/drawing/2014/main" val="4185632353"/>
                    </a:ext>
                  </a:extLst>
                </a:gridCol>
                <a:gridCol w="1058913">
                  <a:extLst>
                    <a:ext uri="{9D8B030D-6E8A-4147-A177-3AD203B41FA5}">
                      <a16:colId xmlns:a16="http://schemas.microsoft.com/office/drawing/2014/main" val="3109094187"/>
                    </a:ext>
                  </a:extLst>
                </a:gridCol>
              </a:tblGrid>
              <a:tr h="5452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ROC-AUC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16836"/>
                  </a:ext>
                </a:extLst>
              </a:tr>
              <a:tr h="54529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99.75%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6815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9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/>
          <a:srcRect l="1055" r="1055"/>
          <a:stretch/>
        </p:blipFill>
        <p:spPr>
          <a:xfrm>
            <a:off x="1042736" y="1289983"/>
            <a:ext cx="4491790" cy="49249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49689D-5B57-4A84-E2E0-932F8093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5135"/>
              </p:ext>
            </p:extLst>
          </p:nvPr>
        </p:nvGraphicFramePr>
        <p:xfrm>
          <a:off x="6096000" y="1708234"/>
          <a:ext cx="5547359" cy="4334548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097721">
                  <a:extLst>
                    <a:ext uri="{9D8B030D-6E8A-4147-A177-3AD203B41FA5}">
                      <a16:colId xmlns:a16="http://schemas.microsoft.com/office/drawing/2014/main" val="4004016967"/>
                    </a:ext>
                  </a:extLst>
                </a:gridCol>
                <a:gridCol w="586119">
                  <a:extLst>
                    <a:ext uri="{9D8B030D-6E8A-4147-A177-3AD203B41FA5}">
                      <a16:colId xmlns:a16="http://schemas.microsoft.com/office/drawing/2014/main" val="3593525674"/>
                    </a:ext>
                  </a:extLst>
                </a:gridCol>
                <a:gridCol w="932919">
                  <a:extLst>
                    <a:ext uri="{9D8B030D-6E8A-4147-A177-3AD203B41FA5}">
                      <a16:colId xmlns:a16="http://schemas.microsoft.com/office/drawing/2014/main" val="4157359195"/>
                    </a:ext>
                  </a:extLst>
                </a:gridCol>
                <a:gridCol w="1467449">
                  <a:extLst>
                    <a:ext uri="{9D8B030D-6E8A-4147-A177-3AD203B41FA5}">
                      <a16:colId xmlns:a16="http://schemas.microsoft.com/office/drawing/2014/main" val="892896224"/>
                    </a:ext>
                  </a:extLst>
                </a:gridCol>
                <a:gridCol w="1463151">
                  <a:extLst>
                    <a:ext uri="{9D8B030D-6E8A-4147-A177-3AD203B41FA5}">
                      <a16:colId xmlns:a16="http://schemas.microsoft.com/office/drawing/2014/main" val="3148168166"/>
                    </a:ext>
                  </a:extLst>
                </a:gridCol>
              </a:tblGrid>
              <a:tr h="411654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Reference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Year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Dataset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Methods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Accuracy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3346997237"/>
                  </a:ext>
                </a:extLst>
              </a:tr>
              <a:tr h="47091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Spanhol</a:t>
                      </a:r>
                      <a:r>
                        <a:rPr lang="en-US" sz="900" b="0" dirty="0">
                          <a:effectLst/>
                        </a:rPr>
                        <a:t> [2]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2016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BreakHis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SVM, Random Forest, QDA, Nearest Neighbour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 80% - 85%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855947623"/>
                  </a:ext>
                </a:extLst>
              </a:tr>
              <a:tr h="40282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effectLst/>
                        </a:rPr>
                        <a:t>Asri [3]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2016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Wisconsin Dataset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SVM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Accuracy:97.13%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2313943868"/>
                  </a:ext>
                </a:extLst>
              </a:tr>
              <a:tr h="392226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Rakhlin</a:t>
                      </a:r>
                      <a:r>
                        <a:rPr lang="en-US" sz="900" b="0" dirty="0">
                          <a:effectLst/>
                        </a:rPr>
                        <a:t>[4]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2018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BACH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ResNet-50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 87.2%</a:t>
                      </a:r>
                      <a:endParaRPr lang="en-IN" sz="9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1421953531"/>
                  </a:ext>
                </a:extLst>
              </a:tr>
              <a:tr h="4116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Spanhol</a:t>
                      </a:r>
                      <a:r>
                        <a:rPr lang="en-US" sz="900" b="0" dirty="0">
                          <a:effectLst/>
                        </a:rPr>
                        <a:t>[5]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2017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BreakHis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Modified AlexNet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 81.5%-86.3%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2659666042"/>
                  </a:ext>
                </a:extLst>
              </a:tr>
              <a:tr h="4116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Nguye</a:t>
                      </a:r>
                      <a:r>
                        <a:rPr lang="en-US" sz="900" b="0" dirty="0">
                          <a:effectLst/>
                        </a:rPr>
                        <a:t>[6]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2019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BreakHis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Inception and ResNet CNN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 96.4%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4277502064"/>
                  </a:ext>
                </a:extLst>
              </a:tr>
              <a:tr h="81299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Kassani</a:t>
                      </a:r>
                      <a:r>
                        <a:rPr lang="en-US" sz="900" b="0" dirty="0">
                          <a:effectLst/>
                        </a:rPr>
                        <a:t>[7]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2020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BACH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Pretrained VGG19, MobileNet, DenseNet with Multi-Layer Perception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Accuracy:92.71%</a:t>
                      </a:r>
                      <a:endParaRPr lang="en-IN" sz="900">
                        <a:effectLst/>
                      </a:endParaRPr>
                    </a:p>
                    <a:p>
                      <a:pPr algn="ctr"/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4199775385"/>
                  </a:ext>
                </a:extLst>
              </a:tr>
              <a:tr h="617795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effectLst/>
                        </a:rPr>
                        <a:t>Alkassar</a:t>
                      </a:r>
                      <a:r>
                        <a:rPr lang="en-US" sz="900" b="0" dirty="0">
                          <a:effectLst/>
                        </a:rPr>
                        <a:t>[8]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2021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</a:rPr>
                        <a:t>BreakHis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Xception and DenseNet CNNs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Accuracy: 99% 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2806040765"/>
                  </a:ext>
                </a:extLst>
              </a:tr>
              <a:tr h="402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Proposed Model</a:t>
                      </a:r>
                      <a:endParaRPr lang="en-IN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2022</a:t>
                      </a:r>
                      <a:endParaRPr lang="en-IN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BreakHis</a:t>
                      </a:r>
                      <a:endParaRPr lang="en-IN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Modified DenseNet-201</a:t>
                      </a:r>
                      <a:endParaRPr lang="en-IN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>
                          <a:effectLst/>
                        </a:rPr>
                        <a:t>Accuarcy</a:t>
                      </a:r>
                      <a:r>
                        <a:rPr lang="en-US" sz="900" b="1" dirty="0">
                          <a:effectLst/>
                        </a:rPr>
                        <a:t>: 99.75%</a:t>
                      </a:r>
                      <a:endParaRPr lang="en-IN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1" marR="53451" marT="0" marB="0"/>
                </a:tc>
                <a:extLst>
                  <a:ext uri="{0D108BD9-81ED-4DB2-BD59-A6C34878D82A}">
                    <a16:rowId xmlns:a16="http://schemas.microsoft.com/office/drawing/2014/main" val="25355418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CONCLUSION/FUTURE SCOPE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proposed Novel CNN technique helps radiologists and doctors for detecting breast cancer in short time with more accuracy.</a:t>
            </a:r>
            <a:endParaRPr sz="3000"/>
          </a:p>
          <a:p>
            <a:pPr marL="228600" lvl="0" indent="-292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performance was evaluated using different performance metrics. It shows an testing accuracy of 99.75%.</a:t>
            </a:r>
            <a:endParaRPr sz="3000"/>
          </a:p>
          <a:p>
            <a:pPr marL="228600" lvl="0" indent="-292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 future studies, more samples will be collected to improve generalization as the accuracy can be further improved with a larger dataset.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547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914400" y="1202691"/>
            <a:ext cx="10363200" cy="565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RajyalakshmiUppada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Satya Prasad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Kodati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Sanagapallela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Koteswara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Rao (2021) Automated Computer Aided Diagnosis Using Altered Multi-Phase Level Sets in Application to Categorize the Breast Cancer Biopsy Images, IETE Journal of Research.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Spanhol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FA, Oliveira LS,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Petitjean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(2016) A dataset for breast cancer histopathological image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IEEE Trans Biomed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63(7):1455–1462.</a:t>
            </a:r>
          </a:p>
          <a:p>
            <a:pPr mar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Asri, H.;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Mousannif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H.; 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Moatassime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H.; Noel, T. Using Machine Learning Algorithms for Breast Cancer Risk Prediction and Diagnosis. Procedia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Sci. 2016, 83, 1064–1069.</a:t>
            </a: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Rakhlin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A.; Shvets, A.;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Iglovikov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V.; Kalinin, A.A. Deep Convolutional Neural Networks for Breast Cancer Histology Image Analysis. In Proceedings of the 15th International Conference, ICIAR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F.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Spanhol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S. Oliveira, P.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Cavalin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Petitjean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Heutte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"Deep features for breast cancer              histopathological image classification," 2017 IEEE International Conference on Systems, Man, and Cybernetics (SMC), 2017, pp. 1868-1873.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 DM, Nguyen N-Q, Lee S-W (2019) Classification of breast cancer histology images using incremental boosting convolution networks. Inf Sci 482:123–138.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kassani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S.H.;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Kassani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P.H.;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Wesolowski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M.J.; Schneider, K.A.; Deters, R. Classification of 	Histopathological Biopsy Images Using Ensemble of Deep Learning Networks.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Alkassar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Jebur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B.A.; Abdullah, M.A.M.;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Khalidy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J.H.; Chambers, J.A. Going Deeper: Magnification-	Invariant Approach for Breast Cancer Classification Using Histopathological Images. IET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Vis. 2021.</a:t>
            </a:r>
          </a:p>
          <a:p>
            <a:pPr marL="0" lvl="0" indent="0" algn="just">
              <a:lnSpc>
                <a:spcPct val="1000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9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9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9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9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ts val="900"/>
              </a:lnSpc>
              <a:spcAft>
                <a:spcPts val="250"/>
              </a:spcAft>
              <a:buSzPts val="800"/>
              <a:buNone/>
              <a:tabLst>
                <a:tab pos="228600" algn="l"/>
              </a:tabLst>
            </a:pPr>
            <a:endParaRPr lang="en-IN"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547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descr="C:\Users\AJAYSANKAR\Downloads\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85" y="142852"/>
            <a:ext cx="785818" cy="4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9164457" y="120827"/>
            <a:ext cx="25892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B0F0"/>
                </a:solidFill>
                <a:latin typeface="Overlock"/>
                <a:ea typeface="Overlock"/>
                <a:cs typeface="Overlock"/>
                <a:sym typeface="Overlock"/>
              </a:rPr>
              <a:t>Aditya Engineering College (A)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457200" y="116632"/>
            <a:ext cx="11049000" cy="74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6" name="Google Shape;256;p33" descr="Best Thank You Slide For PPT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3276600" y="205740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7320" y="3429000"/>
            <a:ext cx="219456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57200" y="2362200"/>
            <a:ext cx="2819400" cy="74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5" name="Google Shape;135;p19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4648200" y="381000"/>
            <a:ext cx="24432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38200" y="694050"/>
            <a:ext cx="10515600" cy="5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dirty="0"/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dirty="0"/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Setup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CNN Architecture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800" dirty="0"/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Conclusion/Future Scope</a:t>
            </a:r>
            <a:endParaRPr sz="2800" dirty="0"/>
          </a:p>
          <a:p>
            <a:pPr marL="228600" marR="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dirty="0"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4605925"/>
            <a:ext cx="2221950" cy="1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457200" y="2362200"/>
            <a:ext cx="281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5" name="Google Shape;145;p20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4576850" y="381000"/>
            <a:ext cx="3559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69075" y="1239112"/>
            <a:ext cx="10515600" cy="4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668" y="1228638"/>
            <a:ext cx="10171522" cy="510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57200" y="2362200"/>
            <a:ext cx="281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5" name="Google Shape;155;p21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4648200" y="381000"/>
            <a:ext cx="244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869075" y="1239112"/>
            <a:ext cx="10515600" cy="523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Breast cancer (BC) is the second leading causes of death across the world in women. 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and quick diagnosis of breast cancer requires new deep learning and transfer learning techniques.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implements a Novel Convolutional Neural Network (CNN) model based on Transfer learning for the classification of biopsy tissue images.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lang="en-US"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are extracted using DenseNet-201 pre-trained model and then fed into different layers to get better performance.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lang="en-US"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the proposed model various metrics are calculated and compared them with previous methods. 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lang="en-US"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57200" y="2362200"/>
            <a:ext cx="281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4" name="Google Shape;164;p22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4648200" y="381000"/>
            <a:ext cx="359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838200" y="914400"/>
            <a:ext cx="10515600" cy="5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 a disease in which cells in the breast grow out of control.</a:t>
            </a:r>
            <a:endParaRPr sz="2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general types of tumors namely: Benign and Malignant.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Benign tumors include fibrocystic changes, cysts, trauma, fat necrosis and lactation changes.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 tumors may be invasive or non-invasive. These are the cancerous tumors.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092C-158B-18DC-0FAD-2C6632A8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655" y="4213631"/>
            <a:ext cx="5263889" cy="2263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57200" y="2362200"/>
            <a:ext cx="281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4" name="Google Shape;164;p22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4648200" y="452535"/>
            <a:ext cx="359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66" name="Google Shape;166;p22"/>
          <p:cNvSpPr txBox="1"/>
          <p:nvPr/>
        </p:nvSpPr>
        <p:spPr>
          <a:xfrm>
            <a:off x="457200" y="1205536"/>
            <a:ext cx="11413958" cy="615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detection of breast cancer helps in better selection of treatment and prevents risk on human life. 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Aided Diagnosis (CAD) can detect early cancers and directs attention to unnoticeable findings in diagnostic images with reduced complexity and time.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CAD methods rely on manually extracted features, but the process can be tedious, difficult and non-generalizable. 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alternate method for feature extraction is to use Convolutional Neural Networks, which helps our model to automatically detects the important features without any human supervision.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0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57200" y="2362200"/>
            <a:ext cx="281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4" name="Google Shape;164;p22" descr="C:\Users\DSP-LAB\Desktop\adity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0"/>
            <a:ext cx="1905000" cy="9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4648200" y="381000"/>
            <a:ext cx="359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57200" y="965700"/>
            <a:ext cx="11413958" cy="615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in CNN model implementation: Training from scratch and Transfer learning.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from scratch requires a lot of computational power and take long time to collect and train the model because of complex architecture.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is to reuse a pre-trained model as feature extractor.</a:t>
            </a:r>
          </a:p>
          <a:p>
            <a:pPr marL="457200" lvl="0" indent="-3492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AAECC-4B0D-2BC2-2D9A-4BB3BE13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21" y="3693696"/>
            <a:ext cx="6140116" cy="27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861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2986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today’s scenario, we have too much delay and inaccuracy in the diagnosis results provided by clinical centers.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traditional forms of digital pathology has been facing obstacles such as the high cost of implementing and operating the technology, insufficient productivity for high-volume clinical routines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order to overcome these disadvantages of traditional methodology, Our system proposes an easy approach for clinical examination for breast cancer diagnosis prediction using Convolutional Neural Network.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547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988" y="42132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8610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2986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SETUP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770648" y="1491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About the Dataset: </a:t>
            </a:r>
            <a:endParaRPr sz="2200" dirty="0"/>
          </a:p>
          <a:p>
            <a:pPr marL="22860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We used a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BreakHis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dataset that consists of minuscule biopsy pictures of malignant and benign breast tumors.</a:t>
            </a: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Installation Steps:</a:t>
            </a:r>
            <a:endParaRPr sz="2200" dirty="0"/>
          </a:p>
          <a:p>
            <a:pPr marL="22860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Install Python 3.8.2</a:t>
            </a:r>
            <a:endParaRPr sz="2200" dirty="0"/>
          </a:p>
          <a:p>
            <a:pPr marL="22860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Install all required libraries such as PIL,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tqdm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matplotlib,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Language Used: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Framework Used: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Web Application: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Notebook</a:t>
            </a:r>
            <a:endParaRPr sz="2200" dirty="0"/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5470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1443</Words>
  <Application>Microsoft Office PowerPoint</Application>
  <PresentationFormat>Widescreen</PresentationFormat>
  <Paragraphs>200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Overlock</vt:lpstr>
      <vt:lpstr>Cambria Math</vt:lpstr>
      <vt:lpstr>Arial</vt:lpstr>
      <vt:lpstr>Twentieth Century</vt:lpstr>
      <vt:lpstr>Federo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</vt:lpstr>
      <vt:lpstr>PROJECT SETUP</vt:lpstr>
      <vt:lpstr>Basic CNN Architecture</vt:lpstr>
      <vt:lpstr>PROPOSED METHODOLOGY</vt:lpstr>
      <vt:lpstr>PROPOSED METHODOLOGY</vt:lpstr>
      <vt:lpstr>Performance Metrics</vt:lpstr>
      <vt:lpstr>RESULTS</vt:lpstr>
      <vt:lpstr>RESULTS</vt:lpstr>
      <vt:lpstr>PowerPoint Presentation</vt:lpstr>
      <vt:lpstr>CONCLUSION/FUTURE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Padma Uppalapati</cp:lastModifiedBy>
  <cp:revision>5</cp:revision>
  <dcterms:modified xsi:type="dcterms:W3CDTF">2022-06-09T12:11:43Z</dcterms:modified>
</cp:coreProperties>
</file>