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7" r:id="rId10"/>
    <p:sldId id="266" r:id="rId11"/>
    <p:sldId id="277" r:id="rId12"/>
    <p:sldId id="262"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B"/>
    <a:srgbClr val="FFFFFF"/>
    <a:srgbClr val="89C3EB"/>
    <a:srgbClr val="33A4BB"/>
    <a:srgbClr val="EE786B"/>
    <a:srgbClr val="A61B59"/>
    <a:srgbClr val="FABE66"/>
    <a:srgbClr val="404040"/>
    <a:srgbClr val="DCD8D3"/>
    <a:srgbClr val="F1E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706" autoAdjust="0"/>
  </p:normalViewPr>
  <p:slideViewPr>
    <p:cSldViewPr snapToGrid="0">
      <p:cViewPr>
        <p:scale>
          <a:sx n="80" d="100"/>
          <a:sy n="80" d="100"/>
        </p:scale>
        <p:origin x="93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640465860999087"/>
          <c:y val="4.9941014549744395E-2"/>
          <c:w val="0.45240321691237534"/>
          <c:h val="0.90011797090051116"/>
        </c:manualLayout>
      </c:layout>
      <c:barChart>
        <c:barDir val="bar"/>
        <c:grouping val="clustered"/>
        <c:varyColors val="0"/>
        <c:ser>
          <c:idx val="0"/>
          <c:order val="0"/>
          <c:tx>
            <c:strRef>
              <c:f>Sheet1!$B$1</c:f>
              <c:strCache>
                <c:ptCount val="1"/>
                <c:pt idx="0">
                  <c:v>Numbers</c:v>
                </c:pt>
              </c:strCache>
            </c:strRef>
          </c:tx>
          <c:spPr>
            <a:solidFill>
              <a:srgbClr val="FABE66"/>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Poppins Light" panose="00000400000000000000" pitchFamily="2" charset="0"/>
                    <a:ea typeface="+mn-ea"/>
                    <a:cs typeface="Poppins Light" panose="000004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Other</c:v>
                </c:pt>
                <c:pt idx="1">
                  <c:v>Networking with Peers</c:v>
                </c:pt>
                <c:pt idx="2">
                  <c:v>Job and freelancing</c:v>
                </c:pt>
                <c:pt idx="3">
                  <c:v>Online Webinars or CME Sessions</c:v>
                </c:pt>
                <c:pt idx="4">
                  <c:v>Reading Professional Literature</c:v>
                </c:pt>
                <c:pt idx="5">
                  <c:v>Certified Courses</c:v>
                </c:pt>
              </c:strCache>
            </c:strRef>
          </c:cat>
          <c:val>
            <c:numRef>
              <c:f>Sheet1!$B$2:$B$7</c:f>
              <c:numCache>
                <c:formatCode>0%</c:formatCode>
                <c:ptCount val="6"/>
                <c:pt idx="0">
                  <c:v>0.04</c:v>
                </c:pt>
                <c:pt idx="1">
                  <c:v>0.1</c:v>
                </c:pt>
                <c:pt idx="2">
                  <c:v>0.17</c:v>
                </c:pt>
                <c:pt idx="3">
                  <c:v>0.18</c:v>
                </c:pt>
                <c:pt idx="4">
                  <c:v>0.23</c:v>
                </c:pt>
                <c:pt idx="5">
                  <c:v>0.28000000000000003</c:v>
                </c:pt>
              </c:numCache>
            </c:numRef>
          </c:val>
          <c:extLst>
            <c:ext xmlns:c16="http://schemas.microsoft.com/office/drawing/2014/chart" uri="{C3380CC4-5D6E-409C-BE32-E72D297353CC}">
              <c16:uniqueId val="{00000000-55E0-4506-8A24-EBE626E0C66B}"/>
            </c:ext>
          </c:extLst>
        </c:ser>
        <c:dLbls>
          <c:dLblPos val="outEnd"/>
          <c:showLegendKey val="0"/>
          <c:showVal val="1"/>
          <c:showCatName val="0"/>
          <c:showSerName val="0"/>
          <c:showPercent val="0"/>
          <c:showBubbleSize val="0"/>
        </c:dLbls>
        <c:gapWidth val="182"/>
        <c:axId val="980080160"/>
        <c:axId val="980076320"/>
      </c:barChart>
      <c:catAx>
        <c:axId val="980080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Poppins Light" panose="00000400000000000000" pitchFamily="2" charset="0"/>
                <a:ea typeface="+mn-ea"/>
                <a:cs typeface="Poppins Light" panose="00000400000000000000" pitchFamily="2" charset="0"/>
              </a:defRPr>
            </a:pPr>
            <a:endParaRPr lang="en-US"/>
          </a:p>
        </c:txPr>
        <c:crossAx val="980076320"/>
        <c:crosses val="autoZero"/>
        <c:auto val="1"/>
        <c:lblAlgn val="ctr"/>
        <c:lblOffset val="100"/>
        <c:noMultiLvlLbl val="0"/>
      </c:catAx>
      <c:valAx>
        <c:axId val="980076320"/>
        <c:scaling>
          <c:orientation val="minMax"/>
        </c:scaling>
        <c:delete val="1"/>
        <c:axPos val="b"/>
        <c:numFmt formatCode="0%" sourceLinked="1"/>
        <c:majorTickMark val="none"/>
        <c:minorTickMark val="none"/>
        <c:tickLblPos val="nextTo"/>
        <c:crossAx val="98008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latin typeface="Poppins Light" panose="00000400000000000000" pitchFamily="2" charset="0"/>
          <a:cs typeface="Poppins Light" panose="00000400000000000000"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397129119516312E-2"/>
          <c:y val="1.5317257932895673E-3"/>
          <c:w val="0.98760287088048371"/>
          <c:h val="0.86888072071404365"/>
        </c:manualLayout>
      </c:layout>
      <c:lineChart>
        <c:grouping val="standard"/>
        <c:varyColors val="0"/>
        <c:ser>
          <c:idx val="0"/>
          <c:order val="0"/>
          <c:tx>
            <c:strRef>
              <c:f>Sheet1!$B$1</c:f>
              <c:strCache>
                <c:ptCount val="1"/>
                <c:pt idx="0">
                  <c:v>Acquisition</c:v>
                </c:pt>
              </c:strCache>
            </c:strRef>
          </c:tx>
          <c:spPr>
            <a:ln w="28575" cap="rnd">
              <a:solidFill>
                <a:schemeClr val="accent6"/>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0-30DA-4F1B-B539-F9C2E7AE2567}"/>
                </c:ext>
              </c:extLst>
            </c:dLbl>
            <c:dLbl>
              <c:idx val="3"/>
              <c:delete val="1"/>
              <c:extLst>
                <c:ext xmlns:c15="http://schemas.microsoft.com/office/drawing/2012/chart" uri="{CE6537A1-D6FC-4f65-9D91-7224C49458BB}"/>
                <c:ext xmlns:c16="http://schemas.microsoft.com/office/drawing/2014/chart" uri="{C3380CC4-5D6E-409C-BE32-E72D297353CC}">
                  <c16:uniqueId val="{00000001-30DA-4F1B-B539-F9C2E7AE2567}"/>
                </c:ext>
              </c:extLst>
            </c:dLbl>
            <c:dLbl>
              <c:idx val="5"/>
              <c:delete val="1"/>
              <c:extLst>
                <c:ext xmlns:c15="http://schemas.microsoft.com/office/drawing/2012/chart" uri="{CE6537A1-D6FC-4f65-9D91-7224C49458BB}"/>
                <c:ext xmlns:c16="http://schemas.microsoft.com/office/drawing/2014/chart" uri="{C3380CC4-5D6E-409C-BE32-E72D297353CC}">
                  <c16:uniqueId val="{00000002-30DA-4F1B-B539-F9C2E7AE2567}"/>
                </c:ext>
              </c:extLst>
            </c:dLbl>
            <c:dLbl>
              <c:idx val="7"/>
              <c:delete val="1"/>
              <c:extLst>
                <c:ext xmlns:c15="http://schemas.microsoft.com/office/drawing/2012/chart" uri="{CE6537A1-D6FC-4f65-9D91-7224C49458BB}"/>
                <c:ext xmlns:c16="http://schemas.microsoft.com/office/drawing/2014/chart" uri="{C3380CC4-5D6E-409C-BE32-E72D297353CC}">
                  <c16:uniqueId val="{00000003-30DA-4F1B-B539-F9C2E7AE2567}"/>
                </c:ext>
              </c:extLst>
            </c:dLbl>
            <c:dLbl>
              <c:idx val="9"/>
              <c:layout>
                <c:manualLayout>
                  <c:x val="-3.2073695766218289E-2"/>
                  <c:y val="-8.76310826074234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0DA-4F1B-B539-F9C2E7AE2567}"/>
                </c:ext>
              </c:extLst>
            </c:dLbl>
            <c:dLbl>
              <c:idx val="10"/>
              <c:delete val="1"/>
              <c:extLst>
                <c:ext xmlns:c15="http://schemas.microsoft.com/office/drawing/2012/chart" uri="{CE6537A1-D6FC-4f65-9D91-7224C49458BB}"/>
                <c:ext xmlns:c16="http://schemas.microsoft.com/office/drawing/2014/chart" uri="{C3380CC4-5D6E-409C-BE32-E72D297353CC}">
                  <c16:uniqueId val="{00000005-30DA-4F1B-B539-F9C2E7AE2567}"/>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Poppins Light" panose="00000400000000000000" pitchFamily="2" charset="0"/>
                    <a:ea typeface="+mn-ea"/>
                    <a:cs typeface="Poppins Light" panose="000004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M1</c:v>
                </c:pt>
                <c:pt idx="1">
                  <c:v>M2</c:v>
                </c:pt>
                <c:pt idx="2">
                  <c:v>M3</c:v>
                </c:pt>
                <c:pt idx="3">
                  <c:v>M4</c:v>
                </c:pt>
                <c:pt idx="4">
                  <c:v>M5</c:v>
                </c:pt>
                <c:pt idx="5">
                  <c:v>M6</c:v>
                </c:pt>
                <c:pt idx="6">
                  <c:v>M7</c:v>
                </c:pt>
                <c:pt idx="7">
                  <c:v>M8</c:v>
                </c:pt>
                <c:pt idx="8">
                  <c:v>M9</c:v>
                </c:pt>
                <c:pt idx="9">
                  <c:v>M10</c:v>
                </c:pt>
                <c:pt idx="10">
                  <c:v>M11</c:v>
                </c:pt>
                <c:pt idx="11">
                  <c:v>M12</c:v>
                </c:pt>
              </c:strCache>
            </c:strRef>
          </c:cat>
          <c:val>
            <c:numRef>
              <c:f>Sheet1!$B$2:$B$13</c:f>
              <c:numCache>
                <c:formatCode>#,##0</c:formatCode>
                <c:ptCount val="12"/>
                <c:pt idx="0">
                  <c:v>5000</c:v>
                </c:pt>
                <c:pt idx="1">
                  <c:v>10000</c:v>
                </c:pt>
                <c:pt idx="2">
                  <c:v>15000</c:v>
                </c:pt>
                <c:pt idx="3">
                  <c:v>20000</c:v>
                </c:pt>
                <c:pt idx="4">
                  <c:v>25000</c:v>
                </c:pt>
                <c:pt idx="5">
                  <c:v>30000</c:v>
                </c:pt>
                <c:pt idx="6">
                  <c:v>35000</c:v>
                </c:pt>
                <c:pt idx="7">
                  <c:v>40000</c:v>
                </c:pt>
                <c:pt idx="8">
                  <c:v>45000</c:v>
                </c:pt>
                <c:pt idx="9">
                  <c:v>50000</c:v>
                </c:pt>
                <c:pt idx="10">
                  <c:v>55000</c:v>
                </c:pt>
                <c:pt idx="11">
                  <c:v>60000</c:v>
                </c:pt>
              </c:numCache>
            </c:numRef>
          </c:val>
          <c:smooth val="0"/>
          <c:extLst>
            <c:ext xmlns:c16="http://schemas.microsoft.com/office/drawing/2014/chart" uri="{C3380CC4-5D6E-409C-BE32-E72D297353CC}">
              <c16:uniqueId val="{00000000-E4CF-4632-904C-609A31196751}"/>
            </c:ext>
          </c:extLst>
        </c:ser>
        <c:dLbls>
          <c:dLblPos val="t"/>
          <c:showLegendKey val="0"/>
          <c:showVal val="1"/>
          <c:showCatName val="0"/>
          <c:showSerName val="0"/>
          <c:showPercent val="0"/>
          <c:showBubbleSize val="0"/>
        </c:dLbls>
        <c:smooth val="0"/>
        <c:axId val="2130417168"/>
        <c:axId val="2130420976"/>
      </c:lineChart>
      <c:catAx>
        <c:axId val="2130417168"/>
        <c:scaling>
          <c:orientation val="minMax"/>
        </c:scaling>
        <c:delete val="0"/>
        <c:axPos val="b"/>
        <c:numFmt formatCode="General" sourceLinked="1"/>
        <c:majorTickMark val="none"/>
        <c:minorTickMark val="none"/>
        <c:tickLblPos val="nextTo"/>
        <c:spPr>
          <a:noFill/>
          <a:ln w="9525" cap="flat" cmpd="sng" algn="ctr">
            <a:solidFill>
              <a:srgbClr val="292D8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Poppins Light" panose="00000400000000000000" pitchFamily="2" charset="0"/>
                <a:ea typeface="+mn-ea"/>
                <a:cs typeface="Poppins Light" panose="00000400000000000000" pitchFamily="2" charset="0"/>
              </a:defRPr>
            </a:pPr>
            <a:endParaRPr lang="en-US"/>
          </a:p>
        </c:txPr>
        <c:crossAx val="2130420976"/>
        <c:crosses val="autoZero"/>
        <c:auto val="1"/>
        <c:lblAlgn val="ctr"/>
        <c:lblOffset val="100"/>
        <c:noMultiLvlLbl val="0"/>
      </c:catAx>
      <c:valAx>
        <c:axId val="2130420976"/>
        <c:scaling>
          <c:orientation val="minMax"/>
        </c:scaling>
        <c:delete val="1"/>
        <c:axPos val="l"/>
        <c:numFmt formatCode="#,##0" sourceLinked="1"/>
        <c:majorTickMark val="none"/>
        <c:minorTickMark val="none"/>
        <c:tickLblPos val="nextTo"/>
        <c:crossAx val="2130417168"/>
        <c:crosses val="autoZero"/>
        <c:crossBetween val="between"/>
      </c:valAx>
      <c:spPr>
        <a:noFill/>
        <a:ln>
          <a:noFill/>
        </a:ln>
        <a:effectLst/>
      </c:spPr>
    </c:plotArea>
    <c:plotVisOnly val="1"/>
    <c:dispBlanksAs val="gap"/>
    <c:showDLblsOverMax val="0"/>
  </c:chart>
  <c:spPr>
    <a:noFill/>
    <a:ln>
      <a:solidFill>
        <a:srgbClr val="DCD8D3"/>
      </a:solidFill>
    </a:ln>
    <a:effectLst/>
  </c:spPr>
  <c:txPr>
    <a:bodyPr/>
    <a:lstStyle/>
    <a:p>
      <a:pPr>
        <a:defRPr sz="1100">
          <a:solidFill>
            <a:schemeClr val="tx1"/>
          </a:solidFill>
          <a:latin typeface="Poppins Light" panose="00000400000000000000" pitchFamily="2" charset="0"/>
          <a:cs typeface="Poppins Light" panose="00000400000000000000" pitchFamily="2"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397129119516312E-2"/>
          <c:y val="1.5317257932895673E-3"/>
          <c:w val="0.98760287088048371"/>
          <c:h val="0.86888072071404365"/>
        </c:manualLayout>
      </c:layout>
      <c:lineChart>
        <c:grouping val="standard"/>
        <c:varyColors val="0"/>
        <c:ser>
          <c:idx val="0"/>
          <c:order val="0"/>
          <c:tx>
            <c:strRef>
              <c:f>Sheet1!$B$1</c:f>
              <c:strCache>
                <c:ptCount val="1"/>
                <c:pt idx="0">
                  <c:v>Engagement Touchpoints</c:v>
                </c:pt>
              </c:strCache>
            </c:strRef>
          </c:tx>
          <c:spPr>
            <a:ln w="28575" cap="rnd">
              <a:solidFill>
                <a:srgbClr val="0072BB"/>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0-30DA-4F1B-B539-F9C2E7AE2567}"/>
                </c:ext>
              </c:extLst>
            </c:dLbl>
            <c:dLbl>
              <c:idx val="3"/>
              <c:delete val="1"/>
              <c:extLst>
                <c:ext xmlns:c15="http://schemas.microsoft.com/office/drawing/2012/chart" uri="{CE6537A1-D6FC-4f65-9D91-7224C49458BB}"/>
                <c:ext xmlns:c16="http://schemas.microsoft.com/office/drawing/2014/chart" uri="{C3380CC4-5D6E-409C-BE32-E72D297353CC}">
                  <c16:uniqueId val="{00000001-30DA-4F1B-B539-F9C2E7AE2567}"/>
                </c:ext>
              </c:extLst>
            </c:dLbl>
            <c:dLbl>
              <c:idx val="5"/>
              <c:delete val="1"/>
              <c:extLst>
                <c:ext xmlns:c15="http://schemas.microsoft.com/office/drawing/2012/chart" uri="{CE6537A1-D6FC-4f65-9D91-7224C49458BB}"/>
                <c:ext xmlns:c16="http://schemas.microsoft.com/office/drawing/2014/chart" uri="{C3380CC4-5D6E-409C-BE32-E72D297353CC}">
                  <c16:uniqueId val="{00000002-30DA-4F1B-B539-F9C2E7AE2567}"/>
                </c:ext>
              </c:extLst>
            </c:dLbl>
            <c:dLbl>
              <c:idx val="7"/>
              <c:delete val="1"/>
              <c:extLst>
                <c:ext xmlns:c15="http://schemas.microsoft.com/office/drawing/2012/chart" uri="{CE6537A1-D6FC-4f65-9D91-7224C49458BB}"/>
                <c:ext xmlns:c16="http://schemas.microsoft.com/office/drawing/2014/chart" uri="{C3380CC4-5D6E-409C-BE32-E72D297353CC}">
                  <c16:uniqueId val="{00000003-30DA-4F1B-B539-F9C2E7AE2567}"/>
                </c:ext>
              </c:extLst>
            </c:dLbl>
            <c:dLbl>
              <c:idx val="9"/>
              <c:layout>
                <c:manualLayout>
                  <c:x val="-7.8485412242662825E-2"/>
                  <c:y val="-0.1123441691306746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0DA-4F1B-B539-F9C2E7AE2567}"/>
                </c:ext>
              </c:extLst>
            </c:dLbl>
            <c:dLbl>
              <c:idx val="10"/>
              <c:delete val="1"/>
              <c:extLst>
                <c:ext xmlns:c15="http://schemas.microsoft.com/office/drawing/2012/chart" uri="{CE6537A1-D6FC-4f65-9D91-7224C49458BB}"/>
                <c:ext xmlns:c16="http://schemas.microsoft.com/office/drawing/2014/chart" uri="{C3380CC4-5D6E-409C-BE32-E72D297353CC}">
                  <c16:uniqueId val="{00000005-30DA-4F1B-B539-F9C2E7AE2567}"/>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Poppins Light" panose="00000400000000000000" pitchFamily="2" charset="0"/>
                    <a:ea typeface="+mn-ea"/>
                    <a:cs typeface="Poppins Light" panose="000004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M1</c:v>
                </c:pt>
                <c:pt idx="1">
                  <c:v>M2</c:v>
                </c:pt>
                <c:pt idx="2">
                  <c:v>M3</c:v>
                </c:pt>
                <c:pt idx="3">
                  <c:v>M4</c:v>
                </c:pt>
                <c:pt idx="4">
                  <c:v>M5</c:v>
                </c:pt>
                <c:pt idx="5">
                  <c:v>M6</c:v>
                </c:pt>
                <c:pt idx="6">
                  <c:v>M7</c:v>
                </c:pt>
                <c:pt idx="7">
                  <c:v>M8</c:v>
                </c:pt>
                <c:pt idx="8">
                  <c:v>M9</c:v>
                </c:pt>
                <c:pt idx="9">
                  <c:v>M10</c:v>
                </c:pt>
                <c:pt idx="10">
                  <c:v>M11</c:v>
                </c:pt>
                <c:pt idx="11">
                  <c:v>M12</c:v>
                </c:pt>
              </c:strCache>
            </c:strRef>
          </c:cat>
          <c:val>
            <c:numRef>
              <c:f>Sheet1!$B$2:$B$13</c:f>
              <c:numCache>
                <c:formatCode>#,##0</c:formatCode>
                <c:ptCount val="12"/>
                <c:pt idx="0">
                  <c:v>20000</c:v>
                </c:pt>
                <c:pt idx="1">
                  <c:v>40000</c:v>
                </c:pt>
                <c:pt idx="2">
                  <c:v>60000</c:v>
                </c:pt>
                <c:pt idx="3">
                  <c:v>80000</c:v>
                </c:pt>
                <c:pt idx="4">
                  <c:v>100000</c:v>
                </c:pt>
                <c:pt idx="5">
                  <c:v>120000</c:v>
                </c:pt>
                <c:pt idx="6">
                  <c:v>140000</c:v>
                </c:pt>
                <c:pt idx="7">
                  <c:v>160000</c:v>
                </c:pt>
                <c:pt idx="8">
                  <c:v>180000</c:v>
                </c:pt>
                <c:pt idx="9">
                  <c:v>200000</c:v>
                </c:pt>
                <c:pt idx="10">
                  <c:v>220000</c:v>
                </c:pt>
                <c:pt idx="11">
                  <c:v>240000</c:v>
                </c:pt>
              </c:numCache>
            </c:numRef>
          </c:val>
          <c:smooth val="0"/>
          <c:extLst>
            <c:ext xmlns:c16="http://schemas.microsoft.com/office/drawing/2014/chart" uri="{C3380CC4-5D6E-409C-BE32-E72D297353CC}">
              <c16:uniqueId val="{00000000-E4CF-4632-904C-609A31196751}"/>
            </c:ext>
          </c:extLst>
        </c:ser>
        <c:dLbls>
          <c:dLblPos val="t"/>
          <c:showLegendKey val="0"/>
          <c:showVal val="1"/>
          <c:showCatName val="0"/>
          <c:showSerName val="0"/>
          <c:showPercent val="0"/>
          <c:showBubbleSize val="0"/>
        </c:dLbls>
        <c:smooth val="0"/>
        <c:axId val="2130417168"/>
        <c:axId val="2130420976"/>
      </c:lineChart>
      <c:catAx>
        <c:axId val="2130417168"/>
        <c:scaling>
          <c:orientation val="minMax"/>
        </c:scaling>
        <c:delete val="0"/>
        <c:axPos val="b"/>
        <c:numFmt formatCode="General" sourceLinked="1"/>
        <c:majorTickMark val="none"/>
        <c:minorTickMark val="none"/>
        <c:tickLblPos val="nextTo"/>
        <c:spPr>
          <a:noFill/>
          <a:ln w="9525" cap="flat" cmpd="sng" algn="ctr">
            <a:solidFill>
              <a:srgbClr val="292D8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Poppins Light" panose="00000400000000000000" pitchFamily="2" charset="0"/>
                <a:ea typeface="+mn-ea"/>
                <a:cs typeface="Poppins Light" panose="00000400000000000000" pitchFamily="2" charset="0"/>
              </a:defRPr>
            </a:pPr>
            <a:endParaRPr lang="en-US"/>
          </a:p>
        </c:txPr>
        <c:crossAx val="2130420976"/>
        <c:crosses val="autoZero"/>
        <c:auto val="1"/>
        <c:lblAlgn val="ctr"/>
        <c:lblOffset val="100"/>
        <c:noMultiLvlLbl val="0"/>
      </c:catAx>
      <c:valAx>
        <c:axId val="2130420976"/>
        <c:scaling>
          <c:orientation val="minMax"/>
        </c:scaling>
        <c:delete val="1"/>
        <c:axPos val="l"/>
        <c:numFmt formatCode="#,##0" sourceLinked="1"/>
        <c:majorTickMark val="none"/>
        <c:minorTickMark val="none"/>
        <c:tickLblPos val="nextTo"/>
        <c:crossAx val="2130417168"/>
        <c:crosses val="autoZero"/>
        <c:crossBetween val="between"/>
      </c:valAx>
      <c:spPr>
        <a:noFill/>
        <a:ln>
          <a:noFill/>
        </a:ln>
        <a:effectLst/>
      </c:spPr>
    </c:plotArea>
    <c:plotVisOnly val="1"/>
    <c:dispBlanksAs val="gap"/>
    <c:showDLblsOverMax val="0"/>
  </c:chart>
  <c:spPr>
    <a:noFill/>
    <a:ln>
      <a:solidFill>
        <a:srgbClr val="DCD8D3"/>
      </a:solidFill>
    </a:ln>
    <a:effectLst/>
  </c:spPr>
  <c:txPr>
    <a:bodyPr/>
    <a:lstStyle/>
    <a:p>
      <a:pPr>
        <a:defRPr sz="1100">
          <a:solidFill>
            <a:schemeClr val="tx1"/>
          </a:solidFill>
          <a:latin typeface="Poppins Light" panose="00000400000000000000" pitchFamily="2" charset="0"/>
          <a:cs typeface="Poppins Light" panose="00000400000000000000"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397129119516312E-2"/>
          <c:y val="1.5317257932895673E-3"/>
          <c:w val="0.98760287088048371"/>
          <c:h val="0.86888072071404365"/>
        </c:manualLayout>
      </c:layout>
      <c:lineChart>
        <c:grouping val="standard"/>
        <c:varyColors val="0"/>
        <c:ser>
          <c:idx val="0"/>
          <c:order val="0"/>
          <c:tx>
            <c:strRef>
              <c:f>Sheet1!$B$1</c:f>
              <c:strCache>
                <c:ptCount val="1"/>
                <c:pt idx="0">
                  <c:v>Content</c:v>
                </c:pt>
              </c:strCache>
            </c:strRef>
          </c:tx>
          <c:spPr>
            <a:ln w="28575" cap="rnd">
              <a:solidFill>
                <a:schemeClr val="bg1">
                  <a:lumMod val="50000"/>
                </a:schemeClr>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0-30DA-4F1B-B539-F9C2E7AE2567}"/>
                </c:ext>
              </c:extLst>
            </c:dLbl>
            <c:dLbl>
              <c:idx val="3"/>
              <c:delete val="1"/>
              <c:extLst>
                <c:ext xmlns:c15="http://schemas.microsoft.com/office/drawing/2012/chart" uri="{CE6537A1-D6FC-4f65-9D91-7224C49458BB}"/>
                <c:ext xmlns:c16="http://schemas.microsoft.com/office/drawing/2014/chart" uri="{C3380CC4-5D6E-409C-BE32-E72D297353CC}">
                  <c16:uniqueId val="{00000001-30DA-4F1B-B539-F9C2E7AE2567}"/>
                </c:ext>
              </c:extLst>
            </c:dLbl>
            <c:dLbl>
              <c:idx val="5"/>
              <c:delete val="1"/>
              <c:extLst>
                <c:ext xmlns:c15="http://schemas.microsoft.com/office/drawing/2012/chart" uri="{CE6537A1-D6FC-4f65-9D91-7224C49458BB}"/>
                <c:ext xmlns:c16="http://schemas.microsoft.com/office/drawing/2014/chart" uri="{C3380CC4-5D6E-409C-BE32-E72D297353CC}">
                  <c16:uniqueId val="{00000002-30DA-4F1B-B539-F9C2E7AE2567}"/>
                </c:ext>
              </c:extLst>
            </c:dLbl>
            <c:dLbl>
              <c:idx val="7"/>
              <c:delete val="1"/>
              <c:extLst>
                <c:ext xmlns:c15="http://schemas.microsoft.com/office/drawing/2012/chart" uri="{CE6537A1-D6FC-4f65-9D91-7224C49458BB}"/>
                <c:ext xmlns:c16="http://schemas.microsoft.com/office/drawing/2014/chart" uri="{C3380CC4-5D6E-409C-BE32-E72D297353CC}">
                  <c16:uniqueId val="{00000003-30DA-4F1B-B539-F9C2E7AE2567}"/>
                </c:ext>
              </c:extLst>
            </c:dLbl>
            <c:dLbl>
              <c:idx val="9"/>
              <c:layout>
                <c:manualLayout>
                  <c:x val="-3.2073695766218289E-2"/>
                  <c:y val="-8.76310826074234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0DA-4F1B-B539-F9C2E7AE2567}"/>
                </c:ext>
              </c:extLst>
            </c:dLbl>
            <c:dLbl>
              <c:idx val="10"/>
              <c:delete val="1"/>
              <c:extLst>
                <c:ext xmlns:c15="http://schemas.microsoft.com/office/drawing/2012/chart" uri="{CE6537A1-D6FC-4f65-9D91-7224C49458BB}"/>
                <c:ext xmlns:c16="http://schemas.microsoft.com/office/drawing/2014/chart" uri="{C3380CC4-5D6E-409C-BE32-E72D297353CC}">
                  <c16:uniqueId val="{00000005-30DA-4F1B-B539-F9C2E7AE2567}"/>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Poppins Light" panose="00000400000000000000" pitchFamily="2" charset="0"/>
                    <a:ea typeface="+mn-ea"/>
                    <a:cs typeface="Poppins Light" panose="00000400000000000000" pitchFamily="2"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M1</c:v>
                </c:pt>
                <c:pt idx="1">
                  <c:v>M2</c:v>
                </c:pt>
                <c:pt idx="2">
                  <c:v>M3</c:v>
                </c:pt>
                <c:pt idx="3">
                  <c:v>M4</c:v>
                </c:pt>
                <c:pt idx="4">
                  <c:v>M5</c:v>
                </c:pt>
                <c:pt idx="5">
                  <c:v>M6</c:v>
                </c:pt>
                <c:pt idx="6">
                  <c:v>M7</c:v>
                </c:pt>
                <c:pt idx="7">
                  <c:v>M8</c:v>
                </c:pt>
                <c:pt idx="8">
                  <c:v>M9</c:v>
                </c:pt>
                <c:pt idx="9">
                  <c:v>M10</c:v>
                </c:pt>
                <c:pt idx="10">
                  <c:v>M11</c:v>
                </c:pt>
                <c:pt idx="11">
                  <c:v>M12</c:v>
                </c:pt>
              </c:strCache>
            </c:strRef>
          </c:cat>
          <c:val>
            <c:numRef>
              <c:f>Sheet1!$B$2:$B$13</c:f>
              <c:numCache>
                <c:formatCode>General</c:formatCode>
                <c:ptCount val="12"/>
                <c:pt idx="0">
                  <c:v>800</c:v>
                </c:pt>
                <c:pt idx="1">
                  <c:v>1500</c:v>
                </c:pt>
                <c:pt idx="2">
                  <c:v>2500</c:v>
                </c:pt>
                <c:pt idx="3">
                  <c:v>3500</c:v>
                </c:pt>
                <c:pt idx="4">
                  <c:v>4500</c:v>
                </c:pt>
                <c:pt idx="5">
                  <c:v>5500</c:v>
                </c:pt>
                <c:pt idx="6">
                  <c:v>6500</c:v>
                </c:pt>
                <c:pt idx="7">
                  <c:v>7500</c:v>
                </c:pt>
                <c:pt idx="8">
                  <c:v>8500</c:v>
                </c:pt>
                <c:pt idx="9">
                  <c:v>10000</c:v>
                </c:pt>
                <c:pt idx="10">
                  <c:v>11000</c:v>
                </c:pt>
                <c:pt idx="11">
                  <c:v>12000</c:v>
                </c:pt>
              </c:numCache>
            </c:numRef>
          </c:val>
          <c:smooth val="0"/>
          <c:extLst>
            <c:ext xmlns:c16="http://schemas.microsoft.com/office/drawing/2014/chart" uri="{C3380CC4-5D6E-409C-BE32-E72D297353CC}">
              <c16:uniqueId val="{00000000-E4CF-4632-904C-609A31196751}"/>
            </c:ext>
          </c:extLst>
        </c:ser>
        <c:dLbls>
          <c:dLblPos val="t"/>
          <c:showLegendKey val="0"/>
          <c:showVal val="1"/>
          <c:showCatName val="0"/>
          <c:showSerName val="0"/>
          <c:showPercent val="0"/>
          <c:showBubbleSize val="0"/>
        </c:dLbls>
        <c:smooth val="0"/>
        <c:axId val="2130417168"/>
        <c:axId val="2130420976"/>
      </c:lineChart>
      <c:catAx>
        <c:axId val="2130417168"/>
        <c:scaling>
          <c:orientation val="minMax"/>
        </c:scaling>
        <c:delete val="0"/>
        <c:axPos val="b"/>
        <c:numFmt formatCode="General" sourceLinked="1"/>
        <c:majorTickMark val="none"/>
        <c:minorTickMark val="none"/>
        <c:tickLblPos val="nextTo"/>
        <c:spPr>
          <a:noFill/>
          <a:ln w="9525" cap="flat" cmpd="sng" algn="ctr">
            <a:solidFill>
              <a:srgbClr val="292D8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Poppins Light" panose="00000400000000000000" pitchFamily="2" charset="0"/>
                <a:ea typeface="+mn-ea"/>
                <a:cs typeface="Poppins Light" panose="00000400000000000000" pitchFamily="2" charset="0"/>
              </a:defRPr>
            </a:pPr>
            <a:endParaRPr lang="en-US"/>
          </a:p>
        </c:txPr>
        <c:crossAx val="2130420976"/>
        <c:crosses val="autoZero"/>
        <c:auto val="1"/>
        <c:lblAlgn val="ctr"/>
        <c:lblOffset val="100"/>
        <c:noMultiLvlLbl val="0"/>
      </c:catAx>
      <c:valAx>
        <c:axId val="2130420976"/>
        <c:scaling>
          <c:orientation val="minMax"/>
        </c:scaling>
        <c:delete val="1"/>
        <c:axPos val="l"/>
        <c:numFmt formatCode="General" sourceLinked="1"/>
        <c:majorTickMark val="none"/>
        <c:minorTickMark val="none"/>
        <c:tickLblPos val="nextTo"/>
        <c:crossAx val="2130417168"/>
        <c:crosses val="autoZero"/>
        <c:crossBetween val="between"/>
      </c:valAx>
      <c:spPr>
        <a:noFill/>
        <a:ln>
          <a:noFill/>
        </a:ln>
        <a:effectLst/>
      </c:spPr>
    </c:plotArea>
    <c:plotVisOnly val="1"/>
    <c:dispBlanksAs val="gap"/>
    <c:showDLblsOverMax val="0"/>
  </c:chart>
  <c:spPr>
    <a:noFill/>
    <a:ln>
      <a:solidFill>
        <a:srgbClr val="DCD8D3"/>
      </a:solidFill>
    </a:ln>
    <a:effectLst/>
  </c:spPr>
  <c:txPr>
    <a:bodyPr/>
    <a:lstStyle/>
    <a:p>
      <a:pPr>
        <a:defRPr sz="1100">
          <a:solidFill>
            <a:schemeClr val="tx1"/>
          </a:solidFill>
          <a:latin typeface="Poppins Light" panose="00000400000000000000" pitchFamily="2" charset="0"/>
          <a:cs typeface="Poppins Light" panose="000004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72C2AB-A26A-4A34-A610-85BF4D04AFFA}"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IN"/>
        </a:p>
      </dgm:t>
    </dgm:pt>
    <dgm:pt modelId="{11F5E83B-8E54-4A96-AF47-2AABED02AE99}">
      <dgm:prSet phldrT="[Text]" custT="1"/>
      <dgm:spPr>
        <a:solidFill>
          <a:srgbClr val="DCD8D3"/>
        </a:solidFill>
      </dgm:spPr>
      <dgm:t>
        <a:bodyPr/>
        <a:lstStyle/>
        <a:p>
          <a:r>
            <a:rPr lang="en-US" sz="900" dirty="0">
              <a:solidFill>
                <a:schemeClr val="tx1"/>
              </a:solidFill>
              <a:latin typeface="Poppins" panose="00000500000000000000" pitchFamily="2" charset="0"/>
              <a:cs typeface="Poppins" panose="00000500000000000000" pitchFamily="2" charset="0"/>
            </a:rPr>
            <a:t>Dedicated Team</a:t>
          </a:r>
          <a:endParaRPr lang="en-IN" sz="900" dirty="0">
            <a:solidFill>
              <a:schemeClr val="tx1"/>
            </a:solidFill>
            <a:latin typeface="Poppins" panose="00000500000000000000" pitchFamily="2" charset="0"/>
            <a:cs typeface="Poppins" panose="00000500000000000000" pitchFamily="2" charset="0"/>
          </a:endParaRPr>
        </a:p>
      </dgm:t>
    </dgm:pt>
    <dgm:pt modelId="{A6921D6A-067D-4E80-B883-772C16B44744}" type="parTrans" cxnId="{B6D7FCDC-9A44-43BF-B72F-1CDA772A0FF2}">
      <dgm:prSet/>
      <dgm:spPr/>
      <dgm:t>
        <a:bodyPr/>
        <a:lstStyle/>
        <a:p>
          <a:endParaRPr lang="en-IN" sz="1600">
            <a:latin typeface="Poppins" panose="00000500000000000000" pitchFamily="2" charset="0"/>
            <a:cs typeface="Poppins" panose="00000500000000000000" pitchFamily="2" charset="0"/>
          </a:endParaRPr>
        </a:p>
      </dgm:t>
    </dgm:pt>
    <dgm:pt modelId="{9126B9EE-9F09-4282-AAB6-714DD17275CA}" type="sibTrans" cxnId="{B6D7FCDC-9A44-43BF-B72F-1CDA772A0FF2}">
      <dgm:prSet/>
      <dgm:spPr/>
      <dgm:t>
        <a:bodyPr/>
        <a:lstStyle/>
        <a:p>
          <a:endParaRPr lang="en-IN" sz="1600">
            <a:latin typeface="Poppins" panose="00000500000000000000" pitchFamily="2" charset="0"/>
            <a:cs typeface="Poppins" panose="00000500000000000000" pitchFamily="2" charset="0"/>
          </a:endParaRPr>
        </a:p>
      </dgm:t>
    </dgm:pt>
    <dgm:pt modelId="{4A0F0DAD-EDDD-478A-B39B-4A6FB1CC3D20}">
      <dgm:prSet phldrT="[Text]" custT="1"/>
      <dgm:spPr>
        <a:noFill/>
      </dgm:spPr>
      <dgm:t>
        <a:bodyPr/>
        <a:lstStyle/>
        <a:p>
          <a:pPr algn="l"/>
          <a:r>
            <a:rPr lang="en-IN" sz="900" dirty="0">
              <a:solidFill>
                <a:schemeClr val="tx1"/>
              </a:solidFill>
              <a:latin typeface="Poppins" panose="00000500000000000000" pitchFamily="2" charset="0"/>
              <a:cs typeface="Poppins" panose="00000500000000000000" pitchFamily="2" charset="0"/>
            </a:rPr>
            <a:t>Institutional Relationship Manager</a:t>
          </a:r>
        </a:p>
      </dgm:t>
    </dgm:pt>
    <dgm:pt modelId="{3390DF4B-E107-487E-86A3-9E375C180FD1}" type="parTrans" cxnId="{18109F00-5D87-435B-9DE7-35EE2A622AD2}">
      <dgm:prSet custT="1"/>
      <dgm:spPr/>
      <dgm:t>
        <a:bodyPr/>
        <a:lstStyle/>
        <a:p>
          <a:endParaRPr lang="en-IN" sz="1600" dirty="0">
            <a:latin typeface="Poppins" panose="00000500000000000000" pitchFamily="2" charset="0"/>
            <a:cs typeface="Poppins" panose="00000500000000000000" pitchFamily="2" charset="0"/>
          </a:endParaRPr>
        </a:p>
      </dgm:t>
    </dgm:pt>
    <dgm:pt modelId="{42CC1370-1FA8-4995-A85A-BC7C645C5CE0}" type="sibTrans" cxnId="{18109F00-5D87-435B-9DE7-35EE2A622AD2}">
      <dgm:prSet/>
      <dgm:spPr/>
      <dgm:t>
        <a:bodyPr/>
        <a:lstStyle/>
        <a:p>
          <a:endParaRPr lang="en-IN" sz="1600">
            <a:latin typeface="Poppins" panose="00000500000000000000" pitchFamily="2" charset="0"/>
            <a:cs typeface="Poppins" panose="00000500000000000000" pitchFamily="2" charset="0"/>
          </a:endParaRPr>
        </a:p>
      </dgm:t>
    </dgm:pt>
    <dgm:pt modelId="{BFCC7172-DC8E-466F-9BFB-C7B64C6F3A12}">
      <dgm:prSet phldrT="[Text]" custT="1"/>
      <dgm:spPr>
        <a:noFill/>
      </dgm:spPr>
      <dgm:t>
        <a:bodyPr/>
        <a:lstStyle/>
        <a:p>
          <a:pPr algn="l"/>
          <a:r>
            <a:rPr lang="en-US" sz="900" dirty="0">
              <a:solidFill>
                <a:schemeClr val="tx1"/>
              </a:solidFill>
              <a:latin typeface="Poppins" panose="00000500000000000000" pitchFamily="2" charset="0"/>
              <a:cs typeface="Poppins" panose="00000500000000000000" pitchFamily="2" charset="0"/>
            </a:rPr>
            <a:t>Association Relationship Manager</a:t>
          </a:r>
          <a:endParaRPr lang="en-IN" sz="900" dirty="0">
            <a:solidFill>
              <a:schemeClr val="tx1"/>
            </a:solidFill>
            <a:latin typeface="Poppins" panose="00000500000000000000" pitchFamily="2" charset="0"/>
            <a:cs typeface="Poppins" panose="00000500000000000000" pitchFamily="2" charset="0"/>
          </a:endParaRPr>
        </a:p>
      </dgm:t>
    </dgm:pt>
    <dgm:pt modelId="{ED1EC847-F7A8-437A-945D-FF8E6EF025BB}" type="parTrans" cxnId="{B63428FA-633A-4BA7-9E52-273A74162278}">
      <dgm:prSet custT="1"/>
      <dgm:spPr/>
      <dgm:t>
        <a:bodyPr/>
        <a:lstStyle/>
        <a:p>
          <a:endParaRPr lang="en-IN" sz="1600" dirty="0">
            <a:latin typeface="Poppins" panose="00000500000000000000" pitchFamily="2" charset="0"/>
            <a:cs typeface="Poppins" panose="00000500000000000000" pitchFamily="2" charset="0"/>
          </a:endParaRPr>
        </a:p>
      </dgm:t>
    </dgm:pt>
    <dgm:pt modelId="{78AB722F-34B7-4FF2-840A-6D1B44613CD7}" type="sibTrans" cxnId="{B63428FA-633A-4BA7-9E52-273A74162278}">
      <dgm:prSet/>
      <dgm:spPr/>
      <dgm:t>
        <a:bodyPr/>
        <a:lstStyle/>
        <a:p>
          <a:endParaRPr lang="en-IN" sz="1600">
            <a:latin typeface="Poppins" panose="00000500000000000000" pitchFamily="2" charset="0"/>
            <a:cs typeface="Poppins" panose="00000500000000000000" pitchFamily="2" charset="0"/>
          </a:endParaRPr>
        </a:p>
      </dgm:t>
    </dgm:pt>
    <dgm:pt modelId="{30419C26-8905-4472-A205-EE55CE87DC77}">
      <dgm:prSet phldrT="[Text]" custT="1"/>
      <dgm:spPr>
        <a:noFill/>
      </dgm:spPr>
      <dgm:t>
        <a:bodyPr/>
        <a:lstStyle/>
        <a:p>
          <a:pPr algn="l"/>
          <a:r>
            <a:rPr lang="en-IN" sz="900" dirty="0">
              <a:solidFill>
                <a:schemeClr val="tx1"/>
              </a:solidFill>
              <a:latin typeface="Poppins" panose="00000500000000000000" pitchFamily="2" charset="0"/>
              <a:cs typeface="Poppins" panose="00000500000000000000" pitchFamily="2" charset="0"/>
            </a:rPr>
            <a:t>Omnichannel Lead</a:t>
          </a:r>
        </a:p>
      </dgm:t>
    </dgm:pt>
    <dgm:pt modelId="{A182AE1B-C8D3-4BE4-B582-39302BCE479D}" type="parTrans" cxnId="{18C64F8C-9223-4CD0-87C0-1008BC88C654}">
      <dgm:prSet custT="1"/>
      <dgm:spPr/>
      <dgm:t>
        <a:bodyPr/>
        <a:lstStyle/>
        <a:p>
          <a:endParaRPr lang="en-IN" sz="500" dirty="0"/>
        </a:p>
      </dgm:t>
    </dgm:pt>
    <dgm:pt modelId="{6E45A2B9-4863-4FC4-91FE-F01C5DFF6890}" type="sibTrans" cxnId="{18C64F8C-9223-4CD0-87C0-1008BC88C654}">
      <dgm:prSet/>
      <dgm:spPr/>
      <dgm:t>
        <a:bodyPr/>
        <a:lstStyle/>
        <a:p>
          <a:endParaRPr lang="en-IN" sz="1800"/>
        </a:p>
      </dgm:t>
    </dgm:pt>
    <dgm:pt modelId="{AC203A34-B11F-4AC3-A620-AFECDB59FCCC}" type="pres">
      <dgm:prSet presAssocID="{8F72C2AB-A26A-4A34-A610-85BF4D04AFFA}" presName="Name0" presStyleCnt="0">
        <dgm:presLayoutVars>
          <dgm:chPref val="1"/>
          <dgm:dir/>
          <dgm:animOne val="branch"/>
          <dgm:animLvl val="lvl"/>
          <dgm:resizeHandles val="exact"/>
        </dgm:presLayoutVars>
      </dgm:prSet>
      <dgm:spPr/>
    </dgm:pt>
    <dgm:pt modelId="{6EB05802-D0A2-4B93-9301-26563D448041}" type="pres">
      <dgm:prSet presAssocID="{11F5E83B-8E54-4A96-AF47-2AABED02AE99}" presName="root1" presStyleCnt="0"/>
      <dgm:spPr/>
    </dgm:pt>
    <dgm:pt modelId="{D97B0809-3A2D-4CB9-80A2-67C77C69A95F}" type="pres">
      <dgm:prSet presAssocID="{11F5E83B-8E54-4A96-AF47-2AABED02AE99}" presName="LevelOneTextNode" presStyleLbl="node0" presStyleIdx="0" presStyleCnt="1">
        <dgm:presLayoutVars>
          <dgm:chPref val="3"/>
        </dgm:presLayoutVars>
      </dgm:prSet>
      <dgm:spPr/>
    </dgm:pt>
    <dgm:pt modelId="{21DE982C-6CBC-4ADE-8889-4561EC9F4860}" type="pres">
      <dgm:prSet presAssocID="{11F5E83B-8E54-4A96-AF47-2AABED02AE99}" presName="level2hierChild" presStyleCnt="0"/>
      <dgm:spPr/>
    </dgm:pt>
    <dgm:pt modelId="{538E65AD-A137-4567-B804-C86F4BBB7432}" type="pres">
      <dgm:prSet presAssocID="{3390DF4B-E107-487E-86A3-9E375C180FD1}" presName="conn2-1" presStyleLbl="parChTrans1D2" presStyleIdx="0" presStyleCnt="3"/>
      <dgm:spPr/>
    </dgm:pt>
    <dgm:pt modelId="{4CF1D3A8-603D-4DCC-B8C7-E41FFC7B51B6}" type="pres">
      <dgm:prSet presAssocID="{3390DF4B-E107-487E-86A3-9E375C180FD1}" presName="connTx" presStyleLbl="parChTrans1D2" presStyleIdx="0" presStyleCnt="3"/>
      <dgm:spPr/>
    </dgm:pt>
    <dgm:pt modelId="{585701F3-A07C-436C-BE49-B9C608E6B75A}" type="pres">
      <dgm:prSet presAssocID="{4A0F0DAD-EDDD-478A-B39B-4A6FB1CC3D20}" presName="root2" presStyleCnt="0"/>
      <dgm:spPr/>
    </dgm:pt>
    <dgm:pt modelId="{98B8BBC5-716F-47BB-B51B-E6D195709E3B}" type="pres">
      <dgm:prSet presAssocID="{4A0F0DAD-EDDD-478A-B39B-4A6FB1CC3D20}" presName="LevelTwoTextNode" presStyleLbl="node2" presStyleIdx="0" presStyleCnt="3">
        <dgm:presLayoutVars>
          <dgm:chPref val="3"/>
        </dgm:presLayoutVars>
      </dgm:prSet>
      <dgm:spPr/>
    </dgm:pt>
    <dgm:pt modelId="{487D69A3-1947-41D6-9B6D-8D8051B3046A}" type="pres">
      <dgm:prSet presAssocID="{4A0F0DAD-EDDD-478A-B39B-4A6FB1CC3D20}" presName="level3hierChild" presStyleCnt="0"/>
      <dgm:spPr/>
    </dgm:pt>
    <dgm:pt modelId="{F88CA0E0-CCDD-4189-A18B-8817107AD06F}" type="pres">
      <dgm:prSet presAssocID="{ED1EC847-F7A8-437A-945D-FF8E6EF025BB}" presName="conn2-1" presStyleLbl="parChTrans1D2" presStyleIdx="1" presStyleCnt="3"/>
      <dgm:spPr/>
    </dgm:pt>
    <dgm:pt modelId="{50942A68-AAB1-451F-9DC8-097D5D480CEB}" type="pres">
      <dgm:prSet presAssocID="{ED1EC847-F7A8-437A-945D-FF8E6EF025BB}" presName="connTx" presStyleLbl="parChTrans1D2" presStyleIdx="1" presStyleCnt="3"/>
      <dgm:spPr/>
    </dgm:pt>
    <dgm:pt modelId="{8024CEF1-94E6-4491-B702-CF15F46514A5}" type="pres">
      <dgm:prSet presAssocID="{BFCC7172-DC8E-466F-9BFB-C7B64C6F3A12}" presName="root2" presStyleCnt="0"/>
      <dgm:spPr/>
    </dgm:pt>
    <dgm:pt modelId="{5AE3A8FE-6EAF-4C19-8BA9-A1F65805BCC4}" type="pres">
      <dgm:prSet presAssocID="{BFCC7172-DC8E-466F-9BFB-C7B64C6F3A12}" presName="LevelTwoTextNode" presStyleLbl="node2" presStyleIdx="1" presStyleCnt="3">
        <dgm:presLayoutVars>
          <dgm:chPref val="3"/>
        </dgm:presLayoutVars>
      </dgm:prSet>
      <dgm:spPr/>
    </dgm:pt>
    <dgm:pt modelId="{8B3C794D-610C-4798-9366-252FD473BBCB}" type="pres">
      <dgm:prSet presAssocID="{BFCC7172-DC8E-466F-9BFB-C7B64C6F3A12}" presName="level3hierChild" presStyleCnt="0"/>
      <dgm:spPr/>
    </dgm:pt>
    <dgm:pt modelId="{FC20728C-6AEB-4D44-8A15-0EE38AB5AF1B}" type="pres">
      <dgm:prSet presAssocID="{A182AE1B-C8D3-4BE4-B582-39302BCE479D}" presName="conn2-1" presStyleLbl="parChTrans1D2" presStyleIdx="2" presStyleCnt="3"/>
      <dgm:spPr/>
    </dgm:pt>
    <dgm:pt modelId="{F851319D-B7D8-42DB-ABEB-6AD614AB816B}" type="pres">
      <dgm:prSet presAssocID="{A182AE1B-C8D3-4BE4-B582-39302BCE479D}" presName="connTx" presStyleLbl="parChTrans1D2" presStyleIdx="2" presStyleCnt="3"/>
      <dgm:spPr/>
    </dgm:pt>
    <dgm:pt modelId="{68B9C288-BFED-4BE7-B7E1-3BE47D39514D}" type="pres">
      <dgm:prSet presAssocID="{30419C26-8905-4472-A205-EE55CE87DC77}" presName="root2" presStyleCnt="0"/>
      <dgm:spPr/>
    </dgm:pt>
    <dgm:pt modelId="{54B7350B-DA8F-41A5-BF69-AB1914C4BA8C}" type="pres">
      <dgm:prSet presAssocID="{30419C26-8905-4472-A205-EE55CE87DC77}" presName="LevelTwoTextNode" presStyleLbl="node2" presStyleIdx="2" presStyleCnt="3">
        <dgm:presLayoutVars>
          <dgm:chPref val="3"/>
        </dgm:presLayoutVars>
      </dgm:prSet>
      <dgm:spPr/>
    </dgm:pt>
    <dgm:pt modelId="{2D15A57F-5B1A-4E8E-8D3A-E5ED20648884}" type="pres">
      <dgm:prSet presAssocID="{30419C26-8905-4472-A205-EE55CE87DC77}" presName="level3hierChild" presStyleCnt="0"/>
      <dgm:spPr/>
    </dgm:pt>
  </dgm:ptLst>
  <dgm:cxnLst>
    <dgm:cxn modelId="{18109F00-5D87-435B-9DE7-35EE2A622AD2}" srcId="{11F5E83B-8E54-4A96-AF47-2AABED02AE99}" destId="{4A0F0DAD-EDDD-478A-B39B-4A6FB1CC3D20}" srcOrd="0" destOrd="0" parTransId="{3390DF4B-E107-487E-86A3-9E375C180FD1}" sibTransId="{42CC1370-1FA8-4995-A85A-BC7C645C5CE0}"/>
    <dgm:cxn modelId="{79B8D009-21AF-4902-8577-563383949A23}" type="presOf" srcId="{3390DF4B-E107-487E-86A3-9E375C180FD1}" destId="{4CF1D3A8-603D-4DCC-B8C7-E41FFC7B51B6}" srcOrd="1" destOrd="0" presId="urn:microsoft.com/office/officeart/2008/layout/HorizontalMultiLevelHierarchy"/>
    <dgm:cxn modelId="{D40D390A-AEEE-44D7-BEED-7061B013CD22}" type="presOf" srcId="{ED1EC847-F7A8-437A-945D-FF8E6EF025BB}" destId="{F88CA0E0-CCDD-4189-A18B-8817107AD06F}" srcOrd="0" destOrd="0" presId="urn:microsoft.com/office/officeart/2008/layout/HorizontalMultiLevelHierarchy"/>
    <dgm:cxn modelId="{C94DD31E-6320-4C2A-8EA4-D709AFC583E8}" type="presOf" srcId="{30419C26-8905-4472-A205-EE55CE87DC77}" destId="{54B7350B-DA8F-41A5-BF69-AB1914C4BA8C}" srcOrd="0" destOrd="0" presId="urn:microsoft.com/office/officeart/2008/layout/HorizontalMultiLevelHierarchy"/>
    <dgm:cxn modelId="{4EB8DC30-5A2C-4FD7-83D8-28D880B9C997}" type="presOf" srcId="{A182AE1B-C8D3-4BE4-B582-39302BCE479D}" destId="{FC20728C-6AEB-4D44-8A15-0EE38AB5AF1B}" srcOrd="0" destOrd="0" presId="urn:microsoft.com/office/officeart/2008/layout/HorizontalMultiLevelHierarchy"/>
    <dgm:cxn modelId="{37CD1D3D-C6B0-4A16-BB75-0B725F3D4D1D}" type="presOf" srcId="{11F5E83B-8E54-4A96-AF47-2AABED02AE99}" destId="{D97B0809-3A2D-4CB9-80A2-67C77C69A95F}" srcOrd="0" destOrd="0" presId="urn:microsoft.com/office/officeart/2008/layout/HorizontalMultiLevelHierarchy"/>
    <dgm:cxn modelId="{4575CD43-3915-486C-8360-A9C8CA282C3E}" type="presOf" srcId="{A182AE1B-C8D3-4BE4-B582-39302BCE479D}" destId="{F851319D-B7D8-42DB-ABEB-6AD614AB816B}" srcOrd="1" destOrd="0" presId="urn:microsoft.com/office/officeart/2008/layout/HorizontalMultiLevelHierarchy"/>
    <dgm:cxn modelId="{D5379B76-327A-47DD-969B-B6F5AD7CBDDD}" type="presOf" srcId="{ED1EC847-F7A8-437A-945D-FF8E6EF025BB}" destId="{50942A68-AAB1-451F-9DC8-097D5D480CEB}" srcOrd="1" destOrd="0" presId="urn:microsoft.com/office/officeart/2008/layout/HorizontalMultiLevelHierarchy"/>
    <dgm:cxn modelId="{BECCBC78-E973-4C54-BAFC-E23956EE0E74}" type="presOf" srcId="{BFCC7172-DC8E-466F-9BFB-C7B64C6F3A12}" destId="{5AE3A8FE-6EAF-4C19-8BA9-A1F65805BCC4}" srcOrd="0" destOrd="0" presId="urn:microsoft.com/office/officeart/2008/layout/HorizontalMultiLevelHierarchy"/>
    <dgm:cxn modelId="{18C64F8C-9223-4CD0-87C0-1008BC88C654}" srcId="{11F5E83B-8E54-4A96-AF47-2AABED02AE99}" destId="{30419C26-8905-4472-A205-EE55CE87DC77}" srcOrd="2" destOrd="0" parTransId="{A182AE1B-C8D3-4BE4-B582-39302BCE479D}" sibTransId="{6E45A2B9-4863-4FC4-91FE-F01C5DFF6890}"/>
    <dgm:cxn modelId="{1429CEA2-918D-41F0-A9D4-435253651AB7}" type="presOf" srcId="{8F72C2AB-A26A-4A34-A610-85BF4D04AFFA}" destId="{AC203A34-B11F-4AC3-A620-AFECDB59FCCC}" srcOrd="0" destOrd="0" presId="urn:microsoft.com/office/officeart/2008/layout/HorizontalMultiLevelHierarchy"/>
    <dgm:cxn modelId="{8D0DDDCA-C4E9-4C59-95FE-6E7E36B03D1C}" type="presOf" srcId="{4A0F0DAD-EDDD-478A-B39B-4A6FB1CC3D20}" destId="{98B8BBC5-716F-47BB-B51B-E6D195709E3B}" srcOrd="0" destOrd="0" presId="urn:microsoft.com/office/officeart/2008/layout/HorizontalMultiLevelHierarchy"/>
    <dgm:cxn modelId="{B6D7FCDC-9A44-43BF-B72F-1CDA772A0FF2}" srcId="{8F72C2AB-A26A-4A34-A610-85BF4D04AFFA}" destId="{11F5E83B-8E54-4A96-AF47-2AABED02AE99}" srcOrd="0" destOrd="0" parTransId="{A6921D6A-067D-4E80-B883-772C16B44744}" sibTransId="{9126B9EE-9F09-4282-AAB6-714DD17275CA}"/>
    <dgm:cxn modelId="{9502DDE6-A46B-4CAB-AEBE-B67E90ECDE42}" type="presOf" srcId="{3390DF4B-E107-487E-86A3-9E375C180FD1}" destId="{538E65AD-A137-4567-B804-C86F4BBB7432}" srcOrd="0" destOrd="0" presId="urn:microsoft.com/office/officeart/2008/layout/HorizontalMultiLevelHierarchy"/>
    <dgm:cxn modelId="{B63428FA-633A-4BA7-9E52-273A74162278}" srcId="{11F5E83B-8E54-4A96-AF47-2AABED02AE99}" destId="{BFCC7172-DC8E-466F-9BFB-C7B64C6F3A12}" srcOrd="1" destOrd="0" parTransId="{ED1EC847-F7A8-437A-945D-FF8E6EF025BB}" sibTransId="{78AB722F-34B7-4FF2-840A-6D1B44613CD7}"/>
    <dgm:cxn modelId="{D7B321B8-6269-46B4-948B-99CBBA9B6852}" type="presParOf" srcId="{AC203A34-B11F-4AC3-A620-AFECDB59FCCC}" destId="{6EB05802-D0A2-4B93-9301-26563D448041}" srcOrd="0" destOrd="0" presId="urn:microsoft.com/office/officeart/2008/layout/HorizontalMultiLevelHierarchy"/>
    <dgm:cxn modelId="{60F83891-BE33-431D-A8E0-54EB4498A3D0}" type="presParOf" srcId="{6EB05802-D0A2-4B93-9301-26563D448041}" destId="{D97B0809-3A2D-4CB9-80A2-67C77C69A95F}" srcOrd="0" destOrd="0" presId="urn:microsoft.com/office/officeart/2008/layout/HorizontalMultiLevelHierarchy"/>
    <dgm:cxn modelId="{11C80259-0F6C-4357-9FEA-1ACD6D05513B}" type="presParOf" srcId="{6EB05802-D0A2-4B93-9301-26563D448041}" destId="{21DE982C-6CBC-4ADE-8889-4561EC9F4860}" srcOrd="1" destOrd="0" presId="urn:microsoft.com/office/officeart/2008/layout/HorizontalMultiLevelHierarchy"/>
    <dgm:cxn modelId="{60D0D215-FDEC-4840-AE0D-E91E90C398CA}" type="presParOf" srcId="{21DE982C-6CBC-4ADE-8889-4561EC9F4860}" destId="{538E65AD-A137-4567-B804-C86F4BBB7432}" srcOrd="0" destOrd="0" presId="urn:microsoft.com/office/officeart/2008/layout/HorizontalMultiLevelHierarchy"/>
    <dgm:cxn modelId="{5CA99886-1699-4856-B241-A2D1ECF5CAB0}" type="presParOf" srcId="{538E65AD-A137-4567-B804-C86F4BBB7432}" destId="{4CF1D3A8-603D-4DCC-B8C7-E41FFC7B51B6}" srcOrd="0" destOrd="0" presId="urn:microsoft.com/office/officeart/2008/layout/HorizontalMultiLevelHierarchy"/>
    <dgm:cxn modelId="{F0679914-868F-4B48-90D7-8AC510CFE246}" type="presParOf" srcId="{21DE982C-6CBC-4ADE-8889-4561EC9F4860}" destId="{585701F3-A07C-436C-BE49-B9C608E6B75A}" srcOrd="1" destOrd="0" presId="urn:microsoft.com/office/officeart/2008/layout/HorizontalMultiLevelHierarchy"/>
    <dgm:cxn modelId="{7EE1B24B-9616-4DA4-BFFE-34AA7B5ADE97}" type="presParOf" srcId="{585701F3-A07C-436C-BE49-B9C608E6B75A}" destId="{98B8BBC5-716F-47BB-B51B-E6D195709E3B}" srcOrd="0" destOrd="0" presId="urn:microsoft.com/office/officeart/2008/layout/HorizontalMultiLevelHierarchy"/>
    <dgm:cxn modelId="{C5861FFA-B631-4B6F-8DE3-D88FC450FCEF}" type="presParOf" srcId="{585701F3-A07C-436C-BE49-B9C608E6B75A}" destId="{487D69A3-1947-41D6-9B6D-8D8051B3046A}" srcOrd="1" destOrd="0" presId="urn:microsoft.com/office/officeart/2008/layout/HorizontalMultiLevelHierarchy"/>
    <dgm:cxn modelId="{87E4138B-26D0-45EB-8E0E-CE5C5D3025C4}" type="presParOf" srcId="{21DE982C-6CBC-4ADE-8889-4561EC9F4860}" destId="{F88CA0E0-CCDD-4189-A18B-8817107AD06F}" srcOrd="2" destOrd="0" presId="urn:microsoft.com/office/officeart/2008/layout/HorizontalMultiLevelHierarchy"/>
    <dgm:cxn modelId="{17F1F93A-D3ED-461E-83A3-65F6B5F3DD3B}" type="presParOf" srcId="{F88CA0E0-CCDD-4189-A18B-8817107AD06F}" destId="{50942A68-AAB1-451F-9DC8-097D5D480CEB}" srcOrd="0" destOrd="0" presId="urn:microsoft.com/office/officeart/2008/layout/HorizontalMultiLevelHierarchy"/>
    <dgm:cxn modelId="{C2257B81-8389-40FE-9190-12B7863297B4}" type="presParOf" srcId="{21DE982C-6CBC-4ADE-8889-4561EC9F4860}" destId="{8024CEF1-94E6-4491-B702-CF15F46514A5}" srcOrd="3" destOrd="0" presId="urn:microsoft.com/office/officeart/2008/layout/HorizontalMultiLevelHierarchy"/>
    <dgm:cxn modelId="{38BE54FD-38EA-47FA-972F-64501412E3F1}" type="presParOf" srcId="{8024CEF1-94E6-4491-B702-CF15F46514A5}" destId="{5AE3A8FE-6EAF-4C19-8BA9-A1F65805BCC4}" srcOrd="0" destOrd="0" presId="urn:microsoft.com/office/officeart/2008/layout/HorizontalMultiLevelHierarchy"/>
    <dgm:cxn modelId="{6FE41BBD-2B9D-49FD-A2A9-4AB6BC9F5990}" type="presParOf" srcId="{8024CEF1-94E6-4491-B702-CF15F46514A5}" destId="{8B3C794D-610C-4798-9366-252FD473BBCB}" srcOrd="1" destOrd="0" presId="urn:microsoft.com/office/officeart/2008/layout/HorizontalMultiLevelHierarchy"/>
    <dgm:cxn modelId="{FCE3F508-538D-4C39-B2D1-CD8A1E88D1A1}" type="presParOf" srcId="{21DE982C-6CBC-4ADE-8889-4561EC9F4860}" destId="{FC20728C-6AEB-4D44-8A15-0EE38AB5AF1B}" srcOrd="4" destOrd="0" presId="urn:microsoft.com/office/officeart/2008/layout/HorizontalMultiLevelHierarchy"/>
    <dgm:cxn modelId="{46A20DAE-8BD0-43E0-A8B3-D69BC553B437}" type="presParOf" srcId="{FC20728C-6AEB-4D44-8A15-0EE38AB5AF1B}" destId="{F851319D-B7D8-42DB-ABEB-6AD614AB816B}" srcOrd="0" destOrd="0" presId="urn:microsoft.com/office/officeart/2008/layout/HorizontalMultiLevelHierarchy"/>
    <dgm:cxn modelId="{8E9736B5-24E9-4565-A3C4-78FF98480008}" type="presParOf" srcId="{21DE982C-6CBC-4ADE-8889-4561EC9F4860}" destId="{68B9C288-BFED-4BE7-B7E1-3BE47D39514D}" srcOrd="5" destOrd="0" presId="urn:microsoft.com/office/officeart/2008/layout/HorizontalMultiLevelHierarchy"/>
    <dgm:cxn modelId="{8C851752-F6ED-4F2E-BA79-7A40AF961E1A}" type="presParOf" srcId="{68B9C288-BFED-4BE7-B7E1-3BE47D39514D}" destId="{54B7350B-DA8F-41A5-BF69-AB1914C4BA8C}" srcOrd="0" destOrd="0" presId="urn:microsoft.com/office/officeart/2008/layout/HorizontalMultiLevelHierarchy"/>
    <dgm:cxn modelId="{89B6BAD8-6274-4C85-910D-C71DD88D1A4F}" type="presParOf" srcId="{68B9C288-BFED-4BE7-B7E1-3BE47D39514D}" destId="{2D15A57F-5B1A-4E8E-8D3A-E5ED2064888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72C2AB-A26A-4A34-A610-85BF4D04AFFA}"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IN"/>
        </a:p>
      </dgm:t>
    </dgm:pt>
    <dgm:pt modelId="{11F5E83B-8E54-4A96-AF47-2AABED02AE99}">
      <dgm:prSet phldrT="[Text]" custT="1"/>
      <dgm:spPr>
        <a:solidFill>
          <a:srgbClr val="DCD8D3"/>
        </a:solidFill>
      </dgm:spPr>
      <dgm:t>
        <a:bodyPr/>
        <a:lstStyle/>
        <a:p>
          <a:r>
            <a:rPr lang="en-US" sz="1200" dirty="0">
              <a:solidFill>
                <a:schemeClr val="tx1"/>
              </a:solidFill>
              <a:latin typeface="Poppins" panose="00000500000000000000" pitchFamily="2" charset="0"/>
              <a:cs typeface="Poppins" panose="00000500000000000000" pitchFamily="2" charset="0"/>
            </a:rPr>
            <a:t>Dedicated Team</a:t>
          </a:r>
          <a:endParaRPr lang="en-IN" sz="1200" dirty="0">
            <a:solidFill>
              <a:schemeClr val="tx1"/>
            </a:solidFill>
            <a:latin typeface="Poppins" panose="00000500000000000000" pitchFamily="2" charset="0"/>
            <a:cs typeface="Poppins" panose="00000500000000000000" pitchFamily="2" charset="0"/>
          </a:endParaRPr>
        </a:p>
      </dgm:t>
    </dgm:pt>
    <dgm:pt modelId="{A6921D6A-067D-4E80-B883-772C16B44744}" type="parTrans" cxnId="{B6D7FCDC-9A44-43BF-B72F-1CDA772A0FF2}">
      <dgm:prSet/>
      <dgm:spPr/>
      <dgm:t>
        <a:bodyPr/>
        <a:lstStyle/>
        <a:p>
          <a:endParaRPr lang="en-IN" sz="2800">
            <a:latin typeface="Poppins" panose="00000500000000000000" pitchFamily="2" charset="0"/>
            <a:cs typeface="Poppins" panose="00000500000000000000" pitchFamily="2" charset="0"/>
          </a:endParaRPr>
        </a:p>
      </dgm:t>
    </dgm:pt>
    <dgm:pt modelId="{9126B9EE-9F09-4282-AAB6-714DD17275CA}" type="sibTrans" cxnId="{B6D7FCDC-9A44-43BF-B72F-1CDA772A0FF2}">
      <dgm:prSet/>
      <dgm:spPr/>
      <dgm:t>
        <a:bodyPr/>
        <a:lstStyle/>
        <a:p>
          <a:endParaRPr lang="en-IN" sz="2800">
            <a:latin typeface="Poppins" panose="00000500000000000000" pitchFamily="2" charset="0"/>
            <a:cs typeface="Poppins" panose="00000500000000000000" pitchFamily="2" charset="0"/>
          </a:endParaRPr>
        </a:p>
      </dgm:t>
    </dgm:pt>
    <dgm:pt modelId="{4A0F0DAD-EDDD-478A-B39B-4A6FB1CC3D20}">
      <dgm:prSet phldrT="[Text]" custT="1"/>
      <dgm:spPr>
        <a:noFill/>
      </dgm:spPr>
      <dgm:t>
        <a:bodyPr/>
        <a:lstStyle/>
        <a:p>
          <a:pPr algn="l"/>
          <a:r>
            <a:rPr lang="en-IN" sz="1200" dirty="0">
              <a:solidFill>
                <a:schemeClr val="tx1"/>
              </a:solidFill>
              <a:latin typeface="Poppins" panose="00000500000000000000" pitchFamily="2" charset="0"/>
              <a:cs typeface="Poppins" panose="00000500000000000000" pitchFamily="2" charset="0"/>
            </a:rPr>
            <a:t>CMO – Platform Dev</a:t>
          </a:r>
        </a:p>
      </dgm:t>
    </dgm:pt>
    <dgm:pt modelId="{3390DF4B-E107-487E-86A3-9E375C180FD1}" type="parTrans" cxnId="{18109F00-5D87-435B-9DE7-35EE2A622AD2}">
      <dgm:prSet custT="1"/>
      <dgm:spPr/>
      <dgm:t>
        <a:bodyPr/>
        <a:lstStyle/>
        <a:p>
          <a:endParaRPr lang="en-IN" sz="2800" dirty="0">
            <a:latin typeface="Poppins" panose="00000500000000000000" pitchFamily="2" charset="0"/>
            <a:cs typeface="Poppins" panose="00000500000000000000" pitchFamily="2" charset="0"/>
          </a:endParaRPr>
        </a:p>
      </dgm:t>
    </dgm:pt>
    <dgm:pt modelId="{42CC1370-1FA8-4995-A85A-BC7C645C5CE0}" type="sibTrans" cxnId="{18109F00-5D87-435B-9DE7-35EE2A622AD2}">
      <dgm:prSet/>
      <dgm:spPr/>
      <dgm:t>
        <a:bodyPr/>
        <a:lstStyle/>
        <a:p>
          <a:endParaRPr lang="en-IN" sz="2800">
            <a:latin typeface="Poppins" panose="00000500000000000000" pitchFamily="2" charset="0"/>
            <a:cs typeface="Poppins" panose="00000500000000000000" pitchFamily="2" charset="0"/>
          </a:endParaRPr>
        </a:p>
      </dgm:t>
    </dgm:pt>
    <dgm:pt modelId="{BFCC7172-DC8E-466F-9BFB-C7B64C6F3A12}">
      <dgm:prSet phldrT="[Text]" custT="1"/>
      <dgm:spPr>
        <a:noFill/>
      </dgm:spPr>
      <dgm:t>
        <a:bodyPr/>
        <a:lstStyle/>
        <a:p>
          <a:pPr algn="l"/>
          <a:r>
            <a:rPr lang="en-US" sz="1200" dirty="0">
              <a:solidFill>
                <a:schemeClr val="tx1"/>
              </a:solidFill>
              <a:latin typeface="Poppins" panose="00000500000000000000" pitchFamily="2" charset="0"/>
              <a:cs typeface="Poppins" panose="00000500000000000000" pitchFamily="2" charset="0"/>
            </a:rPr>
            <a:t>Medical Writers</a:t>
          </a:r>
          <a:endParaRPr lang="en-IN" sz="1200" dirty="0">
            <a:solidFill>
              <a:schemeClr val="tx1"/>
            </a:solidFill>
            <a:latin typeface="Poppins" panose="00000500000000000000" pitchFamily="2" charset="0"/>
            <a:cs typeface="Poppins" panose="00000500000000000000" pitchFamily="2" charset="0"/>
          </a:endParaRPr>
        </a:p>
      </dgm:t>
    </dgm:pt>
    <dgm:pt modelId="{ED1EC847-F7A8-437A-945D-FF8E6EF025BB}" type="parTrans" cxnId="{B63428FA-633A-4BA7-9E52-273A74162278}">
      <dgm:prSet custT="1"/>
      <dgm:spPr/>
      <dgm:t>
        <a:bodyPr/>
        <a:lstStyle/>
        <a:p>
          <a:endParaRPr lang="en-IN" sz="2800" dirty="0">
            <a:latin typeface="Poppins" panose="00000500000000000000" pitchFamily="2" charset="0"/>
            <a:cs typeface="Poppins" panose="00000500000000000000" pitchFamily="2" charset="0"/>
          </a:endParaRPr>
        </a:p>
      </dgm:t>
    </dgm:pt>
    <dgm:pt modelId="{78AB722F-34B7-4FF2-840A-6D1B44613CD7}" type="sibTrans" cxnId="{B63428FA-633A-4BA7-9E52-273A74162278}">
      <dgm:prSet/>
      <dgm:spPr/>
      <dgm:t>
        <a:bodyPr/>
        <a:lstStyle/>
        <a:p>
          <a:endParaRPr lang="en-IN" sz="2800">
            <a:latin typeface="Poppins" panose="00000500000000000000" pitchFamily="2" charset="0"/>
            <a:cs typeface="Poppins" panose="00000500000000000000" pitchFamily="2" charset="0"/>
          </a:endParaRPr>
        </a:p>
      </dgm:t>
    </dgm:pt>
    <dgm:pt modelId="{0607FE7F-15F7-47CA-8707-041D6B37CD0D}">
      <dgm:prSet phldrT="[Text]" custT="1"/>
      <dgm:spPr>
        <a:noFill/>
      </dgm:spPr>
      <dgm:t>
        <a:bodyPr/>
        <a:lstStyle/>
        <a:p>
          <a:pPr algn="l"/>
          <a:r>
            <a:rPr lang="en-IN" sz="1200" dirty="0">
              <a:solidFill>
                <a:schemeClr val="tx1"/>
              </a:solidFill>
              <a:latin typeface="Poppins" panose="00000500000000000000" pitchFamily="2" charset="0"/>
              <a:cs typeface="Poppins" panose="00000500000000000000" pitchFamily="2" charset="0"/>
            </a:rPr>
            <a:t>Content Strategist</a:t>
          </a:r>
        </a:p>
      </dgm:t>
    </dgm:pt>
    <dgm:pt modelId="{EEE4E359-CE29-439B-A7B9-83B8D57C6F0F}" type="parTrans" cxnId="{6F1CC91A-FA43-40A6-9409-DFD062D8CA4C}">
      <dgm:prSet custT="1"/>
      <dgm:spPr/>
      <dgm:t>
        <a:bodyPr/>
        <a:lstStyle/>
        <a:p>
          <a:endParaRPr lang="en-IN" sz="900" dirty="0"/>
        </a:p>
      </dgm:t>
    </dgm:pt>
    <dgm:pt modelId="{4F8AE1CB-98D0-4464-BCCF-C433BC4AA20F}" type="sibTrans" cxnId="{6F1CC91A-FA43-40A6-9409-DFD062D8CA4C}">
      <dgm:prSet/>
      <dgm:spPr/>
      <dgm:t>
        <a:bodyPr/>
        <a:lstStyle/>
        <a:p>
          <a:endParaRPr lang="en-IN" sz="3200"/>
        </a:p>
      </dgm:t>
    </dgm:pt>
    <dgm:pt modelId="{81510568-6262-4A2B-8D99-BB3457A7D08B}">
      <dgm:prSet phldrT="[Text]" custT="1"/>
      <dgm:spPr>
        <a:noFill/>
      </dgm:spPr>
      <dgm:t>
        <a:bodyPr/>
        <a:lstStyle/>
        <a:p>
          <a:pPr algn="l"/>
          <a:r>
            <a:rPr lang="en-IN" sz="1200" dirty="0">
              <a:solidFill>
                <a:schemeClr val="tx1"/>
              </a:solidFill>
              <a:latin typeface="Poppins" panose="00000500000000000000" pitchFamily="2" charset="0"/>
              <a:cs typeface="Poppins" panose="00000500000000000000" pitchFamily="2" charset="0"/>
            </a:rPr>
            <a:t>Graphics Team</a:t>
          </a:r>
        </a:p>
      </dgm:t>
    </dgm:pt>
    <dgm:pt modelId="{01F132E5-92D7-4F88-B14E-6053D8E2C6F3}" type="parTrans" cxnId="{FA45030C-FE3E-4FD0-B716-CA11816C173C}">
      <dgm:prSet custT="1"/>
      <dgm:spPr/>
      <dgm:t>
        <a:bodyPr/>
        <a:lstStyle/>
        <a:p>
          <a:endParaRPr lang="en-IN" sz="900" dirty="0"/>
        </a:p>
      </dgm:t>
    </dgm:pt>
    <dgm:pt modelId="{FD4358B5-0BEC-474B-BC14-EBE0F4ECC5EE}" type="sibTrans" cxnId="{FA45030C-FE3E-4FD0-B716-CA11816C173C}">
      <dgm:prSet/>
      <dgm:spPr/>
      <dgm:t>
        <a:bodyPr/>
        <a:lstStyle/>
        <a:p>
          <a:endParaRPr lang="en-IN" sz="3200"/>
        </a:p>
      </dgm:t>
    </dgm:pt>
    <dgm:pt modelId="{3F71451C-DC76-47AA-A87A-6837F9389D70}">
      <dgm:prSet phldrT="[Text]" custT="1"/>
      <dgm:spPr>
        <a:noFill/>
      </dgm:spPr>
      <dgm:t>
        <a:bodyPr/>
        <a:lstStyle/>
        <a:p>
          <a:pPr algn="l"/>
          <a:r>
            <a:rPr lang="en-IN" sz="1200" dirty="0">
              <a:solidFill>
                <a:schemeClr val="tx1"/>
              </a:solidFill>
              <a:latin typeface="Poppins" panose="00000500000000000000" pitchFamily="2" charset="0"/>
              <a:cs typeface="Poppins" panose="00000500000000000000" pitchFamily="2" charset="0"/>
            </a:rPr>
            <a:t>Video Editing Team</a:t>
          </a:r>
        </a:p>
      </dgm:t>
    </dgm:pt>
    <dgm:pt modelId="{8EE309D6-1314-4123-833E-7F3F9224494A}" type="parTrans" cxnId="{8B63308C-5E29-4D11-A58B-18FD48664AE7}">
      <dgm:prSet custT="1"/>
      <dgm:spPr/>
      <dgm:t>
        <a:bodyPr/>
        <a:lstStyle/>
        <a:p>
          <a:endParaRPr lang="en-IN" sz="900" dirty="0"/>
        </a:p>
      </dgm:t>
    </dgm:pt>
    <dgm:pt modelId="{B88B0A93-1525-4D5A-A842-F543B1CBBAC4}" type="sibTrans" cxnId="{8B63308C-5E29-4D11-A58B-18FD48664AE7}">
      <dgm:prSet/>
      <dgm:spPr/>
      <dgm:t>
        <a:bodyPr/>
        <a:lstStyle/>
        <a:p>
          <a:endParaRPr lang="en-IN" sz="3200"/>
        </a:p>
      </dgm:t>
    </dgm:pt>
    <dgm:pt modelId="{25799DB9-9222-489A-835C-F2BE61A5EC88}">
      <dgm:prSet phldrT="[Text]" custT="1"/>
      <dgm:spPr>
        <a:noFill/>
      </dgm:spPr>
      <dgm:t>
        <a:bodyPr/>
        <a:lstStyle/>
        <a:p>
          <a:pPr algn="l"/>
          <a:r>
            <a:rPr lang="en-IN" sz="1200" dirty="0">
              <a:solidFill>
                <a:schemeClr val="tx1"/>
              </a:solidFill>
              <a:latin typeface="Poppins" panose="00000500000000000000" pitchFamily="2" charset="0"/>
              <a:cs typeface="Poppins" panose="00000500000000000000" pitchFamily="2" charset="0"/>
            </a:rPr>
            <a:t>Copywriter &amp; Editor</a:t>
          </a:r>
        </a:p>
      </dgm:t>
    </dgm:pt>
    <dgm:pt modelId="{C593468D-4C4E-44C2-8FB3-B6C0B3100FCC}" type="parTrans" cxnId="{93041BAC-9E62-4985-BEC2-8AED5D4E19C0}">
      <dgm:prSet custT="1"/>
      <dgm:spPr/>
      <dgm:t>
        <a:bodyPr/>
        <a:lstStyle/>
        <a:p>
          <a:endParaRPr lang="en-IN" sz="900" dirty="0"/>
        </a:p>
      </dgm:t>
    </dgm:pt>
    <dgm:pt modelId="{01CCEF3E-137D-4989-9F74-FA7BF8E56CEC}" type="sibTrans" cxnId="{93041BAC-9E62-4985-BEC2-8AED5D4E19C0}">
      <dgm:prSet/>
      <dgm:spPr/>
      <dgm:t>
        <a:bodyPr/>
        <a:lstStyle/>
        <a:p>
          <a:endParaRPr lang="en-IN" sz="3200"/>
        </a:p>
      </dgm:t>
    </dgm:pt>
    <dgm:pt modelId="{AC203A34-B11F-4AC3-A620-AFECDB59FCCC}" type="pres">
      <dgm:prSet presAssocID="{8F72C2AB-A26A-4A34-A610-85BF4D04AFFA}" presName="Name0" presStyleCnt="0">
        <dgm:presLayoutVars>
          <dgm:chPref val="1"/>
          <dgm:dir/>
          <dgm:animOne val="branch"/>
          <dgm:animLvl val="lvl"/>
          <dgm:resizeHandles val="exact"/>
        </dgm:presLayoutVars>
      </dgm:prSet>
      <dgm:spPr/>
    </dgm:pt>
    <dgm:pt modelId="{6EB05802-D0A2-4B93-9301-26563D448041}" type="pres">
      <dgm:prSet presAssocID="{11F5E83B-8E54-4A96-AF47-2AABED02AE99}" presName="root1" presStyleCnt="0"/>
      <dgm:spPr/>
    </dgm:pt>
    <dgm:pt modelId="{D97B0809-3A2D-4CB9-80A2-67C77C69A95F}" type="pres">
      <dgm:prSet presAssocID="{11F5E83B-8E54-4A96-AF47-2AABED02AE99}" presName="LevelOneTextNode" presStyleLbl="node0" presStyleIdx="0" presStyleCnt="1">
        <dgm:presLayoutVars>
          <dgm:chPref val="3"/>
        </dgm:presLayoutVars>
      </dgm:prSet>
      <dgm:spPr/>
    </dgm:pt>
    <dgm:pt modelId="{21DE982C-6CBC-4ADE-8889-4561EC9F4860}" type="pres">
      <dgm:prSet presAssocID="{11F5E83B-8E54-4A96-AF47-2AABED02AE99}" presName="level2hierChild" presStyleCnt="0"/>
      <dgm:spPr/>
    </dgm:pt>
    <dgm:pt modelId="{538E65AD-A137-4567-B804-C86F4BBB7432}" type="pres">
      <dgm:prSet presAssocID="{3390DF4B-E107-487E-86A3-9E375C180FD1}" presName="conn2-1" presStyleLbl="parChTrans1D2" presStyleIdx="0" presStyleCnt="6"/>
      <dgm:spPr/>
    </dgm:pt>
    <dgm:pt modelId="{4CF1D3A8-603D-4DCC-B8C7-E41FFC7B51B6}" type="pres">
      <dgm:prSet presAssocID="{3390DF4B-E107-487E-86A3-9E375C180FD1}" presName="connTx" presStyleLbl="parChTrans1D2" presStyleIdx="0" presStyleCnt="6"/>
      <dgm:spPr/>
    </dgm:pt>
    <dgm:pt modelId="{585701F3-A07C-436C-BE49-B9C608E6B75A}" type="pres">
      <dgm:prSet presAssocID="{4A0F0DAD-EDDD-478A-B39B-4A6FB1CC3D20}" presName="root2" presStyleCnt="0"/>
      <dgm:spPr/>
    </dgm:pt>
    <dgm:pt modelId="{98B8BBC5-716F-47BB-B51B-E6D195709E3B}" type="pres">
      <dgm:prSet presAssocID="{4A0F0DAD-EDDD-478A-B39B-4A6FB1CC3D20}" presName="LevelTwoTextNode" presStyleLbl="node2" presStyleIdx="0" presStyleCnt="6" custScaleY="75132">
        <dgm:presLayoutVars>
          <dgm:chPref val="3"/>
        </dgm:presLayoutVars>
      </dgm:prSet>
      <dgm:spPr/>
    </dgm:pt>
    <dgm:pt modelId="{487D69A3-1947-41D6-9B6D-8D8051B3046A}" type="pres">
      <dgm:prSet presAssocID="{4A0F0DAD-EDDD-478A-B39B-4A6FB1CC3D20}" presName="level3hierChild" presStyleCnt="0"/>
      <dgm:spPr/>
    </dgm:pt>
    <dgm:pt modelId="{27262117-72F5-4960-A680-A8614DE9142D}" type="pres">
      <dgm:prSet presAssocID="{EEE4E359-CE29-439B-A7B9-83B8D57C6F0F}" presName="conn2-1" presStyleLbl="parChTrans1D2" presStyleIdx="1" presStyleCnt="6"/>
      <dgm:spPr/>
    </dgm:pt>
    <dgm:pt modelId="{EDCB132B-9388-459D-A67D-B2B09DB58D9C}" type="pres">
      <dgm:prSet presAssocID="{EEE4E359-CE29-439B-A7B9-83B8D57C6F0F}" presName="connTx" presStyleLbl="parChTrans1D2" presStyleIdx="1" presStyleCnt="6"/>
      <dgm:spPr/>
    </dgm:pt>
    <dgm:pt modelId="{EF823E7E-D805-42EA-BC90-7492F4BB1A84}" type="pres">
      <dgm:prSet presAssocID="{0607FE7F-15F7-47CA-8707-041D6B37CD0D}" presName="root2" presStyleCnt="0"/>
      <dgm:spPr/>
    </dgm:pt>
    <dgm:pt modelId="{D8A0C92F-F56D-49F2-84D4-489ABD52E11A}" type="pres">
      <dgm:prSet presAssocID="{0607FE7F-15F7-47CA-8707-041D6B37CD0D}" presName="LevelTwoTextNode" presStyleLbl="node2" presStyleIdx="1" presStyleCnt="6" custScaleY="75132">
        <dgm:presLayoutVars>
          <dgm:chPref val="3"/>
        </dgm:presLayoutVars>
      </dgm:prSet>
      <dgm:spPr/>
    </dgm:pt>
    <dgm:pt modelId="{30F05587-F419-4A30-83E9-061A8C9A4943}" type="pres">
      <dgm:prSet presAssocID="{0607FE7F-15F7-47CA-8707-041D6B37CD0D}" presName="level3hierChild" presStyleCnt="0"/>
      <dgm:spPr/>
    </dgm:pt>
    <dgm:pt modelId="{423B3AF9-776F-47AE-B938-B942B13F99BB}" type="pres">
      <dgm:prSet presAssocID="{C593468D-4C4E-44C2-8FB3-B6C0B3100FCC}" presName="conn2-1" presStyleLbl="parChTrans1D2" presStyleIdx="2" presStyleCnt="6"/>
      <dgm:spPr/>
    </dgm:pt>
    <dgm:pt modelId="{A1314499-49A9-4CE4-9BDE-6043B9092A31}" type="pres">
      <dgm:prSet presAssocID="{C593468D-4C4E-44C2-8FB3-B6C0B3100FCC}" presName="connTx" presStyleLbl="parChTrans1D2" presStyleIdx="2" presStyleCnt="6"/>
      <dgm:spPr/>
    </dgm:pt>
    <dgm:pt modelId="{09FC99E4-D561-45C5-8EBA-35DC706AED0A}" type="pres">
      <dgm:prSet presAssocID="{25799DB9-9222-489A-835C-F2BE61A5EC88}" presName="root2" presStyleCnt="0"/>
      <dgm:spPr/>
    </dgm:pt>
    <dgm:pt modelId="{06D2561A-FC3B-4689-B967-E6687EC30E2C}" type="pres">
      <dgm:prSet presAssocID="{25799DB9-9222-489A-835C-F2BE61A5EC88}" presName="LevelTwoTextNode" presStyleLbl="node2" presStyleIdx="2" presStyleCnt="6" custScaleY="75132">
        <dgm:presLayoutVars>
          <dgm:chPref val="3"/>
        </dgm:presLayoutVars>
      </dgm:prSet>
      <dgm:spPr/>
    </dgm:pt>
    <dgm:pt modelId="{B6CAF4BB-C07F-4D0D-B35F-900AF8A97B06}" type="pres">
      <dgm:prSet presAssocID="{25799DB9-9222-489A-835C-F2BE61A5EC88}" presName="level3hierChild" presStyleCnt="0"/>
      <dgm:spPr/>
    </dgm:pt>
    <dgm:pt modelId="{F88CA0E0-CCDD-4189-A18B-8817107AD06F}" type="pres">
      <dgm:prSet presAssocID="{ED1EC847-F7A8-437A-945D-FF8E6EF025BB}" presName="conn2-1" presStyleLbl="parChTrans1D2" presStyleIdx="3" presStyleCnt="6"/>
      <dgm:spPr/>
    </dgm:pt>
    <dgm:pt modelId="{50942A68-AAB1-451F-9DC8-097D5D480CEB}" type="pres">
      <dgm:prSet presAssocID="{ED1EC847-F7A8-437A-945D-FF8E6EF025BB}" presName="connTx" presStyleLbl="parChTrans1D2" presStyleIdx="3" presStyleCnt="6"/>
      <dgm:spPr/>
    </dgm:pt>
    <dgm:pt modelId="{8024CEF1-94E6-4491-B702-CF15F46514A5}" type="pres">
      <dgm:prSet presAssocID="{BFCC7172-DC8E-466F-9BFB-C7B64C6F3A12}" presName="root2" presStyleCnt="0"/>
      <dgm:spPr/>
    </dgm:pt>
    <dgm:pt modelId="{5AE3A8FE-6EAF-4C19-8BA9-A1F65805BCC4}" type="pres">
      <dgm:prSet presAssocID="{BFCC7172-DC8E-466F-9BFB-C7B64C6F3A12}" presName="LevelTwoTextNode" presStyleLbl="node2" presStyleIdx="3" presStyleCnt="6" custScaleY="75132">
        <dgm:presLayoutVars>
          <dgm:chPref val="3"/>
        </dgm:presLayoutVars>
      </dgm:prSet>
      <dgm:spPr/>
    </dgm:pt>
    <dgm:pt modelId="{8B3C794D-610C-4798-9366-252FD473BBCB}" type="pres">
      <dgm:prSet presAssocID="{BFCC7172-DC8E-466F-9BFB-C7B64C6F3A12}" presName="level3hierChild" presStyleCnt="0"/>
      <dgm:spPr/>
    </dgm:pt>
    <dgm:pt modelId="{77E4EFA5-3CBF-4949-B69E-04DAD29C85C9}" type="pres">
      <dgm:prSet presAssocID="{01F132E5-92D7-4F88-B14E-6053D8E2C6F3}" presName="conn2-1" presStyleLbl="parChTrans1D2" presStyleIdx="4" presStyleCnt="6"/>
      <dgm:spPr/>
    </dgm:pt>
    <dgm:pt modelId="{7FEF2A9D-8547-4D69-8E01-0E7235A16D1F}" type="pres">
      <dgm:prSet presAssocID="{01F132E5-92D7-4F88-B14E-6053D8E2C6F3}" presName="connTx" presStyleLbl="parChTrans1D2" presStyleIdx="4" presStyleCnt="6"/>
      <dgm:spPr/>
    </dgm:pt>
    <dgm:pt modelId="{F5C9FA47-BCEA-4E54-9E7D-EB0AA1E30AA1}" type="pres">
      <dgm:prSet presAssocID="{81510568-6262-4A2B-8D99-BB3457A7D08B}" presName="root2" presStyleCnt="0"/>
      <dgm:spPr/>
    </dgm:pt>
    <dgm:pt modelId="{02A4004D-2A35-4AD2-AD75-D5BDE7143A89}" type="pres">
      <dgm:prSet presAssocID="{81510568-6262-4A2B-8D99-BB3457A7D08B}" presName="LevelTwoTextNode" presStyleLbl="node2" presStyleIdx="4" presStyleCnt="6" custScaleY="75132">
        <dgm:presLayoutVars>
          <dgm:chPref val="3"/>
        </dgm:presLayoutVars>
      </dgm:prSet>
      <dgm:spPr/>
    </dgm:pt>
    <dgm:pt modelId="{F061288E-5D5C-4296-B3F3-0817E6F83253}" type="pres">
      <dgm:prSet presAssocID="{81510568-6262-4A2B-8D99-BB3457A7D08B}" presName="level3hierChild" presStyleCnt="0"/>
      <dgm:spPr/>
    </dgm:pt>
    <dgm:pt modelId="{07BD0053-784A-4B49-B25A-30AED2834703}" type="pres">
      <dgm:prSet presAssocID="{8EE309D6-1314-4123-833E-7F3F9224494A}" presName="conn2-1" presStyleLbl="parChTrans1D2" presStyleIdx="5" presStyleCnt="6"/>
      <dgm:spPr/>
    </dgm:pt>
    <dgm:pt modelId="{818C3372-F4E5-4A65-9427-7107469D3B40}" type="pres">
      <dgm:prSet presAssocID="{8EE309D6-1314-4123-833E-7F3F9224494A}" presName="connTx" presStyleLbl="parChTrans1D2" presStyleIdx="5" presStyleCnt="6"/>
      <dgm:spPr/>
    </dgm:pt>
    <dgm:pt modelId="{BF464C8E-510A-453B-A5CF-888F1426D9DF}" type="pres">
      <dgm:prSet presAssocID="{3F71451C-DC76-47AA-A87A-6837F9389D70}" presName="root2" presStyleCnt="0"/>
      <dgm:spPr/>
    </dgm:pt>
    <dgm:pt modelId="{732B6994-D1CA-4606-9C0F-19E65C0017D4}" type="pres">
      <dgm:prSet presAssocID="{3F71451C-DC76-47AA-A87A-6837F9389D70}" presName="LevelTwoTextNode" presStyleLbl="node2" presStyleIdx="5" presStyleCnt="6" custScaleY="75132">
        <dgm:presLayoutVars>
          <dgm:chPref val="3"/>
        </dgm:presLayoutVars>
      </dgm:prSet>
      <dgm:spPr/>
    </dgm:pt>
    <dgm:pt modelId="{C3D8ABEE-EFB5-4DE7-98C2-A52839B720CB}" type="pres">
      <dgm:prSet presAssocID="{3F71451C-DC76-47AA-A87A-6837F9389D70}" presName="level3hierChild" presStyleCnt="0"/>
      <dgm:spPr/>
    </dgm:pt>
  </dgm:ptLst>
  <dgm:cxnLst>
    <dgm:cxn modelId="{18109F00-5D87-435B-9DE7-35EE2A622AD2}" srcId="{11F5E83B-8E54-4A96-AF47-2AABED02AE99}" destId="{4A0F0DAD-EDDD-478A-B39B-4A6FB1CC3D20}" srcOrd="0" destOrd="0" parTransId="{3390DF4B-E107-487E-86A3-9E375C180FD1}" sibTransId="{42CC1370-1FA8-4995-A85A-BC7C645C5CE0}"/>
    <dgm:cxn modelId="{79B8D009-21AF-4902-8577-563383949A23}" type="presOf" srcId="{3390DF4B-E107-487E-86A3-9E375C180FD1}" destId="{4CF1D3A8-603D-4DCC-B8C7-E41FFC7B51B6}" srcOrd="1" destOrd="0" presId="urn:microsoft.com/office/officeart/2008/layout/HorizontalMultiLevelHierarchy"/>
    <dgm:cxn modelId="{D40D390A-AEEE-44D7-BEED-7061B013CD22}" type="presOf" srcId="{ED1EC847-F7A8-437A-945D-FF8E6EF025BB}" destId="{F88CA0E0-CCDD-4189-A18B-8817107AD06F}" srcOrd="0" destOrd="0" presId="urn:microsoft.com/office/officeart/2008/layout/HorizontalMultiLevelHierarchy"/>
    <dgm:cxn modelId="{FA45030C-FE3E-4FD0-B716-CA11816C173C}" srcId="{11F5E83B-8E54-4A96-AF47-2AABED02AE99}" destId="{81510568-6262-4A2B-8D99-BB3457A7D08B}" srcOrd="4" destOrd="0" parTransId="{01F132E5-92D7-4F88-B14E-6053D8E2C6F3}" sibTransId="{FD4358B5-0BEC-474B-BC14-EBE0F4ECC5EE}"/>
    <dgm:cxn modelId="{92268216-94CE-4DC3-A299-2F2E14580AE8}" type="presOf" srcId="{8EE309D6-1314-4123-833E-7F3F9224494A}" destId="{07BD0053-784A-4B49-B25A-30AED2834703}" srcOrd="0" destOrd="0" presId="urn:microsoft.com/office/officeart/2008/layout/HorizontalMultiLevelHierarchy"/>
    <dgm:cxn modelId="{6F1CC91A-FA43-40A6-9409-DFD062D8CA4C}" srcId="{11F5E83B-8E54-4A96-AF47-2AABED02AE99}" destId="{0607FE7F-15F7-47CA-8707-041D6B37CD0D}" srcOrd="1" destOrd="0" parTransId="{EEE4E359-CE29-439B-A7B9-83B8D57C6F0F}" sibTransId="{4F8AE1CB-98D0-4464-BCCF-C433BC4AA20F}"/>
    <dgm:cxn modelId="{B79A2326-25EE-46D0-ABC8-0991D536F8FF}" type="presOf" srcId="{25799DB9-9222-489A-835C-F2BE61A5EC88}" destId="{06D2561A-FC3B-4689-B967-E6687EC30E2C}" srcOrd="0" destOrd="0" presId="urn:microsoft.com/office/officeart/2008/layout/HorizontalMultiLevelHierarchy"/>
    <dgm:cxn modelId="{3C6D6C27-B25C-4051-A6A2-FC01C42448F2}" type="presOf" srcId="{0607FE7F-15F7-47CA-8707-041D6B37CD0D}" destId="{D8A0C92F-F56D-49F2-84D4-489ABD52E11A}" srcOrd="0" destOrd="0" presId="urn:microsoft.com/office/officeart/2008/layout/HorizontalMultiLevelHierarchy"/>
    <dgm:cxn modelId="{37CD1D3D-C6B0-4A16-BB75-0B725F3D4D1D}" type="presOf" srcId="{11F5E83B-8E54-4A96-AF47-2AABED02AE99}" destId="{D97B0809-3A2D-4CB9-80A2-67C77C69A95F}" srcOrd="0" destOrd="0" presId="urn:microsoft.com/office/officeart/2008/layout/HorizontalMultiLevelHierarchy"/>
    <dgm:cxn modelId="{E75F3743-41A0-4453-B83C-35962893EB8E}" type="presOf" srcId="{3F71451C-DC76-47AA-A87A-6837F9389D70}" destId="{732B6994-D1CA-4606-9C0F-19E65C0017D4}" srcOrd="0" destOrd="0" presId="urn:microsoft.com/office/officeart/2008/layout/HorizontalMultiLevelHierarchy"/>
    <dgm:cxn modelId="{02E06F6A-54E8-4103-A5BD-8F2443F5460E}" type="presOf" srcId="{01F132E5-92D7-4F88-B14E-6053D8E2C6F3}" destId="{7FEF2A9D-8547-4D69-8E01-0E7235A16D1F}" srcOrd="1" destOrd="0" presId="urn:microsoft.com/office/officeart/2008/layout/HorizontalMultiLevelHierarchy"/>
    <dgm:cxn modelId="{F23BB051-DF31-42BE-9D3A-680375144A41}" type="presOf" srcId="{EEE4E359-CE29-439B-A7B9-83B8D57C6F0F}" destId="{EDCB132B-9388-459D-A67D-B2B09DB58D9C}" srcOrd="1" destOrd="0" presId="urn:microsoft.com/office/officeart/2008/layout/HorizontalMultiLevelHierarchy"/>
    <dgm:cxn modelId="{D5379B76-327A-47DD-969B-B6F5AD7CBDDD}" type="presOf" srcId="{ED1EC847-F7A8-437A-945D-FF8E6EF025BB}" destId="{50942A68-AAB1-451F-9DC8-097D5D480CEB}" srcOrd="1" destOrd="0" presId="urn:microsoft.com/office/officeart/2008/layout/HorizontalMultiLevelHierarchy"/>
    <dgm:cxn modelId="{BECCBC78-E973-4C54-BAFC-E23956EE0E74}" type="presOf" srcId="{BFCC7172-DC8E-466F-9BFB-C7B64C6F3A12}" destId="{5AE3A8FE-6EAF-4C19-8BA9-A1F65805BCC4}" srcOrd="0" destOrd="0" presId="urn:microsoft.com/office/officeart/2008/layout/HorizontalMultiLevelHierarchy"/>
    <dgm:cxn modelId="{8B63308C-5E29-4D11-A58B-18FD48664AE7}" srcId="{11F5E83B-8E54-4A96-AF47-2AABED02AE99}" destId="{3F71451C-DC76-47AA-A87A-6837F9389D70}" srcOrd="5" destOrd="0" parTransId="{8EE309D6-1314-4123-833E-7F3F9224494A}" sibTransId="{B88B0A93-1525-4D5A-A842-F543B1CBBAC4}"/>
    <dgm:cxn modelId="{61DF508C-A53E-4FEE-8869-E9259CC1D835}" type="presOf" srcId="{C593468D-4C4E-44C2-8FB3-B6C0B3100FCC}" destId="{A1314499-49A9-4CE4-9BDE-6043B9092A31}" srcOrd="1" destOrd="0" presId="urn:microsoft.com/office/officeart/2008/layout/HorizontalMultiLevelHierarchy"/>
    <dgm:cxn modelId="{4E9BF894-4BE0-4975-B12D-72FFC07895E3}" type="presOf" srcId="{01F132E5-92D7-4F88-B14E-6053D8E2C6F3}" destId="{77E4EFA5-3CBF-4949-B69E-04DAD29C85C9}" srcOrd="0" destOrd="0" presId="urn:microsoft.com/office/officeart/2008/layout/HorizontalMultiLevelHierarchy"/>
    <dgm:cxn modelId="{180B8897-4843-4426-A224-A0DBFF870BFF}" type="presOf" srcId="{EEE4E359-CE29-439B-A7B9-83B8D57C6F0F}" destId="{27262117-72F5-4960-A680-A8614DE9142D}" srcOrd="0" destOrd="0" presId="urn:microsoft.com/office/officeart/2008/layout/HorizontalMultiLevelHierarchy"/>
    <dgm:cxn modelId="{1429CEA2-918D-41F0-A9D4-435253651AB7}" type="presOf" srcId="{8F72C2AB-A26A-4A34-A610-85BF4D04AFFA}" destId="{AC203A34-B11F-4AC3-A620-AFECDB59FCCC}" srcOrd="0" destOrd="0" presId="urn:microsoft.com/office/officeart/2008/layout/HorizontalMultiLevelHierarchy"/>
    <dgm:cxn modelId="{93041BAC-9E62-4985-BEC2-8AED5D4E19C0}" srcId="{11F5E83B-8E54-4A96-AF47-2AABED02AE99}" destId="{25799DB9-9222-489A-835C-F2BE61A5EC88}" srcOrd="2" destOrd="0" parTransId="{C593468D-4C4E-44C2-8FB3-B6C0B3100FCC}" sibTransId="{01CCEF3E-137D-4989-9F74-FA7BF8E56CEC}"/>
    <dgm:cxn modelId="{FDE85EB3-F61D-4F65-8DD8-F57E04654FBA}" type="presOf" srcId="{C593468D-4C4E-44C2-8FB3-B6C0B3100FCC}" destId="{423B3AF9-776F-47AE-B938-B942B13F99BB}" srcOrd="0" destOrd="0" presId="urn:microsoft.com/office/officeart/2008/layout/HorizontalMultiLevelHierarchy"/>
    <dgm:cxn modelId="{8D0DDDCA-C4E9-4C59-95FE-6E7E36B03D1C}" type="presOf" srcId="{4A0F0DAD-EDDD-478A-B39B-4A6FB1CC3D20}" destId="{98B8BBC5-716F-47BB-B51B-E6D195709E3B}" srcOrd="0" destOrd="0" presId="urn:microsoft.com/office/officeart/2008/layout/HorizontalMultiLevelHierarchy"/>
    <dgm:cxn modelId="{0E4309D7-494B-4861-BC89-77ED8E807D05}" type="presOf" srcId="{81510568-6262-4A2B-8D99-BB3457A7D08B}" destId="{02A4004D-2A35-4AD2-AD75-D5BDE7143A89}" srcOrd="0" destOrd="0" presId="urn:microsoft.com/office/officeart/2008/layout/HorizontalMultiLevelHierarchy"/>
    <dgm:cxn modelId="{90F33DD9-8EE4-4F30-B37B-D39C50E18343}" type="presOf" srcId="{8EE309D6-1314-4123-833E-7F3F9224494A}" destId="{818C3372-F4E5-4A65-9427-7107469D3B40}" srcOrd="1" destOrd="0" presId="urn:microsoft.com/office/officeart/2008/layout/HorizontalMultiLevelHierarchy"/>
    <dgm:cxn modelId="{B6D7FCDC-9A44-43BF-B72F-1CDA772A0FF2}" srcId="{8F72C2AB-A26A-4A34-A610-85BF4D04AFFA}" destId="{11F5E83B-8E54-4A96-AF47-2AABED02AE99}" srcOrd="0" destOrd="0" parTransId="{A6921D6A-067D-4E80-B883-772C16B44744}" sibTransId="{9126B9EE-9F09-4282-AAB6-714DD17275CA}"/>
    <dgm:cxn modelId="{9502DDE6-A46B-4CAB-AEBE-B67E90ECDE42}" type="presOf" srcId="{3390DF4B-E107-487E-86A3-9E375C180FD1}" destId="{538E65AD-A137-4567-B804-C86F4BBB7432}" srcOrd="0" destOrd="0" presId="urn:microsoft.com/office/officeart/2008/layout/HorizontalMultiLevelHierarchy"/>
    <dgm:cxn modelId="{B63428FA-633A-4BA7-9E52-273A74162278}" srcId="{11F5E83B-8E54-4A96-AF47-2AABED02AE99}" destId="{BFCC7172-DC8E-466F-9BFB-C7B64C6F3A12}" srcOrd="3" destOrd="0" parTransId="{ED1EC847-F7A8-437A-945D-FF8E6EF025BB}" sibTransId="{78AB722F-34B7-4FF2-840A-6D1B44613CD7}"/>
    <dgm:cxn modelId="{D7B321B8-6269-46B4-948B-99CBBA9B6852}" type="presParOf" srcId="{AC203A34-B11F-4AC3-A620-AFECDB59FCCC}" destId="{6EB05802-D0A2-4B93-9301-26563D448041}" srcOrd="0" destOrd="0" presId="urn:microsoft.com/office/officeart/2008/layout/HorizontalMultiLevelHierarchy"/>
    <dgm:cxn modelId="{60F83891-BE33-431D-A8E0-54EB4498A3D0}" type="presParOf" srcId="{6EB05802-D0A2-4B93-9301-26563D448041}" destId="{D97B0809-3A2D-4CB9-80A2-67C77C69A95F}" srcOrd="0" destOrd="0" presId="urn:microsoft.com/office/officeart/2008/layout/HorizontalMultiLevelHierarchy"/>
    <dgm:cxn modelId="{11C80259-0F6C-4357-9FEA-1ACD6D05513B}" type="presParOf" srcId="{6EB05802-D0A2-4B93-9301-26563D448041}" destId="{21DE982C-6CBC-4ADE-8889-4561EC9F4860}" srcOrd="1" destOrd="0" presId="urn:microsoft.com/office/officeart/2008/layout/HorizontalMultiLevelHierarchy"/>
    <dgm:cxn modelId="{60D0D215-FDEC-4840-AE0D-E91E90C398CA}" type="presParOf" srcId="{21DE982C-6CBC-4ADE-8889-4561EC9F4860}" destId="{538E65AD-A137-4567-B804-C86F4BBB7432}" srcOrd="0" destOrd="0" presId="urn:microsoft.com/office/officeart/2008/layout/HorizontalMultiLevelHierarchy"/>
    <dgm:cxn modelId="{5CA99886-1699-4856-B241-A2D1ECF5CAB0}" type="presParOf" srcId="{538E65AD-A137-4567-B804-C86F4BBB7432}" destId="{4CF1D3A8-603D-4DCC-B8C7-E41FFC7B51B6}" srcOrd="0" destOrd="0" presId="urn:microsoft.com/office/officeart/2008/layout/HorizontalMultiLevelHierarchy"/>
    <dgm:cxn modelId="{F0679914-868F-4B48-90D7-8AC510CFE246}" type="presParOf" srcId="{21DE982C-6CBC-4ADE-8889-4561EC9F4860}" destId="{585701F3-A07C-436C-BE49-B9C608E6B75A}" srcOrd="1" destOrd="0" presId="urn:microsoft.com/office/officeart/2008/layout/HorizontalMultiLevelHierarchy"/>
    <dgm:cxn modelId="{7EE1B24B-9616-4DA4-BFFE-34AA7B5ADE97}" type="presParOf" srcId="{585701F3-A07C-436C-BE49-B9C608E6B75A}" destId="{98B8BBC5-716F-47BB-B51B-E6D195709E3B}" srcOrd="0" destOrd="0" presId="urn:microsoft.com/office/officeart/2008/layout/HorizontalMultiLevelHierarchy"/>
    <dgm:cxn modelId="{C5861FFA-B631-4B6F-8DE3-D88FC450FCEF}" type="presParOf" srcId="{585701F3-A07C-436C-BE49-B9C608E6B75A}" destId="{487D69A3-1947-41D6-9B6D-8D8051B3046A}" srcOrd="1" destOrd="0" presId="urn:microsoft.com/office/officeart/2008/layout/HorizontalMultiLevelHierarchy"/>
    <dgm:cxn modelId="{FE341E9B-8F42-4857-9EC9-C4C6CB617453}" type="presParOf" srcId="{21DE982C-6CBC-4ADE-8889-4561EC9F4860}" destId="{27262117-72F5-4960-A680-A8614DE9142D}" srcOrd="2" destOrd="0" presId="urn:microsoft.com/office/officeart/2008/layout/HorizontalMultiLevelHierarchy"/>
    <dgm:cxn modelId="{3A237053-0564-4B7A-AFA2-370B60E11AB5}" type="presParOf" srcId="{27262117-72F5-4960-A680-A8614DE9142D}" destId="{EDCB132B-9388-459D-A67D-B2B09DB58D9C}" srcOrd="0" destOrd="0" presId="urn:microsoft.com/office/officeart/2008/layout/HorizontalMultiLevelHierarchy"/>
    <dgm:cxn modelId="{4E67BD12-5340-4B36-B7AC-66C3A09B0E19}" type="presParOf" srcId="{21DE982C-6CBC-4ADE-8889-4561EC9F4860}" destId="{EF823E7E-D805-42EA-BC90-7492F4BB1A84}" srcOrd="3" destOrd="0" presId="urn:microsoft.com/office/officeart/2008/layout/HorizontalMultiLevelHierarchy"/>
    <dgm:cxn modelId="{151E50B5-66DC-429A-A031-37E5F192AC4E}" type="presParOf" srcId="{EF823E7E-D805-42EA-BC90-7492F4BB1A84}" destId="{D8A0C92F-F56D-49F2-84D4-489ABD52E11A}" srcOrd="0" destOrd="0" presId="urn:microsoft.com/office/officeart/2008/layout/HorizontalMultiLevelHierarchy"/>
    <dgm:cxn modelId="{76DD441F-3F0A-4848-B667-BCE0EA36F105}" type="presParOf" srcId="{EF823E7E-D805-42EA-BC90-7492F4BB1A84}" destId="{30F05587-F419-4A30-83E9-061A8C9A4943}" srcOrd="1" destOrd="0" presId="urn:microsoft.com/office/officeart/2008/layout/HorizontalMultiLevelHierarchy"/>
    <dgm:cxn modelId="{4C975FE4-E680-4E4B-B7FD-4D7A6966D756}" type="presParOf" srcId="{21DE982C-6CBC-4ADE-8889-4561EC9F4860}" destId="{423B3AF9-776F-47AE-B938-B942B13F99BB}" srcOrd="4" destOrd="0" presId="urn:microsoft.com/office/officeart/2008/layout/HorizontalMultiLevelHierarchy"/>
    <dgm:cxn modelId="{F4139D00-CA43-4730-85FA-22A57E6CB347}" type="presParOf" srcId="{423B3AF9-776F-47AE-B938-B942B13F99BB}" destId="{A1314499-49A9-4CE4-9BDE-6043B9092A31}" srcOrd="0" destOrd="0" presId="urn:microsoft.com/office/officeart/2008/layout/HorizontalMultiLevelHierarchy"/>
    <dgm:cxn modelId="{17899B25-51B4-42E0-8194-DCA40F6D4AEB}" type="presParOf" srcId="{21DE982C-6CBC-4ADE-8889-4561EC9F4860}" destId="{09FC99E4-D561-45C5-8EBA-35DC706AED0A}" srcOrd="5" destOrd="0" presId="urn:microsoft.com/office/officeart/2008/layout/HorizontalMultiLevelHierarchy"/>
    <dgm:cxn modelId="{02B6DF22-278A-44C3-AEAC-D51686BF745E}" type="presParOf" srcId="{09FC99E4-D561-45C5-8EBA-35DC706AED0A}" destId="{06D2561A-FC3B-4689-B967-E6687EC30E2C}" srcOrd="0" destOrd="0" presId="urn:microsoft.com/office/officeart/2008/layout/HorizontalMultiLevelHierarchy"/>
    <dgm:cxn modelId="{EC958977-4451-4718-AC0B-8865F740E5A2}" type="presParOf" srcId="{09FC99E4-D561-45C5-8EBA-35DC706AED0A}" destId="{B6CAF4BB-C07F-4D0D-B35F-900AF8A97B06}" srcOrd="1" destOrd="0" presId="urn:microsoft.com/office/officeart/2008/layout/HorizontalMultiLevelHierarchy"/>
    <dgm:cxn modelId="{87E4138B-26D0-45EB-8E0E-CE5C5D3025C4}" type="presParOf" srcId="{21DE982C-6CBC-4ADE-8889-4561EC9F4860}" destId="{F88CA0E0-CCDD-4189-A18B-8817107AD06F}" srcOrd="6" destOrd="0" presId="urn:microsoft.com/office/officeart/2008/layout/HorizontalMultiLevelHierarchy"/>
    <dgm:cxn modelId="{17F1F93A-D3ED-461E-83A3-65F6B5F3DD3B}" type="presParOf" srcId="{F88CA0E0-CCDD-4189-A18B-8817107AD06F}" destId="{50942A68-AAB1-451F-9DC8-097D5D480CEB}" srcOrd="0" destOrd="0" presId="urn:microsoft.com/office/officeart/2008/layout/HorizontalMultiLevelHierarchy"/>
    <dgm:cxn modelId="{C2257B81-8389-40FE-9190-12B7863297B4}" type="presParOf" srcId="{21DE982C-6CBC-4ADE-8889-4561EC9F4860}" destId="{8024CEF1-94E6-4491-B702-CF15F46514A5}" srcOrd="7" destOrd="0" presId="urn:microsoft.com/office/officeart/2008/layout/HorizontalMultiLevelHierarchy"/>
    <dgm:cxn modelId="{38BE54FD-38EA-47FA-972F-64501412E3F1}" type="presParOf" srcId="{8024CEF1-94E6-4491-B702-CF15F46514A5}" destId="{5AE3A8FE-6EAF-4C19-8BA9-A1F65805BCC4}" srcOrd="0" destOrd="0" presId="urn:microsoft.com/office/officeart/2008/layout/HorizontalMultiLevelHierarchy"/>
    <dgm:cxn modelId="{6FE41BBD-2B9D-49FD-A2A9-4AB6BC9F5990}" type="presParOf" srcId="{8024CEF1-94E6-4491-B702-CF15F46514A5}" destId="{8B3C794D-610C-4798-9366-252FD473BBCB}" srcOrd="1" destOrd="0" presId="urn:microsoft.com/office/officeart/2008/layout/HorizontalMultiLevelHierarchy"/>
    <dgm:cxn modelId="{645D7C8D-13BB-44C1-B085-07EFD558A68C}" type="presParOf" srcId="{21DE982C-6CBC-4ADE-8889-4561EC9F4860}" destId="{77E4EFA5-3CBF-4949-B69E-04DAD29C85C9}" srcOrd="8" destOrd="0" presId="urn:microsoft.com/office/officeart/2008/layout/HorizontalMultiLevelHierarchy"/>
    <dgm:cxn modelId="{CA014CFB-E6F9-490B-A21C-EB4784F4C7D2}" type="presParOf" srcId="{77E4EFA5-3CBF-4949-B69E-04DAD29C85C9}" destId="{7FEF2A9D-8547-4D69-8E01-0E7235A16D1F}" srcOrd="0" destOrd="0" presId="urn:microsoft.com/office/officeart/2008/layout/HorizontalMultiLevelHierarchy"/>
    <dgm:cxn modelId="{1118B584-A868-4109-88CE-07C766FCE668}" type="presParOf" srcId="{21DE982C-6CBC-4ADE-8889-4561EC9F4860}" destId="{F5C9FA47-BCEA-4E54-9E7D-EB0AA1E30AA1}" srcOrd="9" destOrd="0" presId="urn:microsoft.com/office/officeart/2008/layout/HorizontalMultiLevelHierarchy"/>
    <dgm:cxn modelId="{91E5F137-DF69-4C30-9CD7-EF8819C9B9E5}" type="presParOf" srcId="{F5C9FA47-BCEA-4E54-9E7D-EB0AA1E30AA1}" destId="{02A4004D-2A35-4AD2-AD75-D5BDE7143A89}" srcOrd="0" destOrd="0" presId="urn:microsoft.com/office/officeart/2008/layout/HorizontalMultiLevelHierarchy"/>
    <dgm:cxn modelId="{BBFC7CB8-CA6C-48BB-9FEC-BE79232F99DA}" type="presParOf" srcId="{F5C9FA47-BCEA-4E54-9E7D-EB0AA1E30AA1}" destId="{F061288E-5D5C-4296-B3F3-0817E6F83253}" srcOrd="1" destOrd="0" presId="urn:microsoft.com/office/officeart/2008/layout/HorizontalMultiLevelHierarchy"/>
    <dgm:cxn modelId="{3D16094D-6167-4DE4-9E09-A9E2B772A5BA}" type="presParOf" srcId="{21DE982C-6CBC-4ADE-8889-4561EC9F4860}" destId="{07BD0053-784A-4B49-B25A-30AED2834703}" srcOrd="10" destOrd="0" presId="urn:microsoft.com/office/officeart/2008/layout/HorizontalMultiLevelHierarchy"/>
    <dgm:cxn modelId="{267FCF1F-6BD0-47FA-9B21-85427455DB2D}" type="presParOf" srcId="{07BD0053-784A-4B49-B25A-30AED2834703}" destId="{818C3372-F4E5-4A65-9427-7107469D3B40}" srcOrd="0" destOrd="0" presId="urn:microsoft.com/office/officeart/2008/layout/HorizontalMultiLevelHierarchy"/>
    <dgm:cxn modelId="{5E3B72A3-FCC4-45F8-A6D8-DAF2F6AAFC0D}" type="presParOf" srcId="{21DE982C-6CBC-4ADE-8889-4561EC9F4860}" destId="{BF464C8E-510A-453B-A5CF-888F1426D9DF}" srcOrd="11" destOrd="0" presId="urn:microsoft.com/office/officeart/2008/layout/HorizontalMultiLevelHierarchy"/>
    <dgm:cxn modelId="{93A3D87A-DFE6-427D-B3EC-B5ABF0CF8FEB}" type="presParOf" srcId="{BF464C8E-510A-453B-A5CF-888F1426D9DF}" destId="{732B6994-D1CA-4606-9C0F-19E65C0017D4}" srcOrd="0" destOrd="0" presId="urn:microsoft.com/office/officeart/2008/layout/HorizontalMultiLevelHierarchy"/>
    <dgm:cxn modelId="{3F24F3A8-C3CC-48BE-82C7-AD27CF7E91AB}" type="presParOf" srcId="{BF464C8E-510A-453B-A5CF-888F1426D9DF}" destId="{C3D8ABEE-EFB5-4DE7-98C2-A52839B720C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72C2AB-A26A-4A34-A610-85BF4D04AFFA}"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en-IN"/>
        </a:p>
      </dgm:t>
    </dgm:pt>
    <dgm:pt modelId="{11F5E83B-8E54-4A96-AF47-2AABED02AE99}">
      <dgm:prSet phldrT="[Text]" custT="1"/>
      <dgm:spPr>
        <a:solidFill>
          <a:srgbClr val="0072BB"/>
        </a:solidFill>
        <a:ln>
          <a:noFill/>
        </a:ln>
      </dgm:spPr>
      <dgm:t>
        <a:bodyPr/>
        <a:lstStyle/>
        <a:p>
          <a:r>
            <a:rPr lang="en-US" sz="900" dirty="0">
              <a:solidFill>
                <a:schemeClr val="bg1"/>
              </a:solidFill>
              <a:latin typeface="Poppins" panose="00000500000000000000" pitchFamily="2" charset="0"/>
              <a:cs typeface="Poppins" panose="00000500000000000000" pitchFamily="2" charset="0"/>
            </a:rPr>
            <a:t>Dedicated Team</a:t>
          </a:r>
          <a:endParaRPr lang="en-IN" sz="900" dirty="0">
            <a:solidFill>
              <a:schemeClr val="bg1"/>
            </a:solidFill>
            <a:latin typeface="Poppins" panose="00000500000000000000" pitchFamily="2" charset="0"/>
            <a:cs typeface="Poppins" panose="00000500000000000000" pitchFamily="2" charset="0"/>
          </a:endParaRPr>
        </a:p>
      </dgm:t>
    </dgm:pt>
    <dgm:pt modelId="{A6921D6A-067D-4E80-B883-772C16B44744}" type="parTrans" cxnId="{B6D7FCDC-9A44-43BF-B72F-1CDA772A0FF2}">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9126B9EE-9F09-4282-AAB6-714DD17275CA}" type="sibTrans" cxnId="{B6D7FCDC-9A44-43BF-B72F-1CDA772A0FF2}">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51942C06-F567-4FE9-BFA8-2D60BA1CC507}" type="asst">
      <dgm:prSet phldrT="[Text]" custT="1"/>
      <dgm:spPr/>
      <dgm:t>
        <a:bodyPr/>
        <a:lstStyle/>
        <a:p>
          <a:r>
            <a:rPr lang="en-US" sz="900" dirty="0">
              <a:solidFill>
                <a:srgbClr val="404040"/>
              </a:solidFill>
              <a:latin typeface="Poppins" panose="00000500000000000000" pitchFamily="2" charset="0"/>
              <a:cs typeface="Poppins" panose="00000500000000000000" pitchFamily="2" charset="0"/>
            </a:rPr>
            <a:t>Campaign Lead</a:t>
          </a:r>
          <a:endParaRPr lang="en-IN" sz="900" dirty="0">
            <a:solidFill>
              <a:srgbClr val="404040"/>
            </a:solidFill>
            <a:latin typeface="Poppins" panose="00000500000000000000" pitchFamily="2" charset="0"/>
            <a:cs typeface="Poppins" panose="00000500000000000000" pitchFamily="2" charset="0"/>
          </a:endParaRPr>
        </a:p>
      </dgm:t>
    </dgm:pt>
    <dgm:pt modelId="{4519BF53-DBB5-4DF2-B6D6-9D38B64E12B2}" type="parTrans" cxnId="{AE2A52FC-72E5-4510-9AEE-17104760689F}">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27BA56FA-3536-41F5-8C2F-D2F71F210D22}" type="sibTrans" cxnId="{AE2A52FC-72E5-4510-9AEE-17104760689F}">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4A0F0DAD-EDDD-478A-B39B-4A6FB1CC3D20}">
      <dgm:prSet phldrT="[Text]" custT="1"/>
      <dgm:spPr/>
      <dgm:t>
        <a:bodyPr/>
        <a:lstStyle/>
        <a:p>
          <a:r>
            <a:rPr lang="en-US" sz="900" dirty="0">
              <a:solidFill>
                <a:srgbClr val="404040"/>
              </a:solidFill>
              <a:latin typeface="Poppins" panose="00000500000000000000" pitchFamily="2" charset="0"/>
              <a:cs typeface="Poppins" panose="00000500000000000000" pitchFamily="2" charset="0"/>
            </a:rPr>
            <a:t>Dental Panel</a:t>
          </a:r>
          <a:endParaRPr lang="en-IN" sz="900" dirty="0">
            <a:solidFill>
              <a:srgbClr val="404040"/>
            </a:solidFill>
            <a:latin typeface="Poppins" panose="00000500000000000000" pitchFamily="2" charset="0"/>
            <a:cs typeface="Poppins" panose="00000500000000000000" pitchFamily="2" charset="0"/>
          </a:endParaRPr>
        </a:p>
      </dgm:t>
    </dgm:pt>
    <dgm:pt modelId="{3390DF4B-E107-487E-86A3-9E375C180FD1}" type="parTrans" cxnId="{18109F00-5D87-435B-9DE7-35EE2A622AD2}">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42CC1370-1FA8-4995-A85A-BC7C645C5CE0}" type="sibTrans" cxnId="{18109F00-5D87-435B-9DE7-35EE2A622AD2}">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BFCC7172-DC8E-466F-9BFB-C7B64C6F3A12}">
      <dgm:prSet phldrT="[Text]" custT="1"/>
      <dgm:spPr/>
      <dgm:t>
        <a:bodyPr/>
        <a:lstStyle/>
        <a:p>
          <a:r>
            <a:rPr lang="en-US" sz="900" dirty="0">
              <a:solidFill>
                <a:srgbClr val="404040"/>
              </a:solidFill>
              <a:latin typeface="Poppins" panose="00000500000000000000" pitchFamily="2" charset="0"/>
              <a:cs typeface="Poppins" panose="00000500000000000000" pitchFamily="2" charset="0"/>
            </a:rPr>
            <a:t>Multichannel Team </a:t>
          </a:r>
          <a:endParaRPr lang="en-IN" sz="900" dirty="0">
            <a:solidFill>
              <a:srgbClr val="404040"/>
            </a:solidFill>
            <a:latin typeface="Poppins" panose="00000500000000000000" pitchFamily="2" charset="0"/>
            <a:cs typeface="Poppins" panose="00000500000000000000" pitchFamily="2" charset="0"/>
          </a:endParaRPr>
        </a:p>
      </dgm:t>
    </dgm:pt>
    <dgm:pt modelId="{ED1EC847-F7A8-437A-945D-FF8E6EF025BB}" type="parTrans" cxnId="{B63428FA-633A-4BA7-9E52-273A74162278}">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78AB722F-34B7-4FF2-840A-6D1B44613CD7}" type="sibTrans" cxnId="{B63428FA-633A-4BA7-9E52-273A74162278}">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E85F66D4-5868-4C03-B304-B7FE17CA0DB0}">
      <dgm:prSet phldrT="[Text]" custT="1"/>
      <dgm:spPr/>
      <dgm:t>
        <a:bodyPr/>
        <a:lstStyle/>
        <a:p>
          <a:r>
            <a:rPr lang="en-US" sz="900" dirty="0">
              <a:solidFill>
                <a:srgbClr val="404040"/>
              </a:solidFill>
              <a:latin typeface="Poppins" panose="00000500000000000000" pitchFamily="2" charset="0"/>
              <a:cs typeface="Poppins" panose="00000500000000000000" pitchFamily="2" charset="0"/>
            </a:rPr>
            <a:t>Data Team</a:t>
          </a:r>
          <a:endParaRPr lang="en-IN" sz="900" dirty="0">
            <a:solidFill>
              <a:srgbClr val="404040"/>
            </a:solidFill>
            <a:latin typeface="Poppins" panose="00000500000000000000" pitchFamily="2" charset="0"/>
            <a:cs typeface="Poppins" panose="00000500000000000000" pitchFamily="2" charset="0"/>
          </a:endParaRPr>
        </a:p>
      </dgm:t>
    </dgm:pt>
    <dgm:pt modelId="{B5A52D56-B55D-4046-89EF-7AC62AA6C49E}" type="parTrans" cxnId="{2B1725B4-81F1-4A29-AA9B-6ECAB0A490E8}">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84EB9CB0-429D-44C8-B1C1-554FF16DDA73}" type="sibTrans" cxnId="{2B1725B4-81F1-4A29-AA9B-6ECAB0A490E8}">
      <dgm:prSet/>
      <dgm:spPr/>
      <dgm:t>
        <a:bodyPr/>
        <a:lstStyle/>
        <a:p>
          <a:endParaRPr lang="en-IN" sz="1600">
            <a:solidFill>
              <a:srgbClr val="404040"/>
            </a:solidFill>
            <a:latin typeface="Poppins" panose="00000500000000000000" pitchFamily="2" charset="0"/>
            <a:cs typeface="Poppins" panose="00000500000000000000" pitchFamily="2" charset="0"/>
          </a:endParaRPr>
        </a:p>
      </dgm:t>
    </dgm:pt>
    <dgm:pt modelId="{1CE7F23C-E7C1-4710-8C19-AFCF731A416C}">
      <dgm:prSet phldrT="[Text]" custT="1"/>
      <dgm:spPr/>
      <dgm:t>
        <a:bodyPr/>
        <a:lstStyle/>
        <a:p>
          <a:r>
            <a:rPr lang="en-US" sz="900" dirty="0">
              <a:solidFill>
                <a:srgbClr val="404040"/>
              </a:solidFill>
              <a:latin typeface="Poppins" panose="00000500000000000000" pitchFamily="2" charset="0"/>
              <a:cs typeface="Poppins" panose="00000500000000000000" pitchFamily="2" charset="0"/>
            </a:rPr>
            <a:t>Engagement Team</a:t>
          </a:r>
          <a:endParaRPr lang="en-IN" sz="900" dirty="0">
            <a:solidFill>
              <a:srgbClr val="404040"/>
            </a:solidFill>
            <a:latin typeface="Poppins" panose="00000500000000000000" pitchFamily="2" charset="0"/>
            <a:cs typeface="Poppins" panose="00000500000000000000" pitchFamily="2" charset="0"/>
          </a:endParaRPr>
        </a:p>
      </dgm:t>
    </dgm:pt>
    <dgm:pt modelId="{D47CB7EB-70C9-4327-B012-FF534BBFEAB2}" type="parTrans" cxnId="{7DE40AAE-180E-4C74-85DA-02CA7B7A2A38}">
      <dgm:prSet/>
      <dgm:spPr/>
      <dgm:t>
        <a:bodyPr/>
        <a:lstStyle/>
        <a:p>
          <a:endParaRPr lang="en-IN" sz="1600">
            <a:solidFill>
              <a:srgbClr val="404040"/>
            </a:solidFill>
          </a:endParaRPr>
        </a:p>
      </dgm:t>
    </dgm:pt>
    <dgm:pt modelId="{1B3940CC-8005-48E6-BCFE-864FCE42D12B}" type="sibTrans" cxnId="{7DE40AAE-180E-4C74-85DA-02CA7B7A2A38}">
      <dgm:prSet/>
      <dgm:spPr/>
      <dgm:t>
        <a:bodyPr/>
        <a:lstStyle/>
        <a:p>
          <a:endParaRPr lang="en-IN" sz="1600">
            <a:solidFill>
              <a:srgbClr val="404040"/>
            </a:solidFill>
          </a:endParaRPr>
        </a:p>
      </dgm:t>
    </dgm:pt>
    <dgm:pt modelId="{C9582552-9332-495B-9C6D-973D7C7C831B}" type="pres">
      <dgm:prSet presAssocID="{8F72C2AB-A26A-4A34-A610-85BF4D04AFFA}" presName="hierChild1" presStyleCnt="0">
        <dgm:presLayoutVars>
          <dgm:orgChart val="1"/>
          <dgm:chPref val="1"/>
          <dgm:dir/>
          <dgm:animOne val="branch"/>
          <dgm:animLvl val="lvl"/>
          <dgm:resizeHandles/>
        </dgm:presLayoutVars>
      </dgm:prSet>
      <dgm:spPr/>
    </dgm:pt>
    <dgm:pt modelId="{AADFEB21-286A-4371-A878-8284F5D4571D}" type="pres">
      <dgm:prSet presAssocID="{11F5E83B-8E54-4A96-AF47-2AABED02AE99}" presName="hierRoot1" presStyleCnt="0">
        <dgm:presLayoutVars>
          <dgm:hierBranch val="init"/>
        </dgm:presLayoutVars>
      </dgm:prSet>
      <dgm:spPr/>
    </dgm:pt>
    <dgm:pt modelId="{C18AE0E9-FEE7-4CEE-946B-2FA673A9E6C1}" type="pres">
      <dgm:prSet presAssocID="{11F5E83B-8E54-4A96-AF47-2AABED02AE99}" presName="rootComposite1" presStyleCnt="0"/>
      <dgm:spPr/>
    </dgm:pt>
    <dgm:pt modelId="{43B6B6CB-365B-493A-83A2-59BDEC93D22E}" type="pres">
      <dgm:prSet presAssocID="{11F5E83B-8E54-4A96-AF47-2AABED02AE99}" presName="rootText1" presStyleLbl="node0" presStyleIdx="0" presStyleCnt="1" custLinFactNeighborX="57585" custLinFactNeighborY="94175">
        <dgm:presLayoutVars>
          <dgm:chPref val="3"/>
        </dgm:presLayoutVars>
      </dgm:prSet>
      <dgm:spPr/>
    </dgm:pt>
    <dgm:pt modelId="{7A872455-EDA9-4D66-8EA1-52F7569EF50E}" type="pres">
      <dgm:prSet presAssocID="{11F5E83B-8E54-4A96-AF47-2AABED02AE99}" presName="rootConnector1" presStyleLbl="node1" presStyleIdx="0" presStyleCnt="0"/>
      <dgm:spPr/>
    </dgm:pt>
    <dgm:pt modelId="{8C370834-92FA-483F-90B7-0FFFE7555A40}" type="pres">
      <dgm:prSet presAssocID="{11F5E83B-8E54-4A96-AF47-2AABED02AE99}" presName="hierChild2" presStyleCnt="0"/>
      <dgm:spPr/>
    </dgm:pt>
    <dgm:pt modelId="{39965B1D-0F0A-412A-AD34-677B78198265}" type="pres">
      <dgm:prSet presAssocID="{3390DF4B-E107-487E-86A3-9E375C180FD1}" presName="Name64" presStyleLbl="parChTrans1D2" presStyleIdx="0" presStyleCnt="5"/>
      <dgm:spPr/>
    </dgm:pt>
    <dgm:pt modelId="{0FCF360D-F6B3-4561-A5C8-7403C986A42D}" type="pres">
      <dgm:prSet presAssocID="{4A0F0DAD-EDDD-478A-B39B-4A6FB1CC3D20}" presName="hierRoot2" presStyleCnt="0">
        <dgm:presLayoutVars>
          <dgm:hierBranch val="init"/>
        </dgm:presLayoutVars>
      </dgm:prSet>
      <dgm:spPr/>
    </dgm:pt>
    <dgm:pt modelId="{7BA4150B-0570-4EB0-A780-36D95D5D2C6A}" type="pres">
      <dgm:prSet presAssocID="{4A0F0DAD-EDDD-478A-B39B-4A6FB1CC3D20}" presName="rootComposite" presStyleCnt="0"/>
      <dgm:spPr/>
    </dgm:pt>
    <dgm:pt modelId="{66924409-DBF0-45A8-ADC2-817BEE74B568}" type="pres">
      <dgm:prSet presAssocID="{4A0F0DAD-EDDD-478A-B39B-4A6FB1CC3D20}" presName="rootText" presStyleLbl="node2" presStyleIdx="0" presStyleCnt="4">
        <dgm:presLayoutVars>
          <dgm:chPref val="3"/>
        </dgm:presLayoutVars>
      </dgm:prSet>
      <dgm:spPr/>
    </dgm:pt>
    <dgm:pt modelId="{FDE4BB1C-4B8B-4A28-9BFA-F20F4F2505DE}" type="pres">
      <dgm:prSet presAssocID="{4A0F0DAD-EDDD-478A-B39B-4A6FB1CC3D20}" presName="rootConnector" presStyleLbl="node2" presStyleIdx="0" presStyleCnt="4"/>
      <dgm:spPr/>
    </dgm:pt>
    <dgm:pt modelId="{D78CEB7A-B00D-4E8F-A19C-8F922E6B7AA4}" type="pres">
      <dgm:prSet presAssocID="{4A0F0DAD-EDDD-478A-B39B-4A6FB1CC3D20}" presName="hierChild4" presStyleCnt="0"/>
      <dgm:spPr/>
    </dgm:pt>
    <dgm:pt modelId="{1D1A4FC8-11E1-4C41-9F9F-EA07AA386A1D}" type="pres">
      <dgm:prSet presAssocID="{4A0F0DAD-EDDD-478A-B39B-4A6FB1CC3D20}" presName="hierChild5" presStyleCnt="0"/>
      <dgm:spPr/>
    </dgm:pt>
    <dgm:pt modelId="{0C75C2AB-76F3-4B54-B718-D6C7A10EFE8B}" type="pres">
      <dgm:prSet presAssocID="{ED1EC847-F7A8-437A-945D-FF8E6EF025BB}" presName="Name64" presStyleLbl="parChTrans1D2" presStyleIdx="1" presStyleCnt="5"/>
      <dgm:spPr/>
    </dgm:pt>
    <dgm:pt modelId="{9CC34346-532A-41FF-8B42-A09A381C9B4E}" type="pres">
      <dgm:prSet presAssocID="{BFCC7172-DC8E-466F-9BFB-C7B64C6F3A12}" presName="hierRoot2" presStyleCnt="0">
        <dgm:presLayoutVars>
          <dgm:hierBranch val="init"/>
        </dgm:presLayoutVars>
      </dgm:prSet>
      <dgm:spPr/>
    </dgm:pt>
    <dgm:pt modelId="{E718DD2E-E4EE-430E-8BF1-6201684287CC}" type="pres">
      <dgm:prSet presAssocID="{BFCC7172-DC8E-466F-9BFB-C7B64C6F3A12}" presName="rootComposite" presStyleCnt="0"/>
      <dgm:spPr/>
    </dgm:pt>
    <dgm:pt modelId="{2CAEB6C0-7C39-42B1-A1AF-5483126CAFDD}" type="pres">
      <dgm:prSet presAssocID="{BFCC7172-DC8E-466F-9BFB-C7B64C6F3A12}" presName="rootText" presStyleLbl="node2" presStyleIdx="1" presStyleCnt="4">
        <dgm:presLayoutVars>
          <dgm:chPref val="3"/>
        </dgm:presLayoutVars>
      </dgm:prSet>
      <dgm:spPr/>
    </dgm:pt>
    <dgm:pt modelId="{38661406-455C-473F-9ED6-109B57F68FCE}" type="pres">
      <dgm:prSet presAssocID="{BFCC7172-DC8E-466F-9BFB-C7B64C6F3A12}" presName="rootConnector" presStyleLbl="node2" presStyleIdx="1" presStyleCnt="4"/>
      <dgm:spPr/>
    </dgm:pt>
    <dgm:pt modelId="{00591669-D5FE-4454-B20B-C9DF97ABC3BD}" type="pres">
      <dgm:prSet presAssocID="{BFCC7172-DC8E-466F-9BFB-C7B64C6F3A12}" presName="hierChild4" presStyleCnt="0"/>
      <dgm:spPr/>
    </dgm:pt>
    <dgm:pt modelId="{8614EEFE-9AEF-4F0E-B875-9C7C88F1EA77}" type="pres">
      <dgm:prSet presAssocID="{BFCC7172-DC8E-466F-9BFB-C7B64C6F3A12}" presName="hierChild5" presStyleCnt="0"/>
      <dgm:spPr/>
    </dgm:pt>
    <dgm:pt modelId="{B9CDA958-4CD6-4E55-BDDD-1D9B8E51D0B4}" type="pres">
      <dgm:prSet presAssocID="{B5A52D56-B55D-4046-89EF-7AC62AA6C49E}" presName="Name64" presStyleLbl="parChTrans1D2" presStyleIdx="2" presStyleCnt="5"/>
      <dgm:spPr/>
    </dgm:pt>
    <dgm:pt modelId="{73CFADF9-7EA7-42D0-8A47-8E64BAD2B733}" type="pres">
      <dgm:prSet presAssocID="{E85F66D4-5868-4C03-B304-B7FE17CA0DB0}" presName="hierRoot2" presStyleCnt="0">
        <dgm:presLayoutVars>
          <dgm:hierBranch val="init"/>
        </dgm:presLayoutVars>
      </dgm:prSet>
      <dgm:spPr/>
    </dgm:pt>
    <dgm:pt modelId="{DF503FF8-3BC0-470F-8032-A4B98E858DC2}" type="pres">
      <dgm:prSet presAssocID="{E85F66D4-5868-4C03-B304-B7FE17CA0DB0}" presName="rootComposite" presStyleCnt="0"/>
      <dgm:spPr/>
    </dgm:pt>
    <dgm:pt modelId="{37FDF7A3-0CA3-4380-814A-8AE7247C1DD7}" type="pres">
      <dgm:prSet presAssocID="{E85F66D4-5868-4C03-B304-B7FE17CA0DB0}" presName="rootText" presStyleLbl="node2" presStyleIdx="2" presStyleCnt="4">
        <dgm:presLayoutVars>
          <dgm:chPref val="3"/>
        </dgm:presLayoutVars>
      </dgm:prSet>
      <dgm:spPr/>
    </dgm:pt>
    <dgm:pt modelId="{1C6A5939-21BF-45F7-ACAC-E9CDA7739AA3}" type="pres">
      <dgm:prSet presAssocID="{E85F66D4-5868-4C03-B304-B7FE17CA0DB0}" presName="rootConnector" presStyleLbl="node2" presStyleIdx="2" presStyleCnt="4"/>
      <dgm:spPr/>
    </dgm:pt>
    <dgm:pt modelId="{0DA51B5D-8D6B-4027-9643-19ED18AA1FD8}" type="pres">
      <dgm:prSet presAssocID="{E85F66D4-5868-4C03-B304-B7FE17CA0DB0}" presName="hierChild4" presStyleCnt="0"/>
      <dgm:spPr/>
    </dgm:pt>
    <dgm:pt modelId="{38103B2B-225E-43DF-99BC-32B6FC624521}" type="pres">
      <dgm:prSet presAssocID="{E85F66D4-5868-4C03-B304-B7FE17CA0DB0}" presName="hierChild5" presStyleCnt="0"/>
      <dgm:spPr/>
    </dgm:pt>
    <dgm:pt modelId="{347B33C4-2729-4066-BF71-D5B2F7516151}" type="pres">
      <dgm:prSet presAssocID="{D47CB7EB-70C9-4327-B012-FF534BBFEAB2}" presName="Name64" presStyleLbl="parChTrans1D2" presStyleIdx="3" presStyleCnt="5"/>
      <dgm:spPr/>
    </dgm:pt>
    <dgm:pt modelId="{BBF4C65F-9FE4-4C61-B25E-E4C3BE8845E8}" type="pres">
      <dgm:prSet presAssocID="{1CE7F23C-E7C1-4710-8C19-AFCF731A416C}" presName="hierRoot2" presStyleCnt="0">
        <dgm:presLayoutVars>
          <dgm:hierBranch val="init"/>
        </dgm:presLayoutVars>
      </dgm:prSet>
      <dgm:spPr/>
    </dgm:pt>
    <dgm:pt modelId="{8210B526-8E91-4784-AD5B-1ED353BA2859}" type="pres">
      <dgm:prSet presAssocID="{1CE7F23C-E7C1-4710-8C19-AFCF731A416C}" presName="rootComposite" presStyleCnt="0"/>
      <dgm:spPr/>
    </dgm:pt>
    <dgm:pt modelId="{A4045F30-D62B-46F5-812F-60923DF4544B}" type="pres">
      <dgm:prSet presAssocID="{1CE7F23C-E7C1-4710-8C19-AFCF731A416C}" presName="rootText" presStyleLbl="node2" presStyleIdx="3" presStyleCnt="4">
        <dgm:presLayoutVars>
          <dgm:chPref val="3"/>
        </dgm:presLayoutVars>
      </dgm:prSet>
      <dgm:spPr/>
    </dgm:pt>
    <dgm:pt modelId="{AFD64D75-70DA-417A-B5BA-1D27D2100448}" type="pres">
      <dgm:prSet presAssocID="{1CE7F23C-E7C1-4710-8C19-AFCF731A416C}" presName="rootConnector" presStyleLbl="node2" presStyleIdx="3" presStyleCnt="4"/>
      <dgm:spPr/>
    </dgm:pt>
    <dgm:pt modelId="{50725C43-7100-48B3-AEAD-AE9E484D953C}" type="pres">
      <dgm:prSet presAssocID="{1CE7F23C-E7C1-4710-8C19-AFCF731A416C}" presName="hierChild4" presStyleCnt="0"/>
      <dgm:spPr/>
    </dgm:pt>
    <dgm:pt modelId="{E9F95062-A349-4FDF-90E7-39FDC6A03B44}" type="pres">
      <dgm:prSet presAssocID="{1CE7F23C-E7C1-4710-8C19-AFCF731A416C}" presName="hierChild5" presStyleCnt="0"/>
      <dgm:spPr/>
    </dgm:pt>
    <dgm:pt modelId="{436704BF-DE19-4772-B565-D7AF5CE21FDC}" type="pres">
      <dgm:prSet presAssocID="{11F5E83B-8E54-4A96-AF47-2AABED02AE99}" presName="hierChild3" presStyleCnt="0"/>
      <dgm:spPr/>
    </dgm:pt>
    <dgm:pt modelId="{33AE5C66-9502-41D0-9545-B4893F586690}" type="pres">
      <dgm:prSet presAssocID="{4519BF53-DBB5-4DF2-B6D6-9D38B64E12B2}" presName="Name115" presStyleLbl="parChTrans1D2" presStyleIdx="4" presStyleCnt="5"/>
      <dgm:spPr/>
    </dgm:pt>
    <dgm:pt modelId="{A1442B02-6474-4DA3-B885-20BA18403465}" type="pres">
      <dgm:prSet presAssocID="{51942C06-F567-4FE9-BFA8-2D60BA1CC507}" presName="hierRoot3" presStyleCnt="0">
        <dgm:presLayoutVars>
          <dgm:hierBranch val="init"/>
        </dgm:presLayoutVars>
      </dgm:prSet>
      <dgm:spPr/>
    </dgm:pt>
    <dgm:pt modelId="{23A1D050-4633-4B2C-ACE3-BA540B1DE6E4}" type="pres">
      <dgm:prSet presAssocID="{51942C06-F567-4FE9-BFA8-2D60BA1CC507}" presName="rootComposite3" presStyleCnt="0"/>
      <dgm:spPr/>
    </dgm:pt>
    <dgm:pt modelId="{8F6D8D4E-C1F8-47D0-8761-A52A70D74F4A}" type="pres">
      <dgm:prSet presAssocID="{51942C06-F567-4FE9-BFA8-2D60BA1CC507}" presName="rootText3" presStyleLbl="asst1" presStyleIdx="0" presStyleCnt="1">
        <dgm:presLayoutVars>
          <dgm:chPref val="3"/>
        </dgm:presLayoutVars>
      </dgm:prSet>
      <dgm:spPr/>
    </dgm:pt>
    <dgm:pt modelId="{F7157571-6F75-4ADA-B5DC-75EFCB84C607}" type="pres">
      <dgm:prSet presAssocID="{51942C06-F567-4FE9-BFA8-2D60BA1CC507}" presName="rootConnector3" presStyleLbl="asst1" presStyleIdx="0" presStyleCnt="1"/>
      <dgm:spPr/>
    </dgm:pt>
    <dgm:pt modelId="{35838910-DD0F-4287-97CD-5EA0D2428F90}" type="pres">
      <dgm:prSet presAssocID="{51942C06-F567-4FE9-BFA8-2D60BA1CC507}" presName="hierChild6" presStyleCnt="0"/>
      <dgm:spPr/>
    </dgm:pt>
    <dgm:pt modelId="{ACBB582D-5143-4487-8999-3929360D5454}" type="pres">
      <dgm:prSet presAssocID="{51942C06-F567-4FE9-BFA8-2D60BA1CC507}" presName="hierChild7" presStyleCnt="0"/>
      <dgm:spPr/>
    </dgm:pt>
  </dgm:ptLst>
  <dgm:cxnLst>
    <dgm:cxn modelId="{18109F00-5D87-435B-9DE7-35EE2A622AD2}" srcId="{11F5E83B-8E54-4A96-AF47-2AABED02AE99}" destId="{4A0F0DAD-EDDD-478A-B39B-4A6FB1CC3D20}" srcOrd="1" destOrd="0" parTransId="{3390DF4B-E107-487E-86A3-9E375C180FD1}" sibTransId="{42CC1370-1FA8-4995-A85A-BC7C645C5CE0}"/>
    <dgm:cxn modelId="{0F8ABB10-20C3-44BE-B2BE-B3DD59922696}" type="presOf" srcId="{11F5E83B-8E54-4A96-AF47-2AABED02AE99}" destId="{7A872455-EDA9-4D66-8EA1-52F7569EF50E}" srcOrd="1" destOrd="0" presId="urn:microsoft.com/office/officeart/2009/3/layout/HorizontalOrganizationChart"/>
    <dgm:cxn modelId="{65936F28-B666-4C3B-876C-3504D6E061D3}" type="presOf" srcId="{1CE7F23C-E7C1-4710-8C19-AFCF731A416C}" destId="{A4045F30-D62B-46F5-812F-60923DF4544B}" srcOrd="0" destOrd="0" presId="urn:microsoft.com/office/officeart/2009/3/layout/HorizontalOrganizationChart"/>
    <dgm:cxn modelId="{AA338428-9A26-4F75-ACA6-D3AA1BD5213E}" type="presOf" srcId="{BFCC7172-DC8E-466F-9BFB-C7B64C6F3A12}" destId="{38661406-455C-473F-9ED6-109B57F68FCE}" srcOrd="1" destOrd="0" presId="urn:microsoft.com/office/officeart/2009/3/layout/HorizontalOrganizationChart"/>
    <dgm:cxn modelId="{DDC9782B-8A6E-4D2B-B561-BF4C4BCBBE1B}" type="presOf" srcId="{4A0F0DAD-EDDD-478A-B39B-4A6FB1CC3D20}" destId="{66924409-DBF0-45A8-ADC2-817BEE74B568}" srcOrd="0" destOrd="0" presId="urn:microsoft.com/office/officeart/2009/3/layout/HorizontalOrganizationChart"/>
    <dgm:cxn modelId="{EA4C0842-DC0A-4704-8949-4A1F9A4EFD61}" type="presOf" srcId="{B5A52D56-B55D-4046-89EF-7AC62AA6C49E}" destId="{B9CDA958-4CD6-4E55-BDDD-1D9B8E51D0B4}" srcOrd="0" destOrd="0" presId="urn:microsoft.com/office/officeart/2009/3/layout/HorizontalOrganizationChart"/>
    <dgm:cxn modelId="{DEE9CA44-9872-43D4-AC59-7DFE4FB301C6}" type="presOf" srcId="{11F5E83B-8E54-4A96-AF47-2AABED02AE99}" destId="{43B6B6CB-365B-493A-83A2-59BDEC93D22E}" srcOrd="0" destOrd="0" presId="urn:microsoft.com/office/officeart/2009/3/layout/HorizontalOrganizationChart"/>
    <dgm:cxn modelId="{458C5571-151A-4121-9F44-3ABA05CD7042}" type="presOf" srcId="{4519BF53-DBB5-4DF2-B6D6-9D38B64E12B2}" destId="{33AE5C66-9502-41D0-9545-B4893F586690}" srcOrd="0" destOrd="0" presId="urn:microsoft.com/office/officeart/2009/3/layout/HorizontalOrganizationChart"/>
    <dgm:cxn modelId="{6D25AE59-CB67-4C0B-A627-9A62166177E4}" type="presOf" srcId="{BFCC7172-DC8E-466F-9BFB-C7B64C6F3A12}" destId="{2CAEB6C0-7C39-42B1-A1AF-5483126CAFDD}" srcOrd="0" destOrd="0" presId="urn:microsoft.com/office/officeart/2009/3/layout/HorizontalOrganizationChart"/>
    <dgm:cxn modelId="{1F8D247C-347A-4B20-A64E-AB7B4D6207B5}" type="presOf" srcId="{D47CB7EB-70C9-4327-B012-FF534BBFEAB2}" destId="{347B33C4-2729-4066-BF71-D5B2F7516151}" srcOrd="0" destOrd="0" presId="urn:microsoft.com/office/officeart/2009/3/layout/HorizontalOrganizationChart"/>
    <dgm:cxn modelId="{47C5987E-6E95-4558-B05D-94ED172D14F6}" type="presOf" srcId="{E85F66D4-5868-4C03-B304-B7FE17CA0DB0}" destId="{37FDF7A3-0CA3-4380-814A-8AE7247C1DD7}" srcOrd="0" destOrd="0" presId="urn:microsoft.com/office/officeart/2009/3/layout/HorizontalOrganizationChart"/>
    <dgm:cxn modelId="{2165B582-11C9-463C-BD6B-2041D952CD86}" type="presOf" srcId="{51942C06-F567-4FE9-BFA8-2D60BA1CC507}" destId="{8F6D8D4E-C1F8-47D0-8761-A52A70D74F4A}" srcOrd="0" destOrd="0" presId="urn:microsoft.com/office/officeart/2009/3/layout/HorizontalOrganizationChart"/>
    <dgm:cxn modelId="{510F3493-1A5A-481F-9989-F233232EEA9A}" type="presOf" srcId="{ED1EC847-F7A8-437A-945D-FF8E6EF025BB}" destId="{0C75C2AB-76F3-4B54-B718-D6C7A10EFE8B}" srcOrd="0" destOrd="0" presId="urn:microsoft.com/office/officeart/2009/3/layout/HorizontalOrganizationChart"/>
    <dgm:cxn modelId="{AF0EB398-5764-4BE0-8971-B4CB5E21CB4A}" type="presOf" srcId="{3390DF4B-E107-487E-86A3-9E375C180FD1}" destId="{39965B1D-0F0A-412A-AD34-677B78198265}" srcOrd="0" destOrd="0" presId="urn:microsoft.com/office/officeart/2009/3/layout/HorizontalOrganizationChart"/>
    <dgm:cxn modelId="{590A519C-968F-4B6D-87C6-1D8C8B213DF5}" type="presOf" srcId="{4A0F0DAD-EDDD-478A-B39B-4A6FB1CC3D20}" destId="{FDE4BB1C-4B8B-4A28-9BFA-F20F4F2505DE}" srcOrd="1" destOrd="0" presId="urn:microsoft.com/office/officeart/2009/3/layout/HorizontalOrganizationChart"/>
    <dgm:cxn modelId="{7DE40AAE-180E-4C74-85DA-02CA7B7A2A38}" srcId="{11F5E83B-8E54-4A96-AF47-2AABED02AE99}" destId="{1CE7F23C-E7C1-4710-8C19-AFCF731A416C}" srcOrd="4" destOrd="0" parTransId="{D47CB7EB-70C9-4327-B012-FF534BBFEAB2}" sibTransId="{1B3940CC-8005-48E6-BCFE-864FCE42D12B}"/>
    <dgm:cxn modelId="{07A41EB3-C55D-4151-9E1D-59582311329F}" type="presOf" srcId="{E85F66D4-5868-4C03-B304-B7FE17CA0DB0}" destId="{1C6A5939-21BF-45F7-ACAC-E9CDA7739AA3}" srcOrd="1" destOrd="0" presId="urn:microsoft.com/office/officeart/2009/3/layout/HorizontalOrganizationChart"/>
    <dgm:cxn modelId="{2B1725B4-81F1-4A29-AA9B-6ECAB0A490E8}" srcId="{11F5E83B-8E54-4A96-AF47-2AABED02AE99}" destId="{E85F66D4-5868-4C03-B304-B7FE17CA0DB0}" srcOrd="3" destOrd="0" parTransId="{B5A52D56-B55D-4046-89EF-7AC62AA6C49E}" sibTransId="{84EB9CB0-429D-44C8-B1C1-554FF16DDA73}"/>
    <dgm:cxn modelId="{66E17FCE-09CF-43C1-9600-C41FD97B58A3}" type="presOf" srcId="{1CE7F23C-E7C1-4710-8C19-AFCF731A416C}" destId="{AFD64D75-70DA-417A-B5BA-1D27D2100448}" srcOrd="1" destOrd="0" presId="urn:microsoft.com/office/officeart/2009/3/layout/HorizontalOrganizationChart"/>
    <dgm:cxn modelId="{B6D7FCDC-9A44-43BF-B72F-1CDA772A0FF2}" srcId="{8F72C2AB-A26A-4A34-A610-85BF4D04AFFA}" destId="{11F5E83B-8E54-4A96-AF47-2AABED02AE99}" srcOrd="0" destOrd="0" parTransId="{A6921D6A-067D-4E80-B883-772C16B44744}" sibTransId="{9126B9EE-9F09-4282-AAB6-714DD17275CA}"/>
    <dgm:cxn modelId="{1EDED3E1-6249-46DF-AD71-058AE3E603BE}" type="presOf" srcId="{51942C06-F567-4FE9-BFA8-2D60BA1CC507}" destId="{F7157571-6F75-4ADA-B5DC-75EFCB84C607}" srcOrd="1" destOrd="0" presId="urn:microsoft.com/office/officeart/2009/3/layout/HorizontalOrganizationChart"/>
    <dgm:cxn modelId="{5473C1E6-0C4D-4B6E-93D0-3F9AF2AD2B59}" type="presOf" srcId="{8F72C2AB-A26A-4A34-A610-85BF4D04AFFA}" destId="{C9582552-9332-495B-9C6D-973D7C7C831B}" srcOrd="0" destOrd="0" presId="urn:microsoft.com/office/officeart/2009/3/layout/HorizontalOrganizationChart"/>
    <dgm:cxn modelId="{B63428FA-633A-4BA7-9E52-273A74162278}" srcId="{11F5E83B-8E54-4A96-AF47-2AABED02AE99}" destId="{BFCC7172-DC8E-466F-9BFB-C7B64C6F3A12}" srcOrd="2" destOrd="0" parTransId="{ED1EC847-F7A8-437A-945D-FF8E6EF025BB}" sibTransId="{78AB722F-34B7-4FF2-840A-6D1B44613CD7}"/>
    <dgm:cxn modelId="{AE2A52FC-72E5-4510-9AEE-17104760689F}" srcId="{11F5E83B-8E54-4A96-AF47-2AABED02AE99}" destId="{51942C06-F567-4FE9-BFA8-2D60BA1CC507}" srcOrd="0" destOrd="0" parTransId="{4519BF53-DBB5-4DF2-B6D6-9D38B64E12B2}" sibTransId="{27BA56FA-3536-41F5-8C2F-D2F71F210D22}"/>
    <dgm:cxn modelId="{94855E31-5E59-44B4-90C7-D3FFAA0A582A}" type="presParOf" srcId="{C9582552-9332-495B-9C6D-973D7C7C831B}" destId="{AADFEB21-286A-4371-A878-8284F5D4571D}" srcOrd="0" destOrd="0" presId="urn:microsoft.com/office/officeart/2009/3/layout/HorizontalOrganizationChart"/>
    <dgm:cxn modelId="{E3FE289C-DB3F-431A-937F-FFBBA7C17C60}" type="presParOf" srcId="{AADFEB21-286A-4371-A878-8284F5D4571D}" destId="{C18AE0E9-FEE7-4CEE-946B-2FA673A9E6C1}" srcOrd="0" destOrd="0" presId="urn:microsoft.com/office/officeart/2009/3/layout/HorizontalOrganizationChart"/>
    <dgm:cxn modelId="{0F771A5A-D95A-4ADD-BCFF-8C532E49BBDC}" type="presParOf" srcId="{C18AE0E9-FEE7-4CEE-946B-2FA673A9E6C1}" destId="{43B6B6CB-365B-493A-83A2-59BDEC93D22E}" srcOrd="0" destOrd="0" presId="urn:microsoft.com/office/officeart/2009/3/layout/HorizontalOrganizationChart"/>
    <dgm:cxn modelId="{D15D7659-42EC-41B2-8CA4-9928688240DA}" type="presParOf" srcId="{C18AE0E9-FEE7-4CEE-946B-2FA673A9E6C1}" destId="{7A872455-EDA9-4D66-8EA1-52F7569EF50E}" srcOrd="1" destOrd="0" presId="urn:microsoft.com/office/officeart/2009/3/layout/HorizontalOrganizationChart"/>
    <dgm:cxn modelId="{C85F0FB4-38DF-471C-A7E9-BC73A22AEA9A}" type="presParOf" srcId="{AADFEB21-286A-4371-A878-8284F5D4571D}" destId="{8C370834-92FA-483F-90B7-0FFFE7555A40}" srcOrd="1" destOrd="0" presId="urn:microsoft.com/office/officeart/2009/3/layout/HorizontalOrganizationChart"/>
    <dgm:cxn modelId="{186B5292-262A-4943-AAE8-0AD24A333AEB}" type="presParOf" srcId="{8C370834-92FA-483F-90B7-0FFFE7555A40}" destId="{39965B1D-0F0A-412A-AD34-677B78198265}" srcOrd="0" destOrd="0" presId="urn:microsoft.com/office/officeart/2009/3/layout/HorizontalOrganizationChart"/>
    <dgm:cxn modelId="{E07D7A2E-8DF0-4BC6-A3E4-5D852029B830}" type="presParOf" srcId="{8C370834-92FA-483F-90B7-0FFFE7555A40}" destId="{0FCF360D-F6B3-4561-A5C8-7403C986A42D}" srcOrd="1" destOrd="0" presId="urn:microsoft.com/office/officeart/2009/3/layout/HorizontalOrganizationChart"/>
    <dgm:cxn modelId="{FEF50B07-8CCA-4584-9AB7-9E1DF2BF4764}" type="presParOf" srcId="{0FCF360D-F6B3-4561-A5C8-7403C986A42D}" destId="{7BA4150B-0570-4EB0-A780-36D95D5D2C6A}" srcOrd="0" destOrd="0" presId="urn:microsoft.com/office/officeart/2009/3/layout/HorizontalOrganizationChart"/>
    <dgm:cxn modelId="{E228C6AA-42E4-4BA8-BE36-9654CEC1714F}" type="presParOf" srcId="{7BA4150B-0570-4EB0-A780-36D95D5D2C6A}" destId="{66924409-DBF0-45A8-ADC2-817BEE74B568}" srcOrd="0" destOrd="0" presId="urn:microsoft.com/office/officeart/2009/3/layout/HorizontalOrganizationChart"/>
    <dgm:cxn modelId="{827AC7F5-AC27-4140-93A0-D8CAE1E42498}" type="presParOf" srcId="{7BA4150B-0570-4EB0-A780-36D95D5D2C6A}" destId="{FDE4BB1C-4B8B-4A28-9BFA-F20F4F2505DE}" srcOrd="1" destOrd="0" presId="urn:microsoft.com/office/officeart/2009/3/layout/HorizontalOrganizationChart"/>
    <dgm:cxn modelId="{07D62DC1-3B73-4913-B5E7-7F46D9526E57}" type="presParOf" srcId="{0FCF360D-F6B3-4561-A5C8-7403C986A42D}" destId="{D78CEB7A-B00D-4E8F-A19C-8F922E6B7AA4}" srcOrd="1" destOrd="0" presId="urn:microsoft.com/office/officeart/2009/3/layout/HorizontalOrganizationChart"/>
    <dgm:cxn modelId="{C3813014-69CA-4D19-A153-D2955D9B4376}" type="presParOf" srcId="{0FCF360D-F6B3-4561-A5C8-7403C986A42D}" destId="{1D1A4FC8-11E1-4C41-9F9F-EA07AA386A1D}" srcOrd="2" destOrd="0" presId="urn:microsoft.com/office/officeart/2009/3/layout/HorizontalOrganizationChart"/>
    <dgm:cxn modelId="{60A1EA39-AD63-403C-8E17-B00D6F834BFB}" type="presParOf" srcId="{8C370834-92FA-483F-90B7-0FFFE7555A40}" destId="{0C75C2AB-76F3-4B54-B718-D6C7A10EFE8B}" srcOrd="2" destOrd="0" presId="urn:microsoft.com/office/officeart/2009/3/layout/HorizontalOrganizationChart"/>
    <dgm:cxn modelId="{46E38C43-911B-4A58-A015-30CD4D92E556}" type="presParOf" srcId="{8C370834-92FA-483F-90B7-0FFFE7555A40}" destId="{9CC34346-532A-41FF-8B42-A09A381C9B4E}" srcOrd="3" destOrd="0" presId="urn:microsoft.com/office/officeart/2009/3/layout/HorizontalOrganizationChart"/>
    <dgm:cxn modelId="{CB46E51F-03F4-4F7A-B849-CD2717C86956}" type="presParOf" srcId="{9CC34346-532A-41FF-8B42-A09A381C9B4E}" destId="{E718DD2E-E4EE-430E-8BF1-6201684287CC}" srcOrd="0" destOrd="0" presId="urn:microsoft.com/office/officeart/2009/3/layout/HorizontalOrganizationChart"/>
    <dgm:cxn modelId="{3A0B758D-418E-4370-8428-6E9658DCDD8C}" type="presParOf" srcId="{E718DD2E-E4EE-430E-8BF1-6201684287CC}" destId="{2CAEB6C0-7C39-42B1-A1AF-5483126CAFDD}" srcOrd="0" destOrd="0" presId="urn:microsoft.com/office/officeart/2009/3/layout/HorizontalOrganizationChart"/>
    <dgm:cxn modelId="{3B9C4527-8FFF-43FD-B55E-277C1990E546}" type="presParOf" srcId="{E718DD2E-E4EE-430E-8BF1-6201684287CC}" destId="{38661406-455C-473F-9ED6-109B57F68FCE}" srcOrd="1" destOrd="0" presId="urn:microsoft.com/office/officeart/2009/3/layout/HorizontalOrganizationChart"/>
    <dgm:cxn modelId="{08CF5B12-59BD-4462-B4E3-3EE2AF220B2D}" type="presParOf" srcId="{9CC34346-532A-41FF-8B42-A09A381C9B4E}" destId="{00591669-D5FE-4454-B20B-C9DF97ABC3BD}" srcOrd="1" destOrd="0" presId="urn:microsoft.com/office/officeart/2009/3/layout/HorizontalOrganizationChart"/>
    <dgm:cxn modelId="{BB737D45-DB8C-4513-B8F8-13EBBE5F4D3B}" type="presParOf" srcId="{9CC34346-532A-41FF-8B42-A09A381C9B4E}" destId="{8614EEFE-9AEF-4F0E-B875-9C7C88F1EA77}" srcOrd="2" destOrd="0" presId="urn:microsoft.com/office/officeart/2009/3/layout/HorizontalOrganizationChart"/>
    <dgm:cxn modelId="{D5CB9A6B-2A1D-4D3D-9719-5746B583E6F0}" type="presParOf" srcId="{8C370834-92FA-483F-90B7-0FFFE7555A40}" destId="{B9CDA958-4CD6-4E55-BDDD-1D9B8E51D0B4}" srcOrd="4" destOrd="0" presId="urn:microsoft.com/office/officeart/2009/3/layout/HorizontalOrganizationChart"/>
    <dgm:cxn modelId="{50631B45-32DF-4C43-8E6B-309415ECBE00}" type="presParOf" srcId="{8C370834-92FA-483F-90B7-0FFFE7555A40}" destId="{73CFADF9-7EA7-42D0-8A47-8E64BAD2B733}" srcOrd="5" destOrd="0" presId="urn:microsoft.com/office/officeart/2009/3/layout/HorizontalOrganizationChart"/>
    <dgm:cxn modelId="{07D1B3A0-87C2-436C-9A3A-FC642C1E07FC}" type="presParOf" srcId="{73CFADF9-7EA7-42D0-8A47-8E64BAD2B733}" destId="{DF503FF8-3BC0-470F-8032-A4B98E858DC2}" srcOrd="0" destOrd="0" presId="urn:microsoft.com/office/officeart/2009/3/layout/HorizontalOrganizationChart"/>
    <dgm:cxn modelId="{855C2AAC-198C-45E6-82DB-C005C0B80186}" type="presParOf" srcId="{DF503FF8-3BC0-470F-8032-A4B98E858DC2}" destId="{37FDF7A3-0CA3-4380-814A-8AE7247C1DD7}" srcOrd="0" destOrd="0" presId="urn:microsoft.com/office/officeart/2009/3/layout/HorizontalOrganizationChart"/>
    <dgm:cxn modelId="{AAD1835D-0CE5-43D5-92DD-BF75444689D7}" type="presParOf" srcId="{DF503FF8-3BC0-470F-8032-A4B98E858DC2}" destId="{1C6A5939-21BF-45F7-ACAC-E9CDA7739AA3}" srcOrd="1" destOrd="0" presId="urn:microsoft.com/office/officeart/2009/3/layout/HorizontalOrganizationChart"/>
    <dgm:cxn modelId="{4CDCF0A1-D098-42E0-8768-2EC3FF55DB45}" type="presParOf" srcId="{73CFADF9-7EA7-42D0-8A47-8E64BAD2B733}" destId="{0DA51B5D-8D6B-4027-9643-19ED18AA1FD8}" srcOrd="1" destOrd="0" presId="urn:microsoft.com/office/officeart/2009/3/layout/HorizontalOrganizationChart"/>
    <dgm:cxn modelId="{421550B1-E632-4AD1-A962-BB7E43C4D205}" type="presParOf" srcId="{73CFADF9-7EA7-42D0-8A47-8E64BAD2B733}" destId="{38103B2B-225E-43DF-99BC-32B6FC624521}" srcOrd="2" destOrd="0" presId="urn:microsoft.com/office/officeart/2009/3/layout/HorizontalOrganizationChart"/>
    <dgm:cxn modelId="{D88ABFAE-7EA7-43A2-82E6-3E8847199551}" type="presParOf" srcId="{8C370834-92FA-483F-90B7-0FFFE7555A40}" destId="{347B33C4-2729-4066-BF71-D5B2F7516151}" srcOrd="6" destOrd="0" presId="urn:microsoft.com/office/officeart/2009/3/layout/HorizontalOrganizationChart"/>
    <dgm:cxn modelId="{C2C2DD11-C3C6-4048-9BB0-E6AD23858187}" type="presParOf" srcId="{8C370834-92FA-483F-90B7-0FFFE7555A40}" destId="{BBF4C65F-9FE4-4C61-B25E-E4C3BE8845E8}" srcOrd="7" destOrd="0" presId="urn:microsoft.com/office/officeart/2009/3/layout/HorizontalOrganizationChart"/>
    <dgm:cxn modelId="{239FEC96-893A-4E8D-BFEF-FF0F5A41287C}" type="presParOf" srcId="{BBF4C65F-9FE4-4C61-B25E-E4C3BE8845E8}" destId="{8210B526-8E91-4784-AD5B-1ED353BA2859}" srcOrd="0" destOrd="0" presId="urn:microsoft.com/office/officeart/2009/3/layout/HorizontalOrganizationChart"/>
    <dgm:cxn modelId="{CCA12E08-B98C-4874-9B98-D4AADDE98164}" type="presParOf" srcId="{8210B526-8E91-4784-AD5B-1ED353BA2859}" destId="{A4045F30-D62B-46F5-812F-60923DF4544B}" srcOrd="0" destOrd="0" presId="urn:microsoft.com/office/officeart/2009/3/layout/HorizontalOrganizationChart"/>
    <dgm:cxn modelId="{8792E7FC-F9BD-4EEF-BA87-8FC5E41D9045}" type="presParOf" srcId="{8210B526-8E91-4784-AD5B-1ED353BA2859}" destId="{AFD64D75-70DA-417A-B5BA-1D27D2100448}" srcOrd="1" destOrd="0" presId="urn:microsoft.com/office/officeart/2009/3/layout/HorizontalOrganizationChart"/>
    <dgm:cxn modelId="{88A51098-354D-428C-BC08-4DBD66CB97BD}" type="presParOf" srcId="{BBF4C65F-9FE4-4C61-B25E-E4C3BE8845E8}" destId="{50725C43-7100-48B3-AEAD-AE9E484D953C}" srcOrd="1" destOrd="0" presId="urn:microsoft.com/office/officeart/2009/3/layout/HorizontalOrganizationChart"/>
    <dgm:cxn modelId="{24328121-28C6-4760-A54E-D3CA9379A308}" type="presParOf" srcId="{BBF4C65F-9FE4-4C61-B25E-E4C3BE8845E8}" destId="{E9F95062-A349-4FDF-90E7-39FDC6A03B44}" srcOrd="2" destOrd="0" presId="urn:microsoft.com/office/officeart/2009/3/layout/HorizontalOrganizationChart"/>
    <dgm:cxn modelId="{1823488A-F994-4928-921A-6867A42A62B7}" type="presParOf" srcId="{AADFEB21-286A-4371-A878-8284F5D4571D}" destId="{436704BF-DE19-4772-B565-D7AF5CE21FDC}" srcOrd="2" destOrd="0" presId="urn:microsoft.com/office/officeart/2009/3/layout/HorizontalOrganizationChart"/>
    <dgm:cxn modelId="{314BBDEC-C897-42B5-9A4A-0641F78C3678}" type="presParOf" srcId="{436704BF-DE19-4772-B565-D7AF5CE21FDC}" destId="{33AE5C66-9502-41D0-9545-B4893F586690}" srcOrd="0" destOrd="0" presId="urn:microsoft.com/office/officeart/2009/3/layout/HorizontalOrganizationChart"/>
    <dgm:cxn modelId="{78A0BF49-E732-40BF-A34D-BB820250F958}" type="presParOf" srcId="{436704BF-DE19-4772-B565-D7AF5CE21FDC}" destId="{A1442B02-6474-4DA3-B885-20BA18403465}" srcOrd="1" destOrd="0" presId="urn:microsoft.com/office/officeart/2009/3/layout/HorizontalOrganizationChart"/>
    <dgm:cxn modelId="{C8F25FEE-D61F-4766-AB1B-C39E417F251B}" type="presParOf" srcId="{A1442B02-6474-4DA3-B885-20BA18403465}" destId="{23A1D050-4633-4B2C-ACE3-BA540B1DE6E4}" srcOrd="0" destOrd="0" presId="urn:microsoft.com/office/officeart/2009/3/layout/HorizontalOrganizationChart"/>
    <dgm:cxn modelId="{3BAD6649-AE63-4322-9B62-D170176B4C40}" type="presParOf" srcId="{23A1D050-4633-4B2C-ACE3-BA540B1DE6E4}" destId="{8F6D8D4E-C1F8-47D0-8761-A52A70D74F4A}" srcOrd="0" destOrd="0" presId="urn:microsoft.com/office/officeart/2009/3/layout/HorizontalOrganizationChart"/>
    <dgm:cxn modelId="{A745B54C-DD5A-4891-9A0D-9C7D14945D18}" type="presParOf" srcId="{23A1D050-4633-4B2C-ACE3-BA540B1DE6E4}" destId="{F7157571-6F75-4ADA-B5DC-75EFCB84C607}" srcOrd="1" destOrd="0" presId="urn:microsoft.com/office/officeart/2009/3/layout/HorizontalOrganizationChart"/>
    <dgm:cxn modelId="{70D1787E-AB3C-420A-8692-4486756258B1}" type="presParOf" srcId="{A1442B02-6474-4DA3-B885-20BA18403465}" destId="{35838910-DD0F-4287-97CD-5EA0D2428F90}" srcOrd="1" destOrd="0" presId="urn:microsoft.com/office/officeart/2009/3/layout/HorizontalOrganizationChart"/>
    <dgm:cxn modelId="{CBFD1962-A0E8-4EBC-8DD4-CA66DC209F5F}" type="presParOf" srcId="{A1442B02-6474-4DA3-B885-20BA18403465}" destId="{ACBB582D-5143-4487-8999-3929360D5454}"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0728C-6AEB-4D44-8A15-0EE38AB5AF1B}">
      <dsp:nvSpPr>
        <dsp:cNvPr id="0" name=""/>
        <dsp:cNvSpPr/>
      </dsp:nvSpPr>
      <dsp:spPr>
        <a:xfrm>
          <a:off x="403786" y="1880736"/>
          <a:ext cx="264632" cy="504253"/>
        </a:xfrm>
        <a:custGeom>
          <a:avLst/>
          <a:gdLst/>
          <a:ahLst/>
          <a:cxnLst/>
          <a:rect l="0" t="0" r="0" b="0"/>
          <a:pathLst>
            <a:path>
              <a:moveTo>
                <a:pt x="0" y="0"/>
              </a:moveTo>
              <a:lnTo>
                <a:pt x="132316" y="0"/>
              </a:lnTo>
              <a:lnTo>
                <a:pt x="132316" y="504253"/>
              </a:lnTo>
              <a:lnTo>
                <a:pt x="264632" y="5042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521865" y="2118626"/>
        <a:ext cx="28473" cy="28473"/>
      </dsp:txXfrm>
    </dsp:sp>
    <dsp:sp modelId="{F88CA0E0-CCDD-4189-A18B-8817107AD06F}">
      <dsp:nvSpPr>
        <dsp:cNvPr id="0" name=""/>
        <dsp:cNvSpPr/>
      </dsp:nvSpPr>
      <dsp:spPr>
        <a:xfrm>
          <a:off x="403786" y="1835016"/>
          <a:ext cx="264632" cy="91440"/>
        </a:xfrm>
        <a:custGeom>
          <a:avLst/>
          <a:gdLst/>
          <a:ahLst/>
          <a:cxnLst/>
          <a:rect l="0" t="0" r="0" b="0"/>
          <a:pathLst>
            <a:path>
              <a:moveTo>
                <a:pt x="0" y="45720"/>
              </a:moveTo>
              <a:lnTo>
                <a:pt x="264632"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Poppins" panose="00000500000000000000" pitchFamily="2" charset="0"/>
            <a:cs typeface="Poppins" panose="00000500000000000000" pitchFamily="2" charset="0"/>
          </a:endParaRPr>
        </a:p>
      </dsp:txBody>
      <dsp:txXfrm>
        <a:off x="529486" y="1874120"/>
        <a:ext cx="13231" cy="13231"/>
      </dsp:txXfrm>
    </dsp:sp>
    <dsp:sp modelId="{538E65AD-A137-4567-B804-C86F4BBB7432}">
      <dsp:nvSpPr>
        <dsp:cNvPr id="0" name=""/>
        <dsp:cNvSpPr/>
      </dsp:nvSpPr>
      <dsp:spPr>
        <a:xfrm>
          <a:off x="403786" y="1376482"/>
          <a:ext cx="264632" cy="504253"/>
        </a:xfrm>
        <a:custGeom>
          <a:avLst/>
          <a:gdLst/>
          <a:ahLst/>
          <a:cxnLst/>
          <a:rect l="0" t="0" r="0" b="0"/>
          <a:pathLst>
            <a:path>
              <a:moveTo>
                <a:pt x="0" y="504253"/>
              </a:moveTo>
              <a:lnTo>
                <a:pt x="132316" y="504253"/>
              </a:lnTo>
              <a:lnTo>
                <a:pt x="132316" y="0"/>
              </a:lnTo>
              <a:lnTo>
                <a:pt x="264632"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Poppins" panose="00000500000000000000" pitchFamily="2" charset="0"/>
            <a:cs typeface="Poppins" panose="00000500000000000000" pitchFamily="2" charset="0"/>
          </a:endParaRPr>
        </a:p>
      </dsp:txBody>
      <dsp:txXfrm>
        <a:off x="521865" y="1614372"/>
        <a:ext cx="28473" cy="28473"/>
      </dsp:txXfrm>
    </dsp:sp>
    <dsp:sp modelId="{D97B0809-3A2D-4CB9-80A2-67C77C69A95F}">
      <dsp:nvSpPr>
        <dsp:cNvPr id="0" name=""/>
        <dsp:cNvSpPr/>
      </dsp:nvSpPr>
      <dsp:spPr>
        <a:xfrm rot="16200000">
          <a:off x="-859502" y="1679034"/>
          <a:ext cx="2123174" cy="403403"/>
        </a:xfrm>
        <a:prstGeom prst="rect">
          <a:avLst/>
        </a:prstGeom>
        <a:solidFill>
          <a:srgbClr val="DCD8D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latin typeface="Poppins" panose="00000500000000000000" pitchFamily="2" charset="0"/>
              <a:cs typeface="Poppins" panose="00000500000000000000" pitchFamily="2" charset="0"/>
            </a:rPr>
            <a:t>Dedicated Team</a:t>
          </a:r>
          <a:endParaRPr lang="en-IN" sz="900" kern="1200" dirty="0">
            <a:solidFill>
              <a:schemeClr val="tx1"/>
            </a:solidFill>
            <a:latin typeface="Poppins" panose="00000500000000000000" pitchFamily="2" charset="0"/>
            <a:cs typeface="Poppins" panose="00000500000000000000" pitchFamily="2" charset="0"/>
          </a:endParaRPr>
        </a:p>
      </dsp:txBody>
      <dsp:txXfrm>
        <a:off x="-859502" y="1679034"/>
        <a:ext cx="2123174" cy="403403"/>
      </dsp:txXfrm>
    </dsp:sp>
    <dsp:sp modelId="{98B8BBC5-716F-47BB-B51B-E6D195709E3B}">
      <dsp:nvSpPr>
        <dsp:cNvPr id="0" name=""/>
        <dsp:cNvSpPr/>
      </dsp:nvSpPr>
      <dsp:spPr>
        <a:xfrm>
          <a:off x="668418" y="1174780"/>
          <a:ext cx="1323162" cy="403403"/>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IN" sz="900" kern="1200" dirty="0">
              <a:solidFill>
                <a:schemeClr val="tx1"/>
              </a:solidFill>
              <a:latin typeface="Poppins" panose="00000500000000000000" pitchFamily="2" charset="0"/>
              <a:cs typeface="Poppins" panose="00000500000000000000" pitchFamily="2" charset="0"/>
            </a:rPr>
            <a:t>Institutional Relationship Manager</a:t>
          </a:r>
        </a:p>
      </dsp:txBody>
      <dsp:txXfrm>
        <a:off x="668418" y="1174780"/>
        <a:ext cx="1323162" cy="403403"/>
      </dsp:txXfrm>
    </dsp:sp>
    <dsp:sp modelId="{5AE3A8FE-6EAF-4C19-8BA9-A1F65805BCC4}">
      <dsp:nvSpPr>
        <dsp:cNvPr id="0" name=""/>
        <dsp:cNvSpPr/>
      </dsp:nvSpPr>
      <dsp:spPr>
        <a:xfrm>
          <a:off x="668418" y="1679034"/>
          <a:ext cx="1323162" cy="403403"/>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US" sz="900" kern="1200" dirty="0">
              <a:solidFill>
                <a:schemeClr val="tx1"/>
              </a:solidFill>
              <a:latin typeface="Poppins" panose="00000500000000000000" pitchFamily="2" charset="0"/>
              <a:cs typeface="Poppins" panose="00000500000000000000" pitchFamily="2" charset="0"/>
            </a:rPr>
            <a:t>Association Relationship Manager</a:t>
          </a:r>
          <a:endParaRPr lang="en-IN" sz="900" kern="1200" dirty="0">
            <a:solidFill>
              <a:schemeClr val="tx1"/>
            </a:solidFill>
            <a:latin typeface="Poppins" panose="00000500000000000000" pitchFamily="2" charset="0"/>
            <a:cs typeface="Poppins" panose="00000500000000000000" pitchFamily="2" charset="0"/>
          </a:endParaRPr>
        </a:p>
      </dsp:txBody>
      <dsp:txXfrm>
        <a:off x="668418" y="1679034"/>
        <a:ext cx="1323162" cy="403403"/>
      </dsp:txXfrm>
    </dsp:sp>
    <dsp:sp modelId="{54B7350B-DA8F-41A5-BF69-AB1914C4BA8C}">
      <dsp:nvSpPr>
        <dsp:cNvPr id="0" name=""/>
        <dsp:cNvSpPr/>
      </dsp:nvSpPr>
      <dsp:spPr>
        <a:xfrm>
          <a:off x="668418" y="2183288"/>
          <a:ext cx="1323162" cy="403403"/>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IN" sz="900" kern="1200" dirty="0">
              <a:solidFill>
                <a:schemeClr val="tx1"/>
              </a:solidFill>
              <a:latin typeface="Poppins" panose="00000500000000000000" pitchFamily="2" charset="0"/>
              <a:cs typeface="Poppins" panose="00000500000000000000" pitchFamily="2" charset="0"/>
            </a:rPr>
            <a:t>Omnichannel Lead</a:t>
          </a:r>
        </a:p>
      </dsp:txBody>
      <dsp:txXfrm>
        <a:off x="668418" y="2183288"/>
        <a:ext cx="1323162" cy="403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D0053-784A-4B49-B25A-30AED2834703}">
      <dsp:nvSpPr>
        <dsp:cNvPr id="0" name=""/>
        <dsp:cNvSpPr/>
      </dsp:nvSpPr>
      <dsp:spPr>
        <a:xfrm>
          <a:off x="539576" y="1824641"/>
          <a:ext cx="353572" cy="1349233"/>
        </a:xfrm>
        <a:custGeom>
          <a:avLst/>
          <a:gdLst/>
          <a:ahLst/>
          <a:cxnLst/>
          <a:rect l="0" t="0" r="0" b="0"/>
          <a:pathLst>
            <a:path>
              <a:moveTo>
                <a:pt x="0" y="0"/>
              </a:moveTo>
              <a:lnTo>
                <a:pt x="176786" y="0"/>
              </a:lnTo>
              <a:lnTo>
                <a:pt x="176786" y="1349233"/>
              </a:lnTo>
              <a:lnTo>
                <a:pt x="353572" y="13492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dirty="0"/>
        </a:p>
      </dsp:txBody>
      <dsp:txXfrm>
        <a:off x="681492" y="2464387"/>
        <a:ext cx="69739" cy="69739"/>
      </dsp:txXfrm>
    </dsp:sp>
    <dsp:sp modelId="{77E4EFA5-3CBF-4949-B69E-04DAD29C85C9}">
      <dsp:nvSpPr>
        <dsp:cNvPr id="0" name=""/>
        <dsp:cNvSpPr/>
      </dsp:nvSpPr>
      <dsp:spPr>
        <a:xfrm>
          <a:off x="539576" y="1824641"/>
          <a:ext cx="353572" cy="809539"/>
        </a:xfrm>
        <a:custGeom>
          <a:avLst/>
          <a:gdLst/>
          <a:ahLst/>
          <a:cxnLst/>
          <a:rect l="0" t="0" r="0" b="0"/>
          <a:pathLst>
            <a:path>
              <a:moveTo>
                <a:pt x="0" y="0"/>
              </a:moveTo>
              <a:lnTo>
                <a:pt x="176786" y="0"/>
              </a:lnTo>
              <a:lnTo>
                <a:pt x="176786" y="809539"/>
              </a:lnTo>
              <a:lnTo>
                <a:pt x="353572" y="80953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dirty="0"/>
        </a:p>
      </dsp:txBody>
      <dsp:txXfrm>
        <a:off x="694278" y="2207326"/>
        <a:ext cx="44169" cy="44169"/>
      </dsp:txXfrm>
    </dsp:sp>
    <dsp:sp modelId="{F88CA0E0-CCDD-4189-A18B-8817107AD06F}">
      <dsp:nvSpPr>
        <dsp:cNvPr id="0" name=""/>
        <dsp:cNvSpPr/>
      </dsp:nvSpPr>
      <dsp:spPr>
        <a:xfrm>
          <a:off x="539576" y="1824641"/>
          <a:ext cx="353572" cy="269846"/>
        </a:xfrm>
        <a:custGeom>
          <a:avLst/>
          <a:gdLst/>
          <a:ahLst/>
          <a:cxnLst/>
          <a:rect l="0" t="0" r="0" b="0"/>
          <a:pathLst>
            <a:path>
              <a:moveTo>
                <a:pt x="0" y="0"/>
              </a:moveTo>
              <a:lnTo>
                <a:pt x="176786" y="0"/>
              </a:lnTo>
              <a:lnTo>
                <a:pt x="176786" y="269846"/>
              </a:lnTo>
              <a:lnTo>
                <a:pt x="353572" y="26984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IN" sz="2800" kern="1200" dirty="0">
            <a:latin typeface="Poppins" panose="00000500000000000000" pitchFamily="2" charset="0"/>
            <a:cs typeface="Poppins" panose="00000500000000000000" pitchFamily="2" charset="0"/>
          </a:endParaRPr>
        </a:p>
      </dsp:txBody>
      <dsp:txXfrm>
        <a:off x="705243" y="1948444"/>
        <a:ext cx="22239" cy="22239"/>
      </dsp:txXfrm>
    </dsp:sp>
    <dsp:sp modelId="{423B3AF9-776F-47AE-B938-B942B13F99BB}">
      <dsp:nvSpPr>
        <dsp:cNvPr id="0" name=""/>
        <dsp:cNvSpPr/>
      </dsp:nvSpPr>
      <dsp:spPr>
        <a:xfrm>
          <a:off x="539576" y="1554794"/>
          <a:ext cx="353572" cy="269846"/>
        </a:xfrm>
        <a:custGeom>
          <a:avLst/>
          <a:gdLst/>
          <a:ahLst/>
          <a:cxnLst/>
          <a:rect l="0" t="0" r="0" b="0"/>
          <a:pathLst>
            <a:path>
              <a:moveTo>
                <a:pt x="0" y="269846"/>
              </a:moveTo>
              <a:lnTo>
                <a:pt x="176786" y="269846"/>
              </a:lnTo>
              <a:lnTo>
                <a:pt x="176786" y="0"/>
              </a:lnTo>
              <a:lnTo>
                <a:pt x="353572"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dirty="0"/>
        </a:p>
      </dsp:txBody>
      <dsp:txXfrm>
        <a:off x="705243" y="1678598"/>
        <a:ext cx="22239" cy="22239"/>
      </dsp:txXfrm>
    </dsp:sp>
    <dsp:sp modelId="{27262117-72F5-4960-A680-A8614DE9142D}">
      <dsp:nvSpPr>
        <dsp:cNvPr id="0" name=""/>
        <dsp:cNvSpPr/>
      </dsp:nvSpPr>
      <dsp:spPr>
        <a:xfrm>
          <a:off x="539576" y="1015101"/>
          <a:ext cx="353572" cy="809539"/>
        </a:xfrm>
        <a:custGeom>
          <a:avLst/>
          <a:gdLst/>
          <a:ahLst/>
          <a:cxnLst/>
          <a:rect l="0" t="0" r="0" b="0"/>
          <a:pathLst>
            <a:path>
              <a:moveTo>
                <a:pt x="0" y="809539"/>
              </a:moveTo>
              <a:lnTo>
                <a:pt x="176786" y="809539"/>
              </a:lnTo>
              <a:lnTo>
                <a:pt x="176786" y="0"/>
              </a:lnTo>
              <a:lnTo>
                <a:pt x="353572"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dirty="0"/>
        </a:p>
      </dsp:txBody>
      <dsp:txXfrm>
        <a:off x="694278" y="1397786"/>
        <a:ext cx="44169" cy="44169"/>
      </dsp:txXfrm>
    </dsp:sp>
    <dsp:sp modelId="{538E65AD-A137-4567-B804-C86F4BBB7432}">
      <dsp:nvSpPr>
        <dsp:cNvPr id="0" name=""/>
        <dsp:cNvSpPr/>
      </dsp:nvSpPr>
      <dsp:spPr>
        <a:xfrm>
          <a:off x="539576" y="475407"/>
          <a:ext cx="353572" cy="1349233"/>
        </a:xfrm>
        <a:custGeom>
          <a:avLst/>
          <a:gdLst/>
          <a:ahLst/>
          <a:cxnLst/>
          <a:rect l="0" t="0" r="0" b="0"/>
          <a:pathLst>
            <a:path>
              <a:moveTo>
                <a:pt x="0" y="1349233"/>
              </a:moveTo>
              <a:lnTo>
                <a:pt x="176786" y="1349233"/>
              </a:lnTo>
              <a:lnTo>
                <a:pt x="176786" y="0"/>
              </a:lnTo>
              <a:lnTo>
                <a:pt x="353572"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IN" sz="2800" kern="1200" dirty="0">
            <a:latin typeface="Poppins" panose="00000500000000000000" pitchFamily="2" charset="0"/>
            <a:cs typeface="Poppins" panose="00000500000000000000" pitchFamily="2" charset="0"/>
          </a:endParaRPr>
        </a:p>
      </dsp:txBody>
      <dsp:txXfrm>
        <a:off x="681492" y="1115154"/>
        <a:ext cx="69739" cy="69739"/>
      </dsp:txXfrm>
    </dsp:sp>
    <dsp:sp modelId="{D97B0809-3A2D-4CB9-80A2-67C77C69A95F}">
      <dsp:nvSpPr>
        <dsp:cNvPr id="0" name=""/>
        <dsp:cNvSpPr/>
      </dsp:nvSpPr>
      <dsp:spPr>
        <a:xfrm rot="16200000">
          <a:off x="-1148287" y="1555150"/>
          <a:ext cx="2836746" cy="538981"/>
        </a:xfrm>
        <a:prstGeom prst="rect">
          <a:avLst/>
        </a:prstGeom>
        <a:solidFill>
          <a:srgbClr val="DCD8D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latin typeface="Poppins" panose="00000500000000000000" pitchFamily="2" charset="0"/>
              <a:cs typeface="Poppins" panose="00000500000000000000" pitchFamily="2" charset="0"/>
            </a:rPr>
            <a:t>Dedicated Team</a:t>
          </a:r>
          <a:endParaRPr lang="en-IN" sz="1200" kern="1200" dirty="0">
            <a:solidFill>
              <a:schemeClr val="tx1"/>
            </a:solidFill>
            <a:latin typeface="Poppins" panose="00000500000000000000" pitchFamily="2" charset="0"/>
            <a:cs typeface="Poppins" panose="00000500000000000000" pitchFamily="2" charset="0"/>
          </a:endParaRPr>
        </a:p>
      </dsp:txBody>
      <dsp:txXfrm>
        <a:off x="-1148287" y="1555150"/>
        <a:ext cx="2836746" cy="538981"/>
      </dsp:txXfrm>
    </dsp:sp>
    <dsp:sp modelId="{98B8BBC5-716F-47BB-B51B-E6D195709E3B}">
      <dsp:nvSpPr>
        <dsp:cNvPr id="0" name=""/>
        <dsp:cNvSpPr/>
      </dsp:nvSpPr>
      <dsp:spPr>
        <a:xfrm>
          <a:off x="893148" y="272933"/>
          <a:ext cx="1767860" cy="404947"/>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IN" sz="1200" kern="1200" dirty="0">
              <a:solidFill>
                <a:schemeClr val="tx1"/>
              </a:solidFill>
              <a:latin typeface="Poppins" panose="00000500000000000000" pitchFamily="2" charset="0"/>
              <a:cs typeface="Poppins" panose="00000500000000000000" pitchFamily="2" charset="0"/>
            </a:rPr>
            <a:t>CMO – Platform Dev</a:t>
          </a:r>
        </a:p>
      </dsp:txBody>
      <dsp:txXfrm>
        <a:off x="893148" y="272933"/>
        <a:ext cx="1767860" cy="404947"/>
      </dsp:txXfrm>
    </dsp:sp>
    <dsp:sp modelId="{D8A0C92F-F56D-49F2-84D4-489ABD52E11A}">
      <dsp:nvSpPr>
        <dsp:cNvPr id="0" name=""/>
        <dsp:cNvSpPr/>
      </dsp:nvSpPr>
      <dsp:spPr>
        <a:xfrm>
          <a:off x="893148" y="812627"/>
          <a:ext cx="1767860" cy="404947"/>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IN" sz="1200" kern="1200" dirty="0">
              <a:solidFill>
                <a:schemeClr val="tx1"/>
              </a:solidFill>
              <a:latin typeface="Poppins" panose="00000500000000000000" pitchFamily="2" charset="0"/>
              <a:cs typeface="Poppins" panose="00000500000000000000" pitchFamily="2" charset="0"/>
            </a:rPr>
            <a:t>Content Strategist</a:t>
          </a:r>
        </a:p>
      </dsp:txBody>
      <dsp:txXfrm>
        <a:off x="893148" y="812627"/>
        <a:ext cx="1767860" cy="404947"/>
      </dsp:txXfrm>
    </dsp:sp>
    <dsp:sp modelId="{06D2561A-FC3B-4689-B967-E6687EC30E2C}">
      <dsp:nvSpPr>
        <dsp:cNvPr id="0" name=""/>
        <dsp:cNvSpPr/>
      </dsp:nvSpPr>
      <dsp:spPr>
        <a:xfrm>
          <a:off x="893148" y="1352320"/>
          <a:ext cx="1767860" cy="404947"/>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IN" sz="1200" kern="1200" dirty="0">
              <a:solidFill>
                <a:schemeClr val="tx1"/>
              </a:solidFill>
              <a:latin typeface="Poppins" panose="00000500000000000000" pitchFamily="2" charset="0"/>
              <a:cs typeface="Poppins" panose="00000500000000000000" pitchFamily="2" charset="0"/>
            </a:rPr>
            <a:t>Copywriter &amp; Editor</a:t>
          </a:r>
        </a:p>
      </dsp:txBody>
      <dsp:txXfrm>
        <a:off x="893148" y="1352320"/>
        <a:ext cx="1767860" cy="404947"/>
      </dsp:txXfrm>
    </dsp:sp>
    <dsp:sp modelId="{5AE3A8FE-6EAF-4C19-8BA9-A1F65805BCC4}">
      <dsp:nvSpPr>
        <dsp:cNvPr id="0" name=""/>
        <dsp:cNvSpPr/>
      </dsp:nvSpPr>
      <dsp:spPr>
        <a:xfrm>
          <a:off x="893148" y="1892013"/>
          <a:ext cx="1767860" cy="404947"/>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tx1"/>
              </a:solidFill>
              <a:latin typeface="Poppins" panose="00000500000000000000" pitchFamily="2" charset="0"/>
              <a:cs typeface="Poppins" panose="00000500000000000000" pitchFamily="2" charset="0"/>
            </a:rPr>
            <a:t>Medical Writers</a:t>
          </a:r>
          <a:endParaRPr lang="en-IN" sz="1200" kern="1200" dirty="0">
            <a:solidFill>
              <a:schemeClr val="tx1"/>
            </a:solidFill>
            <a:latin typeface="Poppins" panose="00000500000000000000" pitchFamily="2" charset="0"/>
            <a:cs typeface="Poppins" panose="00000500000000000000" pitchFamily="2" charset="0"/>
          </a:endParaRPr>
        </a:p>
      </dsp:txBody>
      <dsp:txXfrm>
        <a:off x="893148" y="1892013"/>
        <a:ext cx="1767860" cy="404947"/>
      </dsp:txXfrm>
    </dsp:sp>
    <dsp:sp modelId="{02A4004D-2A35-4AD2-AD75-D5BDE7143A89}">
      <dsp:nvSpPr>
        <dsp:cNvPr id="0" name=""/>
        <dsp:cNvSpPr/>
      </dsp:nvSpPr>
      <dsp:spPr>
        <a:xfrm>
          <a:off x="893148" y="2431707"/>
          <a:ext cx="1767860" cy="404947"/>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IN" sz="1200" kern="1200" dirty="0">
              <a:solidFill>
                <a:schemeClr val="tx1"/>
              </a:solidFill>
              <a:latin typeface="Poppins" panose="00000500000000000000" pitchFamily="2" charset="0"/>
              <a:cs typeface="Poppins" panose="00000500000000000000" pitchFamily="2" charset="0"/>
            </a:rPr>
            <a:t>Graphics Team</a:t>
          </a:r>
        </a:p>
      </dsp:txBody>
      <dsp:txXfrm>
        <a:off x="893148" y="2431707"/>
        <a:ext cx="1767860" cy="404947"/>
      </dsp:txXfrm>
    </dsp:sp>
    <dsp:sp modelId="{732B6994-D1CA-4606-9C0F-19E65C0017D4}">
      <dsp:nvSpPr>
        <dsp:cNvPr id="0" name=""/>
        <dsp:cNvSpPr/>
      </dsp:nvSpPr>
      <dsp:spPr>
        <a:xfrm>
          <a:off x="893148" y="2971400"/>
          <a:ext cx="1767860" cy="404947"/>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IN" sz="1200" kern="1200" dirty="0">
              <a:solidFill>
                <a:schemeClr val="tx1"/>
              </a:solidFill>
              <a:latin typeface="Poppins" panose="00000500000000000000" pitchFamily="2" charset="0"/>
              <a:cs typeface="Poppins" panose="00000500000000000000" pitchFamily="2" charset="0"/>
            </a:rPr>
            <a:t>Video Editing Team</a:t>
          </a:r>
        </a:p>
      </dsp:txBody>
      <dsp:txXfrm>
        <a:off x="893148" y="2971400"/>
        <a:ext cx="1767860" cy="4049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E5C66-9502-41D0-9545-B4893F586690}">
      <dsp:nvSpPr>
        <dsp:cNvPr id="0" name=""/>
        <dsp:cNvSpPr/>
      </dsp:nvSpPr>
      <dsp:spPr>
        <a:xfrm>
          <a:off x="1963780" y="1228348"/>
          <a:ext cx="154579" cy="435455"/>
        </a:xfrm>
        <a:custGeom>
          <a:avLst/>
          <a:gdLst/>
          <a:ahLst/>
          <a:cxnLst/>
          <a:rect l="0" t="0" r="0" b="0"/>
          <a:pathLst>
            <a:path>
              <a:moveTo>
                <a:pt x="0" y="435455"/>
              </a:moveTo>
              <a:lnTo>
                <a:pt x="154579" y="435455"/>
              </a:lnTo>
              <a:lnTo>
                <a:pt x="154579"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7B33C4-2729-4066-BF71-D5B2F7516151}">
      <dsp:nvSpPr>
        <dsp:cNvPr id="0" name=""/>
        <dsp:cNvSpPr/>
      </dsp:nvSpPr>
      <dsp:spPr>
        <a:xfrm>
          <a:off x="1963780" y="1663804"/>
          <a:ext cx="1026153" cy="445456"/>
        </a:xfrm>
        <a:custGeom>
          <a:avLst/>
          <a:gdLst/>
          <a:ahLst/>
          <a:cxnLst/>
          <a:rect l="0" t="0" r="0" b="0"/>
          <a:pathLst>
            <a:path>
              <a:moveTo>
                <a:pt x="0" y="0"/>
              </a:moveTo>
              <a:lnTo>
                <a:pt x="901643" y="0"/>
              </a:lnTo>
              <a:lnTo>
                <a:pt x="901643" y="445456"/>
              </a:lnTo>
              <a:lnTo>
                <a:pt x="1026153" y="44545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CDA958-4CD6-4E55-BDDD-1D9B8E51D0B4}">
      <dsp:nvSpPr>
        <dsp:cNvPr id="0" name=""/>
        <dsp:cNvSpPr/>
      </dsp:nvSpPr>
      <dsp:spPr>
        <a:xfrm>
          <a:off x="1963780" y="1528145"/>
          <a:ext cx="1026153" cy="91440"/>
        </a:xfrm>
        <a:custGeom>
          <a:avLst/>
          <a:gdLst/>
          <a:ahLst/>
          <a:cxnLst/>
          <a:rect l="0" t="0" r="0" b="0"/>
          <a:pathLst>
            <a:path>
              <a:moveTo>
                <a:pt x="0" y="135658"/>
              </a:moveTo>
              <a:lnTo>
                <a:pt x="901643" y="135658"/>
              </a:lnTo>
              <a:lnTo>
                <a:pt x="901643" y="45720"/>
              </a:lnTo>
              <a:lnTo>
                <a:pt x="1026153"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75C2AB-76F3-4B54-B718-D6C7A10EFE8B}">
      <dsp:nvSpPr>
        <dsp:cNvPr id="0" name=""/>
        <dsp:cNvSpPr/>
      </dsp:nvSpPr>
      <dsp:spPr>
        <a:xfrm>
          <a:off x="1963780" y="1038470"/>
          <a:ext cx="1026153" cy="625333"/>
        </a:xfrm>
        <a:custGeom>
          <a:avLst/>
          <a:gdLst/>
          <a:ahLst/>
          <a:cxnLst/>
          <a:rect l="0" t="0" r="0" b="0"/>
          <a:pathLst>
            <a:path>
              <a:moveTo>
                <a:pt x="0" y="625333"/>
              </a:moveTo>
              <a:lnTo>
                <a:pt x="901643" y="625333"/>
              </a:lnTo>
              <a:lnTo>
                <a:pt x="901643" y="0"/>
              </a:lnTo>
              <a:lnTo>
                <a:pt x="1026153"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965B1D-0F0A-412A-AD34-677B78198265}">
      <dsp:nvSpPr>
        <dsp:cNvPr id="0" name=""/>
        <dsp:cNvSpPr/>
      </dsp:nvSpPr>
      <dsp:spPr>
        <a:xfrm>
          <a:off x="1963780" y="503075"/>
          <a:ext cx="1026153" cy="1160729"/>
        </a:xfrm>
        <a:custGeom>
          <a:avLst/>
          <a:gdLst/>
          <a:ahLst/>
          <a:cxnLst/>
          <a:rect l="0" t="0" r="0" b="0"/>
          <a:pathLst>
            <a:path>
              <a:moveTo>
                <a:pt x="0" y="1160729"/>
              </a:moveTo>
              <a:lnTo>
                <a:pt x="901643" y="1160729"/>
              </a:lnTo>
              <a:lnTo>
                <a:pt x="901643" y="0"/>
              </a:lnTo>
              <a:lnTo>
                <a:pt x="1026153"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B6B6CB-365B-493A-83A2-59BDEC93D22E}">
      <dsp:nvSpPr>
        <dsp:cNvPr id="0" name=""/>
        <dsp:cNvSpPr/>
      </dsp:nvSpPr>
      <dsp:spPr>
        <a:xfrm>
          <a:off x="718674" y="1473925"/>
          <a:ext cx="1245105" cy="379757"/>
        </a:xfrm>
        <a:prstGeom prst="rect">
          <a:avLst/>
        </a:prstGeom>
        <a:solidFill>
          <a:srgbClr val="0072BB"/>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Poppins" panose="00000500000000000000" pitchFamily="2" charset="0"/>
              <a:cs typeface="Poppins" panose="00000500000000000000" pitchFamily="2" charset="0"/>
            </a:rPr>
            <a:t>Dedicated Team</a:t>
          </a:r>
          <a:endParaRPr lang="en-IN" sz="900" kern="1200" dirty="0">
            <a:solidFill>
              <a:schemeClr val="bg1"/>
            </a:solidFill>
            <a:latin typeface="Poppins" panose="00000500000000000000" pitchFamily="2" charset="0"/>
            <a:cs typeface="Poppins" panose="00000500000000000000" pitchFamily="2" charset="0"/>
          </a:endParaRPr>
        </a:p>
      </dsp:txBody>
      <dsp:txXfrm>
        <a:off x="718674" y="1473925"/>
        <a:ext cx="1245105" cy="379757"/>
      </dsp:txXfrm>
    </dsp:sp>
    <dsp:sp modelId="{66924409-DBF0-45A8-ADC2-817BEE74B568}">
      <dsp:nvSpPr>
        <dsp:cNvPr id="0" name=""/>
        <dsp:cNvSpPr/>
      </dsp:nvSpPr>
      <dsp:spPr>
        <a:xfrm>
          <a:off x="2989933" y="313196"/>
          <a:ext cx="1245105" cy="37975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404040"/>
              </a:solidFill>
              <a:latin typeface="Poppins" panose="00000500000000000000" pitchFamily="2" charset="0"/>
              <a:cs typeface="Poppins" panose="00000500000000000000" pitchFamily="2" charset="0"/>
            </a:rPr>
            <a:t>Dental Panel</a:t>
          </a:r>
          <a:endParaRPr lang="en-IN" sz="900" kern="1200" dirty="0">
            <a:solidFill>
              <a:srgbClr val="404040"/>
            </a:solidFill>
            <a:latin typeface="Poppins" panose="00000500000000000000" pitchFamily="2" charset="0"/>
            <a:cs typeface="Poppins" panose="00000500000000000000" pitchFamily="2" charset="0"/>
          </a:endParaRPr>
        </a:p>
      </dsp:txBody>
      <dsp:txXfrm>
        <a:off x="2989933" y="313196"/>
        <a:ext cx="1245105" cy="379757"/>
      </dsp:txXfrm>
    </dsp:sp>
    <dsp:sp modelId="{2CAEB6C0-7C39-42B1-A1AF-5483126CAFDD}">
      <dsp:nvSpPr>
        <dsp:cNvPr id="0" name=""/>
        <dsp:cNvSpPr/>
      </dsp:nvSpPr>
      <dsp:spPr>
        <a:xfrm>
          <a:off x="2989933" y="848591"/>
          <a:ext cx="1245105" cy="37975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404040"/>
              </a:solidFill>
              <a:latin typeface="Poppins" panose="00000500000000000000" pitchFamily="2" charset="0"/>
              <a:cs typeface="Poppins" panose="00000500000000000000" pitchFamily="2" charset="0"/>
            </a:rPr>
            <a:t>Multichannel Team </a:t>
          </a:r>
          <a:endParaRPr lang="en-IN" sz="900" kern="1200" dirty="0">
            <a:solidFill>
              <a:srgbClr val="404040"/>
            </a:solidFill>
            <a:latin typeface="Poppins" panose="00000500000000000000" pitchFamily="2" charset="0"/>
            <a:cs typeface="Poppins" panose="00000500000000000000" pitchFamily="2" charset="0"/>
          </a:endParaRPr>
        </a:p>
      </dsp:txBody>
      <dsp:txXfrm>
        <a:off x="2989933" y="848591"/>
        <a:ext cx="1245105" cy="379757"/>
      </dsp:txXfrm>
    </dsp:sp>
    <dsp:sp modelId="{37FDF7A3-0CA3-4380-814A-8AE7247C1DD7}">
      <dsp:nvSpPr>
        <dsp:cNvPr id="0" name=""/>
        <dsp:cNvSpPr/>
      </dsp:nvSpPr>
      <dsp:spPr>
        <a:xfrm>
          <a:off x="2989933" y="1383987"/>
          <a:ext cx="1245105" cy="37975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404040"/>
              </a:solidFill>
              <a:latin typeface="Poppins" panose="00000500000000000000" pitchFamily="2" charset="0"/>
              <a:cs typeface="Poppins" panose="00000500000000000000" pitchFamily="2" charset="0"/>
            </a:rPr>
            <a:t>Data Team</a:t>
          </a:r>
          <a:endParaRPr lang="en-IN" sz="900" kern="1200" dirty="0">
            <a:solidFill>
              <a:srgbClr val="404040"/>
            </a:solidFill>
            <a:latin typeface="Poppins" panose="00000500000000000000" pitchFamily="2" charset="0"/>
            <a:cs typeface="Poppins" panose="00000500000000000000" pitchFamily="2" charset="0"/>
          </a:endParaRPr>
        </a:p>
      </dsp:txBody>
      <dsp:txXfrm>
        <a:off x="2989933" y="1383987"/>
        <a:ext cx="1245105" cy="379757"/>
      </dsp:txXfrm>
    </dsp:sp>
    <dsp:sp modelId="{A4045F30-D62B-46F5-812F-60923DF4544B}">
      <dsp:nvSpPr>
        <dsp:cNvPr id="0" name=""/>
        <dsp:cNvSpPr/>
      </dsp:nvSpPr>
      <dsp:spPr>
        <a:xfrm>
          <a:off x="2989933" y="1919382"/>
          <a:ext cx="1245105" cy="37975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404040"/>
              </a:solidFill>
              <a:latin typeface="Poppins" panose="00000500000000000000" pitchFamily="2" charset="0"/>
              <a:cs typeface="Poppins" panose="00000500000000000000" pitchFamily="2" charset="0"/>
            </a:rPr>
            <a:t>Engagement Team</a:t>
          </a:r>
          <a:endParaRPr lang="en-IN" sz="900" kern="1200" dirty="0">
            <a:solidFill>
              <a:srgbClr val="404040"/>
            </a:solidFill>
            <a:latin typeface="Poppins" panose="00000500000000000000" pitchFamily="2" charset="0"/>
            <a:cs typeface="Poppins" panose="00000500000000000000" pitchFamily="2" charset="0"/>
          </a:endParaRPr>
        </a:p>
      </dsp:txBody>
      <dsp:txXfrm>
        <a:off x="2989933" y="1919382"/>
        <a:ext cx="1245105" cy="379757"/>
      </dsp:txXfrm>
    </dsp:sp>
    <dsp:sp modelId="{8F6D8D4E-C1F8-47D0-8761-A52A70D74F4A}">
      <dsp:nvSpPr>
        <dsp:cNvPr id="0" name=""/>
        <dsp:cNvSpPr/>
      </dsp:nvSpPr>
      <dsp:spPr>
        <a:xfrm>
          <a:off x="1495807" y="848591"/>
          <a:ext cx="1245105" cy="37975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404040"/>
              </a:solidFill>
              <a:latin typeface="Poppins" panose="00000500000000000000" pitchFamily="2" charset="0"/>
              <a:cs typeface="Poppins" panose="00000500000000000000" pitchFamily="2" charset="0"/>
            </a:rPr>
            <a:t>Campaign Lead</a:t>
          </a:r>
          <a:endParaRPr lang="en-IN" sz="900" kern="1200" dirty="0">
            <a:solidFill>
              <a:srgbClr val="404040"/>
            </a:solidFill>
            <a:latin typeface="Poppins" panose="00000500000000000000" pitchFamily="2" charset="0"/>
            <a:cs typeface="Poppins" panose="00000500000000000000" pitchFamily="2" charset="0"/>
          </a:endParaRPr>
        </a:p>
      </dsp:txBody>
      <dsp:txXfrm>
        <a:off x="1495807" y="848591"/>
        <a:ext cx="1245105" cy="37975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9BAE-7BB2-1784-CC18-52C0DBAE1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09ABDE-F537-7DF4-22A7-E2E4A6DA3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BA24FA-DA14-2B1C-66B6-65B071AE3778}"/>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5" name="Footer Placeholder 4">
            <a:extLst>
              <a:ext uri="{FF2B5EF4-FFF2-40B4-BE49-F238E27FC236}">
                <a16:creationId xmlns:a16="http://schemas.microsoft.com/office/drawing/2014/main" id="{954BC1A8-1105-61D7-ECCE-7D914794192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7FA8433-57AF-331E-A2A6-03D602996E41}"/>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360751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1C5D-8016-6473-006B-FABE2B76F8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1661EA-5096-70D1-5742-DAF4D8D056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CB9BF-C99D-F346-4EC8-F3324D58C7EB}"/>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5" name="Footer Placeholder 4">
            <a:extLst>
              <a:ext uri="{FF2B5EF4-FFF2-40B4-BE49-F238E27FC236}">
                <a16:creationId xmlns:a16="http://schemas.microsoft.com/office/drawing/2014/main" id="{174CAD89-392E-EB99-0AB2-A8D66348D07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63B78BE-99B7-F8D0-6592-7CB8BEE073B5}"/>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86905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29BDA-2176-03E1-9F21-574AC47583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E849C1-1E91-787E-84C7-B9BC2B38A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DD1F9-64FB-26BF-E309-AFD97FEA444F}"/>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5" name="Footer Placeholder 4">
            <a:extLst>
              <a:ext uri="{FF2B5EF4-FFF2-40B4-BE49-F238E27FC236}">
                <a16:creationId xmlns:a16="http://schemas.microsoft.com/office/drawing/2014/main" id="{DAF4B3C7-06A0-901B-0795-B566979159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BC1527-5D0A-5CE5-48D8-C076C68C15AA}"/>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373417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26A8-06E9-CB80-FCF8-8202ED969E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29EA0-5888-ABCE-9858-21BA9357EB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19DB4-1C3A-035E-BA56-6AA3992FD851}"/>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5" name="Footer Placeholder 4">
            <a:extLst>
              <a:ext uri="{FF2B5EF4-FFF2-40B4-BE49-F238E27FC236}">
                <a16:creationId xmlns:a16="http://schemas.microsoft.com/office/drawing/2014/main" id="{94357F59-8B53-15D4-529C-F84D3B8479C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AA70DFD-E506-7CA5-3A85-7447660EB0BA}"/>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332885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748B-BC46-44BD-5DF6-BA36352EDC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25F833-B8DE-E351-14DD-9FC97DC64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7AC118-92DC-F821-33CE-5943A272E138}"/>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5" name="Footer Placeholder 4">
            <a:extLst>
              <a:ext uri="{FF2B5EF4-FFF2-40B4-BE49-F238E27FC236}">
                <a16:creationId xmlns:a16="http://schemas.microsoft.com/office/drawing/2014/main" id="{B2155970-A205-9427-4ABB-FE330014516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357EE45-E286-0C67-3E8D-7477595AD9F9}"/>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343920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F663-C38D-354E-9846-1BBAE2CACF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CB5B8-CB40-E136-70CD-360DC0A822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27FDD5-AA2B-34AB-BEB6-978B8457F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92EBEC-B831-04D4-7F32-AF3EE60834F4}"/>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6" name="Footer Placeholder 5">
            <a:extLst>
              <a:ext uri="{FF2B5EF4-FFF2-40B4-BE49-F238E27FC236}">
                <a16:creationId xmlns:a16="http://schemas.microsoft.com/office/drawing/2014/main" id="{AE593EC6-9B95-E79E-BA61-65777A43BE1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B6F6BD3-D7AD-15FD-E07E-1EA7A184D2A3}"/>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154735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21D0-7428-ABE4-49B5-5E9E29F26C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14574D-4AAF-E999-B5A2-647922BF8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44D23-953A-894D-32A1-DA27F2B46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DB8311-D2B4-A2EA-088C-F7FB5FC63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336D75-5A0C-A584-276C-B6B92350C6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C64B63-3817-2B86-73E2-25DCBE1F9BEA}"/>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8" name="Footer Placeholder 7">
            <a:extLst>
              <a:ext uri="{FF2B5EF4-FFF2-40B4-BE49-F238E27FC236}">
                <a16:creationId xmlns:a16="http://schemas.microsoft.com/office/drawing/2014/main" id="{2C6FFB49-BF91-CD95-761B-5306C809DBD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5AD612F-337C-3D1D-A82B-290CB230A7A7}"/>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257056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64CF-ACDA-805D-9A3A-9854F99074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A37764-2D13-BB79-E8D7-AB964FC179C8}"/>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4" name="Footer Placeholder 3">
            <a:extLst>
              <a:ext uri="{FF2B5EF4-FFF2-40B4-BE49-F238E27FC236}">
                <a16:creationId xmlns:a16="http://schemas.microsoft.com/office/drawing/2014/main" id="{B2A006C6-1763-C66A-6D3E-AF540591EEC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5D9CCAF-8A60-BBBD-20BF-56F4713DA443}"/>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32964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A689AF-7046-EA6D-0633-9AC67E9AC37D}"/>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3" name="Footer Placeholder 2">
            <a:extLst>
              <a:ext uri="{FF2B5EF4-FFF2-40B4-BE49-F238E27FC236}">
                <a16:creationId xmlns:a16="http://schemas.microsoft.com/office/drawing/2014/main" id="{6130F8E9-4154-3BB6-E78D-88E3BBCD787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AB18982-A156-94D6-86F0-44FECE5C24FD}"/>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169347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C64E-A10B-1541-19A5-EF30C79BD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9FF5DE-5AD4-8251-4FB9-17B34FB01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216AD9-073F-971D-5571-BC86DF248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D0A76-3C5E-934F-A301-0241C1EEE07C}"/>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6" name="Footer Placeholder 5">
            <a:extLst>
              <a:ext uri="{FF2B5EF4-FFF2-40B4-BE49-F238E27FC236}">
                <a16:creationId xmlns:a16="http://schemas.microsoft.com/office/drawing/2014/main" id="{926B376B-B7E9-CB6E-C5AF-16F1715879D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8817CAC-A42D-4F7D-97E8-50787231B0D9}"/>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71945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E998-6584-3DC1-51E4-AF22D7E49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2277A6-BFB2-F115-CFB5-33D4C9F0E1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0335DA9-20B8-FA86-04CA-D7AAF01D6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92B4C-1BA0-1EF3-BE5F-6FB4D2044C49}"/>
              </a:ext>
            </a:extLst>
          </p:cNvPr>
          <p:cNvSpPr>
            <a:spLocks noGrp="1"/>
          </p:cNvSpPr>
          <p:nvPr>
            <p:ph type="dt" sz="half" idx="10"/>
          </p:nvPr>
        </p:nvSpPr>
        <p:spPr/>
        <p:txBody>
          <a:bodyPr/>
          <a:lstStyle/>
          <a:p>
            <a:fld id="{1C6F9718-C2F9-4477-AE3B-304806081D13}" type="datetimeFigureOut">
              <a:rPr lang="en-IN" smtClean="0"/>
              <a:t>30-12-2024</a:t>
            </a:fld>
            <a:endParaRPr lang="en-IN" dirty="0"/>
          </a:p>
        </p:txBody>
      </p:sp>
      <p:sp>
        <p:nvSpPr>
          <p:cNvPr id="6" name="Footer Placeholder 5">
            <a:extLst>
              <a:ext uri="{FF2B5EF4-FFF2-40B4-BE49-F238E27FC236}">
                <a16:creationId xmlns:a16="http://schemas.microsoft.com/office/drawing/2014/main" id="{E91D216B-E5DE-441B-6F99-7DD11376B4C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34BD2A7-DDBF-790A-0987-18457FEDFB15}"/>
              </a:ext>
            </a:extLst>
          </p:cNvPr>
          <p:cNvSpPr>
            <a:spLocks noGrp="1"/>
          </p:cNvSpPr>
          <p:nvPr>
            <p:ph type="sldNum" sz="quarter" idx="12"/>
          </p:nvPr>
        </p:nvSpPr>
        <p:spPr/>
        <p:txBody>
          <a:bodyPr/>
          <a:lstStyle/>
          <a:p>
            <a:fld id="{F439BC52-5130-41FA-89C1-1FF6CF53F2C6}" type="slidenum">
              <a:rPr lang="en-IN" smtClean="0"/>
              <a:t>‹#›</a:t>
            </a:fld>
            <a:endParaRPr lang="en-IN" dirty="0"/>
          </a:p>
        </p:txBody>
      </p:sp>
    </p:spTree>
    <p:extLst>
      <p:ext uri="{BB962C8B-B14F-4D97-AF65-F5344CB8AC3E}">
        <p14:creationId xmlns:p14="http://schemas.microsoft.com/office/powerpoint/2010/main" val="62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34198-AC1E-AF45-EDEF-B6E9BCFF37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EF3603-BA14-6A3C-7029-E6A61792A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5BABAE-9319-F3D8-3E35-04ABDAB73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F9718-C2F9-4477-AE3B-304806081D13}" type="datetimeFigureOut">
              <a:rPr lang="en-IN" smtClean="0"/>
              <a:t>30-12-2024</a:t>
            </a:fld>
            <a:endParaRPr lang="en-IN" dirty="0"/>
          </a:p>
        </p:txBody>
      </p:sp>
      <p:sp>
        <p:nvSpPr>
          <p:cNvPr id="5" name="Footer Placeholder 4">
            <a:extLst>
              <a:ext uri="{FF2B5EF4-FFF2-40B4-BE49-F238E27FC236}">
                <a16:creationId xmlns:a16="http://schemas.microsoft.com/office/drawing/2014/main" id="{4973A277-5EBC-B7EE-3DB9-A57D89F78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F68A276-194A-6BF4-84A6-D57065D37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9BC52-5130-41FA-89C1-1FF6CF53F2C6}" type="slidenum">
              <a:rPr lang="en-IN" smtClean="0"/>
              <a:t>‹#›</a:t>
            </a:fld>
            <a:endParaRPr lang="en-IN" dirty="0"/>
          </a:p>
        </p:txBody>
      </p:sp>
    </p:spTree>
    <p:extLst>
      <p:ext uri="{BB962C8B-B14F-4D97-AF65-F5344CB8AC3E}">
        <p14:creationId xmlns:p14="http://schemas.microsoft.com/office/powerpoint/2010/main" val="3476115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4.png"/><Relationship Id="rId5" Type="http://schemas.microsoft.com/office/2007/relationships/hdphoto" Target="../media/hdphoto1.wdp"/><Relationship Id="rId10" Type="http://schemas.openxmlformats.org/officeDocument/2006/relationships/image" Target="../media/image28.svg"/><Relationship Id="rId4" Type="http://schemas.openxmlformats.org/officeDocument/2006/relationships/image" Target="../media/image23.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85D68E-5C66-001E-61CC-EADBCD475B20}"/>
              </a:ext>
            </a:extLst>
          </p:cNvPr>
          <p:cNvPicPr>
            <a:picLocks noChangeAspect="1"/>
          </p:cNvPicPr>
          <p:nvPr/>
        </p:nvPicPr>
        <p:blipFill rotWithShape="1">
          <a:blip r:embed="rId2">
            <a:extLst>
              <a:ext uri="{28A0092B-C50C-407E-A947-70E740481C1C}">
                <a14:useLocalDpi xmlns:a14="http://schemas.microsoft.com/office/drawing/2010/main" val="0"/>
              </a:ext>
            </a:extLst>
          </a:blip>
          <a:srcRect b="16860"/>
          <a:stretch/>
        </p:blipFill>
        <p:spPr>
          <a:xfrm>
            <a:off x="0" y="0"/>
            <a:ext cx="12373167" cy="6858000"/>
          </a:xfrm>
          <a:prstGeom prst="rect">
            <a:avLst/>
          </a:prstGeom>
        </p:spPr>
      </p:pic>
      <p:sp>
        <p:nvSpPr>
          <p:cNvPr id="8" name="Rectangle 7">
            <a:extLst>
              <a:ext uri="{FF2B5EF4-FFF2-40B4-BE49-F238E27FC236}">
                <a16:creationId xmlns:a16="http://schemas.microsoft.com/office/drawing/2014/main" id="{E80D9235-5A3A-2EC0-CBB1-623684F913E4}"/>
              </a:ext>
            </a:extLst>
          </p:cNvPr>
          <p:cNvSpPr/>
          <p:nvPr/>
        </p:nvSpPr>
        <p:spPr>
          <a:xfrm>
            <a:off x="0" y="0"/>
            <a:ext cx="12373167" cy="6858000"/>
          </a:xfrm>
          <a:prstGeom prst="rect">
            <a:avLst/>
          </a:prstGeom>
          <a:solidFill>
            <a:srgbClr val="0072BB">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F8F68574-021B-ACDF-863B-3627328CB18D}"/>
              </a:ext>
            </a:extLst>
          </p:cNvPr>
          <p:cNvGrpSpPr/>
          <p:nvPr/>
        </p:nvGrpSpPr>
        <p:grpSpPr>
          <a:xfrm>
            <a:off x="1306976" y="2756233"/>
            <a:ext cx="9578049" cy="1661995"/>
            <a:chOff x="1405058" y="2413336"/>
            <a:chExt cx="9578049" cy="1661995"/>
          </a:xfrm>
        </p:grpSpPr>
        <p:sp>
          <p:nvSpPr>
            <p:cNvPr id="11" name="TextBox 10">
              <a:extLst>
                <a:ext uri="{FF2B5EF4-FFF2-40B4-BE49-F238E27FC236}">
                  <a16:creationId xmlns:a16="http://schemas.microsoft.com/office/drawing/2014/main" id="{FBF97CCB-02E8-39B0-B651-FC041D62D2ED}"/>
                </a:ext>
              </a:extLst>
            </p:cNvPr>
            <p:cNvSpPr txBox="1"/>
            <p:nvPr/>
          </p:nvSpPr>
          <p:spPr>
            <a:xfrm>
              <a:off x="1405058" y="3429000"/>
              <a:ext cx="9578049" cy="646331"/>
            </a:xfrm>
            <a:prstGeom prst="rect">
              <a:avLst/>
            </a:prstGeom>
            <a:noFill/>
          </p:spPr>
          <p:txBody>
            <a:bodyPr wrap="square">
              <a:spAutoFit/>
            </a:bodyPr>
            <a:lstStyle/>
            <a:p>
              <a:pPr algn="ctr"/>
              <a:r>
                <a:rPr lang="en-IN" sz="1800" dirty="0">
                  <a:solidFill>
                    <a:schemeClr val="bg1"/>
                  </a:solidFill>
                  <a:effectLst/>
                  <a:latin typeface="Poppins Light" panose="00000400000000000000" pitchFamily="2" charset="0"/>
                  <a:ea typeface="Calibri" panose="020F0502020204030204" pitchFamily="34" charset="0"/>
                  <a:cs typeface="Poppins Light" panose="00000400000000000000" pitchFamily="2" charset="0"/>
                </a:rPr>
                <a:t>A platform designed specifically for Dental professionals with valuable resources for fostering collaboration, knowledge sharing, and professional growth</a:t>
              </a:r>
              <a:endParaRPr lang="en-IN" dirty="0">
                <a:solidFill>
                  <a:schemeClr val="bg1"/>
                </a:solidFill>
                <a:latin typeface="Poppins Light" panose="00000400000000000000" pitchFamily="2" charset="0"/>
                <a:cs typeface="Poppins Light" panose="00000400000000000000" pitchFamily="2" charset="0"/>
              </a:endParaRPr>
            </a:p>
          </p:txBody>
        </p:sp>
        <p:sp>
          <p:nvSpPr>
            <p:cNvPr id="4" name="TextBox 3">
              <a:extLst>
                <a:ext uri="{FF2B5EF4-FFF2-40B4-BE49-F238E27FC236}">
                  <a16:creationId xmlns:a16="http://schemas.microsoft.com/office/drawing/2014/main" id="{E324ACB6-8838-070A-2285-7E996249FE16}"/>
                </a:ext>
              </a:extLst>
            </p:cNvPr>
            <p:cNvSpPr txBox="1"/>
            <p:nvPr/>
          </p:nvSpPr>
          <p:spPr>
            <a:xfrm>
              <a:off x="2432800" y="2413336"/>
              <a:ext cx="7373273" cy="1015663"/>
            </a:xfrm>
            <a:prstGeom prst="rect">
              <a:avLst/>
            </a:prstGeom>
            <a:noFill/>
          </p:spPr>
          <p:txBody>
            <a:bodyPr wrap="square" rtlCol="0">
              <a:spAutoFit/>
            </a:bodyPr>
            <a:lstStyle/>
            <a:p>
              <a:pPr algn="ctr"/>
              <a:r>
                <a:rPr lang="en-US" sz="6000" dirty="0" err="1">
                  <a:solidFill>
                    <a:schemeClr val="bg1"/>
                  </a:solidFill>
                  <a:latin typeface="Poppins Medium" panose="00000600000000000000" pitchFamily="2" charset="0"/>
                  <a:cs typeface="Poppins Medium" panose="00000600000000000000" pitchFamily="2" charset="0"/>
                </a:rPr>
                <a:t>OralPro</a:t>
              </a:r>
              <a:r>
                <a:rPr lang="en-US" sz="6000" dirty="0">
                  <a:solidFill>
                    <a:schemeClr val="bg1"/>
                  </a:solidFill>
                  <a:latin typeface="Poppins Medium" panose="00000600000000000000" pitchFamily="2" charset="0"/>
                  <a:cs typeface="Poppins Medium" panose="00000600000000000000" pitchFamily="2" charset="0"/>
                </a:rPr>
                <a:t> Connect</a:t>
              </a:r>
              <a:r>
                <a:rPr lang="en-US" sz="4000" baseline="100000" dirty="0">
                  <a:solidFill>
                    <a:schemeClr val="bg1"/>
                  </a:solidFill>
                  <a:latin typeface="Poppins Thin" panose="00000300000000000000" pitchFamily="2" charset="0"/>
                  <a:cs typeface="Poppins Thin" panose="00000300000000000000" pitchFamily="2" charset="0"/>
                </a:rPr>
                <a:t>™</a:t>
              </a:r>
              <a:endParaRPr lang="en-IN" sz="9600" baseline="100000" dirty="0">
                <a:solidFill>
                  <a:schemeClr val="bg1"/>
                </a:solidFill>
                <a:latin typeface="Poppins Thin" panose="00000300000000000000" pitchFamily="2" charset="0"/>
                <a:cs typeface="Poppins Thin" panose="00000300000000000000" pitchFamily="2" charset="0"/>
              </a:endParaRPr>
            </a:p>
          </p:txBody>
        </p:sp>
      </p:grpSp>
    </p:spTree>
    <p:extLst>
      <p:ext uri="{BB962C8B-B14F-4D97-AF65-F5344CB8AC3E}">
        <p14:creationId xmlns:p14="http://schemas.microsoft.com/office/powerpoint/2010/main" val="136070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B0EC45-4615-CD35-A21F-E7211A0428CD}"/>
              </a:ext>
            </a:extLst>
          </p:cNvPr>
          <p:cNvSpPr/>
          <p:nvPr/>
        </p:nvSpPr>
        <p:spPr>
          <a:xfrm>
            <a:off x="636574" y="684962"/>
            <a:ext cx="869925" cy="45719"/>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ED398AC-1D05-028A-4727-B63F7C21A1E2}"/>
              </a:ext>
            </a:extLst>
          </p:cNvPr>
          <p:cNvSpPr txBox="1"/>
          <p:nvPr/>
        </p:nvSpPr>
        <p:spPr>
          <a:xfrm>
            <a:off x="547342" y="866874"/>
            <a:ext cx="8810018" cy="584775"/>
          </a:xfrm>
          <a:prstGeom prst="rect">
            <a:avLst/>
          </a:prstGeom>
          <a:noFill/>
        </p:spPr>
        <p:txBody>
          <a:bodyPr wrap="square" rtlCol="0">
            <a:spAutoFit/>
          </a:bodyPr>
          <a:lstStyle/>
          <a:p>
            <a:r>
              <a:rPr lang="en-US" sz="3200" dirty="0">
                <a:solidFill>
                  <a:srgbClr val="0072BB"/>
                </a:solidFill>
                <a:latin typeface="Poppins Thin" panose="00000300000000000000" pitchFamily="2" charset="0"/>
                <a:cs typeface="Poppins Thin" panose="00000300000000000000" pitchFamily="2" charset="0"/>
              </a:rPr>
              <a:t>TECHNOLOGY UPGRADE AND MAINTENANCE</a:t>
            </a:r>
            <a:endParaRPr lang="en-IN" sz="3200" dirty="0">
              <a:solidFill>
                <a:srgbClr val="0072BB"/>
              </a:solidFill>
              <a:latin typeface="Poppins Thin" panose="00000300000000000000" pitchFamily="2" charset="0"/>
              <a:cs typeface="Poppins Thin" panose="00000300000000000000" pitchFamily="2" charset="0"/>
            </a:endParaRPr>
          </a:p>
        </p:txBody>
      </p:sp>
      <p:grpSp>
        <p:nvGrpSpPr>
          <p:cNvPr id="4" name="Group 3">
            <a:extLst>
              <a:ext uri="{FF2B5EF4-FFF2-40B4-BE49-F238E27FC236}">
                <a16:creationId xmlns:a16="http://schemas.microsoft.com/office/drawing/2014/main" id="{4EDD67C6-2D8F-AB9E-4A01-DB58FA884A88}"/>
              </a:ext>
            </a:extLst>
          </p:cNvPr>
          <p:cNvGrpSpPr/>
          <p:nvPr/>
        </p:nvGrpSpPr>
        <p:grpSpPr>
          <a:xfrm>
            <a:off x="4433130" y="3211986"/>
            <a:ext cx="2908671" cy="309605"/>
            <a:chOff x="4575622" y="3226982"/>
            <a:chExt cx="4381637" cy="262575"/>
          </a:xfrm>
          <a:solidFill>
            <a:srgbClr val="0072BB"/>
          </a:solidFill>
        </p:grpSpPr>
        <p:cxnSp>
          <p:nvCxnSpPr>
            <p:cNvPr id="5" name="Straight Connector 4">
              <a:extLst>
                <a:ext uri="{FF2B5EF4-FFF2-40B4-BE49-F238E27FC236}">
                  <a16:creationId xmlns:a16="http://schemas.microsoft.com/office/drawing/2014/main" id="{76B77EF4-2A27-97FD-4FFD-E38D28498AB4}"/>
                </a:ext>
              </a:extLst>
            </p:cNvPr>
            <p:cNvCxnSpPr/>
            <p:nvPr/>
          </p:nvCxnSpPr>
          <p:spPr>
            <a:xfrm flipH="1">
              <a:off x="4845468" y="3423914"/>
              <a:ext cx="3723247" cy="0"/>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ECD5737-7CF4-3DE2-2241-252C3A6C600B}"/>
                </a:ext>
              </a:extLst>
            </p:cNvPr>
            <p:cNvCxnSpPr/>
            <p:nvPr/>
          </p:nvCxnSpPr>
          <p:spPr>
            <a:xfrm flipH="1">
              <a:off x="4845468" y="3289373"/>
              <a:ext cx="3396245" cy="0"/>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57BBCC-053B-015F-E096-5DEBDBD4EBC5}"/>
                </a:ext>
              </a:extLst>
            </p:cNvPr>
            <p:cNvCxnSpPr/>
            <p:nvPr/>
          </p:nvCxnSpPr>
          <p:spPr>
            <a:xfrm flipH="1">
              <a:off x="4575622" y="3363554"/>
              <a:ext cx="4381637" cy="0"/>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530309-224C-FD58-6074-E29EB4B5B53B}"/>
                </a:ext>
              </a:extLst>
            </p:cNvPr>
            <p:cNvCxnSpPr/>
            <p:nvPr/>
          </p:nvCxnSpPr>
          <p:spPr>
            <a:xfrm flipH="1">
              <a:off x="5114261" y="3226982"/>
              <a:ext cx="2407728" cy="0"/>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91D2DA-9392-16D0-D023-40843004DB3B}"/>
                </a:ext>
              </a:extLst>
            </p:cNvPr>
            <p:cNvCxnSpPr/>
            <p:nvPr/>
          </p:nvCxnSpPr>
          <p:spPr>
            <a:xfrm flipH="1">
              <a:off x="5114261" y="3489557"/>
              <a:ext cx="2003381" cy="0"/>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B2609F8B-3FC0-D01B-98DD-4E08E10C9EC9}"/>
              </a:ext>
            </a:extLst>
          </p:cNvPr>
          <p:cNvGrpSpPr/>
          <p:nvPr/>
        </p:nvGrpSpPr>
        <p:grpSpPr>
          <a:xfrm>
            <a:off x="3616085" y="4494635"/>
            <a:ext cx="338138" cy="346075"/>
            <a:chOff x="4845050" y="3979863"/>
            <a:chExt cx="338138" cy="346075"/>
          </a:xfrm>
          <a:solidFill>
            <a:srgbClr val="0072BB"/>
          </a:solidFill>
        </p:grpSpPr>
        <p:sp>
          <p:nvSpPr>
            <p:cNvPr id="14" name="Freeform 80">
              <a:extLst>
                <a:ext uri="{FF2B5EF4-FFF2-40B4-BE49-F238E27FC236}">
                  <a16:creationId xmlns:a16="http://schemas.microsoft.com/office/drawing/2014/main" id="{DD7D03E1-9E74-FEE3-8D29-25FF171ED273}"/>
                </a:ext>
              </a:extLst>
            </p:cNvPr>
            <p:cNvSpPr>
              <a:spLocks/>
            </p:cNvSpPr>
            <p:nvPr/>
          </p:nvSpPr>
          <p:spPr bwMode="auto">
            <a:xfrm>
              <a:off x="4987925" y="3979863"/>
              <a:ext cx="195263" cy="195263"/>
            </a:xfrm>
            <a:custGeom>
              <a:avLst/>
              <a:gdLst>
                <a:gd name="T0" fmla="*/ 46 w 52"/>
                <a:gd name="T1" fmla="*/ 44 h 52"/>
                <a:gd name="T2" fmla="*/ 52 w 52"/>
                <a:gd name="T3" fmla="*/ 34 h 52"/>
                <a:gd name="T4" fmla="*/ 46 w 52"/>
                <a:gd name="T5" fmla="*/ 30 h 52"/>
                <a:gd name="T6" fmla="*/ 46 w 52"/>
                <a:gd name="T7" fmla="*/ 22 h 52"/>
                <a:gd name="T8" fmla="*/ 52 w 52"/>
                <a:gd name="T9" fmla="*/ 18 h 52"/>
                <a:gd name="T10" fmla="*/ 46 w 52"/>
                <a:gd name="T11" fmla="*/ 8 h 52"/>
                <a:gd name="T12" fmla="*/ 40 w 52"/>
                <a:gd name="T13" fmla="*/ 11 h 52"/>
                <a:gd name="T14" fmla="*/ 32 w 52"/>
                <a:gd name="T15" fmla="*/ 7 h 52"/>
                <a:gd name="T16" fmla="*/ 32 w 52"/>
                <a:gd name="T17" fmla="*/ 0 h 52"/>
                <a:gd name="T18" fmla="*/ 20 w 52"/>
                <a:gd name="T19" fmla="*/ 0 h 52"/>
                <a:gd name="T20" fmla="*/ 20 w 52"/>
                <a:gd name="T21" fmla="*/ 7 h 52"/>
                <a:gd name="T22" fmla="*/ 13 w 52"/>
                <a:gd name="T23" fmla="*/ 11 h 52"/>
                <a:gd name="T24" fmla="*/ 7 w 52"/>
                <a:gd name="T25" fmla="*/ 8 h 52"/>
                <a:gd name="T26" fmla="*/ 1 w 52"/>
                <a:gd name="T27" fmla="*/ 18 h 52"/>
                <a:gd name="T28" fmla="*/ 7 w 52"/>
                <a:gd name="T29" fmla="*/ 22 h 52"/>
                <a:gd name="T30" fmla="*/ 6 w 52"/>
                <a:gd name="T31" fmla="*/ 30 h 52"/>
                <a:gd name="T32" fmla="*/ 0 w 52"/>
                <a:gd name="T33" fmla="*/ 34 h 52"/>
                <a:gd name="T34" fmla="*/ 6 w 52"/>
                <a:gd name="T35" fmla="*/ 44 h 52"/>
                <a:gd name="T36" fmla="*/ 13 w 52"/>
                <a:gd name="T37" fmla="*/ 41 h 52"/>
                <a:gd name="T38" fmla="*/ 20 w 52"/>
                <a:gd name="T39" fmla="*/ 45 h 52"/>
                <a:gd name="T40" fmla="*/ 20 w 52"/>
                <a:gd name="T41" fmla="*/ 52 h 52"/>
                <a:gd name="T42" fmla="*/ 32 w 52"/>
                <a:gd name="T43" fmla="*/ 52 h 52"/>
                <a:gd name="T44" fmla="*/ 32 w 52"/>
                <a:gd name="T45" fmla="*/ 45 h 52"/>
                <a:gd name="T46" fmla="*/ 40 w 52"/>
                <a:gd name="T47" fmla="*/ 41 h 52"/>
                <a:gd name="T48" fmla="*/ 46 w 52"/>
                <a:gd name="T4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52">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15" name="Oval 14">
              <a:extLst>
                <a:ext uri="{FF2B5EF4-FFF2-40B4-BE49-F238E27FC236}">
                  <a16:creationId xmlns:a16="http://schemas.microsoft.com/office/drawing/2014/main" id="{64BF2DC3-17A7-1552-CA57-E6B90E163A64}"/>
                </a:ext>
              </a:extLst>
            </p:cNvPr>
            <p:cNvSpPr>
              <a:spLocks noChangeArrowheads="1"/>
            </p:cNvSpPr>
            <p:nvPr/>
          </p:nvSpPr>
          <p:spPr bwMode="auto">
            <a:xfrm>
              <a:off x="5056188" y="4048125"/>
              <a:ext cx="58738" cy="60325"/>
            </a:xfrm>
            <a:prstGeom prst="ellipse">
              <a:avLst/>
            </a:pr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16" name="Freeform 82">
              <a:extLst>
                <a:ext uri="{FF2B5EF4-FFF2-40B4-BE49-F238E27FC236}">
                  <a16:creationId xmlns:a16="http://schemas.microsoft.com/office/drawing/2014/main" id="{13D3A1B9-8FA3-2844-BCE8-C374E48B61F1}"/>
                </a:ext>
              </a:extLst>
            </p:cNvPr>
            <p:cNvSpPr>
              <a:spLocks/>
            </p:cNvSpPr>
            <p:nvPr/>
          </p:nvSpPr>
          <p:spPr bwMode="auto">
            <a:xfrm>
              <a:off x="4845050" y="4130675"/>
              <a:ext cx="195263" cy="195263"/>
            </a:xfrm>
            <a:custGeom>
              <a:avLst/>
              <a:gdLst>
                <a:gd name="T0" fmla="*/ 46 w 52"/>
                <a:gd name="T1" fmla="*/ 44 h 52"/>
                <a:gd name="T2" fmla="*/ 52 w 52"/>
                <a:gd name="T3" fmla="*/ 34 h 52"/>
                <a:gd name="T4" fmla="*/ 46 w 52"/>
                <a:gd name="T5" fmla="*/ 30 h 52"/>
                <a:gd name="T6" fmla="*/ 46 w 52"/>
                <a:gd name="T7" fmla="*/ 22 h 52"/>
                <a:gd name="T8" fmla="*/ 52 w 52"/>
                <a:gd name="T9" fmla="*/ 18 h 52"/>
                <a:gd name="T10" fmla="*/ 46 w 52"/>
                <a:gd name="T11" fmla="*/ 8 h 52"/>
                <a:gd name="T12" fmla="*/ 40 w 52"/>
                <a:gd name="T13" fmla="*/ 11 h 52"/>
                <a:gd name="T14" fmla="*/ 32 w 52"/>
                <a:gd name="T15" fmla="*/ 7 h 52"/>
                <a:gd name="T16" fmla="*/ 32 w 52"/>
                <a:gd name="T17" fmla="*/ 0 h 52"/>
                <a:gd name="T18" fmla="*/ 20 w 52"/>
                <a:gd name="T19" fmla="*/ 0 h 52"/>
                <a:gd name="T20" fmla="*/ 20 w 52"/>
                <a:gd name="T21" fmla="*/ 7 h 52"/>
                <a:gd name="T22" fmla="*/ 13 w 52"/>
                <a:gd name="T23" fmla="*/ 11 h 52"/>
                <a:gd name="T24" fmla="*/ 7 w 52"/>
                <a:gd name="T25" fmla="*/ 8 h 52"/>
                <a:gd name="T26" fmla="*/ 1 w 52"/>
                <a:gd name="T27" fmla="*/ 18 h 52"/>
                <a:gd name="T28" fmla="*/ 7 w 52"/>
                <a:gd name="T29" fmla="*/ 22 h 52"/>
                <a:gd name="T30" fmla="*/ 6 w 52"/>
                <a:gd name="T31" fmla="*/ 30 h 52"/>
                <a:gd name="T32" fmla="*/ 0 w 52"/>
                <a:gd name="T33" fmla="*/ 34 h 52"/>
                <a:gd name="T34" fmla="*/ 6 w 52"/>
                <a:gd name="T35" fmla="*/ 44 h 52"/>
                <a:gd name="T36" fmla="*/ 13 w 52"/>
                <a:gd name="T37" fmla="*/ 41 h 52"/>
                <a:gd name="T38" fmla="*/ 20 w 52"/>
                <a:gd name="T39" fmla="*/ 45 h 52"/>
                <a:gd name="T40" fmla="*/ 20 w 52"/>
                <a:gd name="T41" fmla="*/ 52 h 52"/>
                <a:gd name="T42" fmla="*/ 32 w 52"/>
                <a:gd name="T43" fmla="*/ 52 h 52"/>
                <a:gd name="T44" fmla="*/ 32 w 52"/>
                <a:gd name="T45" fmla="*/ 45 h 52"/>
                <a:gd name="T46" fmla="*/ 40 w 52"/>
                <a:gd name="T47" fmla="*/ 41 h 52"/>
                <a:gd name="T48" fmla="*/ 46 w 52"/>
                <a:gd name="T4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52">
                  <a:moveTo>
                    <a:pt x="46" y="44"/>
                  </a:moveTo>
                  <a:cubicBezTo>
                    <a:pt x="52" y="34"/>
                    <a:pt x="52" y="34"/>
                    <a:pt x="52" y="34"/>
                  </a:cubicBezTo>
                  <a:cubicBezTo>
                    <a:pt x="46" y="30"/>
                    <a:pt x="46" y="30"/>
                    <a:pt x="46" y="30"/>
                  </a:cubicBezTo>
                  <a:cubicBezTo>
                    <a:pt x="46" y="28"/>
                    <a:pt x="46" y="25"/>
                    <a:pt x="46" y="22"/>
                  </a:cubicBezTo>
                  <a:cubicBezTo>
                    <a:pt x="52" y="18"/>
                    <a:pt x="52" y="18"/>
                    <a:pt x="52" y="18"/>
                  </a:cubicBezTo>
                  <a:cubicBezTo>
                    <a:pt x="46" y="8"/>
                    <a:pt x="46" y="8"/>
                    <a:pt x="46" y="8"/>
                  </a:cubicBezTo>
                  <a:cubicBezTo>
                    <a:pt x="40" y="11"/>
                    <a:pt x="40" y="11"/>
                    <a:pt x="40" y="11"/>
                  </a:cubicBezTo>
                  <a:cubicBezTo>
                    <a:pt x="38" y="9"/>
                    <a:pt x="34" y="8"/>
                    <a:pt x="32" y="7"/>
                  </a:cubicBezTo>
                  <a:cubicBezTo>
                    <a:pt x="32" y="0"/>
                    <a:pt x="32" y="0"/>
                    <a:pt x="32" y="0"/>
                  </a:cubicBezTo>
                  <a:cubicBezTo>
                    <a:pt x="20" y="0"/>
                    <a:pt x="20" y="0"/>
                    <a:pt x="20" y="0"/>
                  </a:cubicBezTo>
                  <a:cubicBezTo>
                    <a:pt x="20" y="7"/>
                    <a:pt x="20" y="7"/>
                    <a:pt x="20" y="7"/>
                  </a:cubicBezTo>
                  <a:cubicBezTo>
                    <a:pt x="16" y="8"/>
                    <a:pt x="15" y="9"/>
                    <a:pt x="13" y="11"/>
                  </a:cubicBezTo>
                  <a:cubicBezTo>
                    <a:pt x="7" y="8"/>
                    <a:pt x="7" y="8"/>
                    <a:pt x="7" y="8"/>
                  </a:cubicBezTo>
                  <a:cubicBezTo>
                    <a:pt x="1" y="18"/>
                    <a:pt x="1" y="18"/>
                    <a:pt x="1" y="18"/>
                  </a:cubicBezTo>
                  <a:cubicBezTo>
                    <a:pt x="7" y="22"/>
                    <a:pt x="7" y="22"/>
                    <a:pt x="7" y="22"/>
                  </a:cubicBezTo>
                  <a:cubicBezTo>
                    <a:pt x="6" y="24"/>
                    <a:pt x="6" y="27"/>
                    <a:pt x="6" y="30"/>
                  </a:cubicBezTo>
                  <a:cubicBezTo>
                    <a:pt x="0" y="34"/>
                    <a:pt x="0" y="34"/>
                    <a:pt x="0" y="34"/>
                  </a:cubicBezTo>
                  <a:cubicBezTo>
                    <a:pt x="6" y="44"/>
                    <a:pt x="6" y="44"/>
                    <a:pt x="6" y="44"/>
                  </a:cubicBezTo>
                  <a:cubicBezTo>
                    <a:pt x="13" y="41"/>
                    <a:pt x="13" y="41"/>
                    <a:pt x="13" y="41"/>
                  </a:cubicBezTo>
                  <a:cubicBezTo>
                    <a:pt x="15" y="43"/>
                    <a:pt x="16" y="44"/>
                    <a:pt x="20" y="45"/>
                  </a:cubicBezTo>
                  <a:cubicBezTo>
                    <a:pt x="20" y="52"/>
                    <a:pt x="20" y="52"/>
                    <a:pt x="20" y="52"/>
                  </a:cubicBezTo>
                  <a:cubicBezTo>
                    <a:pt x="32" y="52"/>
                    <a:pt x="32" y="52"/>
                    <a:pt x="32" y="52"/>
                  </a:cubicBezTo>
                  <a:cubicBezTo>
                    <a:pt x="32" y="45"/>
                    <a:pt x="32" y="45"/>
                    <a:pt x="32" y="45"/>
                  </a:cubicBezTo>
                  <a:cubicBezTo>
                    <a:pt x="34" y="44"/>
                    <a:pt x="38" y="43"/>
                    <a:pt x="40" y="41"/>
                  </a:cubicBezTo>
                  <a:lnTo>
                    <a:pt x="46" y="44"/>
                  </a:lnTo>
                  <a:close/>
                </a:path>
              </a:pathLst>
            </a:cu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17" name="Oval 16">
              <a:extLst>
                <a:ext uri="{FF2B5EF4-FFF2-40B4-BE49-F238E27FC236}">
                  <a16:creationId xmlns:a16="http://schemas.microsoft.com/office/drawing/2014/main" id="{C5BE61B2-AA92-5E21-5A48-6C21F20DD23C}"/>
                </a:ext>
              </a:extLst>
            </p:cNvPr>
            <p:cNvSpPr>
              <a:spLocks noChangeArrowheads="1"/>
            </p:cNvSpPr>
            <p:nvPr/>
          </p:nvSpPr>
          <p:spPr bwMode="auto">
            <a:xfrm>
              <a:off x="4913313" y="4198938"/>
              <a:ext cx="60325" cy="60325"/>
            </a:xfrm>
            <a:prstGeom prst="ellipse">
              <a:avLst/>
            </a:pr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grpSp>
      <p:sp>
        <p:nvSpPr>
          <p:cNvPr id="19" name="Rectangle 18">
            <a:extLst>
              <a:ext uri="{FF2B5EF4-FFF2-40B4-BE49-F238E27FC236}">
                <a16:creationId xmlns:a16="http://schemas.microsoft.com/office/drawing/2014/main" id="{15E5DCD6-2E70-925D-5A2A-9CF106C0309F}"/>
              </a:ext>
            </a:extLst>
          </p:cNvPr>
          <p:cNvSpPr/>
          <p:nvPr/>
        </p:nvSpPr>
        <p:spPr>
          <a:xfrm flipH="1">
            <a:off x="636574" y="1713096"/>
            <a:ext cx="2708002" cy="969496"/>
          </a:xfrm>
          <a:prstGeom prst="rect">
            <a:avLst/>
          </a:prstGeom>
        </p:spPr>
        <p:txBody>
          <a:bodyPr wrap="square" lIns="0" tIns="0" rIns="0" bIns="0" anchor="t">
            <a:spAutoFit/>
          </a:bodyPr>
          <a:lstStyle/>
          <a:p>
            <a:pPr algn="r"/>
            <a:r>
              <a:rPr lang="en-US" sz="1050" dirty="0">
                <a:solidFill>
                  <a:srgbClr val="404040"/>
                </a:solidFill>
                <a:latin typeface="Poppins Medium" panose="00000600000000000000" pitchFamily="2" charset="0"/>
                <a:cs typeface="Poppins Medium" panose="00000600000000000000" pitchFamily="2" charset="0"/>
              </a:rPr>
              <a:t>User Research, Model Building, and Database Setup</a:t>
            </a:r>
          </a:p>
          <a:p>
            <a:pPr algn="r"/>
            <a:r>
              <a:rPr lang="en-US" sz="1050" dirty="0">
                <a:solidFill>
                  <a:srgbClr val="404040"/>
                </a:solidFill>
                <a:latin typeface="Poppins Light" panose="00000400000000000000" pitchFamily="2" charset="0"/>
                <a:cs typeface="Poppins Light" panose="00000400000000000000" pitchFamily="2" charset="0"/>
              </a:rPr>
              <a:t>Conduct user research, build predictive models, and set up a comprehensive database for data management and analysis in 30 days. </a:t>
            </a:r>
          </a:p>
        </p:txBody>
      </p:sp>
      <p:sp>
        <p:nvSpPr>
          <p:cNvPr id="20" name="Rectangle 19">
            <a:extLst>
              <a:ext uri="{FF2B5EF4-FFF2-40B4-BE49-F238E27FC236}">
                <a16:creationId xmlns:a16="http://schemas.microsoft.com/office/drawing/2014/main" id="{58DC43DE-33A8-2456-9DBD-E50E2221C8F3}"/>
              </a:ext>
            </a:extLst>
          </p:cNvPr>
          <p:cNvSpPr/>
          <p:nvPr/>
        </p:nvSpPr>
        <p:spPr>
          <a:xfrm flipH="1">
            <a:off x="636574" y="2975054"/>
            <a:ext cx="2708002" cy="969496"/>
          </a:xfrm>
          <a:prstGeom prst="rect">
            <a:avLst/>
          </a:prstGeom>
        </p:spPr>
        <p:txBody>
          <a:bodyPr wrap="square" lIns="0" tIns="0" rIns="0" bIns="0" anchor="t">
            <a:spAutoFit/>
          </a:bodyPr>
          <a:lstStyle/>
          <a:p>
            <a:pPr algn="r"/>
            <a:r>
              <a:rPr lang="en-US" sz="1050" dirty="0">
                <a:solidFill>
                  <a:srgbClr val="404040"/>
                </a:solidFill>
                <a:latin typeface="Poppins Medium" panose="00000600000000000000" pitchFamily="2" charset="0"/>
                <a:cs typeface="Poppins Medium" panose="00000600000000000000" pitchFamily="2" charset="0"/>
              </a:rPr>
              <a:t>Design, Development, Testing, Deployment and Launch</a:t>
            </a:r>
          </a:p>
          <a:p>
            <a:pPr algn="r"/>
            <a:r>
              <a:rPr lang="en-US" sz="1050" dirty="0">
                <a:solidFill>
                  <a:srgbClr val="404040"/>
                </a:solidFill>
                <a:latin typeface="Poppins Light" panose="00000400000000000000" pitchFamily="2" charset="0"/>
                <a:cs typeface="Poppins Light" panose="00000400000000000000" pitchFamily="2" charset="0"/>
              </a:rPr>
              <a:t>Oversee the design, development, testing, deployment, and launch processes to deliver a fully functional product within 90 days. </a:t>
            </a:r>
          </a:p>
        </p:txBody>
      </p:sp>
      <p:sp>
        <p:nvSpPr>
          <p:cNvPr id="21" name="Rectangle 20">
            <a:extLst>
              <a:ext uri="{FF2B5EF4-FFF2-40B4-BE49-F238E27FC236}">
                <a16:creationId xmlns:a16="http://schemas.microsoft.com/office/drawing/2014/main" id="{9F88EAA4-8833-491C-1F2C-E96043CB6FC5}"/>
              </a:ext>
            </a:extLst>
          </p:cNvPr>
          <p:cNvSpPr/>
          <p:nvPr/>
        </p:nvSpPr>
        <p:spPr>
          <a:xfrm flipH="1">
            <a:off x="547341" y="4237012"/>
            <a:ext cx="2795355" cy="807913"/>
          </a:xfrm>
          <a:prstGeom prst="rect">
            <a:avLst/>
          </a:prstGeom>
        </p:spPr>
        <p:txBody>
          <a:bodyPr wrap="square" lIns="0" tIns="0" rIns="0" bIns="0" anchor="t">
            <a:spAutoFit/>
          </a:bodyPr>
          <a:lstStyle/>
          <a:p>
            <a:pPr algn="r"/>
            <a:r>
              <a:rPr lang="en-US" sz="1050" dirty="0">
                <a:solidFill>
                  <a:srgbClr val="404040"/>
                </a:solidFill>
                <a:latin typeface="Poppins Medium" panose="00000600000000000000" pitchFamily="2" charset="0"/>
                <a:cs typeface="Poppins Medium" panose="00000600000000000000" pitchFamily="2" charset="0"/>
              </a:rPr>
              <a:t>Maintenance and Updates</a:t>
            </a:r>
          </a:p>
          <a:p>
            <a:pPr algn="r"/>
            <a:r>
              <a:rPr lang="en-US" sz="1050" dirty="0">
                <a:solidFill>
                  <a:srgbClr val="404040"/>
                </a:solidFill>
                <a:latin typeface="Poppins Light" panose="00000400000000000000" pitchFamily="2" charset="0"/>
                <a:cs typeface="Poppins Light" panose="00000400000000000000" pitchFamily="2" charset="0"/>
              </a:rPr>
              <a:t>Ensure ongoing maintenance and implement regular upgrades to enhance product performance and reliability, ongoing activity post launch. </a:t>
            </a:r>
          </a:p>
        </p:txBody>
      </p:sp>
      <p:grpSp>
        <p:nvGrpSpPr>
          <p:cNvPr id="31" name="Group 30">
            <a:extLst>
              <a:ext uri="{FF2B5EF4-FFF2-40B4-BE49-F238E27FC236}">
                <a16:creationId xmlns:a16="http://schemas.microsoft.com/office/drawing/2014/main" id="{BD1798E0-306B-FD5B-4BE3-138659E091AE}"/>
              </a:ext>
            </a:extLst>
          </p:cNvPr>
          <p:cNvGrpSpPr/>
          <p:nvPr/>
        </p:nvGrpSpPr>
        <p:grpSpPr>
          <a:xfrm>
            <a:off x="4191830" y="1752087"/>
            <a:ext cx="257215" cy="703937"/>
            <a:chOff x="4164856" y="701344"/>
            <a:chExt cx="516084" cy="703937"/>
          </a:xfrm>
          <a:solidFill>
            <a:srgbClr val="0072BB"/>
          </a:solidFill>
        </p:grpSpPr>
        <p:cxnSp>
          <p:nvCxnSpPr>
            <p:cNvPr id="32" name="Straight Connector 31">
              <a:extLst>
                <a:ext uri="{FF2B5EF4-FFF2-40B4-BE49-F238E27FC236}">
                  <a16:creationId xmlns:a16="http://schemas.microsoft.com/office/drawing/2014/main" id="{FA8B1F0F-0917-3DCC-DB9B-4DBD0771B9DF}"/>
                </a:ext>
              </a:extLst>
            </p:cNvPr>
            <p:cNvCxnSpPr/>
            <p:nvPr/>
          </p:nvCxnSpPr>
          <p:spPr>
            <a:xfrm>
              <a:off x="4164856" y="701344"/>
              <a:ext cx="0" cy="703937"/>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C316C20-08F4-D285-7D0E-FDDF57863A13}"/>
                </a:ext>
              </a:extLst>
            </p:cNvPr>
            <p:cNvCxnSpPr/>
            <p:nvPr/>
          </p:nvCxnSpPr>
          <p:spPr>
            <a:xfrm>
              <a:off x="4167468" y="1053312"/>
              <a:ext cx="513472" cy="0"/>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grpSp>
      <p:cxnSp>
        <p:nvCxnSpPr>
          <p:cNvPr id="34" name="Straight Connector 33">
            <a:extLst>
              <a:ext uri="{FF2B5EF4-FFF2-40B4-BE49-F238E27FC236}">
                <a16:creationId xmlns:a16="http://schemas.microsoft.com/office/drawing/2014/main" id="{8DF409D8-1C00-6064-CAE3-374B9F807026}"/>
              </a:ext>
            </a:extLst>
          </p:cNvPr>
          <p:cNvCxnSpPr/>
          <p:nvPr/>
        </p:nvCxnSpPr>
        <p:spPr>
          <a:xfrm>
            <a:off x="4191830" y="2992418"/>
            <a:ext cx="0" cy="703937"/>
          </a:xfrm>
          <a:prstGeom prst="line">
            <a:avLst/>
          </a:prstGeom>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27079B1D-8FBD-FD11-6FBD-116E1AE6690B}"/>
              </a:ext>
            </a:extLst>
          </p:cNvPr>
          <p:cNvGrpSpPr/>
          <p:nvPr/>
        </p:nvGrpSpPr>
        <p:grpSpPr>
          <a:xfrm>
            <a:off x="4191830" y="4254376"/>
            <a:ext cx="257215" cy="703937"/>
            <a:chOff x="4164856" y="701344"/>
            <a:chExt cx="516084" cy="703937"/>
          </a:xfrm>
          <a:solidFill>
            <a:srgbClr val="0072BB"/>
          </a:solidFill>
        </p:grpSpPr>
        <p:cxnSp>
          <p:nvCxnSpPr>
            <p:cNvPr id="36" name="Straight Connector 35">
              <a:extLst>
                <a:ext uri="{FF2B5EF4-FFF2-40B4-BE49-F238E27FC236}">
                  <a16:creationId xmlns:a16="http://schemas.microsoft.com/office/drawing/2014/main" id="{30181DCD-E9E7-8DAA-FA38-C0B8AE47C3F8}"/>
                </a:ext>
              </a:extLst>
            </p:cNvPr>
            <p:cNvCxnSpPr/>
            <p:nvPr/>
          </p:nvCxnSpPr>
          <p:spPr>
            <a:xfrm>
              <a:off x="4164856" y="701344"/>
              <a:ext cx="0" cy="703937"/>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B17ACB0-4B8C-BD4C-5D90-971222E6B2B5}"/>
                </a:ext>
              </a:extLst>
            </p:cNvPr>
            <p:cNvCxnSpPr/>
            <p:nvPr/>
          </p:nvCxnSpPr>
          <p:spPr>
            <a:xfrm>
              <a:off x="4167468" y="1053312"/>
              <a:ext cx="513472" cy="0"/>
            </a:xfrm>
            <a:prstGeom prst="line">
              <a:avLst/>
            </a:prstGeom>
            <a:grpFill/>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E418EA96-3E8D-23CA-57EA-14D2F7FD6248}"/>
              </a:ext>
            </a:extLst>
          </p:cNvPr>
          <p:cNvCxnSpPr/>
          <p:nvPr/>
        </p:nvCxnSpPr>
        <p:spPr>
          <a:xfrm>
            <a:off x="4449045" y="2104055"/>
            <a:ext cx="0" cy="1170322"/>
          </a:xfrm>
          <a:prstGeom prst="line">
            <a:avLst/>
          </a:prstGeom>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1CA86D-32AB-444B-A5EC-8BD9F7DB2BE0}"/>
              </a:ext>
            </a:extLst>
          </p:cNvPr>
          <p:cNvCxnSpPr/>
          <p:nvPr/>
        </p:nvCxnSpPr>
        <p:spPr>
          <a:xfrm>
            <a:off x="4449045" y="3408918"/>
            <a:ext cx="0" cy="1197426"/>
          </a:xfrm>
          <a:prstGeom prst="line">
            <a:avLst/>
          </a:prstGeom>
          <a:ln w="6350">
            <a:solidFill>
              <a:srgbClr val="0072BB"/>
            </a:solidFill>
            <a:prstDash val="sys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F8867E2-9C6E-EF75-BFD6-98C6C81A8086}"/>
              </a:ext>
            </a:extLst>
          </p:cNvPr>
          <p:cNvGrpSpPr/>
          <p:nvPr/>
        </p:nvGrpSpPr>
        <p:grpSpPr>
          <a:xfrm>
            <a:off x="3601797" y="1945305"/>
            <a:ext cx="330201" cy="317500"/>
            <a:chOff x="2678113" y="3297239"/>
            <a:chExt cx="330201" cy="317500"/>
          </a:xfrm>
          <a:solidFill>
            <a:srgbClr val="0072BB"/>
          </a:solidFill>
        </p:grpSpPr>
        <p:sp>
          <p:nvSpPr>
            <p:cNvPr id="41" name="Rectangle 94">
              <a:extLst>
                <a:ext uri="{FF2B5EF4-FFF2-40B4-BE49-F238E27FC236}">
                  <a16:creationId xmlns:a16="http://schemas.microsoft.com/office/drawing/2014/main" id="{DB456C75-6A98-F5A3-2B50-F34F123B4DAE}"/>
                </a:ext>
              </a:extLst>
            </p:cNvPr>
            <p:cNvSpPr>
              <a:spLocks noChangeArrowheads="1"/>
            </p:cNvSpPr>
            <p:nvPr/>
          </p:nvSpPr>
          <p:spPr bwMode="auto">
            <a:xfrm>
              <a:off x="2678113" y="3297239"/>
              <a:ext cx="134938" cy="44450"/>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42" name="Line 95">
              <a:extLst>
                <a:ext uri="{FF2B5EF4-FFF2-40B4-BE49-F238E27FC236}">
                  <a16:creationId xmlns:a16="http://schemas.microsoft.com/office/drawing/2014/main" id="{4A2E335D-A73A-3FC9-67B0-4FC608E8147B}"/>
                </a:ext>
              </a:extLst>
            </p:cNvPr>
            <p:cNvSpPr>
              <a:spLocks noChangeShapeType="1"/>
            </p:cNvSpPr>
            <p:nvPr/>
          </p:nvSpPr>
          <p:spPr bwMode="auto">
            <a:xfrm>
              <a:off x="2782888" y="3297239"/>
              <a:ext cx="0" cy="44450"/>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43" name="Line 96">
              <a:extLst>
                <a:ext uri="{FF2B5EF4-FFF2-40B4-BE49-F238E27FC236}">
                  <a16:creationId xmlns:a16="http://schemas.microsoft.com/office/drawing/2014/main" id="{1016746F-6D42-86B6-6869-0FE5749105D3}"/>
                </a:ext>
              </a:extLst>
            </p:cNvPr>
            <p:cNvSpPr>
              <a:spLocks noChangeShapeType="1"/>
            </p:cNvSpPr>
            <p:nvPr/>
          </p:nvSpPr>
          <p:spPr bwMode="auto">
            <a:xfrm>
              <a:off x="2708276" y="3297239"/>
              <a:ext cx="0" cy="44450"/>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44" name="Rectangle 97">
              <a:extLst>
                <a:ext uri="{FF2B5EF4-FFF2-40B4-BE49-F238E27FC236}">
                  <a16:creationId xmlns:a16="http://schemas.microsoft.com/office/drawing/2014/main" id="{37FE82B4-3820-E280-5796-4E31A2EF2786}"/>
                </a:ext>
              </a:extLst>
            </p:cNvPr>
            <p:cNvSpPr>
              <a:spLocks noChangeArrowheads="1"/>
            </p:cNvSpPr>
            <p:nvPr/>
          </p:nvSpPr>
          <p:spPr bwMode="auto">
            <a:xfrm>
              <a:off x="2708276" y="3341689"/>
              <a:ext cx="134938" cy="46038"/>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45" name="Line 98">
              <a:extLst>
                <a:ext uri="{FF2B5EF4-FFF2-40B4-BE49-F238E27FC236}">
                  <a16:creationId xmlns:a16="http://schemas.microsoft.com/office/drawing/2014/main" id="{B7479E72-33DA-0BCF-936E-87EA1DD00AD5}"/>
                </a:ext>
              </a:extLst>
            </p:cNvPr>
            <p:cNvSpPr>
              <a:spLocks noChangeShapeType="1"/>
            </p:cNvSpPr>
            <p:nvPr/>
          </p:nvSpPr>
          <p:spPr bwMode="auto">
            <a:xfrm>
              <a:off x="2813051" y="3341689"/>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46" name="Line 99">
              <a:extLst>
                <a:ext uri="{FF2B5EF4-FFF2-40B4-BE49-F238E27FC236}">
                  <a16:creationId xmlns:a16="http://schemas.microsoft.com/office/drawing/2014/main" id="{E093B750-6B8E-72E9-DD76-C4C3D1670B44}"/>
                </a:ext>
              </a:extLst>
            </p:cNvPr>
            <p:cNvSpPr>
              <a:spLocks noChangeShapeType="1"/>
            </p:cNvSpPr>
            <p:nvPr/>
          </p:nvSpPr>
          <p:spPr bwMode="auto">
            <a:xfrm>
              <a:off x="2738438" y="3341689"/>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47" name="Rectangle 100">
              <a:extLst>
                <a:ext uri="{FF2B5EF4-FFF2-40B4-BE49-F238E27FC236}">
                  <a16:creationId xmlns:a16="http://schemas.microsoft.com/office/drawing/2014/main" id="{17480C84-56F0-BF6E-5AC7-7EADAD1F8AA0}"/>
                </a:ext>
              </a:extLst>
            </p:cNvPr>
            <p:cNvSpPr>
              <a:spLocks noChangeArrowheads="1"/>
            </p:cNvSpPr>
            <p:nvPr/>
          </p:nvSpPr>
          <p:spPr bwMode="auto">
            <a:xfrm>
              <a:off x="2692401" y="3387726"/>
              <a:ext cx="134938" cy="44450"/>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48" name="Line 101">
              <a:extLst>
                <a:ext uri="{FF2B5EF4-FFF2-40B4-BE49-F238E27FC236}">
                  <a16:creationId xmlns:a16="http://schemas.microsoft.com/office/drawing/2014/main" id="{FCC15378-0337-16C1-83B8-FA680CCE6A7A}"/>
                </a:ext>
              </a:extLst>
            </p:cNvPr>
            <p:cNvSpPr>
              <a:spLocks noChangeShapeType="1"/>
            </p:cNvSpPr>
            <p:nvPr/>
          </p:nvSpPr>
          <p:spPr bwMode="auto">
            <a:xfrm>
              <a:off x="2798763" y="3387726"/>
              <a:ext cx="0" cy="44450"/>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49" name="Line 102">
              <a:extLst>
                <a:ext uri="{FF2B5EF4-FFF2-40B4-BE49-F238E27FC236}">
                  <a16:creationId xmlns:a16="http://schemas.microsoft.com/office/drawing/2014/main" id="{1B70BE68-F967-3C4D-E7C4-481EFCA6B837}"/>
                </a:ext>
              </a:extLst>
            </p:cNvPr>
            <p:cNvSpPr>
              <a:spLocks noChangeShapeType="1"/>
            </p:cNvSpPr>
            <p:nvPr/>
          </p:nvSpPr>
          <p:spPr bwMode="auto">
            <a:xfrm>
              <a:off x="2722563" y="3387726"/>
              <a:ext cx="0" cy="44450"/>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0" name="Rectangle 103">
              <a:extLst>
                <a:ext uri="{FF2B5EF4-FFF2-40B4-BE49-F238E27FC236}">
                  <a16:creationId xmlns:a16="http://schemas.microsoft.com/office/drawing/2014/main" id="{AE5A5207-05D6-D367-0B4E-8B63FFBFE8F1}"/>
                </a:ext>
              </a:extLst>
            </p:cNvPr>
            <p:cNvSpPr>
              <a:spLocks noChangeArrowheads="1"/>
            </p:cNvSpPr>
            <p:nvPr/>
          </p:nvSpPr>
          <p:spPr bwMode="auto">
            <a:xfrm>
              <a:off x="2678113" y="3432176"/>
              <a:ext cx="134938" cy="46038"/>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1" name="Line 104">
              <a:extLst>
                <a:ext uri="{FF2B5EF4-FFF2-40B4-BE49-F238E27FC236}">
                  <a16:creationId xmlns:a16="http://schemas.microsoft.com/office/drawing/2014/main" id="{5EBC246E-9C2D-57AD-D063-7D7D04CC562C}"/>
                </a:ext>
              </a:extLst>
            </p:cNvPr>
            <p:cNvSpPr>
              <a:spLocks noChangeShapeType="1"/>
            </p:cNvSpPr>
            <p:nvPr/>
          </p:nvSpPr>
          <p:spPr bwMode="auto">
            <a:xfrm>
              <a:off x="2782888" y="3432176"/>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2" name="Line 105">
              <a:extLst>
                <a:ext uri="{FF2B5EF4-FFF2-40B4-BE49-F238E27FC236}">
                  <a16:creationId xmlns:a16="http://schemas.microsoft.com/office/drawing/2014/main" id="{AE5FE046-7360-1AB4-CC2E-A790AA1A44C2}"/>
                </a:ext>
              </a:extLst>
            </p:cNvPr>
            <p:cNvSpPr>
              <a:spLocks noChangeShapeType="1"/>
            </p:cNvSpPr>
            <p:nvPr/>
          </p:nvSpPr>
          <p:spPr bwMode="auto">
            <a:xfrm>
              <a:off x="2708276" y="3432176"/>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3" name="Rectangle 106">
              <a:extLst>
                <a:ext uri="{FF2B5EF4-FFF2-40B4-BE49-F238E27FC236}">
                  <a16:creationId xmlns:a16="http://schemas.microsoft.com/office/drawing/2014/main" id="{84C871E0-015D-4C31-16B3-502C3A6DE6E9}"/>
                </a:ext>
              </a:extLst>
            </p:cNvPr>
            <p:cNvSpPr>
              <a:spLocks noChangeArrowheads="1"/>
            </p:cNvSpPr>
            <p:nvPr/>
          </p:nvSpPr>
          <p:spPr bwMode="auto">
            <a:xfrm>
              <a:off x="2692401" y="3478214"/>
              <a:ext cx="134938" cy="46038"/>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4" name="Line 107">
              <a:extLst>
                <a:ext uri="{FF2B5EF4-FFF2-40B4-BE49-F238E27FC236}">
                  <a16:creationId xmlns:a16="http://schemas.microsoft.com/office/drawing/2014/main" id="{3F025207-8F23-AEC1-C49C-B9C296BC0F52}"/>
                </a:ext>
              </a:extLst>
            </p:cNvPr>
            <p:cNvSpPr>
              <a:spLocks noChangeShapeType="1"/>
            </p:cNvSpPr>
            <p:nvPr/>
          </p:nvSpPr>
          <p:spPr bwMode="auto">
            <a:xfrm>
              <a:off x="2798763" y="3478214"/>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5" name="Line 108">
              <a:extLst>
                <a:ext uri="{FF2B5EF4-FFF2-40B4-BE49-F238E27FC236}">
                  <a16:creationId xmlns:a16="http://schemas.microsoft.com/office/drawing/2014/main" id="{F50236FA-4FE7-6F7E-88A4-A15F307AEB5F}"/>
                </a:ext>
              </a:extLst>
            </p:cNvPr>
            <p:cNvSpPr>
              <a:spLocks noChangeShapeType="1"/>
            </p:cNvSpPr>
            <p:nvPr/>
          </p:nvSpPr>
          <p:spPr bwMode="auto">
            <a:xfrm>
              <a:off x="2722563" y="3478214"/>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6" name="Rectangle 109">
              <a:extLst>
                <a:ext uri="{FF2B5EF4-FFF2-40B4-BE49-F238E27FC236}">
                  <a16:creationId xmlns:a16="http://schemas.microsoft.com/office/drawing/2014/main" id="{6D518588-3ABA-B90D-D5B6-82BC17283651}"/>
                </a:ext>
              </a:extLst>
            </p:cNvPr>
            <p:cNvSpPr>
              <a:spLocks noChangeArrowheads="1"/>
            </p:cNvSpPr>
            <p:nvPr/>
          </p:nvSpPr>
          <p:spPr bwMode="auto">
            <a:xfrm>
              <a:off x="2678113" y="3524251"/>
              <a:ext cx="134938" cy="44450"/>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7" name="Line 110">
              <a:extLst>
                <a:ext uri="{FF2B5EF4-FFF2-40B4-BE49-F238E27FC236}">
                  <a16:creationId xmlns:a16="http://schemas.microsoft.com/office/drawing/2014/main" id="{A8B87FF9-4D21-5B64-9FB0-D278B93B7785}"/>
                </a:ext>
              </a:extLst>
            </p:cNvPr>
            <p:cNvSpPr>
              <a:spLocks noChangeShapeType="1"/>
            </p:cNvSpPr>
            <p:nvPr/>
          </p:nvSpPr>
          <p:spPr bwMode="auto">
            <a:xfrm>
              <a:off x="2782888" y="3524251"/>
              <a:ext cx="0" cy="44450"/>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8" name="Line 111">
              <a:extLst>
                <a:ext uri="{FF2B5EF4-FFF2-40B4-BE49-F238E27FC236}">
                  <a16:creationId xmlns:a16="http://schemas.microsoft.com/office/drawing/2014/main" id="{8ED0A9E7-AB15-58EC-C310-254F95797608}"/>
                </a:ext>
              </a:extLst>
            </p:cNvPr>
            <p:cNvSpPr>
              <a:spLocks noChangeShapeType="1"/>
            </p:cNvSpPr>
            <p:nvPr/>
          </p:nvSpPr>
          <p:spPr bwMode="auto">
            <a:xfrm>
              <a:off x="2708276" y="3524251"/>
              <a:ext cx="0" cy="44450"/>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59" name="Rectangle 112">
              <a:extLst>
                <a:ext uri="{FF2B5EF4-FFF2-40B4-BE49-F238E27FC236}">
                  <a16:creationId xmlns:a16="http://schemas.microsoft.com/office/drawing/2014/main" id="{4B2DA2B9-99E4-C748-578E-B370409790F9}"/>
                </a:ext>
              </a:extLst>
            </p:cNvPr>
            <p:cNvSpPr>
              <a:spLocks noChangeArrowheads="1"/>
            </p:cNvSpPr>
            <p:nvPr/>
          </p:nvSpPr>
          <p:spPr bwMode="auto">
            <a:xfrm>
              <a:off x="2692401" y="3568701"/>
              <a:ext cx="134938" cy="46038"/>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0" name="Line 113">
              <a:extLst>
                <a:ext uri="{FF2B5EF4-FFF2-40B4-BE49-F238E27FC236}">
                  <a16:creationId xmlns:a16="http://schemas.microsoft.com/office/drawing/2014/main" id="{C5029410-A468-6437-E19B-85B754648C39}"/>
                </a:ext>
              </a:extLst>
            </p:cNvPr>
            <p:cNvSpPr>
              <a:spLocks noChangeShapeType="1"/>
            </p:cNvSpPr>
            <p:nvPr/>
          </p:nvSpPr>
          <p:spPr bwMode="auto">
            <a:xfrm>
              <a:off x="2798763" y="3568701"/>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1" name="Line 114">
              <a:extLst>
                <a:ext uri="{FF2B5EF4-FFF2-40B4-BE49-F238E27FC236}">
                  <a16:creationId xmlns:a16="http://schemas.microsoft.com/office/drawing/2014/main" id="{238999BE-4B70-7252-DD95-21ED485B6E1D}"/>
                </a:ext>
              </a:extLst>
            </p:cNvPr>
            <p:cNvSpPr>
              <a:spLocks noChangeShapeType="1"/>
            </p:cNvSpPr>
            <p:nvPr/>
          </p:nvSpPr>
          <p:spPr bwMode="auto">
            <a:xfrm>
              <a:off x="2722563" y="3568701"/>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2" name="Rectangle 115">
              <a:extLst>
                <a:ext uri="{FF2B5EF4-FFF2-40B4-BE49-F238E27FC236}">
                  <a16:creationId xmlns:a16="http://schemas.microsoft.com/office/drawing/2014/main" id="{E44C5F1C-DDF9-6DA9-911E-D75C4256C096}"/>
                </a:ext>
              </a:extLst>
            </p:cNvPr>
            <p:cNvSpPr>
              <a:spLocks noChangeArrowheads="1"/>
            </p:cNvSpPr>
            <p:nvPr/>
          </p:nvSpPr>
          <p:spPr bwMode="auto">
            <a:xfrm>
              <a:off x="2857501" y="3478214"/>
              <a:ext cx="136525" cy="46038"/>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3" name="Line 116">
              <a:extLst>
                <a:ext uri="{FF2B5EF4-FFF2-40B4-BE49-F238E27FC236}">
                  <a16:creationId xmlns:a16="http://schemas.microsoft.com/office/drawing/2014/main" id="{B747C792-3804-060E-6422-DF40A411E498}"/>
                </a:ext>
              </a:extLst>
            </p:cNvPr>
            <p:cNvSpPr>
              <a:spLocks noChangeShapeType="1"/>
            </p:cNvSpPr>
            <p:nvPr/>
          </p:nvSpPr>
          <p:spPr bwMode="auto">
            <a:xfrm>
              <a:off x="2887663" y="3478214"/>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4" name="Line 117">
              <a:extLst>
                <a:ext uri="{FF2B5EF4-FFF2-40B4-BE49-F238E27FC236}">
                  <a16:creationId xmlns:a16="http://schemas.microsoft.com/office/drawing/2014/main" id="{2F40CB20-AD86-9146-D530-EF22566DF279}"/>
                </a:ext>
              </a:extLst>
            </p:cNvPr>
            <p:cNvSpPr>
              <a:spLocks noChangeShapeType="1"/>
            </p:cNvSpPr>
            <p:nvPr/>
          </p:nvSpPr>
          <p:spPr bwMode="auto">
            <a:xfrm>
              <a:off x="2963863" y="3478214"/>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5" name="Rectangle 118">
              <a:extLst>
                <a:ext uri="{FF2B5EF4-FFF2-40B4-BE49-F238E27FC236}">
                  <a16:creationId xmlns:a16="http://schemas.microsoft.com/office/drawing/2014/main" id="{14473DF3-0048-FBBF-AC6E-E70DE1AEE558}"/>
                </a:ext>
              </a:extLst>
            </p:cNvPr>
            <p:cNvSpPr>
              <a:spLocks noChangeArrowheads="1"/>
            </p:cNvSpPr>
            <p:nvPr/>
          </p:nvSpPr>
          <p:spPr bwMode="auto">
            <a:xfrm>
              <a:off x="2873376" y="3524251"/>
              <a:ext cx="134938" cy="44450"/>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6" name="Line 119">
              <a:extLst>
                <a:ext uri="{FF2B5EF4-FFF2-40B4-BE49-F238E27FC236}">
                  <a16:creationId xmlns:a16="http://schemas.microsoft.com/office/drawing/2014/main" id="{DC25E243-ADD5-B40B-F0D6-F2CB4481449C}"/>
                </a:ext>
              </a:extLst>
            </p:cNvPr>
            <p:cNvSpPr>
              <a:spLocks noChangeShapeType="1"/>
            </p:cNvSpPr>
            <p:nvPr/>
          </p:nvSpPr>
          <p:spPr bwMode="auto">
            <a:xfrm>
              <a:off x="2903538" y="3524251"/>
              <a:ext cx="0" cy="44450"/>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7" name="Line 120">
              <a:extLst>
                <a:ext uri="{FF2B5EF4-FFF2-40B4-BE49-F238E27FC236}">
                  <a16:creationId xmlns:a16="http://schemas.microsoft.com/office/drawing/2014/main" id="{18E62C5C-2143-5C21-9C53-9F06E38A3F55}"/>
                </a:ext>
              </a:extLst>
            </p:cNvPr>
            <p:cNvSpPr>
              <a:spLocks noChangeShapeType="1"/>
            </p:cNvSpPr>
            <p:nvPr/>
          </p:nvSpPr>
          <p:spPr bwMode="auto">
            <a:xfrm>
              <a:off x="2978151" y="3524251"/>
              <a:ext cx="0" cy="44450"/>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8" name="Rectangle 121">
              <a:extLst>
                <a:ext uri="{FF2B5EF4-FFF2-40B4-BE49-F238E27FC236}">
                  <a16:creationId xmlns:a16="http://schemas.microsoft.com/office/drawing/2014/main" id="{A0CBC7AD-8DBF-55C3-8528-FF513CE1F994}"/>
                </a:ext>
              </a:extLst>
            </p:cNvPr>
            <p:cNvSpPr>
              <a:spLocks noChangeArrowheads="1"/>
            </p:cNvSpPr>
            <p:nvPr/>
          </p:nvSpPr>
          <p:spPr bwMode="auto">
            <a:xfrm>
              <a:off x="2857501" y="3568701"/>
              <a:ext cx="136525" cy="46038"/>
            </a:xfrm>
            <a:prstGeom prst="rect">
              <a:avLst/>
            </a:prstGeom>
            <a:grpFill/>
            <a:ln w="12700" cap="rnd">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69" name="Line 122">
              <a:extLst>
                <a:ext uri="{FF2B5EF4-FFF2-40B4-BE49-F238E27FC236}">
                  <a16:creationId xmlns:a16="http://schemas.microsoft.com/office/drawing/2014/main" id="{1BB9C354-EB43-8297-76EC-77AAD626365C}"/>
                </a:ext>
              </a:extLst>
            </p:cNvPr>
            <p:cNvSpPr>
              <a:spLocks noChangeShapeType="1"/>
            </p:cNvSpPr>
            <p:nvPr/>
          </p:nvSpPr>
          <p:spPr bwMode="auto">
            <a:xfrm>
              <a:off x="2887663" y="3568701"/>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70" name="Line 123">
              <a:extLst>
                <a:ext uri="{FF2B5EF4-FFF2-40B4-BE49-F238E27FC236}">
                  <a16:creationId xmlns:a16="http://schemas.microsoft.com/office/drawing/2014/main" id="{040BD5B5-D151-23EE-5622-E21C44D902C5}"/>
                </a:ext>
              </a:extLst>
            </p:cNvPr>
            <p:cNvSpPr>
              <a:spLocks noChangeShapeType="1"/>
            </p:cNvSpPr>
            <p:nvPr/>
          </p:nvSpPr>
          <p:spPr bwMode="auto">
            <a:xfrm>
              <a:off x="2963863" y="3568701"/>
              <a:ext cx="0" cy="46038"/>
            </a:xfrm>
            <a:prstGeom prst="line">
              <a:avLst/>
            </a:prstGeom>
            <a:grpFill/>
            <a:ln w="12700" cap="rnd">
              <a:solidFill>
                <a:srgbClr val="0072B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grpSp>
      <p:grpSp>
        <p:nvGrpSpPr>
          <p:cNvPr id="71" name="Group 70">
            <a:extLst>
              <a:ext uri="{FF2B5EF4-FFF2-40B4-BE49-F238E27FC236}">
                <a16:creationId xmlns:a16="http://schemas.microsoft.com/office/drawing/2014/main" id="{0E659F34-B1BA-9952-F403-E5DF603414B5}"/>
              </a:ext>
            </a:extLst>
          </p:cNvPr>
          <p:cNvGrpSpPr/>
          <p:nvPr/>
        </p:nvGrpSpPr>
        <p:grpSpPr>
          <a:xfrm>
            <a:off x="3597036" y="3175520"/>
            <a:ext cx="346076" cy="346075"/>
            <a:chOff x="7726363" y="2895601"/>
            <a:chExt cx="346076" cy="346075"/>
          </a:xfrm>
          <a:solidFill>
            <a:srgbClr val="0072BB"/>
          </a:solidFill>
        </p:grpSpPr>
        <p:sp>
          <p:nvSpPr>
            <p:cNvPr id="72" name="Oval 7">
              <a:extLst>
                <a:ext uri="{FF2B5EF4-FFF2-40B4-BE49-F238E27FC236}">
                  <a16:creationId xmlns:a16="http://schemas.microsoft.com/office/drawing/2014/main" id="{883C19F6-CDBF-55D1-DF79-BE5829289E41}"/>
                </a:ext>
              </a:extLst>
            </p:cNvPr>
            <p:cNvSpPr>
              <a:spLocks noChangeArrowheads="1"/>
            </p:cNvSpPr>
            <p:nvPr/>
          </p:nvSpPr>
          <p:spPr bwMode="auto">
            <a:xfrm>
              <a:off x="7748588" y="3014664"/>
              <a:ext cx="60325" cy="60325"/>
            </a:xfrm>
            <a:prstGeom prst="ellipse">
              <a:avLst/>
            </a:pr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73" name="Freeform 8">
              <a:extLst>
                <a:ext uri="{FF2B5EF4-FFF2-40B4-BE49-F238E27FC236}">
                  <a16:creationId xmlns:a16="http://schemas.microsoft.com/office/drawing/2014/main" id="{8FBD3C6E-EF1B-39B1-F447-A35FA25B77F6}"/>
                </a:ext>
              </a:extLst>
            </p:cNvPr>
            <p:cNvSpPr>
              <a:spLocks/>
            </p:cNvSpPr>
            <p:nvPr/>
          </p:nvSpPr>
          <p:spPr bwMode="auto">
            <a:xfrm>
              <a:off x="7726363" y="3105151"/>
              <a:ext cx="104775" cy="136525"/>
            </a:xfrm>
            <a:custGeom>
              <a:avLst/>
              <a:gdLst>
                <a:gd name="T0" fmla="*/ 14 w 28"/>
                <a:gd name="T1" fmla="*/ 0 h 36"/>
                <a:gd name="T2" fmla="*/ 28 w 28"/>
                <a:gd name="T3" fmla="*/ 0 h 36"/>
                <a:gd name="T4" fmla="*/ 20 w 28"/>
                <a:gd name="T5" fmla="*/ 20 h 36"/>
                <a:gd name="T6" fmla="*/ 20 w 28"/>
                <a:gd name="T7" fmla="*/ 36 h 36"/>
                <a:gd name="T8" fmla="*/ 14 w 28"/>
                <a:gd name="T9" fmla="*/ 36 h 36"/>
                <a:gd name="T10" fmla="*/ 8 w 28"/>
                <a:gd name="T11" fmla="*/ 36 h 36"/>
                <a:gd name="T12" fmla="*/ 8 w 28"/>
                <a:gd name="T13" fmla="*/ 20 h 36"/>
                <a:gd name="T14" fmla="*/ 0 w 28"/>
                <a:gd name="T15" fmla="*/ 0 h 36"/>
                <a:gd name="T16" fmla="*/ 14 w 2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74" name="Oval 9">
              <a:extLst>
                <a:ext uri="{FF2B5EF4-FFF2-40B4-BE49-F238E27FC236}">
                  <a16:creationId xmlns:a16="http://schemas.microsoft.com/office/drawing/2014/main" id="{7CCABD0F-4920-D063-DDB1-BFB811BCB31F}"/>
                </a:ext>
              </a:extLst>
            </p:cNvPr>
            <p:cNvSpPr>
              <a:spLocks noChangeArrowheads="1"/>
            </p:cNvSpPr>
            <p:nvPr/>
          </p:nvSpPr>
          <p:spPr bwMode="auto">
            <a:xfrm>
              <a:off x="7989888" y="3014664"/>
              <a:ext cx="60325" cy="60325"/>
            </a:xfrm>
            <a:prstGeom prst="ellipse">
              <a:avLst/>
            </a:pr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75" name="Freeform 10">
              <a:extLst>
                <a:ext uri="{FF2B5EF4-FFF2-40B4-BE49-F238E27FC236}">
                  <a16:creationId xmlns:a16="http://schemas.microsoft.com/office/drawing/2014/main" id="{30E14F22-9D77-BE32-9FAC-4278F35833E8}"/>
                </a:ext>
              </a:extLst>
            </p:cNvPr>
            <p:cNvSpPr>
              <a:spLocks/>
            </p:cNvSpPr>
            <p:nvPr/>
          </p:nvSpPr>
          <p:spPr bwMode="auto">
            <a:xfrm>
              <a:off x="7966076" y="3105151"/>
              <a:ext cx="106363" cy="136525"/>
            </a:xfrm>
            <a:custGeom>
              <a:avLst/>
              <a:gdLst>
                <a:gd name="T0" fmla="*/ 14 w 28"/>
                <a:gd name="T1" fmla="*/ 0 h 36"/>
                <a:gd name="T2" fmla="*/ 28 w 28"/>
                <a:gd name="T3" fmla="*/ 0 h 36"/>
                <a:gd name="T4" fmla="*/ 20 w 28"/>
                <a:gd name="T5" fmla="*/ 20 h 36"/>
                <a:gd name="T6" fmla="*/ 20 w 28"/>
                <a:gd name="T7" fmla="*/ 36 h 36"/>
                <a:gd name="T8" fmla="*/ 14 w 28"/>
                <a:gd name="T9" fmla="*/ 36 h 36"/>
                <a:gd name="T10" fmla="*/ 8 w 28"/>
                <a:gd name="T11" fmla="*/ 36 h 36"/>
                <a:gd name="T12" fmla="*/ 8 w 28"/>
                <a:gd name="T13" fmla="*/ 20 h 36"/>
                <a:gd name="T14" fmla="*/ 0 w 28"/>
                <a:gd name="T15" fmla="*/ 0 h 36"/>
                <a:gd name="T16" fmla="*/ 14 w 2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76" name="Oval 11">
              <a:extLst>
                <a:ext uri="{FF2B5EF4-FFF2-40B4-BE49-F238E27FC236}">
                  <a16:creationId xmlns:a16="http://schemas.microsoft.com/office/drawing/2014/main" id="{DF4C4A6D-E485-D6A8-4189-D6BC880E5307}"/>
                </a:ext>
              </a:extLst>
            </p:cNvPr>
            <p:cNvSpPr>
              <a:spLocks noChangeArrowheads="1"/>
            </p:cNvSpPr>
            <p:nvPr/>
          </p:nvSpPr>
          <p:spPr bwMode="auto">
            <a:xfrm>
              <a:off x="7869238" y="2895601"/>
              <a:ext cx="60325" cy="60325"/>
            </a:xfrm>
            <a:prstGeom prst="ellipse">
              <a:avLst/>
            </a:pr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sp>
          <p:nvSpPr>
            <p:cNvPr id="77" name="Freeform 12">
              <a:extLst>
                <a:ext uri="{FF2B5EF4-FFF2-40B4-BE49-F238E27FC236}">
                  <a16:creationId xmlns:a16="http://schemas.microsoft.com/office/drawing/2014/main" id="{02719B8C-8A99-EBC8-54C7-4CFB45087F4F}"/>
                </a:ext>
              </a:extLst>
            </p:cNvPr>
            <p:cNvSpPr>
              <a:spLocks/>
            </p:cNvSpPr>
            <p:nvPr/>
          </p:nvSpPr>
          <p:spPr bwMode="auto">
            <a:xfrm>
              <a:off x="7847013" y="2986089"/>
              <a:ext cx="104775" cy="134938"/>
            </a:xfrm>
            <a:custGeom>
              <a:avLst/>
              <a:gdLst>
                <a:gd name="T0" fmla="*/ 14 w 28"/>
                <a:gd name="T1" fmla="*/ 0 h 36"/>
                <a:gd name="T2" fmla="*/ 28 w 28"/>
                <a:gd name="T3" fmla="*/ 0 h 36"/>
                <a:gd name="T4" fmla="*/ 20 w 28"/>
                <a:gd name="T5" fmla="*/ 20 h 36"/>
                <a:gd name="T6" fmla="*/ 20 w 28"/>
                <a:gd name="T7" fmla="*/ 36 h 36"/>
                <a:gd name="T8" fmla="*/ 14 w 28"/>
                <a:gd name="T9" fmla="*/ 36 h 36"/>
                <a:gd name="T10" fmla="*/ 8 w 28"/>
                <a:gd name="T11" fmla="*/ 36 h 36"/>
                <a:gd name="T12" fmla="*/ 8 w 28"/>
                <a:gd name="T13" fmla="*/ 20 h 36"/>
                <a:gd name="T14" fmla="*/ 0 w 28"/>
                <a:gd name="T15" fmla="*/ 0 h 36"/>
                <a:gd name="T16" fmla="*/ 14 w 2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14" y="0"/>
                  </a:moveTo>
                  <a:cubicBezTo>
                    <a:pt x="28" y="0"/>
                    <a:pt x="28" y="0"/>
                    <a:pt x="28" y="0"/>
                  </a:cubicBezTo>
                  <a:cubicBezTo>
                    <a:pt x="28" y="11"/>
                    <a:pt x="27" y="18"/>
                    <a:pt x="20" y="20"/>
                  </a:cubicBezTo>
                  <a:cubicBezTo>
                    <a:pt x="20" y="36"/>
                    <a:pt x="20" y="36"/>
                    <a:pt x="20" y="36"/>
                  </a:cubicBezTo>
                  <a:cubicBezTo>
                    <a:pt x="14" y="36"/>
                    <a:pt x="14" y="36"/>
                    <a:pt x="14" y="36"/>
                  </a:cubicBezTo>
                  <a:cubicBezTo>
                    <a:pt x="8" y="36"/>
                    <a:pt x="8" y="36"/>
                    <a:pt x="8" y="36"/>
                  </a:cubicBezTo>
                  <a:cubicBezTo>
                    <a:pt x="8" y="20"/>
                    <a:pt x="8" y="20"/>
                    <a:pt x="8" y="20"/>
                  </a:cubicBezTo>
                  <a:cubicBezTo>
                    <a:pt x="1" y="18"/>
                    <a:pt x="0" y="11"/>
                    <a:pt x="0" y="0"/>
                  </a:cubicBezTo>
                  <a:lnTo>
                    <a:pt x="14" y="0"/>
                  </a:lnTo>
                  <a:close/>
                </a:path>
              </a:pathLst>
            </a:custGeom>
            <a:grpFill/>
            <a:ln w="12700" cap="flat">
              <a:solidFill>
                <a:srgbClr val="0072B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72BB"/>
                </a:solidFill>
              </a:endParaRPr>
            </a:p>
          </p:txBody>
        </p:sp>
      </p:grpSp>
      <p:sp>
        <p:nvSpPr>
          <p:cNvPr id="90" name="Rectangle 89">
            <a:extLst>
              <a:ext uri="{FF2B5EF4-FFF2-40B4-BE49-F238E27FC236}">
                <a16:creationId xmlns:a16="http://schemas.microsoft.com/office/drawing/2014/main" id="{DCC8CFDD-AC3C-E7FA-7160-52E7A0406EC2}"/>
              </a:ext>
            </a:extLst>
          </p:cNvPr>
          <p:cNvSpPr/>
          <p:nvPr/>
        </p:nvSpPr>
        <p:spPr>
          <a:xfrm>
            <a:off x="0" y="5245075"/>
            <a:ext cx="12192000" cy="1620876"/>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1" name="Rectangle 100">
            <a:extLst>
              <a:ext uri="{FF2B5EF4-FFF2-40B4-BE49-F238E27FC236}">
                <a16:creationId xmlns:a16="http://schemas.microsoft.com/office/drawing/2014/main" id="{C255A091-72AB-721A-E9DC-4BCD88737E22}"/>
              </a:ext>
            </a:extLst>
          </p:cNvPr>
          <p:cNvSpPr/>
          <p:nvPr/>
        </p:nvSpPr>
        <p:spPr>
          <a:xfrm>
            <a:off x="7341804" y="1919934"/>
            <a:ext cx="2103917" cy="3124989"/>
          </a:xfrm>
          <a:prstGeom prst="rect">
            <a:avLst/>
          </a:prstGeom>
          <a:noFill/>
          <a:ln>
            <a:solidFill>
              <a:srgbClr val="DCD8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2" name="Rectangle 101">
            <a:extLst>
              <a:ext uri="{FF2B5EF4-FFF2-40B4-BE49-F238E27FC236}">
                <a16:creationId xmlns:a16="http://schemas.microsoft.com/office/drawing/2014/main" id="{71919A73-FEDF-5357-24B1-E79EFDC8102D}"/>
              </a:ext>
            </a:extLst>
          </p:cNvPr>
          <p:cNvSpPr/>
          <p:nvPr/>
        </p:nvSpPr>
        <p:spPr>
          <a:xfrm>
            <a:off x="9545243" y="1451649"/>
            <a:ext cx="2103918" cy="3593273"/>
          </a:xfrm>
          <a:prstGeom prst="rect">
            <a:avLst/>
          </a:prstGeom>
          <a:noFill/>
          <a:ln>
            <a:solidFill>
              <a:srgbClr val="DCD8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TextBox 103">
            <a:extLst>
              <a:ext uri="{FF2B5EF4-FFF2-40B4-BE49-F238E27FC236}">
                <a16:creationId xmlns:a16="http://schemas.microsoft.com/office/drawing/2014/main" id="{AA1FE8EB-3441-355C-8F8A-003036974B8A}"/>
              </a:ext>
            </a:extLst>
          </p:cNvPr>
          <p:cNvSpPr txBox="1"/>
          <p:nvPr/>
        </p:nvSpPr>
        <p:spPr>
          <a:xfrm>
            <a:off x="7341802" y="2353664"/>
            <a:ext cx="2103917" cy="677108"/>
          </a:xfrm>
          <a:prstGeom prst="rect">
            <a:avLst/>
          </a:prstGeom>
          <a:noFill/>
        </p:spPr>
        <p:txBody>
          <a:bodyPr wrap="square">
            <a:spAutoFit/>
          </a:bodyPr>
          <a:lstStyle/>
          <a:p>
            <a:r>
              <a:rPr lang="en-IN" sz="1100" b="0" i="0" u="none" strike="noStrike" baseline="0" dirty="0">
                <a:solidFill>
                  <a:srgbClr val="EC002B"/>
                </a:solidFill>
                <a:latin typeface="Poppins Light" panose="00000400000000000000" pitchFamily="2" charset="0"/>
                <a:cs typeface="Poppins Light" panose="00000400000000000000" pitchFamily="2" charset="0"/>
              </a:rPr>
              <a:t>Prod. Owner</a:t>
            </a:r>
          </a:p>
          <a:p>
            <a:r>
              <a:rPr lang="en-US" sz="900" dirty="0">
                <a:latin typeface="Poppins Light" panose="00000400000000000000" pitchFamily="2" charset="0"/>
                <a:cs typeface="Poppins Light" panose="00000400000000000000" pitchFamily="2" charset="0"/>
              </a:rPr>
              <a:t>Leads the entire product strategy, design, in-charge for delivery and point of contact</a:t>
            </a:r>
            <a:endParaRPr lang="en-IN" sz="900" dirty="0">
              <a:latin typeface="Poppins Light" panose="00000400000000000000" pitchFamily="2" charset="0"/>
              <a:cs typeface="Poppins Light" panose="00000400000000000000" pitchFamily="2" charset="0"/>
            </a:endParaRPr>
          </a:p>
        </p:txBody>
      </p:sp>
      <p:sp>
        <p:nvSpPr>
          <p:cNvPr id="105" name="TextBox 104">
            <a:extLst>
              <a:ext uri="{FF2B5EF4-FFF2-40B4-BE49-F238E27FC236}">
                <a16:creationId xmlns:a16="http://schemas.microsoft.com/office/drawing/2014/main" id="{F970F142-EE1C-6CF7-C3E8-1B4EFA75AC44}"/>
              </a:ext>
            </a:extLst>
          </p:cNvPr>
          <p:cNvSpPr txBox="1"/>
          <p:nvPr/>
        </p:nvSpPr>
        <p:spPr>
          <a:xfrm>
            <a:off x="7341802" y="3118822"/>
            <a:ext cx="2103917" cy="677108"/>
          </a:xfrm>
          <a:prstGeom prst="rect">
            <a:avLst/>
          </a:prstGeom>
          <a:noFill/>
        </p:spPr>
        <p:txBody>
          <a:bodyPr wrap="square">
            <a:spAutoFit/>
          </a:bodyPr>
          <a:lstStyle/>
          <a:p>
            <a:r>
              <a:rPr lang="en-IN" sz="1100" b="0" i="0" u="none" strike="noStrike" baseline="0" dirty="0">
                <a:solidFill>
                  <a:srgbClr val="EC002B"/>
                </a:solidFill>
                <a:latin typeface="Poppins Light" panose="00000400000000000000" pitchFamily="2" charset="0"/>
                <a:cs typeface="Poppins Light" panose="00000400000000000000" pitchFamily="2" charset="0"/>
              </a:rPr>
              <a:t>Prod. Strategist</a:t>
            </a:r>
          </a:p>
          <a:p>
            <a:r>
              <a:rPr lang="en-US" sz="900" dirty="0">
                <a:latin typeface="Poppins Light" panose="00000400000000000000" pitchFamily="2" charset="0"/>
                <a:cs typeface="Poppins Light" panose="00000400000000000000" pitchFamily="2" charset="0"/>
              </a:rPr>
              <a:t>Works on creating the</a:t>
            </a:r>
          </a:p>
          <a:p>
            <a:r>
              <a:rPr lang="en-US" sz="900" dirty="0">
                <a:latin typeface="Poppins Light" panose="00000400000000000000" pitchFamily="2" charset="0"/>
                <a:cs typeface="Poppins Light" panose="00000400000000000000" pitchFamily="2" charset="0"/>
              </a:rPr>
              <a:t>documents, wireframes, doing</a:t>
            </a:r>
          </a:p>
          <a:p>
            <a:r>
              <a:rPr lang="en-US" sz="900" dirty="0">
                <a:latin typeface="Poppins Light" panose="00000400000000000000" pitchFamily="2" charset="0"/>
                <a:cs typeface="Poppins Light" panose="00000400000000000000" pitchFamily="2" charset="0"/>
              </a:rPr>
              <a:t>user research</a:t>
            </a:r>
            <a:endParaRPr lang="en-IN" sz="900" dirty="0">
              <a:latin typeface="Poppins Light" panose="00000400000000000000" pitchFamily="2" charset="0"/>
              <a:cs typeface="Poppins Light" panose="00000400000000000000" pitchFamily="2" charset="0"/>
            </a:endParaRPr>
          </a:p>
        </p:txBody>
      </p:sp>
      <p:sp>
        <p:nvSpPr>
          <p:cNvPr id="106" name="TextBox 105">
            <a:extLst>
              <a:ext uri="{FF2B5EF4-FFF2-40B4-BE49-F238E27FC236}">
                <a16:creationId xmlns:a16="http://schemas.microsoft.com/office/drawing/2014/main" id="{05EFE86A-45CB-9632-E9E6-1ADC8BF27ABB}"/>
              </a:ext>
            </a:extLst>
          </p:cNvPr>
          <p:cNvSpPr txBox="1"/>
          <p:nvPr/>
        </p:nvSpPr>
        <p:spPr>
          <a:xfrm>
            <a:off x="7341804" y="3883980"/>
            <a:ext cx="2103916" cy="1092607"/>
          </a:xfrm>
          <a:prstGeom prst="rect">
            <a:avLst/>
          </a:prstGeom>
          <a:noFill/>
        </p:spPr>
        <p:txBody>
          <a:bodyPr wrap="square">
            <a:spAutoFit/>
          </a:bodyPr>
          <a:lstStyle/>
          <a:p>
            <a:r>
              <a:rPr lang="en-IN" sz="1100" b="0" i="0" u="none" strike="noStrike" baseline="0" dirty="0">
                <a:solidFill>
                  <a:srgbClr val="EC002B"/>
                </a:solidFill>
                <a:latin typeface="Poppins Light" panose="00000400000000000000" pitchFamily="2" charset="0"/>
                <a:cs typeface="Poppins Light" panose="00000400000000000000" pitchFamily="2" charset="0"/>
              </a:rPr>
              <a:t>Prod. Designer</a:t>
            </a:r>
          </a:p>
          <a:p>
            <a:r>
              <a:rPr lang="en-US" sz="900" dirty="0">
                <a:latin typeface="Poppins Light" panose="00000400000000000000" pitchFamily="2" charset="0"/>
                <a:cs typeface="Poppins Light" panose="00000400000000000000" pitchFamily="2" charset="0"/>
              </a:rPr>
              <a:t>Works on wireframes with Prod.</a:t>
            </a:r>
          </a:p>
          <a:p>
            <a:r>
              <a:rPr lang="en-US" sz="900" dirty="0">
                <a:latin typeface="Poppins Light" panose="00000400000000000000" pitchFamily="2" charset="0"/>
                <a:cs typeface="Poppins Light" panose="00000400000000000000" pitchFamily="2" charset="0"/>
              </a:rPr>
              <a:t>Strategist. In charge of visualization of requirements.</a:t>
            </a:r>
          </a:p>
          <a:p>
            <a:r>
              <a:rPr lang="en-US" sz="900" dirty="0">
                <a:latin typeface="Poppins Light" panose="00000400000000000000" pitchFamily="2" charset="0"/>
                <a:cs typeface="Poppins Light" panose="00000400000000000000" pitchFamily="2" charset="0"/>
              </a:rPr>
              <a:t>Understands information hierarchy, UI principles and UX</a:t>
            </a:r>
          </a:p>
          <a:p>
            <a:r>
              <a:rPr lang="en-US" sz="900" dirty="0">
                <a:latin typeface="Poppins Light" panose="00000400000000000000" pitchFamily="2" charset="0"/>
                <a:cs typeface="Poppins Light" panose="00000400000000000000" pitchFamily="2" charset="0"/>
              </a:rPr>
              <a:t>challenges</a:t>
            </a:r>
            <a:endParaRPr lang="en-IN" sz="900" dirty="0">
              <a:latin typeface="Poppins Light" panose="00000400000000000000" pitchFamily="2" charset="0"/>
              <a:cs typeface="Poppins Light" panose="00000400000000000000" pitchFamily="2" charset="0"/>
            </a:endParaRPr>
          </a:p>
        </p:txBody>
      </p:sp>
      <p:sp>
        <p:nvSpPr>
          <p:cNvPr id="107" name="Rectangle 106">
            <a:extLst>
              <a:ext uri="{FF2B5EF4-FFF2-40B4-BE49-F238E27FC236}">
                <a16:creationId xmlns:a16="http://schemas.microsoft.com/office/drawing/2014/main" id="{37BC1B28-903B-E18B-769D-B9AEB7FBB4EE}"/>
              </a:ext>
            </a:extLst>
          </p:cNvPr>
          <p:cNvSpPr/>
          <p:nvPr/>
        </p:nvSpPr>
        <p:spPr>
          <a:xfrm>
            <a:off x="7341803" y="1919933"/>
            <a:ext cx="2103917" cy="360000"/>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8" name="Rectangle 107">
            <a:extLst>
              <a:ext uri="{FF2B5EF4-FFF2-40B4-BE49-F238E27FC236}">
                <a16:creationId xmlns:a16="http://schemas.microsoft.com/office/drawing/2014/main" id="{4F39416A-865D-C8F3-190D-7FC73F4C2FA7}"/>
              </a:ext>
            </a:extLst>
          </p:cNvPr>
          <p:cNvSpPr/>
          <p:nvPr/>
        </p:nvSpPr>
        <p:spPr>
          <a:xfrm>
            <a:off x="9545243" y="1420594"/>
            <a:ext cx="2103917" cy="360000"/>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9" name="Rectangle: Rounded Corners 108">
            <a:extLst>
              <a:ext uri="{FF2B5EF4-FFF2-40B4-BE49-F238E27FC236}">
                <a16:creationId xmlns:a16="http://schemas.microsoft.com/office/drawing/2014/main" id="{543BB92F-5CA7-B878-0865-1C8D1D4E6D06}"/>
              </a:ext>
            </a:extLst>
          </p:cNvPr>
          <p:cNvSpPr/>
          <p:nvPr/>
        </p:nvSpPr>
        <p:spPr>
          <a:xfrm>
            <a:off x="8789644" y="2387442"/>
            <a:ext cx="543267" cy="136506"/>
          </a:xfrm>
          <a:prstGeom prst="roundRect">
            <a:avLst>
              <a:gd name="adj" fmla="val 50000"/>
            </a:avLst>
          </a:prstGeom>
          <a:solidFill>
            <a:srgbClr val="DCD8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 dirty="0">
                <a:solidFill>
                  <a:srgbClr val="404040"/>
                </a:solidFill>
              </a:rPr>
              <a:t>Full Time</a:t>
            </a:r>
          </a:p>
        </p:txBody>
      </p:sp>
      <p:sp>
        <p:nvSpPr>
          <p:cNvPr id="110" name="Rectangle: Rounded Corners 109">
            <a:extLst>
              <a:ext uri="{FF2B5EF4-FFF2-40B4-BE49-F238E27FC236}">
                <a16:creationId xmlns:a16="http://schemas.microsoft.com/office/drawing/2014/main" id="{9C1CEC0E-C916-CF62-C800-344722780136}"/>
              </a:ext>
            </a:extLst>
          </p:cNvPr>
          <p:cNvSpPr/>
          <p:nvPr/>
        </p:nvSpPr>
        <p:spPr>
          <a:xfrm>
            <a:off x="8814089" y="3167592"/>
            <a:ext cx="543271" cy="136506"/>
          </a:xfrm>
          <a:prstGeom prst="roundRect">
            <a:avLst>
              <a:gd name="adj" fmla="val 50000"/>
            </a:avLst>
          </a:prstGeom>
          <a:solidFill>
            <a:srgbClr val="DCD8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 dirty="0">
                <a:solidFill>
                  <a:srgbClr val="404040"/>
                </a:solidFill>
              </a:rPr>
              <a:t>Fractional</a:t>
            </a:r>
          </a:p>
        </p:txBody>
      </p:sp>
      <p:sp>
        <p:nvSpPr>
          <p:cNvPr id="111" name="Rectangle: Rounded Corners 110">
            <a:extLst>
              <a:ext uri="{FF2B5EF4-FFF2-40B4-BE49-F238E27FC236}">
                <a16:creationId xmlns:a16="http://schemas.microsoft.com/office/drawing/2014/main" id="{3C870717-D9C3-063B-E1CB-FEF934BFD6EC}"/>
              </a:ext>
            </a:extLst>
          </p:cNvPr>
          <p:cNvSpPr/>
          <p:nvPr/>
        </p:nvSpPr>
        <p:spPr>
          <a:xfrm>
            <a:off x="8814089" y="3928211"/>
            <a:ext cx="543271" cy="136506"/>
          </a:xfrm>
          <a:prstGeom prst="roundRect">
            <a:avLst>
              <a:gd name="adj" fmla="val 50000"/>
            </a:avLst>
          </a:prstGeom>
          <a:solidFill>
            <a:srgbClr val="DCD8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 dirty="0">
                <a:solidFill>
                  <a:srgbClr val="404040"/>
                </a:solidFill>
              </a:rPr>
              <a:t>Fractional</a:t>
            </a:r>
          </a:p>
        </p:txBody>
      </p:sp>
      <p:sp>
        <p:nvSpPr>
          <p:cNvPr id="113" name="TextBox 112">
            <a:extLst>
              <a:ext uri="{FF2B5EF4-FFF2-40B4-BE49-F238E27FC236}">
                <a16:creationId xmlns:a16="http://schemas.microsoft.com/office/drawing/2014/main" id="{98C8539B-538D-941B-B02F-EF52758A9ED8}"/>
              </a:ext>
            </a:extLst>
          </p:cNvPr>
          <p:cNvSpPr txBox="1"/>
          <p:nvPr/>
        </p:nvSpPr>
        <p:spPr>
          <a:xfrm>
            <a:off x="7350500" y="1918020"/>
            <a:ext cx="2095219" cy="338554"/>
          </a:xfrm>
          <a:prstGeom prst="rect">
            <a:avLst/>
          </a:prstGeom>
          <a:solidFill>
            <a:srgbClr val="0072BB"/>
          </a:solidFill>
        </p:spPr>
        <p:txBody>
          <a:bodyPr wrap="square">
            <a:spAutoFit/>
          </a:bodyPr>
          <a:lstStyle/>
          <a:p>
            <a:r>
              <a:rPr lang="en-IN" sz="1600" b="0" i="0" u="none" strike="noStrike" baseline="0" dirty="0">
                <a:solidFill>
                  <a:schemeClr val="bg1"/>
                </a:solidFill>
                <a:latin typeface="Poppins Medium" panose="00000600000000000000" pitchFamily="2" charset="0"/>
                <a:cs typeface="Poppins Medium" panose="00000600000000000000" pitchFamily="2" charset="0"/>
              </a:rPr>
              <a:t>Product Team</a:t>
            </a:r>
            <a:endParaRPr lang="en-IN" sz="1600" dirty="0">
              <a:solidFill>
                <a:schemeClr val="bg1"/>
              </a:solidFill>
              <a:latin typeface="Poppins Medium" panose="00000600000000000000" pitchFamily="2" charset="0"/>
              <a:cs typeface="Poppins Medium" panose="00000600000000000000" pitchFamily="2" charset="0"/>
            </a:endParaRPr>
          </a:p>
        </p:txBody>
      </p:sp>
      <p:sp>
        <p:nvSpPr>
          <p:cNvPr id="114" name="TextBox 113">
            <a:extLst>
              <a:ext uri="{FF2B5EF4-FFF2-40B4-BE49-F238E27FC236}">
                <a16:creationId xmlns:a16="http://schemas.microsoft.com/office/drawing/2014/main" id="{A31D4F1B-2A16-0F96-C3C3-4FCAE54FBF56}"/>
              </a:ext>
            </a:extLst>
          </p:cNvPr>
          <p:cNvSpPr txBox="1"/>
          <p:nvPr/>
        </p:nvSpPr>
        <p:spPr>
          <a:xfrm>
            <a:off x="9543360" y="1779590"/>
            <a:ext cx="2103917" cy="815608"/>
          </a:xfrm>
          <a:prstGeom prst="rect">
            <a:avLst/>
          </a:prstGeom>
          <a:noFill/>
        </p:spPr>
        <p:txBody>
          <a:bodyPr wrap="square">
            <a:spAutoFit/>
          </a:bodyPr>
          <a:lstStyle/>
          <a:p>
            <a:r>
              <a:rPr lang="en-IN" sz="1100" b="0" i="0" u="none" strike="noStrike" baseline="0" dirty="0">
                <a:solidFill>
                  <a:srgbClr val="EC002B"/>
                </a:solidFill>
                <a:latin typeface="Poppins Light" panose="00000400000000000000" pitchFamily="2" charset="0"/>
                <a:cs typeface="Poppins Light" panose="00000400000000000000" pitchFamily="2" charset="0"/>
              </a:rPr>
              <a:t>Engg. Lead</a:t>
            </a:r>
            <a:br>
              <a:rPr lang="en-IN" sz="1100" b="0" i="0" u="none" strike="noStrike" baseline="0" dirty="0">
                <a:solidFill>
                  <a:srgbClr val="EC002B"/>
                </a:solidFill>
                <a:latin typeface="Poppins Light" panose="00000400000000000000" pitchFamily="2" charset="0"/>
                <a:cs typeface="Poppins Light" panose="00000400000000000000" pitchFamily="2" charset="0"/>
              </a:rPr>
            </a:br>
            <a:r>
              <a:rPr lang="en-US" sz="900" dirty="0">
                <a:latin typeface="Poppins Light" panose="00000400000000000000" pitchFamily="2" charset="0"/>
                <a:cs typeface="Poppins Light" panose="00000400000000000000" pitchFamily="2" charset="0"/>
              </a:rPr>
              <a:t>lead the implementation of</a:t>
            </a:r>
          </a:p>
          <a:p>
            <a:r>
              <a:rPr lang="en-US" sz="900" dirty="0">
                <a:latin typeface="Poppins Light" panose="00000400000000000000" pitchFamily="2" charset="0"/>
                <a:cs typeface="Poppins Light" panose="00000400000000000000" pitchFamily="2" charset="0"/>
              </a:rPr>
              <a:t>graph database along with</a:t>
            </a:r>
          </a:p>
          <a:p>
            <a:r>
              <a:rPr lang="en-US" sz="900" dirty="0">
                <a:latin typeface="Poppins Light" panose="00000400000000000000" pitchFamily="2" charset="0"/>
                <a:cs typeface="Poppins Light" panose="00000400000000000000" pitchFamily="2" charset="0"/>
              </a:rPr>
              <a:t>overseeing development</a:t>
            </a:r>
          </a:p>
          <a:p>
            <a:r>
              <a:rPr lang="en-US" sz="900" dirty="0">
                <a:latin typeface="Poppins Light" panose="00000400000000000000" pitchFamily="2" charset="0"/>
                <a:cs typeface="Poppins Light" panose="00000400000000000000" pitchFamily="2" charset="0"/>
              </a:rPr>
              <a:t>deliverables</a:t>
            </a:r>
            <a:endParaRPr lang="en-IN" sz="900" dirty="0">
              <a:latin typeface="Poppins Light" panose="00000400000000000000" pitchFamily="2" charset="0"/>
              <a:cs typeface="Poppins Light" panose="00000400000000000000" pitchFamily="2" charset="0"/>
            </a:endParaRPr>
          </a:p>
        </p:txBody>
      </p:sp>
      <p:sp>
        <p:nvSpPr>
          <p:cNvPr id="115" name="TextBox 114">
            <a:extLst>
              <a:ext uri="{FF2B5EF4-FFF2-40B4-BE49-F238E27FC236}">
                <a16:creationId xmlns:a16="http://schemas.microsoft.com/office/drawing/2014/main" id="{D4849E23-5D37-CB0E-9987-5F17C5EA112A}"/>
              </a:ext>
            </a:extLst>
          </p:cNvPr>
          <p:cNvSpPr txBox="1"/>
          <p:nvPr/>
        </p:nvSpPr>
        <p:spPr>
          <a:xfrm>
            <a:off x="9543360" y="2584293"/>
            <a:ext cx="2199075" cy="538609"/>
          </a:xfrm>
          <a:prstGeom prst="rect">
            <a:avLst/>
          </a:prstGeom>
          <a:noFill/>
        </p:spPr>
        <p:txBody>
          <a:bodyPr wrap="square">
            <a:spAutoFit/>
          </a:bodyPr>
          <a:lstStyle/>
          <a:p>
            <a:r>
              <a:rPr lang="en-IN" sz="1100" b="0" i="0" u="none" strike="noStrike" baseline="0" dirty="0">
                <a:solidFill>
                  <a:srgbClr val="EC002B"/>
                </a:solidFill>
                <a:latin typeface="Poppins Light" panose="00000400000000000000" pitchFamily="2" charset="0"/>
                <a:cs typeface="Poppins Light" panose="00000400000000000000" pitchFamily="2" charset="0"/>
              </a:rPr>
              <a:t>Backend Engg.</a:t>
            </a:r>
          </a:p>
          <a:p>
            <a:r>
              <a:rPr lang="en-US" sz="900" dirty="0">
                <a:latin typeface="Poppins Light" panose="00000400000000000000" pitchFamily="2" charset="0"/>
                <a:cs typeface="Poppins Light" panose="00000400000000000000" pitchFamily="2" charset="0"/>
              </a:rPr>
              <a:t>API development, database query and business logic handling</a:t>
            </a:r>
            <a:endParaRPr lang="en-IN" sz="900" dirty="0">
              <a:latin typeface="Poppins Light" panose="00000400000000000000" pitchFamily="2" charset="0"/>
              <a:cs typeface="Poppins Light" panose="00000400000000000000" pitchFamily="2" charset="0"/>
            </a:endParaRPr>
          </a:p>
        </p:txBody>
      </p:sp>
      <p:sp>
        <p:nvSpPr>
          <p:cNvPr id="116" name="TextBox 115">
            <a:extLst>
              <a:ext uri="{FF2B5EF4-FFF2-40B4-BE49-F238E27FC236}">
                <a16:creationId xmlns:a16="http://schemas.microsoft.com/office/drawing/2014/main" id="{E02B1862-AD14-CA94-47E5-D4D656D4970D}"/>
              </a:ext>
            </a:extLst>
          </p:cNvPr>
          <p:cNvSpPr txBox="1"/>
          <p:nvPr/>
        </p:nvSpPr>
        <p:spPr>
          <a:xfrm>
            <a:off x="9543360" y="3111997"/>
            <a:ext cx="2103916" cy="538609"/>
          </a:xfrm>
          <a:prstGeom prst="rect">
            <a:avLst/>
          </a:prstGeom>
          <a:noFill/>
        </p:spPr>
        <p:txBody>
          <a:bodyPr wrap="square">
            <a:spAutoFit/>
          </a:bodyPr>
          <a:lstStyle/>
          <a:p>
            <a:r>
              <a:rPr lang="en-IN" sz="1100" b="0" i="0" u="none" strike="noStrike" baseline="0" dirty="0">
                <a:solidFill>
                  <a:srgbClr val="EC002B"/>
                </a:solidFill>
                <a:latin typeface="Poppins Light" panose="00000400000000000000" pitchFamily="2" charset="0"/>
                <a:cs typeface="Poppins Light" panose="00000400000000000000" pitchFamily="2" charset="0"/>
              </a:rPr>
              <a:t>Frontend Engg.</a:t>
            </a:r>
          </a:p>
          <a:p>
            <a:r>
              <a:rPr lang="en-US" sz="900" dirty="0">
                <a:latin typeface="Poppins Light" panose="00000400000000000000" pitchFamily="2" charset="0"/>
                <a:cs typeface="Poppins Light" panose="00000400000000000000" pitchFamily="2" charset="0"/>
              </a:rPr>
              <a:t>Handles integration and UI</a:t>
            </a:r>
          </a:p>
          <a:p>
            <a:r>
              <a:rPr lang="en-US" sz="900" dirty="0">
                <a:latin typeface="Poppins Light" panose="00000400000000000000" pitchFamily="2" charset="0"/>
                <a:cs typeface="Poppins Light" panose="00000400000000000000" pitchFamily="2" charset="0"/>
              </a:rPr>
              <a:t>creation on the frontend</a:t>
            </a:r>
            <a:endParaRPr lang="en-IN" sz="900" dirty="0">
              <a:latin typeface="Poppins Light" panose="00000400000000000000" pitchFamily="2" charset="0"/>
              <a:cs typeface="Poppins Light" panose="00000400000000000000" pitchFamily="2" charset="0"/>
            </a:endParaRPr>
          </a:p>
        </p:txBody>
      </p:sp>
      <p:sp>
        <p:nvSpPr>
          <p:cNvPr id="117" name="TextBox 116">
            <a:extLst>
              <a:ext uri="{FF2B5EF4-FFF2-40B4-BE49-F238E27FC236}">
                <a16:creationId xmlns:a16="http://schemas.microsoft.com/office/drawing/2014/main" id="{31457ECF-D198-08AB-8D77-01B09A7C0E60}"/>
              </a:ext>
            </a:extLst>
          </p:cNvPr>
          <p:cNvSpPr txBox="1"/>
          <p:nvPr/>
        </p:nvSpPr>
        <p:spPr>
          <a:xfrm>
            <a:off x="9543360" y="3639701"/>
            <a:ext cx="2103916" cy="815608"/>
          </a:xfrm>
          <a:prstGeom prst="rect">
            <a:avLst/>
          </a:prstGeom>
          <a:noFill/>
        </p:spPr>
        <p:txBody>
          <a:bodyPr wrap="square">
            <a:spAutoFit/>
          </a:bodyPr>
          <a:lstStyle/>
          <a:p>
            <a:r>
              <a:rPr lang="en-IN" sz="1100" b="0" i="0" u="none" strike="noStrike" baseline="0" dirty="0">
                <a:solidFill>
                  <a:srgbClr val="EC002B"/>
                </a:solidFill>
                <a:latin typeface="Poppins Light" panose="00000400000000000000" pitchFamily="2" charset="0"/>
                <a:cs typeface="Poppins Light" panose="00000400000000000000" pitchFamily="2" charset="0"/>
              </a:rPr>
              <a:t>QA Engg.</a:t>
            </a:r>
          </a:p>
          <a:p>
            <a:r>
              <a:rPr lang="en-US" sz="900" dirty="0">
                <a:latin typeface="Poppins Light" panose="00000400000000000000" pitchFamily="2" charset="0"/>
                <a:cs typeface="Poppins Light" panose="00000400000000000000" pitchFamily="2" charset="0"/>
              </a:rPr>
              <a:t>Writes the test cases, and</a:t>
            </a:r>
          </a:p>
          <a:p>
            <a:r>
              <a:rPr lang="en-US" sz="900" dirty="0">
                <a:latin typeface="Poppins Light" panose="00000400000000000000" pitchFamily="2" charset="0"/>
                <a:cs typeface="Poppins Light" panose="00000400000000000000" pitchFamily="2" charset="0"/>
              </a:rPr>
              <a:t>performs functional, integration</a:t>
            </a:r>
          </a:p>
          <a:p>
            <a:r>
              <a:rPr lang="en-US" sz="900" dirty="0">
                <a:latin typeface="Poppins Light" panose="00000400000000000000" pitchFamily="2" charset="0"/>
                <a:cs typeface="Poppins Light" panose="00000400000000000000" pitchFamily="2" charset="0"/>
              </a:rPr>
              <a:t>testing. Performance testing pre-deployment</a:t>
            </a:r>
            <a:endParaRPr lang="en-IN" sz="900" dirty="0">
              <a:latin typeface="Poppins Light" panose="00000400000000000000" pitchFamily="2" charset="0"/>
              <a:cs typeface="Poppins Light" panose="00000400000000000000" pitchFamily="2" charset="0"/>
            </a:endParaRPr>
          </a:p>
        </p:txBody>
      </p:sp>
      <p:sp>
        <p:nvSpPr>
          <p:cNvPr id="118" name="TextBox 117">
            <a:extLst>
              <a:ext uri="{FF2B5EF4-FFF2-40B4-BE49-F238E27FC236}">
                <a16:creationId xmlns:a16="http://schemas.microsoft.com/office/drawing/2014/main" id="{7B054832-ED1E-A6D2-7F64-C00A97DB6A1A}"/>
              </a:ext>
            </a:extLst>
          </p:cNvPr>
          <p:cNvSpPr txBox="1"/>
          <p:nvPr/>
        </p:nvSpPr>
        <p:spPr>
          <a:xfrm>
            <a:off x="9543360" y="4444405"/>
            <a:ext cx="2196758" cy="538609"/>
          </a:xfrm>
          <a:prstGeom prst="rect">
            <a:avLst/>
          </a:prstGeom>
          <a:noFill/>
        </p:spPr>
        <p:txBody>
          <a:bodyPr wrap="square">
            <a:spAutoFit/>
          </a:bodyPr>
          <a:lstStyle/>
          <a:p>
            <a:r>
              <a:rPr lang="en-IN" sz="1100" b="0" i="0" u="none" strike="noStrike" baseline="0" dirty="0">
                <a:solidFill>
                  <a:srgbClr val="EC002B"/>
                </a:solidFill>
                <a:latin typeface="Poppins Light" panose="00000400000000000000" pitchFamily="2" charset="0"/>
                <a:cs typeface="Poppins Light" panose="00000400000000000000" pitchFamily="2" charset="0"/>
              </a:rPr>
              <a:t>ML Associate</a:t>
            </a:r>
          </a:p>
          <a:p>
            <a:r>
              <a:rPr lang="en-US" sz="900" dirty="0">
                <a:latin typeface="Poppins Light" panose="00000400000000000000" pitchFamily="2" charset="0"/>
                <a:cs typeface="Poppins Light" panose="00000400000000000000" pitchFamily="2" charset="0"/>
              </a:rPr>
              <a:t>the data clean up,</a:t>
            </a:r>
          </a:p>
          <a:p>
            <a:r>
              <a:rPr lang="en-US" sz="900" dirty="0">
                <a:latin typeface="Poppins Light" panose="00000400000000000000" pitchFamily="2" charset="0"/>
                <a:cs typeface="Poppins Light" panose="00000400000000000000" pitchFamily="2" charset="0"/>
              </a:rPr>
              <a:t>classification and parameter map</a:t>
            </a:r>
            <a:endParaRPr lang="en-IN" sz="900" dirty="0">
              <a:latin typeface="Poppins Light" panose="00000400000000000000" pitchFamily="2" charset="0"/>
              <a:cs typeface="Poppins Light" panose="00000400000000000000" pitchFamily="2" charset="0"/>
            </a:endParaRPr>
          </a:p>
        </p:txBody>
      </p:sp>
      <p:sp>
        <p:nvSpPr>
          <p:cNvPr id="119" name="Rectangle: Rounded Corners 118">
            <a:extLst>
              <a:ext uri="{FF2B5EF4-FFF2-40B4-BE49-F238E27FC236}">
                <a16:creationId xmlns:a16="http://schemas.microsoft.com/office/drawing/2014/main" id="{56E202AF-8A8B-D1BD-2238-C64C01047A7A}"/>
              </a:ext>
            </a:extLst>
          </p:cNvPr>
          <p:cNvSpPr/>
          <p:nvPr/>
        </p:nvSpPr>
        <p:spPr>
          <a:xfrm>
            <a:off x="11037103" y="1834212"/>
            <a:ext cx="543267" cy="136506"/>
          </a:xfrm>
          <a:prstGeom prst="roundRect">
            <a:avLst>
              <a:gd name="adj" fmla="val 50000"/>
            </a:avLst>
          </a:prstGeom>
          <a:solidFill>
            <a:srgbClr val="DCD8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 dirty="0">
                <a:solidFill>
                  <a:srgbClr val="404040"/>
                </a:solidFill>
              </a:rPr>
              <a:t>Full Time</a:t>
            </a:r>
          </a:p>
        </p:txBody>
      </p:sp>
      <p:sp>
        <p:nvSpPr>
          <p:cNvPr id="120" name="Rectangle: Rounded Corners 119">
            <a:extLst>
              <a:ext uri="{FF2B5EF4-FFF2-40B4-BE49-F238E27FC236}">
                <a16:creationId xmlns:a16="http://schemas.microsoft.com/office/drawing/2014/main" id="{32ED6932-FE61-52D4-7786-4D56B8A208C1}"/>
              </a:ext>
            </a:extLst>
          </p:cNvPr>
          <p:cNvSpPr/>
          <p:nvPr/>
        </p:nvSpPr>
        <p:spPr>
          <a:xfrm>
            <a:off x="11037103" y="2615962"/>
            <a:ext cx="543267" cy="136506"/>
          </a:xfrm>
          <a:prstGeom prst="roundRect">
            <a:avLst>
              <a:gd name="adj" fmla="val 50000"/>
            </a:avLst>
          </a:prstGeom>
          <a:solidFill>
            <a:srgbClr val="DCD8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 dirty="0">
                <a:solidFill>
                  <a:srgbClr val="404040"/>
                </a:solidFill>
              </a:rPr>
              <a:t>Full Time</a:t>
            </a:r>
          </a:p>
        </p:txBody>
      </p:sp>
      <p:sp>
        <p:nvSpPr>
          <p:cNvPr id="121" name="Rectangle: Rounded Corners 120">
            <a:extLst>
              <a:ext uri="{FF2B5EF4-FFF2-40B4-BE49-F238E27FC236}">
                <a16:creationId xmlns:a16="http://schemas.microsoft.com/office/drawing/2014/main" id="{F3B08124-E473-86A1-A041-611FC4727296}"/>
              </a:ext>
            </a:extLst>
          </p:cNvPr>
          <p:cNvSpPr/>
          <p:nvPr/>
        </p:nvSpPr>
        <p:spPr>
          <a:xfrm>
            <a:off x="11037103" y="3165637"/>
            <a:ext cx="543267" cy="136506"/>
          </a:xfrm>
          <a:prstGeom prst="roundRect">
            <a:avLst>
              <a:gd name="adj" fmla="val 50000"/>
            </a:avLst>
          </a:prstGeom>
          <a:solidFill>
            <a:srgbClr val="DCD8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 dirty="0">
                <a:solidFill>
                  <a:srgbClr val="404040"/>
                </a:solidFill>
              </a:rPr>
              <a:t>Full Time</a:t>
            </a:r>
          </a:p>
        </p:txBody>
      </p:sp>
      <p:sp>
        <p:nvSpPr>
          <p:cNvPr id="122" name="Rectangle: Rounded Corners 121">
            <a:extLst>
              <a:ext uri="{FF2B5EF4-FFF2-40B4-BE49-F238E27FC236}">
                <a16:creationId xmlns:a16="http://schemas.microsoft.com/office/drawing/2014/main" id="{09DC7C90-926D-C3D1-1F47-E6D5A291B8FC}"/>
              </a:ext>
            </a:extLst>
          </p:cNvPr>
          <p:cNvSpPr/>
          <p:nvPr/>
        </p:nvSpPr>
        <p:spPr>
          <a:xfrm>
            <a:off x="11037103" y="3704192"/>
            <a:ext cx="543267" cy="136506"/>
          </a:xfrm>
          <a:prstGeom prst="roundRect">
            <a:avLst>
              <a:gd name="adj" fmla="val 50000"/>
            </a:avLst>
          </a:prstGeom>
          <a:solidFill>
            <a:srgbClr val="DCD8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 dirty="0">
                <a:solidFill>
                  <a:srgbClr val="404040"/>
                </a:solidFill>
              </a:rPr>
              <a:t>Full Time</a:t>
            </a:r>
          </a:p>
        </p:txBody>
      </p:sp>
      <p:sp>
        <p:nvSpPr>
          <p:cNvPr id="123" name="Rectangle: Rounded Corners 122">
            <a:extLst>
              <a:ext uri="{FF2B5EF4-FFF2-40B4-BE49-F238E27FC236}">
                <a16:creationId xmlns:a16="http://schemas.microsoft.com/office/drawing/2014/main" id="{CE90B011-F5C5-795E-1037-9FB4D355A03D}"/>
              </a:ext>
            </a:extLst>
          </p:cNvPr>
          <p:cNvSpPr/>
          <p:nvPr/>
        </p:nvSpPr>
        <p:spPr>
          <a:xfrm>
            <a:off x="11037103" y="4497991"/>
            <a:ext cx="543267" cy="136506"/>
          </a:xfrm>
          <a:prstGeom prst="roundRect">
            <a:avLst>
              <a:gd name="adj" fmla="val 50000"/>
            </a:avLst>
          </a:prstGeom>
          <a:solidFill>
            <a:srgbClr val="DCD8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 dirty="0">
                <a:solidFill>
                  <a:srgbClr val="404040"/>
                </a:solidFill>
              </a:rPr>
              <a:t>Full Time</a:t>
            </a:r>
          </a:p>
        </p:txBody>
      </p:sp>
      <p:sp>
        <p:nvSpPr>
          <p:cNvPr id="124" name="TextBox 123">
            <a:extLst>
              <a:ext uri="{FF2B5EF4-FFF2-40B4-BE49-F238E27FC236}">
                <a16:creationId xmlns:a16="http://schemas.microsoft.com/office/drawing/2014/main" id="{236780E9-7531-23AF-E4C1-45EA6DFD59F8}"/>
              </a:ext>
            </a:extLst>
          </p:cNvPr>
          <p:cNvSpPr txBox="1"/>
          <p:nvPr/>
        </p:nvSpPr>
        <p:spPr>
          <a:xfrm>
            <a:off x="9555824" y="1416897"/>
            <a:ext cx="2095219" cy="338554"/>
          </a:xfrm>
          <a:prstGeom prst="rect">
            <a:avLst/>
          </a:prstGeom>
          <a:solidFill>
            <a:srgbClr val="0072BB"/>
          </a:solidFill>
        </p:spPr>
        <p:txBody>
          <a:bodyPr wrap="square">
            <a:spAutoFit/>
          </a:bodyPr>
          <a:lstStyle/>
          <a:p>
            <a:r>
              <a:rPr lang="en-IN" sz="1600" b="0" i="0" u="none" strike="noStrike" baseline="0" dirty="0">
                <a:solidFill>
                  <a:schemeClr val="bg1"/>
                </a:solidFill>
                <a:latin typeface="Poppins Medium" panose="00000600000000000000" pitchFamily="2" charset="0"/>
                <a:cs typeface="Poppins Medium" panose="00000600000000000000" pitchFamily="2" charset="0"/>
              </a:rPr>
              <a:t>Engineering Team</a:t>
            </a:r>
            <a:endParaRPr lang="en-IN" sz="1600" dirty="0">
              <a:solidFill>
                <a:schemeClr val="bg1"/>
              </a:solidFill>
              <a:latin typeface="Poppins Medium" panose="00000600000000000000" pitchFamily="2" charset="0"/>
              <a:cs typeface="Poppins Medium" panose="00000600000000000000" pitchFamily="2" charset="0"/>
            </a:endParaRPr>
          </a:p>
        </p:txBody>
      </p:sp>
      <p:sp>
        <p:nvSpPr>
          <p:cNvPr id="128" name="TextBox 127">
            <a:extLst>
              <a:ext uri="{FF2B5EF4-FFF2-40B4-BE49-F238E27FC236}">
                <a16:creationId xmlns:a16="http://schemas.microsoft.com/office/drawing/2014/main" id="{751357AA-C904-59A3-3BC2-05F99714EB11}"/>
              </a:ext>
            </a:extLst>
          </p:cNvPr>
          <p:cNvSpPr txBox="1"/>
          <p:nvPr/>
        </p:nvSpPr>
        <p:spPr>
          <a:xfrm>
            <a:off x="4837" y="5585897"/>
            <a:ext cx="12182326" cy="64633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2400">
                <a:solidFill>
                  <a:prstClr val="white"/>
                </a:solidFill>
                <a:latin typeface="Poppins Light" panose="00000400000000000000" pitchFamily="2" charset="0"/>
                <a:cs typeface="Poppins Light" panose="00000400000000000000" pitchFamily="2" charset="0"/>
              </a:defRPr>
            </a:lvl1pPr>
          </a:lstStyle>
          <a:p>
            <a:pPr algn="ctr"/>
            <a:r>
              <a:rPr lang="en-US" sz="1800" dirty="0"/>
              <a:t>We estimate 3 months to launch the platform. We will plan, build and iteratively deploy the product features. With an ongoing monthly review of what new feature or initiative or update to pick up. </a:t>
            </a:r>
            <a:endParaRPr lang="en-IN" sz="1800" dirty="0"/>
          </a:p>
        </p:txBody>
      </p:sp>
    </p:spTree>
    <p:extLst>
      <p:ext uri="{BB962C8B-B14F-4D97-AF65-F5344CB8AC3E}">
        <p14:creationId xmlns:p14="http://schemas.microsoft.com/office/powerpoint/2010/main" val="199036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045245-E1B7-86D0-6BE0-5A84E4730A3C}"/>
              </a:ext>
            </a:extLst>
          </p:cNvPr>
          <p:cNvSpPr/>
          <p:nvPr/>
        </p:nvSpPr>
        <p:spPr>
          <a:xfrm>
            <a:off x="636574" y="684962"/>
            <a:ext cx="869925" cy="45719"/>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1F75D78-FDB2-042A-5784-2EE5BAD3FFC3}"/>
              </a:ext>
            </a:extLst>
          </p:cNvPr>
          <p:cNvSpPr txBox="1"/>
          <p:nvPr/>
        </p:nvSpPr>
        <p:spPr>
          <a:xfrm>
            <a:off x="547342" y="866874"/>
            <a:ext cx="7438418" cy="584775"/>
          </a:xfrm>
          <a:prstGeom prst="rect">
            <a:avLst/>
          </a:prstGeom>
          <a:noFill/>
        </p:spPr>
        <p:txBody>
          <a:bodyPr wrap="square" rtlCol="0">
            <a:spAutoFit/>
          </a:bodyPr>
          <a:lstStyle/>
          <a:p>
            <a:r>
              <a:rPr lang="en-US" sz="3200" dirty="0">
                <a:solidFill>
                  <a:srgbClr val="0072BB"/>
                </a:solidFill>
                <a:latin typeface="Poppins Thin" panose="00000300000000000000" pitchFamily="2" charset="0"/>
                <a:cs typeface="Poppins Thin" panose="00000300000000000000" pitchFamily="2" charset="0"/>
              </a:rPr>
              <a:t>WHAT DO YOU GET EXCLUSIVELY</a:t>
            </a:r>
            <a:endParaRPr lang="en-IN" sz="3200" dirty="0">
              <a:solidFill>
                <a:srgbClr val="0072BB"/>
              </a:solidFill>
              <a:latin typeface="Poppins Thin" panose="00000300000000000000" pitchFamily="2" charset="0"/>
              <a:cs typeface="Poppins Thin" panose="00000300000000000000" pitchFamily="2" charset="0"/>
            </a:endParaRPr>
          </a:p>
        </p:txBody>
      </p:sp>
      <p:sp>
        <p:nvSpPr>
          <p:cNvPr id="7" name="Rectangle 6">
            <a:extLst>
              <a:ext uri="{FF2B5EF4-FFF2-40B4-BE49-F238E27FC236}">
                <a16:creationId xmlns:a16="http://schemas.microsoft.com/office/drawing/2014/main" id="{A99F200B-F578-7E3F-6917-27695A45DB00}"/>
              </a:ext>
            </a:extLst>
          </p:cNvPr>
          <p:cNvSpPr/>
          <p:nvPr/>
        </p:nvSpPr>
        <p:spPr>
          <a:xfrm>
            <a:off x="642144" y="1809509"/>
            <a:ext cx="2520000" cy="352711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B96AA58A-50EE-AD75-6994-662B66167CB4}"/>
              </a:ext>
            </a:extLst>
          </p:cNvPr>
          <p:cNvSpPr/>
          <p:nvPr/>
        </p:nvSpPr>
        <p:spPr>
          <a:xfrm>
            <a:off x="3438048" y="1809509"/>
            <a:ext cx="2520000" cy="352711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7369C123-F86B-632D-E4C2-9F2DC21F6A56}"/>
              </a:ext>
            </a:extLst>
          </p:cNvPr>
          <p:cNvSpPr/>
          <p:nvPr/>
        </p:nvSpPr>
        <p:spPr>
          <a:xfrm>
            <a:off x="6233952" y="1809509"/>
            <a:ext cx="2520000" cy="352711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D3DC38D7-58A7-DB78-428A-B06979D27B14}"/>
              </a:ext>
            </a:extLst>
          </p:cNvPr>
          <p:cNvSpPr/>
          <p:nvPr/>
        </p:nvSpPr>
        <p:spPr>
          <a:xfrm>
            <a:off x="9029856" y="1809509"/>
            <a:ext cx="2520000" cy="352711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BEBE2717-73B0-2734-3843-E5DA96F5191A}"/>
              </a:ext>
            </a:extLst>
          </p:cNvPr>
          <p:cNvSpPr txBox="1"/>
          <p:nvPr/>
        </p:nvSpPr>
        <p:spPr>
          <a:xfrm>
            <a:off x="1047256" y="1671008"/>
            <a:ext cx="1709776" cy="276999"/>
          </a:xfrm>
          <a:prstGeom prst="rect">
            <a:avLst/>
          </a:prstGeom>
          <a:solidFill>
            <a:srgbClr val="FFFFFF"/>
          </a:solidFill>
        </p:spPr>
        <p:txBody>
          <a:bodyPr wrap="square" rtlCol="0">
            <a:spAutoFit/>
          </a:bodyPr>
          <a:lstStyle/>
          <a:p>
            <a:pPr algn="ctr"/>
            <a:r>
              <a:rPr lang="en-IN" sz="1200" b="1" dirty="0">
                <a:latin typeface="Poppins SemiBold" panose="00000700000000000000" pitchFamily="2" charset="0"/>
                <a:cs typeface="Poppins SemiBold" panose="00000700000000000000" pitchFamily="2" charset="0"/>
              </a:rPr>
              <a:t>Top of the Funnel</a:t>
            </a:r>
            <a:endParaRPr lang="en-IN" sz="1200" dirty="0">
              <a:latin typeface="Poppins SemiBold" panose="00000700000000000000" pitchFamily="2" charset="0"/>
              <a:cs typeface="Poppins SemiBold" panose="00000700000000000000" pitchFamily="2" charset="0"/>
            </a:endParaRPr>
          </a:p>
        </p:txBody>
      </p:sp>
      <p:sp>
        <p:nvSpPr>
          <p:cNvPr id="12" name="TextBox 11">
            <a:extLst>
              <a:ext uri="{FF2B5EF4-FFF2-40B4-BE49-F238E27FC236}">
                <a16:creationId xmlns:a16="http://schemas.microsoft.com/office/drawing/2014/main" id="{366CF578-2789-462E-0602-4B5A8263F3DB}"/>
              </a:ext>
            </a:extLst>
          </p:cNvPr>
          <p:cNvSpPr txBox="1"/>
          <p:nvPr/>
        </p:nvSpPr>
        <p:spPr>
          <a:xfrm>
            <a:off x="3757671" y="1671008"/>
            <a:ext cx="1880754" cy="461665"/>
          </a:xfrm>
          <a:prstGeom prst="rect">
            <a:avLst/>
          </a:prstGeom>
          <a:solidFill>
            <a:srgbClr val="FFFFFF"/>
          </a:solidFill>
        </p:spPr>
        <p:txBody>
          <a:bodyPr wrap="square" rtlCol="0">
            <a:spAutoFit/>
          </a:bodyPr>
          <a:lstStyle/>
          <a:p>
            <a:pPr algn="ctr"/>
            <a:r>
              <a:rPr lang="en-IN" sz="1200" b="1" dirty="0">
                <a:latin typeface="Poppins SemiBold" panose="00000700000000000000" pitchFamily="2" charset="0"/>
                <a:cs typeface="Poppins SemiBold" panose="00000700000000000000" pitchFamily="2" charset="0"/>
              </a:rPr>
              <a:t>Middle of the Funnel</a:t>
            </a:r>
            <a:endParaRPr lang="en-IN" sz="1200" dirty="0">
              <a:latin typeface="Poppins SemiBold" panose="00000700000000000000" pitchFamily="2" charset="0"/>
              <a:cs typeface="Poppins SemiBold" panose="00000700000000000000" pitchFamily="2" charset="0"/>
            </a:endParaRPr>
          </a:p>
        </p:txBody>
      </p:sp>
      <p:sp>
        <p:nvSpPr>
          <p:cNvPr id="13" name="TextBox 12">
            <a:extLst>
              <a:ext uri="{FF2B5EF4-FFF2-40B4-BE49-F238E27FC236}">
                <a16:creationId xmlns:a16="http://schemas.microsoft.com/office/drawing/2014/main" id="{07A06DC6-605F-AD2A-2128-771A231A95CA}"/>
              </a:ext>
            </a:extLst>
          </p:cNvPr>
          <p:cNvSpPr txBox="1"/>
          <p:nvPr/>
        </p:nvSpPr>
        <p:spPr>
          <a:xfrm>
            <a:off x="6567944" y="1671008"/>
            <a:ext cx="1880754" cy="276999"/>
          </a:xfrm>
          <a:prstGeom prst="rect">
            <a:avLst/>
          </a:prstGeom>
          <a:solidFill>
            <a:srgbClr val="FFFFFF"/>
          </a:solidFill>
        </p:spPr>
        <p:txBody>
          <a:bodyPr wrap="square" rtlCol="0">
            <a:spAutoFit/>
          </a:bodyPr>
          <a:lstStyle/>
          <a:p>
            <a:pPr algn="ctr"/>
            <a:r>
              <a:rPr lang="en-IN" sz="1200" b="1" dirty="0">
                <a:latin typeface="Poppins SemiBold" panose="00000700000000000000" pitchFamily="2" charset="0"/>
                <a:cs typeface="Poppins SemiBold" panose="00000700000000000000" pitchFamily="2" charset="0"/>
              </a:rPr>
              <a:t>Bottom of the Funnel</a:t>
            </a:r>
            <a:endParaRPr lang="en-IN" sz="1200" dirty="0">
              <a:latin typeface="Poppins SemiBold" panose="00000700000000000000" pitchFamily="2" charset="0"/>
              <a:cs typeface="Poppins SemiBold" panose="00000700000000000000" pitchFamily="2" charset="0"/>
            </a:endParaRPr>
          </a:p>
        </p:txBody>
      </p:sp>
      <p:sp>
        <p:nvSpPr>
          <p:cNvPr id="14" name="TextBox 13">
            <a:extLst>
              <a:ext uri="{FF2B5EF4-FFF2-40B4-BE49-F238E27FC236}">
                <a16:creationId xmlns:a16="http://schemas.microsoft.com/office/drawing/2014/main" id="{ED58F7E6-50AD-996C-F076-7CBB4286A71F}"/>
              </a:ext>
            </a:extLst>
          </p:cNvPr>
          <p:cNvSpPr txBox="1"/>
          <p:nvPr/>
        </p:nvSpPr>
        <p:spPr>
          <a:xfrm>
            <a:off x="9349479" y="1671008"/>
            <a:ext cx="1880754" cy="276999"/>
          </a:xfrm>
          <a:prstGeom prst="rect">
            <a:avLst/>
          </a:prstGeom>
          <a:solidFill>
            <a:srgbClr val="FFFFFF"/>
          </a:solidFill>
        </p:spPr>
        <p:txBody>
          <a:bodyPr wrap="square" rtlCol="0">
            <a:spAutoFit/>
          </a:bodyPr>
          <a:lstStyle/>
          <a:p>
            <a:pPr algn="ctr"/>
            <a:r>
              <a:rPr lang="en-IN" sz="1200" b="1" dirty="0">
                <a:latin typeface="Poppins SemiBold" panose="00000700000000000000" pitchFamily="2" charset="0"/>
                <a:cs typeface="Poppins SemiBold" panose="00000700000000000000" pitchFamily="2" charset="0"/>
              </a:rPr>
              <a:t>Business Intelligence</a:t>
            </a:r>
            <a:endParaRPr lang="en-IN" sz="1200" dirty="0">
              <a:latin typeface="Poppins SemiBold" panose="00000700000000000000" pitchFamily="2" charset="0"/>
              <a:cs typeface="Poppins SemiBold" panose="00000700000000000000" pitchFamily="2" charset="0"/>
            </a:endParaRPr>
          </a:p>
        </p:txBody>
      </p:sp>
      <p:sp>
        <p:nvSpPr>
          <p:cNvPr id="16" name="TextBox 15">
            <a:extLst>
              <a:ext uri="{FF2B5EF4-FFF2-40B4-BE49-F238E27FC236}">
                <a16:creationId xmlns:a16="http://schemas.microsoft.com/office/drawing/2014/main" id="{3C61191B-17BD-A5CA-E9DB-8B724D7850F8}"/>
              </a:ext>
            </a:extLst>
          </p:cNvPr>
          <p:cNvSpPr txBox="1"/>
          <p:nvPr/>
        </p:nvSpPr>
        <p:spPr>
          <a:xfrm>
            <a:off x="636575" y="1948007"/>
            <a:ext cx="2525570" cy="584775"/>
          </a:xfrm>
          <a:prstGeom prst="rect">
            <a:avLst/>
          </a:prstGeom>
          <a:noFill/>
        </p:spPr>
        <p:txBody>
          <a:bodyPr wrap="square">
            <a:spAutoFit/>
          </a:bodyPr>
          <a:lstStyle/>
          <a:p>
            <a:pPr algn="ctr"/>
            <a:r>
              <a:rPr lang="en-US" sz="1600" dirty="0">
                <a:solidFill>
                  <a:srgbClr val="0072BB"/>
                </a:solidFill>
                <a:latin typeface="Poppins ExtraLight" panose="00000300000000000000" pitchFamily="2" charset="0"/>
                <a:cs typeface="Poppins ExtraLight" panose="00000300000000000000" pitchFamily="2" charset="0"/>
              </a:rPr>
              <a:t>100% Ad Inventory for Brand Reminders</a:t>
            </a:r>
            <a:endParaRPr lang="en-IN" sz="1600" dirty="0">
              <a:solidFill>
                <a:srgbClr val="0072BB"/>
              </a:solidFill>
              <a:latin typeface="Poppins ExtraLight" panose="00000300000000000000" pitchFamily="2" charset="0"/>
              <a:cs typeface="Poppins ExtraLight" panose="00000300000000000000" pitchFamily="2" charset="0"/>
            </a:endParaRPr>
          </a:p>
        </p:txBody>
      </p:sp>
      <p:sp>
        <p:nvSpPr>
          <p:cNvPr id="17" name="TextBox 16">
            <a:extLst>
              <a:ext uri="{FF2B5EF4-FFF2-40B4-BE49-F238E27FC236}">
                <a16:creationId xmlns:a16="http://schemas.microsoft.com/office/drawing/2014/main" id="{A4C76ED4-B101-EF45-31E3-73DC557569FF}"/>
              </a:ext>
            </a:extLst>
          </p:cNvPr>
          <p:cNvSpPr txBox="1"/>
          <p:nvPr/>
        </p:nvSpPr>
        <p:spPr>
          <a:xfrm>
            <a:off x="3432478" y="1948007"/>
            <a:ext cx="2525570" cy="584775"/>
          </a:xfrm>
          <a:prstGeom prst="rect">
            <a:avLst/>
          </a:prstGeom>
          <a:noFill/>
        </p:spPr>
        <p:txBody>
          <a:bodyPr wrap="square">
            <a:spAutoFit/>
          </a:bodyPr>
          <a:lstStyle/>
          <a:p>
            <a:pPr algn="ctr"/>
            <a:r>
              <a:rPr lang="en-US" sz="1600" dirty="0">
                <a:solidFill>
                  <a:srgbClr val="0072BB"/>
                </a:solidFill>
                <a:latin typeface="Poppins ExtraLight" panose="00000300000000000000" pitchFamily="2" charset="0"/>
                <a:cs typeface="Poppins ExtraLight" panose="00000300000000000000" pitchFamily="2" charset="0"/>
              </a:rPr>
              <a:t>Branded Content and Activities</a:t>
            </a:r>
            <a:endParaRPr lang="en-IN" sz="1600" dirty="0">
              <a:solidFill>
                <a:srgbClr val="0072BB"/>
              </a:solidFill>
              <a:latin typeface="Poppins ExtraLight" panose="00000300000000000000" pitchFamily="2" charset="0"/>
              <a:cs typeface="Poppins ExtraLight" panose="00000300000000000000" pitchFamily="2" charset="0"/>
            </a:endParaRPr>
          </a:p>
        </p:txBody>
      </p:sp>
      <p:sp>
        <p:nvSpPr>
          <p:cNvPr id="18" name="TextBox 17">
            <a:extLst>
              <a:ext uri="{FF2B5EF4-FFF2-40B4-BE49-F238E27FC236}">
                <a16:creationId xmlns:a16="http://schemas.microsoft.com/office/drawing/2014/main" id="{E5FE93C5-76A3-2DFF-E305-93466F72E5F8}"/>
              </a:ext>
            </a:extLst>
          </p:cNvPr>
          <p:cNvSpPr txBox="1"/>
          <p:nvPr/>
        </p:nvSpPr>
        <p:spPr>
          <a:xfrm>
            <a:off x="6231167" y="1948007"/>
            <a:ext cx="2525570" cy="584775"/>
          </a:xfrm>
          <a:prstGeom prst="rect">
            <a:avLst/>
          </a:prstGeom>
          <a:noFill/>
        </p:spPr>
        <p:txBody>
          <a:bodyPr wrap="square">
            <a:spAutoFit/>
          </a:bodyPr>
          <a:lstStyle/>
          <a:p>
            <a:pPr algn="ctr"/>
            <a:r>
              <a:rPr lang="en-US" sz="1600" dirty="0">
                <a:solidFill>
                  <a:srgbClr val="0072BB"/>
                </a:solidFill>
                <a:latin typeface="Poppins ExtraLight" panose="00000300000000000000" pitchFamily="2" charset="0"/>
                <a:cs typeface="Poppins ExtraLight" panose="00000300000000000000" pitchFamily="2" charset="0"/>
              </a:rPr>
              <a:t>Lead Generation and KOL Management </a:t>
            </a:r>
            <a:endParaRPr lang="en-IN" sz="1600" dirty="0">
              <a:solidFill>
                <a:srgbClr val="0072BB"/>
              </a:solidFill>
              <a:latin typeface="Poppins ExtraLight" panose="00000300000000000000" pitchFamily="2" charset="0"/>
              <a:cs typeface="Poppins ExtraLight" panose="00000300000000000000" pitchFamily="2" charset="0"/>
            </a:endParaRPr>
          </a:p>
        </p:txBody>
      </p:sp>
      <p:sp>
        <p:nvSpPr>
          <p:cNvPr id="19" name="TextBox 18">
            <a:extLst>
              <a:ext uri="{FF2B5EF4-FFF2-40B4-BE49-F238E27FC236}">
                <a16:creationId xmlns:a16="http://schemas.microsoft.com/office/drawing/2014/main" id="{15033C54-DB36-CE95-7D6C-D4B310D7A3D5}"/>
              </a:ext>
            </a:extLst>
          </p:cNvPr>
          <p:cNvSpPr txBox="1"/>
          <p:nvPr/>
        </p:nvSpPr>
        <p:spPr>
          <a:xfrm>
            <a:off x="9024286" y="1948007"/>
            <a:ext cx="2525570" cy="584775"/>
          </a:xfrm>
          <a:prstGeom prst="rect">
            <a:avLst/>
          </a:prstGeom>
          <a:noFill/>
        </p:spPr>
        <p:txBody>
          <a:bodyPr wrap="square">
            <a:spAutoFit/>
          </a:bodyPr>
          <a:lstStyle/>
          <a:p>
            <a:pPr algn="ctr"/>
            <a:r>
              <a:rPr lang="en-US" sz="1600" dirty="0">
                <a:solidFill>
                  <a:srgbClr val="0072BB"/>
                </a:solidFill>
                <a:latin typeface="Poppins ExtraLight" panose="00000300000000000000" pitchFamily="2" charset="0"/>
                <a:cs typeface="Poppins ExtraLight" panose="00000300000000000000" pitchFamily="2" charset="0"/>
              </a:rPr>
              <a:t>VCP Behavior, Market Research and Surveys</a:t>
            </a:r>
            <a:endParaRPr lang="en-IN" sz="1600" dirty="0">
              <a:solidFill>
                <a:srgbClr val="0072BB"/>
              </a:solidFill>
              <a:latin typeface="Poppins ExtraLight" panose="00000300000000000000" pitchFamily="2" charset="0"/>
              <a:cs typeface="Poppins ExtraLight" panose="00000300000000000000" pitchFamily="2" charset="0"/>
            </a:endParaRPr>
          </a:p>
        </p:txBody>
      </p:sp>
      <p:sp>
        <p:nvSpPr>
          <p:cNvPr id="26" name="TextBox 25">
            <a:extLst>
              <a:ext uri="{FF2B5EF4-FFF2-40B4-BE49-F238E27FC236}">
                <a16:creationId xmlns:a16="http://schemas.microsoft.com/office/drawing/2014/main" id="{FB7D2CF0-F19F-6D0D-8EF8-249682397857}"/>
              </a:ext>
            </a:extLst>
          </p:cNvPr>
          <p:cNvSpPr txBox="1"/>
          <p:nvPr/>
        </p:nvSpPr>
        <p:spPr>
          <a:xfrm>
            <a:off x="789127" y="2532782"/>
            <a:ext cx="2220465" cy="2123658"/>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Branded Ads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Motion Ads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Static Ads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Intrusive Ads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Interstitial Ads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Promotional Ads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In-Stream Ads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Interactive Ads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In-Video Overlays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Banner Overlays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Pop-Up Reminders</a:t>
            </a:r>
          </a:p>
        </p:txBody>
      </p:sp>
      <p:sp>
        <p:nvSpPr>
          <p:cNvPr id="29" name="TextBox 28">
            <a:extLst>
              <a:ext uri="{FF2B5EF4-FFF2-40B4-BE49-F238E27FC236}">
                <a16:creationId xmlns:a16="http://schemas.microsoft.com/office/drawing/2014/main" id="{B24B3B65-E3D1-0129-214B-D943CA378354}"/>
              </a:ext>
            </a:extLst>
          </p:cNvPr>
          <p:cNvSpPr txBox="1"/>
          <p:nvPr/>
        </p:nvSpPr>
        <p:spPr>
          <a:xfrm>
            <a:off x="3585030" y="2532782"/>
            <a:ext cx="2220465" cy="2308324"/>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Sponsored Content</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Native Advertising</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Content Sponsorships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Article Promotion</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Influencer Collaborations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Social Media Promotions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Content Syndication</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Webinars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Case Studies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KOL Videos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ISP Programs</a:t>
            </a:r>
          </a:p>
        </p:txBody>
      </p:sp>
      <p:sp>
        <p:nvSpPr>
          <p:cNvPr id="30" name="TextBox 29">
            <a:extLst>
              <a:ext uri="{FF2B5EF4-FFF2-40B4-BE49-F238E27FC236}">
                <a16:creationId xmlns:a16="http://schemas.microsoft.com/office/drawing/2014/main" id="{8A1FDF19-ECE1-B0F8-577E-3D3A5988112C}"/>
              </a:ext>
            </a:extLst>
          </p:cNvPr>
          <p:cNvSpPr txBox="1"/>
          <p:nvPr/>
        </p:nvSpPr>
        <p:spPr>
          <a:xfrm>
            <a:off x="6398089" y="2532782"/>
            <a:ext cx="2230522" cy="1754326"/>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Lead Capture Forms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Landing Pages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Marketing Campaigns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KOL Outreach Programs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Event Sponsorships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KOL Endorsements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Influencer Partnerships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Educational Workshops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Speaking Engagements</a:t>
            </a:r>
          </a:p>
        </p:txBody>
      </p:sp>
      <p:sp>
        <p:nvSpPr>
          <p:cNvPr id="31" name="TextBox 30">
            <a:extLst>
              <a:ext uri="{FF2B5EF4-FFF2-40B4-BE49-F238E27FC236}">
                <a16:creationId xmlns:a16="http://schemas.microsoft.com/office/drawing/2014/main" id="{A37DCA18-3AA6-67BC-1C41-5AF9B2B423B9}"/>
              </a:ext>
            </a:extLst>
          </p:cNvPr>
          <p:cNvSpPr txBox="1"/>
          <p:nvPr/>
        </p:nvSpPr>
        <p:spPr>
          <a:xfrm>
            <a:off x="9100562" y="2532782"/>
            <a:ext cx="2302311" cy="1754326"/>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Engagement Analytics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Competitive Analysis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Market Trend Analysis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Brand Perception Studies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Product Feasibility Studies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Pricing Strategy Research</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Online Feedback Surveys</a:t>
            </a:r>
          </a:p>
          <a:p>
            <a:pPr marL="171450" indent="-171450">
              <a:buFont typeface="Arial" panose="020B0604020202020204" pitchFamily="34" charset="0"/>
              <a:buChar char="•"/>
            </a:pPr>
            <a:r>
              <a:rPr lang="en-US" sz="1200" dirty="0">
                <a:latin typeface="Poppins ExtraLight" panose="00000300000000000000" pitchFamily="2" charset="0"/>
                <a:cs typeface="Poppins ExtraLight" panose="00000300000000000000" pitchFamily="2" charset="0"/>
              </a:rPr>
              <a:t>NPS Surveys</a:t>
            </a:r>
          </a:p>
          <a:p>
            <a:endParaRPr lang="en-US" sz="1200" dirty="0">
              <a:latin typeface="Poppins ExtraLight" panose="00000300000000000000" pitchFamily="2" charset="0"/>
              <a:cs typeface="Poppins ExtraLight" panose="00000300000000000000" pitchFamily="2" charset="0"/>
            </a:endParaRPr>
          </a:p>
        </p:txBody>
      </p:sp>
      <p:sp>
        <p:nvSpPr>
          <p:cNvPr id="32" name="TextBox 31">
            <a:extLst>
              <a:ext uri="{FF2B5EF4-FFF2-40B4-BE49-F238E27FC236}">
                <a16:creationId xmlns:a16="http://schemas.microsoft.com/office/drawing/2014/main" id="{351126F9-19F4-BEAE-212C-17E403859E8C}"/>
              </a:ext>
            </a:extLst>
          </p:cNvPr>
          <p:cNvSpPr txBox="1"/>
          <p:nvPr/>
        </p:nvSpPr>
        <p:spPr>
          <a:xfrm>
            <a:off x="3513310" y="5456285"/>
            <a:ext cx="2514427" cy="738664"/>
          </a:xfrm>
          <a:prstGeom prst="rect">
            <a:avLst/>
          </a:prstGeom>
          <a:noFill/>
        </p:spPr>
        <p:txBody>
          <a:bodyPr wrap="square" rtlCol="0">
            <a:spAutoFit/>
          </a:bodyPr>
          <a:lstStyle/>
          <a:p>
            <a:r>
              <a:rPr lang="en-US" sz="2000" dirty="0">
                <a:latin typeface="Poppins Light" panose="00000400000000000000" pitchFamily="2" charset="0"/>
                <a:cs typeface="Poppins Light" panose="00000400000000000000" pitchFamily="2" charset="0"/>
              </a:rPr>
              <a:t>60,000+</a:t>
            </a:r>
          </a:p>
          <a:p>
            <a:r>
              <a:rPr lang="en-US" sz="1050" dirty="0">
                <a:latin typeface="Poppins ExtraLight" panose="00000300000000000000" pitchFamily="2" charset="0"/>
                <a:cs typeface="Poppins ExtraLight" panose="00000300000000000000" pitchFamily="2" charset="0"/>
              </a:rPr>
              <a:t>Direct access to OHPs in metro, tier 1 and tier 2 cities</a:t>
            </a:r>
            <a:endParaRPr lang="en-IN" sz="1050" dirty="0">
              <a:latin typeface="Poppins ExtraLight" panose="00000300000000000000" pitchFamily="2" charset="0"/>
              <a:cs typeface="Poppins ExtraLight" panose="00000300000000000000" pitchFamily="2" charset="0"/>
            </a:endParaRPr>
          </a:p>
        </p:txBody>
      </p:sp>
      <p:sp>
        <p:nvSpPr>
          <p:cNvPr id="33" name="TextBox 32">
            <a:extLst>
              <a:ext uri="{FF2B5EF4-FFF2-40B4-BE49-F238E27FC236}">
                <a16:creationId xmlns:a16="http://schemas.microsoft.com/office/drawing/2014/main" id="{F66C5FAA-49FB-5913-185D-79AD52C5AEB2}"/>
              </a:ext>
            </a:extLst>
          </p:cNvPr>
          <p:cNvSpPr txBox="1"/>
          <p:nvPr/>
        </p:nvSpPr>
        <p:spPr>
          <a:xfrm>
            <a:off x="6239526" y="5456285"/>
            <a:ext cx="2525570" cy="738664"/>
          </a:xfrm>
          <a:prstGeom prst="rect">
            <a:avLst/>
          </a:prstGeom>
          <a:noFill/>
        </p:spPr>
        <p:txBody>
          <a:bodyPr wrap="square" rtlCol="0">
            <a:spAutoFit/>
          </a:bodyPr>
          <a:lstStyle/>
          <a:p>
            <a:r>
              <a:rPr lang="en-US" sz="2000" dirty="0">
                <a:latin typeface="Poppins Light" panose="00000400000000000000" pitchFamily="2" charset="0"/>
                <a:cs typeface="Poppins Light" panose="00000400000000000000" pitchFamily="2" charset="0"/>
              </a:rPr>
              <a:t>F2F or Virtual</a:t>
            </a:r>
          </a:p>
          <a:p>
            <a:r>
              <a:rPr lang="en-US" sz="1050" dirty="0">
                <a:latin typeface="Poppins ExtraLight" panose="00000300000000000000" pitchFamily="2" charset="0"/>
                <a:cs typeface="Poppins ExtraLight" panose="00000300000000000000" pitchFamily="2" charset="0"/>
              </a:rPr>
              <a:t>Direct leads and interactions with your field forces or virtual MSLs</a:t>
            </a:r>
            <a:endParaRPr lang="en-IN" sz="1050" dirty="0">
              <a:latin typeface="Poppins ExtraLight" panose="00000300000000000000" pitchFamily="2" charset="0"/>
              <a:cs typeface="Poppins ExtraLight" panose="00000300000000000000" pitchFamily="2" charset="0"/>
            </a:endParaRPr>
          </a:p>
        </p:txBody>
      </p:sp>
      <p:sp>
        <p:nvSpPr>
          <p:cNvPr id="34" name="TextBox 33">
            <a:extLst>
              <a:ext uri="{FF2B5EF4-FFF2-40B4-BE49-F238E27FC236}">
                <a16:creationId xmlns:a16="http://schemas.microsoft.com/office/drawing/2014/main" id="{F7DC01F5-DE62-DB23-C914-9771380BF08E}"/>
              </a:ext>
            </a:extLst>
          </p:cNvPr>
          <p:cNvSpPr txBox="1"/>
          <p:nvPr/>
        </p:nvSpPr>
        <p:spPr>
          <a:xfrm>
            <a:off x="8976885" y="5456285"/>
            <a:ext cx="2620372" cy="738664"/>
          </a:xfrm>
          <a:prstGeom prst="rect">
            <a:avLst/>
          </a:prstGeom>
          <a:noFill/>
        </p:spPr>
        <p:txBody>
          <a:bodyPr wrap="square" rtlCol="0">
            <a:spAutoFit/>
          </a:bodyPr>
          <a:lstStyle/>
          <a:p>
            <a:r>
              <a:rPr lang="en-US" sz="2000" dirty="0">
                <a:latin typeface="Poppins Light" panose="00000400000000000000" pitchFamily="2" charset="0"/>
                <a:cs typeface="Poppins Light" panose="00000400000000000000" pitchFamily="2" charset="0"/>
              </a:rPr>
              <a:t>MILLIONS</a:t>
            </a:r>
          </a:p>
          <a:p>
            <a:r>
              <a:rPr lang="en-US" sz="1050" dirty="0">
                <a:latin typeface="Poppins ExtraLight" panose="00000300000000000000" pitchFamily="2" charset="0"/>
                <a:cs typeface="Poppins ExtraLight" panose="00000300000000000000" pitchFamily="2" charset="0"/>
              </a:rPr>
              <a:t>Data points to enhance and refine marketing and product strategies</a:t>
            </a:r>
            <a:endParaRPr lang="en-IN" sz="1100" dirty="0">
              <a:latin typeface="Poppins ExtraLight" panose="00000300000000000000" pitchFamily="2" charset="0"/>
              <a:cs typeface="Poppins ExtraLight" panose="00000300000000000000" pitchFamily="2" charset="0"/>
            </a:endParaRPr>
          </a:p>
        </p:txBody>
      </p:sp>
      <p:sp>
        <p:nvSpPr>
          <p:cNvPr id="35" name="TextBox 34">
            <a:extLst>
              <a:ext uri="{FF2B5EF4-FFF2-40B4-BE49-F238E27FC236}">
                <a16:creationId xmlns:a16="http://schemas.microsoft.com/office/drawing/2014/main" id="{F7015315-C75A-89B0-50A1-F8A21CB6566C}"/>
              </a:ext>
            </a:extLst>
          </p:cNvPr>
          <p:cNvSpPr txBox="1"/>
          <p:nvPr/>
        </p:nvSpPr>
        <p:spPr>
          <a:xfrm>
            <a:off x="636573" y="5456285"/>
            <a:ext cx="2688517" cy="723275"/>
          </a:xfrm>
          <a:prstGeom prst="rect">
            <a:avLst/>
          </a:prstGeom>
          <a:noFill/>
        </p:spPr>
        <p:txBody>
          <a:bodyPr wrap="square" rtlCol="0">
            <a:spAutoFit/>
          </a:bodyPr>
          <a:lstStyle/>
          <a:p>
            <a:r>
              <a:rPr lang="en-US" sz="2000" dirty="0">
                <a:latin typeface="Poppins Light" panose="00000400000000000000" pitchFamily="2" charset="0"/>
                <a:cs typeface="Poppins Light" panose="00000400000000000000" pitchFamily="2" charset="0"/>
              </a:rPr>
              <a:t>1560000+</a:t>
            </a:r>
          </a:p>
          <a:p>
            <a:r>
              <a:rPr lang="en-US" sz="1050" dirty="0">
                <a:latin typeface="Poppins ExtraLight" panose="00000300000000000000" pitchFamily="2" charset="0"/>
                <a:cs typeface="Poppins ExtraLight" panose="00000300000000000000" pitchFamily="2" charset="0"/>
              </a:rPr>
              <a:t>Direct touchpoints and building digital outreach channel for marketing</a:t>
            </a:r>
            <a:endParaRPr lang="en-IN" sz="1050" dirty="0">
              <a:latin typeface="Poppins ExtraLight" panose="00000300000000000000" pitchFamily="2" charset="0"/>
              <a:cs typeface="Poppins ExtraLight" panose="00000300000000000000" pitchFamily="2" charset="0"/>
            </a:endParaRPr>
          </a:p>
        </p:txBody>
      </p:sp>
    </p:spTree>
    <p:extLst>
      <p:ext uri="{BB962C8B-B14F-4D97-AF65-F5344CB8AC3E}">
        <p14:creationId xmlns:p14="http://schemas.microsoft.com/office/powerpoint/2010/main" val="350602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9536BA-4C9C-2E0E-62A4-6452B264934F}"/>
              </a:ext>
            </a:extLst>
          </p:cNvPr>
          <p:cNvSpPr/>
          <p:nvPr/>
        </p:nvSpPr>
        <p:spPr>
          <a:xfrm>
            <a:off x="0" y="0"/>
            <a:ext cx="12192000" cy="1951348"/>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CB0EC45-4615-CD35-A21F-E7211A0428CD}"/>
              </a:ext>
            </a:extLst>
          </p:cNvPr>
          <p:cNvSpPr/>
          <p:nvPr/>
        </p:nvSpPr>
        <p:spPr>
          <a:xfrm>
            <a:off x="636574" y="684962"/>
            <a:ext cx="869925" cy="457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ED398AC-1D05-028A-4727-B63F7C21A1E2}"/>
              </a:ext>
            </a:extLst>
          </p:cNvPr>
          <p:cNvSpPr txBox="1"/>
          <p:nvPr/>
        </p:nvSpPr>
        <p:spPr>
          <a:xfrm>
            <a:off x="547341" y="866874"/>
            <a:ext cx="6529319" cy="584775"/>
          </a:xfrm>
          <a:prstGeom prst="rect">
            <a:avLst/>
          </a:prstGeom>
          <a:noFill/>
        </p:spPr>
        <p:txBody>
          <a:bodyPr wrap="square" rtlCol="0">
            <a:spAutoFit/>
          </a:bodyPr>
          <a:lstStyle/>
          <a:p>
            <a:r>
              <a:rPr lang="en-US" sz="3200" dirty="0">
                <a:solidFill>
                  <a:srgbClr val="C00000"/>
                </a:solidFill>
                <a:latin typeface="Poppins Thin" panose="00000300000000000000" pitchFamily="2" charset="0"/>
                <a:cs typeface="Poppins Thin" panose="00000300000000000000" pitchFamily="2" charset="0"/>
              </a:rPr>
              <a:t>ESTIMATED BUDGET (SaaS Model)</a:t>
            </a:r>
            <a:endParaRPr lang="en-IN" sz="3200" dirty="0">
              <a:solidFill>
                <a:srgbClr val="C00000"/>
              </a:solidFill>
              <a:latin typeface="Poppins Thin" panose="00000300000000000000" pitchFamily="2" charset="0"/>
              <a:cs typeface="Poppins Thin" panose="00000300000000000000" pitchFamily="2" charset="0"/>
            </a:endParaRPr>
          </a:p>
        </p:txBody>
      </p:sp>
      <p:graphicFrame>
        <p:nvGraphicFramePr>
          <p:cNvPr id="15" name="object 4">
            <a:extLst>
              <a:ext uri="{FF2B5EF4-FFF2-40B4-BE49-F238E27FC236}">
                <a16:creationId xmlns:a16="http://schemas.microsoft.com/office/drawing/2014/main" id="{30B1C8F4-02E9-DF80-7F0D-299AEF8F5BF8}"/>
              </a:ext>
            </a:extLst>
          </p:cNvPr>
          <p:cNvGraphicFramePr>
            <a:graphicFrameLocks noGrp="1"/>
          </p:cNvGraphicFramePr>
          <p:nvPr>
            <p:extLst>
              <p:ext uri="{D42A27DB-BD31-4B8C-83A1-F6EECF244321}">
                <p14:modId xmlns:p14="http://schemas.microsoft.com/office/powerpoint/2010/main" val="2146178978"/>
              </p:ext>
            </p:extLst>
          </p:nvPr>
        </p:nvGraphicFramePr>
        <p:xfrm>
          <a:off x="547342" y="2087541"/>
          <a:ext cx="11008084" cy="1540607"/>
        </p:xfrm>
        <a:graphic>
          <a:graphicData uri="http://schemas.openxmlformats.org/drawingml/2006/table">
            <a:tbl>
              <a:tblPr firstRow="1" bandRow="1">
                <a:tableStyleId>{2D5ABB26-0587-4C30-8999-92F81FD0307C}</a:tableStyleId>
              </a:tblPr>
              <a:tblGrid>
                <a:gridCol w="3279940">
                  <a:extLst>
                    <a:ext uri="{9D8B030D-6E8A-4147-A177-3AD203B41FA5}">
                      <a16:colId xmlns:a16="http://schemas.microsoft.com/office/drawing/2014/main" val="20000"/>
                    </a:ext>
                  </a:extLst>
                </a:gridCol>
                <a:gridCol w="1611984">
                  <a:extLst>
                    <a:ext uri="{9D8B030D-6E8A-4147-A177-3AD203B41FA5}">
                      <a16:colId xmlns:a16="http://schemas.microsoft.com/office/drawing/2014/main" val="20001"/>
                    </a:ext>
                  </a:extLst>
                </a:gridCol>
                <a:gridCol w="1611984">
                  <a:extLst>
                    <a:ext uri="{9D8B030D-6E8A-4147-A177-3AD203B41FA5}">
                      <a16:colId xmlns:a16="http://schemas.microsoft.com/office/drawing/2014/main" val="20002"/>
                    </a:ext>
                  </a:extLst>
                </a:gridCol>
                <a:gridCol w="4504176">
                  <a:extLst>
                    <a:ext uri="{9D8B030D-6E8A-4147-A177-3AD203B41FA5}">
                      <a16:colId xmlns:a16="http://schemas.microsoft.com/office/drawing/2014/main" val="20003"/>
                    </a:ext>
                  </a:extLst>
                </a:gridCol>
              </a:tblGrid>
              <a:tr h="323200">
                <a:tc>
                  <a:txBody>
                    <a:bodyPr/>
                    <a:lstStyle/>
                    <a:p>
                      <a:pPr marL="196215">
                        <a:lnSpc>
                          <a:spcPct val="100000"/>
                        </a:lnSpc>
                        <a:spcBef>
                          <a:spcPts val="280"/>
                        </a:spcBef>
                      </a:pPr>
                      <a:r>
                        <a:rPr lang="en-IN" sz="1000" b="1" spc="-5" dirty="0">
                          <a:latin typeface="Cambria" panose="02040503050406030204" pitchFamily="18" charset="0"/>
                          <a:ea typeface="Cambria" panose="02040503050406030204" pitchFamily="18" charset="0"/>
                          <a:cs typeface="Cambria"/>
                        </a:rPr>
                        <a:t>PART I – IMPLEMENTATION [ONE TIME]</a:t>
                      </a:r>
                      <a:endParaRPr sz="1000" dirty="0">
                        <a:latin typeface="Cambria" panose="02040503050406030204" pitchFamily="18" charset="0"/>
                        <a:ea typeface="Cambria" panose="02040503050406030204" pitchFamily="18" charset="0"/>
                        <a:cs typeface="Cambria"/>
                      </a:endParaRPr>
                    </a:p>
                  </a:txBody>
                  <a:tcPr marL="0" marR="0" marT="35560" marB="0" anchor="ctr">
                    <a:lnL w="6350">
                      <a:solidFill>
                        <a:srgbClr val="D0CECE"/>
                      </a:solidFill>
                      <a:prstDash val="solid"/>
                    </a:lnL>
                    <a:lnR w="6350">
                      <a:solidFill>
                        <a:srgbClr val="D0CECE"/>
                      </a:solidFill>
                      <a:prstDash val="solid"/>
                    </a:lnR>
                    <a:lnT w="6350">
                      <a:solidFill>
                        <a:srgbClr val="D0CECE"/>
                      </a:solidFill>
                      <a:prstDash val="solid"/>
                    </a:lnT>
                    <a:lnB w="6350">
                      <a:solidFill>
                        <a:srgbClr val="D0CECE"/>
                      </a:solidFill>
                      <a:prstDash val="solid"/>
                    </a:lnB>
                    <a:solidFill>
                      <a:srgbClr val="D5DCE3"/>
                    </a:solidFill>
                  </a:tcPr>
                </a:tc>
                <a:tc>
                  <a:txBody>
                    <a:bodyPr/>
                    <a:lstStyle/>
                    <a:p>
                      <a:pPr marL="67945" algn="ctr">
                        <a:lnSpc>
                          <a:spcPct val="100000"/>
                        </a:lnSpc>
                        <a:spcBef>
                          <a:spcPts val="280"/>
                        </a:spcBef>
                      </a:pPr>
                      <a:r>
                        <a:rPr sz="1000" b="1" spc="-10" dirty="0">
                          <a:latin typeface="Cambria" panose="02040503050406030204" pitchFamily="18" charset="0"/>
                          <a:ea typeface="Cambria" panose="02040503050406030204" pitchFamily="18" charset="0"/>
                          <a:cs typeface="Cambria"/>
                        </a:rPr>
                        <a:t>BUY</a:t>
                      </a:r>
                      <a:r>
                        <a:rPr sz="1000" b="1" spc="-30" dirty="0">
                          <a:latin typeface="Cambria" panose="02040503050406030204" pitchFamily="18" charset="0"/>
                          <a:ea typeface="Cambria" panose="02040503050406030204" pitchFamily="18" charset="0"/>
                          <a:cs typeface="Cambria"/>
                        </a:rPr>
                        <a:t> </a:t>
                      </a:r>
                      <a:r>
                        <a:rPr sz="1000" b="1" spc="-10" dirty="0">
                          <a:latin typeface="Cambria" panose="02040503050406030204" pitchFamily="18" charset="0"/>
                          <a:ea typeface="Cambria" panose="02040503050406030204" pitchFamily="18" charset="0"/>
                          <a:cs typeface="Cambria"/>
                        </a:rPr>
                        <a:t>TYPE</a:t>
                      </a:r>
                      <a:endParaRPr sz="1000" dirty="0">
                        <a:latin typeface="Cambria" panose="02040503050406030204" pitchFamily="18" charset="0"/>
                        <a:ea typeface="Cambria" panose="02040503050406030204" pitchFamily="18" charset="0"/>
                        <a:cs typeface="Cambria"/>
                      </a:endParaRPr>
                    </a:p>
                  </a:txBody>
                  <a:tcPr marL="0" marR="0" marT="35560" marB="0" anchor="ctr">
                    <a:lnL w="6350">
                      <a:solidFill>
                        <a:srgbClr val="D0CECE"/>
                      </a:solidFill>
                      <a:prstDash val="solid"/>
                    </a:lnL>
                    <a:lnR w="6350">
                      <a:solidFill>
                        <a:srgbClr val="D0CECE"/>
                      </a:solidFill>
                      <a:prstDash val="solid"/>
                    </a:lnR>
                    <a:lnT w="6350">
                      <a:solidFill>
                        <a:srgbClr val="D0CECE"/>
                      </a:solidFill>
                      <a:prstDash val="solid"/>
                    </a:lnT>
                    <a:lnB w="6350">
                      <a:solidFill>
                        <a:srgbClr val="D0CECE"/>
                      </a:solidFill>
                      <a:prstDash val="solid"/>
                    </a:lnB>
                    <a:solidFill>
                      <a:srgbClr val="D5DCE3"/>
                    </a:solidFill>
                  </a:tcPr>
                </a:tc>
                <a:tc>
                  <a:txBody>
                    <a:bodyPr/>
                    <a:lstStyle/>
                    <a:p>
                      <a:pPr algn="ctr">
                        <a:lnSpc>
                          <a:spcPct val="100000"/>
                        </a:lnSpc>
                        <a:spcBef>
                          <a:spcPts val="280"/>
                        </a:spcBef>
                      </a:pPr>
                      <a:r>
                        <a:rPr sz="1000" b="1" spc="-5" dirty="0">
                          <a:latin typeface="Cambria" panose="02040503050406030204" pitchFamily="18" charset="0"/>
                          <a:ea typeface="Cambria" panose="02040503050406030204" pitchFamily="18" charset="0"/>
                          <a:cs typeface="Cambria"/>
                        </a:rPr>
                        <a:t>ESTIMATED</a:t>
                      </a:r>
                      <a:r>
                        <a:rPr sz="1000" b="1" spc="-35" dirty="0">
                          <a:latin typeface="Cambria" panose="02040503050406030204" pitchFamily="18" charset="0"/>
                          <a:ea typeface="Cambria" panose="02040503050406030204" pitchFamily="18" charset="0"/>
                          <a:cs typeface="Cambria"/>
                        </a:rPr>
                        <a:t> </a:t>
                      </a:r>
                      <a:r>
                        <a:rPr sz="1000" b="1" spc="-5" dirty="0">
                          <a:latin typeface="Cambria" panose="02040503050406030204" pitchFamily="18" charset="0"/>
                          <a:ea typeface="Cambria" panose="02040503050406030204" pitchFamily="18" charset="0"/>
                          <a:cs typeface="Cambria"/>
                        </a:rPr>
                        <a:t>COST</a:t>
                      </a:r>
                      <a:endParaRPr sz="1000" dirty="0">
                        <a:latin typeface="Cambria" panose="02040503050406030204" pitchFamily="18" charset="0"/>
                        <a:ea typeface="Cambria" panose="02040503050406030204" pitchFamily="18" charset="0"/>
                        <a:cs typeface="Cambria"/>
                      </a:endParaRPr>
                    </a:p>
                  </a:txBody>
                  <a:tcPr marL="0" marR="0" marT="35560" marB="0" anchor="ctr">
                    <a:lnL w="6350" cap="flat" cmpd="sng" algn="ctr">
                      <a:solidFill>
                        <a:srgbClr val="D0CECE"/>
                      </a:solidFill>
                      <a:prstDash val="solid"/>
                      <a:round/>
                      <a:headEnd type="none" w="med" len="med"/>
                      <a:tailEnd type="none" w="med" len="med"/>
                    </a:lnL>
                    <a:lnR w="6350">
                      <a:solidFill>
                        <a:srgbClr val="D0CECE"/>
                      </a:solidFill>
                      <a:prstDash val="solid"/>
                    </a:lnR>
                    <a:lnT w="6350">
                      <a:solidFill>
                        <a:srgbClr val="D0CECE"/>
                      </a:solidFill>
                      <a:prstDash val="solid"/>
                    </a:lnT>
                    <a:lnB w="6350" cap="flat" cmpd="sng" algn="ctr">
                      <a:solidFill>
                        <a:srgbClr val="D0CECE"/>
                      </a:solidFill>
                      <a:prstDash val="solid"/>
                      <a:round/>
                      <a:headEnd type="none" w="med" len="med"/>
                      <a:tailEnd type="none" w="med" len="med"/>
                    </a:lnB>
                    <a:solidFill>
                      <a:srgbClr val="D5DCE3"/>
                    </a:solidFill>
                  </a:tcPr>
                </a:tc>
                <a:tc>
                  <a:txBody>
                    <a:bodyPr/>
                    <a:lstStyle/>
                    <a:p>
                      <a:pPr marL="67945">
                        <a:lnSpc>
                          <a:spcPct val="100000"/>
                        </a:lnSpc>
                        <a:spcBef>
                          <a:spcPts val="280"/>
                        </a:spcBef>
                      </a:pPr>
                      <a:r>
                        <a:rPr sz="1000" b="1" spc="-5" dirty="0">
                          <a:latin typeface="Cambria" panose="02040503050406030204" pitchFamily="18" charset="0"/>
                          <a:ea typeface="Cambria" panose="02040503050406030204" pitchFamily="18" charset="0"/>
                          <a:cs typeface="Cambria"/>
                        </a:rPr>
                        <a:t>DESCRIPTION</a:t>
                      </a:r>
                      <a:endParaRPr sz="1000" dirty="0">
                        <a:latin typeface="Cambria" panose="02040503050406030204" pitchFamily="18" charset="0"/>
                        <a:ea typeface="Cambria" panose="02040503050406030204" pitchFamily="18" charset="0"/>
                        <a:cs typeface="Cambria"/>
                      </a:endParaRPr>
                    </a:p>
                  </a:txBody>
                  <a:tcPr marL="0" marR="0" marT="35560" marB="0" anchor="ctr">
                    <a:lnL w="6350">
                      <a:solidFill>
                        <a:srgbClr val="D0CECE"/>
                      </a:solidFill>
                      <a:prstDash val="solid"/>
                    </a:lnL>
                    <a:lnR w="6350">
                      <a:solidFill>
                        <a:srgbClr val="D0CECE"/>
                      </a:solidFill>
                      <a:prstDash val="solid"/>
                    </a:lnR>
                    <a:lnT w="6350">
                      <a:solidFill>
                        <a:srgbClr val="D0CECE"/>
                      </a:solidFill>
                      <a:prstDash val="solid"/>
                    </a:lnT>
                    <a:lnB w="6350">
                      <a:solidFill>
                        <a:srgbClr val="D0CECE"/>
                      </a:solidFill>
                      <a:prstDash val="solid"/>
                    </a:lnB>
                    <a:solidFill>
                      <a:srgbClr val="D5DCE3"/>
                    </a:solidFill>
                  </a:tcPr>
                </a:tc>
                <a:extLst>
                  <a:ext uri="{0D108BD9-81ED-4DB2-BD59-A6C34878D82A}">
                    <a16:rowId xmlns:a16="http://schemas.microsoft.com/office/drawing/2014/main" val="10000"/>
                  </a:ext>
                </a:extLst>
              </a:tr>
              <a:tr h="608704">
                <a:tc>
                  <a:txBody>
                    <a:bodyPr/>
                    <a:lstStyle/>
                    <a:p>
                      <a:pPr marL="194945">
                        <a:lnSpc>
                          <a:spcPct val="100000"/>
                        </a:lnSpc>
                      </a:pPr>
                      <a:r>
                        <a:rPr lang="en-US" sz="1000" spc="-5" dirty="0">
                          <a:latin typeface="Cambria" panose="02040503050406030204" pitchFamily="18" charset="0"/>
                          <a:ea typeface="Cambria" panose="02040503050406030204" pitchFamily="18" charset="0"/>
                          <a:cs typeface="Cambria"/>
                        </a:rPr>
                        <a:t>V</a:t>
                      </a:r>
                      <a:r>
                        <a:rPr sz="1000" spc="-5" dirty="0">
                          <a:latin typeface="Cambria" panose="02040503050406030204" pitchFamily="18" charset="0"/>
                          <a:ea typeface="Cambria" panose="02040503050406030204" pitchFamily="18" charset="0"/>
                          <a:cs typeface="Cambria"/>
                        </a:rPr>
                        <a:t>CP</a:t>
                      </a:r>
                      <a:r>
                        <a:rPr sz="1000" spc="-30" dirty="0">
                          <a:latin typeface="Cambria" panose="02040503050406030204" pitchFamily="18" charset="0"/>
                          <a:ea typeface="Cambria" panose="02040503050406030204" pitchFamily="18" charset="0"/>
                          <a:cs typeface="Cambria"/>
                        </a:rPr>
                        <a:t> </a:t>
                      </a:r>
                      <a:r>
                        <a:rPr sz="1000" spc="-5" dirty="0">
                          <a:latin typeface="Cambria" panose="02040503050406030204" pitchFamily="18" charset="0"/>
                          <a:ea typeface="Cambria" panose="02040503050406030204" pitchFamily="18" charset="0"/>
                          <a:cs typeface="Cambria"/>
                        </a:rPr>
                        <a:t>Platform</a:t>
                      </a:r>
                      <a:r>
                        <a:rPr lang="en-US" sz="1000" spc="-5" dirty="0">
                          <a:latin typeface="Cambria" panose="02040503050406030204" pitchFamily="18" charset="0"/>
                          <a:ea typeface="Cambria" panose="02040503050406030204" pitchFamily="18" charset="0"/>
                          <a:cs typeface="Cambria"/>
                        </a:rPr>
                        <a:t> implementation in 90 days</a:t>
                      </a:r>
                      <a:endParaRPr sz="1000" dirty="0">
                        <a:latin typeface="Cambria" panose="02040503050406030204" pitchFamily="18" charset="0"/>
                        <a:ea typeface="Cambria" panose="02040503050406030204" pitchFamily="18" charset="0"/>
                        <a:cs typeface="Cambria"/>
                      </a:endParaRPr>
                    </a:p>
                  </a:txBody>
                  <a:tcPr marL="0" marR="0" marT="6985" marB="0" anchor="ctr">
                    <a:lnL w="6350">
                      <a:solidFill>
                        <a:srgbClr val="BEBEBE"/>
                      </a:solidFill>
                      <a:prstDash val="solid"/>
                    </a:lnL>
                    <a:lnR w="6350">
                      <a:solidFill>
                        <a:srgbClr val="BEBEBE"/>
                      </a:solidFill>
                      <a:prstDash val="solid"/>
                    </a:lnR>
                    <a:lnT w="6350">
                      <a:solidFill>
                        <a:srgbClr val="D0CECE"/>
                      </a:solidFill>
                      <a:prstDash val="solid"/>
                    </a:lnT>
                    <a:lnB w="6350">
                      <a:solidFill>
                        <a:srgbClr val="BEBEBE"/>
                      </a:solidFill>
                      <a:prstDash val="solid"/>
                    </a:lnB>
                  </a:tcPr>
                </a:tc>
                <a:tc>
                  <a:txBody>
                    <a:bodyPr/>
                    <a:lstStyle/>
                    <a:p>
                      <a:pPr marL="67945" algn="ctr">
                        <a:lnSpc>
                          <a:spcPct val="100000"/>
                        </a:lnSpc>
                      </a:pPr>
                      <a:r>
                        <a:rPr lang="en-IN" sz="1000" spc="-10" dirty="0">
                          <a:latin typeface="Cambria" panose="02040503050406030204" pitchFamily="18" charset="0"/>
                          <a:ea typeface="Cambria" panose="02040503050406030204" pitchFamily="18" charset="0"/>
                          <a:cs typeface="Cambria"/>
                        </a:rPr>
                        <a:t>O</a:t>
                      </a:r>
                      <a:r>
                        <a:rPr sz="1000" spc="-10" dirty="0">
                          <a:latin typeface="Cambria" panose="02040503050406030204" pitchFamily="18" charset="0"/>
                          <a:ea typeface="Cambria" panose="02040503050406030204" pitchFamily="18" charset="0"/>
                          <a:cs typeface="Cambria"/>
                        </a:rPr>
                        <a:t>ne</a:t>
                      </a:r>
                      <a:r>
                        <a:rPr sz="1000" spc="-35" dirty="0">
                          <a:latin typeface="Cambria" panose="02040503050406030204" pitchFamily="18" charset="0"/>
                          <a:ea typeface="Cambria" panose="02040503050406030204" pitchFamily="18" charset="0"/>
                          <a:cs typeface="Cambria"/>
                        </a:rPr>
                        <a:t> </a:t>
                      </a:r>
                      <a:r>
                        <a:rPr sz="1000" spc="-5" dirty="0">
                          <a:latin typeface="Cambria" panose="02040503050406030204" pitchFamily="18" charset="0"/>
                          <a:ea typeface="Cambria" panose="02040503050406030204" pitchFamily="18" charset="0"/>
                          <a:cs typeface="Cambria"/>
                        </a:rPr>
                        <a:t>Time</a:t>
                      </a:r>
                      <a:r>
                        <a:rPr lang="en-IN" sz="1000" spc="-5" dirty="0">
                          <a:latin typeface="Cambria" panose="02040503050406030204" pitchFamily="18" charset="0"/>
                          <a:ea typeface="Cambria" panose="02040503050406030204" pitchFamily="18" charset="0"/>
                          <a:cs typeface="Cambria"/>
                        </a:rPr>
                        <a:t> Cost</a:t>
                      </a:r>
                      <a:endParaRPr sz="1000" dirty="0">
                        <a:latin typeface="Cambria" panose="02040503050406030204" pitchFamily="18" charset="0"/>
                        <a:ea typeface="Cambria" panose="02040503050406030204" pitchFamily="18" charset="0"/>
                        <a:cs typeface="Cambria"/>
                      </a:endParaRPr>
                    </a:p>
                  </a:txBody>
                  <a:tcPr marL="0" marR="0" marT="6985" marB="0" anchor="ctr">
                    <a:lnL w="6350">
                      <a:solidFill>
                        <a:srgbClr val="BEBEBE"/>
                      </a:solidFill>
                      <a:prstDash val="solid"/>
                    </a:lnL>
                    <a:lnR w="6350">
                      <a:solidFill>
                        <a:srgbClr val="BEBEBE"/>
                      </a:solidFill>
                      <a:prstDash val="solid"/>
                    </a:lnR>
                    <a:lnT w="6350">
                      <a:solidFill>
                        <a:srgbClr val="D0CECE"/>
                      </a:solidFill>
                      <a:prstDash val="solid"/>
                    </a:lnT>
                    <a:lnB w="6350">
                      <a:solidFill>
                        <a:srgbClr val="BEBEBE"/>
                      </a:solidFill>
                      <a:prstDash val="solid"/>
                    </a:lnB>
                  </a:tcPr>
                </a:tc>
                <a:tc>
                  <a:txBody>
                    <a:bodyPr/>
                    <a:lstStyle/>
                    <a:p>
                      <a:pPr algn="ctr">
                        <a:lnSpc>
                          <a:spcPct val="100000"/>
                        </a:lnSpc>
                      </a:pPr>
                      <a:r>
                        <a:rPr sz="1000" spc="-5" dirty="0">
                          <a:latin typeface="Cambria" panose="02040503050406030204" pitchFamily="18" charset="0"/>
                          <a:ea typeface="Cambria" panose="02040503050406030204" pitchFamily="18" charset="0"/>
                          <a:cs typeface="Cambria"/>
                        </a:rPr>
                        <a:t>₹</a:t>
                      </a:r>
                      <a:r>
                        <a:rPr sz="1000" spc="-30" dirty="0">
                          <a:latin typeface="Cambria" panose="02040503050406030204" pitchFamily="18" charset="0"/>
                          <a:ea typeface="Cambria" panose="02040503050406030204" pitchFamily="18" charset="0"/>
                          <a:cs typeface="Cambria"/>
                        </a:rPr>
                        <a:t> </a:t>
                      </a:r>
                      <a:r>
                        <a:rPr lang="en-IN" sz="1000" spc="-5" dirty="0">
                          <a:latin typeface="Cambria" panose="02040503050406030204" pitchFamily="18" charset="0"/>
                          <a:ea typeface="Cambria" panose="02040503050406030204" pitchFamily="18" charset="0"/>
                          <a:cs typeface="Cambria"/>
                        </a:rPr>
                        <a:t>5</a:t>
                      </a:r>
                      <a:r>
                        <a:rPr sz="1000" spc="-5" dirty="0">
                          <a:latin typeface="Cambria" panose="02040503050406030204" pitchFamily="18" charset="0"/>
                          <a:ea typeface="Cambria" panose="02040503050406030204" pitchFamily="18" charset="0"/>
                          <a:cs typeface="Cambria"/>
                        </a:rPr>
                        <a:t>6,20,000</a:t>
                      </a:r>
                      <a:endParaRPr sz="1000" dirty="0">
                        <a:latin typeface="Cambria" panose="02040503050406030204" pitchFamily="18" charset="0"/>
                        <a:ea typeface="Cambria" panose="02040503050406030204" pitchFamily="18" charset="0"/>
                        <a:cs typeface="Cambria"/>
                      </a:endParaRPr>
                    </a:p>
                  </a:txBody>
                  <a:tcPr marL="0" marR="0" marT="6985" marB="0" anchor="ctr">
                    <a:lnL w="6350" cap="flat" cmpd="sng" algn="ctr">
                      <a:solidFill>
                        <a:srgbClr val="BEBEBE"/>
                      </a:solidFill>
                      <a:prstDash val="solid"/>
                      <a:round/>
                      <a:headEnd type="none" w="med" len="med"/>
                      <a:tailEnd type="none" w="med" len="med"/>
                    </a:lnL>
                    <a:lnR w="6350">
                      <a:solidFill>
                        <a:srgbClr val="BEBEBE"/>
                      </a:solidFill>
                      <a:prstDash val="solid"/>
                    </a:lnR>
                    <a:lnT w="6350" cap="flat" cmpd="sng" algn="ctr">
                      <a:solidFill>
                        <a:srgbClr val="D0CECE"/>
                      </a:solidFill>
                      <a:prstDash val="solid"/>
                      <a:round/>
                      <a:headEnd type="none" w="med" len="med"/>
                      <a:tailEnd type="none" w="med" len="med"/>
                    </a:lnT>
                    <a:lnB w="6350" cap="flat" cmpd="sng" algn="ctr">
                      <a:solidFill>
                        <a:srgbClr val="BEBEBE"/>
                      </a:solidFill>
                      <a:prstDash val="solid"/>
                      <a:round/>
                      <a:headEnd type="none" w="med" len="med"/>
                      <a:tailEnd type="none" w="med" len="med"/>
                    </a:lnB>
                  </a:tcPr>
                </a:tc>
                <a:tc>
                  <a:txBody>
                    <a:bodyPr/>
                    <a:lstStyle/>
                    <a:p>
                      <a:pPr marL="67945" marR="90805">
                        <a:lnSpc>
                          <a:spcPct val="97700"/>
                        </a:lnSpc>
                      </a:pPr>
                      <a:r>
                        <a:rPr sz="1000" spc="-10" dirty="0">
                          <a:latin typeface="Cambria" panose="02040503050406030204" pitchFamily="18" charset="0"/>
                          <a:ea typeface="Cambria" panose="02040503050406030204" pitchFamily="18" charset="0"/>
                          <a:cs typeface="Cambria"/>
                        </a:rPr>
                        <a:t>One </a:t>
                      </a:r>
                      <a:r>
                        <a:rPr sz="1000" spc="-5" dirty="0">
                          <a:latin typeface="Cambria" panose="02040503050406030204" pitchFamily="18" charset="0"/>
                          <a:ea typeface="Cambria" panose="02040503050406030204" pitchFamily="18" charset="0"/>
                          <a:cs typeface="Cambria"/>
                        </a:rPr>
                        <a:t>time </a:t>
                      </a:r>
                      <a:r>
                        <a:rPr lang="en-IN" sz="1000" spc="-5" dirty="0">
                          <a:latin typeface="Cambria" panose="02040503050406030204" pitchFamily="18" charset="0"/>
                          <a:ea typeface="Cambria" panose="02040503050406030204" pitchFamily="18" charset="0"/>
                          <a:cs typeface="Cambria"/>
                        </a:rPr>
                        <a:t>implementation </a:t>
                      </a:r>
                      <a:r>
                        <a:rPr sz="1000" spc="-5" dirty="0">
                          <a:latin typeface="Cambria" panose="02040503050406030204" pitchFamily="18" charset="0"/>
                          <a:ea typeface="Cambria" panose="02040503050406030204" pitchFamily="18" charset="0"/>
                          <a:cs typeface="Cambria"/>
                        </a:rPr>
                        <a:t>cost </a:t>
                      </a:r>
                      <a:r>
                        <a:rPr sz="1000" dirty="0">
                          <a:latin typeface="Cambria" panose="02040503050406030204" pitchFamily="18" charset="0"/>
                          <a:ea typeface="Cambria" panose="02040503050406030204" pitchFamily="18" charset="0"/>
                          <a:cs typeface="Cambria"/>
                        </a:rPr>
                        <a:t>for </a:t>
                      </a:r>
                      <a:r>
                        <a:rPr sz="1000" spc="-5" dirty="0">
                          <a:latin typeface="Cambria" panose="02040503050406030204" pitchFamily="18" charset="0"/>
                          <a:ea typeface="Cambria" panose="02040503050406030204" pitchFamily="18" charset="0"/>
                          <a:cs typeface="Cambria"/>
                        </a:rPr>
                        <a:t>platform</a:t>
                      </a:r>
                      <a:r>
                        <a:rPr sz="1000" dirty="0">
                          <a:latin typeface="Cambria" panose="02040503050406030204" pitchFamily="18" charset="0"/>
                          <a:ea typeface="Cambria" panose="02040503050406030204" pitchFamily="18" charset="0"/>
                          <a:cs typeface="Cambria"/>
                        </a:rPr>
                        <a:t> </a:t>
                      </a:r>
                      <a:r>
                        <a:rPr sz="1000" spc="-5" dirty="0">
                          <a:latin typeface="Cambria" panose="02040503050406030204" pitchFamily="18" charset="0"/>
                          <a:ea typeface="Cambria" panose="02040503050406030204" pitchFamily="18" charset="0"/>
                          <a:cs typeface="Cambria"/>
                        </a:rPr>
                        <a:t>for</a:t>
                      </a:r>
                      <a:r>
                        <a:rPr sz="1000" dirty="0">
                          <a:latin typeface="Cambria" panose="02040503050406030204" pitchFamily="18" charset="0"/>
                          <a:ea typeface="Cambria" panose="02040503050406030204" pitchFamily="18" charset="0"/>
                          <a:cs typeface="Cambria"/>
                        </a:rPr>
                        <a:t> </a:t>
                      </a:r>
                      <a:r>
                        <a:rPr sz="1000" spc="-5" dirty="0">
                          <a:latin typeface="Cambria" panose="02040503050406030204" pitchFamily="18" charset="0"/>
                          <a:ea typeface="Cambria" panose="02040503050406030204" pitchFamily="18" charset="0"/>
                          <a:cs typeface="Cambria"/>
                        </a:rPr>
                        <a:t>scientific</a:t>
                      </a:r>
                      <a:r>
                        <a:rPr sz="1000" spc="-10" dirty="0">
                          <a:latin typeface="Cambria" panose="02040503050406030204" pitchFamily="18" charset="0"/>
                          <a:ea typeface="Cambria" panose="02040503050406030204" pitchFamily="18" charset="0"/>
                          <a:cs typeface="Cambria"/>
                        </a:rPr>
                        <a:t> </a:t>
                      </a:r>
                      <a:r>
                        <a:rPr sz="1000" spc="-5" dirty="0">
                          <a:latin typeface="Cambria" panose="02040503050406030204" pitchFamily="18" charset="0"/>
                          <a:ea typeface="Cambria" panose="02040503050406030204" pitchFamily="18" charset="0"/>
                          <a:cs typeface="Cambria"/>
                        </a:rPr>
                        <a:t>exchange, </a:t>
                      </a:r>
                      <a:r>
                        <a:rPr lang="en-US" sz="1000" dirty="0">
                          <a:latin typeface="Cambria" panose="02040503050406030204" pitchFamily="18" charset="0"/>
                          <a:ea typeface="Cambria" panose="02040503050406030204" pitchFamily="18" charset="0"/>
                          <a:cs typeface="Cambria"/>
                        </a:rPr>
                        <a:t>A user-friendly and responsive website, along with mobile applications for easy access with CMS and integrated CRM</a:t>
                      </a:r>
                      <a:endParaRPr sz="1000" dirty="0">
                        <a:latin typeface="Cambria" panose="02040503050406030204" pitchFamily="18" charset="0"/>
                        <a:ea typeface="Cambria" panose="02040503050406030204" pitchFamily="18" charset="0"/>
                        <a:cs typeface="Cambria"/>
                      </a:endParaRPr>
                    </a:p>
                  </a:txBody>
                  <a:tcPr marL="0" marR="0" marT="0" marB="0" anchor="ctr">
                    <a:lnL w="6350">
                      <a:solidFill>
                        <a:srgbClr val="BEBEBE"/>
                      </a:solidFill>
                      <a:prstDash val="solid"/>
                    </a:lnL>
                    <a:lnR w="6350">
                      <a:solidFill>
                        <a:srgbClr val="BEBEBE"/>
                      </a:solidFill>
                      <a:prstDash val="solid"/>
                    </a:lnR>
                    <a:lnT w="6350">
                      <a:solidFill>
                        <a:srgbClr val="D0CECE"/>
                      </a:solidFill>
                      <a:prstDash val="solid"/>
                    </a:lnT>
                    <a:lnB w="6350">
                      <a:solidFill>
                        <a:srgbClr val="BEBEBE"/>
                      </a:solidFill>
                      <a:prstDash val="solid"/>
                    </a:lnB>
                  </a:tcPr>
                </a:tc>
                <a:extLst>
                  <a:ext uri="{0D108BD9-81ED-4DB2-BD59-A6C34878D82A}">
                    <a16:rowId xmlns:a16="http://schemas.microsoft.com/office/drawing/2014/main" val="10001"/>
                  </a:ext>
                </a:extLst>
              </a:tr>
              <a:tr h="608703">
                <a:tc>
                  <a:txBody>
                    <a:bodyPr/>
                    <a:lstStyle/>
                    <a:p>
                      <a:pPr marL="179705" marR="236220" algn="l">
                        <a:lnSpc>
                          <a:spcPct val="97500"/>
                        </a:lnSpc>
                        <a:spcBef>
                          <a:spcPts val="590"/>
                        </a:spcBef>
                      </a:pPr>
                      <a:r>
                        <a:rPr lang="en-IN" sz="1000" spc="-5" dirty="0">
                          <a:latin typeface="Cambria" panose="02040503050406030204" pitchFamily="18" charset="0"/>
                          <a:ea typeface="Cambria" panose="02040503050406030204" pitchFamily="18" charset="0"/>
                          <a:cs typeface="Cambria"/>
                        </a:rPr>
                        <a:t>Initial content strategy and content to launch the platform in 90 days</a:t>
                      </a:r>
                      <a:endParaRPr sz="1000" dirty="0">
                        <a:latin typeface="Cambria" panose="02040503050406030204" pitchFamily="18" charset="0"/>
                        <a:ea typeface="Cambria" panose="02040503050406030204" pitchFamily="18" charset="0"/>
                        <a:cs typeface="Cambria"/>
                      </a:endParaRPr>
                    </a:p>
                  </a:txBody>
                  <a:tcPr marL="0" marR="0" marT="74930" marB="0" anchor="ctr">
                    <a:lnL w="6350">
                      <a:solidFill>
                        <a:srgbClr val="BEBEBE"/>
                      </a:solidFill>
                      <a:prstDash val="solid"/>
                    </a:lnL>
                    <a:lnR w="6350">
                      <a:solidFill>
                        <a:srgbClr val="BEBEBE"/>
                      </a:solidFill>
                      <a:prstDash val="solid"/>
                    </a:lnR>
                    <a:lnT w="6350">
                      <a:solidFill>
                        <a:srgbClr val="BEBEBE"/>
                      </a:solidFill>
                      <a:prstDash val="solid"/>
                    </a:lnT>
                    <a:lnB w="6350" cap="flat" cmpd="sng" algn="ctr">
                      <a:solidFill>
                        <a:srgbClr val="BEBEBE"/>
                      </a:solidFill>
                      <a:prstDash val="solid"/>
                      <a:round/>
                      <a:headEnd type="none" w="med" len="med"/>
                      <a:tailEnd type="none" w="med" len="med"/>
                    </a:lnB>
                  </a:tcPr>
                </a:tc>
                <a:tc>
                  <a:txBody>
                    <a:bodyPr/>
                    <a:lstStyle/>
                    <a:p>
                      <a:pPr marL="67945" algn="ctr">
                        <a:lnSpc>
                          <a:spcPct val="100000"/>
                        </a:lnSpc>
                      </a:pPr>
                      <a:r>
                        <a:rPr lang="en-IN" sz="1000" spc="-10" dirty="0">
                          <a:latin typeface="Cambria" panose="02040503050406030204" pitchFamily="18" charset="0"/>
                          <a:ea typeface="Cambria" panose="02040503050406030204" pitchFamily="18" charset="0"/>
                          <a:cs typeface="Cambria"/>
                        </a:rPr>
                        <a:t>One</a:t>
                      </a:r>
                      <a:r>
                        <a:rPr lang="en-IN" sz="1000" spc="-35" dirty="0">
                          <a:latin typeface="Cambria" panose="02040503050406030204" pitchFamily="18" charset="0"/>
                          <a:ea typeface="Cambria" panose="02040503050406030204" pitchFamily="18" charset="0"/>
                          <a:cs typeface="Cambria"/>
                        </a:rPr>
                        <a:t> </a:t>
                      </a:r>
                      <a:r>
                        <a:rPr lang="en-IN" sz="1000" spc="-5" dirty="0">
                          <a:latin typeface="Cambria" panose="02040503050406030204" pitchFamily="18" charset="0"/>
                          <a:ea typeface="Cambria" panose="02040503050406030204" pitchFamily="18" charset="0"/>
                          <a:cs typeface="Cambria"/>
                        </a:rPr>
                        <a:t>Time Cost</a:t>
                      </a:r>
                      <a:endParaRPr lang="en-IN" sz="1000" dirty="0">
                        <a:latin typeface="Cambria" panose="02040503050406030204" pitchFamily="18" charset="0"/>
                        <a:ea typeface="Cambria" panose="02040503050406030204" pitchFamily="18" charset="0"/>
                        <a:cs typeface="Cambria"/>
                      </a:endParaRPr>
                    </a:p>
                  </a:txBody>
                  <a:tcPr marL="0" marR="0" marT="6985" marB="0" anchor="ctr">
                    <a:lnL w="6350">
                      <a:solidFill>
                        <a:srgbClr val="BEBEBE"/>
                      </a:solidFill>
                      <a:prstDash val="solid"/>
                    </a:lnL>
                    <a:lnR w="6350">
                      <a:solidFill>
                        <a:srgbClr val="BEBEBE"/>
                      </a:solidFill>
                      <a:prstDash val="solid"/>
                    </a:lnR>
                    <a:lnT w="6350">
                      <a:solidFill>
                        <a:srgbClr val="BEBEBE"/>
                      </a:solidFill>
                      <a:prstDash val="solid"/>
                    </a:lnT>
                    <a:lnB w="6350" cap="flat" cmpd="sng" algn="ctr">
                      <a:solidFill>
                        <a:srgbClr val="BEBEBE"/>
                      </a:solidFill>
                      <a:prstDash val="solid"/>
                      <a:round/>
                      <a:headEnd type="none" w="med" len="med"/>
                      <a:tailEnd type="none" w="med" len="med"/>
                    </a:lnB>
                  </a:tcPr>
                </a:tc>
                <a:tc>
                  <a:txBody>
                    <a:bodyPr/>
                    <a:lstStyle/>
                    <a:p>
                      <a:pPr algn="ctr">
                        <a:lnSpc>
                          <a:spcPct val="100000"/>
                        </a:lnSpc>
                      </a:pPr>
                      <a:r>
                        <a:rPr sz="1000" spc="-5" dirty="0">
                          <a:latin typeface="Cambria" panose="02040503050406030204" pitchFamily="18" charset="0"/>
                          <a:ea typeface="Cambria" panose="02040503050406030204" pitchFamily="18" charset="0"/>
                          <a:cs typeface="Cambria"/>
                        </a:rPr>
                        <a:t>₹</a:t>
                      </a:r>
                      <a:r>
                        <a:rPr sz="1000" spc="-40" dirty="0">
                          <a:latin typeface="Cambria" panose="02040503050406030204" pitchFamily="18" charset="0"/>
                          <a:ea typeface="Cambria" panose="02040503050406030204" pitchFamily="18" charset="0"/>
                          <a:cs typeface="Cambria"/>
                        </a:rPr>
                        <a:t> </a:t>
                      </a:r>
                      <a:r>
                        <a:rPr lang="en-IN" sz="1000" spc="-5" dirty="0">
                          <a:latin typeface="Cambria" panose="02040503050406030204" pitchFamily="18" charset="0"/>
                          <a:ea typeface="Cambria" panose="02040503050406030204" pitchFamily="18" charset="0"/>
                          <a:cs typeface="Cambria"/>
                        </a:rPr>
                        <a:t>39</a:t>
                      </a:r>
                      <a:r>
                        <a:rPr sz="1000" spc="-5" dirty="0">
                          <a:latin typeface="Cambria" panose="02040503050406030204" pitchFamily="18" charset="0"/>
                          <a:ea typeface="Cambria" panose="02040503050406030204" pitchFamily="18" charset="0"/>
                          <a:cs typeface="Cambria"/>
                        </a:rPr>
                        <a:t>,</a:t>
                      </a:r>
                      <a:r>
                        <a:rPr lang="en-IN" sz="1000" spc="-5" dirty="0">
                          <a:latin typeface="Cambria" panose="02040503050406030204" pitchFamily="18" charset="0"/>
                          <a:ea typeface="Cambria" panose="02040503050406030204" pitchFamily="18" charset="0"/>
                          <a:cs typeface="Cambria"/>
                        </a:rPr>
                        <a:t>90</a:t>
                      </a:r>
                      <a:r>
                        <a:rPr sz="1000" spc="-5" dirty="0">
                          <a:latin typeface="Cambria" panose="02040503050406030204" pitchFamily="18" charset="0"/>
                          <a:ea typeface="Cambria" panose="02040503050406030204" pitchFamily="18" charset="0"/>
                          <a:cs typeface="Cambria"/>
                        </a:rPr>
                        <a:t>,000</a:t>
                      </a:r>
                      <a:endParaRPr sz="1000" dirty="0">
                        <a:latin typeface="Cambria" panose="02040503050406030204" pitchFamily="18" charset="0"/>
                        <a:ea typeface="Cambria" panose="02040503050406030204" pitchFamily="18" charset="0"/>
                        <a:cs typeface="Cambria"/>
                      </a:endParaRPr>
                    </a:p>
                  </a:txBody>
                  <a:tcPr marL="0" marR="0" marT="6985" marB="0" anchor="ctr">
                    <a:lnL w="6350" cap="flat" cmpd="sng" algn="ctr">
                      <a:solidFill>
                        <a:srgbClr val="BEBEBE"/>
                      </a:solidFill>
                      <a:prstDash val="solid"/>
                      <a:round/>
                      <a:headEnd type="none" w="med" len="med"/>
                      <a:tailEnd type="none" w="med" len="med"/>
                    </a:lnL>
                    <a:lnR w="6350">
                      <a:solidFill>
                        <a:srgbClr val="BEBEBE"/>
                      </a:solidFill>
                      <a:prstDash val="solid"/>
                    </a:lnR>
                    <a:lnT w="6350" cap="flat" cmpd="sng" algn="ctr">
                      <a:solidFill>
                        <a:srgbClr val="BEBEBE"/>
                      </a:solidFill>
                      <a:prstDash val="solid"/>
                      <a:round/>
                      <a:headEnd type="none" w="med" len="med"/>
                      <a:tailEnd type="none" w="med" len="med"/>
                    </a:lnT>
                    <a:lnB w="6350" cap="flat" cmpd="sng" algn="ctr">
                      <a:solidFill>
                        <a:srgbClr val="BEBEBE"/>
                      </a:solidFill>
                      <a:prstDash val="solid"/>
                      <a:round/>
                      <a:headEnd type="none" w="med" len="med"/>
                      <a:tailEnd type="none" w="med" len="med"/>
                    </a:lnB>
                  </a:tcPr>
                </a:tc>
                <a:tc>
                  <a:txBody>
                    <a:bodyPr/>
                    <a:lstStyle/>
                    <a:p>
                      <a:pPr marL="67945" marR="144145">
                        <a:lnSpc>
                          <a:spcPct val="97700"/>
                        </a:lnSpc>
                      </a:pPr>
                      <a:r>
                        <a:rPr lang="en-IN" sz="1000" spc="-5" dirty="0">
                          <a:latin typeface="Cambria" panose="02040503050406030204" pitchFamily="18" charset="0"/>
                          <a:ea typeface="Cambria" panose="02040503050406030204" pitchFamily="18" charset="0"/>
                          <a:cs typeface="Cambria"/>
                        </a:rPr>
                        <a:t>500 pieces of multiformat content for platform launch and initial feature enrichment</a:t>
                      </a:r>
                      <a:endParaRPr sz="1000" dirty="0">
                        <a:latin typeface="Cambria" panose="02040503050406030204" pitchFamily="18" charset="0"/>
                        <a:ea typeface="Cambria" panose="02040503050406030204" pitchFamily="18" charset="0"/>
                        <a:cs typeface="Cambria"/>
                      </a:endParaRPr>
                    </a:p>
                  </a:txBody>
                  <a:tcPr marL="0" marR="0" marT="0" marB="0" anchor="ctr">
                    <a:lnL w="6350">
                      <a:solidFill>
                        <a:srgbClr val="BEBEBE"/>
                      </a:solidFill>
                      <a:prstDash val="solid"/>
                    </a:lnL>
                    <a:lnR w="6350">
                      <a:solidFill>
                        <a:srgbClr val="BEBEBE"/>
                      </a:solidFill>
                      <a:prstDash val="solid"/>
                    </a:lnR>
                    <a:lnT w="6350">
                      <a:solidFill>
                        <a:srgbClr val="BEBEBE"/>
                      </a:solidFill>
                      <a:prstDash val="solid"/>
                    </a:lnT>
                    <a:lnB w="6350" cap="flat" cmpd="sng" algn="ctr">
                      <a:solidFill>
                        <a:srgbClr val="BEBEBE"/>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7" name="object 4">
            <a:extLst>
              <a:ext uri="{FF2B5EF4-FFF2-40B4-BE49-F238E27FC236}">
                <a16:creationId xmlns:a16="http://schemas.microsoft.com/office/drawing/2014/main" id="{7DB03E60-A40D-083E-6853-8A543ACB8D15}"/>
              </a:ext>
            </a:extLst>
          </p:cNvPr>
          <p:cNvGraphicFramePr>
            <a:graphicFrameLocks noGrp="1"/>
          </p:cNvGraphicFramePr>
          <p:nvPr>
            <p:extLst>
              <p:ext uri="{D42A27DB-BD31-4B8C-83A1-F6EECF244321}">
                <p14:modId xmlns:p14="http://schemas.microsoft.com/office/powerpoint/2010/main" val="2469326577"/>
              </p:ext>
            </p:extLst>
          </p:nvPr>
        </p:nvGraphicFramePr>
        <p:xfrm>
          <a:off x="547342" y="3764341"/>
          <a:ext cx="11008084" cy="2775174"/>
        </p:xfrm>
        <a:graphic>
          <a:graphicData uri="http://schemas.openxmlformats.org/drawingml/2006/table">
            <a:tbl>
              <a:tblPr firstRow="1" bandRow="1">
                <a:tableStyleId>{2D5ABB26-0587-4C30-8999-92F81FD0307C}</a:tableStyleId>
              </a:tblPr>
              <a:tblGrid>
                <a:gridCol w="3279940">
                  <a:extLst>
                    <a:ext uri="{9D8B030D-6E8A-4147-A177-3AD203B41FA5}">
                      <a16:colId xmlns:a16="http://schemas.microsoft.com/office/drawing/2014/main" val="20000"/>
                    </a:ext>
                  </a:extLst>
                </a:gridCol>
                <a:gridCol w="1611984">
                  <a:extLst>
                    <a:ext uri="{9D8B030D-6E8A-4147-A177-3AD203B41FA5}">
                      <a16:colId xmlns:a16="http://schemas.microsoft.com/office/drawing/2014/main" val="20001"/>
                    </a:ext>
                  </a:extLst>
                </a:gridCol>
                <a:gridCol w="1583703">
                  <a:extLst>
                    <a:ext uri="{9D8B030D-6E8A-4147-A177-3AD203B41FA5}">
                      <a16:colId xmlns:a16="http://schemas.microsoft.com/office/drawing/2014/main" val="20002"/>
                    </a:ext>
                  </a:extLst>
                </a:gridCol>
                <a:gridCol w="4532457">
                  <a:extLst>
                    <a:ext uri="{9D8B030D-6E8A-4147-A177-3AD203B41FA5}">
                      <a16:colId xmlns:a16="http://schemas.microsoft.com/office/drawing/2014/main" val="20003"/>
                    </a:ext>
                  </a:extLst>
                </a:gridCol>
              </a:tblGrid>
              <a:tr h="323200">
                <a:tc>
                  <a:txBody>
                    <a:bodyPr/>
                    <a:lstStyle/>
                    <a:p>
                      <a:pPr marL="196215">
                        <a:lnSpc>
                          <a:spcPct val="100000"/>
                        </a:lnSpc>
                        <a:spcBef>
                          <a:spcPts val="280"/>
                        </a:spcBef>
                      </a:pPr>
                      <a:r>
                        <a:rPr lang="fr-FR" sz="1000" b="1" spc="-5" dirty="0">
                          <a:latin typeface="Cambria" panose="02040503050406030204" pitchFamily="18" charset="0"/>
                          <a:ea typeface="Cambria" panose="02040503050406030204" pitchFamily="18" charset="0"/>
                          <a:cs typeface="Cambria"/>
                        </a:rPr>
                        <a:t>PART II – ACQUISITION, ENGAGEMENT AND CONTENT [MONTHLY COST]</a:t>
                      </a:r>
                      <a:endParaRPr lang="fr-FR" sz="1000" dirty="0">
                        <a:latin typeface="Cambria" panose="02040503050406030204" pitchFamily="18" charset="0"/>
                        <a:ea typeface="Cambria" panose="02040503050406030204" pitchFamily="18" charset="0"/>
                        <a:cs typeface="Cambria"/>
                      </a:endParaRPr>
                    </a:p>
                  </a:txBody>
                  <a:tcPr marL="0" marR="0" marT="35560" marB="0" anchor="ctr">
                    <a:lnL w="6350">
                      <a:solidFill>
                        <a:srgbClr val="D0CECE"/>
                      </a:solidFill>
                      <a:prstDash val="solid"/>
                    </a:lnL>
                    <a:lnR w="6350">
                      <a:solidFill>
                        <a:srgbClr val="D0CECE"/>
                      </a:solidFill>
                      <a:prstDash val="solid"/>
                    </a:lnR>
                    <a:lnT w="6350">
                      <a:solidFill>
                        <a:srgbClr val="D0CECE"/>
                      </a:solidFill>
                      <a:prstDash val="solid"/>
                    </a:lnT>
                    <a:lnB w="6350">
                      <a:solidFill>
                        <a:srgbClr val="D0CECE"/>
                      </a:solidFill>
                      <a:prstDash val="solid"/>
                    </a:lnB>
                    <a:solidFill>
                      <a:srgbClr val="D5DCE3"/>
                    </a:solidFill>
                  </a:tcPr>
                </a:tc>
                <a:tc>
                  <a:txBody>
                    <a:bodyPr/>
                    <a:lstStyle/>
                    <a:p>
                      <a:pPr marL="67945" algn="ctr">
                        <a:lnSpc>
                          <a:spcPct val="100000"/>
                        </a:lnSpc>
                        <a:spcBef>
                          <a:spcPts val="280"/>
                        </a:spcBef>
                      </a:pPr>
                      <a:r>
                        <a:rPr sz="1000" b="1" spc="-10" dirty="0">
                          <a:latin typeface="Cambria" panose="02040503050406030204" pitchFamily="18" charset="0"/>
                          <a:ea typeface="Cambria" panose="02040503050406030204" pitchFamily="18" charset="0"/>
                          <a:cs typeface="Cambria"/>
                        </a:rPr>
                        <a:t>BUY</a:t>
                      </a:r>
                      <a:r>
                        <a:rPr sz="1000" b="1" spc="-30" dirty="0">
                          <a:latin typeface="Cambria" panose="02040503050406030204" pitchFamily="18" charset="0"/>
                          <a:ea typeface="Cambria" panose="02040503050406030204" pitchFamily="18" charset="0"/>
                          <a:cs typeface="Cambria"/>
                        </a:rPr>
                        <a:t> </a:t>
                      </a:r>
                      <a:r>
                        <a:rPr sz="1000" b="1" spc="-10" dirty="0">
                          <a:latin typeface="Cambria" panose="02040503050406030204" pitchFamily="18" charset="0"/>
                          <a:ea typeface="Cambria" panose="02040503050406030204" pitchFamily="18" charset="0"/>
                          <a:cs typeface="Cambria"/>
                        </a:rPr>
                        <a:t>TYPE</a:t>
                      </a:r>
                      <a:endParaRPr sz="1000" dirty="0">
                        <a:latin typeface="Cambria" panose="02040503050406030204" pitchFamily="18" charset="0"/>
                        <a:ea typeface="Cambria" panose="02040503050406030204" pitchFamily="18" charset="0"/>
                        <a:cs typeface="Cambria"/>
                      </a:endParaRPr>
                    </a:p>
                  </a:txBody>
                  <a:tcPr marL="0" marR="0" marT="35560" marB="0" anchor="ctr">
                    <a:lnL w="6350">
                      <a:solidFill>
                        <a:srgbClr val="D0CECE"/>
                      </a:solidFill>
                      <a:prstDash val="solid"/>
                    </a:lnL>
                    <a:lnR w="6350">
                      <a:solidFill>
                        <a:srgbClr val="D0CECE"/>
                      </a:solidFill>
                      <a:prstDash val="solid"/>
                    </a:lnR>
                    <a:lnT w="6350">
                      <a:solidFill>
                        <a:srgbClr val="D0CECE"/>
                      </a:solidFill>
                      <a:prstDash val="solid"/>
                    </a:lnT>
                    <a:lnB w="6350">
                      <a:solidFill>
                        <a:srgbClr val="D0CECE"/>
                      </a:solidFill>
                      <a:prstDash val="solid"/>
                    </a:lnB>
                    <a:solidFill>
                      <a:srgbClr val="D5DCE3"/>
                    </a:solidFill>
                  </a:tcPr>
                </a:tc>
                <a:tc>
                  <a:txBody>
                    <a:bodyPr/>
                    <a:lstStyle/>
                    <a:p>
                      <a:pPr algn="ctr">
                        <a:lnSpc>
                          <a:spcPct val="100000"/>
                        </a:lnSpc>
                        <a:spcBef>
                          <a:spcPts val="280"/>
                        </a:spcBef>
                      </a:pPr>
                      <a:r>
                        <a:rPr sz="1000" b="1" spc="-5" dirty="0">
                          <a:latin typeface="Cambria" panose="02040503050406030204" pitchFamily="18" charset="0"/>
                          <a:ea typeface="Cambria" panose="02040503050406030204" pitchFamily="18" charset="0"/>
                          <a:cs typeface="Cambria"/>
                        </a:rPr>
                        <a:t>ESTIMATED</a:t>
                      </a:r>
                      <a:r>
                        <a:rPr sz="1000" b="1" spc="-35" dirty="0">
                          <a:latin typeface="Cambria" panose="02040503050406030204" pitchFamily="18" charset="0"/>
                          <a:ea typeface="Cambria" panose="02040503050406030204" pitchFamily="18" charset="0"/>
                          <a:cs typeface="Cambria"/>
                        </a:rPr>
                        <a:t> </a:t>
                      </a:r>
                      <a:r>
                        <a:rPr sz="1000" b="1" spc="-5" dirty="0">
                          <a:latin typeface="Cambria" panose="02040503050406030204" pitchFamily="18" charset="0"/>
                          <a:ea typeface="Cambria" panose="02040503050406030204" pitchFamily="18" charset="0"/>
                          <a:cs typeface="Cambria"/>
                        </a:rPr>
                        <a:t>COST</a:t>
                      </a:r>
                      <a:endParaRPr sz="1000" dirty="0">
                        <a:latin typeface="Cambria" panose="02040503050406030204" pitchFamily="18" charset="0"/>
                        <a:ea typeface="Cambria" panose="02040503050406030204" pitchFamily="18" charset="0"/>
                        <a:cs typeface="Cambria"/>
                      </a:endParaRPr>
                    </a:p>
                  </a:txBody>
                  <a:tcPr marL="0" marR="0" marT="35560" marB="0" anchor="ctr">
                    <a:lnL w="6350" cap="flat" cmpd="sng" algn="ctr">
                      <a:solidFill>
                        <a:srgbClr val="D0CECE"/>
                      </a:solidFill>
                      <a:prstDash val="solid"/>
                      <a:round/>
                      <a:headEnd type="none" w="med" len="med"/>
                      <a:tailEnd type="none" w="med" len="med"/>
                    </a:lnL>
                    <a:lnR w="6350">
                      <a:solidFill>
                        <a:srgbClr val="D0CECE"/>
                      </a:solidFill>
                      <a:prstDash val="solid"/>
                    </a:lnR>
                    <a:lnT w="6350">
                      <a:solidFill>
                        <a:srgbClr val="D0CECE"/>
                      </a:solidFill>
                      <a:prstDash val="solid"/>
                    </a:lnT>
                    <a:lnB w="6350" cap="flat" cmpd="sng" algn="ctr">
                      <a:solidFill>
                        <a:srgbClr val="D0CECE"/>
                      </a:solidFill>
                      <a:prstDash val="solid"/>
                      <a:round/>
                      <a:headEnd type="none" w="med" len="med"/>
                      <a:tailEnd type="none" w="med" len="med"/>
                    </a:lnB>
                    <a:solidFill>
                      <a:srgbClr val="D5DCE3"/>
                    </a:solidFill>
                  </a:tcPr>
                </a:tc>
                <a:tc>
                  <a:txBody>
                    <a:bodyPr/>
                    <a:lstStyle/>
                    <a:p>
                      <a:pPr marL="67945">
                        <a:lnSpc>
                          <a:spcPct val="100000"/>
                        </a:lnSpc>
                        <a:spcBef>
                          <a:spcPts val="280"/>
                        </a:spcBef>
                      </a:pPr>
                      <a:r>
                        <a:rPr sz="1000" b="1" spc="-5" dirty="0">
                          <a:latin typeface="Cambria" panose="02040503050406030204" pitchFamily="18" charset="0"/>
                          <a:ea typeface="Cambria" panose="02040503050406030204" pitchFamily="18" charset="0"/>
                          <a:cs typeface="Cambria"/>
                        </a:rPr>
                        <a:t>DESCRIPTION</a:t>
                      </a:r>
                      <a:endParaRPr sz="1000" dirty="0">
                        <a:latin typeface="Cambria" panose="02040503050406030204" pitchFamily="18" charset="0"/>
                        <a:ea typeface="Cambria" panose="02040503050406030204" pitchFamily="18" charset="0"/>
                        <a:cs typeface="Cambria"/>
                      </a:endParaRPr>
                    </a:p>
                  </a:txBody>
                  <a:tcPr marL="0" marR="0" marT="35560" marB="0" anchor="ctr">
                    <a:lnL w="6350">
                      <a:solidFill>
                        <a:srgbClr val="D0CECE"/>
                      </a:solidFill>
                      <a:prstDash val="solid"/>
                    </a:lnL>
                    <a:lnR w="6350">
                      <a:solidFill>
                        <a:srgbClr val="D0CECE"/>
                      </a:solidFill>
                      <a:prstDash val="solid"/>
                    </a:lnR>
                    <a:lnT w="6350">
                      <a:solidFill>
                        <a:srgbClr val="D0CECE"/>
                      </a:solidFill>
                      <a:prstDash val="solid"/>
                    </a:lnT>
                    <a:lnB w="6350">
                      <a:solidFill>
                        <a:srgbClr val="D0CECE"/>
                      </a:solidFill>
                      <a:prstDash val="solid"/>
                    </a:lnB>
                    <a:solidFill>
                      <a:srgbClr val="D5DCE3"/>
                    </a:solidFill>
                  </a:tcPr>
                </a:tc>
                <a:extLst>
                  <a:ext uri="{0D108BD9-81ED-4DB2-BD59-A6C34878D82A}">
                    <a16:rowId xmlns:a16="http://schemas.microsoft.com/office/drawing/2014/main" val="10000"/>
                  </a:ext>
                </a:extLst>
              </a:tr>
              <a:tr h="608705">
                <a:tc>
                  <a:txBody>
                    <a:bodyPr/>
                    <a:lstStyle/>
                    <a:p>
                      <a:pPr marL="194945">
                        <a:lnSpc>
                          <a:spcPct val="100000"/>
                        </a:lnSpc>
                      </a:pPr>
                      <a:r>
                        <a:rPr lang="en-IN" sz="1000" spc="-5" dirty="0">
                          <a:latin typeface="Cambria" panose="02040503050406030204" pitchFamily="18" charset="0"/>
                          <a:ea typeface="Cambria" panose="02040503050406030204" pitchFamily="18" charset="0"/>
                          <a:cs typeface="Cambria"/>
                        </a:rPr>
                        <a:t>Acquisition team to acquire 15,000 VCPs</a:t>
                      </a:r>
                      <a:endParaRPr sz="1000" dirty="0">
                        <a:latin typeface="Cambria" panose="02040503050406030204" pitchFamily="18" charset="0"/>
                        <a:ea typeface="Cambria" panose="02040503050406030204" pitchFamily="18" charset="0"/>
                        <a:cs typeface="Cambria"/>
                      </a:endParaRPr>
                    </a:p>
                  </a:txBody>
                  <a:tcPr marL="0" marR="0" marT="6985" marB="0" anchor="ctr">
                    <a:lnL w="6350">
                      <a:solidFill>
                        <a:srgbClr val="BEBEBE"/>
                      </a:solidFill>
                      <a:prstDash val="solid"/>
                    </a:lnL>
                    <a:lnR w="6350">
                      <a:solidFill>
                        <a:srgbClr val="BEBEBE"/>
                      </a:solidFill>
                      <a:prstDash val="solid"/>
                    </a:lnR>
                    <a:lnT w="6350">
                      <a:solidFill>
                        <a:srgbClr val="D0CECE"/>
                      </a:solidFill>
                      <a:prstDash val="solid"/>
                    </a:lnT>
                    <a:lnB w="6350">
                      <a:solidFill>
                        <a:srgbClr val="BEBEBE"/>
                      </a:solidFill>
                      <a:prstDash val="solid"/>
                    </a:lnB>
                  </a:tcPr>
                </a:tc>
                <a:tc>
                  <a:txBody>
                    <a:bodyPr/>
                    <a:lstStyle/>
                    <a:p>
                      <a:pPr marL="67945" algn="ctr">
                        <a:lnSpc>
                          <a:spcPct val="100000"/>
                        </a:lnSpc>
                      </a:pPr>
                      <a:r>
                        <a:rPr lang="en-IN" sz="1000" spc="-10" dirty="0">
                          <a:latin typeface="Cambria" panose="02040503050406030204" pitchFamily="18" charset="0"/>
                          <a:ea typeface="Cambria" panose="02040503050406030204" pitchFamily="18" charset="0"/>
                          <a:cs typeface="Cambria"/>
                        </a:rPr>
                        <a:t>Monthly Recurring Cost</a:t>
                      </a:r>
                      <a:endParaRPr sz="1000" dirty="0">
                        <a:latin typeface="Cambria" panose="02040503050406030204" pitchFamily="18" charset="0"/>
                        <a:ea typeface="Cambria" panose="02040503050406030204" pitchFamily="18" charset="0"/>
                        <a:cs typeface="Cambria"/>
                      </a:endParaRPr>
                    </a:p>
                  </a:txBody>
                  <a:tcPr marL="0" marR="0" marT="6985" marB="0" anchor="ctr">
                    <a:lnL w="6350">
                      <a:solidFill>
                        <a:srgbClr val="BEBEBE"/>
                      </a:solidFill>
                      <a:prstDash val="solid"/>
                    </a:lnL>
                    <a:lnR w="6350">
                      <a:solidFill>
                        <a:srgbClr val="BEBEBE"/>
                      </a:solidFill>
                      <a:prstDash val="solid"/>
                    </a:lnR>
                    <a:lnT w="6350">
                      <a:solidFill>
                        <a:srgbClr val="D0CECE"/>
                      </a:solidFill>
                      <a:prstDash val="solid"/>
                    </a:lnT>
                    <a:lnB w="6350">
                      <a:solidFill>
                        <a:srgbClr val="BEBEBE"/>
                      </a:solidFill>
                      <a:prstDash val="solid"/>
                    </a:lnB>
                  </a:tcPr>
                </a:tc>
                <a:tc>
                  <a:txBody>
                    <a:bodyPr/>
                    <a:lstStyle/>
                    <a:p>
                      <a:pPr algn="ctr">
                        <a:lnSpc>
                          <a:spcPct val="100000"/>
                        </a:lnSpc>
                      </a:pPr>
                      <a:r>
                        <a:rPr sz="1000" spc="-5" dirty="0">
                          <a:latin typeface="Cambria" panose="02040503050406030204" pitchFamily="18" charset="0"/>
                          <a:ea typeface="Cambria" panose="02040503050406030204" pitchFamily="18" charset="0"/>
                          <a:cs typeface="Cambria"/>
                        </a:rPr>
                        <a:t>₹</a:t>
                      </a:r>
                      <a:r>
                        <a:rPr sz="1000" spc="-30" dirty="0">
                          <a:latin typeface="Cambria" panose="02040503050406030204" pitchFamily="18" charset="0"/>
                          <a:ea typeface="Cambria" panose="02040503050406030204" pitchFamily="18" charset="0"/>
                          <a:cs typeface="Cambria"/>
                        </a:rPr>
                        <a:t> </a:t>
                      </a:r>
                      <a:r>
                        <a:rPr lang="en-IN" sz="1000" spc="-5" dirty="0">
                          <a:latin typeface="Cambria" panose="02040503050406030204" pitchFamily="18" charset="0"/>
                          <a:ea typeface="Cambria" panose="02040503050406030204" pitchFamily="18" charset="0"/>
                          <a:cs typeface="Cambria"/>
                        </a:rPr>
                        <a:t>6</a:t>
                      </a:r>
                      <a:r>
                        <a:rPr sz="1000" spc="-5" dirty="0">
                          <a:latin typeface="Cambria" panose="02040503050406030204" pitchFamily="18" charset="0"/>
                          <a:ea typeface="Cambria" panose="02040503050406030204" pitchFamily="18" charset="0"/>
                          <a:cs typeface="Cambria"/>
                        </a:rPr>
                        <a:t>,</a:t>
                      </a:r>
                      <a:r>
                        <a:rPr lang="en-IN" sz="1000" spc="-5" dirty="0">
                          <a:latin typeface="Cambria" panose="02040503050406030204" pitchFamily="18" charset="0"/>
                          <a:ea typeface="Cambria" panose="02040503050406030204" pitchFamily="18" charset="0"/>
                          <a:cs typeface="Cambria"/>
                        </a:rPr>
                        <a:t>6</a:t>
                      </a:r>
                      <a:r>
                        <a:rPr sz="1000" spc="-5" dirty="0">
                          <a:latin typeface="Cambria" panose="02040503050406030204" pitchFamily="18" charset="0"/>
                          <a:ea typeface="Cambria" panose="02040503050406030204" pitchFamily="18" charset="0"/>
                          <a:cs typeface="Cambria"/>
                        </a:rPr>
                        <a:t>0,000</a:t>
                      </a:r>
                      <a:endParaRPr sz="1000" dirty="0">
                        <a:latin typeface="Cambria" panose="02040503050406030204" pitchFamily="18" charset="0"/>
                        <a:ea typeface="Cambria" panose="02040503050406030204" pitchFamily="18" charset="0"/>
                        <a:cs typeface="Cambria"/>
                      </a:endParaRPr>
                    </a:p>
                  </a:txBody>
                  <a:tcPr marL="0" marR="0" marT="6985" marB="0" anchor="ctr">
                    <a:lnL w="6350" cap="flat" cmpd="sng" algn="ctr">
                      <a:solidFill>
                        <a:srgbClr val="BEBEBE"/>
                      </a:solidFill>
                      <a:prstDash val="solid"/>
                      <a:round/>
                      <a:headEnd type="none" w="med" len="med"/>
                      <a:tailEnd type="none" w="med" len="med"/>
                    </a:lnL>
                    <a:lnR w="6350">
                      <a:solidFill>
                        <a:srgbClr val="BEBEBE"/>
                      </a:solidFill>
                      <a:prstDash val="solid"/>
                    </a:lnR>
                    <a:lnT w="6350" cap="flat" cmpd="sng" algn="ctr">
                      <a:solidFill>
                        <a:srgbClr val="D0CECE"/>
                      </a:solidFill>
                      <a:prstDash val="solid"/>
                      <a:round/>
                      <a:headEnd type="none" w="med" len="med"/>
                      <a:tailEnd type="none" w="med" len="med"/>
                    </a:lnT>
                    <a:lnB w="6350" cap="flat" cmpd="sng" algn="ctr">
                      <a:solidFill>
                        <a:srgbClr val="BEBEBE"/>
                      </a:solidFill>
                      <a:prstDash val="solid"/>
                      <a:round/>
                      <a:headEnd type="none" w="med" len="med"/>
                      <a:tailEnd type="none" w="med" len="med"/>
                    </a:lnB>
                  </a:tcPr>
                </a:tc>
                <a:tc>
                  <a:txBody>
                    <a:bodyPr/>
                    <a:lstStyle/>
                    <a:p>
                      <a:pPr marL="67945" marR="90805">
                        <a:lnSpc>
                          <a:spcPct val="97700"/>
                        </a:lnSpc>
                      </a:pPr>
                      <a:r>
                        <a:rPr lang="en-US" sz="1000" dirty="0">
                          <a:latin typeface="Cambria" panose="02040503050406030204" pitchFamily="18" charset="0"/>
                          <a:ea typeface="Cambria" panose="02040503050406030204" pitchFamily="18" charset="0"/>
                        </a:rPr>
                        <a:t>Building credibility and trust through association endorsements. Access to a wide network of veterinary professionals, leading to 15,000+ sign-ups and re-engagement. Long-term partnerships to provide a steady stream of users.</a:t>
                      </a:r>
                      <a:endParaRPr sz="1000" dirty="0">
                        <a:latin typeface="Cambria" panose="02040503050406030204" pitchFamily="18" charset="0"/>
                        <a:ea typeface="Cambria" panose="02040503050406030204" pitchFamily="18" charset="0"/>
                        <a:cs typeface="Cambria"/>
                      </a:endParaRPr>
                    </a:p>
                  </a:txBody>
                  <a:tcPr marL="0" marR="0" marT="0" marB="0" anchor="ctr">
                    <a:lnL w="6350">
                      <a:solidFill>
                        <a:srgbClr val="BEBEBE"/>
                      </a:solidFill>
                      <a:prstDash val="solid"/>
                    </a:lnL>
                    <a:lnR w="6350">
                      <a:solidFill>
                        <a:srgbClr val="BEBEBE"/>
                      </a:solidFill>
                      <a:prstDash val="solid"/>
                    </a:lnR>
                    <a:lnT w="6350">
                      <a:solidFill>
                        <a:srgbClr val="D0CECE"/>
                      </a:solidFill>
                      <a:prstDash val="solid"/>
                    </a:lnT>
                    <a:lnB w="6350">
                      <a:solidFill>
                        <a:srgbClr val="BEBEBE"/>
                      </a:solidFill>
                      <a:prstDash val="solid"/>
                    </a:lnB>
                  </a:tcPr>
                </a:tc>
                <a:extLst>
                  <a:ext uri="{0D108BD9-81ED-4DB2-BD59-A6C34878D82A}">
                    <a16:rowId xmlns:a16="http://schemas.microsoft.com/office/drawing/2014/main" val="10001"/>
                  </a:ext>
                </a:extLst>
              </a:tr>
              <a:tr h="608703">
                <a:tc>
                  <a:txBody>
                    <a:bodyPr/>
                    <a:lstStyle/>
                    <a:p>
                      <a:pPr marL="179705" marR="236220" algn="l">
                        <a:lnSpc>
                          <a:spcPct val="97500"/>
                        </a:lnSpc>
                        <a:spcBef>
                          <a:spcPts val="590"/>
                        </a:spcBef>
                      </a:pPr>
                      <a:r>
                        <a:rPr lang="en-IN" sz="1000" spc="-5" dirty="0">
                          <a:latin typeface="Cambria" panose="02040503050406030204" pitchFamily="18" charset="0"/>
                          <a:ea typeface="Cambria" panose="02040503050406030204" pitchFamily="18" charset="0"/>
                          <a:cs typeface="Cambria"/>
                        </a:rPr>
                        <a:t>Engagement team to drive traffic, and campaign to deliver 800,000+ touchpoints</a:t>
                      </a:r>
                      <a:endParaRPr sz="1000" dirty="0">
                        <a:latin typeface="Cambria" panose="02040503050406030204" pitchFamily="18" charset="0"/>
                        <a:ea typeface="Cambria" panose="02040503050406030204" pitchFamily="18" charset="0"/>
                        <a:cs typeface="Cambria"/>
                      </a:endParaRPr>
                    </a:p>
                  </a:txBody>
                  <a:tcPr marL="0" marR="0" marT="74930" marB="0" anchor="ctr">
                    <a:lnL w="6350">
                      <a:solidFill>
                        <a:srgbClr val="BEBEBE"/>
                      </a:solidFill>
                      <a:prstDash val="solid"/>
                    </a:lnL>
                    <a:lnR w="6350">
                      <a:solidFill>
                        <a:srgbClr val="BEBEBE"/>
                      </a:solidFill>
                      <a:prstDash val="solid"/>
                    </a:lnR>
                    <a:lnT w="6350">
                      <a:solidFill>
                        <a:srgbClr val="BEBEBE"/>
                      </a:solidFill>
                      <a:prstDash val="solid"/>
                    </a:lnT>
                    <a:lnB w="6350" cap="flat" cmpd="sng" algn="ctr">
                      <a:solidFill>
                        <a:srgbClr val="BEBEBE"/>
                      </a:solidFill>
                      <a:prstDash val="solid"/>
                      <a:round/>
                      <a:headEnd type="none" w="med" len="med"/>
                      <a:tailEnd type="none" w="med" len="med"/>
                    </a:lnB>
                  </a:tcPr>
                </a:tc>
                <a:tc>
                  <a:txBody>
                    <a:bodyPr/>
                    <a:lstStyle/>
                    <a:p>
                      <a:pPr marL="67945" algn="ctr">
                        <a:lnSpc>
                          <a:spcPct val="100000"/>
                        </a:lnSpc>
                      </a:pPr>
                      <a:r>
                        <a:rPr lang="en-IN" sz="1000" spc="-10" dirty="0">
                          <a:latin typeface="Cambria" panose="02040503050406030204" pitchFamily="18" charset="0"/>
                          <a:ea typeface="Cambria" panose="02040503050406030204" pitchFamily="18" charset="0"/>
                          <a:cs typeface="Cambria"/>
                        </a:rPr>
                        <a:t>Monthly Recurring Cost</a:t>
                      </a:r>
                      <a:endParaRPr lang="en-IN" sz="1000" dirty="0">
                        <a:latin typeface="Cambria" panose="02040503050406030204" pitchFamily="18" charset="0"/>
                        <a:ea typeface="Cambria" panose="02040503050406030204" pitchFamily="18" charset="0"/>
                        <a:cs typeface="Cambria"/>
                      </a:endParaRPr>
                    </a:p>
                  </a:txBody>
                  <a:tcPr marL="0" marR="0" marT="6985" marB="0" anchor="ctr">
                    <a:lnL w="6350">
                      <a:solidFill>
                        <a:srgbClr val="BEBEBE"/>
                      </a:solidFill>
                      <a:prstDash val="solid"/>
                    </a:lnL>
                    <a:lnR w="6350">
                      <a:solidFill>
                        <a:srgbClr val="BEBEBE"/>
                      </a:solidFill>
                      <a:prstDash val="solid"/>
                    </a:lnR>
                    <a:lnT w="6350">
                      <a:solidFill>
                        <a:srgbClr val="BEBEBE"/>
                      </a:solidFill>
                      <a:prstDash val="solid"/>
                    </a:lnT>
                    <a:lnB w="6350" cap="flat" cmpd="sng" algn="ctr">
                      <a:solidFill>
                        <a:srgbClr val="BEBEBE"/>
                      </a:solidFill>
                      <a:prstDash val="solid"/>
                      <a:round/>
                      <a:headEnd type="none" w="med" len="med"/>
                      <a:tailEnd type="none" w="med" len="med"/>
                    </a:lnB>
                  </a:tcPr>
                </a:tc>
                <a:tc>
                  <a:txBody>
                    <a:bodyPr/>
                    <a:lstStyle/>
                    <a:p>
                      <a:pPr algn="ctr">
                        <a:lnSpc>
                          <a:spcPct val="100000"/>
                        </a:lnSpc>
                      </a:pPr>
                      <a:r>
                        <a:rPr sz="1000" spc="-5" dirty="0">
                          <a:latin typeface="Cambria" panose="02040503050406030204" pitchFamily="18" charset="0"/>
                          <a:ea typeface="Cambria" panose="02040503050406030204" pitchFamily="18" charset="0"/>
                          <a:cs typeface="Cambria"/>
                        </a:rPr>
                        <a:t>₹</a:t>
                      </a:r>
                      <a:r>
                        <a:rPr sz="1000" spc="-40" dirty="0">
                          <a:latin typeface="Cambria" panose="02040503050406030204" pitchFamily="18" charset="0"/>
                          <a:ea typeface="Cambria" panose="02040503050406030204" pitchFamily="18" charset="0"/>
                          <a:cs typeface="Cambria"/>
                        </a:rPr>
                        <a:t> </a:t>
                      </a:r>
                      <a:r>
                        <a:rPr lang="en-IN" sz="1000" spc="-5" dirty="0">
                          <a:latin typeface="Cambria" panose="02040503050406030204" pitchFamily="18" charset="0"/>
                          <a:ea typeface="Cambria" panose="02040503050406030204" pitchFamily="18" charset="0"/>
                          <a:cs typeface="Cambria"/>
                        </a:rPr>
                        <a:t>12</a:t>
                      </a:r>
                      <a:r>
                        <a:rPr sz="1000" spc="-5" dirty="0">
                          <a:latin typeface="Cambria" panose="02040503050406030204" pitchFamily="18" charset="0"/>
                          <a:ea typeface="Cambria" panose="02040503050406030204" pitchFamily="18" charset="0"/>
                          <a:cs typeface="Cambria"/>
                        </a:rPr>
                        <a:t>,</a:t>
                      </a:r>
                      <a:r>
                        <a:rPr lang="en-IN" sz="1000" spc="-5" dirty="0">
                          <a:latin typeface="Cambria" panose="02040503050406030204" pitchFamily="18" charset="0"/>
                          <a:ea typeface="Cambria" panose="02040503050406030204" pitchFamily="18" charset="0"/>
                          <a:cs typeface="Cambria"/>
                        </a:rPr>
                        <a:t>90</a:t>
                      </a:r>
                      <a:r>
                        <a:rPr sz="1000" spc="-5" dirty="0">
                          <a:latin typeface="Cambria" panose="02040503050406030204" pitchFamily="18" charset="0"/>
                          <a:ea typeface="Cambria" panose="02040503050406030204" pitchFamily="18" charset="0"/>
                          <a:cs typeface="Cambria"/>
                        </a:rPr>
                        <a:t>,000</a:t>
                      </a:r>
                      <a:endParaRPr sz="1000" dirty="0">
                        <a:latin typeface="Cambria" panose="02040503050406030204" pitchFamily="18" charset="0"/>
                        <a:ea typeface="Cambria" panose="02040503050406030204" pitchFamily="18" charset="0"/>
                        <a:cs typeface="Cambria"/>
                      </a:endParaRPr>
                    </a:p>
                  </a:txBody>
                  <a:tcPr marL="0" marR="0" marT="6985" marB="0" anchor="ctr">
                    <a:lnL w="6350" cap="flat" cmpd="sng" algn="ctr">
                      <a:solidFill>
                        <a:srgbClr val="BEBEBE"/>
                      </a:solidFill>
                      <a:prstDash val="solid"/>
                      <a:round/>
                      <a:headEnd type="none" w="med" len="med"/>
                      <a:tailEnd type="none" w="med" len="med"/>
                    </a:lnL>
                    <a:lnR w="6350">
                      <a:solidFill>
                        <a:srgbClr val="BEBEBE"/>
                      </a:solidFill>
                      <a:prstDash val="solid"/>
                    </a:lnR>
                    <a:lnT w="6350" cap="flat" cmpd="sng" algn="ctr">
                      <a:solidFill>
                        <a:srgbClr val="BEBEBE"/>
                      </a:solidFill>
                      <a:prstDash val="solid"/>
                      <a:round/>
                      <a:headEnd type="none" w="med" len="med"/>
                      <a:tailEnd type="none" w="med" len="med"/>
                    </a:lnT>
                    <a:lnB w="6350" cap="flat" cmpd="sng" algn="ctr">
                      <a:solidFill>
                        <a:srgbClr val="BEBEBE"/>
                      </a:solidFill>
                      <a:prstDash val="solid"/>
                      <a:round/>
                      <a:headEnd type="none" w="med" len="med"/>
                      <a:tailEnd type="none" w="med" len="med"/>
                    </a:lnB>
                  </a:tcPr>
                </a:tc>
                <a:tc>
                  <a:txBody>
                    <a:bodyPr/>
                    <a:lstStyle/>
                    <a:p>
                      <a:pPr marL="67945" marR="144145">
                        <a:lnSpc>
                          <a:spcPct val="97700"/>
                        </a:lnSpc>
                      </a:pPr>
                      <a:r>
                        <a:rPr lang="en-US" sz="1000" dirty="0">
                          <a:latin typeface="Cambria" panose="02040503050406030204" pitchFamily="18" charset="0"/>
                          <a:ea typeface="Cambria" panose="02040503050406030204" pitchFamily="18" charset="0"/>
                          <a:cs typeface="Cambria"/>
                        </a:rPr>
                        <a:t>The Engagement Team drives traffic and executes campaigns by using data analytics to target key demographics and create engaging content, ensuring effective conversions into loyal users. Including communication, speaker management, endorsement and any other VCP management cost.</a:t>
                      </a:r>
                      <a:endParaRPr sz="1000" dirty="0">
                        <a:latin typeface="Cambria" panose="02040503050406030204" pitchFamily="18" charset="0"/>
                        <a:ea typeface="Cambria" panose="02040503050406030204" pitchFamily="18" charset="0"/>
                        <a:cs typeface="Cambria"/>
                      </a:endParaRPr>
                    </a:p>
                  </a:txBody>
                  <a:tcPr marL="0" marR="0" marT="0" marB="0" anchor="ctr">
                    <a:lnL w="6350">
                      <a:solidFill>
                        <a:srgbClr val="BEBEBE"/>
                      </a:solidFill>
                      <a:prstDash val="solid"/>
                    </a:lnL>
                    <a:lnR w="6350">
                      <a:solidFill>
                        <a:srgbClr val="BEBEBE"/>
                      </a:solidFill>
                      <a:prstDash val="solid"/>
                    </a:lnR>
                    <a:lnT w="6350">
                      <a:solidFill>
                        <a:srgbClr val="BEBEBE"/>
                      </a:solidFill>
                      <a:prstDash val="solid"/>
                    </a:lnT>
                    <a:lnB w="6350" cap="flat" cmpd="sng" algn="ctr">
                      <a:solidFill>
                        <a:srgbClr val="BEBEBE"/>
                      </a:solidFill>
                      <a:prstDash val="solid"/>
                      <a:round/>
                      <a:headEnd type="none" w="med" len="med"/>
                      <a:tailEnd type="none" w="med" len="med"/>
                    </a:lnB>
                  </a:tcPr>
                </a:tc>
                <a:extLst>
                  <a:ext uri="{0D108BD9-81ED-4DB2-BD59-A6C34878D82A}">
                    <a16:rowId xmlns:a16="http://schemas.microsoft.com/office/drawing/2014/main" val="10002"/>
                  </a:ext>
                </a:extLst>
              </a:tr>
              <a:tr h="608703">
                <a:tc>
                  <a:txBody>
                    <a:bodyPr/>
                    <a:lstStyle/>
                    <a:p>
                      <a:pPr marL="179705" marR="236220" algn="l">
                        <a:lnSpc>
                          <a:spcPct val="97500"/>
                        </a:lnSpc>
                        <a:spcBef>
                          <a:spcPts val="590"/>
                        </a:spcBef>
                      </a:pPr>
                      <a:r>
                        <a:rPr lang="en-IN" sz="1000" dirty="0">
                          <a:latin typeface="Cambria" panose="02040503050406030204" pitchFamily="18" charset="0"/>
                          <a:ea typeface="Cambria" panose="02040503050406030204" pitchFamily="18" charset="0"/>
                          <a:cs typeface="Cambria"/>
                        </a:rPr>
                        <a:t>Content team to add and publish 200+ content pieces monthly</a:t>
                      </a:r>
                      <a:endParaRPr sz="1000" dirty="0">
                        <a:latin typeface="Cambria" panose="02040503050406030204" pitchFamily="18" charset="0"/>
                        <a:ea typeface="Cambria" panose="02040503050406030204" pitchFamily="18" charset="0"/>
                        <a:cs typeface="Cambria"/>
                      </a:endParaRPr>
                    </a:p>
                  </a:txBody>
                  <a:tcPr marL="0" marR="0" marT="74930" marB="0" anchor="ctr">
                    <a:lnL w="6350">
                      <a:solidFill>
                        <a:srgbClr val="BEBEBE"/>
                      </a:solidFill>
                      <a:prstDash val="solid"/>
                    </a:lnL>
                    <a:lnR w="6350" cap="flat" cmpd="sng" algn="ctr">
                      <a:solidFill>
                        <a:srgbClr val="BEBEBE"/>
                      </a:solidFill>
                      <a:prstDash val="solid"/>
                      <a:round/>
                      <a:headEnd type="none" w="med" len="med"/>
                      <a:tailEnd type="none" w="med" len="med"/>
                    </a:lnR>
                    <a:lnT w="6350">
                      <a:solidFill>
                        <a:srgbClr val="BEBEBE"/>
                      </a:solidFill>
                      <a:prstDash val="solid"/>
                    </a:lnT>
                    <a:lnB w="6350" cap="flat" cmpd="sng" algn="ctr">
                      <a:solidFill>
                        <a:srgbClr val="BEBEBE"/>
                      </a:solidFill>
                      <a:prstDash val="solid"/>
                      <a:round/>
                      <a:headEnd type="none" w="med" len="med"/>
                      <a:tailEnd type="none" w="med" len="med"/>
                    </a:lnB>
                  </a:tcPr>
                </a:tc>
                <a:tc>
                  <a:txBody>
                    <a:bodyPr/>
                    <a:lstStyle/>
                    <a:p>
                      <a:pPr marL="67945" marR="0" lvl="0" indent="0" algn="ctr" defTabSz="914400" rtl="0" eaLnBrk="1" fontAlgn="auto" latinLnBrk="0" hangingPunct="1">
                        <a:lnSpc>
                          <a:spcPct val="100000"/>
                        </a:lnSpc>
                        <a:spcBef>
                          <a:spcPts val="0"/>
                        </a:spcBef>
                        <a:spcAft>
                          <a:spcPts val="0"/>
                        </a:spcAft>
                        <a:buClrTx/>
                        <a:buSzTx/>
                        <a:buFontTx/>
                        <a:buNone/>
                        <a:tabLst/>
                        <a:defRPr/>
                      </a:pPr>
                      <a:r>
                        <a:rPr lang="en-IN" sz="1000" spc="-10" dirty="0">
                          <a:latin typeface="Cambria" panose="02040503050406030204" pitchFamily="18" charset="0"/>
                          <a:ea typeface="Cambria" panose="02040503050406030204" pitchFamily="18" charset="0"/>
                          <a:cs typeface="Cambria"/>
                        </a:rPr>
                        <a:t>Monthly Recurring Cost</a:t>
                      </a:r>
                      <a:endParaRPr lang="en-IN" sz="1000" dirty="0">
                        <a:latin typeface="Cambria" panose="02040503050406030204" pitchFamily="18" charset="0"/>
                        <a:ea typeface="Cambria" panose="02040503050406030204" pitchFamily="18" charset="0"/>
                        <a:cs typeface="Cambria"/>
                      </a:endParaRPr>
                    </a:p>
                  </a:txBody>
                  <a:tcPr marL="0" marR="0" marT="6985" marB="0" anchor="ctr">
                    <a:lnL w="6350" cap="flat" cmpd="sng" algn="ctr">
                      <a:solidFill>
                        <a:srgbClr val="BEBEBE"/>
                      </a:solidFill>
                      <a:prstDash val="solid"/>
                      <a:round/>
                      <a:headEnd type="none" w="med" len="med"/>
                      <a:tailEnd type="none" w="med" len="med"/>
                    </a:lnL>
                    <a:lnR w="6350" cap="flat" cmpd="sng" algn="ctr">
                      <a:solidFill>
                        <a:srgbClr val="BEBEBE"/>
                      </a:solidFill>
                      <a:prstDash val="solid"/>
                      <a:round/>
                      <a:headEnd type="none" w="med" len="med"/>
                      <a:tailEnd type="none" w="med" len="med"/>
                    </a:lnR>
                    <a:lnT w="6350">
                      <a:solidFill>
                        <a:srgbClr val="BEBEBE"/>
                      </a:solidFill>
                      <a:prstDash val="solid"/>
                    </a:lnT>
                    <a:lnB w="6350" cap="flat" cmpd="sng" algn="ctr">
                      <a:solidFill>
                        <a:srgbClr val="BEBEBE"/>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spc="-5" dirty="0">
                          <a:latin typeface="Cambria" panose="02040503050406030204" pitchFamily="18" charset="0"/>
                          <a:ea typeface="Cambria" panose="02040503050406030204" pitchFamily="18" charset="0"/>
                          <a:cs typeface="Cambria"/>
                        </a:rPr>
                        <a:t>₹</a:t>
                      </a:r>
                      <a:r>
                        <a:rPr lang="en-IN" sz="1000" spc="-40" dirty="0">
                          <a:latin typeface="Cambria" panose="02040503050406030204" pitchFamily="18" charset="0"/>
                          <a:ea typeface="Cambria" panose="02040503050406030204" pitchFamily="18" charset="0"/>
                          <a:cs typeface="Cambria"/>
                        </a:rPr>
                        <a:t> 13</a:t>
                      </a:r>
                      <a:r>
                        <a:rPr lang="en-IN" sz="1000" spc="-5" dirty="0">
                          <a:latin typeface="Cambria" panose="02040503050406030204" pitchFamily="18" charset="0"/>
                          <a:ea typeface="Cambria" panose="02040503050406030204" pitchFamily="18" charset="0"/>
                          <a:cs typeface="Cambria"/>
                        </a:rPr>
                        <a:t>,60,000</a:t>
                      </a:r>
                      <a:endParaRPr lang="en-IN" sz="1000" dirty="0">
                        <a:latin typeface="Cambria" panose="02040503050406030204" pitchFamily="18" charset="0"/>
                        <a:ea typeface="Cambria" panose="02040503050406030204" pitchFamily="18" charset="0"/>
                        <a:cs typeface="Cambria"/>
                      </a:endParaRPr>
                    </a:p>
                  </a:txBody>
                  <a:tcPr marL="0" marR="0" marT="6985" marB="0" anchor="ctr">
                    <a:lnL w="6350" cap="flat" cmpd="sng" algn="ctr">
                      <a:solidFill>
                        <a:srgbClr val="BEBEBE"/>
                      </a:solidFill>
                      <a:prstDash val="solid"/>
                      <a:round/>
                      <a:headEnd type="none" w="med" len="med"/>
                      <a:tailEnd type="none" w="med" len="med"/>
                    </a:lnL>
                    <a:lnR w="6350" cap="flat" cmpd="sng" algn="ctr">
                      <a:solidFill>
                        <a:srgbClr val="BEBEBE"/>
                      </a:solidFill>
                      <a:prstDash val="solid"/>
                      <a:round/>
                      <a:headEnd type="none" w="med" len="med"/>
                      <a:tailEnd type="none" w="med" len="med"/>
                    </a:lnR>
                    <a:lnT w="6350" cap="flat" cmpd="sng" algn="ctr">
                      <a:solidFill>
                        <a:srgbClr val="BEBEBE"/>
                      </a:solidFill>
                      <a:prstDash val="solid"/>
                      <a:round/>
                      <a:headEnd type="none" w="med" len="med"/>
                      <a:tailEnd type="none" w="med" len="med"/>
                    </a:lnT>
                    <a:lnB w="6350" cap="flat" cmpd="sng" algn="ctr">
                      <a:solidFill>
                        <a:srgbClr val="BEBEBE"/>
                      </a:solidFill>
                      <a:prstDash val="solid"/>
                      <a:round/>
                      <a:headEnd type="none" w="med" len="med"/>
                      <a:tailEnd type="none" w="med" len="med"/>
                    </a:lnB>
                  </a:tcPr>
                </a:tc>
                <a:tc>
                  <a:txBody>
                    <a:bodyPr/>
                    <a:lstStyle/>
                    <a:p>
                      <a:pPr marL="67945" marR="144145">
                        <a:lnSpc>
                          <a:spcPct val="97700"/>
                        </a:lnSpc>
                      </a:pPr>
                      <a:r>
                        <a:rPr lang="en-US" sz="1000" dirty="0">
                          <a:latin typeface="Cambria" panose="02040503050406030204" pitchFamily="18" charset="0"/>
                          <a:ea typeface="Cambria" panose="02040503050406030204" pitchFamily="18" charset="0"/>
                          <a:cs typeface="Cambria"/>
                        </a:rPr>
                        <a:t>Professionals to strategize and support in creating high-quality  scientific content, including articles, videos, and interactive learning materials. Create and publish 200 content pieces every month.</a:t>
                      </a:r>
                      <a:endParaRPr sz="1000" dirty="0">
                        <a:latin typeface="Cambria" panose="02040503050406030204" pitchFamily="18" charset="0"/>
                        <a:ea typeface="Cambria" panose="02040503050406030204" pitchFamily="18" charset="0"/>
                        <a:cs typeface="Cambria"/>
                      </a:endParaRPr>
                    </a:p>
                  </a:txBody>
                  <a:tcPr marL="0" marR="0" marT="0" marB="0" anchor="ctr">
                    <a:lnL w="6350" cap="flat" cmpd="sng" algn="ctr">
                      <a:solidFill>
                        <a:srgbClr val="BEBEBE"/>
                      </a:solidFill>
                      <a:prstDash val="solid"/>
                      <a:round/>
                      <a:headEnd type="none" w="med" len="med"/>
                      <a:tailEnd type="none" w="med" len="med"/>
                    </a:lnL>
                    <a:lnR w="6350">
                      <a:solidFill>
                        <a:srgbClr val="BEBEBE"/>
                      </a:solidFill>
                      <a:prstDash val="solid"/>
                    </a:lnR>
                    <a:lnT w="6350">
                      <a:solidFill>
                        <a:srgbClr val="BEBEBE"/>
                      </a:solidFill>
                      <a:prstDash val="solid"/>
                    </a:lnT>
                    <a:lnB w="6350" cap="flat" cmpd="sng" algn="ctr">
                      <a:solidFill>
                        <a:srgbClr val="BEBEBE"/>
                      </a:solidFill>
                      <a:prstDash val="solid"/>
                      <a:round/>
                      <a:headEnd type="none" w="med" len="med"/>
                      <a:tailEnd type="none" w="med" len="med"/>
                    </a:lnB>
                  </a:tcPr>
                </a:tc>
                <a:extLst>
                  <a:ext uri="{0D108BD9-81ED-4DB2-BD59-A6C34878D82A}">
                    <a16:rowId xmlns:a16="http://schemas.microsoft.com/office/drawing/2014/main" val="702010886"/>
                  </a:ext>
                </a:extLst>
              </a:tr>
              <a:tr h="608703">
                <a:tc>
                  <a:txBody>
                    <a:bodyPr/>
                    <a:lstStyle/>
                    <a:p>
                      <a:pPr marL="179705" marR="236220" algn="l">
                        <a:lnSpc>
                          <a:spcPct val="97500"/>
                        </a:lnSpc>
                        <a:spcBef>
                          <a:spcPts val="590"/>
                        </a:spcBef>
                      </a:pPr>
                      <a:r>
                        <a:rPr lang="en-IN" sz="1000" dirty="0">
                          <a:latin typeface="Cambria" panose="02040503050406030204" pitchFamily="18" charset="0"/>
                          <a:ea typeface="Cambria" panose="02040503050406030204" pitchFamily="18" charset="0"/>
                          <a:cs typeface="Cambria"/>
                        </a:rPr>
                        <a:t>Platform maintenance, upgrade, ML ops, and quality during exclusivity period</a:t>
                      </a:r>
                      <a:endParaRPr sz="1000" dirty="0">
                        <a:latin typeface="Cambria" panose="02040503050406030204" pitchFamily="18" charset="0"/>
                        <a:ea typeface="Cambria" panose="02040503050406030204" pitchFamily="18" charset="0"/>
                        <a:cs typeface="Cambria"/>
                      </a:endParaRPr>
                    </a:p>
                  </a:txBody>
                  <a:tcPr marL="0" marR="0" marT="74930" marB="0" anchor="ctr">
                    <a:lnL w="6350">
                      <a:solidFill>
                        <a:srgbClr val="BEBEBE"/>
                      </a:solidFill>
                      <a:prstDash val="solid"/>
                    </a:lnL>
                    <a:lnR w="6350" cap="flat" cmpd="sng" algn="ctr">
                      <a:solidFill>
                        <a:srgbClr val="BEBEBE"/>
                      </a:solidFill>
                      <a:prstDash val="solid"/>
                      <a:round/>
                      <a:headEnd type="none" w="med" len="med"/>
                      <a:tailEnd type="none" w="med" len="med"/>
                    </a:lnR>
                    <a:lnT w="6350">
                      <a:solidFill>
                        <a:srgbClr val="BEBEBE"/>
                      </a:solidFill>
                      <a:prstDash val="solid"/>
                    </a:lnT>
                    <a:lnB w="6350">
                      <a:solidFill>
                        <a:srgbClr val="BEBEBE"/>
                      </a:solidFill>
                      <a:prstDash val="solid"/>
                    </a:lnB>
                  </a:tcPr>
                </a:tc>
                <a:tc>
                  <a:txBody>
                    <a:bodyPr/>
                    <a:lstStyle/>
                    <a:p>
                      <a:pPr marL="67945" marR="0" lvl="0" indent="0" algn="ctr" defTabSz="914400" rtl="0" eaLnBrk="1" fontAlgn="auto" latinLnBrk="0" hangingPunct="1">
                        <a:lnSpc>
                          <a:spcPct val="100000"/>
                        </a:lnSpc>
                        <a:spcBef>
                          <a:spcPts val="0"/>
                        </a:spcBef>
                        <a:spcAft>
                          <a:spcPts val="0"/>
                        </a:spcAft>
                        <a:buClrTx/>
                        <a:buSzTx/>
                        <a:buFontTx/>
                        <a:buNone/>
                        <a:tabLst/>
                        <a:defRPr/>
                      </a:pPr>
                      <a:r>
                        <a:rPr lang="en-IN" sz="1000" spc="-10" dirty="0">
                          <a:latin typeface="Cambria" panose="02040503050406030204" pitchFamily="18" charset="0"/>
                          <a:ea typeface="Cambria" panose="02040503050406030204" pitchFamily="18" charset="0"/>
                          <a:cs typeface="Cambria"/>
                        </a:rPr>
                        <a:t>Monthly Recurring Cost</a:t>
                      </a:r>
                      <a:endParaRPr lang="en-IN" sz="1000" dirty="0">
                        <a:latin typeface="Cambria" panose="02040503050406030204" pitchFamily="18" charset="0"/>
                        <a:ea typeface="Cambria" panose="02040503050406030204" pitchFamily="18" charset="0"/>
                        <a:cs typeface="Cambria"/>
                      </a:endParaRPr>
                    </a:p>
                  </a:txBody>
                  <a:tcPr marL="0" marR="0" marT="6985" marB="0" anchor="ctr">
                    <a:lnL w="6350" cap="flat" cmpd="sng" algn="ctr">
                      <a:solidFill>
                        <a:srgbClr val="BEBEBE"/>
                      </a:solidFill>
                      <a:prstDash val="solid"/>
                      <a:round/>
                      <a:headEnd type="none" w="med" len="med"/>
                      <a:tailEnd type="none" w="med" len="med"/>
                    </a:lnL>
                    <a:lnR w="6350" cap="flat" cmpd="sng" algn="ctr">
                      <a:solidFill>
                        <a:srgbClr val="BEBEBE"/>
                      </a:solidFill>
                      <a:prstDash val="solid"/>
                      <a:round/>
                      <a:headEnd type="none" w="med" len="med"/>
                      <a:tailEnd type="none" w="med" len="med"/>
                    </a:lnR>
                    <a:lnT w="6350">
                      <a:solidFill>
                        <a:srgbClr val="BEBEBE"/>
                      </a:solidFill>
                      <a:prstDash val="solid"/>
                    </a:lnT>
                    <a:lnB w="6350">
                      <a:solidFill>
                        <a:srgbClr val="BEBEBE"/>
                      </a:solidFill>
                      <a:prstDash val="soli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spc="-5" dirty="0">
                          <a:latin typeface="Cambria" panose="02040503050406030204" pitchFamily="18" charset="0"/>
                          <a:ea typeface="Cambria" panose="02040503050406030204" pitchFamily="18" charset="0"/>
                          <a:cs typeface="Cambria"/>
                        </a:rPr>
                        <a:t>₹</a:t>
                      </a:r>
                      <a:r>
                        <a:rPr lang="en-IN" sz="1000" spc="-40" dirty="0">
                          <a:latin typeface="Cambria" panose="02040503050406030204" pitchFamily="18" charset="0"/>
                          <a:ea typeface="Cambria" panose="02040503050406030204" pitchFamily="18" charset="0"/>
                          <a:cs typeface="Cambria"/>
                        </a:rPr>
                        <a:t> </a:t>
                      </a:r>
                      <a:r>
                        <a:rPr lang="en-IN" sz="1000" spc="-5" dirty="0">
                          <a:latin typeface="Cambria" panose="02040503050406030204" pitchFamily="18" charset="0"/>
                          <a:ea typeface="Cambria" panose="02040503050406030204" pitchFamily="18" charset="0"/>
                          <a:cs typeface="Cambria"/>
                        </a:rPr>
                        <a:t>2,80,000</a:t>
                      </a:r>
                      <a:endParaRPr lang="en-IN" sz="1000" dirty="0">
                        <a:latin typeface="Cambria" panose="02040503050406030204" pitchFamily="18" charset="0"/>
                        <a:ea typeface="Cambria" panose="02040503050406030204" pitchFamily="18" charset="0"/>
                        <a:cs typeface="Cambria"/>
                      </a:endParaRPr>
                    </a:p>
                  </a:txBody>
                  <a:tcPr marL="0" marR="0" marT="6985" marB="0" anchor="ctr">
                    <a:lnL w="6350" cap="flat" cmpd="sng" algn="ctr">
                      <a:solidFill>
                        <a:srgbClr val="BEBEBE"/>
                      </a:solidFill>
                      <a:prstDash val="solid"/>
                      <a:round/>
                      <a:headEnd type="none" w="med" len="med"/>
                      <a:tailEnd type="none" w="med" len="med"/>
                    </a:lnL>
                    <a:lnR w="6350" cap="flat" cmpd="sng" algn="ctr">
                      <a:solidFill>
                        <a:srgbClr val="BEBEBE"/>
                      </a:solidFill>
                      <a:prstDash val="solid"/>
                      <a:round/>
                      <a:headEnd type="none" w="med" len="med"/>
                      <a:tailEnd type="none" w="med" len="med"/>
                    </a:lnR>
                    <a:lnT w="6350" cap="flat" cmpd="sng" algn="ctr">
                      <a:solidFill>
                        <a:srgbClr val="BEBEBE"/>
                      </a:solidFill>
                      <a:prstDash val="solid"/>
                      <a:round/>
                      <a:headEnd type="none" w="med" len="med"/>
                      <a:tailEnd type="none" w="med" len="med"/>
                    </a:lnT>
                    <a:lnB w="6350">
                      <a:solidFill>
                        <a:srgbClr val="BEBEBE"/>
                      </a:solidFill>
                      <a:prstDash val="solid"/>
                    </a:lnB>
                  </a:tcPr>
                </a:tc>
                <a:tc>
                  <a:txBody>
                    <a:bodyPr/>
                    <a:lstStyle/>
                    <a:p>
                      <a:pPr marL="67945" marR="144145">
                        <a:lnSpc>
                          <a:spcPct val="97700"/>
                        </a:lnSpc>
                      </a:pPr>
                      <a:r>
                        <a:rPr lang="en-US" sz="1000" dirty="0">
                          <a:latin typeface="Cambria" panose="02040503050406030204" pitchFamily="18" charset="0"/>
                          <a:ea typeface="Cambria" panose="02040503050406030204" pitchFamily="18" charset="0"/>
                          <a:cs typeface="Cambria"/>
                        </a:rPr>
                        <a:t>Monthly budget of maintenance, MLOps, DevOps, upgrades and to manage marketing infrastructure, including monitoring,  maintenance, and updates for client portal.</a:t>
                      </a:r>
                    </a:p>
                  </a:txBody>
                  <a:tcPr marL="0" marR="0" marT="0" marB="0" anchor="ctr">
                    <a:lnL w="6350" cap="flat" cmpd="sng" algn="ctr">
                      <a:solidFill>
                        <a:srgbClr val="BEBEBE"/>
                      </a:solidFill>
                      <a:prstDash val="solid"/>
                      <a:round/>
                      <a:headEnd type="none" w="med" len="med"/>
                      <a:tailEnd type="none" w="med" len="me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2389538554"/>
                  </a:ext>
                </a:extLst>
              </a:tr>
            </a:tbl>
          </a:graphicData>
        </a:graphic>
      </p:graphicFrame>
    </p:spTree>
    <p:extLst>
      <p:ext uri="{BB962C8B-B14F-4D97-AF65-F5344CB8AC3E}">
        <p14:creationId xmlns:p14="http://schemas.microsoft.com/office/powerpoint/2010/main" val="236336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2DF752-E474-09D2-8B16-E13A3B3CBEB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600AB9AF-182F-E0B5-F851-8A68AD66374E}"/>
              </a:ext>
            </a:extLst>
          </p:cNvPr>
          <p:cNvSpPr/>
          <p:nvPr/>
        </p:nvSpPr>
        <p:spPr>
          <a:xfrm>
            <a:off x="7272174" y="3167901"/>
            <a:ext cx="4582262" cy="2393148"/>
          </a:xfrm>
          <a:prstGeom prst="roundRect">
            <a:avLst>
              <a:gd name="adj" fmla="val 0"/>
            </a:avLst>
          </a:prstGeom>
          <a:solidFill>
            <a:srgbClr val="FAB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a:r>
              <a:rPr lang="en-US" sz="1000" b="1" dirty="0">
                <a:solidFill>
                  <a:schemeClr val="bg1"/>
                </a:solidFill>
                <a:latin typeface="Poppins SemiBold" panose="00000700000000000000" pitchFamily="2" charset="0"/>
                <a:cs typeface="Poppins SemiBold" panose="00000700000000000000" pitchFamily="2" charset="0"/>
              </a:rPr>
              <a:t>Our process:</a:t>
            </a:r>
          </a:p>
          <a:p>
            <a:pPr marL="182563"/>
            <a:endParaRPr lang="en-US" sz="1000" b="1" dirty="0">
              <a:solidFill>
                <a:schemeClr val="bg1"/>
              </a:solidFill>
              <a:latin typeface="Poppins SemiBold" panose="00000700000000000000" pitchFamily="2" charset="0"/>
              <a:cs typeface="Poppins SemiBold" panose="00000700000000000000" pitchFamily="2" charset="0"/>
            </a:endParaRPr>
          </a:p>
          <a:p>
            <a:pPr marL="182563"/>
            <a:r>
              <a:rPr lang="en-US" sz="1000" dirty="0">
                <a:solidFill>
                  <a:schemeClr val="bg1"/>
                </a:solidFill>
                <a:latin typeface="Poppins Light" panose="00000400000000000000" pitchFamily="2" charset="0"/>
                <a:cs typeface="Poppins Light" panose="00000400000000000000" pitchFamily="2" charset="0"/>
              </a:rPr>
              <a:t>Even the right people and the right tools can fail without the right process. We ensure accuracy and efficiency using statistical methods, such as Six Sigma and Lean, project playbooks, and constant communication with you and your team.</a:t>
            </a:r>
          </a:p>
          <a:p>
            <a:pPr marL="182563"/>
            <a:endParaRPr lang="en-US" sz="1000" dirty="0">
              <a:solidFill>
                <a:schemeClr val="bg1"/>
              </a:solidFill>
              <a:latin typeface="Poppins Light" panose="00000400000000000000" pitchFamily="2" charset="0"/>
              <a:cs typeface="Poppins Light" panose="00000400000000000000" pitchFamily="2" charset="0"/>
            </a:endParaRPr>
          </a:p>
          <a:p>
            <a:pPr marL="182563"/>
            <a:r>
              <a:rPr lang="en-US" sz="1000" b="1" dirty="0">
                <a:solidFill>
                  <a:schemeClr val="bg1"/>
                </a:solidFill>
                <a:latin typeface="Poppins SemiBold" panose="00000700000000000000" pitchFamily="2" charset="0"/>
                <a:cs typeface="Poppins SemiBold" panose="00000700000000000000" pitchFamily="2" charset="0"/>
              </a:rPr>
              <a:t>Security:</a:t>
            </a:r>
          </a:p>
          <a:p>
            <a:pPr marL="182563"/>
            <a:endParaRPr lang="en-US" sz="1000" b="1" dirty="0">
              <a:solidFill>
                <a:schemeClr val="bg1"/>
              </a:solidFill>
              <a:latin typeface="Poppins SemiBold" panose="00000700000000000000" pitchFamily="2" charset="0"/>
              <a:cs typeface="Poppins SemiBold" panose="00000700000000000000" pitchFamily="2" charset="0"/>
            </a:endParaRPr>
          </a:p>
          <a:p>
            <a:pPr marL="182563"/>
            <a:r>
              <a:rPr lang="en-US" sz="1000" dirty="0">
                <a:solidFill>
                  <a:schemeClr val="bg1"/>
                </a:solidFill>
                <a:latin typeface="Poppins Light" panose="00000400000000000000" pitchFamily="2" charset="0"/>
                <a:cs typeface="Poppins Light" panose="00000400000000000000" pitchFamily="2" charset="0"/>
              </a:rPr>
              <a:t>Your privacy is important to us. All of our facilities are compliant with ISO 27001:2013 Information Security and Security Management System requirements.</a:t>
            </a:r>
          </a:p>
          <a:p>
            <a:pPr marL="182563"/>
            <a:endParaRPr lang="it-IT" sz="1000" dirty="0">
              <a:solidFill>
                <a:schemeClr val="bg1"/>
              </a:solidFill>
              <a:latin typeface="Poppins Light" panose="00000400000000000000" pitchFamily="2" charset="0"/>
              <a:cs typeface="Poppins Light" panose="00000400000000000000" pitchFamily="2" charset="0"/>
            </a:endParaRPr>
          </a:p>
        </p:txBody>
      </p:sp>
      <p:sp>
        <p:nvSpPr>
          <p:cNvPr id="7" name="Rectangle 6">
            <a:extLst>
              <a:ext uri="{FF2B5EF4-FFF2-40B4-BE49-F238E27FC236}">
                <a16:creationId xmlns:a16="http://schemas.microsoft.com/office/drawing/2014/main" id="{E7F4A002-89AD-DE50-72DC-45843DEC7C27}"/>
              </a:ext>
            </a:extLst>
          </p:cNvPr>
          <p:cNvSpPr/>
          <p:nvPr/>
        </p:nvSpPr>
        <p:spPr>
          <a:xfrm>
            <a:off x="0" y="5852160"/>
            <a:ext cx="12192000" cy="1005840"/>
          </a:xfrm>
          <a:prstGeom prst="rect">
            <a:avLst/>
          </a:prstGeom>
          <a:solidFill>
            <a:srgbClr val="007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866C47F8-7960-D788-14A2-71429B8169F1}"/>
              </a:ext>
            </a:extLst>
          </p:cNvPr>
          <p:cNvSpPr txBox="1"/>
          <p:nvPr/>
        </p:nvSpPr>
        <p:spPr>
          <a:xfrm>
            <a:off x="409710" y="6105224"/>
            <a:ext cx="9650613" cy="461665"/>
          </a:xfrm>
          <a:prstGeom prst="rect">
            <a:avLst/>
          </a:prstGeom>
          <a:noFill/>
        </p:spPr>
        <p:txBody>
          <a:bodyPr wrap="square" rtlCol="0">
            <a:spAutoFit/>
          </a:bodyPr>
          <a:lstStyle/>
          <a:p>
            <a:r>
              <a:rPr lang="en-US" sz="2400" dirty="0">
                <a:solidFill>
                  <a:schemeClr val="bg1"/>
                </a:solidFill>
                <a:latin typeface="Poppins Light" panose="00000400000000000000" pitchFamily="2" charset="0"/>
                <a:cs typeface="Poppins Light" panose="00000400000000000000" pitchFamily="2" charset="0"/>
              </a:rPr>
              <a:t>Contact us for more information</a:t>
            </a:r>
            <a:endParaRPr lang="en-IN" sz="2400" dirty="0">
              <a:solidFill>
                <a:schemeClr val="bg1"/>
              </a:solidFill>
              <a:latin typeface="Poppins Light" panose="00000400000000000000" pitchFamily="2" charset="0"/>
              <a:cs typeface="Poppins Light" panose="00000400000000000000" pitchFamily="2" charset="0"/>
            </a:endParaRPr>
          </a:p>
        </p:txBody>
      </p:sp>
      <p:pic>
        <p:nvPicPr>
          <p:cNvPr id="9" name="Picture 8">
            <a:extLst>
              <a:ext uri="{FF2B5EF4-FFF2-40B4-BE49-F238E27FC236}">
                <a16:creationId xmlns:a16="http://schemas.microsoft.com/office/drawing/2014/main" id="{7DBDFEED-161E-5AA7-2DF1-1F4947866C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9763" y="6136640"/>
            <a:ext cx="1534673" cy="398834"/>
          </a:xfrm>
          <a:prstGeom prst="rect">
            <a:avLst/>
          </a:prstGeom>
        </p:spPr>
      </p:pic>
      <p:sp>
        <p:nvSpPr>
          <p:cNvPr id="11" name="TextBox 10">
            <a:extLst>
              <a:ext uri="{FF2B5EF4-FFF2-40B4-BE49-F238E27FC236}">
                <a16:creationId xmlns:a16="http://schemas.microsoft.com/office/drawing/2014/main" id="{C738D5B8-D002-CF65-FF0E-D9C35C2412E3}"/>
              </a:ext>
            </a:extLst>
          </p:cNvPr>
          <p:cNvSpPr txBox="1"/>
          <p:nvPr/>
        </p:nvSpPr>
        <p:spPr>
          <a:xfrm>
            <a:off x="458599" y="640019"/>
            <a:ext cx="5304891" cy="400110"/>
          </a:xfrm>
          <a:prstGeom prst="rect">
            <a:avLst/>
          </a:prstGeom>
          <a:noFill/>
        </p:spPr>
        <p:txBody>
          <a:bodyPr wrap="square">
            <a:spAutoFit/>
          </a:bodyPr>
          <a:lstStyle/>
          <a:p>
            <a:r>
              <a:rPr lang="en-US" sz="2000" dirty="0">
                <a:latin typeface="Poppins SemiBold" panose="00000700000000000000" pitchFamily="2" charset="0"/>
                <a:cs typeface="Poppins SemiBold" panose="00000700000000000000" pitchFamily="2" charset="0"/>
              </a:rPr>
              <a:t>Key Clients Trending in Our Network:</a:t>
            </a:r>
          </a:p>
        </p:txBody>
      </p:sp>
      <p:pic>
        <p:nvPicPr>
          <p:cNvPr id="21" name="Picture 20">
            <a:extLst>
              <a:ext uri="{FF2B5EF4-FFF2-40B4-BE49-F238E27FC236}">
                <a16:creationId xmlns:a16="http://schemas.microsoft.com/office/drawing/2014/main" id="{BF6B9E80-EC87-01AF-ABA0-52A53ABC305C}"/>
              </a:ext>
            </a:extLst>
          </p:cNvPr>
          <p:cNvPicPr>
            <a:picLocks noChangeAspect="1"/>
          </p:cNvPicPr>
          <p:nvPr/>
        </p:nvPicPr>
        <p:blipFill>
          <a:blip r:embed="rId4" cstate="print">
            <a:alphaModFix/>
            <a:duotone>
              <a:schemeClr val="bg2">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0319763" y="465730"/>
            <a:ext cx="1413637" cy="717910"/>
          </a:xfrm>
          <a:prstGeom prst="rect">
            <a:avLst/>
          </a:prstGeom>
        </p:spPr>
      </p:pic>
      <p:pic>
        <p:nvPicPr>
          <p:cNvPr id="23" name="Picture 22">
            <a:extLst>
              <a:ext uri="{FF2B5EF4-FFF2-40B4-BE49-F238E27FC236}">
                <a16:creationId xmlns:a16="http://schemas.microsoft.com/office/drawing/2014/main" id="{213305CA-0C3F-DB1C-3B3C-8AEF41D3D3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710" y="1370261"/>
            <a:ext cx="5765595" cy="2223052"/>
          </a:xfrm>
          <a:prstGeom prst="rect">
            <a:avLst/>
          </a:prstGeom>
        </p:spPr>
      </p:pic>
      <p:pic>
        <p:nvPicPr>
          <p:cNvPr id="26" name="Graphic 25" descr="Call center with solid fill">
            <a:extLst>
              <a:ext uri="{FF2B5EF4-FFF2-40B4-BE49-F238E27FC236}">
                <a16:creationId xmlns:a16="http://schemas.microsoft.com/office/drawing/2014/main" id="{70A53ED6-C01C-A20F-DBB8-0926559106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4401" y="4861829"/>
            <a:ext cx="457200" cy="457200"/>
          </a:xfrm>
          <a:prstGeom prst="rect">
            <a:avLst/>
          </a:prstGeom>
        </p:spPr>
      </p:pic>
      <p:pic>
        <p:nvPicPr>
          <p:cNvPr id="28" name="Graphic 27" descr="Email with solid fill">
            <a:extLst>
              <a:ext uri="{FF2B5EF4-FFF2-40B4-BE49-F238E27FC236}">
                <a16:creationId xmlns:a16="http://schemas.microsoft.com/office/drawing/2014/main" id="{9B58BB62-2F76-4942-FE10-A84F90680E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4401" y="4174546"/>
            <a:ext cx="457200" cy="457200"/>
          </a:xfrm>
          <a:prstGeom prst="rect">
            <a:avLst/>
          </a:prstGeom>
        </p:spPr>
      </p:pic>
      <p:sp>
        <p:nvSpPr>
          <p:cNvPr id="29" name="TextBox 28">
            <a:extLst>
              <a:ext uri="{FF2B5EF4-FFF2-40B4-BE49-F238E27FC236}">
                <a16:creationId xmlns:a16="http://schemas.microsoft.com/office/drawing/2014/main" id="{576EA508-341E-8661-1C3E-5FA9076460AB}"/>
              </a:ext>
            </a:extLst>
          </p:cNvPr>
          <p:cNvSpPr txBox="1"/>
          <p:nvPr/>
        </p:nvSpPr>
        <p:spPr>
          <a:xfrm>
            <a:off x="1119831" y="4218480"/>
            <a:ext cx="3607724" cy="369332"/>
          </a:xfrm>
          <a:prstGeom prst="rect">
            <a:avLst/>
          </a:prstGeom>
          <a:noFill/>
        </p:spPr>
        <p:txBody>
          <a:bodyPr wrap="square" rtlCol="0">
            <a:spAutoFit/>
          </a:bodyPr>
          <a:lstStyle/>
          <a:p>
            <a:r>
              <a:rPr lang="en-IN" dirty="0">
                <a:latin typeface="Poppins Light" panose="00000400000000000000" pitchFamily="2" charset="0"/>
                <a:cs typeface="Poppins Light" panose="00000400000000000000" pitchFamily="2" charset="0"/>
              </a:rPr>
              <a:t>info@clirnet.com</a:t>
            </a:r>
          </a:p>
        </p:txBody>
      </p:sp>
      <p:sp>
        <p:nvSpPr>
          <p:cNvPr id="30" name="TextBox 29">
            <a:extLst>
              <a:ext uri="{FF2B5EF4-FFF2-40B4-BE49-F238E27FC236}">
                <a16:creationId xmlns:a16="http://schemas.microsoft.com/office/drawing/2014/main" id="{0349A6A1-B84A-7119-818F-52EA7132B422}"/>
              </a:ext>
            </a:extLst>
          </p:cNvPr>
          <p:cNvSpPr txBox="1"/>
          <p:nvPr/>
        </p:nvSpPr>
        <p:spPr>
          <a:xfrm>
            <a:off x="1119831" y="4905763"/>
            <a:ext cx="3607724" cy="369332"/>
          </a:xfrm>
          <a:prstGeom prst="rect">
            <a:avLst/>
          </a:prstGeom>
          <a:noFill/>
        </p:spPr>
        <p:txBody>
          <a:bodyPr wrap="square" rtlCol="0">
            <a:spAutoFit/>
          </a:bodyPr>
          <a:lstStyle/>
          <a:p>
            <a:r>
              <a:rPr lang="en-IN" dirty="0">
                <a:latin typeface="Poppins Light" panose="00000400000000000000" pitchFamily="2" charset="0"/>
                <a:cs typeface="Poppins Light" panose="00000400000000000000" pitchFamily="2" charset="0"/>
              </a:rPr>
              <a:t>+91 8777839745</a:t>
            </a:r>
          </a:p>
        </p:txBody>
      </p:sp>
    </p:spTree>
    <p:extLst>
      <p:ext uri="{BB962C8B-B14F-4D97-AF65-F5344CB8AC3E}">
        <p14:creationId xmlns:p14="http://schemas.microsoft.com/office/powerpoint/2010/main" val="210028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5C218D-FD64-6536-681E-E015AFD76EC9}"/>
              </a:ext>
            </a:extLst>
          </p:cNvPr>
          <p:cNvSpPr/>
          <p:nvPr/>
        </p:nvSpPr>
        <p:spPr>
          <a:xfrm>
            <a:off x="0" y="0"/>
            <a:ext cx="12192000" cy="6858000"/>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E1B08143-B9B6-7A66-A78F-EAEDE603C24A}"/>
              </a:ext>
            </a:extLst>
          </p:cNvPr>
          <p:cNvSpPr/>
          <p:nvPr/>
        </p:nvSpPr>
        <p:spPr>
          <a:xfrm>
            <a:off x="537182" y="5449355"/>
            <a:ext cx="4262614" cy="795130"/>
          </a:xfrm>
          <a:prstGeom prst="rect">
            <a:avLst/>
          </a:prstGeom>
          <a:noFill/>
          <a:ln>
            <a:solidFill>
              <a:srgbClr val="F1EB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6493023-26D1-9E1A-7DB0-BF9D82A74681}"/>
              </a:ext>
            </a:extLst>
          </p:cNvPr>
          <p:cNvSpPr/>
          <p:nvPr/>
        </p:nvSpPr>
        <p:spPr>
          <a:xfrm>
            <a:off x="636574" y="684962"/>
            <a:ext cx="869925" cy="457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B6DF87F9-7F2C-4759-0857-BF3DE09F66FD}"/>
              </a:ext>
            </a:extLst>
          </p:cNvPr>
          <p:cNvSpPr txBox="1"/>
          <p:nvPr/>
        </p:nvSpPr>
        <p:spPr>
          <a:xfrm>
            <a:off x="537182" y="877034"/>
            <a:ext cx="3189991" cy="1077218"/>
          </a:xfrm>
          <a:prstGeom prst="rect">
            <a:avLst/>
          </a:prstGeom>
          <a:noFill/>
        </p:spPr>
        <p:txBody>
          <a:bodyPr wrap="square" rtlCol="0">
            <a:spAutoFit/>
          </a:bodyPr>
          <a:lstStyle/>
          <a:p>
            <a:r>
              <a:rPr lang="en-US" sz="3200" dirty="0">
                <a:solidFill>
                  <a:schemeClr val="bg1"/>
                </a:solidFill>
                <a:latin typeface="Poppins Thin" panose="00000300000000000000" pitchFamily="2" charset="0"/>
                <a:cs typeface="Poppins Thin" panose="00000300000000000000" pitchFamily="2" charset="0"/>
              </a:rPr>
              <a:t>PLATFORM OVERVIEW</a:t>
            </a:r>
            <a:endParaRPr lang="en-IN" sz="3200" dirty="0">
              <a:solidFill>
                <a:schemeClr val="bg1"/>
              </a:solidFill>
              <a:latin typeface="Poppins Thin" panose="00000300000000000000" pitchFamily="2" charset="0"/>
              <a:cs typeface="Poppins Thin" panose="00000300000000000000" pitchFamily="2" charset="0"/>
            </a:endParaRPr>
          </a:p>
        </p:txBody>
      </p:sp>
      <p:sp>
        <p:nvSpPr>
          <p:cNvPr id="16" name="TextBox 15">
            <a:extLst>
              <a:ext uri="{FF2B5EF4-FFF2-40B4-BE49-F238E27FC236}">
                <a16:creationId xmlns:a16="http://schemas.microsoft.com/office/drawing/2014/main" id="{3BE357B7-F7B5-C5B7-81D4-228125176802}"/>
              </a:ext>
            </a:extLst>
          </p:cNvPr>
          <p:cNvSpPr txBox="1"/>
          <p:nvPr/>
        </p:nvSpPr>
        <p:spPr>
          <a:xfrm>
            <a:off x="537182" y="2032616"/>
            <a:ext cx="5316840" cy="923330"/>
          </a:xfrm>
          <a:prstGeom prst="rect">
            <a:avLst/>
          </a:prstGeom>
          <a:noFill/>
        </p:spPr>
        <p:txBody>
          <a:bodyPr wrap="square">
            <a:spAutoFit/>
          </a:bodyPr>
          <a:lstStyle/>
          <a:p>
            <a:r>
              <a:rPr lang="en-US" b="1" dirty="0">
                <a:solidFill>
                  <a:schemeClr val="bg1"/>
                </a:solidFill>
                <a:latin typeface="Poppins Light" panose="00000400000000000000" pitchFamily="2" charset="0"/>
                <a:cs typeface="Poppins Light" panose="00000400000000000000" pitchFamily="2" charset="0"/>
              </a:rPr>
              <a:t>E</a:t>
            </a:r>
            <a:r>
              <a:rPr lang="en-US" dirty="0">
                <a:solidFill>
                  <a:schemeClr val="bg1"/>
                </a:solidFill>
                <a:latin typeface="Poppins Light" panose="00000400000000000000" pitchFamily="2" charset="0"/>
                <a:cs typeface="Poppins Light" panose="00000400000000000000" pitchFamily="2" charset="0"/>
              </a:rPr>
              <a:t>mpower 3,00,000+ Oral Health Practitioners in India with resources, education, and support for excellence in Oral Health care</a:t>
            </a:r>
            <a:endParaRPr lang="en-IN" dirty="0">
              <a:solidFill>
                <a:schemeClr val="bg1"/>
              </a:solidFill>
              <a:latin typeface="Poppins Light" panose="00000400000000000000" pitchFamily="2" charset="0"/>
              <a:cs typeface="Poppins Light" panose="00000400000000000000" pitchFamily="2" charset="0"/>
            </a:endParaRPr>
          </a:p>
        </p:txBody>
      </p:sp>
      <p:pic>
        <p:nvPicPr>
          <p:cNvPr id="18" name="Picture 17">
            <a:extLst>
              <a:ext uri="{FF2B5EF4-FFF2-40B4-BE49-F238E27FC236}">
                <a16:creationId xmlns:a16="http://schemas.microsoft.com/office/drawing/2014/main" id="{ECA34EDF-35D8-0A0E-4CD6-48A79D8A72CC}"/>
              </a:ext>
            </a:extLst>
          </p:cNvPr>
          <p:cNvPicPr>
            <a:picLocks noChangeAspect="1"/>
          </p:cNvPicPr>
          <p:nvPr/>
        </p:nvPicPr>
        <p:blipFill>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4238742" y="1686641"/>
            <a:ext cx="1615280" cy="1615280"/>
          </a:xfrm>
          <a:prstGeom prst="rect">
            <a:avLst/>
          </a:prstGeom>
        </p:spPr>
      </p:pic>
      <p:sp>
        <p:nvSpPr>
          <p:cNvPr id="29" name="TextBox 28">
            <a:extLst>
              <a:ext uri="{FF2B5EF4-FFF2-40B4-BE49-F238E27FC236}">
                <a16:creationId xmlns:a16="http://schemas.microsoft.com/office/drawing/2014/main" id="{934B79DC-B4E5-1581-E28A-5149998FCCDB}"/>
              </a:ext>
            </a:extLst>
          </p:cNvPr>
          <p:cNvSpPr txBox="1"/>
          <p:nvPr/>
        </p:nvSpPr>
        <p:spPr>
          <a:xfrm>
            <a:off x="531637" y="5485501"/>
            <a:ext cx="4082462" cy="738664"/>
          </a:xfrm>
          <a:prstGeom prst="rect">
            <a:avLst/>
          </a:prstGeom>
          <a:noFill/>
        </p:spPr>
        <p:txBody>
          <a:bodyPr wrap="square" rtlCol="0">
            <a:spAutoFit/>
          </a:bodyPr>
          <a:lstStyle/>
          <a:p>
            <a:r>
              <a:rPr lang="en-US" sz="1400" dirty="0">
                <a:solidFill>
                  <a:schemeClr val="bg1"/>
                </a:solidFill>
                <a:latin typeface="Poppins Light" panose="00000400000000000000" pitchFamily="2" charset="0"/>
                <a:cs typeface="Poppins Light" panose="00000400000000000000" pitchFamily="2" charset="0"/>
              </a:rPr>
              <a:t>Exclusive rights to branding, promotional content, activities, and access to OHP data for Godrej pet products</a:t>
            </a:r>
            <a:endParaRPr lang="en-IN" sz="1400" dirty="0">
              <a:solidFill>
                <a:schemeClr val="bg1"/>
              </a:solidFill>
              <a:latin typeface="Poppins Light" panose="00000400000000000000" pitchFamily="2" charset="0"/>
              <a:cs typeface="Poppins Light" panose="00000400000000000000" pitchFamily="2" charset="0"/>
            </a:endParaRPr>
          </a:p>
        </p:txBody>
      </p:sp>
      <p:sp>
        <p:nvSpPr>
          <p:cNvPr id="31" name="TextBox 30">
            <a:extLst>
              <a:ext uri="{FF2B5EF4-FFF2-40B4-BE49-F238E27FC236}">
                <a16:creationId xmlns:a16="http://schemas.microsoft.com/office/drawing/2014/main" id="{024FF565-C342-CF13-32AC-46F6A46B775A}"/>
              </a:ext>
            </a:extLst>
          </p:cNvPr>
          <p:cNvSpPr txBox="1"/>
          <p:nvPr/>
        </p:nvSpPr>
        <p:spPr>
          <a:xfrm>
            <a:off x="573748" y="3121613"/>
            <a:ext cx="3566790" cy="1985159"/>
          </a:xfrm>
          <a:prstGeom prst="rect">
            <a:avLst/>
          </a:prstGeom>
          <a:noFill/>
        </p:spPr>
        <p:txBody>
          <a:bodyPr wrap="square">
            <a:spAutoFit/>
          </a:bodyPr>
          <a:lstStyle/>
          <a:p>
            <a:pPr marL="324000" indent="-324000">
              <a:spcAft>
                <a:spcPts val="1000"/>
              </a:spcAft>
              <a:buSzPct val="100000"/>
              <a:buFont typeface="Wingdings" panose="05000000000000000000" pitchFamily="2" charset="2"/>
              <a:buChar char="q"/>
            </a:pPr>
            <a:r>
              <a:rPr lang="en-IN" sz="1400" dirty="0">
                <a:solidFill>
                  <a:schemeClr val="bg1"/>
                </a:solidFill>
                <a:latin typeface="Poppins Light" panose="00000400000000000000" pitchFamily="2" charset="0"/>
                <a:cs typeface="Poppins Light" panose="00000400000000000000" pitchFamily="2" charset="0"/>
              </a:rPr>
              <a:t>Comprehensive Content Library</a:t>
            </a:r>
          </a:p>
          <a:p>
            <a:pPr marL="324000" indent="-324000">
              <a:spcAft>
                <a:spcPts val="1000"/>
              </a:spcAft>
              <a:buSzPct val="100000"/>
              <a:buFont typeface="Wingdings" panose="05000000000000000000" pitchFamily="2" charset="2"/>
              <a:buChar char="q"/>
            </a:pPr>
            <a:r>
              <a:rPr lang="en-IN" sz="1400" dirty="0">
                <a:solidFill>
                  <a:schemeClr val="bg1"/>
                </a:solidFill>
                <a:latin typeface="Poppins Light" panose="00000400000000000000" pitchFamily="2" charset="0"/>
                <a:cs typeface="Poppins Light" panose="00000400000000000000" pitchFamily="2" charset="0"/>
              </a:rPr>
              <a:t>LIVE CME/CPD Programs (including accreditation)</a:t>
            </a:r>
          </a:p>
          <a:p>
            <a:pPr marL="324000" indent="-324000">
              <a:spcAft>
                <a:spcPts val="1000"/>
              </a:spcAft>
              <a:buSzPct val="100000"/>
              <a:buFont typeface="Wingdings" panose="05000000000000000000" pitchFamily="2" charset="2"/>
              <a:buChar char="q"/>
            </a:pPr>
            <a:r>
              <a:rPr lang="en-IN" sz="1400" dirty="0">
                <a:solidFill>
                  <a:schemeClr val="bg1"/>
                </a:solidFill>
                <a:latin typeface="Poppins Light" panose="00000400000000000000" pitchFamily="2" charset="0"/>
                <a:cs typeface="Poppins Light" panose="00000400000000000000" pitchFamily="2" charset="0"/>
              </a:rPr>
              <a:t>Module for Continuing Education &amp; Certifications</a:t>
            </a:r>
          </a:p>
          <a:p>
            <a:pPr marL="324000" indent="-324000">
              <a:spcAft>
                <a:spcPts val="1000"/>
              </a:spcAft>
              <a:buSzPct val="100000"/>
              <a:buFont typeface="Wingdings" panose="05000000000000000000" pitchFamily="2" charset="2"/>
              <a:buChar char="q"/>
            </a:pPr>
            <a:r>
              <a:rPr lang="nb-NO" sz="1400" dirty="0">
                <a:solidFill>
                  <a:schemeClr val="bg1"/>
                </a:solidFill>
                <a:latin typeface="Poppins Light" panose="00000400000000000000" pitchFamily="2" charset="0"/>
                <a:cs typeface="Poppins Light" panose="00000400000000000000" pitchFamily="2" charset="0"/>
              </a:rPr>
              <a:t>24/7 AI Support for Clinical </a:t>
            </a:r>
            <a:br>
              <a:rPr lang="nb-NO" sz="1400" dirty="0">
                <a:solidFill>
                  <a:schemeClr val="bg1"/>
                </a:solidFill>
                <a:latin typeface="Poppins Light" panose="00000400000000000000" pitchFamily="2" charset="0"/>
                <a:cs typeface="Poppins Light" panose="00000400000000000000" pitchFamily="2" charset="0"/>
              </a:rPr>
            </a:br>
            <a:r>
              <a:rPr lang="nb-NO" sz="1400" dirty="0">
                <a:solidFill>
                  <a:schemeClr val="bg1"/>
                </a:solidFill>
                <a:latin typeface="Poppins Light" panose="00000400000000000000" pitchFamily="2" charset="0"/>
                <a:cs typeface="Poppins Light" panose="00000400000000000000" pitchFamily="2" charset="0"/>
              </a:rPr>
              <a:t>Assistance</a:t>
            </a:r>
            <a:endParaRPr lang="en-IN" sz="1400" dirty="0">
              <a:solidFill>
                <a:schemeClr val="bg1"/>
              </a:solidFill>
              <a:latin typeface="Poppins Light" panose="00000400000000000000" pitchFamily="2" charset="0"/>
              <a:cs typeface="Poppins Light" panose="00000400000000000000" pitchFamily="2" charset="0"/>
            </a:endParaRPr>
          </a:p>
        </p:txBody>
      </p:sp>
      <p:pic>
        <p:nvPicPr>
          <p:cNvPr id="9" name="Picture 8">
            <a:extLst>
              <a:ext uri="{FF2B5EF4-FFF2-40B4-BE49-F238E27FC236}">
                <a16:creationId xmlns:a16="http://schemas.microsoft.com/office/drawing/2014/main" id="{2D4BCDBE-BA0D-5D9C-173B-D2AAE2532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960" y="858579"/>
            <a:ext cx="3134124" cy="5999421"/>
          </a:xfrm>
          <a:prstGeom prst="rect">
            <a:avLst/>
          </a:prstGeom>
        </p:spPr>
      </p:pic>
      <p:pic>
        <p:nvPicPr>
          <p:cNvPr id="15" name="Picture 14">
            <a:extLst>
              <a:ext uri="{FF2B5EF4-FFF2-40B4-BE49-F238E27FC236}">
                <a16:creationId xmlns:a16="http://schemas.microsoft.com/office/drawing/2014/main" id="{F9F25211-3F34-453E-8833-D64DA77CB5ED}"/>
              </a:ext>
            </a:extLst>
          </p:cNvPr>
          <p:cNvPicPr>
            <a:picLocks noChangeAspect="1"/>
          </p:cNvPicPr>
          <p:nvPr/>
        </p:nvPicPr>
        <p:blipFill rotWithShape="1">
          <a:blip r:embed="rId4">
            <a:extLst>
              <a:ext uri="{28A0092B-C50C-407E-A947-70E740481C1C}">
                <a14:useLocalDpi xmlns:a14="http://schemas.microsoft.com/office/drawing/2010/main" val="0"/>
              </a:ext>
            </a:extLst>
          </a:blip>
          <a:srcRect b="56637"/>
          <a:stretch/>
        </p:blipFill>
        <p:spPr>
          <a:xfrm>
            <a:off x="8964149" y="354418"/>
            <a:ext cx="2978830" cy="2601528"/>
          </a:xfrm>
          <a:prstGeom prst="rect">
            <a:avLst/>
          </a:prstGeom>
        </p:spPr>
      </p:pic>
      <p:pic>
        <p:nvPicPr>
          <p:cNvPr id="20" name="Picture 19">
            <a:extLst>
              <a:ext uri="{FF2B5EF4-FFF2-40B4-BE49-F238E27FC236}">
                <a16:creationId xmlns:a16="http://schemas.microsoft.com/office/drawing/2014/main" id="{3003E4FB-7608-47C5-865A-F7CAAEB3B8E4}"/>
              </a:ext>
            </a:extLst>
          </p:cNvPr>
          <p:cNvPicPr>
            <a:picLocks noChangeAspect="1"/>
          </p:cNvPicPr>
          <p:nvPr/>
        </p:nvPicPr>
        <p:blipFill rotWithShape="1">
          <a:blip r:embed="rId4">
            <a:extLst>
              <a:ext uri="{28A0092B-C50C-407E-A947-70E740481C1C}">
                <a14:useLocalDpi xmlns:a14="http://schemas.microsoft.com/office/drawing/2010/main" val="0"/>
              </a:ext>
            </a:extLst>
          </a:blip>
          <a:srcRect l="3486" t="43032" r="-3486" b="3876"/>
          <a:stretch/>
        </p:blipFill>
        <p:spPr>
          <a:xfrm>
            <a:off x="9075162" y="3451112"/>
            <a:ext cx="2978830" cy="3185214"/>
          </a:xfrm>
          <a:prstGeom prst="rect">
            <a:avLst/>
          </a:prstGeom>
        </p:spPr>
      </p:pic>
      <p:sp>
        <p:nvSpPr>
          <p:cNvPr id="3" name="TextBox 2">
            <a:extLst>
              <a:ext uri="{FF2B5EF4-FFF2-40B4-BE49-F238E27FC236}">
                <a16:creationId xmlns:a16="http://schemas.microsoft.com/office/drawing/2014/main" id="{CD8782DF-0614-4E93-8815-28B623A13E3D}"/>
              </a:ext>
            </a:extLst>
          </p:cNvPr>
          <p:cNvSpPr txBox="1"/>
          <p:nvPr/>
        </p:nvSpPr>
        <p:spPr>
          <a:xfrm>
            <a:off x="6630691" y="1954252"/>
            <a:ext cx="2005288" cy="246221"/>
          </a:xfrm>
          <a:prstGeom prst="rect">
            <a:avLst/>
          </a:prstGeom>
          <a:solidFill>
            <a:srgbClr val="EE786B"/>
          </a:solidFill>
        </p:spPr>
        <p:txBody>
          <a:bodyPr wrap="square" rtlCol="0">
            <a:spAutoFit/>
          </a:bodyPr>
          <a:lstStyle/>
          <a:p>
            <a:r>
              <a:rPr lang="en-IN" sz="1000" dirty="0">
                <a:solidFill>
                  <a:schemeClr val="bg1"/>
                </a:solidFill>
                <a:latin typeface="Poppins" panose="00000500000000000000" pitchFamily="2" charset="0"/>
                <a:cs typeface="Poppins" panose="00000500000000000000" pitchFamily="2" charset="0"/>
              </a:rPr>
              <a:t>Find Connect &amp; Collaborate </a:t>
            </a:r>
          </a:p>
        </p:txBody>
      </p:sp>
      <p:sp>
        <p:nvSpPr>
          <p:cNvPr id="22" name="TextBox 21">
            <a:extLst>
              <a:ext uri="{FF2B5EF4-FFF2-40B4-BE49-F238E27FC236}">
                <a16:creationId xmlns:a16="http://schemas.microsoft.com/office/drawing/2014/main" id="{1FB0F90D-D729-4AF9-B75A-D1A13C053019}"/>
              </a:ext>
            </a:extLst>
          </p:cNvPr>
          <p:cNvSpPr txBox="1"/>
          <p:nvPr/>
        </p:nvSpPr>
        <p:spPr>
          <a:xfrm>
            <a:off x="7157551" y="2955946"/>
            <a:ext cx="448764" cy="238363"/>
          </a:xfrm>
          <a:prstGeom prst="roundRect">
            <a:avLst/>
          </a:prstGeom>
          <a:solidFill>
            <a:schemeClr val="accent3">
              <a:lumMod val="60000"/>
              <a:lumOff val="40000"/>
            </a:schemeClr>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CME</a:t>
            </a:r>
          </a:p>
        </p:txBody>
      </p:sp>
      <p:sp>
        <p:nvSpPr>
          <p:cNvPr id="27" name="TextBox 26">
            <a:extLst>
              <a:ext uri="{FF2B5EF4-FFF2-40B4-BE49-F238E27FC236}">
                <a16:creationId xmlns:a16="http://schemas.microsoft.com/office/drawing/2014/main" id="{E3BABC5B-4D36-4DDB-A345-B815FABD269E}"/>
              </a:ext>
            </a:extLst>
          </p:cNvPr>
          <p:cNvSpPr txBox="1"/>
          <p:nvPr/>
        </p:nvSpPr>
        <p:spPr>
          <a:xfrm>
            <a:off x="7654101" y="2955946"/>
            <a:ext cx="623124" cy="246221"/>
          </a:xfrm>
          <a:prstGeom prst="roundRect">
            <a:avLst/>
          </a:prstGeom>
          <a:solidFill>
            <a:srgbClr val="33A4BB"/>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Content</a:t>
            </a:r>
          </a:p>
        </p:txBody>
      </p:sp>
      <p:sp>
        <p:nvSpPr>
          <p:cNvPr id="28" name="TextBox 27">
            <a:extLst>
              <a:ext uri="{FF2B5EF4-FFF2-40B4-BE49-F238E27FC236}">
                <a16:creationId xmlns:a16="http://schemas.microsoft.com/office/drawing/2014/main" id="{D8C642FA-3844-48C2-8F8F-07B7F4B7142C}"/>
              </a:ext>
            </a:extLst>
          </p:cNvPr>
          <p:cNvSpPr txBox="1"/>
          <p:nvPr/>
        </p:nvSpPr>
        <p:spPr>
          <a:xfrm>
            <a:off x="8339145" y="2960823"/>
            <a:ext cx="623124" cy="246221"/>
          </a:xfrm>
          <a:prstGeom prst="roundRect">
            <a:avLst/>
          </a:prstGeom>
          <a:solidFill>
            <a:srgbClr val="33A4BB"/>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More</a:t>
            </a:r>
          </a:p>
        </p:txBody>
      </p:sp>
      <p:sp>
        <p:nvSpPr>
          <p:cNvPr id="34" name="TextBox 33">
            <a:extLst>
              <a:ext uri="{FF2B5EF4-FFF2-40B4-BE49-F238E27FC236}">
                <a16:creationId xmlns:a16="http://schemas.microsoft.com/office/drawing/2014/main" id="{97FC7498-FFC0-4435-9BBA-D7B50F640C2A}"/>
              </a:ext>
            </a:extLst>
          </p:cNvPr>
          <p:cNvSpPr txBox="1"/>
          <p:nvPr/>
        </p:nvSpPr>
        <p:spPr>
          <a:xfrm>
            <a:off x="6772378" y="4504469"/>
            <a:ext cx="2005288" cy="169277"/>
          </a:xfrm>
          <a:prstGeom prst="rect">
            <a:avLst/>
          </a:prstGeom>
          <a:solidFill>
            <a:schemeClr val="bg1"/>
          </a:solidFill>
        </p:spPr>
        <p:txBody>
          <a:bodyPr wrap="square" rtlCol="0">
            <a:spAutoFit/>
          </a:bodyPr>
          <a:lstStyle/>
          <a:p>
            <a:r>
              <a:rPr lang="en-IN" sz="500" dirty="0">
                <a:solidFill>
                  <a:schemeClr val="tx1">
                    <a:lumMod val="65000"/>
                    <a:lumOff val="35000"/>
                  </a:schemeClr>
                </a:solidFill>
                <a:latin typeface="Poppins" panose="00000500000000000000" pitchFamily="2" charset="0"/>
                <a:cs typeface="Poppins" panose="00000500000000000000" pitchFamily="2" charset="0"/>
              </a:rPr>
              <a:t>Dr. Padma Singh</a:t>
            </a:r>
          </a:p>
        </p:txBody>
      </p:sp>
      <p:sp>
        <p:nvSpPr>
          <p:cNvPr id="35" name="TextBox 34">
            <a:extLst>
              <a:ext uri="{FF2B5EF4-FFF2-40B4-BE49-F238E27FC236}">
                <a16:creationId xmlns:a16="http://schemas.microsoft.com/office/drawing/2014/main" id="{BD7A18AC-82BE-4C24-84A8-50436FB51060}"/>
              </a:ext>
            </a:extLst>
          </p:cNvPr>
          <p:cNvSpPr txBox="1"/>
          <p:nvPr/>
        </p:nvSpPr>
        <p:spPr>
          <a:xfrm>
            <a:off x="6673988" y="3280332"/>
            <a:ext cx="2005288" cy="246221"/>
          </a:xfrm>
          <a:prstGeom prst="rect">
            <a:avLst/>
          </a:prstGeom>
          <a:solidFill>
            <a:schemeClr val="bg1"/>
          </a:solidFill>
        </p:spPr>
        <p:txBody>
          <a:bodyPr wrap="square" rtlCol="0">
            <a:spAutoFit/>
          </a:bodyPr>
          <a:lstStyle/>
          <a:p>
            <a:r>
              <a:rPr lang="en-IN" sz="1000" dirty="0">
                <a:solidFill>
                  <a:schemeClr val="tx1">
                    <a:lumMod val="65000"/>
                    <a:lumOff val="35000"/>
                  </a:schemeClr>
                </a:solidFill>
                <a:latin typeface="Poppins" panose="00000500000000000000" pitchFamily="2" charset="0"/>
                <a:cs typeface="Poppins" panose="00000500000000000000" pitchFamily="2" charset="0"/>
              </a:rPr>
              <a:t>Related Content</a:t>
            </a:r>
          </a:p>
        </p:txBody>
      </p:sp>
      <p:sp>
        <p:nvSpPr>
          <p:cNvPr id="41" name="TextBox 40">
            <a:extLst>
              <a:ext uri="{FF2B5EF4-FFF2-40B4-BE49-F238E27FC236}">
                <a16:creationId xmlns:a16="http://schemas.microsoft.com/office/drawing/2014/main" id="{63166A8B-05D0-4860-83E5-734F5B0EA403}"/>
              </a:ext>
            </a:extLst>
          </p:cNvPr>
          <p:cNvSpPr txBox="1"/>
          <p:nvPr/>
        </p:nvSpPr>
        <p:spPr>
          <a:xfrm>
            <a:off x="9462628" y="2494281"/>
            <a:ext cx="2203898" cy="246221"/>
          </a:xfrm>
          <a:prstGeom prst="rect">
            <a:avLst/>
          </a:prstGeom>
          <a:solidFill>
            <a:schemeClr val="bg1"/>
          </a:solidFill>
        </p:spPr>
        <p:txBody>
          <a:bodyPr wrap="square" rtlCol="0">
            <a:spAutoFit/>
          </a:bodyPr>
          <a:lstStyle/>
          <a:p>
            <a:pPr algn="ctr"/>
            <a:r>
              <a:rPr lang="en-IN" sz="1000" dirty="0">
                <a:solidFill>
                  <a:schemeClr val="tx1">
                    <a:lumMod val="65000"/>
                    <a:lumOff val="35000"/>
                  </a:schemeClr>
                </a:solidFill>
                <a:latin typeface="Poppins" panose="00000500000000000000" pitchFamily="2" charset="0"/>
                <a:cs typeface="Poppins" panose="00000500000000000000" pitchFamily="2" charset="0"/>
              </a:rPr>
              <a:t>Dr. Monica Das</a:t>
            </a:r>
          </a:p>
        </p:txBody>
      </p:sp>
      <p:sp>
        <p:nvSpPr>
          <p:cNvPr id="42" name="TextBox 41">
            <a:extLst>
              <a:ext uri="{FF2B5EF4-FFF2-40B4-BE49-F238E27FC236}">
                <a16:creationId xmlns:a16="http://schemas.microsoft.com/office/drawing/2014/main" id="{1531FB19-FE1C-4799-A0D8-B768E9BFA33E}"/>
              </a:ext>
            </a:extLst>
          </p:cNvPr>
          <p:cNvSpPr txBox="1"/>
          <p:nvPr/>
        </p:nvSpPr>
        <p:spPr>
          <a:xfrm>
            <a:off x="9195689" y="3448115"/>
            <a:ext cx="2203898" cy="246221"/>
          </a:xfrm>
          <a:prstGeom prst="rect">
            <a:avLst/>
          </a:prstGeom>
          <a:solidFill>
            <a:schemeClr val="bg1"/>
          </a:solidFill>
        </p:spPr>
        <p:txBody>
          <a:bodyPr wrap="square" rtlCol="0">
            <a:spAutoFit/>
          </a:bodyPr>
          <a:lstStyle/>
          <a:p>
            <a:r>
              <a:rPr lang="en-IN" sz="1000" dirty="0">
                <a:solidFill>
                  <a:schemeClr val="tx1">
                    <a:lumMod val="65000"/>
                    <a:lumOff val="35000"/>
                  </a:schemeClr>
                </a:solidFill>
                <a:latin typeface="Poppins" panose="00000500000000000000" pitchFamily="2" charset="0"/>
                <a:cs typeface="Poppins" panose="00000500000000000000" pitchFamily="2" charset="0"/>
              </a:rPr>
              <a:t>Overview</a:t>
            </a:r>
          </a:p>
        </p:txBody>
      </p:sp>
      <p:sp>
        <p:nvSpPr>
          <p:cNvPr id="36" name="Rectangle 35">
            <a:extLst>
              <a:ext uri="{FF2B5EF4-FFF2-40B4-BE49-F238E27FC236}">
                <a16:creationId xmlns:a16="http://schemas.microsoft.com/office/drawing/2014/main" id="{47F71380-43C1-4CEF-9A72-0DDA7A6B7E4F}"/>
              </a:ext>
            </a:extLst>
          </p:cNvPr>
          <p:cNvSpPr/>
          <p:nvPr/>
        </p:nvSpPr>
        <p:spPr>
          <a:xfrm>
            <a:off x="9386428" y="3806087"/>
            <a:ext cx="1287620"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B1F0D28D-9A02-482F-9F10-A18D605CA414}"/>
              </a:ext>
            </a:extLst>
          </p:cNvPr>
          <p:cNvSpPr txBox="1"/>
          <p:nvPr/>
        </p:nvSpPr>
        <p:spPr>
          <a:xfrm>
            <a:off x="9367339" y="5794396"/>
            <a:ext cx="690196" cy="246221"/>
          </a:xfrm>
          <a:prstGeom prst="roundRect">
            <a:avLst/>
          </a:prstGeom>
          <a:solidFill>
            <a:schemeClr val="accent3">
              <a:lumMod val="60000"/>
              <a:lumOff val="40000"/>
            </a:schemeClr>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Yes</a:t>
            </a:r>
          </a:p>
        </p:txBody>
      </p:sp>
      <p:sp>
        <p:nvSpPr>
          <p:cNvPr id="46" name="TextBox 45">
            <a:extLst>
              <a:ext uri="{FF2B5EF4-FFF2-40B4-BE49-F238E27FC236}">
                <a16:creationId xmlns:a16="http://schemas.microsoft.com/office/drawing/2014/main" id="{A5197E5B-F95B-46DD-B159-6A0D793BA22D}"/>
              </a:ext>
            </a:extLst>
          </p:cNvPr>
          <p:cNvSpPr txBox="1"/>
          <p:nvPr/>
        </p:nvSpPr>
        <p:spPr>
          <a:xfrm>
            <a:off x="10170360" y="5794396"/>
            <a:ext cx="623124" cy="246221"/>
          </a:xfrm>
          <a:prstGeom prst="roundRect">
            <a:avLst/>
          </a:prstGeom>
          <a:solidFill>
            <a:srgbClr val="33A4BB"/>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No</a:t>
            </a:r>
          </a:p>
        </p:txBody>
      </p:sp>
      <p:sp>
        <p:nvSpPr>
          <p:cNvPr id="47" name="TextBox 46">
            <a:extLst>
              <a:ext uri="{FF2B5EF4-FFF2-40B4-BE49-F238E27FC236}">
                <a16:creationId xmlns:a16="http://schemas.microsoft.com/office/drawing/2014/main" id="{2698F702-3D02-4E83-B08D-F791C6AF7D9A}"/>
              </a:ext>
            </a:extLst>
          </p:cNvPr>
          <p:cNvSpPr txBox="1"/>
          <p:nvPr/>
        </p:nvSpPr>
        <p:spPr>
          <a:xfrm>
            <a:off x="10877298" y="5794396"/>
            <a:ext cx="690196" cy="238363"/>
          </a:xfrm>
          <a:prstGeom prst="roundRect">
            <a:avLst/>
          </a:prstGeom>
          <a:solidFill>
            <a:srgbClr val="33A4BB"/>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May be</a:t>
            </a:r>
          </a:p>
        </p:txBody>
      </p:sp>
      <p:sp>
        <p:nvSpPr>
          <p:cNvPr id="48" name="TextBox 47">
            <a:extLst>
              <a:ext uri="{FF2B5EF4-FFF2-40B4-BE49-F238E27FC236}">
                <a16:creationId xmlns:a16="http://schemas.microsoft.com/office/drawing/2014/main" id="{D8500AF1-A3F5-47F6-A15D-98838DC55A2E}"/>
              </a:ext>
            </a:extLst>
          </p:cNvPr>
          <p:cNvSpPr txBox="1"/>
          <p:nvPr/>
        </p:nvSpPr>
        <p:spPr>
          <a:xfrm>
            <a:off x="9342084" y="3822619"/>
            <a:ext cx="2203898" cy="200055"/>
          </a:xfrm>
          <a:prstGeom prst="rect">
            <a:avLst/>
          </a:prstGeom>
          <a:solidFill>
            <a:schemeClr val="bg1"/>
          </a:solidFill>
        </p:spPr>
        <p:txBody>
          <a:bodyPr wrap="square" rtlCol="0">
            <a:spAutoFit/>
          </a:bodyPr>
          <a:lstStyle/>
          <a:p>
            <a:r>
              <a:rPr lang="en-IN" sz="700" dirty="0">
                <a:solidFill>
                  <a:schemeClr val="tx1">
                    <a:lumMod val="65000"/>
                    <a:lumOff val="35000"/>
                  </a:schemeClr>
                </a:solidFill>
                <a:latin typeface="Poppins" panose="00000500000000000000" pitchFamily="2" charset="0"/>
                <a:cs typeface="Poppins" panose="00000500000000000000" pitchFamily="2" charset="0"/>
              </a:rPr>
              <a:t>Weekly CME flow</a:t>
            </a:r>
          </a:p>
        </p:txBody>
      </p:sp>
      <p:sp>
        <p:nvSpPr>
          <p:cNvPr id="53" name="Rectangle 52">
            <a:extLst>
              <a:ext uri="{FF2B5EF4-FFF2-40B4-BE49-F238E27FC236}">
                <a16:creationId xmlns:a16="http://schemas.microsoft.com/office/drawing/2014/main" id="{2FF26620-FFB4-43A2-AA6D-7DC3A0B146F2}"/>
              </a:ext>
            </a:extLst>
          </p:cNvPr>
          <p:cNvSpPr/>
          <p:nvPr/>
        </p:nvSpPr>
        <p:spPr>
          <a:xfrm>
            <a:off x="6588188" y="3672881"/>
            <a:ext cx="2455113" cy="2343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69BF32C4-F4CD-4E91-AAB6-170FF9A1AADA}"/>
              </a:ext>
            </a:extLst>
          </p:cNvPr>
          <p:cNvSpPr/>
          <p:nvPr/>
        </p:nvSpPr>
        <p:spPr>
          <a:xfrm>
            <a:off x="7830814" y="3568602"/>
            <a:ext cx="1131114" cy="243081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D399EA29-FB3F-4FD1-BC22-5CC6E8732E9F}"/>
              </a:ext>
            </a:extLst>
          </p:cNvPr>
          <p:cNvPicPr>
            <a:picLocks noChangeAspect="1"/>
          </p:cNvPicPr>
          <p:nvPr/>
        </p:nvPicPr>
        <p:blipFill rotWithShape="1">
          <a:blip r:embed="rId5">
            <a:extLst>
              <a:ext uri="{28A0092B-C50C-407E-A947-70E740481C1C}">
                <a14:useLocalDpi xmlns:a14="http://schemas.microsoft.com/office/drawing/2010/main" val="0"/>
              </a:ext>
            </a:extLst>
          </a:blip>
          <a:srcRect r="22821"/>
          <a:stretch/>
        </p:blipFill>
        <p:spPr>
          <a:xfrm>
            <a:off x="7946296" y="3651882"/>
            <a:ext cx="951897" cy="791712"/>
          </a:xfrm>
          <a:prstGeom prst="rect">
            <a:avLst/>
          </a:prstGeom>
        </p:spPr>
      </p:pic>
      <p:sp>
        <p:nvSpPr>
          <p:cNvPr id="51" name="TextBox 50">
            <a:extLst>
              <a:ext uri="{FF2B5EF4-FFF2-40B4-BE49-F238E27FC236}">
                <a16:creationId xmlns:a16="http://schemas.microsoft.com/office/drawing/2014/main" id="{9502AF96-DD9D-4A41-8630-5C81A52CB25F}"/>
              </a:ext>
            </a:extLst>
          </p:cNvPr>
          <p:cNvSpPr txBox="1"/>
          <p:nvPr/>
        </p:nvSpPr>
        <p:spPr>
          <a:xfrm>
            <a:off x="7912317" y="4513986"/>
            <a:ext cx="1014599" cy="878702"/>
          </a:xfrm>
          <a:prstGeom prst="rect">
            <a:avLst/>
          </a:prstGeom>
          <a:noFill/>
        </p:spPr>
        <p:txBody>
          <a:bodyPr wrap="square" rtlCol="0">
            <a:spAutoFit/>
          </a:bodyPr>
          <a:lstStyle/>
          <a:p>
            <a:r>
              <a:rPr lang="en-US" sz="730" dirty="0">
                <a:latin typeface="Poppins Light" panose="00000400000000000000" pitchFamily="2" charset="0"/>
                <a:cs typeface="Poppins Light" panose="00000400000000000000" pitchFamily="2" charset="0"/>
              </a:rPr>
              <a:t>Osseointegration of Dental Implants – Advances in surface modifications for better outcomes.</a:t>
            </a:r>
            <a:endParaRPr lang="en-IN" sz="730" dirty="0">
              <a:solidFill>
                <a:schemeClr val="tx1">
                  <a:lumMod val="65000"/>
                  <a:lumOff val="35000"/>
                </a:schemeClr>
              </a:solidFill>
              <a:latin typeface="Poppins Light" panose="00000400000000000000" pitchFamily="2" charset="0"/>
              <a:cs typeface="Poppins Light" panose="00000400000000000000" pitchFamily="2" charset="0"/>
            </a:endParaRPr>
          </a:p>
        </p:txBody>
      </p:sp>
      <p:sp>
        <p:nvSpPr>
          <p:cNvPr id="55" name="TextBox 54">
            <a:extLst>
              <a:ext uri="{FF2B5EF4-FFF2-40B4-BE49-F238E27FC236}">
                <a16:creationId xmlns:a16="http://schemas.microsoft.com/office/drawing/2014/main" id="{F5E14D42-507D-412F-A981-4C6C9285EF3B}"/>
              </a:ext>
            </a:extLst>
          </p:cNvPr>
          <p:cNvSpPr txBox="1"/>
          <p:nvPr/>
        </p:nvSpPr>
        <p:spPr>
          <a:xfrm>
            <a:off x="7936778" y="5556224"/>
            <a:ext cx="930935" cy="200055"/>
          </a:xfrm>
          <a:prstGeom prst="rect">
            <a:avLst/>
          </a:prstGeom>
          <a:noFill/>
        </p:spPr>
        <p:txBody>
          <a:bodyPr wrap="square" rtlCol="0">
            <a:spAutoFit/>
          </a:bodyPr>
          <a:lstStyle/>
          <a:p>
            <a:r>
              <a:rPr lang="en-IN" sz="700" dirty="0">
                <a:solidFill>
                  <a:schemeClr val="tx1">
                    <a:lumMod val="65000"/>
                    <a:lumOff val="35000"/>
                  </a:schemeClr>
                </a:solidFill>
                <a:latin typeface="Poppins" panose="00000500000000000000" pitchFamily="2" charset="0"/>
                <a:cs typeface="Poppins" panose="00000500000000000000" pitchFamily="2" charset="0"/>
              </a:rPr>
              <a:t>30 Jan 2025</a:t>
            </a:r>
          </a:p>
        </p:txBody>
      </p:sp>
      <p:sp>
        <p:nvSpPr>
          <p:cNvPr id="32" name="Rectangle: Rounded Corners 31">
            <a:extLst>
              <a:ext uri="{FF2B5EF4-FFF2-40B4-BE49-F238E27FC236}">
                <a16:creationId xmlns:a16="http://schemas.microsoft.com/office/drawing/2014/main" id="{597F3FF9-0570-4678-9E23-D484FDF0A4CF}"/>
              </a:ext>
            </a:extLst>
          </p:cNvPr>
          <p:cNvSpPr/>
          <p:nvPr/>
        </p:nvSpPr>
        <p:spPr>
          <a:xfrm>
            <a:off x="6673019" y="3582479"/>
            <a:ext cx="1131114" cy="24169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297D0EF-5B5D-4E8E-AE65-2B87609FE98E}"/>
              </a:ext>
            </a:extLst>
          </p:cNvPr>
          <p:cNvPicPr>
            <a:picLocks noChangeAspect="1"/>
          </p:cNvPicPr>
          <p:nvPr/>
        </p:nvPicPr>
        <p:blipFill rotWithShape="1">
          <a:blip r:embed="rId6">
            <a:extLst>
              <a:ext uri="{28A0092B-C50C-407E-A947-70E740481C1C}">
                <a14:useLocalDpi xmlns:a14="http://schemas.microsoft.com/office/drawing/2010/main" val="0"/>
              </a:ext>
            </a:extLst>
          </a:blip>
          <a:srcRect l="20645"/>
          <a:stretch/>
        </p:blipFill>
        <p:spPr>
          <a:xfrm>
            <a:off x="6772378" y="3694336"/>
            <a:ext cx="904254" cy="758290"/>
          </a:xfrm>
          <a:prstGeom prst="rect">
            <a:avLst/>
          </a:prstGeom>
        </p:spPr>
      </p:pic>
      <p:sp>
        <p:nvSpPr>
          <p:cNvPr id="37" name="TextBox 36">
            <a:extLst>
              <a:ext uri="{FF2B5EF4-FFF2-40B4-BE49-F238E27FC236}">
                <a16:creationId xmlns:a16="http://schemas.microsoft.com/office/drawing/2014/main" id="{8C9B31AE-F512-4D63-9FC9-6EC665BD6A72}"/>
              </a:ext>
            </a:extLst>
          </p:cNvPr>
          <p:cNvSpPr txBox="1"/>
          <p:nvPr/>
        </p:nvSpPr>
        <p:spPr>
          <a:xfrm>
            <a:off x="6760073" y="4536657"/>
            <a:ext cx="1014599" cy="1103379"/>
          </a:xfrm>
          <a:prstGeom prst="rect">
            <a:avLst/>
          </a:prstGeom>
          <a:noFill/>
        </p:spPr>
        <p:txBody>
          <a:bodyPr wrap="square" rtlCol="0">
            <a:spAutoFit/>
          </a:bodyPr>
          <a:lstStyle/>
          <a:p>
            <a:r>
              <a:rPr lang="en-US" sz="730" dirty="0">
                <a:latin typeface="Poppins Light" panose="00000400000000000000" pitchFamily="2" charset="0"/>
                <a:cs typeface="Poppins Light" panose="00000400000000000000" pitchFamily="2" charset="0"/>
              </a:rPr>
              <a:t>Role of the Oral Microbiome in Periodontal Disease – Exploring microbial diversity and treatment options.</a:t>
            </a:r>
            <a:endParaRPr lang="en-IN" sz="730" dirty="0">
              <a:solidFill>
                <a:schemeClr val="tx1">
                  <a:lumMod val="65000"/>
                  <a:lumOff val="35000"/>
                </a:schemeClr>
              </a:solidFill>
              <a:latin typeface="Poppins Light" panose="00000400000000000000" pitchFamily="2" charset="0"/>
              <a:cs typeface="Poppins Light" panose="00000400000000000000" pitchFamily="2" charset="0"/>
            </a:endParaRPr>
          </a:p>
        </p:txBody>
      </p:sp>
      <p:sp>
        <p:nvSpPr>
          <p:cNvPr id="50" name="TextBox 49">
            <a:extLst>
              <a:ext uri="{FF2B5EF4-FFF2-40B4-BE49-F238E27FC236}">
                <a16:creationId xmlns:a16="http://schemas.microsoft.com/office/drawing/2014/main" id="{67B927ED-9170-4E4C-8629-B6E3399B8F92}"/>
              </a:ext>
            </a:extLst>
          </p:cNvPr>
          <p:cNvSpPr txBox="1"/>
          <p:nvPr/>
        </p:nvSpPr>
        <p:spPr>
          <a:xfrm>
            <a:off x="6769222" y="5552857"/>
            <a:ext cx="930935" cy="200055"/>
          </a:xfrm>
          <a:prstGeom prst="rect">
            <a:avLst/>
          </a:prstGeom>
          <a:noFill/>
        </p:spPr>
        <p:txBody>
          <a:bodyPr wrap="square" rtlCol="0">
            <a:spAutoFit/>
          </a:bodyPr>
          <a:lstStyle/>
          <a:p>
            <a:r>
              <a:rPr lang="en-IN" sz="700" dirty="0">
                <a:solidFill>
                  <a:schemeClr val="tx1">
                    <a:lumMod val="65000"/>
                    <a:lumOff val="35000"/>
                  </a:schemeClr>
                </a:solidFill>
                <a:latin typeface="Poppins" panose="00000500000000000000" pitchFamily="2" charset="0"/>
                <a:cs typeface="Poppins" panose="00000500000000000000" pitchFamily="2" charset="0"/>
              </a:rPr>
              <a:t>25 Jan 2025</a:t>
            </a:r>
          </a:p>
        </p:txBody>
      </p:sp>
      <p:sp>
        <p:nvSpPr>
          <p:cNvPr id="58" name="TextBox 57">
            <a:extLst>
              <a:ext uri="{FF2B5EF4-FFF2-40B4-BE49-F238E27FC236}">
                <a16:creationId xmlns:a16="http://schemas.microsoft.com/office/drawing/2014/main" id="{A1FB0025-C4CD-4554-AA40-5090272BBC3C}"/>
              </a:ext>
            </a:extLst>
          </p:cNvPr>
          <p:cNvSpPr txBox="1"/>
          <p:nvPr/>
        </p:nvSpPr>
        <p:spPr>
          <a:xfrm>
            <a:off x="9294994" y="5075576"/>
            <a:ext cx="1053504" cy="246221"/>
          </a:xfrm>
          <a:prstGeom prst="rect">
            <a:avLst/>
          </a:prstGeom>
          <a:solidFill>
            <a:schemeClr val="bg1"/>
          </a:solidFill>
        </p:spPr>
        <p:txBody>
          <a:bodyPr wrap="square" rtlCol="0">
            <a:spAutoFit/>
          </a:bodyPr>
          <a:lstStyle/>
          <a:p>
            <a:r>
              <a:rPr lang="en-IN" sz="1000" dirty="0">
                <a:solidFill>
                  <a:schemeClr val="tx1">
                    <a:lumMod val="65000"/>
                    <a:lumOff val="35000"/>
                  </a:schemeClr>
                </a:solidFill>
                <a:latin typeface="Poppins" panose="00000500000000000000" pitchFamily="2" charset="0"/>
                <a:cs typeface="Poppins" panose="00000500000000000000" pitchFamily="2" charset="0"/>
              </a:rPr>
              <a:t>Poll</a:t>
            </a:r>
          </a:p>
        </p:txBody>
      </p:sp>
      <p:sp>
        <p:nvSpPr>
          <p:cNvPr id="59" name="TextBox 58">
            <a:extLst>
              <a:ext uri="{FF2B5EF4-FFF2-40B4-BE49-F238E27FC236}">
                <a16:creationId xmlns:a16="http://schemas.microsoft.com/office/drawing/2014/main" id="{35F34E5B-EC6C-4D4A-ADC6-BE17970D1F3E}"/>
              </a:ext>
            </a:extLst>
          </p:cNvPr>
          <p:cNvSpPr txBox="1"/>
          <p:nvPr/>
        </p:nvSpPr>
        <p:spPr>
          <a:xfrm>
            <a:off x="9378523" y="5373123"/>
            <a:ext cx="2264670" cy="338554"/>
          </a:xfrm>
          <a:prstGeom prst="rect">
            <a:avLst/>
          </a:prstGeom>
          <a:solidFill>
            <a:schemeClr val="bg1"/>
          </a:solidFill>
        </p:spPr>
        <p:txBody>
          <a:bodyPr wrap="square" rtlCol="0">
            <a:spAutoFit/>
          </a:bodyPr>
          <a:lstStyle/>
          <a:p>
            <a:r>
              <a:rPr lang="en-US" sz="800" dirty="0">
                <a:solidFill>
                  <a:schemeClr val="tx1">
                    <a:lumMod val="65000"/>
                    <a:lumOff val="35000"/>
                  </a:schemeClr>
                </a:solidFill>
                <a:latin typeface="Poppins" panose="00000500000000000000" pitchFamily="2" charset="0"/>
                <a:cs typeface="Poppins" panose="00000500000000000000" pitchFamily="2" charset="0"/>
              </a:rPr>
              <a:t>Is laser dentistry worth the investment for general dental practices?</a:t>
            </a:r>
            <a:endParaRPr lang="en-IN" sz="800" dirty="0">
              <a:solidFill>
                <a:schemeClr val="tx1">
                  <a:lumMod val="65000"/>
                  <a:lumOff val="35000"/>
                </a:schemeClr>
              </a:solidFill>
              <a:latin typeface="Poppins" panose="00000500000000000000" pitchFamily="2" charset="0"/>
              <a:cs typeface="Poppins" panose="00000500000000000000" pitchFamily="2" charset="0"/>
            </a:endParaRPr>
          </a:p>
        </p:txBody>
      </p:sp>
      <p:sp>
        <p:nvSpPr>
          <p:cNvPr id="63" name="TextBox 62">
            <a:extLst>
              <a:ext uri="{FF2B5EF4-FFF2-40B4-BE49-F238E27FC236}">
                <a16:creationId xmlns:a16="http://schemas.microsoft.com/office/drawing/2014/main" id="{59C8BB4B-8760-405B-9D62-060259798EAD}"/>
              </a:ext>
            </a:extLst>
          </p:cNvPr>
          <p:cNvSpPr txBox="1"/>
          <p:nvPr/>
        </p:nvSpPr>
        <p:spPr>
          <a:xfrm>
            <a:off x="9143950" y="2963130"/>
            <a:ext cx="2499243" cy="461665"/>
          </a:xfrm>
          <a:prstGeom prst="rect">
            <a:avLst/>
          </a:prstGeom>
          <a:noFill/>
        </p:spPr>
        <p:txBody>
          <a:bodyPr wrap="square" rtlCol="0">
            <a:spAutoFit/>
          </a:bodyPr>
          <a:lstStyle/>
          <a:p>
            <a:pPr algn="ctr"/>
            <a:r>
              <a:rPr lang="en-US" sz="1200" dirty="0">
                <a:solidFill>
                  <a:schemeClr val="bg1"/>
                </a:solidFill>
                <a:latin typeface="Poppins Light" panose="00000400000000000000" pitchFamily="2" charset="0"/>
                <a:cs typeface="Poppins Light" panose="00000400000000000000" pitchFamily="2" charset="0"/>
              </a:rPr>
              <a:t>Dental Practitioner</a:t>
            </a:r>
          </a:p>
          <a:p>
            <a:pPr algn="ctr"/>
            <a:r>
              <a:rPr lang="en-US" sz="1200" dirty="0">
                <a:solidFill>
                  <a:schemeClr val="bg1"/>
                </a:solidFill>
                <a:latin typeface="Poppins Light" panose="00000400000000000000" pitchFamily="2" charset="0"/>
                <a:cs typeface="Poppins Light" panose="00000400000000000000" pitchFamily="2" charset="0"/>
              </a:rPr>
              <a:t> Profile overview</a:t>
            </a:r>
            <a:endParaRPr lang="en-IN" sz="1200" dirty="0">
              <a:solidFill>
                <a:schemeClr val="bg1"/>
              </a:solidFill>
              <a:latin typeface="Poppins Light" panose="00000400000000000000" pitchFamily="2" charset="0"/>
              <a:cs typeface="Poppins Light" panose="00000400000000000000" pitchFamily="2" charset="0"/>
            </a:endParaRPr>
          </a:p>
        </p:txBody>
      </p:sp>
      <p:sp>
        <p:nvSpPr>
          <p:cNvPr id="64" name="TextBox 63">
            <a:extLst>
              <a:ext uri="{FF2B5EF4-FFF2-40B4-BE49-F238E27FC236}">
                <a16:creationId xmlns:a16="http://schemas.microsoft.com/office/drawing/2014/main" id="{C0144C46-3830-4ADA-A585-B7836E0E86E1}"/>
              </a:ext>
            </a:extLst>
          </p:cNvPr>
          <p:cNvSpPr txBox="1"/>
          <p:nvPr/>
        </p:nvSpPr>
        <p:spPr>
          <a:xfrm>
            <a:off x="6866539" y="5766585"/>
            <a:ext cx="673409" cy="238363"/>
          </a:xfrm>
          <a:prstGeom prst="roundRect">
            <a:avLst/>
          </a:prstGeom>
          <a:solidFill>
            <a:schemeClr val="bg2">
              <a:lumMod val="90000"/>
            </a:schemeClr>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Register</a:t>
            </a:r>
          </a:p>
        </p:txBody>
      </p:sp>
      <p:sp>
        <p:nvSpPr>
          <p:cNvPr id="65" name="TextBox 64">
            <a:extLst>
              <a:ext uri="{FF2B5EF4-FFF2-40B4-BE49-F238E27FC236}">
                <a16:creationId xmlns:a16="http://schemas.microsoft.com/office/drawing/2014/main" id="{09E3F469-3DEC-4FB8-B5C8-39153E0E438A}"/>
              </a:ext>
            </a:extLst>
          </p:cNvPr>
          <p:cNvSpPr txBox="1"/>
          <p:nvPr/>
        </p:nvSpPr>
        <p:spPr>
          <a:xfrm>
            <a:off x="8072798" y="5747456"/>
            <a:ext cx="673409" cy="238363"/>
          </a:xfrm>
          <a:prstGeom prst="roundRect">
            <a:avLst/>
          </a:prstGeom>
          <a:solidFill>
            <a:srgbClr val="33A4BB"/>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Register</a:t>
            </a:r>
          </a:p>
        </p:txBody>
      </p:sp>
      <p:sp>
        <p:nvSpPr>
          <p:cNvPr id="67" name="Rectangle 66">
            <a:extLst>
              <a:ext uri="{FF2B5EF4-FFF2-40B4-BE49-F238E27FC236}">
                <a16:creationId xmlns:a16="http://schemas.microsoft.com/office/drawing/2014/main" id="{E5685116-C20D-4D40-840E-7AC77A5F9F33}"/>
              </a:ext>
            </a:extLst>
          </p:cNvPr>
          <p:cNvSpPr/>
          <p:nvPr/>
        </p:nvSpPr>
        <p:spPr>
          <a:xfrm>
            <a:off x="6697485" y="2863537"/>
            <a:ext cx="387186" cy="399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ED9C1F84-0A25-40A2-9F8D-63CBCAF977B3}"/>
              </a:ext>
            </a:extLst>
          </p:cNvPr>
          <p:cNvSpPr txBox="1"/>
          <p:nvPr/>
        </p:nvSpPr>
        <p:spPr>
          <a:xfrm>
            <a:off x="6659019" y="2947873"/>
            <a:ext cx="448764" cy="238363"/>
          </a:xfrm>
          <a:prstGeom prst="roundRect">
            <a:avLst/>
          </a:prstGeom>
          <a:solidFill>
            <a:srgbClr val="33A4BB"/>
          </a:solidFill>
        </p:spPr>
        <p:txBody>
          <a:bodyPr wrap="square" rtlCol="0">
            <a:spAutoFit/>
          </a:bodyPr>
          <a:lstStyle/>
          <a:p>
            <a:pPr algn="ctr"/>
            <a:r>
              <a:rPr lang="en-IN" sz="800" dirty="0">
                <a:solidFill>
                  <a:schemeClr val="bg1"/>
                </a:solidFill>
                <a:latin typeface="Poppins Light" panose="00000400000000000000" pitchFamily="2" charset="0"/>
                <a:cs typeface="Poppins Light" panose="00000400000000000000" pitchFamily="2" charset="0"/>
              </a:rPr>
              <a:t>All</a:t>
            </a:r>
          </a:p>
        </p:txBody>
      </p:sp>
    </p:spTree>
    <p:extLst>
      <p:ext uri="{BB962C8B-B14F-4D97-AF65-F5344CB8AC3E}">
        <p14:creationId xmlns:p14="http://schemas.microsoft.com/office/powerpoint/2010/main" val="371474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EDC74C-1D4D-3F04-6909-C34146C5A7A3}"/>
              </a:ext>
            </a:extLst>
          </p:cNvPr>
          <p:cNvSpPr/>
          <p:nvPr/>
        </p:nvSpPr>
        <p:spPr>
          <a:xfrm>
            <a:off x="6096000" y="0"/>
            <a:ext cx="6096000" cy="6858000"/>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B3A45EF7-04B6-F73C-052B-84F3A27260BA}"/>
              </a:ext>
            </a:extLst>
          </p:cNvPr>
          <p:cNvSpPr txBox="1"/>
          <p:nvPr/>
        </p:nvSpPr>
        <p:spPr>
          <a:xfrm rot="16200000">
            <a:off x="5382975" y="5633692"/>
            <a:ext cx="2171616" cy="276999"/>
          </a:xfrm>
          <a:prstGeom prst="rect">
            <a:avLst/>
          </a:prstGeom>
          <a:noFill/>
        </p:spPr>
        <p:txBody>
          <a:bodyPr wrap="square" rtlCol="0">
            <a:spAutoFit/>
          </a:bodyPr>
          <a:lstStyle/>
          <a:p>
            <a:pPr algn="ctr"/>
            <a:r>
              <a:rPr lang="en-US" sz="1200" dirty="0">
                <a:solidFill>
                  <a:srgbClr val="F1EBE4"/>
                </a:solidFill>
                <a:latin typeface="Poppins ExtraLight" panose="00000300000000000000" pitchFamily="2" charset="0"/>
                <a:cs typeface="Poppins ExtraLight" panose="00000300000000000000" pitchFamily="2" charset="0"/>
              </a:rPr>
              <a:t>Top Contributing OHPs</a:t>
            </a:r>
            <a:endParaRPr lang="en-IN" sz="1200" dirty="0">
              <a:solidFill>
                <a:srgbClr val="F1EBE4"/>
              </a:solidFill>
              <a:latin typeface="Poppins ExtraLight" panose="00000300000000000000" pitchFamily="2" charset="0"/>
              <a:cs typeface="Poppins ExtraLight" panose="00000300000000000000" pitchFamily="2" charset="0"/>
            </a:endParaRPr>
          </a:p>
        </p:txBody>
      </p:sp>
      <p:sp>
        <p:nvSpPr>
          <p:cNvPr id="4" name="Rectangle 3">
            <a:extLst>
              <a:ext uri="{FF2B5EF4-FFF2-40B4-BE49-F238E27FC236}">
                <a16:creationId xmlns:a16="http://schemas.microsoft.com/office/drawing/2014/main" id="{1F310D3E-08AC-EECF-CB80-B918DE750F25}"/>
              </a:ext>
            </a:extLst>
          </p:cNvPr>
          <p:cNvSpPr/>
          <p:nvPr/>
        </p:nvSpPr>
        <p:spPr>
          <a:xfrm>
            <a:off x="636574" y="684962"/>
            <a:ext cx="869925" cy="45719"/>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0C633381-C3FC-4688-7E1C-CDA5FCAF6DE1}"/>
              </a:ext>
            </a:extLst>
          </p:cNvPr>
          <p:cNvSpPr txBox="1"/>
          <p:nvPr/>
        </p:nvSpPr>
        <p:spPr>
          <a:xfrm>
            <a:off x="547342" y="866874"/>
            <a:ext cx="3282978" cy="1077218"/>
          </a:xfrm>
          <a:prstGeom prst="rect">
            <a:avLst/>
          </a:prstGeom>
          <a:noFill/>
        </p:spPr>
        <p:txBody>
          <a:bodyPr wrap="square" rtlCol="0">
            <a:spAutoFit/>
          </a:bodyPr>
          <a:lstStyle/>
          <a:p>
            <a:r>
              <a:rPr lang="en-US" sz="3200" dirty="0">
                <a:solidFill>
                  <a:srgbClr val="0072BB"/>
                </a:solidFill>
                <a:latin typeface="Poppins Thin" panose="00000300000000000000" pitchFamily="2" charset="0"/>
                <a:cs typeface="Poppins Thin" panose="00000300000000000000" pitchFamily="2" charset="0"/>
              </a:rPr>
              <a:t>TARGET</a:t>
            </a:r>
            <a:br>
              <a:rPr lang="en-US" sz="3200" dirty="0">
                <a:solidFill>
                  <a:srgbClr val="0072BB"/>
                </a:solidFill>
                <a:latin typeface="Poppins Thin" panose="00000300000000000000" pitchFamily="2" charset="0"/>
                <a:cs typeface="Poppins Thin" panose="00000300000000000000" pitchFamily="2" charset="0"/>
              </a:rPr>
            </a:br>
            <a:r>
              <a:rPr lang="en-US" sz="3200" dirty="0">
                <a:solidFill>
                  <a:srgbClr val="0072BB"/>
                </a:solidFill>
                <a:latin typeface="Poppins Thin" panose="00000300000000000000" pitchFamily="2" charset="0"/>
                <a:cs typeface="Poppins Thin" panose="00000300000000000000" pitchFamily="2" charset="0"/>
              </a:rPr>
              <a:t>SEGMENT</a:t>
            </a:r>
            <a:endParaRPr lang="en-IN" sz="3200" dirty="0">
              <a:solidFill>
                <a:srgbClr val="0072BB"/>
              </a:solidFill>
              <a:latin typeface="Poppins Thin" panose="00000300000000000000" pitchFamily="2" charset="0"/>
              <a:cs typeface="Poppins Thin" panose="00000300000000000000" pitchFamily="2" charset="0"/>
            </a:endParaRPr>
          </a:p>
        </p:txBody>
      </p:sp>
      <p:cxnSp>
        <p:nvCxnSpPr>
          <p:cNvPr id="11" name="Straight Connector 10">
            <a:extLst>
              <a:ext uri="{FF2B5EF4-FFF2-40B4-BE49-F238E27FC236}">
                <a16:creationId xmlns:a16="http://schemas.microsoft.com/office/drawing/2014/main" id="{78589DA2-5CB9-5399-4BA7-A49906DAF52A}"/>
              </a:ext>
            </a:extLst>
          </p:cNvPr>
          <p:cNvCxnSpPr>
            <a:cxnSpLocks/>
          </p:cNvCxnSpPr>
          <p:nvPr/>
        </p:nvCxnSpPr>
        <p:spPr>
          <a:xfrm flipV="1">
            <a:off x="6634865" y="5003620"/>
            <a:ext cx="0" cy="1471725"/>
          </a:xfrm>
          <a:prstGeom prst="line">
            <a:avLst/>
          </a:prstGeom>
          <a:ln>
            <a:solidFill>
              <a:srgbClr val="F1EBE4"/>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576C631-D80D-B9A8-18FC-B87EEB6E6ACE}"/>
              </a:ext>
            </a:extLst>
          </p:cNvPr>
          <p:cNvSpPr txBox="1"/>
          <p:nvPr/>
        </p:nvSpPr>
        <p:spPr>
          <a:xfrm>
            <a:off x="634693" y="5475997"/>
            <a:ext cx="1638426" cy="969496"/>
          </a:xfrm>
          <a:prstGeom prst="rect">
            <a:avLst/>
          </a:prstGeom>
          <a:noFill/>
        </p:spPr>
        <p:txBody>
          <a:bodyPr wrap="square" rtlCol="0">
            <a:spAutoFit/>
          </a:bodyPr>
          <a:lstStyle/>
          <a:p>
            <a:r>
              <a:rPr lang="en-US" sz="2400" dirty="0">
                <a:solidFill>
                  <a:srgbClr val="0072BB"/>
                </a:solidFill>
                <a:latin typeface="Poppins Light" panose="00000400000000000000" pitchFamily="2" charset="0"/>
                <a:cs typeface="Poppins Light" panose="00000400000000000000" pitchFamily="2" charset="0"/>
              </a:rPr>
              <a:t>8-10</a:t>
            </a:r>
          </a:p>
          <a:p>
            <a:pPr>
              <a:spcAft>
                <a:spcPts val="100"/>
              </a:spcAft>
            </a:pPr>
            <a:r>
              <a:rPr lang="en-US" sz="1050" dirty="0">
                <a:latin typeface="Poppins ExtraLight" panose="00000300000000000000" pitchFamily="2" charset="0"/>
                <a:cs typeface="Poppins ExtraLight" panose="00000300000000000000" pitchFamily="2" charset="0"/>
              </a:rPr>
              <a:t>Patient capacity per doctor per day in a single-chair setup</a:t>
            </a:r>
            <a:endParaRPr lang="en-IN" sz="600" dirty="0">
              <a:latin typeface="Poppins ExtraLight" panose="00000300000000000000" pitchFamily="2" charset="0"/>
              <a:cs typeface="Poppins ExtraLight" panose="00000300000000000000" pitchFamily="2" charset="0"/>
            </a:endParaRPr>
          </a:p>
        </p:txBody>
      </p:sp>
      <p:pic>
        <p:nvPicPr>
          <p:cNvPr id="33" name="Picture 32">
            <a:extLst>
              <a:ext uri="{FF2B5EF4-FFF2-40B4-BE49-F238E27FC236}">
                <a16:creationId xmlns:a16="http://schemas.microsoft.com/office/drawing/2014/main" id="{33FDBA4E-735C-DDB1-5305-B5BA163A6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211" y="4649949"/>
            <a:ext cx="2357571" cy="2357571"/>
          </a:xfrm>
          <a:prstGeom prst="rect">
            <a:avLst/>
          </a:prstGeom>
        </p:spPr>
      </p:pic>
      <p:sp>
        <p:nvSpPr>
          <p:cNvPr id="35" name="TextBox 34">
            <a:extLst>
              <a:ext uri="{FF2B5EF4-FFF2-40B4-BE49-F238E27FC236}">
                <a16:creationId xmlns:a16="http://schemas.microsoft.com/office/drawing/2014/main" id="{A17EC3D3-2DD8-2A4A-1AA4-3F6D7F7DDE6F}"/>
              </a:ext>
            </a:extLst>
          </p:cNvPr>
          <p:cNvSpPr txBox="1"/>
          <p:nvPr/>
        </p:nvSpPr>
        <p:spPr>
          <a:xfrm>
            <a:off x="6687542" y="882114"/>
            <a:ext cx="5035510" cy="646331"/>
          </a:xfrm>
          <a:prstGeom prst="rect">
            <a:avLst/>
          </a:prstGeom>
          <a:noFill/>
        </p:spPr>
        <p:txBody>
          <a:bodyPr wrap="square">
            <a:spAutoFit/>
          </a:bodyPr>
          <a:lstStyle/>
          <a:p>
            <a:r>
              <a:rPr lang="en-US" dirty="0">
                <a:solidFill>
                  <a:schemeClr val="bg1"/>
                </a:solidFill>
                <a:latin typeface="Poppins Light" panose="00000400000000000000" pitchFamily="2" charset="0"/>
                <a:cs typeface="Poppins Light" panose="00000400000000000000" pitchFamily="2" charset="0"/>
              </a:rPr>
              <a:t>What activities do you engage in for your professional development? </a:t>
            </a:r>
            <a:r>
              <a:rPr lang="en-US" dirty="0">
                <a:solidFill>
                  <a:schemeClr val="bg1"/>
                </a:solidFill>
                <a:latin typeface="Poppins Thin" panose="00000300000000000000" pitchFamily="2" charset="0"/>
                <a:cs typeface="Poppins Thin" panose="00000300000000000000" pitchFamily="2" charset="0"/>
              </a:rPr>
              <a:t>[n=250]</a:t>
            </a:r>
            <a:endParaRPr lang="en-IN" dirty="0">
              <a:solidFill>
                <a:schemeClr val="bg1"/>
              </a:solidFill>
              <a:latin typeface="Poppins Thin" panose="00000300000000000000" pitchFamily="2" charset="0"/>
              <a:cs typeface="Poppins Thin" panose="00000300000000000000" pitchFamily="2" charset="0"/>
            </a:endParaRPr>
          </a:p>
        </p:txBody>
      </p:sp>
      <p:cxnSp>
        <p:nvCxnSpPr>
          <p:cNvPr id="36" name="Straight Connector 35">
            <a:extLst>
              <a:ext uri="{FF2B5EF4-FFF2-40B4-BE49-F238E27FC236}">
                <a16:creationId xmlns:a16="http://schemas.microsoft.com/office/drawing/2014/main" id="{B870AC0B-1096-95F9-F127-B68BE15DD6F5}"/>
              </a:ext>
            </a:extLst>
          </p:cNvPr>
          <p:cNvCxnSpPr>
            <a:cxnSpLocks/>
          </p:cNvCxnSpPr>
          <p:nvPr/>
        </p:nvCxnSpPr>
        <p:spPr>
          <a:xfrm flipV="1">
            <a:off x="6651629" y="791964"/>
            <a:ext cx="0" cy="689468"/>
          </a:xfrm>
          <a:prstGeom prst="line">
            <a:avLst/>
          </a:prstGeom>
          <a:ln>
            <a:solidFill>
              <a:srgbClr val="F1EBE4"/>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C2248D1-FF8D-45AA-1CD5-A2F46B695C18}"/>
              </a:ext>
            </a:extLst>
          </p:cNvPr>
          <p:cNvSpPr txBox="1"/>
          <p:nvPr/>
        </p:nvSpPr>
        <p:spPr>
          <a:xfrm>
            <a:off x="6262638" y="684962"/>
            <a:ext cx="310597" cy="830997"/>
          </a:xfrm>
          <a:prstGeom prst="rect">
            <a:avLst/>
          </a:prstGeom>
          <a:noFill/>
        </p:spPr>
        <p:txBody>
          <a:bodyPr wrap="square">
            <a:spAutoFit/>
          </a:bodyPr>
          <a:lstStyle/>
          <a:p>
            <a:pPr algn="ctr"/>
            <a:r>
              <a:rPr lang="en-US" sz="4800" dirty="0">
                <a:solidFill>
                  <a:schemeClr val="bg1"/>
                </a:solidFill>
                <a:latin typeface="Bahnschrift Light Condensed" panose="020B0502040204020203" pitchFamily="34" charset="0"/>
                <a:cs typeface="Poppins Light" panose="00000400000000000000" pitchFamily="2" charset="0"/>
              </a:rPr>
              <a:t>Q</a:t>
            </a:r>
            <a:endParaRPr lang="en-IN" sz="4800" dirty="0">
              <a:latin typeface="Bahnschrift Light Condensed" panose="020B0502040204020203" pitchFamily="34" charset="0"/>
            </a:endParaRPr>
          </a:p>
        </p:txBody>
      </p:sp>
      <p:graphicFrame>
        <p:nvGraphicFramePr>
          <p:cNvPr id="48" name="Chart 47">
            <a:extLst>
              <a:ext uri="{FF2B5EF4-FFF2-40B4-BE49-F238E27FC236}">
                <a16:creationId xmlns:a16="http://schemas.microsoft.com/office/drawing/2014/main" id="{0305F866-5B4C-2062-D073-6F082494DE95}"/>
              </a:ext>
            </a:extLst>
          </p:cNvPr>
          <p:cNvGraphicFramePr/>
          <p:nvPr>
            <p:extLst>
              <p:ext uri="{D42A27DB-BD31-4B8C-83A1-F6EECF244321}">
                <p14:modId xmlns:p14="http://schemas.microsoft.com/office/powerpoint/2010/main" val="550840655"/>
              </p:ext>
            </p:extLst>
          </p:nvPr>
        </p:nvGraphicFramePr>
        <p:xfrm>
          <a:off x="6623532" y="1688512"/>
          <a:ext cx="4816544" cy="2797300"/>
        </p:xfrm>
        <a:graphic>
          <a:graphicData uri="http://schemas.openxmlformats.org/drawingml/2006/chart">
            <c:chart xmlns:c="http://schemas.openxmlformats.org/drawingml/2006/chart" xmlns:r="http://schemas.openxmlformats.org/officeDocument/2006/relationships" r:id="rId3"/>
          </a:graphicData>
        </a:graphic>
      </p:graphicFrame>
      <p:sp>
        <p:nvSpPr>
          <p:cNvPr id="52" name="TextBox 51">
            <a:extLst>
              <a:ext uri="{FF2B5EF4-FFF2-40B4-BE49-F238E27FC236}">
                <a16:creationId xmlns:a16="http://schemas.microsoft.com/office/drawing/2014/main" id="{34D75995-784C-B316-D382-B5BBFEB13381}"/>
              </a:ext>
            </a:extLst>
          </p:cNvPr>
          <p:cNvSpPr txBox="1"/>
          <p:nvPr/>
        </p:nvSpPr>
        <p:spPr>
          <a:xfrm>
            <a:off x="6841566" y="4955419"/>
            <a:ext cx="4892012" cy="1746632"/>
          </a:xfrm>
          <a:prstGeom prst="rect">
            <a:avLst/>
          </a:prstGeom>
          <a:noFill/>
        </p:spPr>
        <p:txBody>
          <a:bodyPr wrap="square" numCol="2" spcCol="270000">
            <a:spAutoFit/>
          </a:bodyPr>
          <a:lstStyle/>
          <a:p>
            <a:pPr marL="179388" indent="-179388">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Ankit </a:t>
            </a:r>
            <a:r>
              <a:rPr lang="en-IN" sz="1000" dirty="0" err="1">
                <a:solidFill>
                  <a:schemeClr val="bg1"/>
                </a:solidFill>
                <a:latin typeface="Poppins Light" panose="00000400000000000000" pitchFamily="2" charset="0"/>
                <a:cs typeface="Poppins Light" panose="00000400000000000000" pitchFamily="2" charset="0"/>
              </a:rPr>
              <a:t>Bhagora</a:t>
            </a:r>
            <a:r>
              <a:rPr lang="en-IN" sz="1000" dirty="0">
                <a:solidFill>
                  <a:schemeClr val="bg1"/>
                </a:solidFill>
                <a:latin typeface="Poppins Light" panose="00000400000000000000" pitchFamily="2" charset="0"/>
                <a:cs typeface="Poppins Light" panose="00000400000000000000" pitchFamily="2" charset="0"/>
              </a:rPr>
              <a:t>, Ahmedabad</a:t>
            </a:r>
          </a:p>
          <a:p>
            <a:pPr marL="179388" indent="-179388">
              <a:spcAft>
                <a:spcPts val="100"/>
              </a:spcAft>
              <a:buFont typeface="Arial" panose="020B0604020202020204" pitchFamily="34" charset="0"/>
              <a:buChar char="•"/>
            </a:pP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Neha Yadav, Ahmedabad</a:t>
            </a:r>
          </a:p>
          <a:p>
            <a:pPr marL="179388" indent="-179388">
              <a:spcAft>
                <a:spcPts val="100"/>
              </a:spcAft>
              <a:buFont typeface="Arial" panose="020B0604020202020204" pitchFamily="34" charset="0"/>
              <a:buChar char="•"/>
            </a:pP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a:t>
            </a:r>
            <a:r>
              <a:rPr lang="en-IN" sz="1000" dirty="0" err="1">
                <a:solidFill>
                  <a:schemeClr val="bg1"/>
                </a:solidFill>
                <a:latin typeface="Poppins Light" panose="00000400000000000000" pitchFamily="2" charset="0"/>
                <a:cs typeface="Poppins Light" panose="00000400000000000000" pitchFamily="2" charset="0"/>
              </a:rPr>
              <a:t>Rinki</a:t>
            </a:r>
            <a:r>
              <a:rPr lang="en-IN" sz="1000" dirty="0">
                <a:solidFill>
                  <a:schemeClr val="bg1"/>
                </a:solidFill>
                <a:latin typeface="Poppins Light" panose="00000400000000000000" pitchFamily="2" charset="0"/>
                <a:cs typeface="Poppins Light" panose="00000400000000000000" pitchFamily="2" charset="0"/>
              </a:rPr>
              <a:t> Arya, </a:t>
            </a:r>
            <a:r>
              <a:rPr lang="en-IN" sz="1000" dirty="0" err="1">
                <a:solidFill>
                  <a:schemeClr val="bg1"/>
                </a:solidFill>
                <a:latin typeface="Poppins Light" panose="00000400000000000000" pitchFamily="2" charset="0"/>
                <a:cs typeface="Poppins Light" panose="00000400000000000000" pitchFamily="2" charset="0"/>
              </a:rPr>
              <a:t>NoidaDehradun</a:t>
            </a: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Dr. Rajat Majumder, </a:t>
            </a:r>
          </a:p>
          <a:p>
            <a:pPr marL="179388" indent="-179388">
              <a:spcAft>
                <a:spcPts val="100"/>
              </a:spcAft>
              <a:buFont typeface="Arial" panose="020B0604020202020204" pitchFamily="34" charset="0"/>
              <a:buChar char="•"/>
            </a:pP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a:t>
            </a:r>
            <a:r>
              <a:rPr lang="en-IN" sz="1000" dirty="0" err="1">
                <a:solidFill>
                  <a:schemeClr val="bg1"/>
                </a:solidFill>
                <a:latin typeface="Poppins Light" panose="00000400000000000000" pitchFamily="2" charset="0"/>
                <a:cs typeface="Poppins Light" panose="00000400000000000000" pitchFamily="2" charset="0"/>
              </a:rPr>
              <a:t>Bharkar</a:t>
            </a:r>
            <a:r>
              <a:rPr lang="en-IN" sz="1000" dirty="0">
                <a:solidFill>
                  <a:schemeClr val="bg1"/>
                </a:solidFill>
                <a:latin typeface="Poppins Light" panose="00000400000000000000" pitchFamily="2" charset="0"/>
                <a:cs typeface="Poppins Light" panose="00000400000000000000" pitchFamily="2" charset="0"/>
              </a:rPr>
              <a:t> </a:t>
            </a:r>
            <a:r>
              <a:rPr lang="en-IN" sz="1000" dirty="0" err="1">
                <a:solidFill>
                  <a:schemeClr val="bg1"/>
                </a:solidFill>
                <a:latin typeface="Poppins Light" panose="00000400000000000000" pitchFamily="2" charset="0"/>
                <a:cs typeface="Poppins Light" panose="00000400000000000000" pitchFamily="2" charset="0"/>
              </a:rPr>
              <a:t>Mujherjee</a:t>
            </a:r>
            <a:r>
              <a:rPr lang="en-IN" sz="1000" dirty="0">
                <a:solidFill>
                  <a:schemeClr val="bg1"/>
                </a:solidFill>
                <a:latin typeface="Poppins Light" panose="00000400000000000000" pitchFamily="2" charset="0"/>
                <a:cs typeface="Poppins Light" panose="00000400000000000000" pitchFamily="2" charset="0"/>
              </a:rPr>
              <a:t> , </a:t>
            </a:r>
            <a:r>
              <a:rPr lang="en-IN" sz="1000" dirty="0" err="1">
                <a:solidFill>
                  <a:schemeClr val="bg1"/>
                </a:solidFill>
                <a:latin typeface="Poppins Light" panose="00000400000000000000" pitchFamily="2" charset="0"/>
                <a:cs typeface="Poppins Light" panose="00000400000000000000" pitchFamily="2" charset="0"/>
              </a:rPr>
              <a:t>Koltaka</a:t>
            </a: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endParaRPr lang="en-IN" sz="1000" dirty="0">
              <a:solidFill>
                <a:schemeClr val="bg1"/>
              </a:solidFill>
              <a:latin typeface="Poppins Light" panose="00000400000000000000" pitchFamily="2" charset="0"/>
              <a:cs typeface="Poppins Light" panose="00000400000000000000" pitchFamily="2" charset="0"/>
            </a:endParaRPr>
          </a:p>
          <a:p>
            <a:pPr marL="171450" indent="-171450">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Soham Chatterjee, Kolkata</a:t>
            </a:r>
          </a:p>
          <a:p>
            <a:pPr marL="179388" indent="-179388">
              <a:spcAft>
                <a:spcPts val="100"/>
              </a:spcAft>
              <a:buFont typeface="Arial" panose="020B0604020202020204" pitchFamily="34" charset="0"/>
              <a:buChar char="•"/>
            </a:pP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r>
              <a:rPr lang="en-US" sz="1000" dirty="0">
                <a:solidFill>
                  <a:schemeClr val="bg1"/>
                </a:solidFill>
                <a:latin typeface="Poppins Light" panose="00000400000000000000" pitchFamily="2" charset="0"/>
                <a:cs typeface="Poppins Light" panose="00000400000000000000" pitchFamily="2" charset="0"/>
              </a:rPr>
              <a:t>Dr. </a:t>
            </a:r>
            <a:r>
              <a:rPr lang="en-US" sz="1000" dirty="0" err="1">
                <a:solidFill>
                  <a:schemeClr val="bg1"/>
                </a:solidFill>
                <a:latin typeface="Poppins Light" panose="00000400000000000000" pitchFamily="2" charset="0"/>
                <a:cs typeface="Poppins Light" panose="00000400000000000000" pitchFamily="2" charset="0"/>
              </a:rPr>
              <a:t>Payal</a:t>
            </a:r>
            <a:r>
              <a:rPr lang="en-US" sz="1000" dirty="0">
                <a:solidFill>
                  <a:schemeClr val="bg1"/>
                </a:solidFill>
                <a:latin typeface="Poppins Light" panose="00000400000000000000" pitchFamily="2" charset="0"/>
                <a:cs typeface="Poppins Light" panose="00000400000000000000" pitchFamily="2" charset="0"/>
              </a:rPr>
              <a:t> </a:t>
            </a:r>
            <a:r>
              <a:rPr lang="en-US" sz="1000" dirty="0" err="1">
                <a:solidFill>
                  <a:schemeClr val="bg1"/>
                </a:solidFill>
                <a:latin typeface="Poppins Light" panose="00000400000000000000" pitchFamily="2" charset="0"/>
                <a:cs typeface="Poppins Light" panose="00000400000000000000" pitchFamily="2" charset="0"/>
              </a:rPr>
              <a:t>Kedia</a:t>
            </a:r>
            <a:r>
              <a:rPr lang="en-IN" sz="1000" dirty="0">
                <a:solidFill>
                  <a:schemeClr val="bg1"/>
                </a:solidFill>
                <a:latin typeface="Poppins Light" panose="00000400000000000000" pitchFamily="2" charset="0"/>
                <a:cs typeface="Poppins Light" panose="00000400000000000000" pitchFamily="2" charset="0"/>
              </a:rPr>
              <a:t>, Kolkata</a:t>
            </a:r>
          </a:p>
          <a:p>
            <a:pPr marL="179388" indent="-179388">
              <a:spcAft>
                <a:spcPts val="100"/>
              </a:spcAft>
              <a:buFont typeface="Arial" panose="020B0604020202020204" pitchFamily="34" charset="0"/>
              <a:buChar char="•"/>
            </a:pP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Karishma </a:t>
            </a:r>
            <a:r>
              <a:rPr lang="en-IN" sz="1000" dirty="0" err="1">
                <a:solidFill>
                  <a:schemeClr val="bg1"/>
                </a:solidFill>
                <a:latin typeface="Poppins Light" panose="00000400000000000000" pitchFamily="2" charset="0"/>
                <a:cs typeface="Poppins Light" panose="00000400000000000000" pitchFamily="2" charset="0"/>
              </a:rPr>
              <a:t>Jaradi</a:t>
            </a:r>
            <a:r>
              <a:rPr lang="en-IN" sz="1000" dirty="0">
                <a:solidFill>
                  <a:schemeClr val="bg1"/>
                </a:solidFill>
                <a:latin typeface="Poppins Light" panose="00000400000000000000" pitchFamily="2" charset="0"/>
                <a:cs typeface="Poppins Light" panose="00000400000000000000" pitchFamily="2" charset="0"/>
              </a:rPr>
              <a:t>, Mumbai</a:t>
            </a:r>
          </a:p>
          <a:p>
            <a:pPr>
              <a:spcAft>
                <a:spcPts val="100"/>
              </a:spcAft>
            </a:pP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a:t>
            </a:r>
            <a:r>
              <a:rPr lang="en-IN" sz="1000" dirty="0" err="1">
                <a:solidFill>
                  <a:schemeClr val="bg1"/>
                </a:solidFill>
                <a:latin typeface="Poppins Light" panose="00000400000000000000" pitchFamily="2" charset="0"/>
                <a:cs typeface="Poppins Light" panose="00000400000000000000" pitchFamily="2" charset="0"/>
              </a:rPr>
              <a:t>Noorudheen</a:t>
            </a:r>
            <a:r>
              <a:rPr lang="en-IN" sz="1000" dirty="0">
                <a:solidFill>
                  <a:schemeClr val="bg1"/>
                </a:solidFill>
                <a:latin typeface="Poppins Light" panose="00000400000000000000" pitchFamily="2" charset="0"/>
                <a:cs typeface="Poppins Light" panose="00000400000000000000" pitchFamily="2" charset="0"/>
              </a:rPr>
              <a:t> Mn, Kerala</a:t>
            </a:r>
          </a:p>
          <a:p>
            <a:pPr>
              <a:spcAft>
                <a:spcPts val="100"/>
              </a:spcAft>
            </a:pPr>
            <a:endParaRPr lang="en-IN" sz="1000" dirty="0">
              <a:solidFill>
                <a:schemeClr val="bg1"/>
              </a:solidFill>
              <a:latin typeface="Poppins Light" panose="00000400000000000000" pitchFamily="2" charset="0"/>
              <a:cs typeface="Poppins Light" panose="00000400000000000000" pitchFamily="2" charset="0"/>
            </a:endParaRPr>
          </a:p>
          <a:p>
            <a:pPr marL="179388" indent="-179388">
              <a:spcAft>
                <a:spcPts val="100"/>
              </a:spcAft>
              <a:buFont typeface="Arial" panose="020B0604020202020204" pitchFamily="34" charset="0"/>
              <a:buChar char="•"/>
            </a:pPr>
            <a:r>
              <a:rPr lang="en-IN" sz="1000" dirty="0">
                <a:solidFill>
                  <a:schemeClr val="bg1"/>
                </a:solidFill>
                <a:latin typeface="Poppins Light" panose="00000400000000000000" pitchFamily="2" charset="0"/>
                <a:cs typeface="Poppins Light" panose="00000400000000000000" pitchFamily="2" charset="0"/>
              </a:rPr>
              <a:t>Dr. Manisha Mehta, Mumbai</a:t>
            </a:r>
          </a:p>
        </p:txBody>
      </p:sp>
      <p:sp>
        <p:nvSpPr>
          <p:cNvPr id="3" name="TextBox 2">
            <a:extLst>
              <a:ext uri="{FF2B5EF4-FFF2-40B4-BE49-F238E27FC236}">
                <a16:creationId xmlns:a16="http://schemas.microsoft.com/office/drawing/2014/main" id="{3BB901A6-1790-3242-3DF1-FFE47F5C3DB0}"/>
              </a:ext>
            </a:extLst>
          </p:cNvPr>
          <p:cNvSpPr txBox="1"/>
          <p:nvPr/>
        </p:nvSpPr>
        <p:spPr>
          <a:xfrm>
            <a:off x="6687542" y="717258"/>
            <a:ext cx="4957116" cy="253916"/>
          </a:xfrm>
          <a:prstGeom prst="rect">
            <a:avLst/>
          </a:prstGeom>
          <a:noFill/>
        </p:spPr>
        <p:txBody>
          <a:bodyPr wrap="square">
            <a:spAutoFit/>
          </a:bodyPr>
          <a:lstStyle/>
          <a:p>
            <a:r>
              <a:rPr lang="en-US" sz="1050" dirty="0">
                <a:solidFill>
                  <a:schemeClr val="bg1"/>
                </a:solidFill>
                <a:latin typeface="Poppins Light" panose="00000400000000000000" pitchFamily="2" charset="0"/>
                <a:cs typeface="Poppins Light" panose="00000400000000000000" pitchFamily="2" charset="0"/>
              </a:rPr>
              <a:t>#OHP VIEW ON PROFESSIONAL DEVELOPMENT</a:t>
            </a:r>
            <a:endParaRPr lang="en-IN" sz="1050" dirty="0">
              <a:solidFill>
                <a:schemeClr val="bg1"/>
              </a:solidFill>
              <a:latin typeface="Poppins Light" panose="00000400000000000000" pitchFamily="2" charset="0"/>
              <a:cs typeface="Poppins Light" panose="00000400000000000000" pitchFamily="2" charset="0"/>
            </a:endParaRPr>
          </a:p>
        </p:txBody>
      </p:sp>
      <p:sp>
        <p:nvSpPr>
          <p:cNvPr id="17" name="TextBox 16">
            <a:extLst>
              <a:ext uri="{FF2B5EF4-FFF2-40B4-BE49-F238E27FC236}">
                <a16:creationId xmlns:a16="http://schemas.microsoft.com/office/drawing/2014/main" id="{EF42C90C-4757-3225-F462-62E7155BBE73}"/>
              </a:ext>
            </a:extLst>
          </p:cNvPr>
          <p:cNvSpPr txBox="1"/>
          <p:nvPr/>
        </p:nvSpPr>
        <p:spPr>
          <a:xfrm>
            <a:off x="554466" y="2119883"/>
            <a:ext cx="2536954" cy="830997"/>
          </a:xfrm>
          <a:prstGeom prst="rect">
            <a:avLst/>
          </a:prstGeom>
          <a:noFill/>
        </p:spPr>
        <p:txBody>
          <a:bodyPr wrap="square" rtlCol="0">
            <a:spAutoFit/>
          </a:bodyPr>
          <a:lstStyle/>
          <a:p>
            <a:r>
              <a:rPr lang="en-US" sz="2400" dirty="0">
                <a:latin typeface="Poppins Light" panose="00000400000000000000" pitchFamily="2" charset="0"/>
                <a:cs typeface="Poppins Light" panose="00000400000000000000" pitchFamily="2" charset="0"/>
              </a:rPr>
              <a:t>3,00,000+</a:t>
            </a:r>
          </a:p>
          <a:p>
            <a:r>
              <a:rPr lang="en-US" sz="1200" dirty="0">
                <a:latin typeface="Poppins ExtraLight" panose="00000300000000000000" pitchFamily="2" charset="0"/>
                <a:cs typeface="Poppins ExtraLight" panose="00000300000000000000" pitchFamily="2" charset="0"/>
              </a:rPr>
              <a:t>Oral Health Practitioners </a:t>
            </a:r>
          </a:p>
          <a:p>
            <a:r>
              <a:rPr lang="en-US" sz="1200" dirty="0">
                <a:latin typeface="Poppins ExtraLight" panose="00000300000000000000" pitchFamily="2" charset="0"/>
                <a:cs typeface="Poppins ExtraLight" panose="00000300000000000000" pitchFamily="2" charset="0"/>
              </a:rPr>
              <a:t>Pan India</a:t>
            </a:r>
            <a:endParaRPr lang="en-IN" sz="1200" dirty="0">
              <a:latin typeface="Poppins ExtraLight" panose="00000300000000000000" pitchFamily="2" charset="0"/>
              <a:cs typeface="Poppins ExtraLight" panose="00000300000000000000" pitchFamily="2" charset="0"/>
            </a:endParaRPr>
          </a:p>
        </p:txBody>
      </p:sp>
      <p:sp>
        <p:nvSpPr>
          <p:cNvPr id="19" name="TextBox 18">
            <a:extLst>
              <a:ext uri="{FF2B5EF4-FFF2-40B4-BE49-F238E27FC236}">
                <a16:creationId xmlns:a16="http://schemas.microsoft.com/office/drawing/2014/main" id="{06454995-8608-D499-105A-490535AAA9A5}"/>
              </a:ext>
            </a:extLst>
          </p:cNvPr>
          <p:cNvSpPr txBox="1"/>
          <p:nvPr/>
        </p:nvSpPr>
        <p:spPr>
          <a:xfrm>
            <a:off x="554465" y="3076124"/>
            <a:ext cx="2547549" cy="830997"/>
          </a:xfrm>
          <a:prstGeom prst="rect">
            <a:avLst/>
          </a:prstGeom>
          <a:noFill/>
        </p:spPr>
        <p:txBody>
          <a:bodyPr wrap="square" rtlCol="0">
            <a:spAutoFit/>
          </a:bodyPr>
          <a:lstStyle/>
          <a:p>
            <a:r>
              <a:rPr lang="en-US" sz="2400" dirty="0">
                <a:latin typeface="Poppins Light" panose="00000400000000000000" pitchFamily="2" charset="0"/>
                <a:cs typeface="Poppins Light" panose="00000400000000000000" pitchFamily="2" charset="0"/>
              </a:rPr>
              <a:t>65,000+</a:t>
            </a:r>
          </a:p>
          <a:p>
            <a:r>
              <a:rPr lang="en-US" sz="1200" dirty="0">
                <a:latin typeface="Poppins ExtraLight" panose="00000300000000000000" pitchFamily="2" charset="0"/>
                <a:cs typeface="Poppins ExtraLight" panose="00000300000000000000" pitchFamily="2" charset="0"/>
              </a:rPr>
              <a:t>Dental clinics including Govt and private hospitals</a:t>
            </a:r>
          </a:p>
        </p:txBody>
      </p:sp>
      <p:sp>
        <p:nvSpPr>
          <p:cNvPr id="20" name="TextBox 19">
            <a:extLst>
              <a:ext uri="{FF2B5EF4-FFF2-40B4-BE49-F238E27FC236}">
                <a16:creationId xmlns:a16="http://schemas.microsoft.com/office/drawing/2014/main" id="{2971B47D-E880-990C-4FCE-C28746082DCC}"/>
              </a:ext>
            </a:extLst>
          </p:cNvPr>
          <p:cNvSpPr txBox="1"/>
          <p:nvPr/>
        </p:nvSpPr>
        <p:spPr>
          <a:xfrm>
            <a:off x="554465" y="4172623"/>
            <a:ext cx="2674872" cy="1015663"/>
          </a:xfrm>
          <a:prstGeom prst="rect">
            <a:avLst/>
          </a:prstGeom>
          <a:noFill/>
        </p:spPr>
        <p:txBody>
          <a:bodyPr wrap="square" rtlCol="0">
            <a:spAutoFit/>
          </a:bodyPr>
          <a:lstStyle/>
          <a:p>
            <a:r>
              <a:rPr lang="en-US" sz="2400" dirty="0">
                <a:latin typeface="Poppins Light" panose="00000400000000000000" pitchFamily="2" charset="0"/>
                <a:cs typeface="Poppins Light" panose="00000400000000000000" pitchFamily="2" charset="0"/>
              </a:rPr>
              <a:t>400+</a:t>
            </a:r>
          </a:p>
          <a:p>
            <a:r>
              <a:rPr lang="en-US" sz="1200" dirty="0">
                <a:latin typeface="Poppins ExtraLight" panose="00000300000000000000" pitchFamily="2" charset="0"/>
                <a:cs typeface="Poppins ExtraLight" panose="00000300000000000000" pitchFamily="2" charset="0"/>
              </a:rPr>
              <a:t>Colleges including govt, privately, and semi-government institutions</a:t>
            </a:r>
          </a:p>
        </p:txBody>
      </p:sp>
      <p:sp>
        <p:nvSpPr>
          <p:cNvPr id="25" name="TextBox 24">
            <a:extLst>
              <a:ext uri="{FF2B5EF4-FFF2-40B4-BE49-F238E27FC236}">
                <a16:creationId xmlns:a16="http://schemas.microsoft.com/office/drawing/2014/main" id="{991F5D72-4D91-B855-6732-A23CB6061ABD}"/>
              </a:ext>
            </a:extLst>
          </p:cNvPr>
          <p:cNvSpPr txBox="1"/>
          <p:nvPr/>
        </p:nvSpPr>
        <p:spPr>
          <a:xfrm>
            <a:off x="3400718" y="2322676"/>
            <a:ext cx="2539760" cy="2606739"/>
          </a:xfrm>
          <a:prstGeom prst="rect">
            <a:avLst/>
          </a:prstGeom>
          <a:noFill/>
        </p:spPr>
        <p:txBody>
          <a:bodyPr wrap="square">
            <a:spAutoFit/>
          </a:bodyPr>
          <a:lstStyle/>
          <a:p>
            <a:pPr>
              <a:lnSpc>
                <a:spcPct val="107000"/>
              </a:lnSpc>
              <a:spcAft>
                <a:spcPts val="800"/>
              </a:spcAft>
            </a:pPr>
            <a:r>
              <a:rPr lang="en-IN" sz="900" kern="100" dirty="0">
                <a:latin typeface="Poppins Light" panose="00000400000000000000" pitchFamily="2" charset="0"/>
                <a:ea typeface="Calibri" panose="020F0502020204030204" pitchFamily="34" charset="0"/>
                <a:cs typeface="Poppins Light" panose="00000400000000000000" pitchFamily="2" charset="0"/>
              </a:rPr>
              <a:t>#</a:t>
            </a:r>
            <a:r>
              <a:rPr lang="en-IN" sz="900" kern="100" dirty="0" err="1">
                <a:latin typeface="Poppins Light" panose="00000400000000000000" pitchFamily="2" charset="0"/>
                <a:ea typeface="Calibri" panose="020F0502020204030204" pitchFamily="34" charset="0"/>
                <a:cs typeface="Poppins Light" panose="00000400000000000000" pitchFamily="2" charset="0"/>
              </a:rPr>
              <a:t>DentalCare</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HealthySmile</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TeethCleaning</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SmileMakeover</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DentalTips</a:t>
            </a:r>
            <a:r>
              <a:rPr lang="en-IN" sz="900" kern="100" dirty="0">
                <a:latin typeface="Poppins Light" panose="00000400000000000000" pitchFamily="2" charset="0"/>
                <a:ea typeface="Calibri" panose="020F0502020204030204" pitchFamily="34" charset="0"/>
                <a:cs typeface="Poppins Light" panose="00000400000000000000" pitchFamily="2" charset="0"/>
              </a:rPr>
              <a:t> #Braces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CosmeticDentistry</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FamilyDentist</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OralHygiene</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TeethWhitening</a:t>
            </a:r>
            <a:r>
              <a:rPr lang="en-IN" sz="900" kern="100" dirty="0">
                <a:latin typeface="Poppins Light" panose="00000400000000000000" pitchFamily="2" charset="0"/>
                <a:ea typeface="Calibri" panose="020F0502020204030204" pitchFamily="34" charset="0"/>
                <a:cs typeface="Poppins Light" panose="00000400000000000000" pitchFamily="2" charset="0"/>
              </a:rPr>
              <a:t> #Invisalign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SmileGoals</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DentalImplants</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ToothHealth</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RoutineCheckup</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PediatricDentistry</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StraightSmile</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AestheticDentistry</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RootCanalTreatment</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BrightSmile</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KidsDentist</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SmileDesign</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CavityFilling</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HealthyTeethForKids</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FlossAndBrush</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AlignYourTeeth</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OrthodonticCare</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HappyLittleSmiles</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ToothRepair</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PreventiveCare</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DentalRestoration</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CrownsAndBridges</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FunAtTheDentist</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SmileCorrection</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r>
              <a:rPr lang="en-IN" sz="900" kern="100" dirty="0" err="1">
                <a:latin typeface="Poppins Light" panose="00000400000000000000" pitchFamily="2" charset="0"/>
                <a:ea typeface="Calibri" panose="020F0502020204030204" pitchFamily="34" charset="0"/>
                <a:cs typeface="Poppins Light" panose="00000400000000000000" pitchFamily="2" charset="0"/>
              </a:rPr>
              <a:t>HollywoodSmile</a:t>
            </a:r>
            <a:r>
              <a:rPr lang="en-IN" sz="900" kern="100" dirty="0">
                <a:latin typeface="Poppins Light" panose="00000400000000000000" pitchFamily="2" charset="0"/>
                <a:ea typeface="Calibri" panose="020F0502020204030204" pitchFamily="34" charset="0"/>
                <a:cs typeface="Poppins Light" panose="00000400000000000000" pitchFamily="2" charset="0"/>
              </a:rPr>
              <a:t> </a:t>
            </a:r>
            <a:endParaRPr lang="en-IN" sz="900" kern="100" dirty="0">
              <a:effectLst/>
              <a:latin typeface="Poppins Light" panose="00000400000000000000" pitchFamily="2" charset="0"/>
              <a:ea typeface="Calibri" panose="020F0502020204030204" pitchFamily="34" charset="0"/>
              <a:cs typeface="Poppins Light" panose="00000400000000000000" pitchFamily="2" charset="0"/>
            </a:endParaRPr>
          </a:p>
        </p:txBody>
      </p:sp>
      <p:sp>
        <p:nvSpPr>
          <p:cNvPr id="26" name="TextBox 25">
            <a:extLst>
              <a:ext uri="{FF2B5EF4-FFF2-40B4-BE49-F238E27FC236}">
                <a16:creationId xmlns:a16="http://schemas.microsoft.com/office/drawing/2014/main" id="{BCDEFF16-7444-FA32-6911-BD62DAC2801B}"/>
              </a:ext>
            </a:extLst>
          </p:cNvPr>
          <p:cNvSpPr txBox="1"/>
          <p:nvPr/>
        </p:nvSpPr>
        <p:spPr>
          <a:xfrm>
            <a:off x="3228580" y="1873810"/>
            <a:ext cx="2420546" cy="461665"/>
          </a:xfrm>
          <a:prstGeom prst="rect">
            <a:avLst/>
          </a:prstGeom>
          <a:noFill/>
        </p:spPr>
        <p:txBody>
          <a:bodyPr wrap="square" rtlCol="0">
            <a:spAutoFit/>
          </a:bodyPr>
          <a:lstStyle/>
          <a:p>
            <a:r>
              <a:rPr lang="en-US" sz="2400" dirty="0">
                <a:solidFill>
                  <a:srgbClr val="DCD8D3"/>
                </a:solidFill>
                <a:latin typeface="Poppins Light" panose="00000400000000000000" pitchFamily="2" charset="0"/>
                <a:cs typeface="Poppins Light" panose="00000400000000000000" pitchFamily="2" charset="0"/>
              </a:rPr>
              <a:t>CONTENT TAGS</a:t>
            </a:r>
            <a:endParaRPr lang="en-IN" sz="2400" dirty="0">
              <a:solidFill>
                <a:srgbClr val="DCD8D3"/>
              </a:solidFill>
              <a:latin typeface="Poppins Light" panose="00000400000000000000" pitchFamily="2" charset="0"/>
              <a:cs typeface="Poppins Light" panose="00000400000000000000" pitchFamily="2" charset="0"/>
            </a:endParaRPr>
          </a:p>
        </p:txBody>
      </p:sp>
      <p:cxnSp>
        <p:nvCxnSpPr>
          <p:cNvPr id="28" name="Connector: Elbow 27">
            <a:extLst>
              <a:ext uri="{FF2B5EF4-FFF2-40B4-BE49-F238E27FC236}">
                <a16:creationId xmlns:a16="http://schemas.microsoft.com/office/drawing/2014/main" id="{9C92BD04-0172-8249-51D3-2E0CD672BAF1}"/>
              </a:ext>
            </a:extLst>
          </p:cNvPr>
          <p:cNvCxnSpPr>
            <a:cxnSpLocks/>
          </p:cNvCxnSpPr>
          <p:nvPr/>
        </p:nvCxnSpPr>
        <p:spPr>
          <a:xfrm rot="16200000" flipH="1">
            <a:off x="2677563" y="2924647"/>
            <a:ext cx="2876065" cy="1393030"/>
          </a:xfrm>
          <a:prstGeom prst="bentConnector3">
            <a:avLst>
              <a:gd name="adj1" fmla="val 100075"/>
            </a:avLst>
          </a:prstGeom>
          <a:ln>
            <a:solidFill>
              <a:srgbClr val="DCD8D3"/>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66ED6A6-71D4-48AE-8D87-66A8BA3E614B}"/>
              </a:ext>
            </a:extLst>
          </p:cNvPr>
          <p:cNvSpPr/>
          <p:nvPr/>
        </p:nvSpPr>
        <p:spPr>
          <a:xfrm>
            <a:off x="3588344" y="4936369"/>
            <a:ext cx="2378148" cy="1854380"/>
          </a:xfrm>
          <a:prstGeom prst="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164151F-025A-4A6C-B674-A90D63A640CC}"/>
              </a:ext>
            </a:extLst>
          </p:cNvPr>
          <p:cNvSpPr/>
          <p:nvPr/>
        </p:nvSpPr>
        <p:spPr>
          <a:xfrm>
            <a:off x="489802" y="5422665"/>
            <a:ext cx="1783317" cy="1077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833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AB16F0-9CAB-ED72-B612-F4609DCCB035}"/>
              </a:ext>
            </a:extLst>
          </p:cNvPr>
          <p:cNvSpPr/>
          <p:nvPr/>
        </p:nvSpPr>
        <p:spPr>
          <a:xfrm>
            <a:off x="0" y="4744720"/>
            <a:ext cx="12192000" cy="2113280"/>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CB0EC45-4615-CD35-A21F-E7211A0428CD}"/>
              </a:ext>
            </a:extLst>
          </p:cNvPr>
          <p:cNvSpPr/>
          <p:nvPr/>
        </p:nvSpPr>
        <p:spPr>
          <a:xfrm>
            <a:off x="636574" y="684962"/>
            <a:ext cx="869925" cy="45719"/>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72BB"/>
              </a:solidFill>
            </a:endParaRPr>
          </a:p>
        </p:txBody>
      </p:sp>
      <p:sp>
        <p:nvSpPr>
          <p:cNvPr id="8" name="TextBox 7">
            <a:extLst>
              <a:ext uri="{FF2B5EF4-FFF2-40B4-BE49-F238E27FC236}">
                <a16:creationId xmlns:a16="http://schemas.microsoft.com/office/drawing/2014/main" id="{BED398AC-1D05-028A-4727-B63F7C21A1E2}"/>
              </a:ext>
            </a:extLst>
          </p:cNvPr>
          <p:cNvSpPr txBox="1"/>
          <p:nvPr/>
        </p:nvSpPr>
        <p:spPr>
          <a:xfrm>
            <a:off x="547342" y="866874"/>
            <a:ext cx="10166378" cy="584775"/>
          </a:xfrm>
          <a:prstGeom prst="rect">
            <a:avLst/>
          </a:prstGeom>
          <a:noFill/>
        </p:spPr>
        <p:txBody>
          <a:bodyPr wrap="square" rtlCol="0">
            <a:spAutoFit/>
          </a:bodyPr>
          <a:lstStyle/>
          <a:p>
            <a:r>
              <a:rPr lang="en-US" sz="3200" dirty="0">
                <a:solidFill>
                  <a:srgbClr val="0072BB"/>
                </a:solidFill>
                <a:latin typeface="Poppins Thin" panose="00000300000000000000" pitchFamily="2" charset="0"/>
                <a:cs typeface="Poppins Thin" panose="00000300000000000000" pitchFamily="2" charset="0"/>
              </a:rPr>
              <a:t>KEY SERVICES OR OFFERINGS FOR OTPs</a:t>
            </a:r>
            <a:endParaRPr lang="en-IN" sz="3200" dirty="0">
              <a:solidFill>
                <a:srgbClr val="0072BB"/>
              </a:solidFill>
              <a:latin typeface="Poppins Thin" panose="00000300000000000000" pitchFamily="2" charset="0"/>
              <a:cs typeface="Poppins Thin" panose="00000300000000000000" pitchFamily="2" charset="0"/>
            </a:endParaRPr>
          </a:p>
        </p:txBody>
      </p:sp>
      <p:sp>
        <p:nvSpPr>
          <p:cNvPr id="12" name="TextBox 11">
            <a:extLst>
              <a:ext uri="{FF2B5EF4-FFF2-40B4-BE49-F238E27FC236}">
                <a16:creationId xmlns:a16="http://schemas.microsoft.com/office/drawing/2014/main" id="{E676729A-CE21-1EEF-A23D-4A5D6BA7CAF2}"/>
              </a:ext>
            </a:extLst>
          </p:cNvPr>
          <p:cNvSpPr txBox="1"/>
          <p:nvPr/>
        </p:nvSpPr>
        <p:spPr>
          <a:xfrm>
            <a:off x="547342" y="2067167"/>
            <a:ext cx="2358418" cy="2364750"/>
          </a:xfrm>
          <a:prstGeom prst="rect">
            <a:avLst/>
          </a:prstGeom>
          <a:noFill/>
        </p:spPr>
        <p:txBody>
          <a:bodyPr wrap="square">
            <a:spAutoFit/>
          </a:bodyPr>
          <a:lstStyle/>
          <a:p>
            <a:pPr>
              <a:spcAft>
                <a:spcPts val="500"/>
              </a:spcAft>
            </a:pPr>
            <a:r>
              <a:rPr lang="en-IN" sz="1400" dirty="0">
                <a:latin typeface="Poppins Medium" panose="00000600000000000000" pitchFamily="2" charset="0"/>
                <a:cs typeface="Poppins Medium" panose="00000600000000000000" pitchFamily="2" charset="0"/>
              </a:rPr>
              <a:t>Comprehensive Resource Library</a:t>
            </a:r>
          </a:p>
          <a:p>
            <a:r>
              <a:rPr lang="en-US" sz="1050" dirty="0">
                <a:latin typeface="Poppins Light" panose="00000400000000000000" pitchFamily="2" charset="0"/>
                <a:cs typeface="Poppins Light" panose="00000400000000000000" pitchFamily="2" charset="0"/>
              </a:rPr>
              <a:t>The Resource Library features curated oral health </a:t>
            </a:r>
            <a:r>
              <a:rPr lang="en-US" sz="1050" dirty="0">
                <a:solidFill>
                  <a:srgbClr val="0072BB"/>
                </a:solidFill>
                <a:latin typeface="Poppins Medium" panose="00000600000000000000" pitchFamily="2" charset="0"/>
                <a:cs typeface="Poppins Medium" panose="00000600000000000000" pitchFamily="2" charset="0"/>
              </a:rPr>
              <a:t>real-world evidence (RWE) content</a:t>
            </a:r>
            <a:r>
              <a:rPr lang="en-US" sz="1050" dirty="0">
                <a:solidFill>
                  <a:srgbClr val="0072BB"/>
                </a:solidFill>
                <a:latin typeface="Poppins Light" panose="00000400000000000000" pitchFamily="2" charset="0"/>
                <a:cs typeface="Poppins Light" panose="00000400000000000000" pitchFamily="2" charset="0"/>
              </a:rPr>
              <a:t>, </a:t>
            </a:r>
            <a:r>
              <a:rPr lang="en-US" sz="1050" dirty="0">
                <a:latin typeface="Poppins Light" panose="00000400000000000000" pitchFamily="2" charset="0"/>
                <a:cs typeface="Poppins Light" panose="00000400000000000000" pitchFamily="2" charset="0"/>
              </a:rPr>
              <a:t>including peer-reviewed articles and clinical guidelines from top organizations. It also provides a </a:t>
            </a:r>
            <a:r>
              <a:rPr lang="en-US" sz="1050" dirty="0">
                <a:solidFill>
                  <a:srgbClr val="0072BB"/>
                </a:solidFill>
                <a:latin typeface="Poppins Medium" panose="00000600000000000000" pitchFamily="2" charset="0"/>
                <a:cs typeface="Poppins Medium" panose="00000600000000000000" pitchFamily="2" charset="0"/>
              </a:rPr>
              <a:t>platform for sharing challenging case studies</a:t>
            </a:r>
            <a:r>
              <a:rPr lang="en-US" sz="1050" dirty="0">
                <a:solidFill>
                  <a:srgbClr val="0072BB"/>
                </a:solidFill>
                <a:latin typeface="Poppins SemiBold" panose="00000700000000000000" pitchFamily="2" charset="0"/>
                <a:cs typeface="Poppins SemiBold" panose="00000700000000000000" pitchFamily="2" charset="0"/>
              </a:rPr>
              <a:t> </a:t>
            </a:r>
            <a:r>
              <a:rPr lang="en-US" sz="1050" dirty="0">
                <a:latin typeface="Poppins Light" panose="00000400000000000000" pitchFamily="2" charset="0"/>
                <a:cs typeface="Poppins Light" panose="00000400000000000000" pitchFamily="2" charset="0"/>
              </a:rPr>
              <a:t>and discussing the latest trends, innovations, and best practices in oral heath.</a:t>
            </a:r>
            <a:endParaRPr lang="en-IN" sz="1050" dirty="0">
              <a:latin typeface="Poppins Light" panose="00000400000000000000" pitchFamily="2" charset="0"/>
              <a:cs typeface="Poppins Light" panose="00000400000000000000" pitchFamily="2" charset="0"/>
            </a:endParaRPr>
          </a:p>
        </p:txBody>
      </p:sp>
      <p:sp>
        <p:nvSpPr>
          <p:cNvPr id="16" name="TextBox 15">
            <a:extLst>
              <a:ext uri="{FF2B5EF4-FFF2-40B4-BE49-F238E27FC236}">
                <a16:creationId xmlns:a16="http://schemas.microsoft.com/office/drawing/2014/main" id="{9C8F24A9-F50B-0E96-79A6-EA6E8242ED87}"/>
              </a:ext>
            </a:extLst>
          </p:cNvPr>
          <p:cNvSpPr txBox="1"/>
          <p:nvPr/>
        </p:nvSpPr>
        <p:spPr>
          <a:xfrm>
            <a:off x="3436169" y="2067167"/>
            <a:ext cx="2358418" cy="2364750"/>
          </a:xfrm>
          <a:prstGeom prst="rect">
            <a:avLst/>
          </a:prstGeom>
          <a:noFill/>
        </p:spPr>
        <p:txBody>
          <a:bodyPr wrap="square">
            <a:spAutoFit/>
          </a:bodyPr>
          <a:lstStyle/>
          <a:p>
            <a:pPr>
              <a:spcAft>
                <a:spcPts val="500"/>
              </a:spcAft>
            </a:pPr>
            <a:r>
              <a:rPr lang="en-IN" sz="1400" dirty="0">
                <a:latin typeface="Poppins Medium" panose="00000600000000000000" pitchFamily="2" charset="0"/>
                <a:cs typeface="Poppins Medium" panose="00000600000000000000" pitchFamily="2" charset="0"/>
              </a:rPr>
              <a:t>LIVE CME/CPD Programs &amp; Conference Updates</a:t>
            </a:r>
          </a:p>
          <a:p>
            <a:r>
              <a:rPr lang="en-US" sz="1050" dirty="0">
                <a:latin typeface="Poppins Light" panose="00000400000000000000" pitchFamily="2" charset="0"/>
                <a:cs typeface="Poppins Light" panose="00000400000000000000" pitchFamily="2" charset="0"/>
              </a:rPr>
              <a:t>This module includes live sessions </a:t>
            </a:r>
            <a:r>
              <a:rPr lang="en-US" sz="1050" dirty="0">
                <a:solidFill>
                  <a:srgbClr val="0072BB"/>
                </a:solidFill>
                <a:latin typeface="Poppins Medium" panose="00000600000000000000" pitchFamily="2" charset="0"/>
                <a:cs typeface="Poppins Medium" panose="00000600000000000000" pitchFamily="2" charset="0"/>
              </a:rPr>
              <a:t>for continuing medical education (CME) </a:t>
            </a:r>
            <a:r>
              <a:rPr lang="en-US" sz="1050" dirty="0">
                <a:latin typeface="Poppins Light" panose="00000400000000000000" pitchFamily="2" charset="0"/>
                <a:cs typeface="Poppins Light" panose="00000400000000000000" pitchFamily="2" charset="0"/>
              </a:rPr>
              <a:t>and hosting virtual and hybrid conferences, </a:t>
            </a:r>
            <a:r>
              <a:rPr lang="en-US" sz="1050" dirty="0">
                <a:solidFill>
                  <a:srgbClr val="0072BB"/>
                </a:solidFill>
                <a:latin typeface="Poppins Medium" panose="00000600000000000000" pitchFamily="2" charset="0"/>
                <a:cs typeface="Poppins Medium" panose="00000600000000000000" pitchFamily="2" charset="0"/>
              </a:rPr>
              <a:t>featuring panel discussions and webinars with industry experts </a:t>
            </a:r>
            <a:r>
              <a:rPr lang="en-US" sz="1050" dirty="0">
                <a:latin typeface="Poppins Light" panose="00000400000000000000" pitchFamily="2" charset="0"/>
                <a:cs typeface="Poppins Light" panose="00000400000000000000" pitchFamily="2" charset="0"/>
              </a:rPr>
              <a:t>and thought leaders. Additionally, platform will provide updates on global events and conferences to engage the audience.</a:t>
            </a:r>
            <a:endParaRPr lang="en-IN" sz="1050" dirty="0">
              <a:latin typeface="Poppins Light" panose="00000400000000000000" pitchFamily="2" charset="0"/>
              <a:cs typeface="Poppins Light" panose="00000400000000000000" pitchFamily="2" charset="0"/>
            </a:endParaRPr>
          </a:p>
        </p:txBody>
      </p:sp>
      <p:sp>
        <p:nvSpPr>
          <p:cNvPr id="17" name="TextBox 16">
            <a:extLst>
              <a:ext uri="{FF2B5EF4-FFF2-40B4-BE49-F238E27FC236}">
                <a16:creationId xmlns:a16="http://schemas.microsoft.com/office/drawing/2014/main" id="{351C8A36-A81D-C517-34AB-6AFEDB5D00AD}"/>
              </a:ext>
            </a:extLst>
          </p:cNvPr>
          <p:cNvSpPr txBox="1"/>
          <p:nvPr/>
        </p:nvSpPr>
        <p:spPr>
          <a:xfrm>
            <a:off x="6324996" y="2067167"/>
            <a:ext cx="2358418" cy="2203167"/>
          </a:xfrm>
          <a:prstGeom prst="rect">
            <a:avLst/>
          </a:prstGeom>
          <a:noFill/>
        </p:spPr>
        <p:txBody>
          <a:bodyPr wrap="square">
            <a:spAutoFit/>
          </a:bodyPr>
          <a:lstStyle/>
          <a:p>
            <a:pPr>
              <a:spcAft>
                <a:spcPts val="500"/>
              </a:spcAft>
            </a:pPr>
            <a:r>
              <a:rPr lang="en-IN" sz="1400" dirty="0">
                <a:latin typeface="Poppins Medium" panose="00000600000000000000" pitchFamily="2" charset="0"/>
                <a:cs typeface="Poppins Medium" panose="00000600000000000000" pitchFamily="2" charset="0"/>
              </a:rPr>
              <a:t>Continuing Education &amp; Certifications</a:t>
            </a:r>
          </a:p>
          <a:p>
            <a:r>
              <a:rPr lang="en-US" sz="1050" dirty="0">
                <a:latin typeface="Poppins Light" panose="00000400000000000000" pitchFamily="2" charset="0"/>
                <a:cs typeface="Poppins Light" panose="00000400000000000000" pitchFamily="2" charset="0"/>
              </a:rPr>
              <a:t>The platform will offer a variety of accredited online courses covering key dental topics, ranging from basic oral health care to advanced surgical techniques. In addition, we will </a:t>
            </a:r>
            <a:r>
              <a:rPr lang="en-US" sz="1050" dirty="0">
                <a:solidFill>
                  <a:srgbClr val="0072BB"/>
                </a:solidFill>
                <a:latin typeface="Poppins Medium" panose="00000600000000000000" pitchFamily="2" charset="0"/>
                <a:cs typeface="Poppins Medium" panose="00000600000000000000" pitchFamily="2" charset="0"/>
              </a:rPr>
              <a:t>collaborate with leading dental colleges and associations </a:t>
            </a:r>
            <a:r>
              <a:rPr lang="en-US" sz="1050" dirty="0">
                <a:latin typeface="Poppins Light" panose="00000400000000000000" pitchFamily="2" charset="0"/>
                <a:cs typeface="Poppins Light" panose="00000400000000000000" pitchFamily="2" charset="0"/>
              </a:rPr>
              <a:t>to provide certification programs in specialized fields.</a:t>
            </a:r>
            <a:endParaRPr lang="en-IN" sz="1050" dirty="0">
              <a:latin typeface="Poppins Light" panose="00000400000000000000" pitchFamily="2" charset="0"/>
              <a:cs typeface="Poppins Light" panose="00000400000000000000" pitchFamily="2" charset="0"/>
            </a:endParaRPr>
          </a:p>
        </p:txBody>
      </p:sp>
      <p:sp>
        <p:nvSpPr>
          <p:cNvPr id="18" name="TextBox 17">
            <a:extLst>
              <a:ext uri="{FF2B5EF4-FFF2-40B4-BE49-F238E27FC236}">
                <a16:creationId xmlns:a16="http://schemas.microsoft.com/office/drawing/2014/main" id="{60940044-D04A-EB1F-AEC3-A5C911C128FC}"/>
              </a:ext>
            </a:extLst>
          </p:cNvPr>
          <p:cNvSpPr txBox="1"/>
          <p:nvPr/>
        </p:nvSpPr>
        <p:spPr>
          <a:xfrm>
            <a:off x="9213822" y="2067167"/>
            <a:ext cx="2534230" cy="2364750"/>
          </a:xfrm>
          <a:prstGeom prst="rect">
            <a:avLst/>
          </a:prstGeom>
          <a:noFill/>
        </p:spPr>
        <p:txBody>
          <a:bodyPr wrap="square">
            <a:spAutoFit/>
          </a:bodyPr>
          <a:lstStyle/>
          <a:p>
            <a:pPr>
              <a:spcAft>
                <a:spcPts val="500"/>
              </a:spcAft>
            </a:pPr>
            <a:r>
              <a:rPr lang="en-US" sz="1400" dirty="0">
                <a:latin typeface="Poppins Medium" panose="00000600000000000000" pitchFamily="2" charset="0"/>
                <a:cs typeface="Poppins Medium" panose="00000600000000000000" pitchFamily="2" charset="0"/>
              </a:rPr>
              <a:t>Dental Jobs and Freelancing Opportunities</a:t>
            </a:r>
          </a:p>
          <a:p>
            <a:pPr>
              <a:spcAft>
                <a:spcPts val="500"/>
              </a:spcAft>
            </a:pPr>
            <a:r>
              <a:rPr lang="en-US" sz="1050" dirty="0">
                <a:latin typeface="Poppins Light" panose="00000400000000000000" pitchFamily="2" charset="0"/>
                <a:cs typeface="Poppins Light" panose="00000400000000000000" pitchFamily="2" charset="0"/>
              </a:rPr>
              <a:t>This platform connects dentists with full-time, part-time, and freelance opportunities tailored to their expertise. It bridges skilled professionals and clinics, </a:t>
            </a:r>
            <a:r>
              <a:rPr lang="en-US" sz="1050" dirty="0">
                <a:solidFill>
                  <a:srgbClr val="0072BB"/>
                </a:solidFill>
                <a:latin typeface="Poppins Light" panose="00000400000000000000" pitchFamily="2" charset="0"/>
                <a:cs typeface="Poppins Light" panose="00000400000000000000" pitchFamily="2" charset="0"/>
              </a:rPr>
              <a:t>offering roles in general dentistry, orthodontics, periodontics, and more.</a:t>
            </a:r>
            <a:r>
              <a:rPr lang="en-US" sz="1050" dirty="0">
                <a:latin typeface="Poppins Light" panose="00000400000000000000" pitchFamily="2" charset="0"/>
                <a:cs typeface="Poppins Light" panose="00000400000000000000" pitchFamily="2" charset="0"/>
              </a:rPr>
              <a:t> With easy access to job listings and project-based work, it empowers dental professionals to advance their careers flexibly.</a:t>
            </a:r>
            <a:endParaRPr lang="en-IN" sz="1050" dirty="0">
              <a:latin typeface="Poppins Light" panose="00000400000000000000" pitchFamily="2" charset="0"/>
              <a:cs typeface="Poppins Light" panose="00000400000000000000" pitchFamily="2" charset="0"/>
            </a:endParaRPr>
          </a:p>
        </p:txBody>
      </p:sp>
      <p:pic>
        <p:nvPicPr>
          <p:cNvPr id="25" name="Picture 24">
            <a:extLst>
              <a:ext uri="{FF2B5EF4-FFF2-40B4-BE49-F238E27FC236}">
                <a16:creationId xmlns:a16="http://schemas.microsoft.com/office/drawing/2014/main" id="{896C49D4-9331-7C6A-E638-E4D51694A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74" y="1682874"/>
            <a:ext cx="360000" cy="360000"/>
          </a:xfrm>
          <a:prstGeom prst="rect">
            <a:avLst/>
          </a:prstGeom>
        </p:spPr>
      </p:pic>
      <p:pic>
        <p:nvPicPr>
          <p:cNvPr id="27" name="Picture 26">
            <a:extLst>
              <a:ext uri="{FF2B5EF4-FFF2-40B4-BE49-F238E27FC236}">
                <a16:creationId xmlns:a16="http://schemas.microsoft.com/office/drawing/2014/main" id="{948771E8-27AF-E5E4-A043-35DE9A3D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880" y="1685328"/>
            <a:ext cx="360000" cy="360000"/>
          </a:xfrm>
          <a:prstGeom prst="rect">
            <a:avLst/>
          </a:prstGeom>
        </p:spPr>
      </p:pic>
      <p:pic>
        <p:nvPicPr>
          <p:cNvPr id="29" name="Picture 28">
            <a:extLst>
              <a:ext uri="{FF2B5EF4-FFF2-40B4-BE49-F238E27FC236}">
                <a16:creationId xmlns:a16="http://schemas.microsoft.com/office/drawing/2014/main" id="{C0AD289C-063C-0562-41A1-4F840ADA7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415" y="1707167"/>
            <a:ext cx="360000" cy="360000"/>
          </a:xfrm>
          <a:prstGeom prst="rect">
            <a:avLst/>
          </a:prstGeom>
        </p:spPr>
      </p:pic>
      <p:pic>
        <p:nvPicPr>
          <p:cNvPr id="31" name="Picture 30">
            <a:extLst>
              <a:ext uri="{FF2B5EF4-FFF2-40B4-BE49-F238E27FC236}">
                <a16:creationId xmlns:a16="http://schemas.microsoft.com/office/drawing/2014/main" id="{06CE0C99-0B80-0E12-9D37-F625D7EE2C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6413" y="1707167"/>
            <a:ext cx="360000" cy="360000"/>
          </a:xfrm>
          <a:prstGeom prst="rect">
            <a:avLst/>
          </a:prstGeom>
        </p:spPr>
      </p:pic>
      <p:sp>
        <p:nvSpPr>
          <p:cNvPr id="33" name="TextBox 32">
            <a:extLst>
              <a:ext uri="{FF2B5EF4-FFF2-40B4-BE49-F238E27FC236}">
                <a16:creationId xmlns:a16="http://schemas.microsoft.com/office/drawing/2014/main" id="{71C3C61B-4B5C-5B15-8C5E-1637FC660E7C}"/>
              </a:ext>
            </a:extLst>
          </p:cNvPr>
          <p:cNvSpPr txBox="1"/>
          <p:nvPr/>
        </p:nvSpPr>
        <p:spPr>
          <a:xfrm rot="16200000">
            <a:off x="-50021" y="5570528"/>
            <a:ext cx="1471726" cy="461665"/>
          </a:xfrm>
          <a:prstGeom prst="rect">
            <a:avLst/>
          </a:prstGeom>
          <a:noFill/>
        </p:spPr>
        <p:txBody>
          <a:bodyPr wrap="square" rtlCol="0">
            <a:spAutoFit/>
          </a:bodyPr>
          <a:lstStyle/>
          <a:p>
            <a:pPr algn="ctr"/>
            <a:r>
              <a:rPr lang="en-US" sz="1200" dirty="0">
                <a:solidFill>
                  <a:srgbClr val="F1EBE4"/>
                </a:solidFill>
                <a:latin typeface="Poppins ExtraLight" panose="00000300000000000000" pitchFamily="2" charset="0"/>
                <a:cs typeface="Poppins ExtraLight" panose="00000300000000000000" pitchFamily="2" charset="0"/>
              </a:rPr>
              <a:t>ENGAGEMENT  METRICS</a:t>
            </a:r>
            <a:endParaRPr lang="en-IN" sz="1200" dirty="0">
              <a:solidFill>
                <a:srgbClr val="F1EBE4"/>
              </a:solidFill>
              <a:latin typeface="Poppins ExtraLight" panose="00000300000000000000" pitchFamily="2" charset="0"/>
              <a:cs typeface="Poppins ExtraLight" panose="00000300000000000000" pitchFamily="2" charset="0"/>
            </a:endParaRPr>
          </a:p>
        </p:txBody>
      </p:sp>
      <p:cxnSp>
        <p:nvCxnSpPr>
          <p:cNvPr id="34" name="Straight Connector 33">
            <a:extLst>
              <a:ext uri="{FF2B5EF4-FFF2-40B4-BE49-F238E27FC236}">
                <a16:creationId xmlns:a16="http://schemas.microsoft.com/office/drawing/2014/main" id="{E69F94D6-0850-CDE1-F229-41808B4B67B4}"/>
              </a:ext>
            </a:extLst>
          </p:cNvPr>
          <p:cNvCxnSpPr>
            <a:cxnSpLocks/>
          </p:cNvCxnSpPr>
          <p:nvPr/>
        </p:nvCxnSpPr>
        <p:spPr>
          <a:xfrm flipV="1">
            <a:off x="916675" y="5065498"/>
            <a:ext cx="0" cy="1471725"/>
          </a:xfrm>
          <a:prstGeom prst="line">
            <a:avLst/>
          </a:prstGeom>
          <a:ln>
            <a:solidFill>
              <a:srgbClr val="F1EBE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CA606C1-612D-DF0C-2A2D-168D2FE2F6D3}"/>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994541" y="5377478"/>
            <a:ext cx="847764" cy="847764"/>
          </a:xfrm>
          <a:prstGeom prst="rect">
            <a:avLst/>
          </a:prstGeom>
        </p:spPr>
      </p:pic>
      <p:sp>
        <p:nvSpPr>
          <p:cNvPr id="6" name="TextBox 5">
            <a:extLst>
              <a:ext uri="{FF2B5EF4-FFF2-40B4-BE49-F238E27FC236}">
                <a16:creationId xmlns:a16="http://schemas.microsoft.com/office/drawing/2014/main" id="{768DFB4A-9123-7379-4D69-4588AE34ECE3}"/>
              </a:ext>
            </a:extLst>
          </p:cNvPr>
          <p:cNvSpPr txBox="1"/>
          <p:nvPr/>
        </p:nvSpPr>
        <p:spPr>
          <a:xfrm>
            <a:off x="1920171" y="5292247"/>
            <a:ext cx="2580707" cy="1018227"/>
          </a:xfrm>
          <a:prstGeom prst="rect">
            <a:avLst/>
          </a:prstGeom>
          <a:noFill/>
        </p:spPr>
        <p:txBody>
          <a:bodyPr wrap="square">
            <a:spAutoFit/>
          </a:bodyPr>
          <a:lstStyle/>
          <a:p>
            <a:pPr>
              <a:spcAft>
                <a:spcPts val="500"/>
              </a:spcAft>
            </a:pPr>
            <a:r>
              <a:rPr lang="en-IN" sz="1400" dirty="0">
                <a:solidFill>
                  <a:schemeClr val="bg1"/>
                </a:solidFill>
                <a:latin typeface="Poppins Medium" panose="00000600000000000000" pitchFamily="2" charset="0"/>
                <a:cs typeface="Poppins Medium" panose="00000600000000000000" pitchFamily="2" charset="0"/>
              </a:rPr>
              <a:t>Awareness</a:t>
            </a:r>
          </a:p>
          <a:p>
            <a:pPr>
              <a:spcAft>
                <a:spcPts val="500"/>
              </a:spcAft>
            </a:pPr>
            <a:r>
              <a:rPr lang="en-IN" sz="1400" dirty="0">
                <a:solidFill>
                  <a:schemeClr val="bg1"/>
                </a:solidFill>
                <a:latin typeface="Poppins Light" panose="00000400000000000000" pitchFamily="2" charset="0"/>
                <a:cs typeface="Poppins Light" panose="00000400000000000000" pitchFamily="2" charset="0"/>
              </a:rPr>
              <a:t>Views, Impressions, Unique Users, Awareness Lift, Ad Recall Lift</a:t>
            </a:r>
          </a:p>
        </p:txBody>
      </p:sp>
      <p:sp>
        <p:nvSpPr>
          <p:cNvPr id="15" name="TextBox 14">
            <a:extLst>
              <a:ext uri="{FF2B5EF4-FFF2-40B4-BE49-F238E27FC236}">
                <a16:creationId xmlns:a16="http://schemas.microsoft.com/office/drawing/2014/main" id="{7110A676-A4B1-A6E6-DC93-DBCBC595FD3F}"/>
              </a:ext>
            </a:extLst>
          </p:cNvPr>
          <p:cNvSpPr txBox="1"/>
          <p:nvPr/>
        </p:nvSpPr>
        <p:spPr>
          <a:xfrm>
            <a:off x="5504372" y="5292247"/>
            <a:ext cx="2580707" cy="1018227"/>
          </a:xfrm>
          <a:prstGeom prst="rect">
            <a:avLst/>
          </a:prstGeom>
          <a:noFill/>
        </p:spPr>
        <p:txBody>
          <a:bodyPr wrap="square">
            <a:spAutoFit/>
          </a:bodyPr>
          <a:lstStyle/>
          <a:p>
            <a:pPr>
              <a:spcAft>
                <a:spcPts val="500"/>
              </a:spcAft>
            </a:pPr>
            <a:r>
              <a:rPr lang="en-IN" sz="1400" dirty="0">
                <a:solidFill>
                  <a:schemeClr val="bg1"/>
                </a:solidFill>
                <a:latin typeface="Poppins Medium" panose="00000600000000000000" pitchFamily="2" charset="0"/>
                <a:cs typeface="Poppins Medium" panose="00000600000000000000" pitchFamily="2" charset="0"/>
              </a:rPr>
              <a:t>Consideration</a:t>
            </a:r>
          </a:p>
          <a:p>
            <a:pPr>
              <a:spcAft>
                <a:spcPts val="500"/>
              </a:spcAft>
            </a:pPr>
            <a:r>
              <a:rPr lang="en-IN" sz="1400" dirty="0">
                <a:solidFill>
                  <a:schemeClr val="bg1"/>
                </a:solidFill>
                <a:latin typeface="Poppins Light" panose="00000400000000000000" pitchFamily="2" charset="0"/>
                <a:cs typeface="Poppins Light" panose="00000400000000000000" pitchFamily="2" charset="0"/>
              </a:rPr>
              <a:t>Activity Engagement, Time Spent, View Through Rate, Repeat Users</a:t>
            </a:r>
          </a:p>
        </p:txBody>
      </p:sp>
      <p:sp>
        <p:nvSpPr>
          <p:cNvPr id="21" name="TextBox 20">
            <a:extLst>
              <a:ext uri="{FF2B5EF4-FFF2-40B4-BE49-F238E27FC236}">
                <a16:creationId xmlns:a16="http://schemas.microsoft.com/office/drawing/2014/main" id="{6E4C2EF3-75A4-13B6-59CE-64A508E9A922}"/>
              </a:ext>
            </a:extLst>
          </p:cNvPr>
          <p:cNvSpPr txBox="1"/>
          <p:nvPr/>
        </p:nvSpPr>
        <p:spPr>
          <a:xfrm>
            <a:off x="9088572" y="5292247"/>
            <a:ext cx="2580707" cy="1018227"/>
          </a:xfrm>
          <a:prstGeom prst="rect">
            <a:avLst/>
          </a:prstGeom>
          <a:noFill/>
        </p:spPr>
        <p:txBody>
          <a:bodyPr wrap="square">
            <a:spAutoFit/>
          </a:bodyPr>
          <a:lstStyle/>
          <a:p>
            <a:pPr>
              <a:spcAft>
                <a:spcPts val="500"/>
              </a:spcAft>
            </a:pPr>
            <a:r>
              <a:rPr lang="en-IN" sz="1400" dirty="0">
                <a:solidFill>
                  <a:schemeClr val="bg1"/>
                </a:solidFill>
                <a:latin typeface="Poppins Medium" panose="00000600000000000000" pitchFamily="2" charset="0"/>
                <a:cs typeface="Poppins Medium" panose="00000600000000000000" pitchFamily="2" charset="0"/>
              </a:rPr>
              <a:t>Action</a:t>
            </a:r>
          </a:p>
          <a:p>
            <a:pPr>
              <a:spcAft>
                <a:spcPts val="500"/>
              </a:spcAft>
            </a:pPr>
            <a:r>
              <a:rPr lang="en-IN" sz="1400" dirty="0">
                <a:solidFill>
                  <a:schemeClr val="bg1"/>
                </a:solidFill>
                <a:latin typeface="Poppins Light" panose="00000400000000000000" pitchFamily="2" charset="0"/>
                <a:cs typeface="Poppins Light" panose="00000400000000000000" pitchFamily="2" charset="0"/>
              </a:rPr>
              <a:t>Clicks, Calls, Signups, Leads, Product Interest, Recommendation Intent</a:t>
            </a:r>
          </a:p>
        </p:txBody>
      </p:sp>
      <p:pic>
        <p:nvPicPr>
          <p:cNvPr id="23" name="Picture 22">
            <a:extLst>
              <a:ext uri="{FF2B5EF4-FFF2-40B4-BE49-F238E27FC236}">
                <a16:creationId xmlns:a16="http://schemas.microsoft.com/office/drawing/2014/main" id="{3EE83957-D624-67B6-2503-E6E31617CC42}"/>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4578744" y="5377479"/>
            <a:ext cx="847762" cy="847762"/>
          </a:xfrm>
          <a:prstGeom prst="rect">
            <a:avLst/>
          </a:prstGeom>
        </p:spPr>
      </p:pic>
      <p:pic>
        <p:nvPicPr>
          <p:cNvPr id="26" name="Picture 25">
            <a:extLst>
              <a:ext uri="{FF2B5EF4-FFF2-40B4-BE49-F238E27FC236}">
                <a16:creationId xmlns:a16="http://schemas.microsoft.com/office/drawing/2014/main" id="{83D4965D-7F1C-2872-3196-69E39B9CB15C}"/>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8162945" y="5377479"/>
            <a:ext cx="847762" cy="847762"/>
          </a:xfrm>
          <a:prstGeom prst="rect">
            <a:avLst/>
          </a:prstGeom>
        </p:spPr>
      </p:pic>
    </p:spTree>
    <p:extLst>
      <p:ext uri="{BB962C8B-B14F-4D97-AF65-F5344CB8AC3E}">
        <p14:creationId xmlns:p14="http://schemas.microsoft.com/office/powerpoint/2010/main" val="71296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AB16F0-9CAB-ED72-B612-F4609DCCB035}"/>
              </a:ext>
            </a:extLst>
          </p:cNvPr>
          <p:cNvSpPr/>
          <p:nvPr/>
        </p:nvSpPr>
        <p:spPr>
          <a:xfrm>
            <a:off x="0" y="0"/>
            <a:ext cx="12192000" cy="2113280"/>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CB0EC45-4615-CD35-A21F-E7211A0428CD}"/>
              </a:ext>
            </a:extLst>
          </p:cNvPr>
          <p:cNvSpPr/>
          <p:nvPr/>
        </p:nvSpPr>
        <p:spPr>
          <a:xfrm>
            <a:off x="636574" y="684962"/>
            <a:ext cx="869925" cy="45719"/>
          </a:xfrm>
          <a:prstGeom prst="rect">
            <a:avLst/>
          </a:prstGeom>
          <a:solidFill>
            <a:srgbClr val="F1EB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ED398AC-1D05-028A-4727-B63F7C21A1E2}"/>
              </a:ext>
            </a:extLst>
          </p:cNvPr>
          <p:cNvSpPr txBox="1"/>
          <p:nvPr/>
        </p:nvSpPr>
        <p:spPr>
          <a:xfrm>
            <a:off x="547342" y="866874"/>
            <a:ext cx="6524018" cy="1077218"/>
          </a:xfrm>
          <a:prstGeom prst="rect">
            <a:avLst/>
          </a:prstGeom>
          <a:noFill/>
        </p:spPr>
        <p:txBody>
          <a:bodyPr wrap="square" rtlCol="0">
            <a:spAutoFit/>
          </a:bodyPr>
          <a:lstStyle/>
          <a:p>
            <a:r>
              <a:rPr lang="en-US" sz="3200" dirty="0">
                <a:solidFill>
                  <a:schemeClr val="bg1"/>
                </a:solidFill>
                <a:latin typeface="Poppins Thin" panose="00000300000000000000" pitchFamily="2" charset="0"/>
                <a:cs typeface="Poppins Thin" panose="00000300000000000000" pitchFamily="2" charset="0"/>
              </a:rPr>
              <a:t>KEY INGREDIENTS TO KICK START THE ENAGAGEMENT</a:t>
            </a:r>
            <a:endParaRPr lang="en-IN" sz="3200" dirty="0">
              <a:solidFill>
                <a:schemeClr val="bg1"/>
              </a:solidFill>
              <a:latin typeface="Poppins Thin" panose="00000300000000000000" pitchFamily="2" charset="0"/>
              <a:cs typeface="Poppins Thin" panose="00000300000000000000" pitchFamily="2" charset="0"/>
            </a:endParaRPr>
          </a:p>
        </p:txBody>
      </p:sp>
      <p:pic>
        <p:nvPicPr>
          <p:cNvPr id="3" name="Picture 2">
            <a:extLst>
              <a:ext uri="{FF2B5EF4-FFF2-40B4-BE49-F238E27FC236}">
                <a16:creationId xmlns:a16="http://schemas.microsoft.com/office/drawing/2014/main" id="{66CC126E-1152-4BD2-9BE9-F979BD0E136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0500188" y="828411"/>
            <a:ext cx="972232" cy="972232"/>
          </a:xfrm>
          <a:prstGeom prst="rect">
            <a:avLst/>
          </a:prstGeom>
        </p:spPr>
      </p:pic>
      <p:sp>
        <p:nvSpPr>
          <p:cNvPr id="5" name="Rectangle 4">
            <a:extLst>
              <a:ext uri="{FF2B5EF4-FFF2-40B4-BE49-F238E27FC236}">
                <a16:creationId xmlns:a16="http://schemas.microsoft.com/office/drawing/2014/main" id="{C673F2B4-30AB-B59F-155F-46DE27E28B2B}"/>
              </a:ext>
            </a:extLst>
          </p:cNvPr>
          <p:cNvSpPr/>
          <p:nvPr/>
        </p:nvSpPr>
        <p:spPr>
          <a:xfrm>
            <a:off x="395507" y="2113280"/>
            <a:ext cx="3528793" cy="4516120"/>
          </a:xfrm>
          <a:prstGeom prst="rect">
            <a:avLst/>
          </a:prstGeom>
          <a:noFill/>
          <a:ln>
            <a:solidFill>
              <a:srgbClr val="0072B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pic>
        <p:nvPicPr>
          <p:cNvPr id="11" name="Picture 10">
            <a:extLst>
              <a:ext uri="{FF2B5EF4-FFF2-40B4-BE49-F238E27FC236}">
                <a16:creationId xmlns:a16="http://schemas.microsoft.com/office/drawing/2014/main" id="{31389FA7-684C-C235-1D35-137F77AFC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61" y="2440390"/>
            <a:ext cx="948818" cy="948818"/>
          </a:xfrm>
          <a:prstGeom prst="rect">
            <a:avLst/>
          </a:prstGeom>
        </p:spPr>
      </p:pic>
      <p:sp>
        <p:nvSpPr>
          <p:cNvPr id="13" name="TextBox 12">
            <a:extLst>
              <a:ext uri="{FF2B5EF4-FFF2-40B4-BE49-F238E27FC236}">
                <a16:creationId xmlns:a16="http://schemas.microsoft.com/office/drawing/2014/main" id="{0F1B05F2-A69B-FF6D-D726-85847D1216A3}"/>
              </a:ext>
            </a:extLst>
          </p:cNvPr>
          <p:cNvSpPr txBox="1"/>
          <p:nvPr/>
        </p:nvSpPr>
        <p:spPr>
          <a:xfrm>
            <a:off x="1680477" y="2376190"/>
            <a:ext cx="2751939" cy="1077218"/>
          </a:xfrm>
          <a:prstGeom prst="rect">
            <a:avLst/>
          </a:prstGeom>
          <a:noFill/>
        </p:spPr>
        <p:txBody>
          <a:bodyPr wrap="square" rtlCol="0">
            <a:spAutoFit/>
          </a:bodyPr>
          <a:lstStyle/>
          <a:p>
            <a:r>
              <a:rPr lang="en-US" sz="3200" dirty="0">
                <a:solidFill>
                  <a:srgbClr val="0072BB"/>
                </a:solidFill>
                <a:latin typeface="Poppins Thin" panose="00000300000000000000" pitchFamily="2" charset="0"/>
                <a:cs typeface="Poppins Thin" panose="00000300000000000000" pitchFamily="2" charset="0"/>
              </a:rPr>
              <a:t>USER PLATFORM</a:t>
            </a:r>
            <a:endParaRPr lang="en-IN" sz="3200" dirty="0">
              <a:solidFill>
                <a:srgbClr val="0072BB"/>
              </a:solidFill>
              <a:latin typeface="Poppins Thin" panose="00000300000000000000" pitchFamily="2" charset="0"/>
              <a:cs typeface="Poppins Thin" panose="00000300000000000000" pitchFamily="2" charset="0"/>
            </a:endParaRPr>
          </a:p>
        </p:txBody>
      </p:sp>
      <p:pic>
        <p:nvPicPr>
          <p:cNvPr id="15" name="Picture 14">
            <a:extLst>
              <a:ext uri="{FF2B5EF4-FFF2-40B4-BE49-F238E27FC236}">
                <a16:creationId xmlns:a16="http://schemas.microsoft.com/office/drawing/2014/main" id="{FD9A9D8F-1E0F-F3ED-0767-3DE42659A2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539" y="2467183"/>
            <a:ext cx="948818" cy="948818"/>
          </a:xfrm>
          <a:prstGeom prst="rect">
            <a:avLst/>
          </a:prstGeom>
        </p:spPr>
      </p:pic>
      <p:sp>
        <p:nvSpPr>
          <p:cNvPr id="20" name="TextBox 19">
            <a:extLst>
              <a:ext uri="{FF2B5EF4-FFF2-40B4-BE49-F238E27FC236}">
                <a16:creationId xmlns:a16="http://schemas.microsoft.com/office/drawing/2014/main" id="{E8CB364E-401F-E264-77C4-03109E44756F}"/>
              </a:ext>
            </a:extLst>
          </p:cNvPr>
          <p:cNvSpPr txBox="1"/>
          <p:nvPr/>
        </p:nvSpPr>
        <p:spPr>
          <a:xfrm>
            <a:off x="5622670" y="2425917"/>
            <a:ext cx="2751939" cy="1077218"/>
          </a:xfrm>
          <a:prstGeom prst="rect">
            <a:avLst/>
          </a:prstGeom>
          <a:noFill/>
        </p:spPr>
        <p:txBody>
          <a:bodyPr wrap="square" rtlCol="0">
            <a:spAutoFit/>
          </a:bodyPr>
          <a:lstStyle/>
          <a:p>
            <a:r>
              <a:rPr lang="en-US" sz="3200" dirty="0">
                <a:solidFill>
                  <a:srgbClr val="0072BB"/>
                </a:solidFill>
                <a:latin typeface="Poppins Thin" panose="00000300000000000000" pitchFamily="2" charset="0"/>
                <a:cs typeface="Poppins Thin" panose="00000300000000000000" pitchFamily="2" charset="0"/>
              </a:rPr>
              <a:t>PLATFORM CONTENT</a:t>
            </a:r>
            <a:endParaRPr lang="en-IN" sz="3200" dirty="0">
              <a:solidFill>
                <a:srgbClr val="0072BB"/>
              </a:solidFill>
              <a:latin typeface="Poppins Thin" panose="00000300000000000000" pitchFamily="2" charset="0"/>
              <a:cs typeface="Poppins Thin" panose="00000300000000000000" pitchFamily="2" charset="0"/>
            </a:endParaRPr>
          </a:p>
        </p:txBody>
      </p:sp>
      <p:sp>
        <p:nvSpPr>
          <p:cNvPr id="23" name="TextBox 22">
            <a:extLst>
              <a:ext uri="{FF2B5EF4-FFF2-40B4-BE49-F238E27FC236}">
                <a16:creationId xmlns:a16="http://schemas.microsoft.com/office/drawing/2014/main" id="{F537D548-F1CD-DB35-7984-B081475E8D41}"/>
              </a:ext>
            </a:extLst>
          </p:cNvPr>
          <p:cNvSpPr txBox="1"/>
          <p:nvPr/>
        </p:nvSpPr>
        <p:spPr>
          <a:xfrm>
            <a:off x="395509" y="3739317"/>
            <a:ext cx="3414492" cy="2380139"/>
          </a:xfrm>
          <a:prstGeom prst="rect">
            <a:avLst/>
          </a:prstGeom>
          <a:noFill/>
        </p:spPr>
        <p:txBody>
          <a:bodyPr wrap="square">
            <a:spAutoFit/>
          </a:bodyPr>
          <a:lstStyle/>
          <a:p>
            <a:pPr marL="285750" indent="-285750">
              <a:spcAft>
                <a:spcPts val="1000"/>
              </a:spcAft>
              <a:buFont typeface="Arial" panose="020B0604020202020204" pitchFamily="34" charset="0"/>
              <a:buChar char="•"/>
            </a:pPr>
            <a:r>
              <a:rPr lang="en-IN" sz="1100" dirty="0">
                <a:latin typeface="Poppins Medium" panose="00000600000000000000" pitchFamily="2" charset="0"/>
                <a:cs typeface="Poppins Medium" panose="00000600000000000000" pitchFamily="2" charset="0"/>
              </a:rPr>
              <a:t>Website and Mobile App Development</a:t>
            </a:r>
            <a:r>
              <a:rPr lang="en-IN" sz="1100" dirty="0">
                <a:latin typeface="Poppins Light" panose="00000400000000000000" pitchFamily="2" charset="0"/>
                <a:cs typeface="Poppins Light" panose="00000400000000000000" pitchFamily="2" charset="0"/>
              </a:rPr>
              <a:t>: </a:t>
            </a:r>
            <a:br>
              <a:rPr lang="en-IN" sz="1100" dirty="0">
                <a:latin typeface="Poppins Light" panose="00000400000000000000" pitchFamily="2" charset="0"/>
                <a:cs typeface="Poppins Light" panose="00000400000000000000" pitchFamily="2" charset="0"/>
              </a:rPr>
            </a:br>
            <a:r>
              <a:rPr lang="en-IN" sz="1100" dirty="0">
                <a:latin typeface="Poppins Light" panose="00000400000000000000" pitchFamily="2" charset="0"/>
                <a:cs typeface="Poppins Light" panose="00000400000000000000" pitchFamily="2" charset="0"/>
              </a:rPr>
              <a:t>A user-friendly and responsive website, along with mobile applications for easy access</a:t>
            </a:r>
          </a:p>
          <a:p>
            <a:pPr marL="285750" indent="-285750">
              <a:spcAft>
                <a:spcPts val="1000"/>
              </a:spcAft>
              <a:buFont typeface="Arial" panose="020B0604020202020204" pitchFamily="34" charset="0"/>
              <a:buChar char="•"/>
            </a:pPr>
            <a:r>
              <a:rPr lang="en-IN" sz="1100" dirty="0">
                <a:latin typeface="Poppins Medium" panose="00000600000000000000" pitchFamily="2" charset="0"/>
                <a:cs typeface="Poppins Medium" panose="00000600000000000000" pitchFamily="2" charset="0"/>
              </a:rPr>
              <a:t>Content Management System (CMS)</a:t>
            </a:r>
            <a:r>
              <a:rPr lang="en-IN" sz="1100" dirty="0">
                <a:latin typeface="Poppins Light" panose="00000400000000000000" pitchFamily="2" charset="0"/>
                <a:cs typeface="Poppins Light" panose="00000400000000000000" pitchFamily="2" charset="0"/>
              </a:rPr>
              <a:t>: Implement a robust CMS to manage content updates, forums, and user-generated content</a:t>
            </a:r>
          </a:p>
          <a:p>
            <a:pPr marL="285750" indent="-285750">
              <a:spcAft>
                <a:spcPts val="1000"/>
              </a:spcAft>
              <a:buFont typeface="Arial" panose="020B0604020202020204" pitchFamily="34" charset="0"/>
              <a:buChar char="•"/>
            </a:pPr>
            <a:r>
              <a:rPr lang="en-IN" sz="1100" dirty="0">
                <a:latin typeface="Poppins Medium" panose="00000600000000000000" pitchFamily="2" charset="0"/>
                <a:cs typeface="Poppins Medium" panose="00000600000000000000" pitchFamily="2" charset="0"/>
              </a:rPr>
              <a:t>Database Management</a:t>
            </a:r>
            <a:r>
              <a:rPr lang="en-IN" sz="1100" dirty="0">
                <a:latin typeface="Poppins Light" panose="00000400000000000000" pitchFamily="2" charset="0"/>
                <a:cs typeface="Poppins Light" panose="00000400000000000000" pitchFamily="2" charset="0"/>
              </a:rPr>
              <a:t>: A secure database to store user profiles, forum discussions, educational resources, and content postings</a:t>
            </a:r>
          </a:p>
        </p:txBody>
      </p:sp>
      <p:sp>
        <p:nvSpPr>
          <p:cNvPr id="24" name="TextBox 23">
            <a:extLst>
              <a:ext uri="{FF2B5EF4-FFF2-40B4-BE49-F238E27FC236}">
                <a16:creationId xmlns:a16="http://schemas.microsoft.com/office/drawing/2014/main" id="{B165EE9F-A6CF-83A6-3A7B-F074B7833261}"/>
              </a:ext>
            </a:extLst>
          </p:cNvPr>
          <p:cNvSpPr txBox="1"/>
          <p:nvPr/>
        </p:nvSpPr>
        <p:spPr>
          <a:xfrm>
            <a:off x="4432416" y="3742987"/>
            <a:ext cx="3178059" cy="2718693"/>
          </a:xfrm>
          <a:prstGeom prst="rect">
            <a:avLst/>
          </a:prstGeom>
          <a:noFill/>
        </p:spPr>
        <p:txBody>
          <a:bodyPr wrap="square">
            <a:spAutoFit/>
          </a:bodyPr>
          <a:lstStyle/>
          <a:p>
            <a:pPr marL="285750" indent="-285750">
              <a:spcAft>
                <a:spcPts val="1000"/>
              </a:spcAft>
              <a:buFont typeface="Arial" panose="020B0604020202020204" pitchFamily="34" charset="0"/>
              <a:buChar char="•"/>
            </a:pPr>
            <a:r>
              <a:rPr lang="en-IN" sz="1100" dirty="0">
                <a:latin typeface="Poppins Medium" panose="00000600000000000000" pitchFamily="2" charset="0"/>
                <a:cs typeface="Poppins Medium" panose="00000600000000000000" pitchFamily="2" charset="0"/>
              </a:rPr>
              <a:t>Content Creation</a:t>
            </a:r>
            <a:r>
              <a:rPr lang="en-IN" sz="1100" dirty="0">
                <a:latin typeface="Poppins Light" panose="00000400000000000000" pitchFamily="2" charset="0"/>
                <a:cs typeface="Poppins Light" panose="00000400000000000000" pitchFamily="2" charset="0"/>
              </a:rPr>
              <a:t>: </a:t>
            </a:r>
            <a:r>
              <a:rPr lang="en-US" sz="1100" dirty="0">
                <a:latin typeface="Poppins Light" panose="00000400000000000000" pitchFamily="2" charset="0"/>
                <a:cs typeface="Poppins Light" panose="00000400000000000000" pitchFamily="2" charset="0"/>
              </a:rPr>
              <a:t>Curate and share up-to-date clinical guidelines, research papers, and oral heath literature</a:t>
            </a:r>
            <a:endParaRPr lang="en-IN" sz="1100" dirty="0">
              <a:latin typeface="Poppins Light" panose="00000400000000000000" pitchFamily="2" charset="0"/>
              <a:cs typeface="Poppins Light" panose="00000400000000000000" pitchFamily="2" charset="0"/>
            </a:endParaRPr>
          </a:p>
          <a:p>
            <a:pPr marL="285750" indent="-285750">
              <a:spcAft>
                <a:spcPts val="1000"/>
              </a:spcAft>
              <a:buFont typeface="Arial" panose="020B0604020202020204" pitchFamily="34" charset="0"/>
              <a:buChar char="•"/>
            </a:pPr>
            <a:r>
              <a:rPr lang="en-IN" sz="1100" dirty="0">
                <a:latin typeface="Poppins Medium" panose="00000600000000000000" pitchFamily="2" charset="0"/>
                <a:cs typeface="Poppins Medium" panose="00000600000000000000" pitchFamily="2" charset="0"/>
              </a:rPr>
              <a:t>Partnerships and Collaborations</a:t>
            </a:r>
            <a:r>
              <a:rPr lang="en-IN" sz="1100" dirty="0">
                <a:latin typeface="Poppins Light" panose="00000400000000000000" pitchFamily="2" charset="0"/>
                <a:cs typeface="Poppins Light" panose="00000400000000000000" pitchFamily="2" charset="0"/>
              </a:rPr>
              <a:t>: P</a:t>
            </a:r>
            <a:r>
              <a:rPr lang="en-US" sz="1100" dirty="0">
                <a:latin typeface="Poppins Light" panose="00000400000000000000" pitchFamily="2" charset="0"/>
                <a:cs typeface="Poppins Light" panose="00000400000000000000" pitchFamily="2" charset="0"/>
              </a:rPr>
              <a:t>artner with institutions and associations for user acquisition and content creation</a:t>
            </a:r>
            <a:endParaRPr lang="en-IN" sz="1100" dirty="0">
              <a:latin typeface="Poppins Light" panose="00000400000000000000" pitchFamily="2" charset="0"/>
              <a:cs typeface="Poppins Light" panose="00000400000000000000" pitchFamily="2" charset="0"/>
            </a:endParaRPr>
          </a:p>
          <a:p>
            <a:pPr marL="285750" indent="-285750">
              <a:spcAft>
                <a:spcPts val="1000"/>
              </a:spcAft>
              <a:buFont typeface="Arial" panose="020B0604020202020204" pitchFamily="34" charset="0"/>
              <a:buChar char="•"/>
            </a:pPr>
            <a:r>
              <a:rPr lang="en-IN" sz="1100" dirty="0">
                <a:latin typeface="Poppins Medium" panose="00000600000000000000" pitchFamily="2" charset="0"/>
                <a:cs typeface="Poppins Medium" panose="00000600000000000000" pitchFamily="2" charset="0"/>
              </a:rPr>
              <a:t>AI Integration and UAT</a:t>
            </a:r>
            <a:r>
              <a:rPr lang="en-IN" sz="1100" dirty="0">
                <a:latin typeface="Poppins Light" panose="00000400000000000000" pitchFamily="2" charset="0"/>
                <a:cs typeface="Poppins Light" panose="00000400000000000000" pitchFamily="2" charset="0"/>
              </a:rPr>
              <a:t>: E</a:t>
            </a:r>
            <a:r>
              <a:rPr lang="en-US" sz="1100" dirty="0">
                <a:latin typeface="Poppins Light" panose="00000400000000000000" pitchFamily="2" charset="0"/>
                <a:cs typeface="Poppins Light" panose="00000400000000000000" pitchFamily="2" charset="0"/>
              </a:rPr>
              <a:t>nsure the AI system has access to a comprehensive database for accurate responses. Robust UAT feedback to scale the platform acquisition and reach</a:t>
            </a:r>
            <a:endParaRPr lang="en-IN" sz="1100" dirty="0">
              <a:latin typeface="Poppins Light" panose="00000400000000000000" pitchFamily="2" charset="0"/>
              <a:cs typeface="Poppins Light" panose="00000400000000000000" pitchFamily="2" charset="0"/>
            </a:endParaRPr>
          </a:p>
        </p:txBody>
      </p:sp>
      <p:sp>
        <p:nvSpPr>
          <p:cNvPr id="16" name="Rectangle 15">
            <a:extLst>
              <a:ext uri="{FF2B5EF4-FFF2-40B4-BE49-F238E27FC236}">
                <a16:creationId xmlns:a16="http://schemas.microsoft.com/office/drawing/2014/main" id="{00D65D6B-2961-4226-8ABB-D02FD4130EC9}"/>
              </a:ext>
            </a:extLst>
          </p:cNvPr>
          <p:cNvSpPr/>
          <p:nvPr/>
        </p:nvSpPr>
        <p:spPr>
          <a:xfrm>
            <a:off x="4380403" y="2113280"/>
            <a:ext cx="3528793" cy="4516120"/>
          </a:xfrm>
          <a:prstGeom prst="rect">
            <a:avLst/>
          </a:prstGeom>
          <a:noFill/>
          <a:ln>
            <a:solidFill>
              <a:srgbClr val="0072B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17" name="Rectangle 16">
            <a:extLst>
              <a:ext uri="{FF2B5EF4-FFF2-40B4-BE49-F238E27FC236}">
                <a16:creationId xmlns:a16="http://schemas.microsoft.com/office/drawing/2014/main" id="{5EBF7DFC-F51A-4585-9FB2-800A63032F57}"/>
              </a:ext>
            </a:extLst>
          </p:cNvPr>
          <p:cNvSpPr/>
          <p:nvPr/>
        </p:nvSpPr>
        <p:spPr>
          <a:xfrm>
            <a:off x="8267698" y="2113280"/>
            <a:ext cx="3528793" cy="4516120"/>
          </a:xfrm>
          <a:prstGeom prst="rect">
            <a:avLst/>
          </a:prstGeom>
          <a:noFill/>
          <a:ln>
            <a:solidFill>
              <a:srgbClr val="0072B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19" name="TextBox 18">
            <a:extLst>
              <a:ext uri="{FF2B5EF4-FFF2-40B4-BE49-F238E27FC236}">
                <a16:creationId xmlns:a16="http://schemas.microsoft.com/office/drawing/2014/main" id="{F8FB060A-1CDE-4C09-BDCA-365069F86F31}"/>
              </a:ext>
            </a:extLst>
          </p:cNvPr>
          <p:cNvSpPr txBox="1"/>
          <p:nvPr/>
        </p:nvSpPr>
        <p:spPr>
          <a:xfrm>
            <a:off x="9657110" y="2460098"/>
            <a:ext cx="2751939" cy="830997"/>
          </a:xfrm>
          <a:prstGeom prst="rect">
            <a:avLst/>
          </a:prstGeom>
          <a:noFill/>
        </p:spPr>
        <p:txBody>
          <a:bodyPr wrap="square" rtlCol="0">
            <a:spAutoFit/>
          </a:bodyPr>
          <a:lstStyle/>
          <a:p>
            <a:r>
              <a:rPr lang="en-US" sz="2400" dirty="0">
                <a:solidFill>
                  <a:srgbClr val="0072BB"/>
                </a:solidFill>
                <a:latin typeface="Poppins Thin" panose="00000300000000000000" pitchFamily="2" charset="0"/>
                <a:cs typeface="Poppins Thin" panose="00000300000000000000" pitchFamily="2" charset="0"/>
              </a:rPr>
              <a:t>Jobs and Freelancing </a:t>
            </a:r>
            <a:endParaRPr lang="en-IN" sz="2400" dirty="0">
              <a:solidFill>
                <a:srgbClr val="0072BB"/>
              </a:solidFill>
              <a:latin typeface="Poppins Thin" panose="00000300000000000000" pitchFamily="2" charset="0"/>
              <a:cs typeface="Poppins Thin" panose="00000300000000000000" pitchFamily="2" charset="0"/>
            </a:endParaRPr>
          </a:p>
        </p:txBody>
      </p:sp>
      <p:sp>
        <p:nvSpPr>
          <p:cNvPr id="21" name="TextBox 20">
            <a:extLst>
              <a:ext uri="{FF2B5EF4-FFF2-40B4-BE49-F238E27FC236}">
                <a16:creationId xmlns:a16="http://schemas.microsoft.com/office/drawing/2014/main" id="{EDE00C19-381E-4B49-8E28-1338B9AF614C}"/>
              </a:ext>
            </a:extLst>
          </p:cNvPr>
          <p:cNvSpPr txBox="1"/>
          <p:nvPr/>
        </p:nvSpPr>
        <p:spPr>
          <a:xfrm>
            <a:off x="8466980" y="3693260"/>
            <a:ext cx="3178059" cy="2210862"/>
          </a:xfrm>
          <a:prstGeom prst="rect">
            <a:avLst/>
          </a:prstGeom>
          <a:noFill/>
        </p:spPr>
        <p:txBody>
          <a:bodyPr wrap="square">
            <a:spAutoFit/>
          </a:bodyPr>
          <a:lstStyle/>
          <a:p>
            <a:pPr marL="285750" indent="-285750">
              <a:spcAft>
                <a:spcPts val="1000"/>
              </a:spcAft>
              <a:buFont typeface="Arial" panose="020B0604020202020204" pitchFamily="34" charset="0"/>
              <a:buChar char="•"/>
            </a:pPr>
            <a:r>
              <a:rPr lang="en-US" sz="1100" dirty="0">
                <a:latin typeface="Poppins Medium" panose="00000600000000000000" pitchFamily="2" charset="0"/>
                <a:cs typeface="Poppins Medium" panose="00000600000000000000" pitchFamily="2" charset="0"/>
              </a:rPr>
              <a:t>Comprehensive Job Listings: </a:t>
            </a:r>
            <a:r>
              <a:rPr lang="en-US" sz="1100" dirty="0">
                <a:latin typeface="Poppins Light" panose="00000400000000000000" pitchFamily="2" charset="0"/>
                <a:cs typeface="Poppins Light" panose="00000400000000000000" pitchFamily="2" charset="0"/>
              </a:rPr>
              <a:t>Explore full-time and part-time opportunities across private practices, hospitals, and corporate dental networks.</a:t>
            </a:r>
          </a:p>
          <a:p>
            <a:pPr marL="285750" indent="-285750">
              <a:spcAft>
                <a:spcPts val="1000"/>
              </a:spcAft>
              <a:buFont typeface="Arial" panose="020B0604020202020204" pitchFamily="34" charset="0"/>
              <a:buChar char="•"/>
            </a:pPr>
            <a:r>
              <a:rPr lang="en-US" sz="1100" dirty="0">
                <a:latin typeface="Poppins Medium" panose="00000600000000000000" pitchFamily="2" charset="0"/>
                <a:cs typeface="Poppins Medium" panose="00000600000000000000" pitchFamily="2" charset="0"/>
              </a:rPr>
              <a:t>Freelancing Work: </a:t>
            </a:r>
            <a:r>
              <a:rPr lang="en-US" sz="1100" dirty="0">
                <a:latin typeface="Poppins Light" panose="00000400000000000000" pitchFamily="2" charset="0"/>
                <a:cs typeface="Poppins Light" panose="00000400000000000000" pitchFamily="2" charset="0"/>
              </a:rPr>
              <a:t>Access short-term projects or freelance assignments for specialized procedures, consultations, or locum tenens work.</a:t>
            </a:r>
          </a:p>
          <a:p>
            <a:pPr marL="285750" indent="-285750">
              <a:spcAft>
                <a:spcPts val="1000"/>
              </a:spcAft>
              <a:buFont typeface="Arial" panose="020B0604020202020204" pitchFamily="34" charset="0"/>
              <a:buChar char="•"/>
            </a:pPr>
            <a:r>
              <a:rPr lang="en-US" sz="1100" dirty="0">
                <a:latin typeface="Poppins Medium" panose="00000600000000000000" pitchFamily="2" charset="0"/>
                <a:cs typeface="Poppins Medium" panose="00000600000000000000" pitchFamily="2" charset="0"/>
              </a:rPr>
              <a:t>Professional Networking: </a:t>
            </a:r>
            <a:r>
              <a:rPr lang="en-US" sz="1100" dirty="0">
                <a:latin typeface="Poppins Light" panose="00000400000000000000" pitchFamily="2" charset="0"/>
                <a:cs typeface="Poppins Light" panose="00000400000000000000" pitchFamily="2" charset="0"/>
              </a:rPr>
              <a:t>Connect with clinics, peers, and organizations to expand your professional reach.</a:t>
            </a:r>
            <a:endParaRPr lang="en-IN" sz="1100" dirty="0">
              <a:latin typeface="Poppins Light" panose="00000400000000000000" pitchFamily="2" charset="0"/>
              <a:cs typeface="Poppins Light" panose="00000400000000000000" pitchFamily="2" charset="0"/>
            </a:endParaRPr>
          </a:p>
        </p:txBody>
      </p:sp>
      <p:pic>
        <p:nvPicPr>
          <p:cNvPr id="12" name="Picture 11">
            <a:extLst>
              <a:ext uri="{FF2B5EF4-FFF2-40B4-BE49-F238E27FC236}">
                <a16:creationId xmlns:a16="http://schemas.microsoft.com/office/drawing/2014/main" id="{95E9BC61-708E-411E-AD54-AB55680660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9964" y="2408655"/>
            <a:ext cx="1077218" cy="1077218"/>
          </a:xfrm>
          <a:prstGeom prst="rect">
            <a:avLst/>
          </a:prstGeom>
        </p:spPr>
      </p:pic>
    </p:spTree>
    <p:extLst>
      <p:ext uri="{BB962C8B-B14F-4D97-AF65-F5344CB8AC3E}">
        <p14:creationId xmlns:p14="http://schemas.microsoft.com/office/powerpoint/2010/main" val="55693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B0EC45-4615-CD35-A21F-E7211A0428CD}"/>
              </a:ext>
            </a:extLst>
          </p:cNvPr>
          <p:cNvSpPr/>
          <p:nvPr/>
        </p:nvSpPr>
        <p:spPr>
          <a:xfrm>
            <a:off x="636574" y="684962"/>
            <a:ext cx="869925" cy="45719"/>
          </a:xfrm>
          <a:prstGeom prst="rect">
            <a:avLst/>
          </a:prstGeom>
          <a:solidFill>
            <a:srgbClr val="A61B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ED398AC-1D05-028A-4727-B63F7C21A1E2}"/>
              </a:ext>
            </a:extLst>
          </p:cNvPr>
          <p:cNvSpPr txBox="1"/>
          <p:nvPr/>
        </p:nvSpPr>
        <p:spPr>
          <a:xfrm>
            <a:off x="547342" y="866874"/>
            <a:ext cx="8147104" cy="584775"/>
          </a:xfrm>
          <a:prstGeom prst="rect">
            <a:avLst/>
          </a:prstGeom>
          <a:noFill/>
        </p:spPr>
        <p:txBody>
          <a:bodyPr wrap="square" rtlCol="0">
            <a:spAutoFit/>
          </a:bodyPr>
          <a:lstStyle/>
          <a:p>
            <a:r>
              <a:rPr lang="en-US" sz="3200" dirty="0">
                <a:solidFill>
                  <a:srgbClr val="0072BB"/>
                </a:solidFill>
                <a:latin typeface="Poppins Thin" panose="00000300000000000000" pitchFamily="2" charset="0"/>
                <a:cs typeface="Poppins Thin" panose="00000300000000000000" pitchFamily="2" charset="0"/>
              </a:rPr>
              <a:t>ESTIMATED OUTCOME IN 12 MONTHS</a:t>
            </a:r>
            <a:endParaRPr lang="en-IN" sz="3200" dirty="0">
              <a:solidFill>
                <a:srgbClr val="0072BB"/>
              </a:solidFill>
              <a:latin typeface="Poppins Thin" panose="00000300000000000000" pitchFamily="2" charset="0"/>
              <a:cs typeface="Poppins Thin" panose="00000300000000000000" pitchFamily="2" charset="0"/>
            </a:endParaRPr>
          </a:p>
        </p:txBody>
      </p:sp>
      <p:graphicFrame>
        <p:nvGraphicFramePr>
          <p:cNvPr id="2" name="Chart 1">
            <a:extLst>
              <a:ext uri="{FF2B5EF4-FFF2-40B4-BE49-F238E27FC236}">
                <a16:creationId xmlns:a16="http://schemas.microsoft.com/office/drawing/2014/main" id="{7B9096E2-1B92-82F8-3866-3D39F96CC50F}"/>
              </a:ext>
            </a:extLst>
          </p:cNvPr>
          <p:cNvGraphicFramePr/>
          <p:nvPr>
            <p:extLst>
              <p:ext uri="{D42A27DB-BD31-4B8C-83A1-F6EECF244321}">
                <p14:modId xmlns:p14="http://schemas.microsoft.com/office/powerpoint/2010/main" val="4240205722"/>
              </p:ext>
            </p:extLst>
          </p:nvPr>
        </p:nvGraphicFramePr>
        <p:xfrm>
          <a:off x="636572" y="1940293"/>
          <a:ext cx="3468067" cy="279913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3FF2497-1528-1443-977D-BD5EC68E84F4}"/>
              </a:ext>
            </a:extLst>
          </p:cNvPr>
          <p:cNvSpPr txBox="1"/>
          <p:nvPr/>
        </p:nvSpPr>
        <p:spPr>
          <a:xfrm>
            <a:off x="740618" y="5173282"/>
            <a:ext cx="4146578" cy="1015663"/>
          </a:xfrm>
          <a:prstGeom prst="rect">
            <a:avLst/>
          </a:prstGeom>
          <a:noFill/>
        </p:spPr>
        <p:txBody>
          <a:bodyPr wrap="square" rtlCol="0">
            <a:spAutoFit/>
          </a:bodyPr>
          <a:lstStyle/>
          <a:p>
            <a:r>
              <a:rPr lang="en-US" sz="2000" dirty="0">
                <a:latin typeface="Poppins Thin" panose="00000300000000000000" pitchFamily="2" charset="0"/>
                <a:cs typeface="Poppins Thin" panose="00000300000000000000" pitchFamily="2" charset="0"/>
              </a:rPr>
              <a:t>Data-driven estimates to optimize experience and engagement</a:t>
            </a:r>
            <a:endParaRPr lang="en-IN" sz="2000" dirty="0">
              <a:latin typeface="Poppins Thin" panose="00000300000000000000" pitchFamily="2" charset="0"/>
              <a:cs typeface="Poppins Thin" panose="00000300000000000000" pitchFamily="2" charset="0"/>
            </a:endParaRPr>
          </a:p>
        </p:txBody>
      </p:sp>
      <p:sp>
        <p:nvSpPr>
          <p:cNvPr id="5" name="TextBox 4">
            <a:extLst>
              <a:ext uri="{FF2B5EF4-FFF2-40B4-BE49-F238E27FC236}">
                <a16:creationId xmlns:a16="http://schemas.microsoft.com/office/drawing/2014/main" id="{FDE2050B-CA25-9E5F-3D61-6B378305E1EB}"/>
              </a:ext>
            </a:extLst>
          </p:cNvPr>
          <p:cNvSpPr txBox="1"/>
          <p:nvPr/>
        </p:nvSpPr>
        <p:spPr>
          <a:xfrm>
            <a:off x="4317351" y="5166476"/>
            <a:ext cx="1920054" cy="954107"/>
          </a:xfrm>
          <a:prstGeom prst="rect">
            <a:avLst/>
          </a:prstGeom>
          <a:noFill/>
        </p:spPr>
        <p:txBody>
          <a:bodyPr wrap="square" rtlCol="0">
            <a:spAutoFit/>
          </a:bodyPr>
          <a:lstStyle/>
          <a:p>
            <a:r>
              <a:rPr lang="en-US" sz="2800" dirty="0">
                <a:solidFill>
                  <a:srgbClr val="0072BB"/>
                </a:solidFill>
                <a:latin typeface="Poppins Light" panose="00000400000000000000" pitchFamily="2" charset="0"/>
                <a:cs typeface="Poppins Light" panose="00000400000000000000" pitchFamily="2" charset="0"/>
              </a:rPr>
              <a:t>60,000+</a:t>
            </a:r>
          </a:p>
          <a:p>
            <a:r>
              <a:rPr lang="en-US" sz="1400" dirty="0">
                <a:latin typeface="Poppins ExtraLight" panose="00000300000000000000" pitchFamily="2" charset="0"/>
                <a:cs typeface="Poppins ExtraLight" panose="00000300000000000000" pitchFamily="2" charset="0"/>
              </a:rPr>
              <a:t>Acquiring OHPs in 12 Months</a:t>
            </a:r>
            <a:endParaRPr lang="en-IN" sz="1400" dirty="0">
              <a:latin typeface="Poppins ExtraLight" panose="00000300000000000000" pitchFamily="2" charset="0"/>
              <a:cs typeface="Poppins ExtraLight" panose="00000300000000000000" pitchFamily="2" charset="0"/>
            </a:endParaRPr>
          </a:p>
        </p:txBody>
      </p:sp>
      <p:sp>
        <p:nvSpPr>
          <p:cNvPr id="6" name="TextBox 5">
            <a:extLst>
              <a:ext uri="{FF2B5EF4-FFF2-40B4-BE49-F238E27FC236}">
                <a16:creationId xmlns:a16="http://schemas.microsoft.com/office/drawing/2014/main" id="{26B2EC75-02F7-3F77-3519-51420C4320F3}"/>
              </a:ext>
            </a:extLst>
          </p:cNvPr>
          <p:cNvSpPr txBox="1"/>
          <p:nvPr/>
        </p:nvSpPr>
        <p:spPr>
          <a:xfrm>
            <a:off x="8979762" y="5204061"/>
            <a:ext cx="2171725" cy="954107"/>
          </a:xfrm>
          <a:prstGeom prst="rect">
            <a:avLst/>
          </a:prstGeom>
          <a:noFill/>
        </p:spPr>
        <p:txBody>
          <a:bodyPr wrap="square" rtlCol="0">
            <a:spAutoFit/>
          </a:bodyPr>
          <a:lstStyle/>
          <a:p>
            <a:r>
              <a:rPr lang="en-US" sz="2800" dirty="0">
                <a:solidFill>
                  <a:srgbClr val="0072BB"/>
                </a:solidFill>
                <a:latin typeface="Poppins Light" panose="00000400000000000000" pitchFamily="2" charset="0"/>
                <a:cs typeface="Poppins Light" panose="00000400000000000000" pitchFamily="2" charset="0"/>
              </a:rPr>
              <a:t>12,000+</a:t>
            </a:r>
          </a:p>
          <a:p>
            <a:r>
              <a:rPr lang="en-US" sz="1400" dirty="0">
                <a:latin typeface="Poppins ExtraLight" panose="00000300000000000000" pitchFamily="2" charset="0"/>
                <a:cs typeface="Poppins ExtraLight" panose="00000300000000000000" pitchFamily="2" charset="0"/>
              </a:rPr>
              <a:t>Multiformat content and activities</a:t>
            </a:r>
            <a:endParaRPr lang="en-IN" sz="1400" dirty="0">
              <a:latin typeface="Poppins ExtraLight" panose="00000300000000000000" pitchFamily="2" charset="0"/>
              <a:cs typeface="Poppins ExtraLight" panose="00000300000000000000" pitchFamily="2" charset="0"/>
            </a:endParaRPr>
          </a:p>
        </p:txBody>
      </p:sp>
      <p:sp>
        <p:nvSpPr>
          <p:cNvPr id="9" name="TextBox 8">
            <a:extLst>
              <a:ext uri="{FF2B5EF4-FFF2-40B4-BE49-F238E27FC236}">
                <a16:creationId xmlns:a16="http://schemas.microsoft.com/office/drawing/2014/main" id="{F561FA79-6AAE-6B18-9AA7-82F793B0EFA0}"/>
              </a:ext>
            </a:extLst>
          </p:cNvPr>
          <p:cNvSpPr txBox="1"/>
          <p:nvPr/>
        </p:nvSpPr>
        <p:spPr>
          <a:xfrm>
            <a:off x="6522721" y="5166476"/>
            <a:ext cx="2171725" cy="954107"/>
          </a:xfrm>
          <a:prstGeom prst="rect">
            <a:avLst/>
          </a:prstGeom>
          <a:noFill/>
        </p:spPr>
        <p:txBody>
          <a:bodyPr wrap="square" rtlCol="0">
            <a:spAutoFit/>
          </a:bodyPr>
          <a:lstStyle/>
          <a:p>
            <a:r>
              <a:rPr lang="en-US" sz="2800" dirty="0">
                <a:solidFill>
                  <a:srgbClr val="0072BB"/>
                </a:solidFill>
                <a:latin typeface="Poppins Light" panose="00000400000000000000" pitchFamily="2" charset="0"/>
                <a:cs typeface="Poppins Light" panose="00000400000000000000" pitchFamily="2" charset="0"/>
              </a:rPr>
              <a:t>1560K+</a:t>
            </a:r>
          </a:p>
          <a:p>
            <a:r>
              <a:rPr lang="en-US" sz="1400" dirty="0">
                <a:latin typeface="Poppins ExtraLight" panose="00000300000000000000" pitchFamily="2" charset="0"/>
                <a:cs typeface="Poppins ExtraLight" panose="00000300000000000000" pitchFamily="2" charset="0"/>
              </a:rPr>
              <a:t>Branded touchpoint delivery</a:t>
            </a:r>
            <a:endParaRPr lang="en-IN" sz="1400" dirty="0">
              <a:latin typeface="Poppins ExtraLight" panose="00000300000000000000" pitchFamily="2" charset="0"/>
              <a:cs typeface="Poppins ExtraLight" panose="00000300000000000000" pitchFamily="2" charset="0"/>
            </a:endParaRPr>
          </a:p>
        </p:txBody>
      </p:sp>
      <p:sp>
        <p:nvSpPr>
          <p:cNvPr id="10" name="Rectangle 9">
            <a:extLst>
              <a:ext uri="{FF2B5EF4-FFF2-40B4-BE49-F238E27FC236}">
                <a16:creationId xmlns:a16="http://schemas.microsoft.com/office/drawing/2014/main" id="{A933205D-CB7E-444D-B0A6-B86A6EA2D3B8}"/>
              </a:ext>
            </a:extLst>
          </p:cNvPr>
          <p:cNvSpPr/>
          <p:nvPr/>
        </p:nvSpPr>
        <p:spPr>
          <a:xfrm>
            <a:off x="636573" y="4934160"/>
            <a:ext cx="10849955" cy="1418740"/>
          </a:xfrm>
          <a:prstGeom prst="rect">
            <a:avLst/>
          </a:prstGeom>
          <a:noFill/>
          <a:ln>
            <a:solidFill>
              <a:srgbClr val="A61B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2" name="Chart 11">
            <a:extLst>
              <a:ext uri="{FF2B5EF4-FFF2-40B4-BE49-F238E27FC236}">
                <a16:creationId xmlns:a16="http://schemas.microsoft.com/office/drawing/2014/main" id="{6D64238A-06DC-4D97-4B13-4DE9CC3DD68B}"/>
              </a:ext>
            </a:extLst>
          </p:cNvPr>
          <p:cNvGraphicFramePr/>
          <p:nvPr>
            <p:extLst>
              <p:ext uri="{D42A27DB-BD31-4B8C-83A1-F6EECF244321}">
                <p14:modId xmlns:p14="http://schemas.microsoft.com/office/powerpoint/2010/main" val="3644973384"/>
              </p:ext>
            </p:extLst>
          </p:nvPr>
        </p:nvGraphicFramePr>
        <p:xfrm>
          <a:off x="4317351" y="1940293"/>
          <a:ext cx="3557298" cy="27991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E236D3FD-674C-EDF9-289C-195C50EF89E0}"/>
              </a:ext>
            </a:extLst>
          </p:cNvPr>
          <p:cNvGraphicFramePr/>
          <p:nvPr>
            <p:extLst>
              <p:ext uri="{D42A27DB-BD31-4B8C-83A1-F6EECF244321}">
                <p14:modId xmlns:p14="http://schemas.microsoft.com/office/powerpoint/2010/main" val="4038621694"/>
              </p:ext>
            </p:extLst>
          </p:nvPr>
        </p:nvGraphicFramePr>
        <p:xfrm>
          <a:off x="8087360" y="1940293"/>
          <a:ext cx="3399168" cy="2799135"/>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1AED1126-2488-2785-5DE8-BB118424D4B4}"/>
              </a:ext>
            </a:extLst>
          </p:cNvPr>
          <p:cNvSpPr txBox="1"/>
          <p:nvPr/>
        </p:nvSpPr>
        <p:spPr>
          <a:xfrm>
            <a:off x="636572" y="1625708"/>
            <a:ext cx="1847546" cy="307777"/>
          </a:xfrm>
          <a:prstGeom prst="rect">
            <a:avLst/>
          </a:prstGeom>
          <a:noFill/>
        </p:spPr>
        <p:txBody>
          <a:bodyPr wrap="square" rtlCol="0">
            <a:spAutoFit/>
          </a:bodyPr>
          <a:lstStyle/>
          <a:p>
            <a:r>
              <a:rPr lang="en-IN" sz="1400" dirty="0">
                <a:solidFill>
                  <a:srgbClr val="0072BB"/>
                </a:solidFill>
                <a:latin typeface="Poppins Medium" panose="00000600000000000000" pitchFamily="2" charset="0"/>
                <a:cs typeface="Poppins Medium" panose="00000600000000000000" pitchFamily="2" charset="0"/>
              </a:rPr>
              <a:t>#Acquisition</a:t>
            </a:r>
          </a:p>
        </p:txBody>
      </p:sp>
      <p:sp>
        <p:nvSpPr>
          <p:cNvPr id="15" name="TextBox 14">
            <a:extLst>
              <a:ext uri="{FF2B5EF4-FFF2-40B4-BE49-F238E27FC236}">
                <a16:creationId xmlns:a16="http://schemas.microsoft.com/office/drawing/2014/main" id="{4976EF84-3483-B64E-86A0-33544EF80FCE}"/>
              </a:ext>
            </a:extLst>
          </p:cNvPr>
          <p:cNvSpPr txBox="1"/>
          <p:nvPr/>
        </p:nvSpPr>
        <p:spPr>
          <a:xfrm>
            <a:off x="4248454" y="1625708"/>
            <a:ext cx="1847546" cy="307777"/>
          </a:xfrm>
          <a:prstGeom prst="rect">
            <a:avLst/>
          </a:prstGeom>
          <a:noFill/>
        </p:spPr>
        <p:txBody>
          <a:bodyPr wrap="square" rtlCol="0">
            <a:spAutoFit/>
          </a:bodyPr>
          <a:lstStyle/>
          <a:p>
            <a:r>
              <a:rPr lang="en-IN" sz="1400" dirty="0">
                <a:solidFill>
                  <a:srgbClr val="0072BB"/>
                </a:solidFill>
                <a:latin typeface="Poppins Medium" panose="00000600000000000000" pitchFamily="2" charset="0"/>
                <a:cs typeface="Poppins Medium" panose="00000600000000000000" pitchFamily="2" charset="0"/>
              </a:rPr>
              <a:t>#Engagement</a:t>
            </a:r>
          </a:p>
        </p:txBody>
      </p:sp>
      <p:sp>
        <p:nvSpPr>
          <p:cNvPr id="16" name="TextBox 15">
            <a:extLst>
              <a:ext uri="{FF2B5EF4-FFF2-40B4-BE49-F238E27FC236}">
                <a16:creationId xmlns:a16="http://schemas.microsoft.com/office/drawing/2014/main" id="{45760784-8550-BE41-2471-9AA9520833C5}"/>
              </a:ext>
            </a:extLst>
          </p:cNvPr>
          <p:cNvSpPr txBox="1"/>
          <p:nvPr/>
        </p:nvSpPr>
        <p:spPr>
          <a:xfrm>
            <a:off x="8087360" y="1625708"/>
            <a:ext cx="1847546" cy="307777"/>
          </a:xfrm>
          <a:prstGeom prst="rect">
            <a:avLst/>
          </a:prstGeom>
          <a:noFill/>
        </p:spPr>
        <p:txBody>
          <a:bodyPr wrap="square" rtlCol="0">
            <a:spAutoFit/>
          </a:bodyPr>
          <a:lstStyle/>
          <a:p>
            <a:r>
              <a:rPr lang="en-IN" sz="1400" dirty="0">
                <a:solidFill>
                  <a:srgbClr val="0072BB"/>
                </a:solidFill>
                <a:latin typeface="Poppins Medium" panose="00000600000000000000" pitchFamily="2" charset="0"/>
                <a:cs typeface="Poppins Medium" panose="00000600000000000000" pitchFamily="2" charset="0"/>
              </a:rPr>
              <a:t>#Content</a:t>
            </a:r>
          </a:p>
        </p:txBody>
      </p:sp>
    </p:spTree>
    <p:extLst>
      <p:ext uri="{BB962C8B-B14F-4D97-AF65-F5344CB8AC3E}">
        <p14:creationId xmlns:p14="http://schemas.microsoft.com/office/powerpoint/2010/main" val="207997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B0EC45-4615-CD35-A21F-E7211A0428CD}"/>
              </a:ext>
            </a:extLst>
          </p:cNvPr>
          <p:cNvSpPr/>
          <p:nvPr/>
        </p:nvSpPr>
        <p:spPr>
          <a:xfrm>
            <a:off x="636574" y="684962"/>
            <a:ext cx="869925" cy="45719"/>
          </a:xfrm>
          <a:prstGeom prst="rect">
            <a:avLst/>
          </a:prstGeom>
          <a:solidFill>
            <a:srgbClr val="A61B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ED398AC-1D05-028A-4727-B63F7C21A1E2}"/>
              </a:ext>
            </a:extLst>
          </p:cNvPr>
          <p:cNvSpPr txBox="1"/>
          <p:nvPr/>
        </p:nvSpPr>
        <p:spPr>
          <a:xfrm>
            <a:off x="547342" y="866874"/>
            <a:ext cx="5990618" cy="584775"/>
          </a:xfrm>
          <a:prstGeom prst="rect">
            <a:avLst/>
          </a:prstGeom>
          <a:noFill/>
        </p:spPr>
        <p:txBody>
          <a:bodyPr wrap="square" rtlCol="0">
            <a:spAutoFit/>
          </a:bodyPr>
          <a:lstStyle/>
          <a:p>
            <a:r>
              <a:rPr lang="en-US" sz="3200" dirty="0">
                <a:solidFill>
                  <a:srgbClr val="A61B59"/>
                </a:solidFill>
                <a:latin typeface="Poppins Thin" panose="00000300000000000000" pitchFamily="2" charset="0"/>
                <a:cs typeface="Poppins Thin" panose="00000300000000000000" pitchFamily="2" charset="0"/>
              </a:rPr>
              <a:t>USER ACQUISITION JOURNEY </a:t>
            </a:r>
            <a:endParaRPr lang="en-IN" sz="3200" dirty="0">
              <a:solidFill>
                <a:srgbClr val="A61B59"/>
              </a:solidFill>
              <a:latin typeface="Poppins Thin" panose="00000300000000000000" pitchFamily="2" charset="0"/>
              <a:cs typeface="Poppins Thin" panose="00000300000000000000" pitchFamily="2" charset="0"/>
            </a:endParaRPr>
          </a:p>
        </p:txBody>
      </p:sp>
      <p:sp>
        <p:nvSpPr>
          <p:cNvPr id="5" name="Rectangle 4">
            <a:extLst>
              <a:ext uri="{FF2B5EF4-FFF2-40B4-BE49-F238E27FC236}">
                <a16:creationId xmlns:a16="http://schemas.microsoft.com/office/drawing/2014/main" id="{AD21702C-2705-ACBB-2163-9F232BB74FD9}"/>
              </a:ext>
            </a:extLst>
          </p:cNvPr>
          <p:cNvSpPr/>
          <p:nvPr/>
        </p:nvSpPr>
        <p:spPr>
          <a:xfrm>
            <a:off x="3215502" y="3262041"/>
            <a:ext cx="3252138" cy="461665"/>
          </a:xfrm>
          <a:prstGeom prst="rect">
            <a:avLst/>
          </a:prstGeom>
          <a:solidFill>
            <a:srgbClr val="E525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25F94C4-8A8E-0DDE-EAA8-4162886A37AC}"/>
              </a:ext>
            </a:extLst>
          </p:cNvPr>
          <p:cNvSpPr/>
          <p:nvPr/>
        </p:nvSpPr>
        <p:spPr>
          <a:xfrm>
            <a:off x="6287862" y="3215874"/>
            <a:ext cx="1820925" cy="553998"/>
          </a:xfrm>
          <a:prstGeom prst="rect">
            <a:avLst/>
          </a:prstGeom>
          <a:solidFill>
            <a:srgbClr val="F477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4250FD9D-4A31-3EFF-D06A-B65F62D2F598}"/>
              </a:ext>
            </a:extLst>
          </p:cNvPr>
          <p:cNvSpPr/>
          <p:nvPr/>
        </p:nvSpPr>
        <p:spPr>
          <a:xfrm>
            <a:off x="8101297" y="3262041"/>
            <a:ext cx="2147951" cy="461665"/>
          </a:xfrm>
          <a:prstGeom prst="rect">
            <a:avLst/>
          </a:prstGeom>
          <a:solidFill>
            <a:srgbClr val="F9C0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326B56D2-C861-3E73-64E0-38E544C3ECA9}"/>
              </a:ext>
            </a:extLst>
          </p:cNvPr>
          <p:cNvSpPr/>
          <p:nvPr/>
        </p:nvSpPr>
        <p:spPr>
          <a:xfrm>
            <a:off x="10247309" y="3108367"/>
            <a:ext cx="1099128" cy="769012"/>
          </a:xfrm>
          <a:prstGeom prst="rect">
            <a:avLst/>
          </a:prstGeom>
          <a:solidFill>
            <a:srgbClr val="4472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EF208255-9AAB-54BE-D178-C936E29ABD2E}"/>
              </a:ext>
            </a:extLst>
          </p:cNvPr>
          <p:cNvSpPr txBox="1"/>
          <p:nvPr/>
        </p:nvSpPr>
        <p:spPr>
          <a:xfrm>
            <a:off x="3721086" y="2550875"/>
            <a:ext cx="2679488" cy="553998"/>
          </a:xfrm>
          <a:prstGeom prst="rect">
            <a:avLst/>
          </a:prstGeom>
          <a:noFill/>
        </p:spPr>
        <p:txBody>
          <a:bodyPr wrap="square" rtlCol="0">
            <a:spAutoFit/>
          </a:bodyPr>
          <a:lstStyle/>
          <a:p>
            <a:r>
              <a:rPr lang="en-US" sz="1000" b="1" dirty="0">
                <a:latin typeface="Poppins" panose="00000500000000000000" pitchFamily="2" charset="0"/>
                <a:cs typeface="Poppins" panose="00000500000000000000" pitchFamily="2" charset="0"/>
              </a:rPr>
              <a:t>ACTIVITY</a:t>
            </a:r>
          </a:p>
          <a:p>
            <a:r>
              <a:rPr lang="en-US" sz="1000" dirty="0">
                <a:latin typeface="Poppins" panose="00000500000000000000" pitchFamily="2" charset="0"/>
                <a:cs typeface="Poppins" panose="00000500000000000000" pitchFamily="2" charset="0"/>
              </a:rPr>
              <a:t>Partnerships with Dental</a:t>
            </a:r>
          </a:p>
          <a:p>
            <a:r>
              <a:rPr lang="en-US" sz="1000" dirty="0">
                <a:latin typeface="Poppins" panose="00000500000000000000" pitchFamily="2" charset="0"/>
                <a:cs typeface="Poppins" panose="00000500000000000000" pitchFamily="2" charset="0"/>
              </a:rPr>
              <a:t>Associations</a:t>
            </a:r>
            <a:endParaRPr lang="en-IN" sz="1000"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8D743974-FEB0-9DEF-6C43-03E2AA0F2A3F}"/>
              </a:ext>
            </a:extLst>
          </p:cNvPr>
          <p:cNvSpPr txBox="1"/>
          <p:nvPr/>
        </p:nvSpPr>
        <p:spPr>
          <a:xfrm>
            <a:off x="3673543" y="3895761"/>
            <a:ext cx="2147951" cy="707886"/>
          </a:xfrm>
          <a:prstGeom prst="rect">
            <a:avLst/>
          </a:prstGeom>
          <a:noFill/>
        </p:spPr>
        <p:txBody>
          <a:bodyPr wrap="square" rtlCol="0">
            <a:spAutoFit/>
          </a:bodyPr>
          <a:lstStyle/>
          <a:p>
            <a:r>
              <a:rPr lang="en-US" sz="1000" b="1" dirty="0">
                <a:latin typeface="Poppins" panose="00000500000000000000" pitchFamily="2" charset="0"/>
                <a:cs typeface="Poppins" panose="00000500000000000000" pitchFamily="2" charset="0"/>
              </a:rPr>
              <a:t>OUTCOME</a:t>
            </a:r>
          </a:p>
          <a:p>
            <a:r>
              <a:rPr lang="en-US" sz="1000" dirty="0">
                <a:latin typeface="Poppins" panose="00000500000000000000" pitchFamily="2" charset="0"/>
                <a:cs typeface="Poppins" panose="00000500000000000000" pitchFamily="2" charset="0"/>
              </a:rPr>
              <a:t>Credibility, resonance &amp; awareness in mass via association and institutions </a:t>
            </a:r>
            <a:endParaRPr lang="en-IN" sz="1000" dirty="0">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EBE130C6-22B5-3B3F-5CB3-FE19E4BF4403}"/>
              </a:ext>
            </a:extLst>
          </p:cNvPr>
          <p:cNvSpPr txBox="1"/>
          <p:nvPr/>
        </p:nvSpPr>
        <p:spPr>
          <a:xfrm>
            <a:off x="6276737" y="3897472"/>
            <a:ext cx="1786330" cy="707886"/>
          </a:xfrm>
          <a:prstGeom prst="rect">
            <a:avLst/>
          </a:prstGeom>
          <a:noFill/>
        </p:spPr>
        <p:txBody>
          <a:bodyPr wrap="square" rtlCol="0">
            <a:spAutoFit/>
          </a:bodyPr>
          <a:lstStyle/>
          <a:p>
            <a:r>
              <a:rPr lang="en-US" sz="1000" b="1" dirty="0">
                <a:latin typeface="Poppins" panose="00000500000000000000" pitchFamily="2" charset="0"/>
                <a:cs typeface="Poppins" panose="00000500000000000000" pitchFamily="2" charset="0"/>
              </a:rPr>
              <a:t>OUTCOME</a:t>
            </a:r>
          </a:p>
          <a:p>
            <a:r>
              <a:rPr lang="en-US" sz="1000" dirty="0">
                <a:latin typeface="Poppins" panose="00000500000000000000" pitchFamily="2" charset="0"/>
                <a:cs typeface="Poppins" panose="00000500000000000000" pitchFamily="2" charset="0"/>
              </a:rPr>
              <a:t>Direct engagement with OHPs, showcasing the platform’s value</a:t>
            </a:r>
            <a:endParaRPr lang="en-IN" sz="1000" dirty="0">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C1777C1C-A617-440C-112D-DDB65CAF3A0E}"/>
              </a:ext>
            </a:extLst>
          </p:cNvPr>
          <p:cNvSpPr txBox="1"/>
          <p:nvPr/>
        </p:nvSpPr>
        <p:spPr>
          <a:xfrm>
            <a:off x="8168287" y="3870993"/>
            <a:ext cx="3178150" cy="707886"/>
          </a:xfrm>
          <a:prstGeom prst="rect">
            <a:avLst/>
          </a:prstGeom>
          <a:noFill/>
        </p:spPr>
        <p:txBody>
          <a:bodyPr wrap="square" rtlCol="0">
            <a:spAutoFit/>
          </a:bodyPr>
          <a:lstStyle/>
          <a:p>
            <a:r>
              <a:rPr lang="en-US" sz="1000" b="1" dirty="0">
                <a:latin typeface="Poppins" panose="00000500000000000000" pitchFamily="2" charset="0"/>
                <a:cs typeface="Poppins" panose="00000500000000000000" pitchFamily="2" charset="0"/>
              </a:rPr>
              <a:t>OUTCOME</a:t>
            </a:r>
          </a:p>
          <a:p>
            <a:r>
              <a:rPr lang="en-US" sz="1000" dirty="0">
                <a:latin typeface="Poppins" panose="00000500000000000000" pitchFamily="2" charset="0"/>
                <a:cs typeface="Poppins" panose="00000500000000000000" pitchFamily="2" charset="0"/>
              </a:rPr>
              <a:t>Increased organic traffic from OHPs seeking educational content, establishing the platform as a trusted resource and thought leader</a:t>
            </a:r>
            <a:endParaRPr lang="en-IN" sz="1000" dirty="0">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ED1E951A-BFA7-F671-6CF3-DA58CAA7828B}"/>
              </a:ext>
            </a:extLst>
          </p:cNvPr>
          <p:cNvSpPr txBox="1"/>
          <p:nvPr/>
        </p:nvSpPr>
        <p:spPr>
          <a:xfrm>
            <a:off x="3734777" y="3319885"/>
            <a:ext cx="2679488" cy="246221"/>
          </a:xfrm>
          <a:prstGeom prst="rect">
            <a:avLst/>
          </a:prstGeom>
          <a:noFill/>
        </p:spPr>
        <p:txBody>
          <a:bodyPr wrap="square" rtlCol="0">
            <a:spAutoFit/>
          </a:bodyPr>
          <a:lstStyle/>
          <a:p>
            <a:r>
              <a:rPr lang="en-US" sz="1000" dirty="0">
                <a:solidFill>
                  <a:schemeClr val="bg1"/>
                </a:solidFill>
                <a:latin typeface="Poppins SemiBold" panose="00000700000000000000" pitchFamily="2" charset="0"/>
                <a:cs typeface="Poppins SemiBold" panose="00000700000000000000" pitchFamily="2" charset="0"/>
              </a:rPr>
              <a:t>THE FOUNDATION STAGE</a:t>
            </a:r>
            <a:endParaRPr lang="en-IN" sz="1000" dirty="0">
              <a:solidFill>
                <a:schemeClr val="bg1"/>
              </a:solidFill>
              <a:latin typeface="Poppins SemiBold" panose="00000700000000000000" pitchFamily="2" charset="0"/>
              <a:cs typeface="Poppins SemiBold" panose="00000700000000000000" pitchFamily="2" charset="0"/>
            </a:endParaRPr>
          </a:p>
        </p:txBody>
      </p:sp>
      <p:sp>
        <p:nvSpPr>
          <p:cNvPr id="17" name="TextBox 16">
            <a:extLst>
              <a:ext uri="{FF2B5EF4-FFF2-40B4-BE49-F238E27FC236}">
                <a16:creationId xmlns:a16="http://schemas.microsoft.com/office/drawing/2014/main" id="{85558ECC-923F-B1A5-4455-6A547C0E7E26}"/>
              </a:ext>
            </a:extLst>
          </p:cNvPr>
          <p:cNvSpPr txBox="1"/>
          <p:nvPr/>
        </p:nvSpPr>
        <p:spPr>
          <a:xfrm>
            <a:off x="6322457" y="3319885"/>
            <a:ext cx="2022844" cy="246221"/>
          </a:xfrm>
          <a:prstGeom prst="rect">
            <a:avLst/>
          </a:prstGeom>
          <a:noFill/>
        </p:spPr>
        <p:txBody>
          <a:bodyPr wrap="square" rtlCol="0">
            <a:spAutoFit/>
          </a:bodyPr>
          <a:lstStyle/>
          <a:p>
            <a:r>
              <a:rPr lang="en-US" sz="1000" dirty="0">
                <a:solidFill>
                  <a:schemeClr val="bg1"/>
                </a:solidFill>
                <a:latin typeface="Poppins SemiBold" panose="00000700000000000000" pitchFamily="2" charset="0"/>
                <a:cs typeface="Poppins SemiBold" panose="00000700000000000000" pitchFamily="2" charset="0"/>
              </a:rPr>
              <a:t>LAUNCH STAGE</a:t>
            </a:r>
            <a:endParaRPr lang="en-IN" sz="1000" dirty="0">
              <a:solidFill>
                <a:schemeClr val="bg1"/>
              </a:solidFill>
              <a:latin typeface="Poppins SemiBold" panose="00000700000000000000" pitchFamily="2" charset="0"/>
              <a:cs typeface="Poppins SemiBold" panose="00000700000000000000" pitchFamily="2" charset="0"/>
            </a:endParaRPr>
          </a:p>
        </p:txBody>
      </p:sp>
      <p:sp>
        <p:nvSpPr>
          <p:cNvPr id="18" name="TextBox 17">
            <a:extLst>
              <a:ext uri="{FF2B5EF4-FFF2-40B4-BE49-F238E27FC236}">
                <a16:creationId xmlns:a16="http://schemas.microsoft.com/office/drawing/2014/main" id="{CF7D830A-72D9-47A5-7151-C221C794114A}"/>
              </a:ext>
            </a:extLst>
          </p:cNvPr>
          <p:cNvSpPr txBox="1"/>
          <p:nvPr/>
        </p:nvSpPr>
        <p:spPr>
          <a:xfrm>
            <a:off x="8168287" y="3319885"/>
            <a:ext cx="2022844" cy="246221"/>
          </a:xfrm>
          <a:prstGeom prst="rect">
            <a:avLst/>
          </a:prstGeom>
          <a:noFill/>
        </p:spPr>
        <p:txBody>
          <a:bodyPr wrap="square" rtlCol="0">
            <a:spAutoFit/>
          </a:bodyPr>
          <a:lstStyle/>
          <a:p>
            <a:r>
              <a:rPr lang="en-US" sz="1000" dirty="0">
                <a:latin typeface="Poppins SemiBold" panose="00000700000000000000" pitchFamily="2" charset="0"/>
                <a:cs typeface="Poppins SemiBold" panose="00000700000000000000" pitchFamily="2" charset="0"/>
              </a:rPr>
              <a:t>THE HARVESTING STAGE</a:t>
            </a:r>
            <a:endParaRPr lang="en-IN" sz="1000" dirty="0">
              <a:latin typeface="Poppins SemiBold" panose="00000700000000000000" pitchFamily="2" charset="0"/>
              <a:cs typeface="Poppins SemiBold" panose="00000700000000000000" pitchFamily="2" charset="0"/>
            </a:endParaRPr>
          </a:p>
        </p:txBody>
      </p:sp>
      <p:sp>
        <p:nvSpPr>
          <p:cNvPr id="19" name="TextBox 18">
            <a:extLst>
              <a:ext uri="{FF2B5EF4-FFF2-40B4-BE49-F238E27FC236}">
                <a16:creationId xmlns:a16="http://schemas.microsoft.com/office/drawing/2014/main" id="{6181D788-1A4C-581D-8109-D94D0A66983B}"/>
              </a:ext>
            </a:extLst>
          </p:cNvPr>
          <p:cNvSpPr txBox="1"/>
          <p:nvPr/>
        </p:nvSpPr>
        <p:spPr>
          <a:xfrm>
            <a:off x="6322457" y="2550875"/>
            <a:ext cx="1672130" cy="553998"/>
          </a:xfrm>
          <a:prstGeom prst="rect">
            <a:avLst/>
          </a:prstGeom>
          <a:noFill/>
        </p:spPr>
        <p:txBody>
          <a:bodyPr wrap="square" rtlCol="0">
            <a:spAutoFit/>
          </a:bodyPr>
          <a:lstStyle/>
          <a:p>
            <a:r>
              <a:rPr lang="en-US" sz="1000" b="1" dirty="0">
                <a:latin typeface="Poppins" panose="00000500000000000000" pitchFamily="2" charset="0"/>
                <a:cs typeface="Poppins" panose="00000500000000000000" pitchFamily="2" charset="0"/>
              </a:rPr>
              <a:t>ACTIVITY</a:t>
            </a:r>
          </a:p>
          <a:p>
            <a:r>
              <a:rPr lang="en-US" sz="1000" dirty="0">
                <a:latin typeface="Poppins" panose="00000500000000000000" pitchFamily="2" charset="0"/>
                <a:cs typeface="Poppins" panose="00000500000000000000" pitchFamily="2" charset="0"/>
              </a:rPr>
              <a:t>Activities, Webinars and Live CME Sessions</a:t>
            </a:r>
            <a:endParaRPr lang="en-IN" sz="1000" dirty="0">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34BD50F1-317B-A29E-1042-863A05CE29B0}"/>
              </a:ext>
            </a:extLst>
          </p:cNvPr>
          <p:cNvSpPr txBox="1"/>
          <p:nvPr/>
        </p:nvSpPr>
        <p:spPr>
          <a:xfrm>
            <a:off x="8168286" y="2550875"/>
            <a:ext cx="2292749" cy="553998"/>
          </a:xfrm>
          <a:prstGeom prst="rect">
            <a:avLst/>
          </a:prstGeom>
          <a:noFill/>
        </p:spPr>
        <p:txBody>
          <a:bodyPr wrap="square" rtlCol="0">
            <a:spAutoFit/>
          </a:bodyPr>
          <a:lstStyle/>
          <a:p>
            <a:r>
              <a:rPr lang="en-US" sz="1000" b="1" dirty="0">
                <a:latin typeface="Poppins" panose="00000500000000000000" pitchFamily="2" charset="0"/>
                <a:cs typeface="Poppins" panose="00000500000000000000" pitchFamily="2" charset="0"/>
              </a:rPr>
              <a:t>ACTIVITY</a:t>
            </a:r>
          </a:p>
          <a:p>
            <a:r>
              <a:rPr lang="en-US" sz="1000" dirty="0">
                <a:latin typeface="Poppins" panose="00000500000000000000" pitchFamily="2" charset="0"/>
                <a:cs typeface="Poppins" panose="00000500000000000000" pitchFamily="2" charset="0"/>
              </a:rPr>
              <a:t>Paid Promotions, Re-engagement and omnichannel</a:t>
            </a:r>
            <a:endParaRPr lang="en-IN" sz="1000" dirty="0">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CE699614-697C-41F1-498B-A320F927097A}"/>
              </a:ext>
            </a:extLst>
          </p:cNvPr>
          <p:cNvSpPr txBox="1"/>
          <p:nvPr/>
        </p:nvSpPr>
        <p:spPr>
          <a:xfrm>
            <a:off x="10283147" y="3215874"/>
            <a:ext cx="1043780" cy="553998"/>
          </a:xfrm>
          <a:prstGeom prst="rect">
            <a:avLst/>
          </a:prstGeom>
          <a:noFill/>
        </p:spPr>
        <p:txBody>
          <a:bodyPr wrap="square" rtlCol="0">
            <a:spAutoFit/>
          </a:bodyPr>
          <a:lstStyle/>
          <a:p>
            <a:r>
              <a:rPr lang="en-US" sz="1000" dirty="0">
                <a:solidFill>
                  <a:schemeClr val="bg1"/>
                </a:solidFill>
                <a:latin typeface="Poppins SemiBold" panose="00000700000000000000" pitchFamily="2" charset="0"/>
                <a:cs typeface="Poppins SemiBold" panose="00000700000000000000" pitchFamily="2" charset="0"/>
              </a:rPr>
              <a:t>CONSISTENT LEADs/ ACTIVITIES</a:t>
            </a:r>
            <a:endParaRPr lang="en-IN" sz="1000" dirty="0">
              <a:solidFill>
                <a:schemeClr val="bg1"/>
              </a:solidFill>
              <a:latin typeface="Poppins SemiBold" panose="00000700000000000000" pitchFamily="2" charset="0"/>
              <a:cs typeface="Poppins SemiBold" panose="00000700000000000000" pitchFamily="2" charset="0"/>
            </a:endParaRPr>
          </a:p>
        </p:txBody>
      </p:sp>
      <p:sp>
        <p:nvSpPr>
          <p:cNvPr id="22" name="TextBox 21">
            <a:extLst>
              <a:ext uri="{FF2B5EF4-FFF2-40B4-BE49-F238E27FC236}">
                <a16:creationId xmlns:a16="http://schemas.microsoft.com/office/drawing/2014/main" id="{41BA7192-2686-2572-6303-FFC7132F5E7E}"/>
              </a:ext>
            </a:extLst>
          </p:cNvPr>
          <p:cNvSpPr txBox="1"/>
          <p:nvPr/>
        </p:nvSpPr>
        <p:spPr>
          <a:xfrm>
            <a:off x="6322457" y="3481414"/>
            <a:ext cx="1567052" cy="215444"/>
          </a:xfrm>
          <a:prstGeom prst="rect">
            <a:avLst/>
          </a:prstGeom>
          <a:noFill/>
        </p:spPr>
        <p:txBody>
          <a:bodyPr wrap="square" rtlCol="0">
            <a:spAutoFit/>
          </a:bodyPr>
          <a:lstStyle/>
          <a:p>
            <a:r>
              <a:rPr lang="en-US" sz="800" dirty="0">
                <a:solidFill>
                  <a:schemeClr val="bg1"/>
                </a:solidFill>
                <a:latin typeface="Poppins" panose="00000500000000000000" pitchFamily="2" charset="0"/>
                <a:cs typeface="Poppins" panose="00000500000000000000" pitchFamily="2" charset="0"/>
              </a:rPr>
              <a:t>90 – 180  Days</a:t>
            </a:r>
            <a:endParaRPr lang="en-IN" sz="800" dirty="0">
              <a:solidFill>
                <a:schemeClr val="bg1"/>
              </a:solidFill>
              <a:latin typeface="Poppins" panose="000005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4E5C803D-A5A6-56F1-6EE9-6C9AA1A59706}"/>
              </a:ext>
            </a:extLst>
          </p:cNvPr>
          <p:cNvSpPr txBox="1"/>
          <p:nvPr/>
        </p:nvSpPr>
        <p:spPr>
          <a:xfrm>
            <a:off x="3754183" y="3470698"/>
            <a:ext cx="1567052" cy="215444"/>
          </a:xfrm>
          <a:prstGeom prst="rect">
            <a:avLst/>
          </a:prstGeom>
          <a:noFill/>
        </p:spPr>
        <p:txBody>
          <a:bodyPr wrap="square" rtlCol="0">
            <a:spAutoFit/>
          </a:bodyPr>
          <a:lstStyle/>
          <a:p>
            <a:r>
              <a:rPr lang="en-US" sz="800" dirty="0">
                <a:solidFill>
                  <a:schemeClr val="bg1"/>
                </a:solidFill>
                <a:latin typeface="Poppins" panose="00000500000000000000" pitchFamily="2" charset="0"/>
                <a:cs typeface="Poppins" panose="00000500000000000000" pitchFamily="2" charset="0"/>
              </a:rPr>
              <a:t>0-90 days</a:t>
            </a:r>
            <a:endParaRPr lang="en-IN" sz="800" dirty="0">
              <a:solidFill>
                <a:schemeClr val="bg1"/>
              </a:solidFill>
              <a:latin typeface="Poppins" panose="00000500000000000000" pitchFamily="2" charset="0"/>
              <a:cs typeface="Poppins" panose="00000500000000000000" pitchFamily="2" charset="0"/>
            </a:endParaRPr>
          </a:p>
        </p:txBody>
      </p:sp>
      <p:sp>
        <p:nvSpPr>
          <p:cNvPr id="24" name="TextBox 23">
            <a:extLst>
              <a:ext uri="{FF2B5EF4-FFF2-40B4-BE49-F238E27FC236}">
                <a16:creationId xmlns:a16="http://schemas.microsoft.com/office/drawing/2014/main" id="{3DE0DBB1-BB02-3097-F8B1-AC118F2D748E}"/>
              </a:ext>
            </a:extLst>
          </p:cNvPr>
          <p:cNvSpPr txBox="1"/>
          <p:nvPr/>
        </p:nvSpPr>
        <p:spPr>
          <a:xfrm>
            <a:off x="8168287" y="3470893"/>
            <a:ext cx="1567052" cy="215444"/>
          </a:xfrm>
          <a:prstGeom prst="rect">
            <a:avLst/>
          </a:prstGeom>
          <a:noFill/>
        </p:spPr>
        <p:txBody>
          <a:bodyPr wrap="square" rtlCol="0">
            <a:spAutoFit/>
          </a:bodyPr>
          <a:lstStyle/>
          <a:p>
            <a:r>
              <a:rPr lang="en-US" sz="800" dirty="0">
                <a:latin typeface="Poppins" panose="00000500000000000000" pitchFamily="2" charset="0"/>
                <a:cs typeface="Poppins" panose="00000500000000000000" pitchFamily="2" charset="0"/>
              </a:rPr>
              <a:t>365 days</a:t>
            </a:r>
            <a:endParaRPr lang="en-IN" sz="800" dirty="0">
              <a:latin typeface="Poppins" panose="00000500000000000000" pitchFamily="2" charset="0"/>
              <a:cs typeface="Poppins" panose="00000500000000000000" pitchFamily="2" charset="0"/>
            </a:endParaRPr>
          </a:p>
        </p:txBody>
      </p:sp>
      <p:sp>
        <p:nvSpPr>
          <p:cNvPr id="25" name="Rectangle 24">
            <a:extLst>
              <a:ext uri="{FF2B5EF4-FFF2-40B4-BE49-F238E27FC236}">
                <a16:creationId xmlns:a16="http://schemas.microsoft.com/office/drawing/2014/main" id="{8C9C80DD-7E64-D3E3-CFA1-E43AC57AFD24}"/>
              </a:ext>
            </a:extLst>
          </p:cNvPr>
          <p:cNvSpPr/>
          <p:nvPr/>
        </p:nvSpPr>
        <p:spPr>
          <a:xfrm>
            <a:off x="0" y="5237124"/>
            <a:ext cx="12192000" cy="1620876"/>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96F5DED4-C894-B6AF-5DA0-80A24776C351}"/>
              </a:ext>
            </a:extLst>
          </p:cNvPr>
          <p:cNvSpPr/>
          <p:nvPr/>
        </p:nvSpPr>
        <p:spPr>
          <a:xfrm>
            <a:off x="636574" y="1752600"/>
            <a:ext cx="2971800" cy="4763814"/>
          </a:xfrm>
          <a:prstGeom prst="roundRect">
            <a:avLst>
              <a:gd name="adj" fmla="val 8462"/>
            </a:avLst>
          </a:prstGeom>
          <a:noFill/>
          <a:ln>
            <a:solidFill>
              <a:srgbClr val="DCD8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4400D046-C3E5-08F6-53B7-F545F1333EEC}"/>
              </a:ext>
            </a:extLst>
          </p:cNvPr>
          <p:cNvSpPr txBox="1"/>
          <p:nvPr/>
        </p:nvSpPr>
        <p:spPr>
          <a:xfrm>
            <a:off x="1126492" y="5388110"/>
            <a:ext cx="1991964" cy="1015663"/>
          </a:xfrm>
          <a:prstGeom prst="rect">
            <a:avLst/>
          </a:prstGeom>
          <a:noFill/>
        </p:spPr>
        <p:txBody>
          <a:bodyPr wrap="square" rtlCol="0">
            <a:spAutoFit/>
          </a:bodyPr>
          <a:lstStyle/>
          <a:p>
            <a:pPr algn="ctr"/>
            <a:r>
              <a:rPr lang="en-US" sz="1200" dirty="0">
                <a:solidFill>
                  <a:schemeClr val="bg1"/>
                </a:solidFill>
                <a:latin typeface="Poppins ExtraLight" panose="00000300000000000000" pitchFamily="2" charset="0"/>
                <a:cs typeface="Poppins ExtraLight" panose="00000300000000000000" pitchFamily="2" charset="0"/>
              </a:rPr>
              <a:t>Targeting</a:t>
            </a:r>
            <a:br>
              <a:rPr lang="en-US" sz="2400" dirty="0">
                <a:solidFill>
                  <a:schemeClr val="bg1"/>
                </a:solidFill>
                <a:latin typeface="Poppins Light" panose="00000400000000000000" pitchFamily="2" charset="0"/>
                <a:cs typeface="Poppins Light" panose="00000400000000000000" pitchFamily="2" charset="0"/>
              </a:rPr>
            </a:br>
            <a:r>
              <a:rPr lang="en-US" sz="2400" dirty="0">
                <a:solidFill>
                  <a:schemeClr val="bg1"/>
                </a:solidFill>
                <a:latin typeface="Poppins Light" panose="00000400000000000000" pitchFamily="2" charset="0"/>
                <a:cs typeface="Poppins Light" panose="00000400000000000000" pitchFamily="2" charset="0"/>
              </a:rPr>
              <a:t>3,00,000+</a:t>
            </a:r>
            <a:br>
              <a:rPr lang="en-US" sz="2400" dirty="0">
                <a:solidFill>
                  <a:schemeClr val="bg1"/>
                </a:solidFill>
                <a:latin typeface="Poppins Light" panose="00000400000000000000" pitchFamily="2" charset="0"/>
                <a:cs typeface="Poppins Light" panose="00000400000000000000" pitchFamily="2" charset="0"/>
              </a:rPr>
            </a:br>
            <a:r>
              <a:rPr lang="en-US" sz="1200" dirty="0">
                <a:solidFill>
                  <a:schemeClr val="bg1"/>
                </a:solidFill>
                <a:latin typeface="Poppins ExtraLight" panose="00000300000000000000" pitchFamily="2" charset="0"/>
                <a:cs typeface="Poppins ExtraLight" panose="00000300000000000000" pitchFamily="2" charset="0"/>
              </a:rPr>
              <a:t>OHPs in Metro, Tier 1 and Tier 2 Cities</a:t>
            </a:r>
            <a:endParaRPr lang="en-IN" sz="1200" dirty="0">
              <a:solidFill>
                <a:schemeClr val="bg1"/>
              </a:solidFill>
              <a:latin typeface="Poppins ExtraLight" panose="00000300000000000000" pitchFamily="2" charset="0"/>
              <a:cs typeface="Poppins ExtraLight" panose="00000300000000000000" pitchFamily="2" charset="0"/>
            </a:endParaRPr>
          </a:p>
        </p:txBody>
      </p:sp>
      <p:graphicFrame>
        <p:nvGraphicFramePr>
          <p:cNvPr id="27" name="Diagram 26">
            <a:extLst>
              <a:ext uri="{FF2B5EF4-FFF2-40B4-BE49-F238E27FC236}">
                <a16:creationId xmlns:a16="http://schemas.microsoft.com/office/drawing/2014/main" id="{DFB1D934-60B4-DAEF-F17D-7C5C8EDF68DB}"/>
              </a:ext>
            </a:extLst>
          </p:cNvPr>
          <p:cNvGraphicFramePr/>
          <p:nvPr>
            <p:extLst>
              <p:ext uri="{D42A27DB-BD31-4B8C-83A1-F6EECF244321}">
                <p14:modId xmlns:p14="http://schemas.microsoft.com/office/powerpoint/2010/main" val="2789579218"/>
              </p:ext>
            </p:extLst>
          </p:nvPr>
        </p:nvGraphicFramePr>
        <p:xfrm>
          <a:off x="946770" y="1752600"/>
          <a:ext cx="1991964" cy="3761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a:extLst>
              <a:ext uri="{FF2B5EF4-FFF2-40B4-BE49-F238E27FC236}">
                <a16:creationId xmlns:a16="http://schemas.microsoft.com/office/drawing/2014/main" id="{969A1E5E-5463-03F2-35F0-728E66C9A9C8}"/>
              </a:ext>
            </a:extLst>
          </p:cNvPr>
          <p:cNvSpPr txBox="1"/>
          <p:nvPr/>
        </p:nvSpPr>
        <p:spPr>
          <a:xfrm>
            <a:off x="3871414" y="5695887"/>
            <a:ext cx="7572726" cy="707886"/>
          </a:xfrm>
          <a:prstGeom prst="rect">
            <a:avLst/>
          </a:prstGeom>
          <a:noFill/>
        </p:spPr>
        <p:txBody>
          <a:bodyPr wrap="square" rtlCol="0">
            <a:spAutoFit/>
          </a:bodyPr>
          <a:lstStyle/>
          <a:p>
            <a:pPr lvl="0">
              <a:defRPr/>
            </a:pPr>
            <a:r>
              <a:rPr lang="en-IN" sz="2000" dirty="0">
                <a:solidFill>
                  <a:prstClr val="white"/>
                </a:solidFill>
                <a:latin typeface="Poppins Light" panose="00000400000000000000" pitchFamily="2" charset="0"/>
                <a:cs typeface="Poppins Light" panose="00000400000000000000" pitchFamily="2" charset="0"/>
              </a:rPr>
              <a:t>Aiming 20%+ of companion  OHPs on platform in one year with 100% awareness and noise in the segment</a:t>
            </a:r>
            <a:endParaRPr kumimoji="0" lang="en-IN" sz="2000" b="0" i="0" u="none" strike="noStrike" kern="1200" cap="none" spc="0" normalizeH="0" baseline="0" noProof="0" dirty="0">
              <a:ln>
                <a:noFill/>
              </a:ln>
              <a:solidFill>
                <a:prstClr val="white"/>
              </a:solidFill>
              <a:effectLst/>
              <a:uLnTx/>
              <a:uFillTx/>
              <a:latin typeface="Poppins Light" panose="00000400000000000000" pitchFamily="2" charset="0"/>
              <a:ea typeface="+mn-ea"/>
              <a:cs typeface="Poppins Light" panose="00000400000000000000" pitchFamily="2" charset="0"/>
            </a:endParaRPr>
          </a:p>
        </p:txBody>
      </p:sp>
    </p:spTree>
    <p:extLst>
      <p:ext uri="{BB962C8B-B14F-4D97-AF65-F5344CB8AC3E}">
        <p14:creationId xmlns:p14="http://schemas.microsoft.com/office/powerpoint/2010/main" val="329576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F54E2A3-242D-AD87-0911-49BCC85A3F83}"/>
              </a:ext>
            </a:extLst>
          </p:cNvPr>
          <p:cNvSpPr/>
          <p:nvPr/>
        </p:nvSpPr>
        <p:spPr>
          <a:xfrm>
            <a:off x="636574" y="1752600"/>
            <a:ext cx="2971800" cy="4763814"/>
          </a:xfrm>
          <a:prstGeom prst="roundRect">
            <a:avLst>
              <a:gd name="adj" fmla="val 8462"/>
            </a:avLst>
          </a:prstGeom>
          <a:noFill/>
          <a:ln>
            <a:solidFill>
              <a:srgbClr val="DCD8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A986AB34-3771-0071-A239-C7D14F34B7E7}"/>
              </a:ext>
            </a:extLst>
          </p:cNvPr>
          <p:cNvSpPr/>
          <p:nvPr/>
        </p:nvSpPr>
        <p:spPr>
          <a:xfrm>
            <a:off x="0" y="5237124"/>
            <a:ext cx="12192000" cy="1620876"/>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CB0EC45-4615-CD35-A21F-E7211A0428CD}"/>
              </a:ext>
            </a:extLst>
          </p:cNvPr>
          <p:cNvSpPr/>
          <p:nvPr/>
        </p:nvSpPr>
        <p:spPr>
          <a:xfrm>
            <a:off x="636574" y="684962"/>
            <a:ext cx="869925" cy="45719"/>
          </a:xfrm>
          <a:prstGeom prst="rect">
            <a:avLst/>
          </a:prstGeom>
          <a:solidFill>
            <a:srgbClr val="A61B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ED398AC-1D05-028A-4727-B63F7C21A1E2}"/>
              </a:ext>
            </a:extLst>
          </p:cNvPr>
          <p:cNvSpPr txBox="1"/>
          <p:nvPr/>
        </p:nvSpPr>
        <p:spPr>
          <a:xfrm>
            <a:off x="547342" y="866874"/>
            <a:ext cx="4410738" cy="584775"/>
          </a:xfrm>
          <a:prstGeom prst="rect">
            <a:avLst/>
          </a:prstGeom>
          <a:noFill/>
        </p:spPr>
        <p:txBody>
          <a:bodyPr wrap="square" rtlCol="0">
            <a:spAutoFit/>
          </a:bodyPr>
          <a:lstStyle/>
          <a:p>
            <a:r>
              <a:rPr lang="en-US" sz="3200" dirty="0">
                <a:solidFill>
                  <a:srgbClr val="A61B59"/>
                </a:solidFill>
                <a:latin typeface="Poppins Thin" panose="00000300000000000000" pitchFamily="2" charset="0"/>
                <a:cs typeface="Poppins Thin" panose="00000300000000000000" pitchFamily="2" charset="0"/>
              </a:rPr>
              <a:t>CONTENT STRATEGY</a:t>
            </a:r>
            <a:endParaRPr lang="en-IN" sz="3200" dirty="0">
              <a:solidFill>
                <a:srgbClr val="A61B59"/>
              </a:solidFill>
              <a:latin typeface="Poppins Thin" panose="00000300000000000000" pitchFamily="2" charset="0"/>
              <a:cs typeface="Poppins Thin" panose="00000300000000000000" pitchFamily="2" charset="0"/>
            </a:endParaRPr>
          </a:p>
        </p:txBody>
      </p:sp>
      <p:graphicFrame>
        <p:nvGraphicFramePr>
          <p:cNvPr id="5" name="Diagram 4">
            <a:extLst>
              <a:ext uri="{FF2B5EF4-FFF2-40B4-BE49-F238E27FC236}">
                <a16:creationId xmlns:a16="http://schemas.microsoft.com/office/drawing/2014/main" id="{B21271C6-C710-F107-7939-1A02185D1728}"/>
              </a:ext>
            </a:extLst>
          </p:cNvPr>
          <p:cNvGraphicFramePr/>
          <p:nvPr>
            <p:extLst>
              <p:ext uri="{D42A27DB-BD31-4B8C-83A1-F6EECF244321}">
                <p14:modId xmlns:p14="http://schemas.microsoft.com/office/powerpoint/2010/main" val="255249679"/>
              </p:ext>
            </p:extLst>
          </p:nvPr>
        </p:nvGraphicFramePr>
        <p:xfrm>
          <a:off x="791672" y="1587842"/>
          <a:ext cx="2661604" cy="3649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E98A92E-0A27-B25A-603A-DA38ECEB4281}"/>
              </a:ext>
            </a:extLst>
          </p:cNvPr>
          <p:cNvGrpSpPr/>
          <p:nvPr/>
        </p:nvGrpSpPr>
        <p:grpSpPr>
          <a:xfrm>
            <a:off x="4316099" y="1159260"/>
            <a:ext cx="6473822" cy="3869939"/>
            <a:chOff x="480264" y="5243848"/>
            <a:chExt cx="5897471" cy="3843399"/>
          </a:xfrm>
        </p:grpSpPr>
        <p:pic>
          <p:nvPicPr>
            <p:cNvPr id="9" name="Picture 8">
              <a:extLst>
                <a:ext uri="{FF2B5EF4-FFF2-40B4-BE49-F238E27FC236}">
                  <a16:creationId xmlns:a16="http://schemas.microsoft.com/office/drawing/2014/main" id="{9CA37941-6AF7-5C2B-BF21-C69B8EB8B4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264" y="5348148"/>
              <a:ext cx="5897471" cy="3739099"/>
            </a:xfrm>
            <a:prstGeom prst="rect">
              <a:avLst/>
            </a:prstGeom>
          </p:spPr>
        </p:pic>
        <p:sp>
          <p:nvSpPr>
            <p:cNvPr id="10" name="TextBox 9">
              <a:extLst>
                <a:ext uri="{FF2B5EF4-FFF2-40B4-BE49-F238E27FC236}">
                  <a16:creationId xmlns:a16="http://schemas.microsoft.com/office/drawing/2014/main" id="{A1F4550E-FD6E-09B2-5CA2-63F961A390D3}"/>
                </a:ext>
              </a:extLst>
            </p:cNvPr>
            <p:cNvSpPr txBox="1"/>
            <p:nvPr/>
          </p:nvSpPr>
          <p:spPr>
            <a:xfrm>
              <a:off x="1492054" y="5243848"/>
              <a:ext cx="1145894" cy="261610"/>
            </a:xfrm>
            <a:prstGeom prst="rect">
              <a:avLst/>
            </a:prstGeom>
            <a:solidFill>
              <a:schemeClr val="bg1"/>
            </a:solidFill>
          </p:spPr>
          <p:txBody>
            <a:bodyPr wrap="square" rtlCol="0">
              <a:spAutoFit/>
            </a:bodyPr>
            <a:lstStyle/>
            <a:p>
              <a:r>
                <a:rPr lang="en-IN" sz="1100" dirty="0">
                  <a:solidFill>
                    <a:srgbClr val="3A3738"/>
                  </a:solidFill>
                  <a:latin typeface="Bahnschrift Light Condensed" panose="020B0502040204020203" pitchFamily="34" charset="0"/>
                </a:rPr>
                <a:t>Clinical Recording</a:t>
              </a:r>
            </a:p>
          </p:txBody>
        </p:sp>
      </p:grpSp>
      <p:sp>
        <p:nvSpPr>
          <p:cNvPr id="16" name="TextBox 15">
            <a:extLst>
              <a:ext uri="{FF2B5EF4-FFF2-40B4-BE49-F238E27FC236}">
                <a16:creationId xmlns:a16="http://schemas.microsoft.com/office/drawing/2014/main" id="{3EFB628F-FAD5-9A93-0D4C-482B0AE5ECC5}"/>
              </a:ext>
            </a:extLst>
          </p:cNvPr>
          <p:cNvSpPr txBox="1"/>
          <p:nvPr/>
        </p:nvSpPr>
        <p:spPr>
          <a:xfrm>
            <a:off x="4034474" y="5724397"/>
            <a:ext cx="77314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Poppins Light" panose="00000400000000000000" pitchFamily="2" charset="0"/>
                <a:cs typeface="Poppins Light" panose="00000400000000000000" pitchFamily="2" charset="0"/>
              </a:rPr>
              <a:t>Launching with 800+ content pieces to kick start the platform and adding 1 -1.2K monthly pieces to make this a go-to-place for OHPs</a:t>
            </a:r>
            <a:endParaRPr kumimoji="0" lang="en-IN" b="0" i="0" u="none" strike="noStrike" kern="1200" cap="none" spc="0" normalizeH="0" baseline="0" noProof="0" dirty="0">
              <a:ln>
                <a:noFill/>
              </a:ln>
              <a:solidFill>
                <a:prstClr val="white"/>
              </a:solidFill>
              <a:effectLst/>
              <a:uLnTx/>
              <a:uFillTx/>
              <a:latin typeface="Poppins Light" panose="00000400000000000000" pitchFamily="2" charset="0"/>
              <a:ea typeface="+mn-ea"/>
              <a:cs typeface="Poppins Light" panose="00000400000000000000" pitchFamily="2" charset="0"/>
            </a:endParaRPr>
          </a:p>
        </p:txBody>
      </p:sp>
      <p:grpSp>
        <p:nvGrpSpPr>
          <p:cNvPr id="17" name="Group 16">
            <a:extLst>
              <a:ext uri="{FF2B5EF4-FFF2-40B4-BE49-F238E27FC236}">
                <a16:creationId xmlns:a16="http://schemas.microsoft.com/office/drawing/2014/main" id="{1EB87EA7-A05F-6463-7D0F-941D1FD26AD1}"/>
              </a:ext>
            </a:extLst>
          </p:cNvPr>
          <p:cNvGrpSpPr/>
          <p:nvPr/>
        </p:nvGrpSpPr>
        <p:grpSpPr>
          <a:xfrm>
            <a:off x="636574" y="5476777"/>
            <a:ext cx="2993807" cy="1210430"/>
            <a:chOff x="636574" y="5401882"/>
            <a:chExt cx="2993807" cy="1210430"/>
          </a:xfrm>
        </p:grpSpPr>
        <p:sp>
          <p:nvSpPr>
            <p:cNvPr id="13" name="TextBox 12">
              <a:extLst>
                <a:ext uri="{FF2B5EF4-FFF2-40B4-BE49-F238E27FC236}">
                  <a16:creationId xmlns:a16="http://schemas.microsoft.com/office/drawing/2014/main" id="{83124D1E-A9A9-8EA0-B6A4-674AEDCE8BC1}"/>
                </a:ext>
              </a:extLst>
            </p:cNvPr>
            <p:cNvSpPr txBox="1"/>
            <p:nvPr/>
          </p:nvSpPr>
          <p:spPr>
            <a:xfrm>
              <a:off x="2365582" y="5944959"/>
              <a:ext cx="1264799" cy="369332"/>
            </a:xfrm>
            <a:prstGeom prst="rect">
              <a:avLst/>
            </a:prstGeom>
            <a:noFill/>
          </p:spPr>
          <p:txBody>
            <a:bodyPr wrap="square" rtlCol="0">
              <a:spAutoFit/>
            </a:bodyPr>
            <a:lstStyle/>
            <a:p>
              <a:r>
                <a:rPr lang="en-IN" sz="900" dirty="0">
                  <a:solidFill>
                    <a:schemeClr val="bg1"/>
                  </a:solidFill>
                  <a:latin typeface="Poppins Light" panose="00000400000000000000" pitchFamily="2" charset="0"/>
                  <a:cs typeface="Poppins Light" panose="00000400000000000000" pitchFamily="2" charset="0"/>
                </a:rPr>
                <a:t>Case study base content</a:t>
              </a:r>
            </a:p>
          </p:txBody>
        </p:sp>
        <p:sp>
          <p:nvSpPr>
            <p:cNvPr id="19" name="Rectangle 18">
              <a:extLst>
                <a:ext uri="{FF2B5EF4-FFF2-40B4-BE49-F238E27FC236}">
                  <a16:creationId xmlns:a16="http://schemas.microsoft.com/office/drawing/2014/main" id="{93FEB04E-CA01-7E57-E1CD-95E166AC2E91}"/>
                </a:ext>
              </a:extLst>
            </p:cNvPr>
            <p:cNvSpPr/>
            <p:nvPr/>
          </p:nvSpPr>
          <p:spPr>
            <a:xfrm>
              <a:off x="636574" y="5611904"/>
              <a:ext cx="2971800" cy="758443"/>
            </a:xfrm>
            <a:prstGeom prst="rect">
              <a:avLst/>
            </a:prstGeom>
            <a:noFill/>
            <a:ln>
              <a:solidFill>
                <a:srgbClr val="DCD8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Top Corners One Rounded and One Snipped 19">
              <a:extLst>
                <a:ext uri="{FF2B5EF4-FFF2-40B4-BE49-F238E27FC236}">
                  <a16:creationId xmlns:a16="http://schemas.microsoft.com/office/drawing/2014/main" id="{1DD23998-29CE-55A0-ACA5-8BD5AA080173}"/>
                </a:ext>
              </a:extLst>
            </p:cNvPr>
            <p:cNvSpPr/>
            <p:nvPr/>
          </p:nvSpPr>
          <p:spPr>
            <a:xfrm>
              <a:off x="1071536" y="5472583"/>
              <a:ext cx="1258709" cy="1037084"/>
            </a:xfrm>
            <a:prstGeom prst="snipRoundRect">
              <a:avLst>
                <a:gd name="adj1" fmla="val 0"/>
                <a:gd name="adj2" fmla="val 0"/>
              </a:avLst>
            </a:prstGeom>
            <a:solidFill>
              <a:srgbClr val="FABE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E60E3B65-6219-6E3C-9516-7D6E8BA966B7}"/>
                </a:ext>
              </a:extLst>
            </p:cNvPr>
            <p:cNvSpPr txBox="1"/>
            <p:nvPr/>
          </p:nvSpPr>
          <p:spPr>
            <a:xfrm rot="16200000">
              <a:off x="370859" y="5699320"/>
              <a:ext cx="1210430" cy="615553"/>
            </a:xfrm>
            <a:prstGeom prst="rect">
              <a:avLst/>
            </a:prstGeom>
            <a:noFill/>
          </p:spPr>
          <p:txBody>
            <a:bodyPr wrap="square" rtlCol="0">
              <a:spAutoFit/>
            </a:bodyPr>
            <a:lstStyle/>
            <a:p>
              <a:pPr algn="ctr"/>
              <a:endParaRPr lang="en-IN" sz="2400" dirty="0">
                <a:solidFill>
                  <a:schemeClr val="bg1"/>
                </a:solidFill>
                <a:latin typeface="Poppins Light" panose="00000400000000000000" pitchFamily="2" charset="0"/>
                <a:cs typeface="Poppins Light" panose="00000400000000000000" pitchFamily="2" charset="0"/>
              </a:endParaRPr>
            </a:p>
            <a:p>
              <a:pPr algn="ctr"/>
              <a:r>
                <a:rPr lang="en-IN" sz="900" dirty="0">
                  <a:latin typeface="Poppins Light" panose="00000400000000000000" pitchFamily="2" charset="0"/>
                  <a:cs typeface="Poppins Light" panose="00000400000000000000" pitchFamily="2" charset="0"/>
                </a:rPr>
                <a:t>Clinical Content </a:t>
              </a:r>
              <a:endParaRPr lang="en-IN" sz="1400" dirty="0">
                <a:latin typeface="Poppins Light" panose="00000400000000000000" pitchFamily="2" charset="0"/>
                <a:cs typeface="Poppins Light" panose="00000400000000000000" pitchFamily="2" charset="0"/>
              </a:endParaRPr>
            </a:p>
          </p:txBody>
        </p:sp>
        <p:sp>
          <p:nvSpPr>
            <p:cNvPr id="14" name="TextBox 13">
              <a:extLst>
                <a:ext uri="{FF2B5EF4-FFF2-40B4-BE49-F238E27FC236}">
                  <a16:creationId xmlns:a16="http://schemas.microsoft.com/office/drawing/2014/main" id="{04CDBFDB-7F5A-857D-6005-74FEA06A5E91}"/>
                </a:ext>
              </a:extLst>
            </p:cNvPr>
            <p:cNvSpPr txBox="1"/>
            <p:nvPr/>
          </p:nvSpPr>
          <p:spPr>
            <a:xfrm>
              <a:off x="2411379" y="5450094"/>
              <a:ext cx="915944" cy="523220"/>
            </a:xfrm>
            <a:prstGeom prst="rect">
              <a:avLst/>
            </a:prstGeom>
            <a:solidFill>
              <a:srgbClr val="0072BB"/>
            </a:solidFill>
          </p:spPr>
          <p:txBody>
            <a:bodyPr wrap="square">
              <a:spAutoFit/>
            </a:bodyPr>
            <a:lstStyle/>
            <a:p>
              <a:r>
                <a:rPr lang="en-IN" sz="2800" dirty="0">
                  <a:solidFill>
                    <a:schemeClr val="bg1"/>
                  </a:solidFill>
                  <a:latin typeface="Poppins Light" panose="00000400000000000000" pitchFamily="2" charset="0"/>
                  <a:cs typeface="Poppins Light" panose="00000400000000000000" pitchFamily="2" charset="0"/>
                </a:rPr>
                <a:t>60%</a:t>
              </a:r>
              <a:r>
                <a:rPr lang="en-IN" sz="2400" dirty="0">
                  <a:solidFill>
                    <a:schemeClr val="bg1"/>
                  </a:solidFill>
                  <a:latin typeface="Poppins Light" panose="00000400000000000000" pitchFamily="2" charset="0"/>
                  <a:cs typeface="Poppins Light" panose="00000400000000000000" pitchFamily="2" charset="0"/>
                </a:rPr>
                <a:t> </a:t>
              </a:r>
              <a:endParaRPr lang="en-IN" sz="2400" dirty="0">
                <a:latin typeface="Poppins Light" panose="00000400000000000000" pitchFamily="2" charset="0"/>
                <a:cs typeface="Poppins Light" panose="00000400000000000000" pitchFamily="2" charset="0"/>
              </a:endParaRPr>
            </a:p>
          </p:txBody>
        </p:sp>
        <p:sp>
          <p:nvSpPr>
            <p:cNvPr id="21" name="TextBox 20">
              <a:extLst>
                <a:ext uri="{FF2B5EF4-FFF2-40B4-BE49-F238E27FC236}">
                  <a16:creationId xmlns:a16="http://schemas.microsoft.com/office/drawing/2014/main" id="{CA9615A4-09A6-EFCA-4220-3DF23A483BA2}"/>
                </a:ext>
              </a:extLst>
            </p:cNvPr>
            <p:cNvSpPr txBox="1"/>
            <p:nvPr/>
          </p:nvSpPr>
          <p:spPr>
            <a:xfrm>
              <a:off x="1286440" y="5667320"/>
              <a:ext cx="938600" cy="707886"/>
            </a:xfrm>
            <a:prstGeom prst="rect">
              <a:avLst/>
            </a:prstGeom>
            <a:noFill/>
          </p:spPr>
          <p:txBody>
            <a:bodyPr wrap="square" rtlCol="0">
              <a:spAutoFit/>
            </a:bodyPr>
            <a:lstStyle/>
            <a:p>
              <a:r>
                <a:rPr lang="en-IN" sz="1000" dirty="0">
                  <a:latin typeface="Poppins Light" panose="00000400000000000000" pitchFamily="2" charset="0"/>
                  <a:cs typeface="Poppins Light" panose="00000400000000000000" pitchFamily="2" charset="0"/>
                </a:rPr>
                <a:t>12,000+ multiformat content in 12 months</a:t>
              </a:r>
            </a:p>
          </p:txBody>
        </p:sp>
      </p:grpSp>
    </p:spTree>
    <p:extLst>
      <p:ext uri="{BB962C8B-B14F-4D97-AF65-F5344CB8AC3E}">
        <p14:creationId xmlns:p14="http://schemas.microsoft.com/office/powerpoint/2010/main" val="344908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B0EC45-4615-CD35-A21F-E7211A0428CD}"/>
              </a:ext>
            </a:extLst>
          </p:cNvPr>
          <p:cNvSpPr/>
          <p:nvPr/>
        </p:nvSpPr>
        <p:spPr>
          <a:xfrm>
            <a:off x="636574" y="684962"/>
            <a:ext cx="869925" cy="45719"/>
          </a:xfrm>
          <a:prstGeom prst="rect">
            <a:avLst/>
          </a:prstGeom>
          <a:solidFill>
            <a:srgbClr val="A61B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ED398AC-1D05-028A-4727-B63F7C21A1E2}"/>
              </a:ext>
            </a:extLst>
          </p:cNvPr>
          <p:cNvSpPr txBox="1"/>
          <p:nvPr/>
        </p:nvSpPr>
        <p:spPr>
          <a:xfrm>
            <a:off x="547342" y="866874"/>
            <a:ext cx="8810018" cy="584775"/>
          </a:xfrm>
          <a:prstGeom prst="rect">
            <a:avLst/>
          </a:prstGeom>
          <a:noFill/>
        </p:spPr>
        <p:txBody>
          <a:bodyPr wrap="square" rtlCol="0">
            <a:spAutoFit/>
          </a:bodyPr>
          <a:lstStyle/>
          <a:p>
            <a:r>
              <a:rPr lang="en-US" sz="3200" dirty="0">
                <a:solidFill>
                  <a:srgbClr val="A61B59"/>
                </a:solidFill>
                <a:latin typeface="Poppins Thin" panose="00000300000000000000" pitchFamily="2" charset="0"/>
                <a:cs typeface="Poppins Thin" panose="00000300000000000000" pitchFamily="2" charset="0"/>
              </a:rPr>
              <a:t>ENGAGEMENT STRATEGY</a:t>
            </a:r>
            <a:endParaRPr lang="en-IN" sz="3200" dirty="0">
              <a:solidFill>
                <a:srgbClr val="A61B59"/>
              </a:solidFill>
              <a:latin typeface="Poppins Thin" panose="00000300000000000000" pitchFamily="2" charset="0"/>
              <a:cs typeface="Poppins Thin" panose="00000300000000000000" pitchFamily="2" charset="0"/>
            </a:endParaRPr>
          </a:p>
        </p:txBody>
      </p:sp>
      <p:sp>
        <p:nvSpPr>
          <p:cNvPr id="2" name="Rectangle 1">
            <a:extLst>
              <a:ext uri="{FF2B5EF4-FFF2-40B4-BE49-F238E27FC236}">
                <a16:creationId xmlns:a16="http://schemas.microsoft.com/office/drawing/2014/main" id="{BBD6C024-A30F-3E8B-6F6B-75D737E7CBA2}"/>
              </a:ext>
            </a:extLst>
          </p:cNvPr>
          <p:cNvSpPr/>
          <p:nvPr/>
        </p:nvSpPr>
        <p:spPr>
          <a:xfrm>
            <a:off x="0" y="5237124"/>
            <a:ext cx="12192000" cy="1620876"/>
          </a:xfrm>
          <a:prstGeom prst="rect">
            <a:avLst/>
          </a:prstGeom>
          <a:solidFill>
            <a:srgbClr val="0072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C04D1DD7-5071-EEC8-97E5-3A4CCBE63DE9}"/>
              </a:ext>
            </a:extLst>
          </p:cNvPr>
          <p:cNvSpPr txBox="1"/>
          <p:nvPr/>
        </p:nvSpPr>
        <p:spPr>
          <a:xfrm>
            <a:off x="881533" y="5358182"/>
            <a:ext cx="2481882" cy="1015663"/>
          </a:xfrm>
          <a:prstGeom prst="rect">
            <a:avLst/>
          </a:prstGeom>
          <a:noFill/>
        </p:spPr>
        <p:txBody>
          <a:bodyPr wrap="square" rtlCol="0">
            <a:spAutoFit/>
          </a:bodyPr>
          <a:lstStyle/>
          <a:p>
            <a:pPr algn="ctr"/>
            <a:r>
              <a:rPr lang="en-US" sz="1200" dirty="0">
                <a:solidFill>
                  <a:schemeClr val="bg1"/>
                </a:solidFill>
                <a:latin typeface="Poppins ExtraLight" panose="00000300000000000000" pitchFamily="2" charset="0"/>
                <a:cs typeface="Poppins ExtraLight" panose="00000300000000000000" pitchFamily="2" charset="0"/>
              </a:rPr>
              <a:t>Targeting</a:t>
            </a:r>
            <a:br>
              <a:rPr lang="en-US" sz="2400" dirty="0">
                <a:solidFill>
                  <a:schemeClr val="bg1"/>
                </a:solidFill>
                <a:latin typeface="Poppins Light" panose="00000400000000000000" pitchFamily="2" charset="0"/>
                <a:cs typeface="Poppins Light" panose="00000400000000000000" pitchFamily="2" charset="0"/>
              </a:rPr>
            </a:br>
            <a:r>
              <a:rPr lang="en-US" sz="2400" dirty="0">
                <a:solidFill>
                  <a:schemeClr val="bg1"/>
                </a:solidFill>
                <a:latin typeface="Poppins Light" panose="00000400000000000000" pitchFamily="2" charset="0"/>
                <a:cs typeface="Poppins Light" panose="00000400000000000000" pitchFamily="2" charset="0"/>
              </a:rPr>
              <a:t>1M+</a:t>
            </a:r>
            <a:br>
              <a:rPr lang="en-US" sz="2400" dirty="0">
                <a:solidFill>
                  <a:schemeClr val="bg1"/>
                </a:solidFill>
                <a:latin typeface="Poppins Light" panose="00000400000000000000" pitchFamily="2" charset="0"/>
                <a:cs typeface="Poppins Light" panose="00000400000000000000" pitchFamily="2" charset="0"/>
              </a:rPr>
            </a:br>
            <a:r>
              <a:rPr lang="en-US" sz="1200" dirty="0">
                <a:solidFill>
                  <a:schemeClr val="bg1"/>
                </a:solidFill>
                <a:latin typeface="Poppins ExtraLight" panose="00000300000000000000" pitchFamily="2" charset="0"/>
                <a:cs typeface="Poppins ExtraLight" panose="00000300000000000000" pitchFamily="2" charset="0"/>
              </a:rPr>
              <a:t>Quality user touchpoints </a:t>
            </a:r>
          </a:p>
          <a:p>
            <a:pPr algn="ctr"/>
            <a:r>
              <a:rPr lang="en-US" sz="1200" dirty="0">
                <a:solidFill>
                  <a:schemeClr val="bg1"/>
                </a:solidFill>
                <a:latin typeface="Poppins ExtraLight" panose="00000300000000000000" pitchFamily="2" charset="0"/>
                <a:cs typeface="Poppins ExtraLight" panose="00000300000000000000" pitchFamily="2" charset="0"/>
              </a:rPr>
              <a:t>in first 12 months</a:t>
            </a:r>
            <a:endParaRPr lang="en-IN" sz="1200" dirty="0">
              <a:solidFill>
                <a:schemeClr val="bg1"/>
              </a:solidFill>
              <a:latin typeface="Poppins ExtraLight" panose="00000300000000000000" pitchFamily="2" charset="0"/>
              <a:cs typeface="Poppins ExtraLight" panose="00000300000000000000" pitchFamily="2" charset="0"/>
            </a:endParaRPr>
          </a:p>
        </p:txBody>
      </p:sp>
      <p:sp>
        <p:nvSpPr>
          <p:cNvPr id="4" name="TextBox 3">
            <a:extLst>
              <a:ext uri="{FF2B5EF4-FFF2-40B4-BE49-F238E27FC236}">
                <a16:creationId xmlns:a16="http://schemas.microsoft.com/office/drawing/2014/main" id="{F5D2E516-862F-9FE3-9A25-A0D989D6ADC2}"/>
              </a:ext>
            </a:extLst>
          </p:cNvPr>
          <p:cNvSpPr txBox="1"/>
          <p:nvPr/>
        </p:nvSpPr>
        <p:spPr>
          <a:xfrm>
            <a:off x="4043895" y="5727514"/>
            <a:ext cx="764779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Poppins Light" panose="00000400000000000000" pitchFamily="2" charset="0"/>
                <a:cs typeface="Poppins Light" panose="00000400000000000000" pitchFamily="2" charset="0"/>
              </a:rPr>
              <a:t>AI driven Individualised persona segmentation to drive 60%+ QAU,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Poppins Light" panose="00000400000000000000" pitchFamily="2" charset="0"/>
                <a:cs typeface="Poppins Light" panose="00000400000000000000" pitchFamily="2" charset="0"/>
              </a:rPr>
              <a:t>100% reach in the target segment</a:t>
            </a:r>
            <a:endParaRPr kumimoji="0" lang="en-IN" b="0" i="0" u="none" strike="noStrike" kern="1200" cap="none" spc="0" normalizeH="0" baseline="0" noProof="0" dirty="0">
              <a:ln>
                <a:noFill/>
              </a:ln>
              <a:solidFill>
                <a:prstClr val="white"/>
              </a:solidFill>
              <a:effectLst/>
              <a:uLnTx/>
              <a:uFillTx/>
              <a:latin typeface="Poppins Light" panose="00000400000000000000" pitchFamily="2" charset="0"/>
              <a:ea typeface="+mn-ea"/>
              <a:cs typeface="Poppins Light" panose="00000400000000000000" pitchFamily="2" charset="0"/>
            </a:endParaRPr>
          </a:p>
        </p:txBody>
      </p:sp>
      <p:sp>
        <p:nvSpPr>
          <p:cNvPr id="5" name="Rectangle: Rounded Corners 4">
            <a:extLst>
              <a:ext uri="{FF2B5EF4-FFF2-40B4-BE49-F238E27FC236}">
                <a16:creationId xmlns:a16="http://schemas.microsoft.com/office/drawing/2014/main" id="{8281259F-BC82-10A5-F34E-E75B029782ED}"/>
              </a:ext>
            </a:extLst>
          </p:cNvPr>
          <p:cNvSpPr/>
          <p:nvPr/>
        </p:nvSpPr>
        <p:spPr>
          <a:xfrm>
            <a:off x="636574" y="1752600"/>
            <a:ext cx="2971800" cy="4763814"/>
          </a:xfrm>
          <a:prstGeom prst="roundRect">
            <a:avLst>
              <a:gd name="adj" fmla="val 8462"/>
            </a:avLst>
          </a:prstGeom>
          <a:noFill/>
          <a:ln>
            <a:solidFill>
              <a:srgbClr val="DCD8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9" name="Diagram 8">
            <a:extLst>
              <a:ext uri="{FF2B5EF4-FFF2-40B4-BE49-F238E27FC236}">
                <a16:creationId xmlns:a16="http://schemas.microsoft.com/office/drawing/2014/main" id="{87CFE2AF-69A9-6A3E-AED1-9E17C8E096A3}"/>
              </a:ext>
            </a:extLst>
          </p:cNvPr>
          <p:cNvGraphicFramePr/>
          <p:nvPr>
            <p:extLst>
              <p:ext uri="{D42A27DB-BD31-4B8C-83A1-F6EECF244321}">
                <p14:modId xmlns:p14="http://schemas.microsoft.com/office/powerpoint/2010/main" val="881648805"/>
              </p:ext>
            </p:extLst>
          </p:nvPr>
        </p:nvGraphicFramePr>
        <p:xfrm>
          <a:off x="201053" y="2079574"/>
          <a:ext cx="4236720" cy="2612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F26340A4-7175-C514-9251-88002F331242}"/>
              </a:ext>
            </a:extLst>
          </p:cNvPr>
          <p:cNvSpPr txBox="1"/>
          <p:nvPr/>
        </p:nvSpPr>
        <p:spPr>
          <a:xfrm>
            <a:off x="4806739" y="2516700"/>
            <a:ext cx="1909224" cy="461665"/>
          </a:xfrm>
          <a:prstGeom prst="rect">
            <a:avLst/>
          </a:prstGeom>
          <a:noFill/>
        </p:spPr>
        <p:txBody>
          <a:bodyPr wrap="square" rtlCol="0">
            <a:spAutoFit/>
          </a:bodyPr>
          <a:lstStyle/>
          <a:p>
            <a:r>
              <a:rPr lang="en-US" sz="2400" dirty="0">
                <a:solidFill>
                  <a:srgbClr val="404040"/>
                </a:solidFill>
                <a:latin typeface="Poppins Black" panose="00000A00000000000000" pitchFamily="2" charset="0"/>
                <a:cs typeface="Poppins Black" panose="00000A00000000000000" pitchFamily="2" charset="0"/>
              </a:rPr>
              <a:t>60,000+</a:t>
            </a:r>
            <a:endParaRPr lang="en-IN" sz="2400" dirty="0">
              <a:solidFill>
                <a:srgbClr val="404040"/>
              </a:solidFill>
              <a:latin typeface="Poppins Black" panose="00000A00000000000000" pitchFamily="2" charset="0"/>
              <a:cs typeface="Poppins Black" panose="00000A00000000000000" pitchFamily="2" charset="0"/>
            </a:endParaRPr>
          </a:p>
        </p:txBody>
      </p:sp>
      <p:sp>
        <p:nvSpPr>
          <p:cNvPr id="11" name="TextBox 10">
            <a:extLst>
              <a:ext uri="{FF2B5EF4-FFF2-40B4-BE49-F238E27FC236}">
                <a16:creationId xmlns:a16="http://schemas.microsoft.com/office/drawing/2014/main" id="{8E10E0B9-D5C1-9EB0-125D-F804396DF913}"/>
              </a:ext>
            </a:extLst>
          </p:cNvPr>
          <p:cNvSpPr txBox="1"/>
          <p:nvPr/>
        </p:nvSpPr>
        <p:spPr>
          <a:xfrm>
            <a:off x="4806739" y="3547818"/>
            <a:ext cx="1893501" cy="461665"/>
          </a:xfrm>
          <a:prstGeom prst="rect">
            <a:avLst/>
          </a:prstGeom>
          <a:noFill/>
        </p:spPr>
        <p:txBody>
          <a:bodyPr wrap="square" rtlCol="0">
            <a:spAutoFit/>
          </a:bodyPr>
          <a:lstStyle/>
          <a:p>
            <a:r>
              <a:rPr lang="en-US" sz="2400" dirty="0">
                <a:solidFill>
                  <a:srgbClr val="404040"/>
                </a:solidFill>
                <a:latin typeface="Poppins Black" panose="00000A00000000000000" pitchFamily="2" charset="0"/>
                <a:cs typeface="Poppins Black" panose="00000A00000000000000" pitchFamily="2" charset="0"/>
              </a:rPr>
              <a:t>4X</a:t>
            </a:r>
            <a:endParaRPr lang="en-IN" sz="2400" dirty="0">
              <a:solidFill>
                <a:srgbClr val="404040"/>
              </a:solidFill>
              <a:latin typeface="Poppins Black" panose="00000A00000000000000" pitchFamily="2" charset="0"/>
              <a:cs typeface="Poppins Black" panose="00000A00000000000000" pitchFamily="2" charset="0"/>
            </a:endParaRPr>
          </a:p>
        </p:txBody>
      </p:sp>
      <p:sp>
        <p:nvSpPr>
          <p:cNvPr id="12" name="TextBox 11">
            <a:extLst>
              <a:ext uri="{FF2B5EF4-FFF2-40B4-BE49-F238E27FC236}">
                <a16:creationId xmlns:a16="http://schemas.microsoft.com/office/drawing/2014/main" id="{06516E6A-C4D2-5B8E-7186-BF866AE4B12C}"/>
              </a:ext>
            </a:extLst>
          </p:cNvPr>
          <p:cNvSpPr txBox="1"/>
          <p:nvPr/>
        </p:nvSpPr>
        <p:spPr>
          <a:xfrm>
            <a:off x="4806738" y="2884274"/>
            <a:ext cx="2051261" cy="461665"/>
          </a:xfrm>
          <a:prstGeom prst="rect">
            <a:avLst/>
          </a:prstGeom>
          <a:noFill/>
        </p:spPr>
        <p:txBody>
          <a:bodyPr wrap="square" rtlCol="0">
            <a:spAutoFit/>
          </a:bodyPr>
          <a:lstStyle/>
          <a:p>
            <a:r>
              <a:rPr lang="en-US" sz="1200" dirty="0">
                <a:latin typeface="Poppins ExtraLight" panose="00000300000000000000" pitchFamily="2" charset="0"/>
                <a:cs typeface="Poppins ExtraLight" panose="00000300000000000000" pitchFamily="2" charset="0"/>
              </a:rPr>
              <a:t> OHPs From metro, tier 1 and tier 2 cities</a:t>
            </a:r>
            <a:endParaRPr lang="en-IN" sz="1200" dirty="0">
              <a:solidFill>
                <a:srgbClr val="404040"/>
              </a:solidFill>
              <a:latin typeface="Poppins ExtraLight" panose="00000300000000000000" pitchFamily="2" charset="0"/>
              <a:cs typeface="Poppins ExtraLight" panose="00000300000000000000" pitchFamily="2" charset="0"/>
            </a:endParaRPr>
          </a:p>
        </p:txBody>
      </p:sp>
      <p:sp>
        <p:nvSpPr>
          <p:cNvPr id="13" name="TextBox 12">
            <a:extLst>
              <a:ext uri="{FF2B5EF4-FFF2-40B4-BE49-F238E27FC236}">
                <a16:creationId xmlns:a16="http://schemas.microsoft.com/office/drawing/2014/main" id="{DA98B397-B88A-60A3-90D8-FE56A0A27DAA}"/>
              </a:ext>
            </a:extLst>
          </p:cNvPr>
          <p:cNvSpPr txBox="1"/>
          <p:nvPr/>
        </p:nvSpPr>
        <p:spPr>
          <a:xfrm>
            <a:off x="4806739" y="3914312"/>
            <a:ext cx="1828346" cy="461665"/>
          </a:xfrm>
          <a:prstGeom prst="rect">
            <a:avLst/>
          </a:prstGeom>
          <a:noFill/>
        </p:spPr>
        <p:txBody>
          <a:bodyPr wrap="square" rtlCol="0">
            <a:spAutoFit/>
          </a:bodyPr>
          <a:lstStyle>
            <a:defPPr>
              <a:defRPr lang="en-US"/>
            </a:defPPr>
            <a:lvl1pPr>
              <a:defRPr sz="1200">
                <a:latin typeface="Poppins ExtraLight" panose="00000300000000000000" pitchFamily="2" charset="0"/>
                <a:cs typeface="Poppins ExtraLight" panose="00000300000000000000" pitchFamily="2" charset="0"/>
              </a:defRPr>
            </a:lvl1pPr>
          </a:lstStyle>
          <a:p>
            <a:r>
              <a:rPr lang="en-US" dirty="0">
                <a:solidFill>
                  <a:srgbClr val="404040"/>
                </a:solidFill>
              </a:rPr>
              <a:t>Touchpoint per month per VCP</a:t>
            </a:r>
          </a:p>
        </p:txBody>
      </p:sp>
      <p:sp>
        <p:nvSpPr>
          <p:cNvPr id="14" name="Right Brace 13">
            <a:extLst>
              <a:ext uri="{FF2B5EF4-FFF2-40B4-BE49-F238E27FC236}">
                <a16:creationId xmlns:a16="http://schemas.microsoft.com/office/drawing/2014/main" id="{4101C836-F25F-C635-4F3D-13D984FC1BC1}"/>
              </a:ext>
            </a:extLst>
          </p:cNvPr>
          <p:cNvSpPr/>
          <p:nvPr/>
        </p:nvSpPr>
        <p:spPr>
          <a:xfrm>
            <a:off x="6536760" y="2079574"/>
            <a:ext cx="574054" cy="2464218"/>
          </a:xfrm>
          <a:prstGeom prst="rightBrace">
            <a:avLst>
              <a:gd name="adj1" fmla="val 393339"/>
              <a:gd name="adj2" fmla="val 50000"/>
            </a:avLst>
          </a:prstGeom>
          <a:ln>
            <a:solidFill>
              <a:srgbClr val="0072B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6A29ED26-B570-6783-DA1A-14693A5A695C}"/>
              </a:ext>
            </a:extLst>
          </p:cNvPr>
          <p:cNvCxnSpPr>
            <a:cxnSpLocks/>
            <a:stCxn id="16" idx="2"/>
          </p:cNvCxnSpPr>
          <p:nvPr/>
        </p:nvCxnSpPr>
        <p:spPr>
          <a:xfrm flipH="1">
            <a:off x="9365016" y="1798431"/>
            <a:ext cx="1" cy="791366"/>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0" descr="Polling - Free business icons">
            <a:extLst>
              <a:ext uri="{FF2B5EF4-FFF2-40B4-BE49-F238E27FC236}">
                <a16:creationId xmlns:a16="http://schemas.microsoft.com/office/drawing/2014/main" id="{AAF63000-8B57-2F68-D396-7DF8326925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5669" y="1479736"/>
            <a:ext cx="318695" cy="31869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2E5621E-0E35-B86E-FC39-9038ED915E48}"/>
              </a:ext>
            </a:extLst>
          </p:cNvPr>
          <p:cNvSpPr txBox="1"/>
          <p:nvPr/>
        </p:nvSpPr>
        <p:spPr>
          <a:xfrm>
            <a:off x="7000625" y="1495153"/>
            <a:ext cx="2321104" cy="600164"/>
          </a:xfrm>
          <a:prstGeom prst="rect">
            <a:avLst/>
          </a:prstGeom>
          <a:noFill/>
        </p:spPr>
        <p:txBody>
          <a:bodyPr wrap="square">
            <a:spAutoFit/>
          </a:bodyPr>
          <a:lstStyle/>
          <a:p>
            <a:r>
              <a:rPr lang="en-US" sz="1100" dirty="0">
                <a:solidFill>
                  <a:srgbClr val="404040"/>
                </a:solidFill>
                <a:latin typeface="Poppins SemiBold" panose="00000700000000000000" pitchFamily="2" charset="0"/>
                <a:cs typeface="Poppins SemiBold" panose="00000700000000000000" pitchFamily="2" charset="0"/>
              </a:rPr>
              <a:t>Activation</a:t>
            </a:r>
            <a:br>
              <a:rPr lang="en-US" sz="1100" dirty="0">
                <a:solidFill>
                  <a:srgbClr val="404040"/>
                </a:solidFill>
                <a:latin typeface="Poppins Light" panose="00000400000000000000" pitchFamily="2" charset="0"/>
                <a:cs typeface="Poppins Light" panose="00000400000000000000" pitchFamily="2" charset="0"/>
              </a:rPr>
            </a:br>
            <a:r>
              <a:rPr lang="en-US" sz="1100" dirty="0">
                <a:solidFill>
                  <a:srgbClr val="404040"/>
                </a:solidFill>
                <a:latin typeface="Poppins Light" panose="00000400000000000000" pitchFamily="2" charset="0"/>
                <a:cs typeface="Poppins Light" panose="00000400000000000000" pitchFamily="2" charset="0"/>
              </a:rPr>
              <a:t>Data model will profile OHPs for the content campaigns</a:t>
            </a:r>
            <a:endParaRPr lang="en-IN" sz="1100" dirty="0">
              <a:solidFill>
                <a:srgbClr val="404040"/>
              </a:solidFill>
            </a:endParaRPr>
          </a:p>
        </p:txBody>
      </p:sp>
      <p:sp>
        <p:nvSpPr>
          <p:cNvPr id="18" name="Left Bracket 17">
            <a:extLst>
              <a:ext uri="{FF2B5EF4-FFF2-40B4-BE49-F238E27FC236}">
                <a16:creationId xmlns:a16="http://schemas.microsoft.com/office/drawing/2014/main" id="{65B60790-0109-FF1D-56AC-076151D50BCD}"/>
              </a:ext>
            </a:extLst>
          </p:cNvPr>
          <p:cNvSpPr/>
          <p:nvPr/>
        </p:nvSpPr>
        <p:spPr>
          <a:xfrm rot="5400000">
            <a:off x="9226516" y="635349"/>
            <a:ext cx="277000" cy="3631894"/>
          </a:xfrm>
          <a:prstGeom prst="leftBracket">
            <a:avLst>
              <a:gd name="adj" fmla="val 110768"/>
            </a:avLst>
          </a:prstGeom>
          <a:ln w="31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9" name="TextBox 18">
            <a:extLst>
              <a:ext uri="{FF2B5EF4-FFF2-40B4-BE49-F238E27FC236}">
                <a16:creationId xmlns:a16="http://schemas.microsoft.com/office/drawing/2014/main" id="{41D05604-BC7C-8951-AFCC-D9E5CE93AAD8}"/>
              </a:ext>
            </a:extLst>
          </p:cNvPr>
          <p:cNvSpPr txBox="1"/>
          <p:nvPr/>
        </p:nvSpPr>
        <p:spPr>
          <a:xfrm>
            <a:off x="6920409" y="2588149"/>
            <a:ext cx="1443510" cy="307777"/>
          </a:xfrm>
          <a:prstGeom prst="rect">
            <a:avLst/>
          </a:prstGeom>
          <a:noFill/>
        </p:spPr>
        <p:txBody>
          <a:bodyPr wrap="square" rtlCol="0">
            <a:spAutoFit/>
          </a:bodyPr>
          <a:lstStyle/>
          <a:p>
            <a:pPr algn="ctr"/>
            <a:r>
              <a:rPr lang="en-US" sz="1400" dirty="0">
                <a:solidFill>
                  <a:srgbClr val="404040"/>
                </a:solidFill>
                <a:latin typeface="Poppins Black" panose="00000A00000000000000" pitchFamily="2" charset="0"/>
                <a:cs typeface="Poppins Black" panose="00000A00000000000000" pitchFamily="2" charset="0"/>
              </a:rPr>
              <a:t>Naive</a:t>
            </a:r>
          </a:p>
        </p:txBody>
      </p:sp>
      <p:sp>
        <p:nvSpPr>
          <p:cNvPr id="20" name="TextBox 19">
            <a:extLst>
              <a:ext uri="{FF2B5EF4-FFF2-40B4-BE49-F238E27FC236}">
                <a16:creationId xmlns:a16="http://schemas.microsoft.com/office/drawing/2014/main" id="{90D0D759-83A8-33F4-CE62-9B68E8785E66}"/>
              </a:ext>
            </a:extLst>
          </p:cNvPr>
          <p:cNvSpPr txBox="1"/>
          <p:nvPr/>
        </p:nvSpPr>
        <p:spPr>
          <a:xfrm>
            <a:off x="9654148" y="1478750"/>
            <a:ext cx="2336799" cy="646331"/>
          </a:xfrm>
          <a:prstGeom prst="rect">
            <a:avLst/>
          </a:prstGeom>
          <a:noFill/>
        </p:spPr>
        <p:txBody>
          <a:bodyPr wrap="square">
            <a:spAutoFit/>
          </a:bodyPr>
          <a:lstStyle/>
          <a:p>
            <a:r>
              <a:rPr lang="en-US" sz="1800" dirty="0">
                <a:solidFill>
                  <a:srgbClr val="0072BB"/>
                </a:solidFill>
                <a:latin typeface="Poppins Light" panose="00000400000000000000" pitchFamily="2" charset="0"/>
                <a:cs typeface="Poppins Light" panose="00000400000000000000" pitchFamily="2" charset="0"/>
              </a:rPr>
              <a:t>Persona Based </a:t>
            </a:r>
          </a:p>
          <a:p>
            <a:r>
              <a:rPr lang="en-US" sz="1800" dirty="0">
                <a:solidFill>
                  <a:srgbClr val="0072BB"/>
                </a:solidFill>
                <a:latin typeface="Poppins Light" panose="00000400000000000000" pitchFamily="2" charset="0"/>
                <a:cs typeface="Poppins Light" panose="00000400000000000000" pitchFamily="2" charset="0"/>
              </a:rPr>
              <a:t>Content Journey</a:t>
            </a:r>
            <a:endParaRPr lang="en-IN" dirty="0">
              <a:solidFill>
                <a:srgbClr val="0072BB"/>
              </a:solidFill>
            </a:endParaRPr>
          </a:p>
        </p:txBody>
      </p:sp>
      <p:cxnSp>
        <p:nvCxnSpPr>
          <p:cNvPr id="21" name="Connector: Elbow 20">
            <a:extLst>
              <a:ext uri="{FF2B5EF4-FFF2-40B4-BE49-F238E27FC236}">
                <a16:creationId xmlns:a16="http://schemas.microsoft.com/office/drawing/2014/main" id="{67D920AD-FAED-9F9B-446A-DAE98391C0F1}"/>
              </a:ext>
            </a:extLst>
          </p:cNvPr>
          <p:cNvCxnSpPr>
            <a:cxnSpLocks/>
          </p:cNvCxnSpPr>
          <p:nvPr/>
        </p:nvCxnSpPr>
        <p:spPr>
          <a:xfrm rot="16200000" flipH="1">
            <a:off x="7183801" y="3222378"/>
            <a:ext cx="1683045" cy="1041562"/>
          </a:xfrm>
          <a:prstGeom prst="bentConnector2">
            <a:avLst/>
          </a:prstGeom>
          <a:ln w="31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463C25B-9B93-6C5E-E5CE-8F9709DAC6FA}"/>
              </a:ext>
            </a:extLst>
          </p:cNvPr>
          <p:cNvCxnSpPr>
            <a:cxnSpLocks/>
            <a:stCxn id="30" idx="2"/>
          </p:cNvCxnSpPr>
          <p:nvPr/>
        </p:nvCxnSpPr>
        <p:spPr>
          <a:xfrm>
            <a:off x="9346771" y="2895926"/>
            <a:ext cx="0" cy="148197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4698FC7-17C3-B71B-1118-28E511EFE8F1}"/>
              </a:ext>
            </a:extLst>
          </p:cNvPr>
          <p:cNvCxnSpPr>
            <a:cxnSpLocks/>
            <a:endCxn id="26" idx="3"/>
          </p:cNvCxnSpPr>
          <p:nvPr/>
        </p:nvCxnSpPr>
        <p:spPr>
          <a:xfrm rot="5400000">
            <a:off x="10095115" y="3618621"/>
            <a:ext cx="1684909" cy="230048"/>
          </a:xfrm>
          <a:prstGeom prst="bentConnector2">
            <a:avLst/>
          </a:prstGeom>
          <a:ln w="317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792AD2D-992B-F63C-4174-007B05F2CB81}"/>
              </a:ext>
            </a:extLst>
          </p:cNvPr>
          <p:cNvSpPr txBox="1"/>
          <p:nvPr/>
        </p:nvSpPr>
        <p:spPr>
          <a:xfrm>
            <a:off x="9140055" y="3419697"/>
            <a:ext cx="1682493" cy="577081"/>
          </a:xfrm>
          <a:prstGeom prst="rect">
            <a:avLst/>
          </a:prstGeom>
          <a:solidFill>
            <a:schemeClr val="bg1"/>
          </a:solidFill>
        </p:spPr>
        <p:txBody>
          <a:bodyPr wrap="square" rtlCol="0">
            <a:spAutoFit/>
          </a:bodyPr>
          <a:lstStyle>
            <a:defPPr>
              <a:defRPr lang="en-US"/>
            </a:defPPr>
            <a:lvl1pPr algn="ctr">
              <a:defRPr sz="1050">
                <a:latin typeface="Poppins ExtraLight" panose="00000300000000000000" pitchFamily="2" charset="0"/>
                <a:cs typeface="Poppins ExtraLight" panose="00000300000000000000" pitchFamily="2" charset="0"/>
              </a:defRPr>
            </a:lvl1pPr>
          </a:lstStyle>
          <a:p>
            <a:pPr algn="l"/>
            <a:r>
              <a:rPr lang="en-US" dirty="0">
                <a:solidFill>
                  <a:srgbClr val="404040"/>
                </a:solidFill>
                <a:latin typeface="Poppins SemiBold" panose="00000700000000000000" pitchFamily="2" charset="0"/>
                <a:cs typeface="Poppins SemiBold" panose="00000700000000000000" pitchFamily="2" charset="0"/>
              </a:rPr>
              <a:t>Persona based content </a:t>
            </a:r>
            <a:r>
              <a:rPr lang="en-US" dirty="0">
                <a:solidFill>
                  <a:srgbClr val="404040"/>
                </a:solidFill>
              </a:rPr>
              <a:t>flow for identified OHPs</a:t>
            </a:r>
            <a:endParaRPr lang="en-IN" dirty="0">
              <a:solidFill>
                <a:srgbClr val="404040"/>
              </a:solidFill>
            </a:endParaRPr>
          </a:p>
        </p:txBody>
      </p:sp>
      <p:sp>
        <p:nvSpPr>
          <p:cNvPr id="25" name="TextBox 24">
            <a:extLst>
              <a:ext uri="{FF2B5EF4-FFF2-40B4-BE49-F238E27FC236}">
                <a16:creationId xmlns:a16="http://schemas.microsoft.com/office/drawing/2014/main" id="{0674F677-CA30-AD0F-8480-17DFF0C438E7}"/>
              </a:ext>
            </a:extLst>
          </p:cNvPr>
          <p:cNvSpPr txBox="1"/>
          <p:nvPr/>
        </p:nvSpPr>
        <p:spPr>
          <a:xfrm>
            <a:off x="8503898" y="3375709"/>
            <a:ext cx="702584" cy="461665"/>
          </a:xfrm>
          <a:prstGeom prst="rect">
            <a:avLst/>
          </a:prstGeom>
          <a:noFill/>
        </p:spPr>
        <p:txBody>
          <a:bodyPr wrap="square" rtlCol="0">
            <a:spAutoFit/>
          </a:bodyPr>
          <a:lstStyle/>
          <a:p>
            <a:r>
              <a:rPr lang="en-US" sz="2400" dirty="0">
                <a:solidFill>
                  <a:srgbClr val="0072BB"/>
                </a:solidFill>
                <a:latin typeface="Poppins Black" panose="00000A00000000000000" pitchFamily="2" charset="0"/>
                <a:cs typeface="Poppins Black" panose="00000A00000000000000" pitchFamily="2" charset="0"/>
              </a:rPr>
              <a:t>3X</a:t>
            </a:r>
            <a:endParaRPr lang="en-US" dirty="0">
              <a:solidFill>
                <a:srgbClr val="0072BB"/>
              </a:solidFill>
              <a:latin typeface="Poppins Black" panose="00000A00000000000000" pitchFamily="2" charset="0"/>
              <a:cs typeface="Poppins Black" panose="00000A00000000000000" pitchFamily="2" charset="0"/>
            </a:endParaRPr>
          </a:p>
        </p:txBody>
      </p:sp>
      <p:sp>
        <p:nvSpPr>
          <p:cNvPr id="26" name="TextBox 25">
            <a:extLst>
              <a:ext uri="{FF2B5EF4-FFF2-40B4-BE49-F238E27FC236}">
                <a16:creationId xmlns:a16="http://schemas.microsoft.com/office/drawing/2014/main" id="{36B48BB6-DDAD-01C4-949E-4266AB91C786}"/>
              </a:ext>
            </a:extLst>
          </p:cNvPr>
          <p:cNvSpPr txBox="1"/>
          <p:nvPr/>
        </p:nvSpPr>
        <p:spPr>
          <a:xfrm>
            <a:off x="8546104" y="4452989"/>
            <a:ext cx="2276441" cy="246221"/>
          </a:xfrm>
          <a:prstGeom prst="rect">
            <a:avLst/>
          </a:prstGeom>
          <a:noFill/>
        </p:spPr>
        <p:txBody>
          <a:bodyPr wrap="square" rtlCol="0">
            <a:spAutoFit/>
          </a:bodyPr>
          <a:lstStyle/>
          <a:p>
            <a:r>
              <a:rPr lang="en-US" sz="1000" dirty="0">
                <a:latin typeface="Poppins ExtraLight" panose="00000300000000000000" pitchFamily="2" charset="0"/>
                <a:cs typeface="Poppins ExtraLight" panose="00000300000000000000" pitchFamily="2" charset="0"/>
              </a:rPr>
              <a:t>60% Case study focused content</a:t>
            </a:r>
          </a:p>
        </p:txBody>
      </p:sp>
      <p:sp>
        <p:nvSpPr>
          <p:cNvPr id="27" name="TextBox 26">
            <a:extLst>
              <a:ext uri="{FF2B5EF4-FFF2-40B4-BE49-F238E27FC236}">
                <a16:creationId xmlns:a16="http://schemas.microsoft.com/office/drawing/2014/main" id="{227CA6F6-19A0-FD60-4424-0E86418FDF63}"/>
              </a:ext>
            </a:extLst>
          </p:cNvPr>
          <p:cNvSpPr txBox="1"/>
          <p:nvPr/>
        </p:nvSpPr>
        <p:spPr>
          <a:xfrm>
            <a:off x="7899394" y="3716456"/>
            <a:ext cx="1284521" cy="253916"/>
          </a:xfrm>
          <a:prstGeom prst="rect">
            <a:avLst/>
          </a:prstGeom>
          <a:noFill/>
        </p:spPr>
        <p:txBody>
          <a:bodyPr wrap="square" rtlCol="0">
            <a:spAutoFit/>
          </a:bodyPr>
          <a:lstStyle/>
          <a:p>
            <a:r>
              <a:rPr lang="en-US" sz="1000" dirty="0">
                <a:latin typeface="Poppins ExtraLight" panose="00000300000000000000" pitchFamily="2" charset="0"/>
                <a:cs typeface="Poppins ExtraLight" panose="00000300000000000000" pitchFamily="2" charset="0"/>
              </a:rPr>
              <a:t>Content per VCP</a:t>
            </a:r>
            <a:endParaRPr lang="en-IN" sz="1000" dirty="0">
              <a:latin typeface="Poppins ExtraLight" panose="00000300000000000000" pitchFamily="2" charset="0"/>
              <a:cs typeface="Poppins ExtraLight" panose="00000300000000000000" pitchFamily="2" charset="0"/>
            </a:endParaRPr>
          </a:p>
        </p:txBody>
      </p:sp>
      <p:sp>
        <p:nvSpPr>
          <p:cNvPr id="28" name="Left Bracket 27">
            <a:extLst>
              <a:ext uri="{FF2B5EF4-FFF2-40B4-BE49-F238E27FC236}">
                <a16:creationId xmlns:a16="http://schemas.microsoft.com/office/drawing/2014/main" id="{F89FF67A-F6E7-6518-BE43-8C341EC9CA04}"/>
              </a:ext>
            </a:extLst>
          </p:cNvPr>
          <p:cNvSpPr/>
          <p:nvPr/>
        </p:nvSpPr>
        <p:spPr>
          <a:xfrm>
            <a:off x="9151171" y="3409537"/>
            <a:ext cx="373190" cy="585503"/>
          </a:xfrm>
          <a:prstGeom prst="leftBracket">
            <a:avLst>
              <a:gd name="adj" fmla="val 0"/>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9" name="TextBox 28">
            <a:extLst>
              <a:ext uri="{FF2B5EF4-FFF2-40B4-BE49-F238E27FC236}">
                <a16:creationId xmlns:a16="http://schemas.microsoft.com/office/drawing/2014/main" id="{FB96B49D-EA24-3A32-5B9A-7C3AFFA03EF2}"/>
              </a:ext>
            </a:extLst>
          </p:cNvPr>
          <p:cNvSpPr txBox="1"/>
          <p:nvPr/>
        </p:nvSpPr>
        <p:spPr>
          <a:xfrm flipH="1">
            <a:off x="8588035" y="2984496"/>
            <a:ext cx="1570832" cy="253916"/>
          </a:xfrm>
          <a:prstGeom prst="rect">
            <a:avLst/>
          </a:prstGeom>
          <a:solidFill>
            <a:schemeClr val="bg1"/>
          </a:solidFill>
        </p:spPr>
        <p:txBody>
          <a:bodyPr wrap="square" rtlCol="0">
            <a:spAutoFit/>
          </a:bodyPr>
          <a:lstStyle>
            <a:defPPr>
              <a:defRPr lang="en-US"/>
            </a:defPPr>
            <a:lvl1pPr algn="ctr">
              <a:defRPr sz="1050">
                <a:latin typeface="Poppins ExtraLight" panose="00000300000000000000" pitchFamily="2" charset="0"/>
                <a:cs typeface="Poppins ExtraLight" panose="00000300000000000000" pitchFamily="2" charset="0"/>
              </a:defRPr>
            </a:lvl1pPr>
          </a:lstStyle>
          <a:p>
            <a:r>
              <a:rPr lang="en-US" dirty="0"/>
              <a:t>Content B</a:t>
            </a:r>
            <a:endParaRPr lang="en-IN" dirty="0"/>
          </a:p>
        </p:txBody>
      </p:sp>
      <p:sp>
        <p:nvSpPr>
          <p:cNvPr id="30" name="TextBox 29">
            <a:extLst>
              <a:ext uri="{FF2B5EF4-FFF2-40B4-BE49-F238E27FC236}">
                <a16:creationId xmlns:a16="http://schemas.microsoft.com/office/drawing/2014/main" id="{8F4DA3DB-88B0-449D-C70E-9E350FED7090}"/>
              </a:ext>
            </a:extLst>
          </p:cNvPr>
          <p:cNvSpPr txBox="1"/>
          <p:nvPr/>
        </p:nvSpPr>
        <p:spPr>
          <a:xfrm>
            <a:off x="8625016" y="2588149"/>
            <a:ext cx="1443510" cy="307777"/>
          </a:xfrm>
          <a:prstGeom prst="rect">
            <a:avLst/>
          </a:prstGeom>
          <a:noFill/>
        </p:spPr>
        <p:txBody>
          <a:bodyPr wrap="square" rtlCol="0">
            <a:spAutoFit/>
          </a:bodyPr>
          <a:lstStyle/>
          <a:p>
            <a:pPr algn="ctr"/>
            <a:r>
              <a:rPr lang="en-US" sz="1400" dirty="0">
                <a:solidFill>
                  <a:srgbClr val="404040"/>
                </a:solidFill>
                <a:latin typeface="Poppins Black" panose="00000A00000000000000" pitchFamily="2" charset="0"/>
                <a:cs typeface="Poppins Black" panose="00000A00000000000000" pitchFamily="2" charset="0"/>
              </a:rPr>
              <a:t>Vigilant</a:t>
            </a:r>
          </a:p>
        </p:txBody>
      </p:sp>
      <p:sp>
        <p:nvSpPr>
          <p:cNvPr id="31" name="TextBox 30">
            <a:extLst>
              <a:ext uri="{FF2B5EF4-FFF2-40B4-BE49-F238E27FC236}">
                <a16:creationId xmlns:a16="http://schemas.microsoft.com/office/drawing/2014/main" id="{68372A9A-0DE1-CEBD-2382-B9A9276820E8}"/>
              </a:ext>
            </a:extLst>
          </p:cNvPr>
          <p:cNvSpPr txBox="1"/>
          <p:nvPr/>
        </p:nvSpPr>
        <p:spPr>
          <a:xfrm>
            <a:off x="10330696" y="2579407"/>
            <a:ext cx="1443510" cy="307777"/>
          </a:xfrm>
          <a:prstGeom prst="rect">
            <a:avLst/>
          </a:prstGeom>
          <a:noFill/>
        </p:spPr>
        <p:txBody>
          <a:bodyPr wrap="square" rtlCol="0">
            <a:spAutoFit/>
          </a:bodyPr>
          <a:lstStyle/>
          <a:p>
            <a:pPr algn="ctr"/>
            <a:r>
              <a:rPr lang="en-US" sz="1400" dirty="0">
                <a:solidFill>
                  <a:srgbClr val="404040"/>
                </a:solidFill>
                <a:latin typeface="Poppins Black" panose="00000A00000000000000" pitchFamily="2" charset="0"/>
                <a:cs typeface="Poppins Black" panose="00000A00000000000000" pitchFamily="2" charset="0"/>
              </a:rPr>
              <a:t>Enthusiasts</a:t>
            </a:r>
          </a:p>
        </p:txBody>
      </p:sp>
      <p:sp>
        <p:nvSpPr>
          <p:cNvPr id="32" name="TextBox 31">
            <a:extLst>
              <a:ext uri="{FF2B5EF4-FFF2-40B4-BE49-F238E27FC236}">
                <a16:creationId xmlns:a16="http://schemas.microsoft.com/office/drawing/2014/main" id="{B90CD32C-54E4-B231-33FF-16A060E4A12B}"/>
              </a:ext>
            </a:extLst>
          </p:cNvPr>
          <p:cNvSpPr txBox="1"/>
          <p:nvPr/>
        </p:nvSpPr>
        <p:spPr>
          <a:xfrm flipH="1">
            <a:off x="10252666" y="2975754"/>
            <a:ext cx="1570832" cy="253916"/>
          </a:xfrm>
          <a:prstGeom prst="rect">
            <a:avLst/>
          </a:prstGeom>
          <a:solidFill>
            <a:schemeClr val="bg1"/>
          </a:solidFill>
        </p:spPr>
        <p:txBody>
          <a:bodyPr wrap="square" rtlCol="0">
            <a:spAutoFit/>
          </a:bodyPr>
          <a:lstStyle>
            <a:defPPr>
              <a:defRPr lang="en-US"/>
            </a:defPPr>
            <a:lvl1pPr algn="ctr">
              <a:defRPr sz="1050">
                <a:latin typeface="Poppins ExtraLight" panose="00000300000000000000" pitchFamily="2" charset="0"/>
                <a:cs typeface="Poppins ExtraLight" panose="00000300000000000000" pitchFamily="2" charset="0"/>
              </a:defRPr>
            </a:lvl1pPr>
          </a:lstStyle>
          <a:p>
            <a:r>
              <a:rPr lang="en-US" dirty="0"/>
              <a:t>Content C</a:t>
            </a:r>
            <a:endParaRPr lang="en-IN" dirty="0"/>
          </a:p>
        </p:txBody>
      </p:sp>
      <p:sp>
        <p:nvSpPr>
          <p:cNvPr id="35" name="TextBox 34">
            <a:extLst>
              <a:ext uri="{FF2B5EF4-FFF2-40B4-BE49-F238E27FC236}">
                <a16:creationId xmlns:a16="http://schemas.microsoft.com/office/drawing/2014/main" id="{5D7F3F0B-1362-47CC-115A-512550129E04}"/>
              </a:ext>
            </a:extLst>
          </p:cNvPr>
          <p:cNvSpPr txBox="1"/>
          <p:nvPr/>
        </p:nvSpPr>
        <p:spPr>
          <a:xfrm flipH="1">
            <a:off x="7053827" y="2968231"/>
            <a:ext cx="1072899" cy="253916"/>
          </a:xfrm>
          <a:prstGeom prst="rect">
            <a:avLst/>
          </a:prstGeom>
          <a:solidFill>
            <a:schemeClr val="bg1"/>
          </a:solidFill>
        </p:spPr>
        <p:txBody>
          <a:bodyPr wrap="square" rtlCol="0">
            <a:spAutoFit/>
          </a:bodyPr>
          <a:lstStyle>
            <a:defPPr>
              <a:defRPr lang="en-US"/>
            </a:defPPr>
            <a:lvl1pPr algn="ctr">
              <a:defRPr sz="1050">
                <a:latin typeface="Poppins ExtraLight" panose="00000300000000000000" pitchFamily="2" charset="0"/>
                <a:cs typeface="Poppins ExtraLight" panose="00000300000000000000" pitchFamily="2" charset="0"/>
              </a:defRPr>
            </a:lvl1pPr>
          </a:lstStyle>
          <a:p>
            <a:r>
              <a:rPr lang="en-US" dirty="0"/>
              <a:t>Content A</a:t>
            </a:r>
            <a:endParaRPr lang="en-IN" dirty="0"/>
          </a:p>
        </p:txBody>
      </p:sp>
    </p:spTree>
    <p:extLst>
      <p:ext uri="{BB962C8B-B14F-4D97-AF65-F5344CB8AC3E}">
        <p14:creationId xmlns:p14="http://schemas.microsoft.com/office/powerpoint/2010/main" val="395481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TotalTime>
  <Words>2024</Words>
  <Application>Microsoft Office PowerPoint</Application>
  <PresentationFormat>Widescreen</PresentationFormat>
  <Paragraphs>328</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Bahnschrift Light Condensed</vt:lpstr>
      <vt:lpstr>Calibri</vt:lpstr>
      <vt:lpstr>Calibri Light</vt:lpstr>
      <vt:lpstr>Cambria</vt:lpstr>
      <vt:lpstr>Poppins</vt:lpstr>
      <vt:lpstr>Poppins Black</vt:lpstr>
      <vt:lpstr>Poppins ExtraLight</vt:lpstr>
      <vt:lpstr>Poppins Light</vt:lpstr>
      <vt:lpstr>Poppins Medium</vt:lpstr>
      <vt:lpstr>Poppins SemiBold</vt:lpstr>
      <vt:lpstr>Poppins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Bhojraj Singh</dc:creator>
  <cp:lastModifiedBy>CLIRKOL42</cp:lastModifiedBy>
  <cp:revision>154</cp:revision>
  <dcterms:created xsi:type="dcterms:W3CDTF">2024-10-09T14:37:46Z</dcterms:created>
  <dcterms:modified xsi:type="dcterms:W3CDTF">2024-12-30T14:58:41Z</dcterms:modified>
</cp:coreProperties>
</file>