
<file path=[Content_Types].xml><?xml version="1.0" encoding="utf-8"?>
<Types xmlns="http://schemas.openxmlformats.org/package/2006/content-types">
  <Default Extension="bin" ContentType="image/unknown"/>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6"/>
  </p:notesMasterIdLst>
  <p:sldIdLst>
    <p:sldId id="268" r:id="rId5"/>
    <p:sldId id="317" r:id="rId6"/>
    <p:sldId id="310" r:id="rId7"/>
    <p:sldId id="311" r:id="rId8"/>
    <p:sldId id="312" r:id="rId9"/>
    <p:sldId id="318" r:id="rId10"/>
    <p:sldId id="319" r:id="rId11"/>
    <p:sldId id="313" r:id="rId12"/>
    <p:sldId id="314" r:id="rId13"/>
    <p:sldId id="315" r:id="rId14"/>
    <p:sldId id="31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19" autoAdjust="0"/>
  </p:normalViewPr>
  <p:slideViewPr>
    <p:cSldViewPr snapToGrid="0">
      <p:cViewPr varScale="1">
        <p:scale>
          <a:sx n="56" d="100"/>
          <a:sy n="56" d="100"/>
        </p:scale>
        <p:origin x="102" y="1338"/>
      </p:cViewPr>
      <p:guideLst/>
    </p:cSldViewPr>
  </p:slid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A98FC3-E6C2-42C8-860F-C1AF247D1B38}" type="datetimeFigureOut">
              <a:rPr lang="en-IN" smtClean="0"/>
              <a:t>24-09-2024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159820-3F10-40B0-892E-58F88DB90967}" type="slidenum">
              <a:rPr lang="en-IN" smtClean="0"/>
              <a:t>‹#›</a:t>
            </a:fld>
            <a:endParaRPr lang="en-IN"/>
          </a:p>
        </p:txBody>
      </p:sp>
    </p:spTree>
    <p:extLst>
      <p:ext uri="{BB962C8B-B14F-4D97-AF65-F5344CB8AC3E}">
        <p14:creationId xmlns:p14="http://schemas.microsoft.com/office/powerpoint/2010/main" val="227387266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59820-3F10-40B0-892E-58F88DB90967}" type="slidenum">
              <a:rPr lang="en-IN" smtClean="0"/>
              <a:t>1</a:t>
            </a:fld>
            <a:endParaRPr lang="en-IN"/>
          </a:p>
        </p:txBody>
      </p:sp>
    </p:spTree>
    <p:extLst>
      <p:ext uri="{BB962C8B-B14F-4D97-AF65-F5344CB8AC3E}">
        <p14:creationId xmlns:p14="http://schemas.microsoft.com/office/powerpoint/2010/main" val="2673398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A159820-3F10-40B0-892E-58F88DB90967}" type="slidenum">
              <a:rPr lang="en-IN" smtClean="0"/>
              <a:t>10</a:t>
            </a:fld>
            <a:endParaRPr lang="en-IN"/>
          </a:p>
        </p:txBody>
      </p:sp>
    </p:spTree>
    <p:extLst>
      <p:ext uri="{BB962C8B-B14F-4D97-AF65-F5344CB8AC3E}">
        <p14:creationId xmlns:p14="http://schemas.microsoft.com/office/powerpoint/2010/main" val="7841118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9/24/2024</a:t>
            </a:fld>
            <a:endParaRPr lang="en-US" dirty="0"/>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7225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9/24/2024</a:t>
            </a:fld>
            <a:endParaRPr lang="en-US" dirty="0"/>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20101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9/24/2024</a:t>
            </a:fld>
            <a:endParaRPr lang="en-US" dirty="0"/>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dirty="0"/>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770401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9/24/2024</a:t>
            </a:fld>
            <a:endParaRPr lang="en-US" dirty="0"/>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52231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9/24/2024</a:t>
            </a:fld>
            <a:endParaRPr lang="en-US" dirty="0"/>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dirty="0"/>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1677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9/24/2024</a:t>
            </a:fld>
            <a:endParaRPr lang="en-US" dirty="0"/>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dirty="0"/>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422601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9/24/2024</a:t>
            </a:fld>
            <a:endParaRPr lang="en-US" dirty="0"/>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40723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9/24/2024</a:t>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4118504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9/24/2024</a:t>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8843989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9/24/2024</a:t>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dirty="0"/>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90708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00000"/>
        </a:lnSpc>
        <a:spcBef>
          <a:spcPts val="200"/>
        </a:spcBef>
        <a:spcAft>
          <a:spcPts val="400"/>
        </a:spcAft>
        <a:buClrTx/>
        <a:buFont typeface="Calibri"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00000"/>
        </a:lnSpc>
        <a:spcBef>
          <a:spcPts val="200"/>
        </a:spcBef>
        <a:spcAft>
          <a:spcPts val="400"/>
        </a:spcAft>
        <a:buClrTx/>
        <a:buFont typeface="Calibri"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bin"/><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Franklin Gothic Book" panose="020F0502020204030204"/>
              <a:ea typeface="+mn-ea"/>
              <a:cs typeface="+mn-cs"/>
            </a:endParaRPr>
          </a:p>
        </p:txBody>
      </p:sp>
      <p:sp>
        <p:nvSpPr>
          <p:cNvPr id="2" name="Title 1">
            <a:extLst>
              <a:ext uri="{FF2B5EF4-FFF2-40B4-BE49-F238E27FC236}">
                <a16:creationId xmlns:a16="http://schemas.microsoft.com/office/drawing/2014/main" id="{4010AF38-26DF-48B3-952C-4A9091D6863C}"/>
              </a:ext>
            </a:extLst>
          </p:cNvPr>
          <p:cNvSpPr>
            <a:spLocks noGrp="1"/>
          </p:cNvSpPr>
          <p:nvPr>
            <p:ph type="ctrTitle"/>
          </p:nvPr>
        </p:nvSpPr>
        <p:spPr>
          <a:xfrm>
            <a:off x="615991" y="173876"/>
            <a:ext cx="6253317" cy="3686015"/>
          </a:xfrm>
        </p:spPr>
        <p:txBody>
          <a:bodyPr>
            <a:noAutofit/>
          </a:bodyPr>
          <a:lstStyle/>
          <a:p>
            <a:r>
              <a:rPr lang="en-US" sz="4400" dirty="0"/>
              <a:t>Autonomous Drone Navigation using </a:t>
            </a:r>
            <a:br>
              <a:rPr lang="en-US" sz="4400" dirty="0"/>
            </a:br>
            <a:r>
              <a:rPr lang="en-US" sz="4400" dirty="0"/>
              <a:t>Deep learning algorithm</a:t>
            </a:r>
          </a:p>
        </p:txBody>
      </p:sp>
      <p:sp>
        <p:nvSpPr>
          <p:cNvPr id="3" name="Subtitle 2">
            <a:extLst>
              <a:ext uri="{FF2B5EF4-FFF2-40B4-BE49-F238E27FC236}">
                <a16:creationId xmlns:a16="http://schemas.microsoft.com/office/drawing/2014/main" id="{37FC2D8F-56D2-4ADF-B439-0E09E7C37894}"/>
              </a:ext>
            </a:extLst>
          </p:cNvPr>
          <p:cNvSpPr>
            <a:spLocks noGrp="1"/>
          </p:cNvSpPr>
          <p:nvPr>
            <p:ph type="subTitle" idx="1"/>
          </p:nvPr>
        </p:nvSpPr>
        <p:spPr>
          <a:xfrm>
            <a:off x="632899" y="4672739"/>
            <a:ext cx="6269347" cy="1021498"/>
          </a:xfrm>
        </p:spPr>
        <p:txBody>
          <a:bodyPr>
            <a:noAutofit/>
          </a:bodyPr>
          <a:lstStyle/>
          <a:p>
            <a:r>
              <a:rPr lang="en-US" sz="1600" dirty="0">
                <a:solidFill>
                  <a:schemeClr val="tx1">
                    <a:lumMod val="85000"/>
                    <a:lumOff val="15000"/>
                  </a:schemeClr>
                </a:solidFill>
                <a:latin typeface="Coolvetica Rg" panose="020B0603030602020004" pitchFamily="34" charset="0"/>
                <a:ea typeface="Calibri" panose="020F0502020204030204" pitchFamily="34" charset="0"/>
                <a:cs typeface="Calibri" panose="020F0502020204030204" pitchFamily="34" charset="0"/>
              </a:rPr>
              <a:t>PADMALAKSHMI</a:t>
            </a:r>
          </a:p>
          <a:p>
            <a:r>
              <a:rPr lang="en-US" sz="1600" dirty="0">
                <a:solidFill>
                  <a:schemeClr val="tx1">
                    <a:lumMod val="85000"/>
                    <a:lumOff val="15000"/>
                  </a:schemeClr>
                </a:solidFill>
                <a:latin typeface="Coolvetica Rg" panose="020B0603030602020004" pitchFamily="34" charset="0"/>
                <a:ea typeface="Calibri" panose="020F0502020204030204" pitchFamily="34" charset="0"/>
                <a:cs typeface="Calibri" panose="020F0502020204030204" pitchFamily="34" charset="0"/>
              </a:rPr>
              <a:t>192225022</a:t>
            </a:r>
          </a:p>
        </p:txBody>
      </p:sp>
      <p:cxnSp>
        <p:nvCxnSpPr>
          <p:cNvPr id="29" name="Straight Connector 2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308AC96E-AA33-4309-B51D-072F59E6EC0B}"/>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556686" y="1"/>
            <a:ext cx="4635315" cy="6857999"/>
          </a:xfrm>
          <a:prstGeom prst="rect">
            <a:avLst/>
          </a:prstGeom>
        </p:spPr>
      </p:pic>
    </p:spTree>
    <p:extLst>
      <p:ext uri="{BB962C8B-B14F-4D97-AF65-F5344CB8AC3E}">
        <p14:creationId xmlns:p14="http://schemas.microsoft.com/office/powerpoint/2010/main" val="3912747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DBC7D-21B1-D614-8FB2-97EA4958AEE0}"/>
              </a:ext>
            </a:extLst>
          </p:cNvPr>
          <p:cNvSpPr>
            <a:spLocks noGrp="1"/>
          </p:cNvSpPr>
          <p:nvPr>
            <p:ph type="title"/>
          </p:nvPr>
        </p:nvSpPr>
        <p:spPr>
          <a:xfrm>
            <a:off x="1097280" y="263529"/>
            <a:ext cx="10058400" cy="1450757"/>
          </a:xfrm>
        </p:spPr>
        <p:txBody>
          <a:bodyPr>
            <a:normAutofit/>
          </a:bodyPr>
          <a:lstStyle/>
          <a:p>
            <a:r>
              <a:rPr lang="en-US" sz="3600" dirty="0"/>
              <a:t>CONCLUSION AND FUTURE DIRECTIONS</a:t>
            </a:r>
            <a:endParaRPr lang="en-IN" sz="3600" dirty="0"/>
          </a:p>
        </p:txBody>
      </p:sp>
      <p:pic>
        <p:nvPicPr>
          <p:cNvPr id="5122" name="Picture 2">
            <a:extLst>
              <a:ext uri="{FF2B5EF4-FFF2-40B4-BE49-F238E27FC236}">
                <a16:creationId xmlns:a16="http://schemas.microsoft.com/office/drawing/2014/main" id="{699BE13A-8CB6-E277-AE40-CE4425A35784}"/>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097279" y="2421842"/>
            <a:ext cx="4084321" cy="301643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3304599-56F4-C0B0-E241-8ED4FA8E7218}"/>
              </a:ext>
            </a:extLst>
          </p:cNvPr>
          <p:cNvSpPr txBox="1"/>
          <p:nvPr/>
        </p:nvSpPr>
        <p:spPr>
          <a:xfrm>
            <a:off x="5359879" y="2184251"/>
            <a:ext cx="6832121" cy="3785652"/>
          </a:xfrm>
          <a:prstGeom prst="rect">
            <a:avLst/>
          </a:prstGeom>
          <a:noFill/>
        </p:spPr>
        <p:txBody>
          <a:bodyPr wrap="square" rtlCol="0">
            <a:spAutoFit/>
          </a:bodyPr>
          <a:lstStyle/>
          <a:p>
            <a:r>
              <a:rPr lang="en-US" sz="2400" dirty="0"/>
              <a:t>The integration of deep learning in drone navigation has drastically improved the autonomy, efficiency, and reliability of UAVs. However, there is still a long way to go to overcome challenges related to real-time processing, obstacle avoidance, and energy efficiency. The future of autonomous drone navigation is likely to involve more lightweight and power-efficient deep learning models, advanced hardware for edge computing, and enhanced multi-agent coordination through drone swarms.</a:t>
            </a:r>
            <a:endParaRPr lang="en-IN" sz="2400" dirty="0"/>
          </a:p>
        </p:txBody>
      </p:sp>
    </p:spTree>
    <p:extLst>
      <p:ext uri="{BB962C8B-B14F-4D97-AF65-F5344CB8AC3E}">
        <p14:creationId xmlns:p14="http://schemas.microsoft.com/office/powerpoint/2010/main" val="68053343"/>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AFA3823-CB39-91CE-5ACC-19846A1ED4CD}"/>
              </a:ext>
            </a:extLst>
          </p:cNvPr>
          <p:cNvSpPr txBox="1"/>
          <p:nvPr/>
        </p:nvSpPr>
        <p:spPr>
          <a:xfrm rot="20660402">
            <a:off x="2197768" y="2160582"/>
            <a:ext cx="7571874" cy="2215991"/>
          </a:xfrm>
          <a:prstGeom prst="rect">
            <a:avLst/>
          </a:prstGeom>
          <a:noFill/>
        </p:spPr>
        <p:txBody>
          <a:bodyPr wrap="square" rtlCol="0">
            <a:spAutoFit/>
          </a:bodyPr>
          <a:lstStyle/>
          <a:p>
            <a:r>
              <a:rPr lang="en-US" sz="13800" dirty="0">
                <a:latin typeface="Freestyle Script" panose="030804020302050B0404" pitchFamily="66" charset="0"/>
              </a:rPr>
              <a:t>THANK YOU!</a:t>
            </a:r>
            <a:endParaRPr lang="en-IN" sz="13800" dirty="0">
              <a:latin typeface="Freestyle Script" panose="030804020302050B0404" pitchFamily="66" charset="0"/>
            </a:endParaRPr>
          </a:p>
        </p:txBody>
      </p:sp>
    </p:spTree>
    <p:extLst>
      <p:ext uri="{BB962C8B-B14F-4D97-AF65-F5344CB8AC3E}">
        <p14:creationId xmlns:p14="http://schemas.microsoft.com/office/powerpoint/2010/main" val="3435106"/>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28713-2EF8-CFF7-79A2-83E76ADCEFF1}"/>
              </a:ext>
            </a:extLst>
          </p:cNvPr>
          <p:cNvSpPr>
            <a:spLocks noGrp="1"/>
          </p:cNvSpPr>
          <p:nvPr>
            <p:ph type="title"/>
          </p:nvPr>
        </p:nvSpPr>
        <p:spPr/>
        <p:txBody>
          <a:bodyPr/>
          <a:lstStyle/>
          <a:p>
            <a:pPr algn="ctr"/>
            <a:r>
              <a:rPr lang="en-IN" dirty="0"/>
              <a:t>CONTENTS</a:t>
            </a:r>
          </a:p>
        </p:txBody>
      </p:sp>
      <p:sp>
        <p:nvSpPr>
          <p:cNvPr id="3" name="Content Placeholder 2">
            <a:extLst>
              <a:ext uri="{FF2B5EF4-FFF2-40B4-BE49-F238E27FC236}">
                <a16:creationId xmlns:a16="http://schemas.microsoft.com/office/drawing/2014/main" id="{5C314548-674D-9742-8019-22FCFB3A1133}"/>
              </a:ext>
            </a:extLst>
          </p:cNvPr>
          <p:cNvSpPr>
            <a:spLocks noGrp="1"/>
          </p:cNvSpPr>
          <p:nvPr>
            <p:ph idx="1"/>
          </p:nvPr>
        </p:nvSpPr>
        <p:spPr>
          <a:xfrm>
            <a:off x="1238864" y="2196692"/>
            <a:ext cx="10058400" cy="3760891"/>
          </a:xfrm>
        </p:spPr>
        <p:txBody>
          <a:bodyPr>
            <a:normAutofit fontScale="77500" lnSpcReduction="20000"/>
          </a:bodyPr>
          <a:lstStyle/>
          <a:p>
            <a:pPr>
              <a:buFont typeface="Wingdings" panose="05000000000000000000" pitchFamily="2" charset="2"/>
              <a:buChar char="v"/>
            </a:pPr>
            <a:r>
              <a:rPr lang="en-US" sz="2400" dirty="0"/>
              <a:t> </a:t>
            </a:r>
            <a:r>
              <a:rPr lang="en-US" sz="2800" dirty="0"/>
              <a:t>   Introduction to drone technology</a:t>
            </a:r>
          </a:p>
          <a:p>
            <a:pPr>
              <a:buFont typeface="Wingdings" panose="05000000000000000000" pitchFamily="2" charset="2"/>
              <a:buChar char="v"/>
            </a:pPr>
            <a:r>
              <a:rPr lang="en-US" sz="2800" dirty="0"/>
              <a:t>   Understanding Deep learning</a:t>
            </a:r>
          </a:p>
          <a:p>
            <a:pPr>
              <a:buFont typeface="Wingdings" panose="05000000000000000000" pitchFamily="2" charset="2"/>
              <a:buChar char="v"/>
            </a:pPr>
            <a:r>
              <a:rPr lang="en-US" sz="2800" dirty="0"/>
              <a:t>   Enhancing navigation with DL</a:t>
            </a:r>
          </a:p>
          <a:p>
            <a:pPr>
              <a:buFont typeface="Wingdings" panose="05000000000000000000" pitchFamily="2" charset="2"/>
              <a:buChar char="v"/>
            </a:pPr>
            <a:r>
              <a:rPr lang="en-US" sz="2800" dirty="0"/>
              <a:t>   Benefits of Implementing Deep Learning in Drone Navigation</a:t>
            </a:r>
          </a:p>
          <a:p>
            <a:pPr>
              <a:buFont typeface="Wingdings" panose="05000000000000000000" pitchFamily="2" charset="2"/>
              <a:buChar char="v"/>
            </a:pPr>
            <a:r>
              <a:rPr lang="en-IN" sz="2800" dirty="0"/>
              <a:t>   Algorithms used in drone navigation</a:t>
            </a:r>
            <a:endParaRPr lang="en-US" sz="2800" dirty="0"/>
          </a:p>
          <a:p>
            <a:pPr>
              <a:buFont typeface="Wingdings" panose="05000000000000000000" pitchFamily="2" charset="2"/>
              <a:buChar char="v"/>
            </a:pPr>
            <a:r>
              <a:rPr lang="en-US" sz="2800" dirty="0"/>
              <a:t>   Applications of autonomous drones</a:t>
            </a:r>
          </a:p>
          <a:p>
            <a:pPr>
              <a:buFont typeface="Wingdings" panose="05000000000000000000" pitchFamily="2" charset="2"/>
              <a:buChar char="v"/>
            </a:pPr>
            <a:r>
              <a:rPr lang="en-US" sz="2800" dirty="0"/>
              <a:t>   Challenges in drone automation</a:t>
            </a:r>
          </a:p>
          <a:p>
            <a:pPr>
              <a:buFont typeface="Wingdings" panose="05000000000000000000" pitchFamily="2" charset="2"/>
              <a:buChar char="v"/>
            </a:pPr>
            <a:r>
              <a:rPr lang="en-US" sz="2800" dirty="0"/>
              <a:t>   Conclusion and future directions</a:t>
            </a:r>
            <a:endParaRPr lang="en-IN" sz="2800" dirty="0"/>
          </a:p>
        </p:txBody>
      </p:sp>
    </p:spTree>
    <p:extLst>
      <p:ext uri="{BB962C8B-B14F-4D97-AF65-F5344CB8AC3E}">
        <p14:creationId xmlns:p14="http://schemas.microsoft.com/office/powerpoint/2010/main" val="2869213888"/>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14D3D1E-8A0F-B9DB-CF17-33E6DF82CF90}"/>
              </a:ext>
            </a:extLst>
          </p:cNvPr>
          <p:cNvSpPr>
            <a:spLocks noGrp="1"/>
          </p:cNvSpPr>
          <p:nvPr>
            <p:ph idx="1"/>
          </p:nvPr>
        </p:nvSpPr>
        <p:spPr>
          <a:xfrm>
            <a:off x="4821321" y="2343669"/>
            <a:ext cx="7370679" cy="3760891"/>
          </a:xfrm>
        </p:spPr>
        <p:txBody>
          <a:bodyPr>
            <a:normAutofit/>
          </a:bodyPr>
          <a:lstStyle/>
          <a:p>
            <a:r>
              <a:rPr lang="en-US" sz="2400" dirty="0"/>
              <a:t>Drones have revolutionized various industries by providing autonomous capabilities. This presentation explores how Deep learning algorithms enhance drone flight, enabling them to navigate complex environments and make real-time decisions. Understanding these technologies is crucial for future advancements in aerial robotics.</a:t>
            </a:r>
            <a:endParaRPr lang="en-IN" sz="2400" dirty="0"/>
          </a:p>
        </p:txBody>
      </p:sp>
      <p:sp>
        <p:nvSpPr>
          <p:cNvPr id="6" name="Title 5">
            <a:extLst>
              <a:ext uri="{FF2B5EF4-FFF2-40B4-BE49-F238E27FC236}">
                <a16:creationId xmlns:a16="http://schemas.microsoft.com/office/drawing/2014/main" id="{711E517B-B85F-4F0A-94ED-60AB6A043748}"/>
              </a:ext>
            </a:extLst>
          </p:cNvPr>
          <p:cNvSpPr>
            <a:spLocks noGrp="1"/>
          </p:cNvSpPr>
          <p:nvPr>
            <p:ph type="title"/>
          </p:nvPr>
        </p:nvSpPr>
        <p:spPr/>
        <p:txBody>
          <a:bodyPr/>
          <a:lstStyle/>
          <a:p>
            <a:r>
              <a:rPr lang="en-US" dirty="0"/>
              <a:t>Introduction to Drone Technology</a:t>
            </a:r>
            <a:endParaRPr lang="en-IN" dirty="0"/>
          </a:p>
        </p:txBody>
      </p:sp>
      <p:pic>
        <p:nvPicPr>
          <p:cNvPr id="8" name="Picture 7">
            <a:extLst>
              <a:ext uri="{FF2B5EF4-FFF2-40B4-BE49-F238E27FC236}">
                <a16:creationId xmlns:a16="http://schemas.microsoft.com/office/drawing/2014/main" id="{82C6E28C-CA54-95CC-F899-DFC971FDD424}"/>
              </a:ext>
            </a:extLst>
          </p:cNvPr>
          <p:cNvPicPr>
            <a:picLocks noChangeAspect="1"/>
          </p:cNvPicPr>
          <p:nvPr/>
        </p:nvPicPr>
        <p:blipFill>
          <a:blip r:embed="rId3"/>
          <a:stretch>
            <a:fillRect/>
          </a:stretch>
        </p:blipFill>
        <p:spPr>
          <a:xfrm>
            <a:off x="660287" y="2495381"/>
            <a:ext cx="3815137" cy="3169791"/>
          </a:xfrm>
          <a:prstGeom prst="rect">
            <a:avLst/>
          </a:prstGeom>
        </p:spPr>
      </p:pic>
    </p:spTree>
    <p:extLst>
      <p:ext uri="{BB962C8B-B14F-4D97-AF65-F5344CB8AC3E}">
        <p14:creationId xmlns:p14="http://schemas.microsoft.com/office/powerpoint/2010/main" val="2482546811"/>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A4BB8F-3531-F419-9745-F0010AD31D9E}"/>
              </a:ext>
            </a:extLst>
          </p:cNvPr>
          <p:cNvSpPr>
            <a:spLocks noGrp="1"/>
          </p:cNvSpPr>
          <p:nvPr>
            <p:ph type="title"/>
          </p:nvPr>
        </p:nvSpPr>
        <p:spPr/>
        <p:txBody>
          <a:bodyPr>
            <a:normAutofit/>
          </a:bodyPr>
          <a:lstStyle/>
          <a:p>
            <a:pPr algn="ctr"/>
            <a:r>
              <a:rPr lang="en-US" sz="3600" dirty="0"/>
              <a:t>UNDERSTANDING DEEP LEARNING</a:t>
            </a:r>
            <a:endParaRPr lang="en-IN" sz="3600" dirty="0"/>
          </a:p>
        </p:txBody>
      </p:sp>
      <p:sp>
        <p:nvSpPr>
          <p:cNvPr id="3" name="Content Placeholder 2">
            <a:extLst>
              <a:ext uri="{FF2B5EF4-FFF2-40B4-BE49-F238E27FC236}">
                <a16:creationId xmlns:a16="http://schemas.microsoft.com/office/drawing/2014/main" id="{BB1DCEBC-9942-CAB0-142F-E9FFA10196A3}"/>
              </a:ext>
            </a:extLst>
          </p:cNvPr>
          <p:cNvSpPr>
            <a:spLocks noGrp="1"/>
          </p:cNvSpPr>
          <p:nvPr>
            <p:ph idx="1"/>
          </p:nvPr>
        </p:nvSpPr>
        <p:spPr>
          <a:xfrm>
            <a:off x="5191226" y="2439831"/>
            <a:ext cx="6439300" cy="3760891"/>
          </a:xfrm>
        </p:spPr>
        <p:txBody>
          <a:bodyPr>
            <a:noAutofit/>
          </a:bodyPr>
          <a:lstStyle/>
          <a:p>
            <a:r>
              <a:rPr lang="en-US" sz="2400" dirty="0"/>
              <a:t>Deep learning is a subset of machine learning that uses neural networks with multiple layers to analyze and extract features from complex datasets. In the context of drone navigation, deep learning enables drones to recognize objects, estimate depth, avoid obstacles, and even anticipate environmental changes.</a:t>
            </a:r>
          </a:p>
          <a:p>
            <a:pPr marL="0" indent="0">
              <a:buNone/>
            </a:pPr>
            <a:endParaRPr lang="en-IN" sz="2400" dirty="0"/>
          </a:p>
        </p:txBody>
      </p:sp>
      <p:pic>
        <p:nvPicPr>
          <p:cNvPr id="1026" name="Picture 2">
            <a:extLst>
              <a:ext uri="{FF2B5EF4-FFF2-40B4-BE49-F238E27FC236}">
                <a16:creationId xmlns:a16="http://schemas.microsoft.com/office/drawing/2014/main" id="{AAF13081-13B8-FDBA-0B82-5EF10D942F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1474" y="2183157"/>
            <a:ext cx="3927810" cy="36109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004740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8B268-1D0A-203B-D58B-ED297B23A7B8}"/>
              </a:ext>
            </a:extLst>
          </p:cNvPr>
          <p:cNvSpPr>
            <a:spLocks noGrp="1"/>
          </p:cNvSpPr>
          <p:nvPr>
            <p:ph type="title"/>
          </p:nvPr>
        </p:nvSpPr>
        <p:spPr/>
        <p:txBody>
          <a:bodyPr>
            <a:normAutofit/>
          </a:bodyPr>
          <a:lstStyle/>
          <a:p>
            <a:r>
              <a:rPr lang="en-US" sz="4400" dirty="0"/>
              <a:t>ENHANCING NAVIGATION WITH DL</a:t>
            </a:r>
            <a:endParaRPr lang="en-IN" sz="4400" dirty="0"/>
          </a:p>
        </p:txBody>
      </p:sp>
      <p:pic>
        <p:nvPicPr>
          <p:cNvPr id="2050" name="Picture 2">
            <a:extLst>
              <a:ext uri="{FF2B5EF4-FFF2-40B4-BE49-F238E27FC236}">
                <a16:creationId xmlns:a16="http://schemas.microsoft.com/office/drawing/2014/main" id="{4659FDCD-67C2-37C1-92CC-C1756DE4ED3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1382" y="2541338"/>
            <a:ext cx="4440007" cy="3108693"/>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0D6BC153-A800-B1A3-7434-43A16E52BC13}"/>
              </a:ext>
            </a:extLst>
          </p:cNvPr>
          <p:cNvSpPr txBox="1"/>
          <p:nvPr/>
        </p:nvSpPr>
        <p:spPr>
          <a:xfrm>
            <a:off x="5727031" y="2310063"/>
            <a:ext cx="6056651" cy="3785652"/>
          </a:xfrm>
          <a:prstGeom prst="rect">
            <a:avLst/>
          </a:prstGeom>
          <a:noFill/>
        </p:spPr>
        <p:txBody>
          <a:bodyPr wrap="square" rtlCol="0">
            <a:spAutoFit/>
          </a:bodyPr>
          <a:lstStyle/>
          <a:p>
            <a:r>
              <a:rPr lang="en-US" sz="2400" dirty="0"/>
              <a:t>Deep learning has revolutionized how drones navigate autonomously. Deep learning enhances several critical navigation tasks:</a:t>
            </a:r>
          </a:p>
          <a:p>
            <a:pPr>
              <a:buFont typeface="Arial" panose="020B0604020202020204" pitchFamily="34" charset="0"/>
              <a:buChar char="•"/>
            </a:pPr>
            <a:r>
              <a:rPr lang="en-US" sz="2400" b="1" dirty="0"/>
              <a:t>Object Detection</a:t>
            </a:r>
            <a:r>
              <a:rPr lang="en-US" sz="2400" dirty="0"/>
              <a:t>: Identifying obstacles like trees or buildings.</a:t>
            </a:r>
          </a:p>
          <a:p>
            <a:pPr>
              <a:buFont typeface="Arial" panose="020B0604020202020204" pitchFamily="34" charset="0"/>
              <a:buChar char="•"/>
            </a:pPr>
            <a:r>
              <a:rPr lang="en-US" sz="2400" b="1" dirty="0"/>
              <a:t>Path Planning</a:t>
            </a:r>
            <a:r>
              <a:rPr lang="en-US" sz="2400" dirty="0"/>
              <a:t>: Selecting the most efficient route from point A to point B.</a:t>
            </a:r>
          </a:p>
          <a:p>
            <a:pPr>
              <a:buFont typeface="Arial" panose="020B0604020202020204" pitchFamily="34" charset="0"/>
              <a:buChar char="•"/>
            </a:pPr>
            <a:r>
              <a:rPr lang="en-US" sz="2400" b="1" dirty="0"/>
              <a:t>Localization</a:t>
            </a:r>
            <a:r>
              <a:rPr lang="en-US" sz="2400" dirty="0"/>
              <a:t>: Determining the drone’s position in relation to its surroundings.</a:t>
            </a:r>
          </a:p>
          <a:p>
            <a:endParaRPr lang="en-IN" sz="2400" dirty="0"/>
          </a:p>
        </p:txBody>
      </p:sp>
    </p:spTree>
    <p:extLst>
      <p:ext uri="{BB962C8B-B14F-4D97-AF65-F5344CB8AC3E}">
        <p14:creationId xmlns:p14="http://schemas.microsoft.com/office/powerpoint/2010/main" val="421439681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B6EC95-2B98-9961-7566-7D06B76C144B}"/>
              </a:ext>
            </a:extLst>
          </p:cNvPr>
          <p:cNvSpPr>
            <a:spLocks noGrp="1"/>
          </p:cNvSpPr>
          <p:nvPr>
            <p:ph type="title"/>
          </p:nvPr>
        </p:nvSpPr>
        <p:spPr/>
        <p:txBody>
          <a:bodyPr/>
          <a:lstStyle/>
          <a:p>
            <a:r>
              <a:rPr lang="en-IN" dirty="0"/>
              <a:t>Benefits of Implementing Deep Learning in Drone Navigation</a:t>
            </a:r>
          </a:p>
        </p:txBody>
      </p:sp>
      <p:sp>
        <p:nvSpPr>
          <p:cNvPr id="11" name="Rectangle 4">
            <a:extLst>
              <a:ext uri="{FF2B5EF4-FFF2-40B4-BE49-F238E27FC236}">
                <a16:creationId xmlns:a16="http://schemas.microsoft.com/office/drawing/2014/main" id="{9B298A4A-3EBA-F528-39AB-8EB9FFD3A21F}"/>
              </a:ext>
            </a:extLst>
          </p:cNvPr>
          <p:cNvSpPr>
            <a:spLocks noChangeArrowheads="1"/>
          </p:cNvSpPr>
          <p:nvPr/>
        </p:nvSpPr>
        <p:spPr bwMode="auto">
          <a:xfrm>
            <a:off x="861284" y="1011981"/>
            <a:ext cx="10530392"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Improved Accuracy</a:t>
            </a:r>
            <a:r>
              <a:rPr kumimoji="0" lang="en-US" altLang="en-US" sz="2000" b="0" i="0" u="none" strike="noStrike" cap="none" normalizeH="0" baseline="0" dirty="0">
                <a:ln>
                  <a:noFill/>
                </a:ln>
                <a:solidFill>
                  <a:schemeClr val="tx1"/>
                </a:solidFill>
                <a:effectLst/>
                <a:latin typeface="Arial" panose="020B0604020202020204" pitchFamily="34" charset="0"/>
              </a:rPr>
              <a:t>: DL models, especially CNNs, provide better accuracy in object detection and classification, reducing the likelihood of crashes.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Decision Making</a:t>
            </a:r>
            <a:r>
              <a:rPr kumimoji="0" lang="en-US" altLang="en-US" sz="2000" b="0" i="0" u="none" strike="noStrike" cap="none" normalizeH="0" baseline="0" dirty="0">
                <a:ln>
                  <a:noFill/>
                </a:ln>
                <a:solidFill>
                  <a:schemeClr val="tx1"/>
                </a:solidFill>
                <a:effectLst/>
                <a:latin typeface="Arial" panose="020B0604020202020204" pitchFamily="34" charset="0"/>
              </a:rPr>
              <a:t>: With advances in neural networks, drones can make decisions on-the-fly, enabling seamless navigation through dynamic environments.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Adaptability</a:t>
            </a:r>
            <a:r>
              <a:rPr kumimoji="0" lang="en-US" altLang="en-US" sz="2000" b="0" i="0" u="none" strike="noStrike" cap="none" normalizeH="0" baseline="0" dirty="0">
                <a:ln>
                  <a:noFill/>
                </a:ln>
                <a:solidFill>
                  <a:schemeClr val="tx1"/>
                </a:solidFill>
                <a:effectLst/>
                <a:latin typeface="Arial" panose="020B0604020202020204" pitchFamily="34" charset="0"/>
              </a:rPr>
              <a:t>: Deep learning models can generalize across different environments, allowing drones to function in new or unseen conditions without retraining. </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sz="2000" b="1" dirty="0"/>
              <a:t>Autonomous Learning</a:t>
            </a:r>
            <a:r>
              <a:rPr lang="en-US" sz="2000" dirty="0"/>
              <a:t>: Through reinforcement learning, drones can continue to learn and improve their navigation abilities over time, adapting to new challenges without human input.</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7577641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03BC2-21E2-CE9C-22D3-087815174D9F}"/>
              </a:ext>
            </a:extLst>
          </p:cNvPr>
          <p:cNvSpPr>
            <a:spLocks noGrp="1"/>
          </p:cNvSpPr>
          <p:nvPr>
            <p:ph type="title"/>
          </p:nvPr>
        </p:nvSpPr>
        <p:spPr>
          <a:xfrm>
            <a:off x="527007" y="296435"/>
            <a:ext cx="13041507" cy="1450757"/>
          </a:xfrm>
        </p:spPr>
        <p:txBody>
          <a:bodyPr>
            <a:normAutofit/>
          </a:bodyPr>
          <a:lstStyle/>
          <a:p>
            <a:r>
              <a:rPr lang="en-IN" sz="4000" dirty="0"/>
              <a:t>ALGORITHMS USED IN DRONE NAVIGATION</a:t>
            </a:r>
          </a:p>
        </p:txBody>
      </p:sp>
      <p:sp>
        <p:nvSpPr>
          <p:cNvPr id="3" name="Content Placeholder 2">
            <a:extLst>
              <a:ext uri="{FF2B5EF4-FFF2-40B4-BE49-F238E27FC236}">
                <a16:creationId xmlns:a16="http://schemas.microsoft.com/office/drawing/2014/main" id="{7CBCA521-79A1-9EF5-8860-1F80CC96FDB4}"/>
              </a:ext>
            </a:extLst>
          </p:cNvPr>
          <p:cNvSpPr>
            <a:spLocks noGrp="1"/>
          </p:cNvSpPr>
          <p:nvPr>
            <p:ph idx="1"/>
          </p:nvPr>
        </p:nvSpPr>
        <p:spPr>
          <a:xfrm>
            <a:off x="353961" y="2137698"/>
            <a:ext cx="11838039" cy="4066457"/>
          </a:xfrm>
        </p:spPr>
        <p:txBody>
          <a:bodyPr>
            <a:noAutofit/>
          </a:bodyPr>
          <a:lstStyle/>
          <a:p>
            <a:r>
              <a:rPr lang="en-US" sz="1200" b="1" dirty="0"/>
              <a:t>Obstacle Avoidance and Path Planning:</a:t>
            </a:r>
          </a:p>
          <a:p>
            <a:r>
              <a:rPr lang="en-US" sz="1200" u="sng" dirty="0"/>
              <a:t>Deep Reinforcement Learning (DRL):</a:t>
            </a:r>
            <a:r>
              <a:rPr lang="en-US" sz="1200" dirty="0"/>
              <a:t> </a:t>
            </a:r>
            <a:r>
              <a:rPr lang="en-US" sz="1100" dirty="0"/>
              <a:t>DRL helps drones learn the best navigation strategies through trial and error. Algorithms like Deep Q-Networks (DQN) and Proximal Policy Optimization (PPO) allow drones to make decisions based on rewards or penalties received from previous actions.</a:t>
            </a:r>
          </a:p>
          <a:p>
            <a:r>
              <a:rPr lang="en-US" sz="1200" u="sng" dirty="0"/>
              <a:t>Convolutional Neural Networks (CNNs)</a:t>
            </a:r>
            <a:r>
              <a:rPr lang="en-US" sz="1200" dirty="0"/>
              <a:t>: Used in conjunction with RL or separately for visual recognition tasks, such as identifying obstacles or specific landmarks.</a:t>
            </a:r>
          </a:p>
          <a:p>
            <a:r>
              <a:rPr lang="en-US" sz="1200" b="1" dirty="0"/>
              <a:t>Autonomous Flight and Control:</a:t>
            </a:r>
          </a:p>
          <a:p>
            <a:r>
              <a:rPr lang="en-US" sz="1200" u="sng" dirty="0"/>
              <a:t>Kalman Filters and Extended Kalman Filters (EKF): </a:t>
            </a:r>
            <a:r>
              <a:rPr lang="en-US" sz="1200" dirty="0"/>
              <a:t>Used for state estimation and sensor fusion, helping drones to maintain stable flight and accurate positioning.</a:t>
            </a:r>
          </a:p>
          <a:p>
            <a:r>
              <a:rPr lang="en-US" sz="1200" b="1" dirty="0"/>
              <a:t>Object Detection and Tracking:</a:t>
            </a:r>
          </a:p>
          <a:p>
            <a:r>
              <a:rPr lang="en-US" sz="1200" u="sng" dirty="0"/>
              <a:t>YOLO (You Only Look Once) or Faster R-CNN: </a:t>
            </a:r>
            <a:r>
              <a:rPr lang="en-US" sz="1200" dirty="0"/>
              <a:t>These are deep learning-based object detection frameworks that can be used to identify and track objects or people.</a:t>
            </a:r>
          </a:p>
          <a:p>
            <a:r>
              <a:rPr lang="en-US" sz="1200" b="1" dirty="0"/>
              <a:t>Mapping and Localization:</a:t>
            </a:r>
          </a:p>
          <a:p>
            <a:r>
              <a:rPr lang="en-US" sz="1200" u="sng" dirty="0"/>
              <a:t>Simultaneous Localization and Mapping (SLAM) Algorithms: </a:t>
            </a:r>
            <a:r>
              <a:rPr lang="en-US" sz="1200" dirty="0"/>
              <a:t>Algorithms like ORB-SLAM and RTAB-Map are used for building maps of unknown environments and localizing the drone within those maps.</a:t>
            </a:r>
            <a:endParaRPr lang="en-IN" sz="1200" dirty="0"/>
          </a:p>
        </p:txBody>
      </p:sp>
    </p:spTree>
    <p:extLst>
      <p:ext uri="{BB962C8B-B14F-4D97-AF65-F5344CB8AC3E}">
        <p14:creationId xmlns:p14="http://schemas.microsoft.com/office/powerpoint/2010/main" val="3646666107"/>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DE2DE-78CF-84C9-8B3B-0BC1E61D4706}"/>
              </a:ext>
            </a:extLst>
          </p:cNvPr>
          <p:cNvSpPr>
            <a:spLocks noGrp="1"/>
          </p:cNvSpPr>
          <p:nvPr>
            <p:ph type="title"/>
          </p:nvPr>
        </p:nvSpPr>
        <p:spPr/>
        <p:txBody>
          <a:bodyPr>
            <a:normAutofit/>
          </a:bodyPr>
          <a:lstStyle/>
          <a:p>
            <a:r>
              <a:rPr lang="en-US" sz="3600" dirty="0"/>
              <a:t>APPLICATIONS OF AUTONOMOUS DRONES</a:t>
            </a:r>
            <a:endParaRPr lang="en-IN" sz="3600" dirty="0"/>
          </a:p>
        </p:txBody>
      </p:sp>
      <p:sp>
        <p:nvSpPr>
          <p:cNvPr id="3" name="Content Placeholder 2">
            <a:extLst>
              <a:ext uri="{FF2B5EF4-FFF2-40B4-BE49-F238E27FC236}">
                <a16:creationId xmlns:a16="http://schemas.microsoft.com/office/drawing/2014/main" id="{F2B1DD0A-FCA0-3C4E-37D5-E37FE21C8ABD}"/>
              </a:ext>
            </a:extLst>
          </p:cNvPr>
          <p:cNvSpPr>
            <a:spLocks noGrp="1"/>
          </p:cNvSpPr>
          <p:nvPr>
            <p:ph idx="1"/>
          </p:nvPr>
        </p:nvSpPr>
        <p:spPr>
          <a:xfrm>
            <a:off x="5694948" y="2235378"/>
            <a:ext cx="5460732" cy="3760891"/>
          </a:xfrm>
        </p:spPr>
        <p:txBody>
          <a:bodyPr>
            <a:normAutofit/>
          </a:bodyPr>
          <a:lstStyle/>
          <a:p>
            <a:r>
              <a:rPr lang="en-US" sz="2400" dirty="0"/>
              <a:t>The integration of Deep learning in drones has led to numerous applications, including agriculture, search and rescue operations, and surveillance. These advancements allow drones to perform complex tasks autonomously, reducing human intervention and increasing operational efficiency.</a:t>
            </a:r>
            <a:endParaRPr lang="en-IN" sz="2400" dirty="0"/>
          </a:p>
        </p:txBody>
      </p:sp>
      <p:pic>
        <p:nvPicPr>
          <p:cNvPr id="3074" name="Picture 2">
            <a:extLst>
              <a:ext uri="{FF2B5EF4-FFF2-40B4-BE49-F238E27FC236}">
                <a16:creationId xmlns:a16="http://schemas.microsoft.com/office/drawing/2014/main" id="{B763B293-109A-39AE-303F-689B37DF932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235378"/>
            <a:ext cx="4296778" cy="3506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603409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D9025-0D41-1152-589C-D38A75AAFF08}"/>
              </a:ext>
            </a:extLst>
          </p:cNvPr>
          <p:cNvSpPr>
            <a:spLocks noGrp="1"/>
          </p:cNvSpPr>
          <p:nvPr>
            <p:ph type="title"/>
          </p:nvPr>
        </p:nvSpPr>
        <p:spPr>
          <a:xfrm>
            <a:off x="1097279" y="286603"/>
            <a:ext cx="11608067" cy="1450757"/>
          </a:xfrm>
        </p:spPr>
        <p:txBody>
          <a:bodyPr>
            <a:normAutofit/>
          </a:bodyPr>
          <a:lstStyle/>
          <a:p>
            <a:r>
              <a:rPr lang="en-US" sz="4000" dirty="0"/>
              <a:t>CHALLENGES IN DRONE AUTOMATION</a:t>
            </a:r>
            <a:endParaRPr lang="en-IN" sz="4000" dirty="0"/>
          </a:p>
        </p:txBody>
      </p:sp>
      <p:sp>
        <p:nvSpPr>
          <p:cNvPr id="5" name="AutoShape 4">
            <a:extLst>
              <a:ext uri="{FF2B5EF4-FFF2-40B4-BE49-F238E27FC236}">
                <a16:creationId xmlns:a16="http://schemas.microsoft.com/office/drawing/2014/main" id="{C61BACFA-EC6E-761B-7B4B-29E63AE399FB}"/>
              </a:ext>
            </a:extLst>
          </p:cNvPr>
          <p:cNvSpPr>
            <a:spLocks noChangeAspect="1" noChangeArrowheads="1"/>
          </p:cNvSpPr>
          <p:nvPr/>
        </p:nvSpPr>
        <p:spPr bwMode="auto">
          <a:xfrm>
            <a:off x="5780882" y="2490537"/>
            <a:ext cx="5649745" cy="3777916"/>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r>
              <a:rPr lang="en-US" sz="2400" dirty="0"/>
              <a:t>Despite the advancements, there are significant challenges in enhancing drone autonomy. Issues such as data privacy, regulatory compliance, and environmental factors can hinder performance. Addressing these challenges is essential for the widespread adoption of autonomous drones in society.</a:t>
            </a:r>
            <a:endParaRPr lang="en-IN" sz="2400" dirty="0"/>
          </a:p>
        </p:txBody>
      </p:sp>
      <p:pic>
        <p:nvPicPr>
          <p:cNvPr id="9" name="Content Placeholder 8">
            <a:extLst>
              <a:ext uri="{FF2B5EF4-FFF2-40B4-BE49-F238E27FC236}">
                <a16:creationId xmlns:a16="http://schemas.microsoft.com/office/drawing/2014/main" id="{89305352-6C29-239B-BAC0-C1F74622D708}"/>
              </a:ext>
            </a:extLst>
          </p:cNvPr>
          <p:cNvPicPr>
            <a:picLocks noGrp="1" noChangeAspect="1"/>
          </p:cNvPicPr>
          <p:nvPr>
            <p:ph idx="1"/>
          </p:nvPr>
        </p:nvPicPr>
        <p:blipFill>
          <a:blip r:embed="rId2"/>
          <a:stretch>
            <a:fillRect/>
          </a:stretch>
        </p:blipFill>
        <p:spPr bwMode="auto">
          <a:xfrm>
            <a:off x="761373" y="2060074"/>
            <a:ext cx="3760788" cy="37607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2218342"/>
      </p:ext>
    </p:extLst>
  </p:cSld>
  <p:clrMapOvr>
    <a:masterClrMapping/>
  </p:clrMapOvr>
  <p:transition spd="slow">
    <p:push dir="u"/>
  </p:transition>
</p:sld>
</file>

<file path=ppt/theme/theme1.xml><?xml version="1.0" encoding="utf-8"?>
<a:theme xmlns:a="http://schemas.openxmlformats.org/drawingml/2006/main" name="1_RetrospectVTI">
  <a:themeElements>
    <a:clrScheme name="Custom 34">
      <a:dk1>
        <a:sysClr val="windowText" lastClr="000000"/>
      </a:dk1>
      <a:lt1>
        <a:sysClr val="window" lastClr="FFFFFF"/>
      </a:lt1>
      <a:dk2>
        <a:srgbClr val="39302A"/>
      </a:dk2>
      <a:lt2>
        <a:srgbClr val="E5DEDB"/>
      </a:lt2>
      <a:accent1>
        <a:srgbClr val="EC7016"/>
      </a:accent1>
      <a:accent2>
        <a:srgbClr val="F8931D"/>
      </a:accent2>
      <a:accent3>
        <a:srgbClr val="CE8D3E"/>
      </a:accent3>
      <a:accent4>
        <a:srgbClr val="E64823"/>
      </a:accent4>
      <a:accent5>
        <a:srgbClr val="FFCA08"/>
      </a:accent5>
      <a:accent6>
        <a:srgbClr val="9C6A6A"/>
      </a:accent6>
      <a:hlink>
        <a:srgbClr val="2998E3"/>
      </a:hlink>
      <a:folHlink>
        <a:srgbClr val="7F723D"/>
      </a:folHlink>
    </a:clrScheme>
    <a:fontScheme name="Retrospect">
      <a:majorFont>
        <a:latin typeface="Bookman Old Style"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ppt/theme/themeOverride2.xml><?xml version="1.0" encoding="utf-8"?>
<a:themeOverride xmlns:a="http://schemas.openxmlformats.org/drawingml/2006/main">
  <a:clrScheme name="Custom 41">
    <a:dk1>
      <a:sysClr val="windowText" lastClr="000000"/>
    </a:dk1>
    <a:lt1>
      <a:sysClr val="window" lastClr="FFFFFF"/>
    </a:lt1>
    <a:dk2>
      <a:srgbClr val="39302A"/>
    </a:dk2>
    <a:lt2>
      <a:srgbClr val="E5DEDB"/>
    </a:lt2>
    <a:accent1>
      <a:srgbClr val="F36826"/>
    </a:accent1>
    <a:accent2>
      <a:srgbClr val="FB8E09"/>
    </a:accent2>
    <a:accent3>
      <a:srgbClr val="D48B32"/>
    </a:accent3>
    <a:accent4>
      <a:srgbClr val="E64823"/>
    </a:accent4>
    <a:accent5>
      <a:srgbClr val="FFCA08"/>
    </a:accent5>
    <a:accent6>
      <a:srgbClr val="AF695B"/>
    </a:accent6>
    <a:hlink>
      <a:srgbClr val="2998E3"/>
    </a:hlink>
    <a:folHlink>
      <a:srgbClr val="7F723D"/>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5B1FD9-3BB6-4DA9-A089-3B68C2323D4F}">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638A3B04-B0F3-4C12-A722-52B5CF6D9723}">
  <ds:schemaRefs>
    <ds:schemaRef ds:uri="http://schemas.microsoft.com/sharepoint/v3/contenttype/forms"/>
  </ds:schemaRefs>
</ds:datastoreItem>
</file>

<file path=customXml/itemProps3.xml><?xml version="1.0" encoding="utf-8"?>
<ds:datastoreItem xmlns:ds="http://schemas.openxmlformats.org/officeDocument/2006/customXml" ds:itemID="{1747A963-53E0-44AF-AF13-963FE676C6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{A2054B8F-2ADD-4ED0-94F0-0DBEEFB96DAC}tf33845126_win32</Template>
  <TotalTime>89</TotalTime>
  <Words>688</Words>
  <Application>Microsoft Office PowerPoint</Application>
  <PresentationFormat>Widescreen</PresentationFormat>
  <Paragraphs>52</Paragraphs>
  <Slides>11</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Bookman Old Style</vt:lpstr>
      <vt:lpstr>Calibri</vt:lpstr>
      <vt:lpstr>Coolvetica Rg</vt:lpstr>
      <vt:lpstr>Franklin Gothic Book</vt:lpstr>
      <vt:lpstr>Freestyle Script</vt:lpstr>
      <vt:lpstr>Wingdings</vt:lpstr>
      <vt:lpstr>1_RetrospectVTI</vt:lpstr>
      <vt:lpstr>Autonomous Drone Navigation using  Deep learning algorithm</vt:lpstr>
      <vt:lpstr>CONTENTS</vt:lpstr>
      <vt:lpstr>Introduction to Drone Technology</vt:lpstr>
      <vt:lpstr>UNDERSTANDING DEEP LEARNING</vt:lpstr>
      <vt:lpstr>ENHANCING NAVIGATION WITH DL</vt:lpstr>
      <vt:lpstr>Benefits of Implementing Deep Learning in Drone Navigation</vt:lpstr>
      <vt:lpstr>ALGORITHMS USED IN DRONE NAVIGATION</vt:lpstr>
      <vt:lpstr>APPLICATIONS OF AUTONOMOUS DRONES</vt:lpstr>
      <vt:lpstr>CHALLENGES IN DRONE AUTOMATION</vt:lpstr>
      <vt:lpstr>CONCLUSION AND FUTURE DIRECTIONS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KISHORE A</dc:creator>
  <cp:lastModifiedBy>Chethna Mayumi</cp:lastModifiedBy>
  <cp:revision>4</cp:revision>
  <dcterms:created xsi:type="dcterms:W3CDTF">2024-07-29T06:34:50Z</dcterms:created>
  <dcterms:modified xsi:type="dcterms:W3CDTF">2024-09-24T03:37:41Z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