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79" r:id="rId9"/>
    <p:sldId id="277" r:id="rId10"/>
    <p:sldId id="275" r:id="rId11"/>
    <p:sldId id="269" r:id="rId12"/>
    <p:sldId id="263" r:id="rId13"/>
    <p:sldId id="264" r:id="rId14"/>
    <p:sldId id="270" r:id="rId15"/>
    <p:sldId id="271" r:id="rId16"/>
    <p:sldId id="272" r:id="rId17"/>
    <p:sldId id="273" r:id="rId18"/>
    <p:sldId id="265" r:id="rId19"/>
    <p:sldId id="268" r:id="rId20"/>
    <p:sldId id="280"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98BE11-7436-4AF6-9BD9-68FAE836C567}" v="37" dt="2024-08-29T16:56:33.90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60"/>
  </p:normalViewPr>
  <p:slideViewPr>
    <p:cSldViewPr>
      <p:cViewPr varScale="1">
        <p:scale>
          <a:sx n="78" d="100"/>
          <a:sy n="78" d="100"/>
        </p:scale>
        <p:origin x="883"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DOC-20240829-WA0158..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[DOC-20240829-WA0158..xlsx]Sheet1!PivotTable1</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28382633420822395"/>
          <c:y val="9.5180810731991847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83A-3643-8848-B364D4D8D7E4}"/>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83A-3643-8848-B364D4D8D7E4}"/>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83A-3643-8848-B364D4D8D7E4}"/>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83A-3643-8848-B364D4D8D7E4}"/>
            </c:ext>
          </c:extLst>
        </c:ser>
        <c:dLbls>
          <c:showLegendKey val="0"/>
          <c:showVal val="0"/>
          <c:showCatName val="0"/>
          <c:showSerName val="0"/>
          <c:showPercent val="0"/>
          <c:showBubbleSize val="0"/>
        </c:dLbls>
        <c:gapWidth val="65"/>
        <c:shape val="box"/>
        <c:axId val="1018291167"/>
        <c:axId val="1018291647"/>
        <c:axId val="899736175"/>
      </c:bar3DChart>
      <c:catAx>
        <c:axId val="101829116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018291647"/>
        <c:crosses val="autoZero"/>
        <c:auto val="1"/>
        <c:lblAlgn val="ctr"/>
        <c:lblOffset val="100"/>
        <c:noMultiLvlLbl val="0"/>
      </c:catAx>
      <c:valAx>
        <c:axId val="101829164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018291167"/>
        <c:crosses val="autoZero"/>
        <c:crossBetween val="between"/>
      </c:valAx>
      <c:serAx>
        <c:axId val="899736175"/>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018291647"/>
        <c:crosses val="autoZero"/>
      </c:ser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65561" y="2520672"/>
            <a:ext cx="7343579" cy="2862322"/>
          </a:xfrm>
          <a:prstGeom prst="rect">
            <a:avLst/>
          </a:prstGeom>
          <a:noFill/>
        </p:spPr>
        <p:txBody>
          <a:bodyPr wrap="square" lIns="91440" tIns="45720" rIns="91440" bIns="45720" rtlCol="0" anchor="t">
            <a:spAutoFit/>
          </a:bodyPr>
          <a:lstStyle/>
          <a:p>
            <a:r>
              <a:rPr lang="en-US" sz="3600" dirty="0">
                <a:latin typeface="Angsana New"/>
                <a:cs typeface="Angsana New"/>
              </a:rPr>
              <a:t>STUDENT NAME:</a:t>
            </a:r>
            <a:r>
              <a:rPr lang="en-IN" sz="3600" dirty="0">
                <a:latin typeface="Angsana New"/>
                <a:cs typeface="Angsana New"/>
              </a:rPr>
              <a:t> S.PADMA</a:t>
            </a:r>
            <a:endParaRPr lang="en-US" sz="3600" dirty="0">
              <a:latin typeface="Angsana New"/>
              <a:cs typeface="Angsana New"/>
            </a:endParaRPr>
          </a:p>
          <a:p>
            <a:r>
              <a:rPr lang="en-US" sz="3600" dirty="0">
                <a:latin typeface="Angsana New"/>
                <a:cs typeface="Angsana New"/>
              </a:rPr>
              <a:t>REGISTER NO:</a:t>
            </a:r>
            <a:r>
              <a:rPr lang="en-IN" sz="3600" dirty="0">
                <a:latin typeface="Angsana New"/>
                <a:cs typeface="Angsana New"/>
              </a:rPr>
              <a:t> 312209324, asunm1353312209324</a:t>
            </a:r>
          </a:p>
          <a:p>
            <a:r>
              <a:rPr lang="en-US" sz="3600" dirty="0">
                <a:latin typeface="Angsana New"/>
                <a:cs typeface="Angsana New"/>
              </a:rPr>
              <a:t>DEPARTMENT:</a:t>
            </a:r>
            <a:r>
              <a:rPr lang="en-IN" sz="3600" dirty="0">
                <a:latin typeface="Angsana New"/>
                <a:cs typeface="Angsana New"/>
              </a:rPr>
              <a:t> B.COM COMMERCE </a:t>
            </a:r>
            <a:endParaRPr lang="en-US" sz="3600" dirty="0">
              <a:latin typeface="Angsana New"/>
              <a:cs typeface="Angsana New"/>
            </a:endParaRPr>
          </a:p>
          <a:p>
            <a:r>
              <a:rPr lang="en-US" sz="3600" dirty="0">
                <a:latin typeface="Angsana New"/>
                <a:cs typeface="Angsana New"/>
              </a:rPr>
              <a:t>COLLEGE</a:t>
            </a:r>
            <a:r>
              <a:rPr lang="en-IN" sz="3600" dirty="0">
                <a:latin typeface="Angsana New"/>
                <a:cs typeface="Angsana New"/>
              </a:rPr>
              <a:t>: ANNA ADARSH COLLEGE FOR WOMEN </a:t>
            </a:r>
            <a:endParaRPr lang="en-US" sz="3600" dirty="0">
              <a:latin typeface="Angsana New"/>
              <a:cs typeface="Angsana New"/>
            </a:endParaRPr>
          </a:p>
          <a:p>
            <a:r>
              <a:rPr lang="en-US" sz="3600" dirty="0">
                <a:latin typeface="Angsana New"/>
                <a:cs typeface="Angsana New"/>
              </a:rPr>
              <a:t>           </a:t>
            </a:r>
            <a:endParaRPr lang="en-IN" sz="3600" dirty="0">
              <a:latin typeface="Angsana New"/>
              <a:cs typeface="Angsana Ne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477328"/>
          </a:xfrm>
        </p:spPr>
        <p:txBody>
          <a:bodyPr/>
          <a:lstStyle/>
          <a:p>
            <a:r>
              <a:rPr lang="en-US" dirty="0"/>
              <a:t> Graph</a:t>
            </a:r>
            <a:br>
              <a:rPr lang="en-US" dirty="0"/>
            </a:br>
            <a:endParaRPr lang="en-IN" dirty="0"/>
          </a:p>
        </p:txBody>
      </p:sp>
      <p:sp>
        <p:nvSpPr>
          <p:cNvPr id="3" name="Rectangle 2"/>
          <p:cNvSpPr/>
          <p:nvPr/>
        </p:nvSpPr>
        <p:spPr>
          <a:xfrm>
            <a:off x="1066800" y="1563007"/>
            <a:ext cx="6096000" cy="3416320"/>
          </a:xfrm>
          <a:prstGeom prst="rect">
            <a:avLst/>
          </a:prstGeom>
        </p:spPr>
        <p:txBody>
          <a:bodyPr>
            <a:spAutoFit/>
          </a:bodyPr>
          <a:lstStyle/>
          <a:p>
            <a:r>
              <a:rPr lang="en-US" b="1" dirty="0"/>
              <a:t>Title</a:t>
            </a:r>
            <a:r>
              <a:rPr lang="en-US" dirty="0"/>
              <a:t>: Graph - Data Visualization</a:t>
            </a:r>
          </a:p>
          <a:p>
            <a:r>
              <a:rPr lang="en-US" b="1" dirty="0"/>
              <a:t>Content</a:t>
            </a:r>
            <a:r>
              <a:rPr lang="en-US" dirty="0"/>
              <a:t>:</a:t>
            </a:r>
          </a:p>
          <a:p>
            <a:pPr lvl="1"/>
            <a:r>
              <a:rPr lang="en-US" b="1" dirty="0"/>
              <a:t>Explanation</a:t>
            </a:r>
            <a:r>
              <a:rPr lang="en-US" dirty="0"/>
              <a:t>: Discuss the role of graphs in visualizing data to convey insights effectively.</a:t>
            </a:r>
          </a:p>
          <a:p>
            <a:pPr lvl="1"/>
            <a:r>
              <a:rPr lang="en-US" b="1" dirty="0"/>
              <a:t>Types of Graphs</a:t>
            </a:r>
            <a:r>
              <a:rPr lang="en-US" dirty="0"/>
              <a:t>:</a:t>
            </a:r>
          </a:p>
          <a:p>
            <a:pPr lvl="2"/>
            <a:r>
              <a:rPr lang="en-US" b="1" dirty="0"/>
              <a:t>Bar Chart</a:t>
            </a:r>
            <a:r>
              <a:rPr lang="en-US" dirty="0"/>
              <a:t>: Explain how a bar chart can be used to show performance levels across departments.</a:t>
            </a:r>
          </a:p>
          <a:p>
            <a:pPr lvl="2"/>
            <a:r>
              <a:rPr lang="en-US" b="1" dirty="0"/>
              <a:t>Other Visuals</a:t>
            </a:r>
            <a:r>
              <a:rPr lang="en-US" dirty="0"/>
              <a:t>: Mention other types of charts used (e.g., pie charts, line graphs).</a:t>
            </a:r>
          </a:p>
          <a:p>
            <a:pPr lvl="1"/>
            <a:r>
              <a:rPr lang="en-US" b="1" dirty="0"/>
              <a:t>Purpose</a:t>
            </a:r>
            <a:r>
              <a:rPr lang="en-US" dirty="0"/>
              <a:t>: Highlight how these visualizations help in understanding the distribution and trends within the data.</a:t>
            </a:r>
          </a:p>
          <a:p>
            <a:endParaRPr lang="en-IN" dirty="0"/>
          </a:p>
        </p:txBody>
      </p:sp>
    </p:spTree>
    <p:extLst>
      <p:ext uri="{BB962C8B-B14F-4D97-AF65-F5344CB8AC3E}">
        <p14:creationId xmlns:p14="http://schemas.microsoft.com/office/powerpoint/2010/main" val="3331973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838200" y="1447800"/>
            <a:ext cx="5645263" cy="3693319"/>
          </a:xfrm>
          <a:prstGeom prst="rect">
            <a:avLst/>
          </a:prstGeom>
          <a:noFill/>
        </p:spPr>
        <p:txBody>
          <a:bodyPr wrap="none" rtlCol="0">
            <a:spAutoFit/>
          </a:bodyPr>
          <a:lstStyle/>
          <a:p>
            <a:r>
              <a:rPr lang="en-US" b="1" dirty="0"/>
              <a:t>Source:</a:t>
            </a:r>
            <a:r>
              <a:rPr lang="en-US" dirty="0"/>
              <a:t> </a:t>
            </a:r>
            <a:r>
              <a:rPr lang="en-US" dirty="0" err="1"/>
              <a:t>Kaggle</a:t>
            </a:r>
            <a:endParaRPr lang="en-US" dirty="0"/>
          </a:p>
          <a:p>
            <a:r>
              <a:rPr lang="en-US" b="1" dirty="0"/>
              <a:t>Total Features:</a:t>
            </a:r>
            <a:r>
              <a:rPr lang="en-US" dirty="0"/>
              <a:t> 26</a:t>
            </a:r>
          </a:p>
          <a:p>
            <a:r>
              <a:rPr lang="en-US" b="1" dirty="0"/>
              <a:t>Selected Features:</a:t>
            </a:r>
            <a:r>
              <a:rPr lang="en-US" dirty="0"/>
              <a:t> 9 key metrics for performance analysis.</a:t>
            </a:r>
          </a:p>
          <a:p>
            <a:r>
              <a:rPr lang="en-US" b="1" u="sng" dirty="0"/>
              <a:t>Key Features Selected</a:t>
            </a:r>
            <a:r>
              <a:rPr lang="en-US" b="1" dirty="0"/>
              <a:t>:</a:t>
            </a:r>
            <a:endParaRPr lang="en-US" dirty="0"/>
          </a:p>
          <a:p>
            <a:pPr marL="285750" indent="-285750">
              <a:buFont typeface="Arial" pitchFamily="34" charset="0"/>
              <a:buChar char="•"/>
            </a:pPr>
            <a:r>
              <a:rPr lang="en-US" b="1" dirty="0"/>
              <a:t>Employee ID</a:t>
            </a:r>
            <a:r>
              <a:rPr lang="en-US" dirty="0"/>
              <a:t>: Unique identifier for each employee.</a:t>
            </a:r>
          </a:p>
          <a:p>
            <a:pPr marL="285750" indent="-285750">
              <a:buFont typeface="Arial" pitchFamily="34" charset="0"/>
              <a:buChar char="•"/>
            </a:pPr>
            <a:r>
              <a:rPr lang="en-US" b="1" dirty="0"/>
              <a:t>Name Type</a:t>
            </a:r>
            <a:r>
              <a:rPr lang="en-US" dirty="0"/>
              <a:t>: Classification of employees by role.</a:t>
            </a:r>
          </a:p>
          <a:p>
            <a:pPr marL="285750" indent="-285750">
              <a:buFont typeface="Arial" pitchFamily="34" charset="0"/>
              <a:buChar char="•"/>
            </a:pPr>
            <a:r>
              <a:rPr lang="en-US" b="1" dirty="0"/>
              <a:t>Performance Analysis</a:t>
            </a:r>
            <a:r>
              <a:rPr lang="en-US" dirty="0"/>
              <a:t>: Overall performance rating.</a:t>
            </a:r>
          </a:p>
          <a:p>
            <a:pPr marL="285750" indent="-285750">
              <a:buFont typeface="Arial" pitchFamily="34" charset="0"/>
              <a:buChar char="•"/>
            </a:pPr>
            <a:r>
              <a:rPr lang="en-US" b="1" dirty="0"/>
              <a:t>Gender</a:t>
            </a:r>
            <a:r>
              <a:rPr lang="en-US" dirty="0"/>
              <a:t>: Male/Female distribution.</a:t>
            </a:r>
          </a:p>
          <a:p>
            <a:pPr marL="285750" indent="-285750">
              <a:buFont typeface="Arial" pitchFamily="34" charset="0"/>
              <a:buChar char="•"/>
            </a:pPr>
            <a:r>
              <a:rPr lang="en-US" b="1" dirty="0"/>
              <a:t>Employee Rating</a:t>
            </a:r>
            <a:r>
              <a:rPr lang="en-US" dirty="0"/>
              <a:t>: Detailed performance score.</a:t>
            </a:r>
          </a:p>
          <a:p>
            <a:pPr marL="285750" indent="-285750">
              <a:buFont typeface="Arial" pitchFamily="34" charset="0"/>
              <a:buChar char="•"/>
            </a:pPr>
            <a:r>
              <a:rPr lang="en-US" b="1" dirty="0"/>
              <a:t>Business Unit</a:t>
            </a:r>
            <a:r>
              <a:rPr lang="en-US" dirty="0"/>
              <a:t>: Departmental categorization.</a:t>
            </a:r>
          </a:p>
          <a:p>
            <a:pPr marL="285750" indent="-285750">
              <a:buFont typeface="Arial" pitchFamily="34" charset="0"/>
              <a:buChar char="•"/>
            </a:pPr>
            <a:r>
              <a:rPr lang="en-US" b="1" dirty="0"/>
              <a:t> Employee type : </a:t>
            </a:r>
            <a:r>
              <a:rPr lang="en-US" dirty="0"/>
              <a:t>Active or Full Stack</a:t>
            </a:r>
          </a:p>
          <a:p>
            <a:pPr marL="285750" indent="-285750">
              <a:buFont typeface="Arial" pitchFamily="34" charset="0"/>
              <a:buChar char="•"/>
            </a:pPr>
            <a:r>
              <a:rPr lang="en-US" dirty="0"/>
              <a:t> </a:t>
            </a:r>
            <a:r>
              <a:rPr lang="en-US" b="1" dirty="0"/>
              <a:t>Employee classification: </a:t>
            </a:r>
            <a:r>
              <a:rPr lang="en-US" dirty="0"/>
              <a:t> Full time or part time</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095500" y="1257714"/>
            <a:ext cx="9410318" cy="4247317"/>
          </a:xfrm>
          <a:prstGeom prst="rect">
            <a:avLst/>
          </a:prstGeom>
          <a:noFill/>
        </p:spPr>
        <p:txBody>
          <a:bodyPr wrap="square" rtlCol="0">
            <a:spAutoFit/>
          </a:bodyPr>
          <a:lstStyle/>
          <a:p>
            <a:r>
              <a:rPr lang="en-US" b="1" dirty="0" err="1"/>
              <a:t>Performace</a:t>
            </a:r>
            <a:r>
              <a:rPr lang="en-US" b="1" dirty="0"/>
              <a:t> level Formula Utilized:</a:t>
            </a:r>
            <a:endParaRPr lang="en-US" dirty="0"/>
          </a:p>
          <a:p>
            <a:r>
              <a:rPr lang="en-US" b="1" dirty="0"/>
              <a:t>Performance Level:</a:t>
            </a:r>
            <a:r>
              <a:rPr lang="en-US" dirty="0"/>
              <a:t> =IFS(Z2&gt;=5,"VERY HIGH", Z2&gt;=4,"HIGH", Z2&gt;=3,"MED", TRUE,"LOW")</a:t>
            </a:r>
          </a:p>
          <a:p>
            <a:r>
              <a:rPr lang="en-US" b="1" dirty="0"/>
              <a:t>Review:</a:t>
            </a:r>
            <a:endParaRPr lang="en-US" dirty="0"/>
          </a:p>
          <a:p>
            <a:r>
              <a:rPr lang="en-US" b="1" dirty="0"/>
              <a:t>Purpose:</a:t>
            </a:r>
            <a:r>
              <a:rPr lang="en-US" dirty="0"/>
              <a:t> This formula categorizes employee performance into four distinct levels: </a:t>
            </a:r>
            <a:r>
              <a:rPr lang="en-US" i="1" dirty="0"/>
              <a:t>Very High, High, Medium,</a:t>
            </a:r>
            <a:r>
              <a:rPr lang="en-US" dirty="0"/>
              <a:t> and </a:t>
            </a:r>
            <a:r>
              <a:rPr lang="en-US" i="1" dirty="0"/>
              <a:t>Low</a:t>
            </a:r>
            <a:r>
              <a:rPr lang="en-US" dirty="0"/>
              <a:t>.</a:t>
            </a:r>
          </a:p>
          <a:p>
            <a:r>
              <a:rPr lang="en-US" b="1" dirty="0"/>
              <a:t>Functionality:</a:t>
            </a:r>
            <a:r>
              <a:rPr lang="en-US" dirty="0"/>
              <a:t> The IFS function evaluates the performance score (Z2) and assigns a corresponding label, making it easier to quickly interpret individual performance at a glance.</a:t>
            </a:r>
          </a:p>
          <a:p>
            <a:r>
              <a:rPr lang="en-US" b="1" dirty="0"/>
              <a:t>Efficiency:</a:t>
            </a:r>
            <a:r>
              <a:rPr lang="en-US" dirty="0"/>
              <a:t> By using this formula, we streamline the data into meaningful categories, facilitating more focused and actionable analysis.</a:t>
            </a:r>
          </a:p>
          <a:p>
            <a:r>
              <a:rPr lang="en-US" b="1" dirty="0"/>
              <a:t>Clarity:</a:t>
            </a:r>
            <a:r>
              <a:rPr lang="en-US" dirty="0"/>
              <a:t> It enhances the readability of performance data, allowing stakeholders to easily identify top performers and those who may need additional support.</a:t>
            </a:r>
          </a:p>
          <a:p>
            <a:r>
              <a:rPr lang="en-US" b="1" dirty="0"/>
              <a:t>Impact:</a:t>
            </a:r>
            <a:r>
              <a:rPr lang="en-US" dirty="0"/>
              <a:t> This classification system plays a crucial role in subsequent analysis, guiding decisions on promotions, training, and resource allocation.</a:t>
            </a:r>
          </a:p>
          <a:p>
            <a:endParaRPr lang="en-US" b="1" dirty="0"/>
          </a:p>
          <a:p>
            <a:r>
              <a:rPr lang="en-US" b="1" dirty="0"/>
              <a:t>   </a:t>
            </a:r>
            <a:endParaRPr lang="en-IN"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457201" y="982341"/>
            <a:ext cx="9372600" cy="3693319"/>
          </a:xfrm>
          <a:prstGeom prst="rect">
            <a:avLst/>
          </a:prstGeom>
          <a:noFill/>
        </p:spPr>
        <p:txBody>
          <a:bodyPr wrap="square" rtlCol="0">
            <a:spAutoFit/>
          </a:bodyPr>
          <a:lstStyle/>
          <a:p>
            <a:r>
              <a:rPr lang="en-US" b="1" dirty="0"/>
              <a:t>Title</a:t>
            </a:r>
            <a:r>
              <a:rPr lang="en-US" dirty="0"/>
              <a:t>: "Employee Data Analysis and Visualization"</a:t>
            </a:r>
          </a:p>
          <a:p>
            <a:r>
              <a:rPr lang="en-US" b="1" dirty="0"/>
              <a:t>Subtitle</a:t>
            </a:r>
            <a:r>
              <a:rPr lang="en-US" dirty="0"/>
              <a:t>: Overview of Data Collection, Cleaning, Analysis, and Visualization</a:t>
            </a:r>
          </a:p>
          <a:p>
            <a:r>
              <a:rPr lang="en-US" b="1" dirty="0"/>
              <a:t>Data Collection</a:t>
            </a:r>
          </a:p>
          <a:p>
            <a:r>
              <a:rPr lang="en-US" b="1" dirty="0"/>
              <a:t>Introduction</a:t>
            </a:r>
            <a:r>
              <a:rPr lang="en-US" dirty="0"/>
              <a:t>:</a:t>
            </a:r>
          </a:p>
          <a:p>
            <a:pPr lvl="1"/>
            <a:r>
              <a:rPr lang="en-US" dirty="0"/>
              <a:t>Briefly explain the purpose of the data collection.</a:t>
            </a:r>
          </a:p>
          <a:p>
            <a:pPr lvl="1"/>
            <a:r>
              <a:rPr lang="en-US" dirty="0"/>
              <a:t>Mention the source of your data (e.g., </a:t>
            </a:r>
            <a:r>
              <a:rPr lang="en-US" dirty="0" err="1"/>
              <a:t>Kaggle</a:t>
            </a:r>
            <a:r>
              <a:rPr lang="en-US" dirty="0"/>
              <a:t>) and what the employee table includes.</a:t>
            </a:r>
          </a:p>
          <a:p>
            <a:r>
              <a:rPr lang="en-US" b="1" dirty="0"/>
              <a:t>Steps in Data Collection</a:t>
            </a:r>
            <a:r>
              <a:rPr lang="en-US" dirty="0"/>
              <a:t>:</a:t>
            </a:r>
          </a:p>
          <a:p>
            <a:pPr lvl="1"/>
            <a:r>
              <a:rPr lang="en-US" b="1" dirty="0"/>
              <a:t>Identify Relevant Features</a:t>
            </a:r>
            <a:r>
              <a:rPr lang="en-US" dirty="0"/>
              <a:t>: Describe how you chose the specific columns or features (e.g., employee ID, department, performance score) from the employee table.</a:t>
            </a:r>
          </a:p>
          <a:p>
            <a:pPr lvl="1"/>
            <a:r>
              <a:rPr lang="en-US" b="1" dirty="0"/>
              <a:t>Selection Criteria</a:t>
            </a:r>
            <a:r>
              <a:rPr lang="en-US" dirty="0"/>
              <a:t>: Explain the rationale behind selecting these features (e.g., importance for analysis, availability, and relevance to performance assessment).</a:t>
            </a:r>
          </a:p>
          <a:p>
            <a:pPr lvl="1"/>
            <a:r>
              <a:rPr lang="en-US" b="1" dirty="0"/>
              <a:t>Data Import</a:t>
            </a:r>
            <a:r>
              <a:rPr lang="en-US" dirty="0"/>
              <a:t>: Mention the tools used for data import (e.g., Python, Excel) and how the data was loaded into your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477328"/>
          </a:xfrm>
        </p:spPr>
        <p:txBody>
          <a:bodyPr/>
          <a:lstStyle/>
          <a:p>
            <a:r>
              <a:rPr lang="en-US" dirty="0"/>
              <a:t>Data Cleaning</a:t>
            </a:r>
            <a:br>
              <a:rPr lang="en-US" dirty="0"/>
            </a:br>
            <a:endParaRPr lang="en-IN" dirty="0"/>
          </a:p>
        </p:txBody>
      </p:sp>
      <p:sp>
        <p:nvSpPr>
          <p:cNvPr id="3" name="Text Placeholder 2"/>
          <p:cNvSpPr>
            <a:spLocks noGrp="1"/>
          </p:cNvSpPr>
          <p:nvPr>
            <p:ph type="body" idx="1"/>
          </p:nvPr>
        </p:nvSpPr>
        <p:spPr>
          <a:xfrm>
            <a:off x="381000" y="1143000"/>
            <a:ext cx="10972800" cy="2769989"/>
          </a:xfrm>
        </p:spPr>
        <p:txBody>
          <a:bodyPr/>
          <a:lstStyle/>
          <a:p>
            <a:r>
              <a:rPr lang="en-US" b="1" dirty="0"/>
              <a:t>Introduction</a:t>
            </a:r>
            <a:r>
              <a:rPr lang="en-US" dirty="0"/>
              <a:t>:</a:t>
            </a:r>
          </a:p>
          <a:p>
            <a:pPr lvl="1"/>
            <a:r>
              <a:rPr lang="en-US" dirty="0"/>
              <a:t>Explain why data cleaning is crucial for accurate analysis and reliable results.</a:t>
            </a:r>
          </a:p>
          <a:p>
            <a:r>
              <a:rPr lang="en-US" b="1" dirty="0"/>
              <a:t>Filtering Data</a:t>
            </a:r>
            <a:r>
              <a:rPr lang="en-US" dirty="0"/>
              <a:t>:</a:t>
            </a:r>
          </a:p>
          <a:p>
            <a:pPr lvl="1"/>
            <a:r>
              <a:rPr lang="en-US" b="1" dirty="0"/>
              <a:t>Removing Duplicates</a:t>
            </a:r>
            <a:r>
              <a:rPr lang="en-US" dirty="0"/>
              <a:t>: Describe how you identified and removed duplicate records.</a:t>
            </a:r>
          </a:p>
          <a:p>
            <a:pPr lvl="1"/>
            <a:r>
              <a:rPr lang="en-US" b="1" dirty="0"/>
              <a:t>Outliers</a:t>
            </a:r>
            <a:r>
              <a:rPr lang="en-US" dirty="0"/>
              <a:t>: Discuss any methods you used to filter out anomalous data points that could skew results.</a:t>
            </a:r>
          </a:p>
          <a:p>
            <a:r>
              <a:rPr lang="en-US" b="1" dirty="0"/>
              <a:t>Identifying Missing Data</a:t>
            </a:r>
            <a:r>
              <a:rPr lang="en-US" dirty="0"/>
              <a:t>:</a:t>
            </a:r>
          </a:p>
          <a:p>
            <a:pPr lvl="1"/>
            <a:r>
              <a:rPr lang="en-US" b="1" dirty="0"/>
              <a:t>Detection</a:t>
            </a:r>
            <a:r>
              <a:rPr lang="en-US" dirty="0"/>
              <a:t>: Explain how you checked for missing values in the dataset (e.g., using functions like </a:t>
            </a:r>
            <a:r>
              <a:rPr lang="en-US" dirty="0" err="1"/>
              <a:t>isnull</a:t>
            </a:r>
            <a:r>
              <a:rPr lang="en-US" dirty="0"/>
              <a:t>() in Python).</a:t>
            </a:r>
          </a:p>
          <a:p>
            <a:pPr lvl="1"/>
            <a:r>
              <a:rPr lang="en-US" b="1" dirty="0"/>
              <a:t>Handling Missing Data</a:t>
            </a:r>
            <a:r>
              <a:rPr lang="en-US" dirty="0"/>
              <a:t>: Discuss how you dealt with missing data (e.g., removing records, filling with median/mode, or using interpolation).</a:t>
            </a:r>
          </a:p>
        </p:txBody>
      </p:sp>
    </p:spTree>
    <p:extLst>
      <p:ext uri="{BB962C8B-B14F-4D97-AF65-F5344CB8AC3E}">
        <p14:creationId xmlns:p14="http://schemas.microsoft.com/office/powerpoint/2010/main" val="1402547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477328"/>
          </a:xfrm>
        </p:spPr>
        <p:txBody>
          <a:bodyPr/>
          <a:lstStyle/>
          <a:p>
            <a:r>
              <a:rPr lang="en-US" dirty="0"/>
              <a:t>Performance Level Calculation</a:t>
            </a:r>
            <a:br>
              <a:rPr lang="en-US" dirty="0"/>
            </a:br>
            <a:endParaRPr lang="en-IN" dirty="0"/>
          </a:p>
        </p:txBody>
      </p:sp>
      <p:sp>
        <p:nvSpPr>
          <p:cNvPr id="3" name="Text Placeholder 2"/>
          <p:cNvSpPr>
            <a:spLocks noGrp="1"/>
          </p:cNvSpPr>
          <p:nvPr>
            <p:ph type="body" idx="1"/>
          </p:nvPr>
        </p:nvSpPr>
        <p:spPr>
          <a:xfrm>
            <a:off x="685800" y="1595021"/>
            <a:ext cx="9372600" cy="2215991"/>
          </a:xfrm>
        </p:spPr>
        <p:txBody>
          <a:bodyPr/>
          <a:lstStyle/>
          <a:p>
            <a:r>
              <a:rPr lang="en-US" b="1" dirty="0"/>
              <a:t>Introduction</a:t>
            </a:r>
            <a:r>
              <a:rPr lang="en-US" dirty="0"/>
              <a:t>:</a:t>
            </a:r>
          </a:p>
          <a:p>
            <a:pPr lvl="1"/>
            <a:r>
              <a:rPr lang="en-US" dirty="0"/>
              <a:t>Describe the purpose of classifying employees into different performance levels.</a:t>
            </a:r>
          </a:p>
          <a:p>
            <a:r>
              <a:rPr lang="en-US" b="1" dirty="0"/>
              <a:t>Using the IFS Formula</a:t>
            </a:r>
            <a:r>
              <a:rPr lang="en-US" dirty="0"/>
              <a:t>:</a:t>
            </a:r>
          </a:p>
          <a:p>
            <a:pPr lvl="1"/>
            <a:r>
              <a:rPr lang="en-US" b="1" dirty="0"/>
              <a:t>Formula Explanation</a:t>
            </a:r>
            <a:r>
              <a:rPr lang="en-US" dirty="0"/>
              <a:t>: Provide an overview of the formula =IFS(Z2&gt;=5,"VERY HIGH",Z2&gt;=4,"HIGH",Z2&gt;=3,"MED",TRUE,"LOW").</a:t>
            </a:r>
          </a:p>
          <a:p>
            <a:pPr lvl="1"/>
            <a:r>
              <a:rPr lang="en-US" b="1" dirty="0"/>
              <a:t>Performance Criteria</a:t>
            </a:r>
            <a:r>
              <a:rPr lang="en-US" dirty="0"/>
              <a:t>: Explain the thresholds used to classify the performance levels and why these were chosen.</a:t>
            </a:r>
          </a:p>
          <a:p>
            <a:pPr lvl="1"/>
            <a:r>
              <a:rPr lang="en-US" b="1" dirty="0"/>
              <a:t>Implementation</a:t>
            </a:r>
            <a:r>
              <a:rPr lang="en-US" dirty="0"/>
              <a:t>: Mention how this formula was applied to the relevant column in your data.</a:t>
            </a:r>
          </a:p>
        </p:txBody>
      </p:sp>
    </p:spTree>
    <p:extLst>
      <p:ext uri="{BB962C8B-B14F-4D97-AF65-F5344CB8AC3E}">
        <p14:creationId xmlns:p14="http://schemas.microsoft.com/office/powerpoint/2010/main" val="3821185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dirty="0"/>
              <a:t>Summary</a:t>
            </a:r>
            <a:endParaRPr lang="en-IN" dirty="0"/>
          </a:p>
        </p:txBody>
      </p:sp>
      <p:sp>
        <p:nvSpPr>
          <p:cNvPr id="3" name="Text Placeholder 2"/>
          <p:cNvSpPr>
            <a:spLocks noGrp="1"/>
          </p:cNvSpPr>
          <p:nvPr>
            <p:ph type="body" idx="1"/>
          </p:nvPr>
        </p:nvSpPr>
        <p:spPr>
          <a:xfrm>
            <a:off x="457200" y="1295400"/>
            <a:ext cx="10972800" cy="2492990"/>
          </a:xfrm>
        </p:spPr>
        <p:txBody>
          <a:bodyPr/>
          <a:lstStyle/>
          <a:p>
            <a:r>
              <a:rPr lang="en-US" b="1" dirty="0"/>
              <a:t>Introduction</a:t>
            </a:r>
            <a:r>
              <a:rPr lang="en-US" dirty="0"/>
              <a:t>:</a:t>
            </a:r>
          </a:p>
          <a:p>
            <a:pPr lvl="1"/>
            <a:r>
              <a:rPr lang="en-US" dirty="0"/>
              <a:t>Summarize the key insights derived from the data analysis.</a:t>
            </a:r>
          </a:p>
          <a:p>
            <a:r>
              <a:rPr lang="en-US" b="1" dirty="0"/>
              <a:t>Pivot Table</a:t>
            </a:r>
            <a:r>
              <a:rPr lang="en-US" dirty="0"/>
              <a:t>:</a:t>
            </a:r>
          </a:p>
          <a:p>
            <a:pPr lvl="1"/>
            <a:r>
              <a:rPr lang="en-US" b="1" dirty="0"/>
              <a:t>Creating Pivot Table</a:t>
            </a:r>
            <a:r>
              <a:rPr lang="en-US" dirty="0"/>
              <a:t>: Explain how you created a pivot table to summarize the data (e.g., grouping by department, performance level, etc.).</a:t>
            </a:r>
          </a:p>
          <a:p>
            <a:pPr lvl="1"/>
            <a:r>
              <a:rPr lang="en-US" b="1" dirty="0"/>
              <a:t>Key Metrics</a:t>
            </a:r>
            <a:r>
              <a:rPr lang="en-US" dirty="0"/>
              <a:t>: Highlight the key metrics obtained (e.g., average performance score by department).</a:t>
            </a:r>
          </a:p>
          <a:p>
            <a:r>
              <a:rPr lang="en-US" b="1" dirty="0"/>
              <a:t>Insights</a:t>
            </a:r>
            <a:r>
              <a:rPr lang="en-US" dirty="0"/>
              <a:t>:</a:t>
            </a:r>
          </a:p>
          <a:p>
            <a:pPr lvl="1"/>
            <a:r>
              <a:rPr lang="en-US" dirty="0"/>
              <a:t>Present the major findings or patterns observed from the pivot table (e.g., which departments have the highest/lowest performance levels).</a:t>
            </a:r>
          </a:p>
        </p:txBody>
      </p:sp>
    </p:spTree>
    <p:extLst>
      <p:ext uri="{BB962C8B-B14F-4D97-AF65-F5344CB8AC3E}">
        <p14:creationId xmlns:p14="http://schemas.microsoft.com/office/powerpoint/2010/main" val="2017288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477328"/>
          </a:xfrm>
        </p:spPr>
        <p:txBody>
          <a:bodyPr/>
          <a:lstStyle/>
          <a:p>
            <a:r>
              <a:rPr lang="en-US" dirty="0"/>
              <a:t>Visualization</a:t>
            </a:r>
            <a:br>
              <a:rPr lang="en-US" dirty="0"/>
            </a:br>
            <a:endParaRPr lang="en-IN" dirty="0"/>
          </a:p>
        </p:txBody>
      </p:sp>
      <p:sp>
        <p:nvSpPr>
          <p:cNvPr id="3" name="Text Placeholder 2"/>
          <p:cNvSpPr>
            <a:spLocks noGrp="1"/>
          </p:cNvSpPr>
          <p:nvPr>
            <p:ph type="body" idx="1"/>
          </p:nvPr>
        </p:nvSpPr>
        <p:spPr>
          <a:xfrm>
            <a:off x="381000" y="1371600"/>
            <a:ext cx="10972800" cy="4431983"/>
          </a:xfrm>
        </p:spPr>
        <p:txBody>
          <a:bodyPr/>
          <a:lstStyle/>
          <a:p>
            <a:r>
              <a:rPr lang="en-US" b="1" dirty="0"/>
              <a:t>Introduction</a:t>
            </a:r>
            <a:r>
              <a:rPr lang="en-US" dirty="0"/>
              <a:t>:</a:t>
            </a:r>
          </a:p>
          <a:p>
            <a:pPr lvl="1"/>
            <a:r>
              <a:rPr lang="en-US" dirty="0"/>
              <a:t>Explain the importance of visualizing data to convey findings effectively.</a:t>
            </a:r>
          </a:p>
          <a:p>
            <a:r>
              <a:rPr lang="en-US" b="1" dirty="0"/>
              <a:t>Charts and Graphs</a:t>
            </a:r>
            <a:r>
              <a:rPr lang="en-US" dirty="0"/>
              <a:t>:</a:t>
            </a:r>
          </a:p>
          <a:p>
            <a:pPr lvl="1"/>
            <a:r>
              <a:rPr lang="en-US" b="1" dirty="0"/>
              <a:t>Pivot Chart</a:t>
            </a:r>
            <a:r>
              <a:rPr lang="en-US" dirty="0"/>
              <a:t>: Describe the pivot chart created from the pivot table (e.g., bar chart showing the distribution of performance levels across departments).</a:t>
            </a:r>
          </a:p>
          <a:p>
            <a:pPr lvl="1"/>
            <a:r>
              <a:rPr lang="en-US" b="1" dirty="0"/>
              <a:t>Additional Visualizations</a:t>
            </a:r>
            <a:r>
              <a:rPr lang="en-US" dirty="0"/>
              <a:t>: Mention any other charts or graphs you created (e.g., pie chart for department-wise distribution of performance levels).</a:t>
            </a:r>
          </a:p>
          <a:p>
            <a:r>
              <a:rPr lang="en-US" b="1" dirty="0"/>
              <a:t>Full Information</a:t>
            </a:r>
            <a:r>
              <a:rPr lang="en-US" dirty="0"/>
              <a:t>:</a:t>
            </a:r>
          </a:p>
          <a:p>
            <a:pPr lvl="1"/>
            <a:r>
              <a:rPr lang="en-US" b="1" dirty="0"/>
              <a:t>Comprehensive Overview</a:t>
            </a:r>
            <a:r>
              <a:rPr lang="en-US" dirty="0"/>
              <a:t>: State that the visualizations provide a complete overview of the employee performance data.</a:t>
            </a:r>
          </a:p>
          <a:p>
            <a:pPr lvl="1"/>
            <a:r>
              <a:rPr lang="en-US" b="1" dirty="0"/>
              <a:t>Interactivity</a:t>
            </a:r>
            <a:r>
              <a:rPr lang="en-US" dirty="0"/>
              <a:t>: If applicable, mention any interactive features you included in the visualization for deeper insights.</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655941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18</a:t>
            </a:fld>
            <a:endParaRPr sz="1100">
              <a:latin typeface="Trebuchet MS"/>
              <a:cs typeface="Trebuchet MS"/>
            </a:endParaRPr>
          </a:p>
        </p:txBody>
      </p:sp>
      <p:sp>
        <p:nvSpPr>
          <p:cNvPr id="2" name="AutoShape 1" descr="data:image/png;base64,iVBORw0KGgoAAAANSUhEUgAAAeIAAAEiCAYAAAAlAdEXAAAAAXNSR0IArs4c6QAAIABJREFUeF7tnQ+MXcV1/8cJ1AZ1u4YlwXWVbmn5H2RZxapig0gAN9mQkAg5CrjbuHglx1FTcBOlCFmyIv0sOSaJ5BqEFINiY5BlQDUpcYicyBEFCUiiTWKtUtM1RGRlsvxdYAM42EL2T+fCrO5e3/vmzMx999733udJK+3uO3POzGfOne+dP/e9OYYXBCAAAQhAAAK1EZgjkQ8fPnziyJEjtVWCwBCAAAQgAIFeJDBnzpz/SYR4fHz8xPnnn9+LDGgzBCAAAQhAoDYChw4dMghxbfg7J/AvDh8xj/7ubXPKB4z59AV95qNnz+ucylNTCNRM4IGxafN/rxw1g/NPNf9y6RnvDbq8IPA+AYSYVHAS+Ob+l8xdv3zdXD7YZ949ccLsf2bafGtogfm3pQPOshhAoJcJvH3suPnH7z9njp+YY/72zHlm8s1j5g/Tx8yPbxw05501t5fR0PYUAYSYdGhJ4LHn3jb//MBhs/lTg+Yv5n0wsT08fcx8/ZHfm//99/PN3w38GQQhAIECAl/5wR/My2+fMKsv/fCMxcMHXzeHp/9kfjLyN3CDQEIAISYRWhJY/5OXzMQbx80Ni2bPfm9/8kUz75TjZslfnQZBCECggMB/PjFlvnPNoDn7z0+dZbFi1yEz/c2LzWmnfgB2EECIyYHWBBBiMgQC4QQQ4nB2vVSSGXEv9XZAWx9/7m3zT/cfNrcNsTQdgI8iPU4gb2n6vw++bp5nabrHM2N28xFi0sFJwB7WWvrXfebd4yfMo7/jsJYTGgYQMMa8d1jr9+b4CZMc1vrDH4+ZF/54zDzCYS3yI0UAISYdVATk8aVv/PhFc8ZpHzTf+tTZPL6kooYRBN4jII8vrf6v5813Pr3A/OvSAR5fIjFmEUCISQg1ga8/8oL5SP+p5muXn6UugyEEIPAegTP/30Hzu/+4ILmZ5QWBNAGEmHxQE0CI1agwhMBJBBBikqKIAEJMbqgJIMRqVBhCACEmB9QEEGI1KgwRYnIAAuEEmBGHs+v2kghxt/dwie3LE+KjR4+arVu3mgMHDpwUqa+vz6xfv94MDg5G12L79u1m//79ZuHChWbDhg2mv78/2me3Odi3b1/CqBv5TE9Pm40bN5pVq1aZRYsWRXed5JO8RkZGon1pHSDEWlK9Z4cQ916fB7e4lRDL4Dg0NDTLd1nCMDExYTZt2mS++tWvljIIBwNoeMEQ3sJWfq644opGt65sIa6jsQhxHdQ7IyZC3Bn91Iha+gqxnS3nibRPg8bGxsydd95Z2uzaJ3Yn2foKcVn9UwUjhLgKysSoiwBCXBf5DozrK8TSxDKWABFiXbIgxDpOdVkxI66LfPPjIsTN76PG1LAMIbbLzG+++WbSLtnzs0vadtbzuc99zvzwhz9M3r/88svNgw8+OMNg+fLlyb6etZ2cnEzes/+3hvYGQP6WfdNbb73VjI6OzviR/9lyw8PDs/a5xTa9D5mtc3qfOltnW590u9J1snEXL15s1q1bZ+bOfe+r8FztyUsCuUHZvHlz8pbU6dJLLzW/+tWvZu0RF9V93rx5s9qcrk+r9hYlY6sy8t7tt99uPv/5z5tdu3YZ2/dZzlkG6TMG6RmxnDmQ/WLp8/R2iPC49957Z9pvzxVYPum98+wNYpql2GfrVsZFiBCXQbE7fSDE3dmvbWmVrxDbwdMOmNm93uz76YFYyixZsmSmHemlaevnuuuuSwZiW+7iiy+eOXyTPtx18803m9/85jdmamoqEWUrkmnxsANvdlaZtz8tvl999dVESN95551EFESA7c1A3gw+XUbEN8+H5WSXjM8666zCw0TZelkhSd8kuOoucOWgXXrrwFXG3jikE8xV5sUXX0z2+EWALfss52wuiP+0jfydPqyVt9KS/l8e74MHD84SafEpN3XZ/rIsyxZjhLgtw1JXOEWIu6Ibq2mErxDLYFg0+Nkap2cxdrBNC6r8LztQZgdZsbGzLhFdmTFlY4tN9n95gpcVlbxY6frMnz8/EYh0nbN7r9m6Zev79NNPJ21Mz5DzyqR7uUiIsrztDYMV0HTdFyxYcJIQu9qbdwLeVUbqLUJsb5zSKwD2FHTesnq6L+wsuMg+PWO+4IILcm8wZFaezg8rxBI7zb9de+cIcTXjVCdGQYg7sddqqrPv40t5S7jZx09aDbZpsbYz4jzxSA/sdlZZJFRpYcobcF2Hgmx9JaY8mmWFON2urN9We7dFg37eDNHyKCrj2iPO1r2IZd5s17ZX8yhaNo6UTYtgnhBnUzq9OiIz06wQ560I2GXp9LJ73haBvSlLC7GUzW4XlH2ZIcRlE+0efwhx9/Rl21viOyPOG9Dt/mC2snmDbZ4Q5wmf2GXFybV0mVemSCBE4GSglpcM1p/4xCfM97//fS8hzs54bduy+6JZLnlCUnSzkN0jFV+t6l4kxK3KFAlxqzJaIc7ueUvb5QZMHlvLCnHezU6acXbPOvtMezo/8p6FLxLwmIsMIY6h191lEeLu7t9SW1eGELd6FriVwNgZcdVCnDfLzFuads2IXUKcPXjUquO0Quyqe54Qu8rkCbGrjEaI8/bVXasldkl57dq1Ztu2bbP2uotudOy+b9Fp/vQBr+wBwNiLCSGOJdi95RHi7u3b0lsWI8Stllqzg2Z2+dq1r5meybqWpsXWfpqSa2m61encVjcGmqVpy2PlypXmZz/7mWl1MCvbkZqlaSlTdLK4aJm/qI9aPT6mKeMSYrunm2XgEuL0aeyHH354Zv83L/Gz9XQ9Vpe37x17QSHEsQS7tzxC3L19W3rLYoRYKlN0qMfu7VnxaCXE9iBW9hBS3mGttOja+GUIsbTjF7/4hXppWnNYK/vRlJrDWlkG6cNoRUKcrnt2Rlwkquky2RmxpkyoENvl7qJti/Rp+TSLvBWDVlsXeaKcPcBVxsWEEJdBsTt9IMTd2a9taVWsELseO9IsTYsQuPzkiW6IEMtjPdmbBysOds9Rc1grexMif8tjQ3YGmH38yoqG2KVPUqc7VfP4kqvuVojTM1FXGc2p6SwjlxAL5+zydnq/uNX5AbuUnN3TzbYj7+S9vSnLvqdZvQm5wBDiEGq9UQYh7o1+LqWVsUIslcgeoknvw2mFWPy4PgCjrMNa2YM8cljrxhtvNN/+9reTZ2Kzh4ikbkVLx632H7Pt0ZzgTbOUE+r2g1DsB1e46i4CmH3+OO+DPtLtzfvCBVcc+YIOzanpNB9pzy233GLuueeeZO936dKluV/60OqZ37S/Voe1pM+yH+jBYa1ShgycKAkgxEpQmBnD1yCSBU0jkHdSvGl1tPVhRtzUnqm/Xghx/X3QMTVAiDumq3qmoq5DV00CgRA3qTeaVReEuFn90ejaIMSN7p6eq5zrw1eaBgQhblqPNKc+CHFz+qLxNUGIG99FPVNBeyCs7Gd92wkQIW4n3c72jRB3dv9VWnuEuFLcBOsyAghxl3Voic1BiEuE2c2ufnH4iPnGj180Z5z2QfOtT51tPnr2vG5uLm2DQKkEHhibNqv/63nznU8vMP+6dMDMKdU7zjqdAELc6T1YQf2/uf8lc9cvXzdL/7rPvHv8hHn0d9PmW0MLzL8tHaggOiEg0LkE3j523Pzj958zx0/MMX975jzzhz8eM5N/PGZ+fOOgOe+s976LmhcEEGJyoCWBx5572/zzA4fN5k8Nmr+Y98HE9vD0MfP1R35v/vffzzd/N/BnEIQABAoIfOUHfzAvv33CrL70wzMWDx983Rye/pP5ycjfwA0CCQGEmERoSWD9T14yE28cNzcsmj37vf3JF828U46bJX91GgQhAIECAv/5xJT5zjWD5uw/P3WWxYpdh8z0Ny82p536AdhBACEmB1oTQIjJEAiEE0CIw9n1UklmxL3U2wFtffy5t80/3X/Y3DbE0nQAPor0OIG8pen/Pvi6eZ6l6R7PjNnNR4hJBycBe1jr8sE+8+6JE2b/MxzWckLDAALGmPcOa/3eHD9hksNak28eM5PTx8wjHNYiP1IEEGLSQUVAHl969Hdvm1M+YMynL+jj8SUVNYwg8B4BeXzp/145agbnn2r+5dIzeHyJxJhFACEmISAAAQhAAAI1EvAWYvvVYvI1Zfbr1mz9s1+H1kkfP1djHxAaAhCAAAR6mICXEMtXjo2OjpqRkZHki7wnJyeT3+1LPoR927ZtZu3atUa+g5QXBCAAAQhAAAKtCXgJ8e7du82yZcuSL0MX0d2zZ48ZHh42c+e+9wkx8kXle/fuNWvWrJn5Hx0AAQhAAAIQgEAxAS8hTrvJE12ZMe/cudO89dZbpq+v76SlazoCAhCAAAQgAIHZBIKFWJam5TU0NDTjUf4nYrxu3TozPj4+s4wNdAhAAAIQgAAE8gkECbFmCZr9YlIOAhCAAAQg4CbgLcQisFu2bDGrV69O9oqLXnKCeteuXWbFihUc3HL3AxYQgAAEINCjBLyE2D6eJMvRixYtaoks7zCXlvHU1JSRH14QgAAEIACBTiAwMDBg5Cfk5SXEeY8spYOm943z9pBDKkgZCEAAAhCAQDcTUAtx9sM6BMrixYuTg1kPPfRQ8ljTggULzNatW82BAwdm3rOPNnUzRNoGAQhAAAIQCCWgFuLQAJSDAAQgAAEIQKCYAEJMdkAAAhCAAARqJIAQ1wif0BCAAAQgAAGEmByAAAQgAAEI1EgAIa4RPqEhAAEIQAACCDE5AAEIQAACEKiRAEJcI3xCQwACEIAABBBicgACEIAABCBQIwGEuEb4hIYABCAAAQggxOQABCAAAQhAoEYCCHGN8AkNAQhAAAIQQIjJAQhAAAIQgECNBBDiGuETGgIQgAAEIIAQkwMQgAAEIACBGgkgxDXCJzQEIAABCEAAISYHIAABCEAAAjUSQIhrhE9oCEAAAhCAAEJMDkAAAhCAAARqJIAQ1wif0BCAAAQgAAGEmByAAAQgAAEI1EgAIa4RPqEhAAEIQAACCDE5AAEIQAACEKiRAEJcI3xCQwACEIAABBBicgACEIAABCBQIwGEuEb4hIYABCAAAQggxOQABCAAAQhAoEYCbRHi7du3m/3795uFCxeaDRs2mP7+/hqbSGgIQAACEIBAcwmULsRjY2NmdHTUjIyMmH379pnJycnkd14QgAAEIAABCJxMoHQh3r17t1m2bJkZHBw009PTZs+ePWZ4eNjMnTsX/hCAAAQgAAEIZAiULsRp/xMTE2bv3r1mzZo1CDGpBwEIQAACEMgh0FYhlqVpeQ0NDQEfAhCAAAQgAIEqhZjZMPkGAQhAAAIQcBNoy4xY9oa3bNliVq9enewV84IABCAAAQhAIJ9A6UJ89OhRs3Xr1mQ5etGiRUHcp6amjPz06qv/rhsKmz795fuT9z5+x2dybR676ZFexVZZu4vYSwXgX1k3EKjHCFy26YHCFj+x/vraaQwMDBj5CXmVLsQ8shTSDbPLvPSNvy90cvZ3f52895c3nZdr88Idz8RXAA8tCRSxl0LwJ3kg0B4CH7pxY6HjV+7Z0J6gFXktVYjtbPjAgQMz1V+8eLFZt24dp6Y9OhQh9oBVgylCXAN0QvY8AYS451OgWgAIcbW8faMhxL7EsIdAPAGEOJ4hHjwIIMQesGowRYhrgE7InieAEPd8ClQLACGulrdvNITYlxj2EIgngBDHM8SDBwGE2ANWDaYIcQ3QCdnzBBDink+BagEgxNXy9o2GEPsSwx4C8QQQ4niGePAggBB7wKrBFCGuATohe54AQtzzKVAtAIS4Wt6+0RBiX2LYQyCeAEIczxAPHgQQYg9YNZgixDVAJ2TPE0CIez4FqgWAEFfL2zcaQuxLDHsIxBNAiOMZ4sGDAELsAasGU4S4BuiE7HkCCHHPp0C1ABDiann7RkOIfYlhD4F4AghxPEM8eBBAiD1g1WCKENcAnZA9TwAh7vkUqBYAQlwtb99oCLEvMewhEE8AIY5niAcPAgixB6waTBHiGqATsucJIMQ9nwLVAkCIq+XtGw0h9iWGPQTiCSDE8Qzx4EEAIfaAVYMpQlwDdEL2PAGEuOdToFoACHG1vH2jIcS+xLCHQDwBhDieIR48CCDEHrBqMEWIa4BOyJ4ngBD3fApUCwAhrpa3bzSE2JcY9hCIJ4AQxzPEgwcBhNgDVg2mCHEN0AnZ8wQQ4p5PgWoBIMTV8vaNhhD7EsMeAvEEEOJ4hnjwIIAQe8CqwRQhrgE6IXueAELc8ylQLQCEuFrevtEQYl9i2EMgngBCHM8QDx4EEGIPWDWYIsQ1QCdkzxNAiHs+BaoFgBBXy9s3GkLsSwx7CMQTQIgzDMfGxszk5KQZGhqa9c7Ro0fN1q1bzYEDB5L/L1++3IyMjMT3QI95QIib3eEIcbP7h9p1JwGEONWvIsKbN282q1atOkmIp6enzbZt28zatWtNf39/d2ZDBa1CiCuAHBECIY6AR1EIBBJAiN8HNzExYXbs2GGuuuoqc+TIkZOEWN7fu3evWbNmjZk7d24gboohxM3OAYS42f1D7bqTAEKsXJqW2fLOnTvNW2+9Zfr6+syGDRuYGQdcEwhxALQKiyDEFcImFATeJ4AQK4V43759RsR43bp1Znx83IyOjrJHHHAZIcQB0CosghBXCJtQEECI83Og6LBW2pr94vDrByEOZ1dFSYS4CsrEgMBsAsyIlTPitJmcoN61a5dZsWIFy9OeVxRC7AmsYnOEuGLghIOAMQYhDhBimRHv2bPHDA8Pex/cmpqaMvLTq6/+u24obPr0l+9P3vv4HZ/JtXnspkd6FVtl7S5iLxWAf2XdQKAeI3DZpgcKW/zE+utrpzEwMGDkJ+R16NAhM0cKjo+Pnzj//PNVPoqWpmWPWF7yfHH6d5VTjGYIMCNudjIwI252/1C77iTAjNgxI969e7dZtmyZWbBgwcwHeixevDg5tMVjTP4XBULsz6zKEghxlbSJBYH3CCDEZEKlBBDiSnF7B0OIvZFRAALRBBDiaIQ48CGAEPvQqt4WIa6eOREhgBCTA5USQIgrxe0dDCH2RkYBCEQTQIijEeLAhwBC7EOreluEuHrmRIQAQkwOVEoAIa4Ut3cwhNgbGQUgEE0AIY5GiAMfAgixD63qbRHi6pkTEQIIMTlQKQGEuFLc3sEQYm9kFIBANAGEOBohDnwIIMQ+tKq3RYirZ05ECCDE5EClBBDiSnF7B0OIvZFRAALRBBDiaIQ48CGAEPvQqt4WIa6eOREhgBCTA5USQIgrxe0dDCH2RkYBCEQTQIijEeLAhwBC7EOreluEuHrmRIQAQkwOVEoAIa4Ut3cwhNgbGQUgEE0AIY5GiAMfAgixD63qbRHi6pkTEQIIMTlQKQGEuFLc3sEQYm9kFIBANAGEOBohDnwIIMQ+tKq3RYirZ05ECCDE5EClBBDiSnF7B0OIvZFRAALRBBDiaIQ48CGAEPvQqt4WIa6eOREhgBCTA5USQIgrxe0dDCH2RkYBCEQTQIijEeLAhwBC7EOreluEuHrmRIQAQkwOVEoAIa4Ut3cwhNgbGQUgEE0AIY5GiAMfAgixD63qbRHi6pkTEQIIMTlQKQGEuFLc3sEQYm9kFIBANAGEOBohDnwIIMQ+tKq3RYirZ05ECCDE5EClBBDiSnF7B0OIvZFRAALRBBDiaIQ48CGAEPvQqt4WIa6eOREhgBAH5MDY2JiZnJw0Q0NDAaV7uwhC3Oz+R4ib3T/UrjsJIMSe/SoivHnzZrNq1SqE2JOdmCPEAdAqLIIQVwibUBB4nwBC7JEKExMTZseOHeaqq64yR44cQYg92FlThDgAWoVFEOIKYRMKAghxeA6wNB3ODiEOZ1dFSYS4CsrEgMBsAsyIAzICIQ6A9n4RhDicXRUlEeIqKBMDAghxdA4gxOEIEeJwdlWURIiroEwMCCDE0TmAEIcjRIjD2VVREiGugjIxIIAQR+dAjBBPTU0Z+Wnn6+N3fKbQ/WM3PZK89w9PvJtr88vLTmln1Uz/XTcU+p/+8v3Je0X1t3VvawUdzl31j2Evoevi72IvdWsCf1ffa/i7fLTrfVfutCtulX6bzF/Doa6x57JNDxRW74n112uqXjhulnHtDgwMGPkJeR06dMjMkYLj4+Mnzj///BAfuWVihLi0SrRwpJnVzN9xMNfDG6svbmsVO31G7Kp/DHsBXxf/s7/766TfNfVva4JEOm9y/V25E9n0RhRvMn8NoKL6v3DHM5riwTZlHNZqKnuEOCctbEIhxGHXjGsw1VwMRewR4rA+SZfS8I+PEubBlTthXptVqsn8NaQQYg0lP5u2CbFfNaq31lwMCHFYv7gG0xj2CHFYnyDE8dzK8qDJ/7JitcMPQlw+VYSYGXHpWYUQl460VIdNFgJX7pQKoiZnTeavQYIQayj52SDECLFfxiisXYOpZiBiaVoBOtBEwz/QdXQxV+5EB2iAgybz1+BBiDWU/GwQYoTYL2MU1q7BVDMQIcQK0IEmGv6BrqOLuXInOkADHDSZvwYPQqyh5GeDECPEfhmjsHYNppqBCCFWgA400fAPdB1dzJU70QEa4KDJ/DV4EGINJT8bhBgh9ssYhbVrMNUMRAixAnSgiYZ/oOvoYq7ciQ7QAAdN5q/BgxBrKPnZIMQIsV/GKKxdg6lmIEKIFaADTTT8A11HF3PlTnSABjhoMn8NHoRYQ8nPBiFGiP0yRmHtGkw1AxFCrAAdaKLhH+g6upgrd6IDNMBBk/lr8CDEGkp+NggxQuyXMQpr12CqGYgQYgXoQBMN/0DX0cVcuRMdoAEOmsxfgwch1lDys0GIEWK/jFFYuwZTzUCEECtAB5po+Ae6ji7myp3oAA1w0GT+GjwIsYaSnw1CjBD7ZYzC2jWYagYihFgBOtBEwz/QdXQxV+5EB2iAgybz1+BBiDWU/GwQYoTYL2MU1q7BVDMQIcQK0IEmGv6BrqOLuXInOkADHDSZvwYPQqyh5GeDECPEfhmjsHYNppqBCCFWgA400fAPdB1dzJU70QEa4KDJ/DV4EGINJT8bhBgh9ssYhbVrMNUMRAixAnSgiYZ/oOvoYq7ciQ7QAAdN5q/BgxBrKPnZIMQIsV/GKKxdg6lmIEKIFaADTTT8A11HF3PlTnSABjhoMn8NHoRYQ8nPBiFGiP0yRmHtGkw1AxFCrAAdaKLhH+g6upgrd6IDNMBBk/lr8CDEGkp+NggxQuyXMQpr12CqGYgQYgXoQBMN/0DX0cVcuRMdoAEOmsxfgwch1lDys0GIEWK/jFFYuwZTzUCEECtAB5po+Ae6ji7myp3oAA1w0GT+GjwIsYaSnw1CjBD7ZYzC2jWYagYihFgBOtBEwz/QdXQxV+5EB2iAgybz1+BBiDWU/GwQYoTYL2MU1q7BVDMQIcQK0IEmGv6BrqOLuXInOkADHDSZvwYPQqyh5GeDECPEfhmjsHYNppqBCCFWgA400fAPdB1dzJU70QEa4KDJ/DV4EGINJT8bhBgh9ssYhbVrMNUMRAixAnSgiYZ/oOvoYq7ciQ7QAAdN5q/BgxBrKPnZIMQIsV/GKKxdg6lmIEKIFaADTTT8A11HF3PlTnSABjhoMn8NHoRYQ8nPBiFGiP0yRmHtGkw1AxFCrAAdaKLhH+g6upgrd6IDNMBBk/lr8CDEGkp+NggxQuyXMQpr12CqGYgQYgXoQBMN/0DX0cVcuRMdoAEOmsxfgwch1lDys/EW4u3bt5v9+/eb5cuXm5GRkVnRjh49arZu3WoOHDiQ/D/Pxq967bPWXAxFYvDG6ovbVzFjjGYwquti0DTcVf8Y9hK/Lv5nf/fXSfM19ddwqsumyfV35U5dzMqM22T+mnbWNfZ86MaNhdV75Z4Nmqo39tr1EuKxsTEzOjqaCLAI8pIlS8yiRYtmAExPT5tt27aZtWvXmv7+fhWYuow0FwNCHNY7rsE0hj1CHNYn6VIa/vFRwjy4cifMa7NKNZm/hhRCrKHkZ+MlxGnxnZiYME8++aRZuXLlTET53969e82aNWvM3Llz/WpSsbXmYkCIwzrFNZjGsEeIw/oEIY7nVpYHTf6XFasdfhDi8ql6CfHu3bvNsmXLzODgoMkTXZkx79y507z11lumr6/PbNiwobEzY83FgBCHJRxCHMatqlKa3K+qLtk4rtypq15lxm0yf007EWINJT8btRDL/u/dd99trr322kSIZRl6z549Znh4eGb2u2/fPiNivG7dOjM+Pj6zjO1XpWqsNRcDQhzWF67BNIY9M+KwPmFGHM+tLA+a/C8rVjv8IMTlUy1ViNPVa/p+seZiQIjDEg4hDuNWVSlN7ldVF2bEswm8cMczdaFXx0WI1ajUhmohFo+upel0VJlB79q1y6xYsaKRy9OawQghVufRLEOEOIxbVaU0uV9VXRBihFiba5yafp+U67BWdkacXbrWAp+amjLy087Xx+/4TKH7x256JHnvH554N9fml5ed0s6qmf67bij0P/3l+5P3iupv697WCjqcu+ofw15C18XfxV7q1gT+rr7X8Hf5aNf7rtxpV9wq/TaZv4ZDXWPPZZseKKzeE+uv11S9cNws49odGBgw8hPy8poRux5fkj1ieQ0NDZn07yEVa3cZzayAGXFYLzAjDuNWVSlN7ldVl2wcV+7UVa8y4zaZv6adLE1rKPnZeAmxuM77QA+7ZL1gwYKZD/RYvHhxcmirqY8xaS4GhNgvmay1azCNYS8x+ECPsH6xpTT84yKEl3blTrjn5pRsMn8NJYRYQ8nPxluI/dw311pzMSDEYf3nGkxj2CPEYX2SLqXhHx8lzIMrd8K8NqtUk/lrSCHEGkp+NghxDi97chEh9ksmZsTGdPKpV+m/uuuPEHNqumjU4bBW2Hjc6FKau1KEOKwLXYNpDHtmxGF9wow4nltZHjT5X1asdvhhRlw+VWbEzIhLzyqEuHSkpTpsshC4cqdUEDU5azJ/DRKEWEPJzwYhRoj9MkZh7RpMNQNKHaRaAAAUsklEQVQRX4OoAB1oouEf6Dq6mCt3ogM0wEGT+WvwIMQaSn42CDFC7JcxCmvXYKoZiBBiBehAEw3/QNfRxVy5Ex2gAQ6azF+DByHWUPKzQYgRYr+MUVi7BlPNQIQQK0AHmmj4B7qOLubKnegADXDQZP4aPAixhpKfDUKMEPtljMLaNZhqBiKEWAE60ETDP9B1dDFX7kQHaICDJvPX4EGINZT8bBBihNgvYxTWrsFUMxAhxArQgSYa/oGuo4u5cic6QAMcNJm/Bg9CrKHkZ4MQI8R+GaOwdg2mmoEIIVaADjTR8A90HV3MlTvRARrgoMn8NXgQYg0lPxuEGCH2yxiFtWsw1QxECLECdKCJhn+g6+hirtyJDtAAB03mr8GDEGso+dkgxAixX8YorF2DqWYgQogVoANNNPwDXUcXc+VOdIAGOGgyfw0ehFhDyc8GIUaI/TJGYe0aTDUDEUKsAB1oouEf6Dq6mCt3ogM0wEGT+WvwIMQaSn42CDFC7JcxCmvXYKoZiBBiBehAEw3/QNfRxVy5Ex2gAQ6azF+DByHWUPKzQYgRYr+MUVi7BlPNQIQQK0AHmmj4B7qOLubKnegADXDQZP4aPAixhpKfDUKMEPtljMLaNZhqBiKEWAE60ETDP9B1dDFX7kQHaICDJvPX4EGINZT8bBBihNgvYxTWrsFUMxAhxArQgSYa/oGuo4u5cic6QAMcNJm/Bg9CrKHkZ4MQI8R+GaOwdg2mmoEIIVaADjTR8A90HV3MlTvRARrgoMn8NXgQYg0lPxuEGCH2yxiFtWsw1QxECLECdKCJhn+g6+hirtyJDtAAB03mr8GDEGso+dkgxAixX8YorF2DqWYgQogVoANNNPwDXUcXc+VOdIAGOGgyfw0ehFhDyc8GIUaI/TJGYe0aTDUDEUKsAB1oouEf6Dq6mCt3ogM0wEGT+WvwIMQaSn42CDFC7JcxCmvXYKoZiBBiBehAEw3/QNfRxVy5Ex2gAQ6azF+DByHWUPKzQYgRYr+MUVi7BlPNQIQQK0AHmmj4B7qOLubKnegADXDQZP4aPAixhpKfDUKMEPtljMLaNZhqBiKEWAE60ETDP9B1dDFX7kQHaICDJvPX4EGINZT8bBBihNgvYxTWrsFUMxAhxArQgSYa/oGuo4u5cic6QAMcNJm/Bg9CrKHkZ9MWId6+fbvZv3+/Wb58uRkZGfGrUUXWmouhSAzeWH1xW2upGYzquhg0DXfVP4a9xK+L/9nf/XXSfE39NZzqsmly/V25UxezMuM2mb+mnXWNPR+6cWNh9V65Z4Om6o29dksX4rGxMTM6OpoIsAjykiVLzKJFi1SQqjTSXAwIcViPuAbTGPYIcVifpEtp+MdHCfPgyp0wr80q1WT+GlIIsYaSn03pQpwW34mJCfPkk0+alStX+tWqAmvNxYAQh3WEazCNYY8Qh/UJQhzPrSwPmvwvK1Y7/CDE5VMtXYh3795tli1bZgYHB40I8d69e82aNWvM3Llzy699hEfNxYAQhwFGiMO4VVVKk/tV1SUbx5U7ddWrzLhN5q9pJ0KsoeRnU6oQHz161Nx9993m2muvTYR4enra7NmzxwwPDyPEHv2iGYzquhg0zXDVXzMQcVhLQzrMRsM/zHN8KVfuxEeo30OT+Wvo1DX2sEes6R1jDEKsBOUw0wxGdV0Mmha66q8ZiBBiDekwGw3/MM/xpVy5Ex+hfg9N5q+hU9fYgxBreud9G5amPWAVmGoGo7ouBk3rXPXXDEQIsYZ0mI2Gf5jn+FKu3ImPUL+HJvPX0Klr7EGINb3zvg2HtTxgIcQnEXjhjmeS/yHE8XlU5KHJQoAQv5f/TX4hxOX3Tql7xFK9Mh5fmpqaMvLDCwIQgAAEINAJBAYGBoz8hLxKF2KpRCd8oEcILMpAAAIQgAAEyibQFiEuu5L4gwAEIAABCHQrAYS4W3uWdkEAAhCAQEcQQIg7opuoJAQgAAEIdCsBhLhbe5Z2QQACEIBARxBAiDuim6gkBCAAAQh0KwGEuFt7lnZBAAIQgEBHEECIO6KbqCQEIAABCHQrga4S4n379pl77713pq8WL15s1q1bZ9555x2zceNGMzk5OfPe8uXLk+9Mlpd8OYV9v6+vz6xfvz750op2v+Szubdu3WoOHDiQhLr11ltnfXdzuj22vum62vqtWrXKDA0NzWqHfW/hwoVmw4YNpr+/v93NSfxn22SDStssf6mrtTvrrLNm+kHaKy95v8qXfAjN5s2bZ/G39ZPv0s6yzeaIqx+raEu2vhLTfvuZ5Mf3vve9mTxL94nk+bZt28zatWsry5EiHrYf0u9L3shLckOuZfstbvaDg1asWHHStV11ztv65l2veTmd/lY6KZseA+y1XEXO2BhF16yMn1dffbWRjy1OjyHpT0+sa+y0dU9/gJT8T+r26quvzuSKfV9yokgbmpD/XSfE6YHcXgRLly49abCxyXTBBRfM+saoKr+6MZvQ6YTIS7AlS5YkNwhpO3sRiVjkDarCQATQ3nS0+wLPfvFHOl66TfYC/vCHPzxz0aR5tLue2XqJEKcHQcmDTZs2meuuuy4R4uxHt6a/3rNVP1bVDpsHL7/88sygmRZiGYTst6Kl6yT90ISBSOqUzfl03eRb3CT/5cZI2rpr1y4jIpy9wcz6qIp/dtywOSH1y34nux2XrrzyykSEJb9su9J/V1X3dJzsjYO9OUpfG+l8b3VdVFH/vJua9DVg22PrYm/yW2lDFfXOxuhqIZZOkovgmmuuOWmwsR0hd0qjo6OzhKoKQcgT/PQFmv46yfTs5vrrrzc7duyYNYNp1U773sqVKyvJr1ZCnP5azBdffDH5rurTTz89uetesGBB4eDa7orLYLNz505zzjnnzHx3dvpOWgbM7MBvv9xE6pb9zu06ZvaWu9Tn3HPPTQb3ThfidC6lOY+Pjyc3l9mVkzpvKiRf0nUquibTbZL6Zseeqq/X7LWVJ8T2f3bVJD2JKbouqlhRlLqnb8rkb7mp/MhHPmI++tGPJjc39jp9+umnk6banGk1ZrZ7vMnz39VCrJkRy8UjYiydVuUre+FmZylF3+OcN9hYgZMZT1akhUGV7WslxOmL5qmnnpppstRPLty6vrta+iI72Dz88MPmjDPOMEeOHJmZEUuFsysLrfqxynyy3K+44oqkLTJovvHGG8lNgsxmOn1GLDNLEYBLLrnE/Pa3v82dDcv7kktVb23YG+Xbb7/d3HzzzSdta2VXTGyeP/roo5Vem5p8zBNiuVkQrlbIsjPivOtCE6ssGyu29sZGVk5kXE/fQNvxhhlxWdRb+MnuEbfaV7XvVTH7zatyq1lTq+VxlxDfdttts/bCq95zyttvSu+pWt5yccsFIy/5XWbF2SW8ClImCWFnv/K7Xf6XwVIG/ddee21mYNfuAVZV73Sc9A2Qvfu/6KKLZoQ4u0ds+2T+/PmNWpqWLYL0K31uIrtdkLarckupqH+L9kvTy+XpG7fssq5shbz55pvGnm2x++FV5lOREMs2gN3CSG8TSN3yros66mxj2rz/4he/aH70ox+Z4eFhIzc96T3itDY0YWumq2fE6QMdRbCrnjHaZKliRlzHTUarGbG9aOXw3PPPP5/sWYoQyIV95plnmnnz5tUym7F5IiJsbwpkYJe65S2BSjssW/m9yKbKwSjN3Yqr3P0//vjjHTsjzvIryi1XzlXZDzZW+sZA8t3Ogh966CGzbNmyZNacN/akt2+aJMSyEmRFWvLd7tdn2dYx5mRvpOXcjyyZyxbNs88+m6xiaW4wqjrQmpePXS3ErZZsWwliFeKctxdkxTlvT7JVW4puOOrYM3MNinaAkiVfWT4V8ZWLRk462kMrVQ+clp/MymUp97zzzjMXXnhhcgpdBh057JddNrcXttx9Z2fydSxXZ7lL/WQQklenLk1rhbiOPfls3bJjRvbak+VT2be02wYy6OcdLGuyENs2Sdvt4dCi66LK7QGp13333ZdsI8kZGrnJEd7yVbr2vEQ2RzTaUOU41NVCrJkRZwcwEQrZZ/3a177W9sc5sntHW7ZsMatXr04SKe/UtOzTZE+Aa05N2wunisRyCXHRaemDBw9W+phVmoVlLUtYcmrVnrqUXLB7TfJ/+yhTto2t+rEK5hIjW6c056985SsduUesEeImLElLPSWHZOnTPuaTvX7lb1mdkO+rtQcn09euPaOSffymqvyxcYpmjvZshF2Gli0DmXm2ui6qqnveEwNSzx/84Aczj6IyI66qNzJ7FRLWPk8ov7faB6jrWTjX86d5ey+u54iz7RT7tMC3uzuKnkm0e9X2/fTzw/awVPo50XbXM0+IZbCRgVBe8nt6Zpvlnt57d/VjFW3JuwGS/JE2iBDnPUcsbZAbu+wz9lWfK0ivTmVPEafZFbUxvfcn9lV+FkC6funrNfsss80fYZs+GJrNnTr3h6UtLiHOtqPVdVFF3tsY2RuY7IQqe34orQ1NyP+umhFX2fHEggAEIAABCJRBACEugyI+IAABCEAAAoEEEOJAcBSDAAQgAAEIlEEAIS6DIj4gAAEIQAACgQQQ4kBwFIMABCAAAQiUQQAhLoMiPiAAAQhAAAKBBBDiQHAUgwAEIAABCJRBACEugyI+IAABCEAAAoEEEOJAcBSDAAQgAAEIlEEAIS6DIj4gAAEIQAACgQQQ4kBwFIMABCAAAQiUQQAhLoMiPiAAAQhAAAKBBBDiQHAUgwAEIAABCJRBACEugyI+IAABCEAAAoEEEOJAcBSDAAQgAAEIlEEAIS6DIj4gAAEIQAACgQQQ4kBwFIMABCAAAQiUQQAhLoMiPtQExsbGzOjoqBkZGZkps337drNkyRKzaNEis3v3brNs2TIzODiYvC/v7d+/P/l9+fLlSbmjR4+au+++21x77bUzdhMTE2bv3r1mzZo1Zu7cuer6aA3zYqbL5tVzenrabNu2zaxdu9b09/cbafudd95p1q9fn9Q7+762Lho7ibV582Zz6623JlzlJW3YunVr8vfSpUvNxo0bzeTk5Iy7vr6+pG5PP/20uffee2f+v3DhQrNhw4akDWW/ihgIz4suusjs2bNHVUep16pVq5J2bdmyxaxevXomN/Ji7Nu3L2nK0NDQDBubU/Pnz0/iDg8PJ7lkuR04cCCxlThSLs9vXn6XzQx/3UcAIe6+Pm10i3yEWAZjEQE7WNq/r7zyykYJsbaeMviLwFlxbOfNgxViKxqSFBJv06ZN5rrrrksEK32TkE6arEiJL/nfunXr2nKTk735sgK3cuXK5MbM3si0qqOUsQIsv6dv9qTukkf2hkT8aIVYbOXmRXJQyltRlr/lZirLECFu9PDT2MohxI3tmu6smFaIpfXZGa4MsDJT+cIXvpAIWhNmxHlimp4pPfXUUzMiIIJ95plnmj/96U9GREZYyIzU3miU2ePie+fOneacc86ZWSWw7EWUfIRY6pUVyzLrmif8IqQrVqxQ3yyk67hgwYKZG7Xs7NbWWyvE4+PjJ63gSJ8/+eST5pprrkGIy0yEHvaFEPdw55fd9A/duDHX5Sv3bJj5v1aIRcyKRKrspemXvvH3hSjO/u6vT1q6tMvm8kaRmFrhsu2wwnfDDTckS+2y7Pnoo4+eNFPT9Mlf3nRertkLdzwzi7MVGzujfPjhh80ZZ5xhjhw54i3EebNKV13n7zhYaPLG6otn3svezNhYeTPOIiG1N2l2OTl905GdDfvMiFv1EUvTrgzgfS0BhFhLCjsnAa0Qy95l9mWXa62AyT6lvOxenN3PlEH1lltuMffcc4+xe3bW1+LFi4OWT2OEODuzSguF1FX2VWVm/8lPftL89Kc/NV/60pfMfffdl8zmZVaV3g93An7fQCvEMquUl+y/i6jJasIll1xiXnvttdw9YrsXLLN4yz7bnvTyrqu+WiFO31jJbHbXrl3JbFhe2X3sdB1b7WPbJWTxkbekbrcJ0m2we+TpWbTUxZ5fsEv7b775ppFck33o2267bdYetvizZxlcfHgfApYAQkwulEZAK8Saw1p5M2IZXGVg/OxnP2sefPDB0pamY4TYNSOWQV32ET/2sY+ZZ599NjlsJiJw+umnm5///Oe5+5+uDvERYhER4X311Vcne8RSH1lp8F2abueMWNpr/cuNi9ygyNJ9q8Ns6Rugor32opskGy99s5G+GUgLcd6M2M6+5WZqx44ds/qQPWJX9vJ+HgGEmLwojUCZQiyVyu4RN1GI80TA1lNmdSIsMsufmpoy5557bjLDl8H68ccfT7iHnPL2EWIRYOF43nnnmQsvvDARN18hdp0YL0og7YxYytt9V1k6twKpFeI8YS36X3qGrxHivD1ihLi0IQNH7xNAiEmF0giUKcSylJo9jSwzHNlflaXppsyIBV7RqWl7CCvvtLQ9vRxyUMtHiGXPVE79vvzyy8kjSCJ4vkIcemraR4jtzYvsX9tDeD5CrHlEKZ3o2sNaUiZ9atr296uvvposTTMjLm346GlHCHFPd3+5jS9biO2gZ58jtvuD8+bNK/XxJe3StAzI6X3p9F5g3nPElm72+eH0IzA+e67Wn48Qy1K41E1e8rtdSs97jlhsZK9ehLqM54h9hNjOYKV+dk9XxDW7R5yuY3pGa8tL3e0z6mUsTec9R2zPIrzzzjucmi53COlZbwhxz3Z9+Q3XCHH5UeM9aoQ4Pkp5HjRCXF60cE++QhweiZIQ6GwCCHFn9x+1hwAEIACBDieAEHd4B1J9CEAAAhDobAIIcWf3H7WHAAQgAIEOJ4AQd3gHUn0IQAACEOhsAghxZ/cftYcABCAAgQ4ngBB3eAdSfQhAAAIQ6GwCCHFn9x+1hwAEIACBDieAEHd4B1J9CEAAAhDobAIIcWf3H7WHAAQgAIEOJ4AQd3gHUn0IQAACEOhsAghxZ/cftYcABCAAgQ4ngBB3eAdSfQhAAAIQ6GwCCHFn9x+1hwAEIACBDieAEHd4B1J9CEAAAhDobAIIcWf3H7WHAAQgAIEOJ4AQd3gHUn0IQAACEOhsAjNCfOjQoUdPnDjxic5uDrWHAAQgAAEIdBaBOXPm/M//B4MNs0M6lhIbAAAAAElFTkSuQmCC"/>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2" descr="data:image/png;base64,iVBORw0KGgoAAAANSUhEUgAAAeIAAAEiCAYAAAAlAdEXAAAAAXNSR0IArs4c6QAAIABJREFUeF7tnQ+MXcV1/8cJ1AZ1u4YlwXWVbmn5H2RZxapig0gAN9mQkAg5CrjbuHglx1FTcBOlCFmyIv0sOSaJ5BqEFINiY5BlQDUpcYicyBEFCUiiTWKtUtM1RGRlsvxdYAM42EL2T+fCrO5e3/vmzMx999733udJK+3uO3POzGfOne+dP/e9OYYXBCAAAQhAAAK1EZgjkQ8fPnziyJEjtVWCwBCAAAQgAIFeJDBnzpz/SYR4fHz8xPnnn9+LDGgzBCAAAQhAoDYChw4dMghxbfg7J/AvDh8xj/7ubXPKB4z59AV95qNnz+ucylNTCNRM4IGxafN/rxw1g/NPNf9y6RnvDbq8IPA+AYSYVHAS+Ob+l8xdv3zdXD7YZ949ccLsf2bafGtogfm3pQPOshhAoJcJvH3suPnH7z9njp+YY/72zHlm8s1j5g/Tx8yPbxw05501t5fR0PYUAYSYdGhJ4LHn3jb//MBhs/lTg+Yv5n0wsT08fcx8/ZHfm//99/PN3w38GQQhAIECAl/5wR/My2+fMKsv/fCMxcMHXzeHp/9kfjLyN3CDQEIAISYRWhJY/5OXzMQbx80Ni2bPfm9/8kUz75TjZslfnQZBCECggMB/PjFlvnPNoDn7z0+dZbFi1yEz/c2LzWmnfgB2EECIyYHWBBBiMgQC4QQQ4nB2vVSSGXEv9XZAWx9/7m3zT/cfNrcNsTQdgI8iPU4gb2n6vw++bp5nabrHM2N28xFi0sFJwB7WWvrXfebd4yfMo7/jsJYTGgYQMMa8d1jr9+b4CZMc1vrDH4+ZF/54zDzCYS3yI0UAISYdVATk8aVv/PhFc8ZpHzTf+tTZPL6kooYRBN4jII8vrf6v5813Pr3A/OvSAR5fIjFmEUCISQg1ga8/8oL5SP+p5muXn6UugyEEIPAegTP/30Hzu/+4ILmZ5QWBNAGEmHxQE0CI1agwhMBJBBBikqKIAEJMbqgJIMRqVBhCACEmB9QEEGI1KgwRYnIAAuEEmBGHs+v2kghxt/dwie3LE+KjR4+arVu3mgMHDpwUqa+vz6xfv94MDg5G12L79u1m//79ZuHChWbDhg2mv78/2me3Odi3b1/CqBv5TE9Pm40bN5pVq1aZRYsWRXed5JO8RkZGon1pHSDEWlK9Z4cQ916fB7e4lRDL4Dg0NDTLd1nCMDExYTZt2mS++tWvljIIBwNoeMEQ3sJWfq644opGt65sIa6jsQhxHdQ7IyZC3Bn91Iha+gqxnS3nibRPg8bGxsydd95Z2uzaJ3Yn2foKcVn9UwUjhLgKysSoiwBCXBf5DozrK8TSxDKWABFiXbIgxDpOdVkxI66LfPPjIsTN76PG1LAMIbbLzG+++WbSLtnzs0vadtbzuc99zvzwhz9M3r/88svNgw8+OMNg+fLlyb6etZ2cnEzes/+3hvYGQP6WfdNbb73VjI6OzviR/9lyw8PDs/a5xTa9D5mtc3qfOltnW590u9J1snEXL15s1q1bZ+bOfe+r8FztyUsCuUHZvHlz8pbU6dJLLzW/+tWvZu0RF9V93rx5s9qcrk+r9hYlY6sy8t7tt99uPv/5z5tdu3YZ2/dZzlkG6TMG6RmxnDmQ/WLp8/R2iPC49957Z9pvzxVYPum98+wNYpql2GfrVsZFiBCXQbE7fSDE3dmvbWmVrxDbwdMOmNm93uz76YFYyixZsmSmHemlaevnuuuuSwZiW+7iiy+eOXyTPtx18803m9/85jdmamoqEWUrkmnxsANvdlaZtz8tvl999dVESN95551EFESA7c1A3gw+XUbEN8+H5WSXjM8666zCw0TZelkhSd8kuOoucOWgXXrrwFXG3jikE8xV5sUXX0z2+EWALfss52wuiP+0jfydPqyVt9KS/l8e74MHD84SafEpN3XZ/rIsyxZjhLgtw1JXOEWIu6Ibq2mErxDLYFg0+Nkap2cxdrBNC6r8LztQZgdZsbGzLhFdmTFlY4tN9n95gpcVlbxY6frMnz8/EYh0nbN7r9m6Zev79NNPJ21Mz5DzyqR7uUiIsrztDYMV0HTdFyxYcJIQu9qbdwLeVUbqLUJsb5zSKwD2FHTesnq6L+wsuMg+PWO+4IILcm8wZFaezg8rxBI7zb9de+cIcTXjVCdGQYg7sddqqrPv40t5S7jZx09aDbZpsbYz4jzxSA/sdlZZJFRpYcobcF2Hgmx9JaY8mmWFON2urN9We7dFg37eDNHyKCrj2iPO1r2IZd5s17ZX8yhaNo6UTYtgnhBnUzq9OiIz06wQ560I2GXp9LJ73haBvSlLC7GUzW4XlH2ZIcRlE+0efwhx9/Rl21viOyPOG9Dt/mC2snmDbZ4Q5wmf2GXFybV0mVemSCBE4GSglpcM1p/4xCfM97//fS8hzs54bduy+6JZLnlCUnSzkN0jFV+t6l4kxK3KFAlxqzJaIc7ueUvb5QZMHlvLCnHezU6acXbPOvtMezo/8p6FLxLwmIsMIY6h191lEeLu7t9SW1eGELd6FriVwNgZcdVCnDfLzFuads2IXUKcPXjUquO0Quyqe54Qu8rkCbGrjEaI8/bVXasldkl57dq1Ztu2bbP2uotudOy+b9Fp/vQBr+wBwNiLCSGOJdi95RHi7u3b0lsWI8Stllqzg2Z2+dq1r5meybqWpsXWfpqSa2m61encVjcGmqVpy2PlypXmZz/7mWl1MCvbkZqlaSlTdLK4aJm/qI9aPT6mKeMSYrunm2XgEuL0aeyHH354Zv83L/Gz9XQ9Vpe37x17QSHEsQS7tzxC3L19W3rLYoRYKlN0qMfu7VnxaCXE9iBW9hBS3mGttOja+GUIsbTjF7/4hXppWnNYK/vRlJrDWlkG6cNoRUKcrnt2Rlwkquky2RmxpkyoENvl7qJti/Rp+TSLvBWDVlsXeaKcPcBVxsWEEJdBsTt9IMTd2a9taVWsELseO9IsTYsQuPzkiW6IEMtjPdmbBysOds9Rc1grexMif8tjQ3YGmH38yoqG2KVPUqc7VfP4kqvuVojTM1FXGc2p6SwjlxAL5+zydnq/uNX5AbuUnN3TzbYj7+S9vSnLvqdZvQm5wBDiEGq9UQYh7o1+LqWVsUIslcgeoknvw2mFWPy4PgCjrMNa2YM8cljrxhtvNN/+9reTZ2Kzh4ikbkVLx632H7Pt0ZzgTbOUE+r2g1DsB1e46i4CmH3+OO+DPtLtzfvCBVcc+YIOzanpNB9pzy233GLuueeeZO936dKluV/60OqZ37S/Voe1pM+yH+jBYa1ShgycKAkgxEpQmBnD1yCSBU0jkHdSvGl1tPVhRtzUnqm/Xghx/X3QMTVAiDumq3qmoq5DV00CgRA3qTeaVReEuFn90ejaIMSN7p6eq5zrw1eaBgQhblqPNKc+CHFz+qLxNUGIG99FPVNBeyCs7Gd92wkQIW4n3c72jRB3dv9VWnuEuFLcBOsyAghxl3Voic1BiEuE2c2ufnH4iPnGj180Z5z2QfOtT51tPnr2vG5uLm2DQKkEHhibNqv/63nznU8vMP+6dMDMKdU7zjqdAELc6T1YQf2/uf8lc9cvXzdL/7rPvHv8hHn0d9PmW0MLzL8tHaggOiEg0LkE3j523Pzj958zx0/MMX975jzzhz8eM5N/PGZ+fOOgOe+s976LmhcEEGJyoCWBx5572/zzA4fN5k8Nmr+Y98HE9vD0MfP1R35v/vffzzd/N/BnEIQABAoIfOUHfzAvv33CrL70wzMWDx983Rye/pP5ycjfwA0CCQGEmERoSWD9T14yE28cNzcsmj37vf3JF828U46bJX91GgQhAIECAv/5xJT5zjWD5uw/P3WWxYpdh8z0Ny82p536AdhBACEmB1oTQIjJEAiEE0CIw9n1UklmxL3U2wFtffy5t80/3X/Y3DbE0nQAPor0OIG8pen/Pvi6eZ6l6R7PjNnNR4hJBycBe1jr8sE+8+6JE2b/MxzWckLDAALGmPcOa/3eHD9hksNak28eM5PTx8wjHNYiP1IEEGLSQUVAHl969Hdvm1M+YMynL+jj8SUVNYwg8B4BeXzp/145agbnn2r+5dIzeHyJxJhFACEmISAAAQhAAAI1EvAWYvvVYvI1Zfbr1mz9s1+H1kkfP1djHxAaAhCAAAR6mICXEMtXjo2OjpqRkZHki7wnJyeT3+1LPoR927ZtZu3atUa+g5QXBCAAAQhAAAKtCXgJ8e7du82yZcuSL0MX0d2zZ48ZHh42c+e+9wkx8kXle/fuNWvWrJn5Hx0AAQhAAAIQgEAxAS8hTrvJE12ZMe/cudO89dZbpq+v76SlazoCAhCAAAQgAIHZBIKFWJam5TU0NDTjUf4nYrxu3TozPj4+s4wNdAhAAAIQgAAE8gkECbFmCZr9YlIOAhCAAAQg4CbgLcQisFu2bDGrV69O9oqLXnKCeteuXWbFihUc3HL3AxYQgAAEINCjBLyE2D6eJMvRixYtaoks7zCXlvHU1JSRH14QgAAEIACBTiAwMDBg5Cfk5SXEeY8spYOm943z9pBDKkgZCEAAAhCAQDcTUAtx9sM6BMrixYuTg1kPPfRQ8ljTggULzNatW82BAwdm3rOPNnUzRNoGAQhAAAIQCCWgFuLQAJSDAAQgAAEIQKCYAEJMdkAAAhCAAARqJIAQ1wif0BCAAAQgAAGEmByAAAQgAAEI1EgAIa4RPqEhAAEIQAACCDE5AAEIQAACEKiRAEJcI3xCQwACEIAABBBicgACEIAABCBQIwGEuEb4hIYABCAAAQggxOQABCAAAQhAoEYCCHGN8AkNAQhAAAIQQIjJAQhAAAIQgECNBBDiGuETGgIQgAAEIIAQkwMQgAAEIACBGgkgxDXCJzQEIAABCEAAISYHIAABCEAAAjUSQIhrhE9oCEAAAhCAAEJMDkAAAhCAAARqJIAQ1wif0BCAAAQgAAGEmByAAAQgAAEI1EgAIa4RPqEhAAEIQAACCDE5AAEIQAACEKiRAEJcI3xCQwACEIAABBBicgACEIAABCBQIwGEuEb4hIYABCAAAQggxOQABCAAAQhAoEYCbRHi7du3m/3795uFCxeaDRs2mP7+/hqbSGgIQAACEIBAcwmULsRjY2NmdHTUjIyMmH379pnJycnkd14QgAAEIAABCJxMoHQh3r17t1m2bJkZHBw009PTZs+ePWZ4eNjMnTsX/hCAAAQgAAEIZAiULsRp/xMTE2bv3r1mzZo1CDGpBwEIQAACEMgh0FYhlqVpeQ0NDQEfAhCAAAQgAIEqhZjZMPkGAQhAAAIQcBNoy4xY9oa3bNliVq9enewV84IABCAAAQhAIJ9A6UJ89OhRs3Xr1mQ5etGiRUHcp6amjPz06qv/rhsKmz795fuT9z5+x2dybR676ZFexVZZu4vYSwXgX1k3EKjHCFy26YHCFj+x/vraaQwMDBj5CXmVLsQ8shTSDbPLvPSNvy90cvZ3f52895c3nZdr88Idz8RXAA8tCRSxl0LwJ3kg0B4CH7pxY6HjV+7Z0J6gFXktVYjtbPjAgQMz1V+8eLFZt24dp6Y9OhQh9oBVgylCXAN0QvY8AYS451OgWgAIcbW8faMhxL7EsIdAPAGEOJ4hHjwIIMQesGowRYhrgE7InieAEPd8ClQLACGulrdvNITYlxj2EIgngBDHM8SDBwGE2ANWDaYIcQ3QCdnzBBDink+BagEgxNXy9o2GEPsSwx4C8QQQ4niGePAggBB7wKrBFCGuATohe54AQtzzKVAtAIS4Wt6+0RBiX2LYQyCeAEIczxAPHgQQYg9YNZgixDVAJ2TPE0CIez4FqgWAEFfL2zcaQuxLDHsIxBNAiOMZ4sGDAELsAasGU4S4BuiE7HkCCHHPp0C1ABDiann7RkOIfYlhD4F4AghxPEM8eBBAiD1g1WCKENcAnZA9TwAh7vkUqBYAQlwtb99oCLEvMewhEE8AIY5niAcPAgixB6waTBHiGqATsucJIMQ9nwLVAkCIq+XtGw0h9iWGPQTiCSDE8Qzx4EEAIfaAVYMpQlwDdEL2PAGEuOdToFoACHG1vH2jIcS+xLCHQDwBhDieIR48CCDEHrBqMEWIa4BOyJ4ngBD3fApUCwAhrpa3bzSE2JcY9hCIJ4AQxzPEgwcBhNgDVg2mCHEN0AnZ8wQQ4p5PgWoBIMTV8vaNhhD7EsMeAvEEEOJ4hnjwIIAQe8CqwRQhrgE6IXueAELc8ylQLQCEuFrevtEQYl9i2EMgngBCHM8QDx4EEGIPWDWYIsQ1QCdkzxNAiHs+BaoFgBBXy9s3GkLsSwx7CMQTQIgzDMfGxszk5KQZGhqa9c7Ro0fN1q1bzYEDB5L/L1++3IyMjMT3QI95QIib3eEIcbP7h9p1JwGEONWvIsKbN282q1atOkmIp6enzbZt28zatWtNf39/d2ZDBa1CiCuAHBECIY6AR1EIBBJAiN8HNzExYXbs2GGuuuoqc+TIkZOEWN7fu3evWbNmjZk7d24gboohxM3OAYS42f1D7bqTAEKsXJqW2fLOnTvNW2+9Zfr6+syGDRuYGQdcEwhxALQKiyDEFcImFATeJ4AQK4V43759RsR43bp1Znx83IyOjrJHHHAZIcQB0CosghBXCJtQEECI83Og6LBW2pr94vDrByEOZ1dFSYS4CsrEgMBsAsyIlTPitJmcoN61a5dZsWIFy9OeVxRC7AmsYnOEuGLghIOAMQYhDhBimRHv2bPHDA8Pex/cmpqaMvLTq6/+u24obPr0l+9P3vv4HZ/JtXnspkd6FVtl7S5iLxWAf2XdQKAeI3DZpgcKW/zE+utrpzEwMGDkJ+R16NAhM0cKjo+Pnzj//PNVPoqWpmWPWF7yfHH6d5VTjGYIMCNudjIwI252/1C77iTAjNgxI969e7dZtmyZWbBgwcwHeixevDg5tMVjTP4XBULsz6zKEghxlbSJBYH3CCDEZEKlBBDiSnF7B0OIvZFRAALRBBDiaIQ48CGAEPvQqt4WIa6eOREhgBCTA5USQIgrxe0dDCH2RkYBCEQTQIijEeLAhwBC7EOreluEuHrmRIQAQkwOVEoAIa4Ut3cwhNgbGQUgEE0AIY5GiAMfAgixD63qbRHi6pkTEQIIMTlQKQGEuFLc3sEQYm9kFIBANAGEOBohDnwIIMQ+tKq3RYirZ05ECCDE5EClBBDiSnF7B0OIvZFRAALRBBDiaIQ48CGAEPvQqt4WIa6eOREhgBCTA5USQIgrxe0dDCH2RkYBCEQTQIijEeLAhwBC7EOreluEuHrmRIQAQkwOVEoAIa4Ut3cwhNgbGQUgEE0AIY5GiAMfAgixD63qbRHi6pkTEQIIMTlQKQGEuFLc3sEQYm9kFIBANAGEOBohDnwIIMQ+tKq3RYirZ05ECCDE5EClBBDiSnF7B0OIvZFRAALRBBDiaIQ48CGAEPvQqt4WIa6eOREhgBCTA5USQIgrxe0dDCH2RkYBCEQTQIijEeLAhwBC7EOreluEuHrmRIQAQkwOVEoAIa4Ut3cwhNgbGQUgEE0AIY5GiAMfAgixD63qbRHi6pkTEQIIMTlQKQGEuFLc3sEQYm9kFIBANAGEOBohDnwIIMQ+tKq3RYirZ05ECCDE5EClBBDiSnF7B0OIvZFRAALRBBDiaIQ48CGAEPvQqt4WIa6eOREhgBAH5MDY2JiZnJw0Q0NDAaV7uwhC3Oz+R4ib3T/UrjsJIMSe/SoivHnzZrNq1SqE2JOdmCPEAdAqLIIQVwibUBB4nwBC7JEKExMTZseOHeaqq64yR44cQYg92FlThDgAWoVFEOIKYRMKAghxeA6wNB3ODiEOZ1dFSYS4CsrEgMBsAsyIAzICIQ6A9n4RhDicXRUlEeIqKBMDAghxdA4gxOEIEeJwdlWURIiroEwMCCDE0TmAEIcjRIjD2VVREiGugjIxIIAQR+dAjBBPTU0Z+Wnn6+N3fKbQ/WM3PZK89w9PvJtr88vLTmln1Uz/XTcU+p/+8v3Je0X1t3VvawUdzl31j2Evoevi72IvdWsCf1ffa/i7fLTrfVfutCtulX6bzF/Doa6x57JNDxRW74n112uqXjhulnHtDgwMGPkJeR06dMjMkYLj4+Mnzj///BAfuWVihLi0SrRwpJnVzN9xMNfDG6svbmsVO31G7Kp/DHsBXxf/s7/766TfNfVva4JEOm9y/V25E9n0RhRvMn8NoKL6v3DHM5riwTZlHNZqKnuEOCctbEIhxGHXjGsw1VwMRewR4rA+SZfS8I+PEubBlTthXptVqsn8NaQQYg0lP5u2CbFfNaq31lwMCHFYv7gG0xj2CHFYnyDE8dzK8qDJ/7JitcMPQlw+VYSYGXHpWYUQl460VIdNFgJX7pQKoiZnTeavQYIQayj52SDECLFfxiisXYOpZiBiaVoBOtBEwz/QdXQxV+5EB2iAgybz1+BBiDWU/GwQYoTYL2MU1q7BVDMQIcQK0IEmGv6BrqOLuXInOkADHDSZvwYPQqyh5GeDECPEfhmjsHYNppqBCCFWgA400fAPdB1dzJU70QEa4KDJ/DV4EGINJT8bhBgh9ssYhbVrMNUMRAixAnSgiYZ/oOvoYq7ciQ7QAAdN5q/BgxBrKPnZIMQIsV/GKKxdg6lmIEKIFaADTTT8A11HF3PlTnSABjhoMn8NHoRYQ8nPBiFGiP0yRmHtGkw1AxFCrAAdaKLhH+g6upgrd6IDNMBBk/lr8CDEGkp+NggxQuyXMQpr12CqGYgQYgXoQBMN/0DX0cVcuRMdoAEOmsxfgwch1lDys0GIEWK/jFFYuwZTzUCEECtAB5po+Ae6ji7myp3oAA1w0GT+GjwIsYaSnw1CjBD7ZYzC2jWYagYihFgBOtBEwz/QdXQxV+5EB2iAgybz1+BBiDWU/GwQYoTYL2MU1q7BVDMQIcQK0IEmGv6BrqOLuXInOkADHDSZvwYPQqyh5GeDECPEfhmjsHYNppqBCCFWgA400fAPdB1dzJU70QEa4KDJ/DV4EGINJT8bhBgh9ssYhbVrMNUMRAixAnSgiYZ/oOvoYq7ciQ7QAAdN5q/BgxBrKPnZIMQIsV/GKKxdg6lmIEKIFaADTTT8A11HF3PlTnSABjhoMn8NHoRYQ8nPBiFGiP0yRmHtGkw1AxFCrAAdaKLhH+g6upgrd6IDNMBBk/lr8CDEGkp+NggxQuyXMQpr12CqGYgQYgXoQBMN/0DX0cVcuRMdoAEOmsxfgwch1lDys0GIEWK/jFFYuwZTzUCEECtAB5po+Ae6ji7myp3oAA1w0GT+GjwIsYaSnw1CjBD7ZYzC2jWYagYihFgBOtBEwz/QdXQxV+5EB2iAgybz1+BBiDWU/GwQYoTYL2MU1q7BVDMQIcQK0IEmGv6BrqOLuXInOkADHDSZvwYPQqyh5GeDECPEfhmjsHYNppqBCCFWgA400fAPdB1dzJU70QEa4KDJ/DV4EGINJT8bhBgh9ssYhbVrMNUMRAixAnSgiYZ/oOvoYq7ciQ7QAAdN5q/BgxBrKPnZIMQIsV/GKKxdg6lmIEKIFaADTTT8A11HF3PlTnSABjhoMn8NHoRYQ8nPBiFGiP0yRmHtGkw1AxFCrAAdaKLhH+g6upgrd6IDNMBBk/lr8CDEGkp+NggxQuyXMQpr12CqGYgQYgXoQBMN/0DX0cVcuRMdoAEOmsxfgwch1lDys/EW4u3bt5v9+/eb5cuXm5GRkVnRjh49arZu3WoOHDiQ/D/Pxq967bPWXAxFYvDG6ovbVzFjjGYwquti0DTcVf8Y9hK/Lv5nf/fXSfM19ddwqsumyfV35U5dzMqM22T+mnbWNfZ86MaNhdV75Z4Nmqo39tr1EuKxsTEzOjqaCLAI8pIlS8yiRYtmAExPT5tt27aZtWvXmv7+fhWYuow0FwNCHNY7rsE0hj1CHNYn6VIa/vFRwjy4cifMa7NKNZm/hhRCrKHkZ+MlxGnxnZiYME8++aRZuXLlTET53969e82aNWvM3Llz/WpSsbXmYkCIwzrFNZjGsEeIw/oEIY7nVpYHTf6XFasdfhDi8ql6CfHu3bvNsmXLzODgoMkTXZkx79y507z11lumr6/PbNiwobEzY83FgBCHJRxCHMatqlKa3K+qLtk4rtypq15lxm0yf007EWINJT8btRDL/u/dd99trr322kSIZRl6z549Znh4eGb2u2/fPiNivG7dOjM+Pj6zjO1XpWqsNRcDQhzWF67BNIY9M+KwPmFGHM+tLA+a/C8rVjv8IMTlUy1ViNPVa/p+seZiQIjDEg4hDuNWVSlN7ldVF2bEswm8cMczdaFXx0WI1ajUhmohFo+upel0VJlB79q1y6xYsaKRy9OawQghVufRLEOEOIxbVaU0uV9VXRBihFiba5yafp+U67BWdkacXbrWAp+amjLy087Xx+/4TKH7x256JHnvH554N9fml5ed0s6qmf67bij0P/3l+5P3iupv697WCjqcu+ofw15C18XfxV7q1gT+rr7X8Hf5aNf7rtxpV9wq/TaZv4ZDXWPPZZseKKzeE+uv11S9cNws49odGBgw8hPy8poRux5fkj1ieQ0NDZn07yEVa3cZzayAGXFYLzAjDuNWVSlN7ldVl2wcV+7UVa8y4zaZv6adLE1rKPnZeAmxuM77QA+7ZL1gwYKZD/RYvHhxcmirqY8xaS4GhNgvmay1azCNYS8x+ECPsH6xpTT84yKEl3blTrjn5pRsMn8NJYRYQ8nPxluI/dw311pzMSDEYf3nGkxj2CPEYX2SLqXhHx8lzIMrd8K8NqtUk/lrSCHEGkp+NghxDi97chEh9ksmZsTGdPKpV+m/uuuPEHNqumjU4bBW2Hjc6FKau1KEOKwLXYNpDHtmxGF9wow4nltZHjT5X1asdvhhRlw+VWbEzIhLzyqEuHSkpTpsshC4cqdUEDU5azJ/DRKEWEPJzwYhRoj9MkZh7RpMNQNKHaRaAAAUsklEQVQRX4OoAB1oouEf6Dq6mCt3ogM0wEGT+WvwIMQaSn42CDFC7JcxCmvXYKoZiBBiBehAEw3/QNfRxVy5Ex2gAQ6azF+DByHWUPKzQYgRYr+MUVi7BlPNQIQQK0AHmmj4B7qOLubKnegADXDQZP4aPAixhpKfDUKMEPtljMLaNZhqBiKEWAE60ETDP9B1dDFX7kQHaICDJvPX4EGINZT8bBBihNgvYxTWrsFUMxAhxArQgSYa/oGuo4u5cic6QAMcNJm/Bg9CrKHkZ4MQI8R+GaOwdg2mmoEIIVaADjTR8A90HV3MlTvRARrgoMn8NXgQYg0lPxuEGCH2yxiFtWsw1QxECLECdKCJhn+g6+hirtyJDtAAB03mr8GDEGso+dkgxAixX8YorF2DqWYgQogVoANNNPwDXUcXc+VOdIAGOGgyfw0ehFhDyc8GIUaI/TJGYe0aTDUDEUKsAB1oouEf6Dq6mCt3ogM0wEGT+WvwIMQaSn42CDFC7JcxCmvXYKoZiBBiBehAEw3/QNfRxVy5Ex2gAQ6azF+DByHWUPKzQYgRYr+MUVi7BlPNQIQQK0AHmmj4B7qOLubKnegADXDQZP4aPAixhpKfDUKMEPtljMLaNZhqBiKEWAE60ETDP9B1dDFX7kQHaICDJvPX4EGINZT8bBBihNgvYxTWrsFUMxAhxArQgSYa/oGuo4u5cic6QAMcNJm/Bg9CrKHkZ4MQI8R+GaOwdg2mmoEIIVaADjTR8A90HV3MlTvRARrgoMn8NXgQYg0lPxuEGCH2yxiFtWsw1QxECLECdKCJhn+g6+hirtyJDtAAB03mr8GDEGso+dkgxAixX8YorF2DqWYgQogVoANNNPwDXUcXc+VOdIAGOGgyfw0ehFhDyc8GIUaI/TJGYe0aTDUDEUKsAB1oouEf6Dq6mCt3ogM0wEGT+WvwIMQaSn42CDFC7JcxCmvXYKoZiBBiBehAEw3/QNfRxVy5Ex2gAQ6azF+DByHWUPKzQYgRYr+MUVi7BlPNQIQQK0AHmmj4B7qOLubKnegADXDQZP4aPAixhpKfDUKMEPtljMLaNZhqBiKEWAE60ETDP9B1dDFX7kQHaICDJvPX4EGINZT8bBBihNgvYxTWrsFUMxAhxArQgSYa/oGuo4u5cic6QAMcNJm/Bg9CrKHkZ9MWId6+fbvZv3+/Wb58uRkZGfGrUUXWmouhSAzeWH1xW2upGYzquhg0DXfVP4a9xK+L/9nf/XXSfE39NZzqsmly/V25UxezMuM2mb+mnXWNPR+6cWNh9V65Z4Om6o29dksX4rGxMTM6OpoIsAjykiVLzKJFi1SQqjTSXAwIcViPuAbTGPYIcVifpEtp+MdHCfPgyp0wr80q1WT+GlIIsYaSn03pQpwW34mJCfPkk0+alStX+tWqAmvNxYAQh3WEazCNYY8Qh/UJQhzPrSwPmvwvK1Y7/CDE5VMtXYh3795tli1bZgYHB40I8d69e82aNWvM3Llzy699hEfNxYAQhwFGiMO4VVVKk/tV1SUbx5U7ddWrzLhN5q9pJ0KsoeRnU6oQHz161Nx9993m2muvTYR4enra7NmzxwwPDyPEHv2iGYzquhg0zXDVXzMQcVhLQzrMRsM/zHN8KVfuxEeo30OT+Wvo1DX2sEes6R1jDEKsBOUw0wxGdV0Mmha66q8ZiBBiDekwGw3/MM/xpVy5Ex+hfg9N5q+hU9fYgxBreud9G5amPWAVmGoGo7ouBk3rXPXXDEQIsYZ0mI2Gf5jn+FKu3ImPUL+HJvPX0Klr7EGINb3zvg2HtTxgIcQnEXjhjmeS/yHE8XlU5KHJQoAQv5f/TX4hxOX3Tql7xFK9Mh5fmpqaMvLDCwIQgAAEINAJBAYGBoz8hLxKF2KpRCd8oEcILMpAAAIQgAAEyibQFiEuu5L4gwAEIAABCHQrAYS4W3uWdkEAAhCAQEcQQIg7opuoJAQgAAEIdCsBhLhbe5Z2QQACEIBARxBAiDuim6gkBCAAAQh0KwGEuFt7lnZBAAIQgEBHEECIO6KbqCQEIAABCHQrga4S4n379pl77713pq8WL15s1q1bZ9555x2zceNGMzk5OfPe8uXLk+9Mlpd8OYV9v6+vz6xfvz750op2v+Szubdu3WoOHDiQhLr11ltnfXdzuj22vum62vqtWrXKDA0NzWqHfW/hwoVmw4YNpr+/v93NSfxn22SDStssf6mrtTvrrLNm+kHaKy95v8qXfAjN5s2bZ/G39ZPv0s6yzeaIqx+raEu2vhLTfvuZ5Mf3vve9mTxL94nk+bZt28zatWsry5EiHrYf0u9L3shLckOuZfstbvaDg1asWHHStV11ztv65l2veTmd/lY6KZseA+y1XEXO2BhF16yMn1dffbWRjy1OjyHpT0+sa+y0dU9/gJT8T+r26quvzuSKfV9yokgbmpD/XSfE6YHcXgRLly49abCxyXTBBRfM+saoKr+6MZvQ6YTIS7AlS5YkNwhpO3sRiVjkDarCQATQ3nS0+wLPfvFHOl66TfYC/vCHPzxz0aR5tLue2XqJEKcHQcmDTZs2meuuuy4R4uxHt6a/3rNVP1bVDpsHL7/88sygmRZiGYTst6Kl6yT90ISBSOqUzfl03eRb3CT/5cZI2rpr1y4jIpy9wcz6qIp/dtywOSH1y34nux2XrrzyykSEJb9su9J/V1X3dJzsjYO9OUpfG+l8b3VdVFH/vJua9DVg22PrYm/yW2lDFfXOxuhqIZZOkovgmmuuOWmwsR0hd0qjo6OzhKoKQcgT/PQFmv46yfTs5vrrrzc7duyYNYNp1U773sqVKyvJr1ZCnP5azBdffDH5rurTTz89uetesGBB4eDa7orLYLNz505zzjnnzHx3dvpOWgbM7MBvv9xE6pb9zu06ZvaWu9Tn3HPPTQb3ThfidC6lOY+Pjyc3l9mVkzpvKiRf0nUquibTbZL6Zseeqq/X7LWVJ8T2f3bVJD2JKbouqlhRlLqnb8rkb7mp/MhHPmI++tGPJjc39jp9+umnk6banGk1ZrZ7vMnz39VCrJkRy8UjYiydVuUre+FmZylF3+OcN9hYgZMZT1akhUGV7WslxOmL5qmnnpppstRPLty6vrta+iI72Dz88MPmjDPOMEeOHJmZEUuFsysLrfqxynyy3K+44oqkLTJovvHGG8lNgsxmOn1GLDNLEYBLLrnE/Pa3v82dDcv7kktVb23YG+Xbb7/d3HzzzSdta2VXTGyeP/roo5Vem5p8zBNiuVkQrlbIsjPivOtCE6ssGyu29sZGVk5kXE/fQNvxhhlxWdRb+MnuEbfaV7XvVTH7zatyq1lTq+VxlxDfdttts/bCq95zyttvSu+pWt5yccsFIy/5XWbF2SW8ClImCWFnv/K7Xf6XwVIG/ddee21mYNfuAVZV73Sc9A2Qvfu/6KKLZoQ4u0ds+2T+/PmNWpqWLYL0K31uIrtdkLarckupqH+L9kvTy+XpG7fssq5shbz55pvGnm2x++FV5lOREMs2gN3CSG8TSN3yros66mxj2rz/4he/aH70ox+Z4eFhIzc96T3itDY0YWumq2fE6QMdRbCrnjHaZKliRlzHTUarGbG9aOXw3PPPP5/sWYoQyIV95plnmnnz5tUym7F5IiJsbwpkYJe65S2BSjssW/m9yKbKwSjN3Yqr3P0//vjjHTsjzvIryi1XzlXZDzZW+sZA8t3Ogh966CGzbNmyZNacN/akt2+aJMSyEmRFWvLd7tdn2dYx5mRvpOXcjyyZyxbNs88+m6xiaW4wqjrQmpePXS3ErZZsWwliFeKctxdkxTlvT7JVW4puOOrYM3MNinaAkiVfWT4V8ZWLRk462kMrVQ+clp/MymUp97zzzjMXXnhhcgpdBh057JddNrcXttx9Z2fydSxXZ7lL/WQQklenLk1rhbiOPfls3bJjRvbak+VT2be02wYy6OcdLGuyENs2Sdvt4dCi66LK7QGp13333ZdsI8kZGrnJEd7yVbr2vEQ2RzTaUOU41NVCrJkRZwcwEQrZZ/3a177W9sc5sntHW7ZsMatXr04SKe/UtOzTZE+Aa05N2wunisRyCXHRaemDBw9W+phVmoVlLUtYcmrVnrqUXLB7TfJ/+yhTto2t+rEK5hIjW6c056985SsduUesEeImLElLPSWHZOnTPuaTvX7lb1mdkO+rtQcn09euPaOSffymqvyxcYpmjvZshF2Gli0DmXm2ui6qqnveEwNSzx/84Aczj6IyI66qNzJ7FRLWPk8ov7faB6jrWTjX86d5ey+u54iz7RT7tMC3uzuKnkm0e9X2/fTzw/awVPo50XbXM0+IZbCRgVBe8nt6Zpvlnt57d/VjFW3JuwGS/JE2iBDnPUcsbZAbu+wz9lWfK0ivTmVPEafZFbUxvfcn9lV+FkC6funrNfsss80fYZs+GJrNnTr3h6UtLiHOtqPVdVFF3tsY2RuY7IQqe34orQ1NyP+umhFX2fHEggAEIAABCJRBACEugyI+IAABCEAAAoEEEOJAcBSDAAQgAAEIlEEAIS6DIj4gAAEIQAACgQQQ4kBwFIMABCAAAQiUQQAhLoMiPiAAAQhAAAKBBBDiQHAUgwAEIAABCJRBACEugyI+IAABCEAAAoEEEOJAcBSDAAQgAAEIlEEAIS6DIj4gAAEIQAACgQQQ4kBwFIMABCAAAQiUQQAhLoMiPiAAAQhAAAKBBBDiQHAUgwAEIAABCJRBACEugyI+IAABCEAAAoEEEOJAcBSDAAQgAAEIlEEAIS6DIj4gAAEIQAACgQQQ4kBwFIMABCAAAQiUQQAhLoMiPtQExsbGzOjoqBkZGZkps337drNkyRKzaNEis3v3brNs2TIzODiYvC/v7d+/P/l9+fLlSbmjR4+au+++21x77bUzdhMTE2bv3r1mzZo1Zu7cuer6aA3zYqbL5tVzenrabNu2zaxdu9b09/cbafudd95p1q9fn9Q7+762Lho7ibV582Zz6623JlzlJW3YunVr8vfSpUvNxo0bzeTk5Iy7vr6+pG5PP/20uffee2f+v3DhQrNhw4akDWW/ihgIz4suusjs2bNHVUep16pVq5J2bdmyxaxevXomN/Ji7Nu3L2nK0NDQDBubU/Pnz0/iDg8PJ7lkuR04cCCxlThSLs9vXn6XzQx/3UcAIe6+Pm10i3yEWAZjEQE7WNq/r7zyykYJsbaeMviLwFlxbOfNgxViKxqSFBJv06ZN5rrrrksEK32TkE6arEiJL/nfunXr2nKTk735sgK3cuXK5MbM3si0qqOUsQIsv6dv9qTukkf2hkT8aIVYbOXmRXJQyltRlr/lZirLECFu9PDT2MohxI3tmu6smFaIpfXZGa4MsDJT+cIXvpAIWhNmxHlimp4pPfXUUzMiIIJ95plnmj/96U9GREZYyIzU3miU2ePie+fOneacc86ZWSWw7EWUfIRY6pUVyzLrmif8IqQrVqxQ3yyk67hgwYKZG7Xs7NbWWyvE4+PjJ63gSJ8/+eST5pprrkGIy0yEHvaFEPdw55fd9A/duDHX5Sv3bJj5v1aIRcyKRKrspemXvvH3hSjO/u6vT1q6tMvm8kaRmFrhsu2wwnfDDTckS+2y7Pnoo4+eNFPT9Mlf3nRertkLdzwzi7MVGzujfPjhh80ZZ5xhjhw54i3EebNKV13n7zhYaPLG6otn3svezNhYeTPOIiG1N2l2OTl905GdDfvMiFv1EUvTrgzgfS0BhFhLCjsnAa0Qy95l9mWXa62AyT6lvOxenN3PlEH1lltuMffcc4+xe3bW1+LFi4OWT2OEODuzSguF1FX2VWVm/8lPftL89Kc/NV/60pfMfffdl8zmZVaV3g93An7fQCvEMquUl+y/i6jJasIll1xiXnvttdw9YrsXLLN4yz7bnvTyrqu+WiFO31jJbHbXrl3JbFhe2X3sdB1b7WPbJWTxkbekbrcJ0m2we+TpWbTUxZ5fsEv7b775ppFck33o2267bdYetvizZxlcfHgfApYAQkwulEZAK8Saw1p5M2IZXGVg/OxnP2sefPDB0pamY4TYNSOWQV32ET/2sY+ZZ599NjlsJiJw+umnm5///Oe5+5+uDvERYhER4X311Vcne8RSH1lp8F2abueMWNpr/cuNi9ygyNJ9q8Ns6Rugor32opskGy99s5G+GUgLcd6M2M6+5WZqx44ds/qQPWJX9vJ+HgGEmLwojUCZQiyVyu4RN1GI80TA1lNmdSIsMsufmpoy5557bjLDl8H68ccfT7iHnPL2EWIRYOF43nnnmQsvvDARN18hdp0YL0og7YxYytt9V1k6twKpFeI8YS36X3qGrxHivD1ihLi0IQNH7xNAiEmF0giUKcSylJo9jSwzHNlflaXppsyIBV7RqWl7CCvvtLQ9vRxyUMtHiGXPVE79vvzyy8kjSCJ4vkIcemraR4jtzYvsX9tDeD5CrHlEKZ3o2sNaUiZ9atr296uvvposTTMjLm346GlHCHFPd3+5jS9biO2gZ58jtvuD8+bNK/XxJe3StAzI6X3p9F5g3nPElm72+eH0IzA+e67Wn48Qy1K41E1e8rtdSs97jlhsZK9ehLqM54h9hNjOYKV+dk9XxDW7R5yuY3pGa8tL3e0z6mUsTec9R2zPIrzzzjucmi53COlZbwhxz3Z9+Q3XCHH5UeM9aoQ4Pkp5HjRCXF60cE++QhweiZIQ6GwCCHFn9x+1hwAEIACBDieAEHd4B1J9CEAAAhDobAIIcWf3H7WHAAQgAIEOJ4AQd3gHUn0IQAACEOhsAghxZ/cftYcABCAAgQ4ngBB3eAdSfQhAAAIQ6GwCCHFn9x+1hwAEIACBDieAEHd4B1J9CEAAAhDobAIIcWf3H7WHAAQgAIEOJ4AQd3gHUn0IQAACEOhsAghxZ/cftYcABCAAgQ4ngBB3eAdSfQhAAAIQ6GwCCHFn9x+1hwAEIACBDieAEHd4B1J9CEAAAhDobAIIcWf3H7WHAAQgAIEOJ4AQd3gHUn0IQAACEOhsAjNCfOjQoUdPnDjxic5uDrWHAAQgAAEIdBaBOXPm/M//B4MNs0M6lhIbAAAAAElFTkSuQmCC"/>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3" descr="data:image/png;base64,iVBORw0KGgoAAAANSUhEUgAAAeIAAAEiCAYAAAAlAdEXAAAAAXNSR0IArs4c6QAAIABJREFUeF7tnQ+MXcV1/8cJ1AZ1u4YlwXWVbmn5H2RZxapig0gAN9mQkAg5CrjbuHglx1FTcBOlCFmyIv0sOSaJ5BqEFINiY5BlQDUpcYicyBEFCUiiTWKtUtM1RGRlsvxdYAM42EL2T+fCrO5e3/vmzMx999733udJK+3uO3POzGfOne+dP/e9OYYXBCAAAQhAAAK1EZgjkQ8fPnziyJEjtVWCwBCAAAQgAIFeJDBnzpz/SYR4fHz8xPnnn9+LDGgzBCAAAQhAoDYChw4dMghxbfg7J/AvDh8xj/7ubXPKB4z59AV95qNnz+ucylNTCNRM4IGxafN/rxw1g/NPNf9y6RnvDbq8IPA+AYSYVHAS+Ob+l8xdv3zdXD7YZ949ccLsf2bafGtogfm3pQPOshhAoJcJvH3suPnH7z9njp+YY/72zHlm8s1j5g/Tx8yPbxw05501t5fR0PYUAYSYdGhJ4LHn3jb//MBhs/lTg+Yv5n0wsT08fcx8/ZHfm//99/PN3w38GQQhAIECAl/5wR/My2+fMKsv/fCMxcMHXzeHp/9kfjLyN3CDQEIAISYRWhJY/5OXzMQbx80Ni2bPfm9/8kUz75TjZslfnQZBCECggMB/PjFlvnPNoDn7z0+dZbFi1yEz/c2LzWmnfgB2EECIyYHWBBBiMgQC4QQQ4nB2vVSSGXEv9XZAWx9/7m3zT/cfNrcNsTQdgI8iPU4gb2n6vw++bp5nabrHM2N28xFi0sFJwB7WWvrXfebd4yfMo7/jsJYTGgYQMMa8d1jr9+b4CZMc1vrDH4+ZF/54zDzCYS3yI0UAISYdVATk8aVv/PhFc8ZpHzTf+tTZPL6kooYRBN4jII8vrf6v5813Pr3A/OvSAR5fIjFmEUCISQg1ga8/8oL5SP+p5muXn6UugyEEIPAegTP/30Hzu/+4ILmZ5QWBNAGEmHxQE0CI1agwhMBJBBBikqKIAEJMbqgJIMRqVBhCACEmB9QEEGI1KgwRYnIAAuEEmBGHs+v2kghxt/dwie3LE+KjR4+arVu3mgMHDpwUqa+vz6xfv94MDg5G12L79u1m//79ZuHChWbDhg2mv78/2me3Odi3b1/CqBv5TE9Pm40bN5pVq1aZRYsWRXed5JO8RkZGon1pHSDEWlK9Z4cQ916fB7e4lRDL4Dg0NDTLd1nCMDExYTZt2mS++tWvljIIBwNoeMEQ3sJWfq644opGt65sIa6jsQhxHdQ7IyZC3Bn91Iha+gqxnS3nibRPg8bGxsydd95Z2uzaJ3Yn2foKcVn9UwUjhLgKysSoiwBCXBf5DozrK8TSxDKWABFiXbIgxDpOdVkxI66LfPPjIsTN76PG1LAMIbbLzG+++WbSLtnzs0vadtbzuc99zvzwhz9M3r/88svNgw8+OMNg+fLlyb6etZ2cnEzes/+3hvYGQP6WfdNbb73VjI6OzviR/9lyw8PDs/a5xTa9D5mtc3qfOltnW590u9J1snEXL15s1q1bZ+bOfe+r8FztyUsCuUHZvHlz8pbU6dJLLzW/+tWvZu0RF9V93rx5s9qcrk+r9hYlY6sy8t7tt99uPv/5z5tdu3YZ2/dZzlkG6TMG6RmxnDmQ/WLp8/R2iPC49957Z9pvzxVYPum98+wNYpql2GfrVsZFiBCXQbE7fSDE3dmvbWmVrxDbwdMOmNm93uz76YFYyixZsmSmHemlaevnuuuuSwZiW+7iiy+eOXyTPtx18803m9/85jdmamoqEWUrkmnxsANvdlaZtz8tvl999dVESN95551EFESA7c1A3gw+XUbEN8+H5WSXjM8666zCw0TZelkhSd8kuOoucOWgXXrrwFXG3jikE8xV5sUXX0z2+EWALfss52wuiP+0jfydPqyVt9KS/l8e74MHD84SafEpN3XZ/rIsyxZjhLgtw1JXOEWIu6Ibq2mErxDLYFg0+Nkap2cxdrBNC6r8LztQZgdZsbGzLhFdmTFlY4tN9n95gpcVlbxY6frMnz8/EYh0nbN7r9m6Zev79NNPJ21Mz5DzyqR7uUiIsrztDYMV0HTdFyxYcJIQu9qbdwLeVUbqLUJsb5zSKwD2FHTesnq6L+wsuMg+PWO+4IILcm8wZFaezg8rxBI7zb9de+cIcTXjVCdGQYg7sddqqrPv40t5S7jZx09aDbZpsbYz4jzxSA/sdlZZJFRpYcobcF2Hgmx9JaY8mmWFON2urN9We7dFg37eDNHyKCrj2iPO1r2IZd5s17ZX8yhaNo6UTYtgnhBnUzq9OiIz06wQ560I2GXp9LJ73haBvSlLC7GUzW4XlH2ZIcRlE+0efwhx9/Rl21viOyPOG9Dt/mC2snmDbZ4Q5wmf2GXFybV0mVemSCBE4GSglpcM1p/4xCfM97//fS8hzs54bduy+6JZLnlCUnSzkN0jFV+t6l4kxK3KFAlxqzJaIc7ueUvb5QZMHlvLCnHezU6acXbPOvtMezo/8p6FLxLwmIsMIY6h191lEeLu7t9SW1eGELd6FriVwNgZcdVCnDfLzFuads2IXUKcPXjUquO0Quyqe54Qu8rkCbGrjEaI8/bVXasldkl57dq1Ztu2bbP2uotudOy+b9Fp/vQBr+wBwNiLCSGOJdi95RHi7u3b0lsWI8Stllqzg2Z2+dq1r5meybqWpsXWfpqSa2m61encVjcGmqVpy2PlypXmZz/7mWl1MCvbkZqlaSlTdLK4aJm/qI9aPT6mKeMSYrunm2XgEuL0aeyHH354Zv83L/Gz9XQ9Vpe37x17QSHEsQS7tzxC3L19W3rLYoRYKlN0qMfu7VnxaCXE9iBW9hBS3mGttOja+GUIsbTjF7/4hXppWnNYK/vRlJrDWlkG6cNoRUKcrnt2Rlwkquky2RmxpkyoENvl7qJti/Rp+TSLvBWDVlsXeaKcPcBVxsWEEJdBsTt9IMTd2a9taVWsELseO9IsTYsQuPzkiW6IEMtjPdmbBysOds9Rc1grexMif8tjQ3YGmH38yoqG2KVPUqc7VfP4kqvuVojTM1FXGc2p6SwjlxAL5+zydnq/uNX5AbuUnN3TzbYj7+S9vSnLvqdZvQm5wBDiEGq9UQYh7o1+LqWVsUIslcgeoknvw2mFWPy4PgCjrMNa2YM8cljrxhtvNN/+9reTZ2Kzh4ikbkVLx632H7Pt0ZzgTbOUE+r2g1DsB1e46i4CmH3+OO+DPtLtzfvCBVcc+YIOzanpNB9pzy233GLuueeeZO936dKluV/60OqZ37S/Voe1pM+yH+jBYa1ShgycKAkgxEpQmBnD1yCSBU0jkHdSvGl1tPVhRtzUnqm/Xghx/X3QMTVAiDumq3qmoq5DV00CgRA3qTeaVReEuFn90ejaIMSN7p6eq5zrw1eaBgQhblqPNKc+CHFz+qLxNUGIG99FPVNBeyCs7Gd92wkQIW4n3c72jRB3dv9VWnuEuFLcBOsyAghxl3Voic1BiEuE2c2ufnH4iPnGj180Z5z2QfOtT51tPnr2vG5uLm2DQKkEHhibNqv/63nznU8vMP+6dMDMKdU7zjqdAELc6T1YQf2/uf8lc9cvXzdL/7rPvHv8hHn0d9PmW0MLzL8tHaggOiEg0LkE3j523Pzj958zx0/MMX975jzzhz8eM5N/PGZ+fOOgOe+s976LmhcEEGJyoCWBx5572/zzA4fN5k8Nmr+Y98HE9vD0MfP1R35v/vffzzd/N/BnEIQABAoIfOUHfzAvv33CrL70wzMWDx983Rye/pP5ycjfwA0CCQGEmERoSWD9T14yE28cNzcsmj37vf3JF828U46bJX91GgQhAIECAv/5xJT5zjWD5uw/P3WWxYpdh8z0Ny82p536AdhBACEmB1oTQIjJEAiEE0CIw9n1UklmxL3U2wFtffy5t80/3X/Y3DbE0nQAPor0OIG8pen/Pvi6eZ6l6R7PjNnNR4hJBycBe1jr8sE+8+6JE2b/MxzWckLDAALGmPcOa/3eHD9hksNak28eM5PTx8wjHNYiP1IEEGLSQUVAHl969Hdvm1M+YMynL+jj8SUVNYwg8B4BeXzp/145agbnn2r+5dIzeHyJxJhFACEmISAAAQhAAAI1EvAWYvvVYvI1Zfbr1mz9s1+H1kkfP1djHxAaAhCAAAR6mICXEMtXjo2OjpqRkZHki7wnJyeT3+1LPoR927ZtZu3atUa+g5QXBCAAAQhAAAKtCXgJ8e7du82yZcuSL0MX0d2zZ48ZHh42c+e+9wkx8kXle/fuNWvWrJn5Hx0AAQhAAAIQgEAxAS8hTrvJE12ZMe/cudO89dZbpq+v76SlazoCAhCAAAQgAIHZBIKFWJam5TU0NDTjUf4nYrxu3TozPj4+s4wNdAhAAAIQgAAE8gkECbFmCZr9YlIOAhCAAAQg4CbgLcQisFu2bDGrV69O9oqLXnKCeteuXWbFihUc3HL3AxYQgAAEINCjBLyE2D6eJMvRixYtaoks7zCXlvHU1JSRH14QgAAEIACBTiAwMDBg5Cfk5SXEeY8spYOm943z9pBDKkgZCEAAAhCAQDcTUAtx9sM6BMrixYuTg1kPPfRQ8ljTggULzNatW82BAwdm3rOPNnUzRNoGAQhAAAIQCCWgFuLQAJSDAAQgAAEIQKCYAEJMdkAAAhCAAARqJIAQ1wif0BCAAAQgAAGEmByAAAQgAAEI1EgAIa4RPqEhAAEIQAACCDE5AAEIQAACEKiRAEJcI3xCQwACEIAABBBicgACEIAABCBQIwGEuEb4hIYABCAAAQggxOQABCAAAQhAoEYCCHGN8AkNAQhAAAIQQIjJAQhAAAIQgECNBBDiGuETGgIQgAAEIIAQkwMQgAAEIACBGgkgxDXCJzQEIAABCEAAISYHIAABCEAAAjUSQIhrhE9oCEAAAhCAAEJMDkAAAhCAAARqJIAQ1wif0BCAAAQgAAGEmByAAAQgAAEI1EgAIa4RPqEhAAEIQAACCDE5AAEIQAACEKiRAEJcI3xCQwACEIAABBBicgACEIAABCBQIwGEuEb4hIYABCAAAQggxOQABCAAAQhAoEYCbRHi7du3m/3795uFCxeaDRs2mP7+/hqbSGgIQAACEIBAcwmULsRjY2NmdHTUjIyMmH379pnJycnkd14QgAAEIAABCJxMoHQh3r17t1m2bJkZHBw009PTZs+ePWZ4eNjMnTsX/hCAAAQgAAEIZAiULsRp/xMTE2bv3r1mzZo1CDGpBwEIQAACEMgh0FYhlqVpeQ0NDQEfAhCAAAQgAIEqhZjZMPkGAQhAAAIQcBNoy4xY9oa3bNliVq9enewV84IABCAAAQhAIJ9A6UJ89OhRs3Xr1mQ5etGiRUHcp6amjPz06qv/rhsKmz795fuT9z5+x2dybR676ZFexVZZu4vYSwXgX1k3EKjHCFy26YHCFj+x/vraaQwMDBj5CXmVLsQ8shTSDbPLvPSNvy90cvZ3f52895c3nZdr88Idz8RXAA8tCRSxl0LwJ3kg0B4CH7pxY6HjV+7Z0J6gFXktVYjtbPjAgQMz1V+8eLFZt24dp6Y9OhQh9oBVgylCXAN0QvY8AYS451OgWgAIcbW8faMhxL7EsIdAPAGEOJ4hHjwIIMQesGowRYhrgE7InieAEPd8ClQLACGulrdvNITYlxj2EIgngBDHM8SDBwGE2ANWDaYIcQ3QCdnzBBDink+BagEgxNXy9o2GEPsSwx4C8QQQ4niGePAggBB7wKrBFCGuATohe54AQtzzKVAtAIS4Wt6+0RBiX2LYQyCeAEIczxAPHgQQYg9YNZgixDVAJ2TPE0CIez4FqgWAEFfL2zcaQuxLDHsIxBNAiOMZ4sGDAELsAasGU4S4BuiE7HkCCHHPp0C1ABDiann7RkOIfYlhD4F4AghxPEM8eBBAiD1g1WCKENcAnZA9TwAh7vkUqBYAQlwtb99oCLEvMewhEE8AIY5niAcPAgixB6waTBHiGqATsucJIMQ9nwLVAkCIq+XtGw0h9iWGPQTiCSDE8Qzx4EEAIfaAVYMpQlwDdEL2PAGEuOdToFoACHG1vH2jIcS+xLCHQDwBhDieIR48CCDEHrBqMEWIa4BOyJ4ngBD3fApUCwAhrpa3bzSE2JcY9hCIJ4AQxzPEgwcBhNgDVg2mCHEN0AnZ8wQQ4p5PgWoBIMTV8vaNhhD7EsMeAvEEEOJ4hnjwIIAQe8CqwRQhrgE6IXueAELc8ylQLQCEuFrevtEQYl9i2EMgngBCHM8QDx4EEGIPWDWYIsQ1QCdkzxNAiHs+BaoFgBBXy9s3GkLsSwx7CMQTQIgzDMfGxszk5KQZGhqa9c7Ro0fN1q1bzYEDB5L/L1++3IyMjMT3QI95QIib3eEIcbP7h9p1JwGEONWvIsKbN282q1atOkmIp6enzbZt28zatWtNf39/d2ZDBa1CiCuAHBECIY6AR1EIBBJAiN8HNzExYXbs2GGuuuoqc+TIkZOEWN7fu3evWbNmjZk7d24gboohxM3OAYS42f1D7bqTAEKsXJqW2fLOnTvNW2+9Zfr6+syGDRuYGQdcEwhxALQKiyDEFcImFATeJ4AQK4V43759RsR43bp1Znx83IyOjrJHHHAZIcQB0CosghBXCJtQEECI83Og6LBW2pr94vDrByEOZ1dFSYS4CsrEgMBsAsyIlTPitJmcoN61a5dZsWIFy9OeVxRC7AmsYnOEuGLghIOAMQYhDhBimRHv2bPHDA8Pex/cmpqaMvLTq6/+u24obPr0l+9P3vv4HZ/JtXnspkd6FVtl7S5iLxWAf2XdQKAeI3DZpgcKW/zE+utrpzEwMGDkJ+R16NAhM0cKjo+Pnzj//PNVPoqWpmWPWF7yfHH6d5VTjGYIMCNudjIwI252/1C77iTAjNgxI969e7dZtmyZWbBgwcwHeixevDg5tMVjTP4XBULsz6zKEghxlbSJBYH3CCDEZEKlBBDiSnF7B0OIvZFRAALRBBDiaIQ48CGAEPvQqt4WIa6eOREhgBCTA5USQIgrxe0dDCH2RkYBCEQTQIijEeLAhwBC7EOreluEuHrmRIQAQkwOVEoAIa4Ut3cwhNgbGQUgEE0AIY5GiAMfAgixD63qbRHi6pkTEQIIMTlQKQGEuFLc3sEQYm9kFIBANAGEOBohDnwIIMQ+tKq3RYirZ05ECCDE5EClBBDiSnF7B0OIvZFRAALRBBDiaIQ48CGAEPvQqt4WIa6eOREhgBCTA5USQIgrxe0dDCH2RkYBCEQTQIijEeLAhwBC7EOreluEuHrmRIQAQkwOVEoAIa4Ut3cwhNgbGQUgEE0AIY5GiAMfAgixD63qbRHi6pkTEQIIMTlQKQGEuFLc3sEQYm9kFIBANAGEOBohDnwIIMQ+tKq3RYirZ05ECCDE5EClBBDiSnF7B0OIvZFRAALRBBDiaIQ48CGAEPvQqt4WIa6eOREhgBCTA5USQIgrxe0dDCH2RkYBCEQTQIijEeLAhwBC7EOreluEuHrmRIQAQkwOVEoAIa4Ut3cwhNgbGQUgEE0AIY5GiAMfAgixD63qbRHi6pkTEQIIMTlQKQGEuFLc3sEQYm9kFIBANAGEOBohDnwIIMQ+tKq3RYirZ05ECCDE5EClBBDiSnF7B0OIvZFRAALRBBDiaIQ48CGAEPvQqt4WIa6eOREhgBAH5MDY2JiZnJw0Q0NDAaV7uwhC3Oz+R4ib3T/UrjsJIMSe/SoivHnzZrNq1SqE2JOdmCPEAdAqLIIQVwibUBB4nwBC7JEKExMTZseOHeaqq64yR44cQYg92FlThDgAWoVFEOIKYRMKAghxeA6wNB3ODiEOZ1dFSYS4CsrEgMBsAsyIAzICIQ6A9n4RhDicXRUlEeIqKBMDAghxdA4gxOEIEeJwdlWURIiroEwMCCDE0TmAEIcjRIjD2VVREiGugjIxIIAQR+dAjBBPTU0Z+Wnn6+N3fKbQ/WM3PZK89w9PvJtr88vLTmln1Uz/XTcU+p/+8v3Je0X1t3VvawUdzl31j2Evoevi72IvdWsCf1ffa/i7fLTrfVfutCtulX6bzF/Doa6x57JNDxRW74n112uqXjhulnHtDgwMGPkJeR06dMjMkYLj4+Mnzj///BAfuWVihLi0SrRwpJnVzN9xMNfDG6svbmsVO31G7Kp/DHsBXxf/s7/766TfNfVva4JEOm9y/V25E9n0RhRvMn8NoKL6v3DHM5riwTZlHNZqKnuEOCctbEIhxGHXjGsw1VwMRewR4rA+SZfS8I+PEubBlTthXptVqsn8NaQQYg0lP5u2CbFfNaq31lwMCHFYv7gG0xj2CHFYnyDE8dzK8qDJ/7JitcMPQlw+VYSYGXHpWYUQl460VIdNFgJX7pQKoiZnTeavQYIQayj52SDECLFfxiisXYOpZiBiaVoBOtBEwz/QdXQxV+5EB2iAgybz1+BBiDWU/GwQYoTYL2MU1q7BVDMQIcQK0IEmGv6BrqOLuXInOkADHDSZvwYPQqyh5GeDECPEfhmjsHYNppqBCCFWgA400fAPdB1dzJU70QEa4KDJ/DV4EGINJT8bhBgh9ssYhbVrMNUMRAixAnSgiYZ/oOvoYq7ciQ7QAAdN5q/BgxBrKPnZIMQIsV/GKKxdg6lmIEKIFaADTTT8A11HF3PlTnSABjhoMn8NHoRYQ8nPBiFGiP0yRmHtGkw1AxFCrAAdaKLhH+g6upgrd6IDNMBBk/lr8CDEGkp+NggxQuyXMQpr12CqGYgQYgXoQBMN/0DX0cVcuRMdoAEOmsxfgwch1lDys0GIEWK/jFFYuwZTzUCEECtAB5po+Ae6ji7myp3oAA1w0GT+GjwIsYaSnw1CjBD7ZYzC2jWYagYihFgBOtBEwz/QdXQxV+5EB2iAgybz1+BBiDWU/GwQYoTYL2MU1q7BVDMQIcQK0IEmGv6BrqOLuXInOkADHDSZvwYPQqyh5GeDECPEfhmjsHYNppqBCCFWgA400fAPdB1dzJU70QEa4KDJ/DV4EGINJT8bhBgh9ssYhbVrMNUMRAixAnSgiYZ/oOvoYq7ciQ7QAAdN5q/BgxBrKPnZIMQIsV/GKKxdg6lmIEKIFaADTTT8A11HF3PlTnSABjhoMn8NHoRYQ8nPBiFGiP0yRmHtGkw1AxFCrAAdaKLhH+g6upgrd6IDNMBBk/lr8CDEGkp+NggxQuyXMQpr12CqGYgQYgXoQBMN/0DX0cVcuRMdoAEOmsxfgwch1lDys0GIEWK/jFFYuwZTzUCEECtAB5po+Ae6ji7myp3oAA1w0GT+GjwIsYaSnw1CjBD7ZYzC2jWYagYihFgBOtBEwz/QdXQxV+5EB2iAgybz1+BBiDWU/GwQYoTYL2MU1q7BVDMQIcQK0IEmGv6BrqOLuXInOkADHDSZvwYPQqyh5GeDECPEfhmjsHYNppqBCCFWgA400fAPdB1dzJU70QEa4KDJ/DV4EGINJT8bhBgh9ssYhbVrMNUMRAixAnSgiYZ/oOvoYq7ciQ7QAAdN5q/BgxBrKPnZIMQIsV/GKKxdg6lmIEKIFaADTTT8A11HF3PlTnSABjhoMn8NHoRYQ8nPBiFGiP0yRmHtGkw1AxFCrAAdaKLhH+g6upgrd6IDNMBBk/lr8CDEGkp+NggxQuyXMQpr12CqGYgQYgXoQBMN/0DX0cVcuRMdoAEOmsxfgwch1lDys/EW4u3bt5v9+/eb5cuXm5GRkVnRjh49arZu3WoOHDiQ/D/Pxq967bPWXAxFYvDG6ovbVzFjjGYwquti0DTcVf8Y9hK/Lv5nf/fXSfM19ddwqsumyfV35U5dzMqM22T+mnbWNfZ86MaNhdV75Z4Nmqo39tr1EuKxsTEzOjqaCLAI8pIlS8yiRYtmAExPT5tt27aZtWvXmv7+fhWYuow0FwNCHNY7rsE0hj1CHNYn6VIa/vFRwjy4cifMa7NKNZm/hhRCrKHkZ+MlxGnxnZiYME8++aRZuXLlTET53969e82aNWvM3Llz/WpSsbXmYkCIwzrFNZjGsEeIw/oEIY7nVpYHTf6XFasdfhDi8ql6CfHu3bvNsmXLzODgoMkTXZkx79y507z11lumr6/PbNiwobEzY83FgBCHJRxCHMatqlKa3K+qLtk4rtypq15lxm0yf007EWINJT8btRDL/u/dd99trr322kSIZRl6z549Znh4eGb2u2/fPiNivG7dOjM+Pj6zjO1XpWqsNRcDQhzWF67BNIY9M+KwPmFGHM+tLA+a/C8rVjv8IMTlUy1ViNPVa/p+seZiQIjDEg4hDuNWVSlN7ldVF2bEswm8cMczdaFXx0WI1ajUhmohFo+upel0VJlB79q1y6xYsaKRy9OawQghVufRLEOEOIxbVaU0uV9VXRBihFiba5yafp+U67BWdkacXbrWAp+amjLy087Xx+/4TKH7x256JHnvH554N9fml5ed0s6qmf67bij0P/3l+5P3iupv697WCjqcu+ofw15C18XfxV7q1gT+rr7X8Hf5aNf7rtxpV9wq/TaZv4ZDXWPPZZseKKzeE+uv11S9cNws49odGBgw8hPy8poRux5fkj1ieQ0NDZn07yEVa3cZzayAGXFYLzAjDuNWVSlN7ldVl2wcV+7UVa8y4zaZv6adLE1rKPnZeAmxuM77QA+7ZL1gwYKZD/RYvHhxcmirqY8xaS4GhNgvmay1azCNYS8x+ECPsH6xpTT84yKEl3blTrjn5pRsMn8NJYRYQ8nPxluI/dw311pzMSDEYf3nGkxj2CPEYX2SLqXhHx8lzIMrd8K8NqtUk/lrSCHEGkp+NghxDi97chEh9ksmZsTGdPKpV+m/uuuPEHNqumjU4bBW2Hjc6FKau1KEOKwLXYNpDHtmxGF9wow4nltZHjT5X1asdvhhRlw+VWbEzIhLzyqEuHSkpTpsshC4cqdUEDU5azJ/DRKEWEPJzwYhRoj9MkZh7RpMNQNKHaRaAAAUsklEQVQRX4OoAB1oouEf6Dq6mCt3ogM0wEGT+WvwIMQaSn42CDFC7JcxCmvXYKoZiBBiBehAEw3/QNfRxVy5Ex2gAQ6azF+DByHWUPKzQYgRYr+MUVi7BlPNQIQQK0AHmmj4B7qOLubKnegADXDQZP4aPAixhpKfDUKMEPtljMLaNZhqBiKEWAE60ETDP9B1dDFX7kQHaICDJvPX4EGINZT8bBBihNgvYxTWrsFUMxAhxArQgSYa/oGuo4u5cic6QAMcNJm/Bg9CrKHkZ4MQI8R+GaOwdg2mmoEIIVaADjTR8A90HV3MlTvRARrgoMn8NXgQYg0lPxuEGCH2yxiFtWsw1QxECLECdKCJhn+g6+hirtyJDtAAB03mr8GDEGso+dkgxAixX8YorF2DqWYgQogVoANNNPwDXUcXc+VOdIAGOGgyfw0ehFhDyc8GIUaI/TJGYe0aTDUDEUKsAB1oouEf6Dq6mCt3ogM0wEGT+WvwIMQaSn42CDFC7JcxCmvXYKoZiBBiBehAEw3/QNfRxVy5Ex2gAQ6azF+DByHWUPKzQYgRYr+MUVi7BlPNQIQQK0AHmmj4B7qOLubKnegADXDQZP4aPAixhpKfDUKMEPtljMLaNZhqBiKEWAE60ETDP9B1dDFX7kQHaICDJvPX4EGINZT8bBBihNgvYxTWrsFUMxAhxArQgSYa/oGuo4u5cic6QAMcNJm/Bg9CrKHkZ4MQI8R+GaOwdg2mmoEIIVaADjTR8A90HV3MlTvRARrgoMn8NXgQYg0lPxuEGCH2yxiFtWsw1QxECLECdKCJhn+g6+hirtyJDtAAB03mr8GDEGso+dkgxAixX8YorF2DqWYgQogVoANNNPwDXUcXc+VOdIAGOGgyfw0ehFhDyc8GIUaI/TJGYe0aTDUDEUKsAB1oouEf6Dq6mCt3ogM0wEGT+WvwIMQaSn42CDFC7JcxCmvXYKoZiBBiBehAEw3/QNfRxVy5Ex2gAQ6azF+DByHWUPKzQYgRYr+MUVi7BlPNQIQQK0AHmmj4B7qOLubKnegADXDQZP4aPAixhpKfDUKMEPtljMLaNZhqBiKEWAE60ETDP9B1dDFX7kQHaICDJvPX4EGINZT8bBBihNgvYxTWrsFUMxAhxArQgSYa/oGuo4u5cic6QAMcNJm/Bg9CrKHkZ9MWId6+fbvZv3+/Wb58uRkZGfGrUUXWmouhSAzeWH1xW2upGYzquhg0DXfVP4a9xK+L/9nf/XXSfE39NZzqsmly/V25UxezMuM2mb+mnXWNPR+6cWNh9V65Z4Om6o29dksX4rGxMTM6OpoIsAjykiVLzKJFi1SQqjTSXAwIcViPuAbTGPYIcVifpEtp+MdHCfPgyp0wr80q1WT+GlIIsYaSn03pQpwW34mJCfPkk0+alStX+tWqAmvNxYAQh3WEazCNYY8Qh/UJQhzPrSwPmvwvK1Y7/CDE5VMtXYh3795tli1bZgYHB40I8d69e82aNWvM3Llzy699hEfNxYAQhwFGiMO4VVVKk/tV1SUbx5U7ddWrzLhN5q9pJ0KsoeRnU6oQHz161Nx9993m2muvTYR4enra7NmzxwwPDyPEHv2iGYzquhg0zXDVXzMQcVhLQzrMRsM/zHN8KVfuxEeo30OT+Wvo1DX2sEes6R1jDEKsBOUw0wxGdV0Mmha66q8ZiBBiDekwGw3/MM/xpVy5Ex+hfg9N5q+hU9fYgxBreud9G5amPWAVmGoGo7ouBk3rXPXXDEQIsYZ0mI2Gf5jn+FKu3ImPUL+HJvPX0Klr7EGINb3zvg2HtTxgIcQnEXjhjmeS/yHE8XlU5KHJQoAQv5f/TX4hxOX3Tql7xFK9Mh5fmpqaMvLDCwIQgAAEINAJBAYGBoz8hLxKF2KpRCd8oEcILMpAAAIQgAAEyibQFiEuu5L4gwAEIAABCHQrAYS4W3uWdkEAAhCAQEcQQIg7opuoJAQgAAEIdCsBhLhbe5Z2QQACEIBARxBAiDuim6gkBCAAAQh0KwGEuFt7lnZBAAIQgEBHEECIO6KbqCQEIAABCHQrga4S4n379pl77713pq8WL15s1q1bZ9555x2zceNGMzk5OfPe8uXLk+9Mlpd8OYV9v6+vz6xfvz750op2v+Szubdu3WoOHDiQhLr11ltnfXdzuj22vum62vqtWrXKDA0NzWqHfW/hwoVmw4YNpr+/v93NSfxn22SDStssf6mrtTvrrLNm+kHaKy95v8qXfAjN5s2bZ/G39ZPv0s6yzeaIqx+raEu2vhLTfvuZ5Mf3vve9mTxL94nk+bZt28zatWsry5EiHrYf0u9L3shLckOuZfstbvaDg1asWHHStV11ztv65l2veTmd/lY6KZseA+y1XEXO2BhF16yMn1dffbWRjy1OjyHpT0+sa+y0dU9/gJT8T+r26quvzuSKfV9yokgbmpD/XSfE6YHcXgRLly49abCxyXTBBRfM+saoKr+6MZvQ6YTIS7AlS5YkNwhpO3sRiVjkDarCQATQ3nS0+wLPfvFHOl66TfYC/vCHPzxz0aR5tLue2XqJEKcHQcmDTZs2meuuuy4R4uxHt6a/3rNVP1bVDpsHL7/88sygmRZiGYTst6Kl6yT90ISBSOqUzfl03eRb3CT/5cZI2rpr1y4jIpy9wcz6qIp/dtywOSH1y34nux2XrrzyykSEJb9su9J/V1X3dJzsjYO9OUpfG+l8b3VdVFH/vJua9DVg22PrYm/yW2lDFfXOxuhqIZZOkovgmmuuOWmwsR0hd0qjo6OzhKoKQcgT/PQFmv46yfTs5vrrrzc7duyYNYNp1U773sqVKyvJr1ZCnP5azBdffDH5rurTTz89uetesGBB4eDa7orLYLNz505zzjnnzHx3dvpOWgbM7MBvv9xE6pb9zu06ZvaWu9Tn3HPPTQb3ThfidC6lOY+Pjyc3l9mVkzpvKiRf0nUquibTbZL6Zseeqq/X7LWVJ8T2f3bVJD2JKbouqlhRlLqnb8rkb7mp/MhHPmI++tGPJjc39jp9+umnk6banGk1ZrZ7vMnz39VCrJkRy8UjYiydVuUre+FmZylF3+OcN9hYgZMZT1akhUGV7WslxOmL5qmnnpppstRPLty6vrta+iI72Dz88MPmjDPOMEeOHJmZEUuFsysLrfqxynyy3K+44oqkLTJovvHGG8lNgsxmOn1GLDNLEYBLLrnE/Pa3v82dDcv7kktVb23YG+Xbb7/d3HzzzSdta2VXTGyeP/roo5Vem5p8zBNiuVkQrlbIsjPivOtCE6ssGyu29sZGVk5kXE/fQNvxhhlxWdRb+MnuEbfaV7XvVTH7zatyq1lTq+VxlxDfdttts/bCq95zyttvSu+pWt5yccsFIy/5XWbF2SW8ClImCWFnv/K7Xf6XwVIG/ddee21mYNfuAVZV73Sc9A2Qvfu/6KKLZoQ4u0ds+2T+/PmNWpqWLYL0K31uIrtdkLarckupqH+L9kvTy+XpG7fssq5shbz55pvGnm2x++FV5lOREMs2gN3CSG8TSN3yros66mxj2rz/4he/aH70ox+Z4eFhIzc96T3itDY0YWumq2fE6QMdRbCrnjHaZKliRlzHTUarGbG9aOXw3PPPP5/sWYoQyIV95plnmnnz5tUym7F5IiJsbwpkYJe65S2BSjssW/m9yKbKwSjN3Yqr3P0//vjjHTsjzvIryi1XzlXZDzZW+sZA8t3Ogh966CGzbNmyZNacN/akt2+aJMSyEmRFWvLd7tdn2dYx5mRvpOXcjyyZyxbNs88+m6xiaW4wqjrQmpePXS3ErZZsWwliFeKctxdkxTlvT7JVW4puOOrYM3MNinaAkiVfWT4V8ZWLRk462kMrVQ+clp/MymUp97zzzjMXXnhhcgpdBh057JddNrcXttx9Z2fydSxXZ7lL/WQQklenLk1rhbiOPfls3bJjRvbak+VT2be02wYy6OcdLGuyENs2Sdvt4dCi66LK7QGp13333ZdsI8kZGrnJEd7yVbr2vEQ2RzTaUOU41NVCrJkRZwcwEQrZZ/3a177W9sc5sntHW7ZsMatXr04SKe/UtOzTZE+Aa05N2wunisRyCXHRaemDBw9W+phVmoVlLUtYcmrVnrqUXLB7TfJ/+yhTto2t+rEK5hIjW6c056985SsduUesEeImLElLPSWHZOnTPuaTvX7lb1mdkO+rtQcn09euPaOSffymqvyxcYpmjvZshF2Gli0DmXm2ui6qqnveEwNSzx/84Aczj6IyI66qNzJ7FRLWPk8ov7faB6jrWTjX86d5ey+u54iz7RT7tMC3uzuKnkm0e9X2/fTzw/awVPo50XbXM0+IZbCRgVBe8nt6Zpvlnt57d/VjFW3JuwGS/JE2iBDnPUcsbZAbu+wz9lWfK0ivTmVPEafZFbUxvfcn9lV+FkC6funrNfsss80fYZs+GJrNnTr3h6UtLiHOtqPVdVFF3tsY2RuY7IQqe34orQ1NyP+umhFX2fHEggAEIAABCJRBACEugyI+IAABCEAAAoEEEOJAcBSDAAQgAAEIlEEAIS6DIj4gAAEIQAACgQQQ4kBwFIMABCAAAQiUQQAhLoMiPiAAAQhAAAKBBBDiQHAUgwAEIAABCJRBACEugyI+IAABCEAAAoEEEOJAcBSDAAQgAAEIlEEAIS6DIj4gAAEIQAACgQQQ4kBwFIMABCAAAQiUQQAhLoMiPiAAAQhAAAKBBBDiQHAUgwAEIAABCJRBACEugyI+IAABCEAAAoEEEOJAcBSDAAQgAAEIlEEAIS6DIj4gAAEIQAACgQQQ4kBwFIMABCAAAQiUQQAhLoMiPtQExsbGzOjoqBkZGZkps337drNkyRKzaNEis3v3brNs2TIzODiYvC/v7d+/P/l9+fLlSbmjR4+au+++21x77bUzdhMTE2bv3r1mzZo1Zu7cuer6aA3zYqbL5tVzenrabNu2zaxdu9b09/cbafudd95p1q9fn9Q7+762Lho7ibV582Zz6623JlzlJW3YunVr8vfSpUvNxo0bzeTk5Iy7vr6+pG5PP/20uffee2f+v3DhQrNhw4akDWW/ihgIz4suusjs2bNHVUep16pVq5J2bdmyxaxevXomN/Ji7Nu3L2nK0NDQDBubU/Pnz0/iDg8PJ7lkuR04cCCxlThSLs9vXn6XzQx/3UcAIe6+Pm10i3yEWAZjEQE7WNq/r7zyykYJsbaeMviLwFlxbOfNgxViKxqSFBJv06ZN5rrrrksEK32TkE6arEiJL/nfunXr2nKTk735sgK3cuXK5MbM3si0qqOUsQIsv6dv9qTukkf2hkT8aIVYbOXmRXJQyltRlr/lZirLECFu9PDT2MohxI3tmu6smFaIpfXZGa4MsDJT+cIXvpAIWhNmxHlimp4pPfXUUzMiIIJ95plnmj/96U9GREZYyIzU3miU2ePie+fOneacc86ZWSWw7EWUfIRY6pUVyzLrmif8IqQrVqxQ3yyk67hgwYKZG7Xs7NbWWyvE4+PjJ63gSJ8/+eST5pprrkGIy0yEHvaFEPdw55fd9A/duDHX5Sv3bJj5v1aIRcyKRKrspemXvvH3hSjO/u6vT1q6tMvm8kaRmFrhsu2wwnfDDTckS+2y7Pnoo4+eNFPT9Mlf3nRertkLdzwzi7MVGzujfPjhh80ZZ5xhjhw54i3EebNKV13n7zhYaPLG6otn3svezNhYeTPOIiG1N2l2OTl905GdDfvMiFv1EUvTrgzgfS0BhFhLCjsnAa0Qy95l9mWXa62AyT6lvOxenN3PlEH1lltuMffcc4+xe3bW1+LFi4OWT2OEODuzSguF1FX2VWVm/8lPftL89Kc/NV/60pfMfffdl8zmZVaV3g93An7fQCvEMquUl+y/i6jJasIll1xiXnvttdw9YrsXLLN4yz7bnvTyrqu+WiFO31jJbHbXrl3JbFhe2X3sdB1b7WPbJWTxkbekbrcJ0m2we+TpWbTUxZ5fsEv7b775ppFck33o2267bdYetvizZxlcfHgfApYAQkwulEZAK8Saw1p5M2IZXGVg/OxnP2sefPDB0pamY4TYNSOWQV32ET/2sY+ZZ599NjlsJiJw+umnm5///Oe5+5+uDvERYhER4X311Vcne8RSH1lp8F2abueMWNpr/cuNi9ygyNJ9q8Ns6Rugor32opskGy99s5G+GUgLcd6M2M6+5WZqx44ds/qQPWJX9vJ+HgGEmLwojUCZQiyVyu4RN1GI80TA1lNmdSIsMsufmpoy5557bjLDl8H68ccfT7iHnPL2EWIRYOF43nnnmQsvvDARN18hdp0YL0og7YxYytt9V1k6twKpFeI8YS36X3qGrxHivD1ihLi0IQNH7xNAiEmF0giUKcSylJo9jSwzHNlflaXppsyIBV7RqWl7CCvvtLQ9vRxyUMtHiGXPVE79vvzyy8kjSCJ4vkIcemraR4jtzYvsX9tDeD5CrHlEKZ3o2sNaUiZ9atr296uvvposTTMjLm346GlHCHFPd3+5jS9biO2gZ58jtvuD8+bNK/XxJe3StAzI6X3p9F5g3nPElm72+eH0IzA+e67Wn48Qy1K41E1e8rtdSs97jlhsZK9ehLqM54h9hNjOYKV+dk9XxDW7R5yuY3pGa8tL3e0z6mUsTec9R2zPIrzzzjucmi53COlZbwhxz3Z9+Q3XCHH5UeM9aoQ4Pkp5HjRCXF60cE++QhweiZIQ6GwCCHFn9x+1hwAEIACBDieAEHd4B1J9CEAAAhDobAIIcWf3H7WHAAQgAIEOJ4AQd3gHUn0IQAACEOhsAghxZ/cftYcABCAAgQ4ngBB3eAdSfQhAAAIQ6GwCCHFn9x+1hwAEIACBDieAEHd4B1J9CEAAAhDobAIIcWf3H7WHAAQgAIEOJ4AQd3gHUn0IQAACEOhsAghxZ/cftYcABCAAgQ4ngBB3eAdSfQhAAAIQ6GwCCHFn9x+1hwAEIACBDieAEHd4B1J9CEAAAhDobAIIcWf3H7WHAAQgAIEOJ4AQd3gHUn0IQAACEOhsAjNCfOjQoUdPnDjxic5uDrWHAAQgAAEIdBaBOXPm/M//B4MNs0M6lhIbAAAAAElFTkSuQmCC"/>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p:cNvSpPr txBox="1"/>
          <p:nvPr/>
        </p:nvSpPr>
        <p:spPr>
          <a:xfrm>
            <a:off x="2438400" y="1687967"/>
            <a:ext cx="3886200" cy="646331"/>
          </a:xfrm>
          <a:prstGeom prst="rect">
            <a:avLst/>
          </a:prstGeom>
          <a:noFill/>
        </p:spPr>
        <p:txBody>
          <a:bodyPr wrap="square" rtlCol="0">
            <a:spAutoFit/>
          </a:bodyPr>
          <a:lstStyle/>
          <a:p>
            <a:endParaRPr lang="en-IN" dirty="0"/>
          </a:p>
          <a:p>
            <a:endParaRPr lang="en-IN" dirty="0"/>
          </a:p>
        </p:txBody>
      </p:sp>
      <p:sp>
        <p:nvSpPr>
          <p:cNvPr id="12" name="AutoShape 4" descr="data:image/png;base64,iVBORw0KGgoAAAANSUhEUgAAAeIAAAEiCAYAAAAlAdEXAAAAAXNSR0IArs4c6QAAIABJREFUeF7tnQ+MXcV1/8cJ1AZ1u4YlwXWVbmn5H2RZxapig0gAN9mQkAg5CrjbuHglx1FTcBOlCFmyIv0sOSaJ5BqEFINiY5BlQDUpcYicyBEFCUiiTWKtUtM1RGRlsvxdYAM42EL2T+fCrO5e3/vmzMx999733udJK+3uO3POzGfOne+dP/e9OYYXBCAAAQhAAAK1EZgjkQ8fPnziyJEjtVWCwBCAAAQgAIFeJDBnzpz/SYR4fHz8xPnnn9+LDGgzBCAAAQhAoDYChw4dMghxbfg7J/AvDh8xj/7ubXPKB4z59AV95qNnz+ucylNTCNRM4IGxafN/rxw1g/NPNf9y6RnvDbq8IPA+AYSYVHAS+Ob+l8xdv3zdXD7YZ949ccLsf2bafGtogfm3pQPOshhAoJcJvH3suPnH7z9njp+YY/72zHlm8s1j5g/Tx8yPbxw05501t5fR0PYUAYSYdGhJ4LHn3jb//MBhs/lTg+Yv5n0wsT08fcx8/ZHfm//99/PN3w38GQQhAIECAl/5wR/My2+fMKsv/fCMxcMHXzeHp/9kfjLyN3CDQEIAISYRWhJY/5OXzMQbx80Ni2bPfm9/8kUz75TjZslfnQZBCECggMB/PjFlvnPNoDn7z0+dZbFi1yEz/c2LzWmnfgB2EECIyYHWBBBiMgQC4QQQ4nB2vVSSGXEv9XZAWx9/7m3zT/cfNrcNsTQdgI8iPU4gb2n6vw++bp5nabrHM2N28xFi0sFJwB7WWvrXfebd4yfMo7/jsJYTGgYQMMa8d1jr9+b4CZMc1vrDH4+ZF/54zDzCYS3yI0UAISYdVATk8aVv/PhFc8ZpHzTf+tTZPL6kooYRBN4jII8vrf6v5813Pr3A/OvSAR5fIjFmEUCISQg1ga8/8oL5SP+p5muXn6UugyEEIPAegTP/30Hzu/+4ILmZ5QWBNAGEmHxQE0CI1agwhMBJBBBikqKIAEJMbqgJIMRqVBhCACEmB9QEEGI1KgwRYnIAAuEEmBGHs+v2kghxt/dwie3LE+KjR4+arVu3mgMHDpwUqa+vz6xfv94MDg5G12L79u1m//79ZuHChWbDhg2mv78/2me3Odi3b1/CqBv5TE9Pm40bN5pVq1aZRYsWRXed5JO8RkZGon1pHSDEWlK9Z4cQ916fB7e4lRDL4Dg0NDTLd1nCMDExYTZt2mS++tWvljIIBwNoeMEQ3sJWfq644opGt65sIa6jsQhxHdQ7IyZC3Bn91Iha+gqxnS3nibRPg8bGxsydd95Z2uzaJ3Yn2foKcVn9UwUjhLgKysSoiwBCXBf5DozrK8TSxDKWABFiXbIgxDpOdVkxI66LfPPjIsTN76PG1LAMIbbLzG+++WbSLtnzs0vadtbzuc99zvzwhz9M3r/88svNgw8+OMNg+fLlyb6etZ2cnEzes/+3hvYGQP6WfdNbb73VjI6OzviR/9lyw8PDs/a5xTa9D5mtc3qfOltnW590u9J1snEXL15s1q1bZ+bOfe+r8FztyUsCuUHZvHlz8pbU6dJLLzW/+tWvZu0RF9V93rx5s9qcrk+r9hYlY6sy8t7tt99uPv/5z5tdu3YZ2/dZzlkG6TMG6RmxnDmQ/WLp8/R2iPC49957Z9pvzxVYPum98+wNYpql2GfrVsZFiBCXQbE7fSDE3dmvbWmVrxDbwdMOmNm93uz76YFYyixZsmSmHemlaevnuuuuSwZiW+7iiy+eOXyTPtx18803m9/85jdmamoqEWUrkmnxsANvdlaZtz8tvl999dVESN95551EFESA7c1A3gw+XUbEN8+H5WSXjM8666zCw0TZelkhSd8kuOoucOWgXXrrwFXG3jikE8xV5sUXX0z2+EWALfss52wuiP+0jfydPqyVt9KS/l8e74MHD84SafEpN3XZ/rIsyxZjhLgtw1JXOEWIu6Ibq2mErxDLYFg0+Nkap2cxdrBNC6r8LztQZgdZsbGzLhFdmTFlY4tN9n95gpcVlbxY6frMnz8/EYh0nbN7r9m6Zev79NNPJ21Mz5DzyqR7uUiIsrztDYMV0HTdFyxYcJIQu9qbdwLeVUbqLUJsb5zSKwD2FHTesnq6L+wsuMg+PWO+4IILcm8wZFaezg8rxBI7zb9de+cIcTXjVCdGQYg7sddqqrPv40t5S7jZx09aDbZpsbYz4jzxSA/sdlZZJFRpYcobcF2Hgmx9JaY8mmWFON2urN9We7dFg37eDNHyKCrj2iPO1r2IZd5s17ZX8yhaNo6UTYtgnhBnUzq9OiIz06wQ560I2GXp9LJ73haBvSlLC7GUzW4XlH2ZIcRlE+0efwhx9/Rl21viOyPOG9Dt/mC2snmDbZ4Q5wmf2GXFybV0mVemSCBE4GSglpcM1p/4xCfM97//fS8hzs54bduy+6JZLnlCUnSzkN0jFV+t6l4kxK3KFAlxqzJaIc7ueUvb5QZMHlvLCnHezU6acXbPOvtMezo/8p6FLxLwmIsMIY6h191lEeLu7t9SW1eGELd6FriVwNgZcdVCnDfLzFuads2IXUKcPXjUquO0Quyqe54Qu8rkCbGrjEaI8/bVXasldkl57dq1Ztu2bbP2uotudOy+b9Fp/vQBr+wBwNiLCSGOJdi95RHi7u3b0lsWI8Stllqzg2Z2+dq1r5meybqWpsXWfpqSa2m61encVjcGmqVpy2PlypXmZz/7mWl1MCvbkZqlaSlTdLK4aJm/qI9aPT6mKeMSYrunm2XgEuL0aeyHH354Zv83L/Gz9XQ9Vpe37x17QSHEsQS7tzxC3L19W3rLYoRYKlN0qMfu7VnxaCXE9iBW9hBS3mGttOja+GUIsbTjF7/4hXppWnNYK/vRlJrDWlkG6cNoRUKcrnt2Rlwkquky2RmxpkyoENvl7qJti/Rp+TSLvBWDVlsXeaKcPcBVxsWEEJdBsTt9IMTd2a9taVWsELseO9IsTYsQuPzkiW6IEMtjPdmbBysOds9Rc1grexMif8tjQ3YGmH38yoqG2KVPUqc7VfP4kqvuVojTM1FXGc2p6SwjlxAL5+zydnq/uNX5AbuUnN3TzbYj7+S9vSnLvqdZvQm5wBDiEGq9UQYh7o1+LqWVsUIslcgeoknvw2mFWPy4PgCjrMNa2YM8cljrxhtvNN/+9reTZ2Kzh4ikbkVLx632H7Pt0ZzgTbOUE+r2g1DsB1e46i4CmH3+OO+DPtLtzfvCBVcc+YIOzanpNB9pzy233GLuueeeZO936dKluV/60OqZ37S/Voe1pM+yH+jBYa1ShgycKAkgxEpQmBnD1yCSBU0jkHdSvGl1tPVhRtzUnqm/Xghx/X3QMTVAiDumq3qmoq5DV00CgRA3qTeaVReEuFn90ejaIMSN7p6eq5zrw1eaBgQhblqPNKc+CHFz+qLxNUGIG99FPVNBeyCs7Gd92wkQIW4n3c72jRB3dv9VWnuEuFLcBOsyAghxl3Voic1BiEuE2c2ufnH4iPnGj180Z5z2QfOtT51tPnr2vG5uLm2DQKkEHhibNqv/63nznU8vMP+6dMDMKdU7zjqdAELc6T1YQf2/uf8lc9cvXzdL/7rPvHv8hHn0d9PmW0MLzL8tHaggOiEg0LkE3j523Pzj958zx0/MMX975jzzhz8eM5N/PGZ+fOOgOe+s976LmhcEEGJyoCWBx5572/zzA4fN5k8Nmr+Y98HE9vD0MfP1R35v/vffzzd/N/BnEIQABAoIfOUHfzAvv33CrL70wzMWDx983Rye/pP5ycjfwA0CCQGEmERoSWD9T14yE28cNzcsmj37vf3JF828U46bJX91GgQhAIECAv/5xJT5zjWD5uw/P3WWxYpdh8z0Ny82p536AdhBACEmB1oTQIjJEAiEE0CIw9n1UklmxL3U2wFtffy5t80/3X/Y3DbE0nQAPor0OIG8pen/Pvi6eZ6l6R7PjNnNR4hJBycBe1jr8sE+8+6JE2b/MxzWckLDAALGmPcOa/3eHD9hksNak28eM5PTx8wjHNYiP1IEEGLSQUVAHl969Hdvm1M+YMynL+jj8SUVNYwg8B4BeXzp/145agbnn2r+5dIzeHyJxJhFACEmISAAAQhAAAI1EvAWYvvVYvI1Zfbr1mz9s1+H1kkfP1djHxAaAhCAAAR6mICXEMtXjo2OjpqRkZHki7wnJyeT3+1LPoR927ZtZu3atUa+g5QXBCAAAQhAAAKtCXgJ8e7du82yZcuSL0MX0d2zZ48ZHh42c+e+9wkx8kXle/fuNWvWrJn5Hx0AAQhAAAIQgEAxAS8hTrvJE12ZMe/cudO89dZbpq+v76SlazoCAhCAAAQgAIHZBIKFWJam5TU0NDTjUf4nYrxu3TozPj4+s4wNdAhAAAIQgAAE8gkECbFmCZr9YlIOAhCAAAQg4CbgLcQisFu2bDGrV69O9oqLXnKCeteuXWbFihUc3HL3AxYQgAAEINCjBLyE2D6eJMvRixYtaoks7zCXlvHU1JSRH14QgAAEIACBTiAwMDBg5Cfk5SXEeY8spYOm943z9pBDKkgZCEAAAhCAQDcTUAtx9sM6BMrixYuTg1kPPfRQ8ljTggULzNatW82BAwdm3rOPNnUzRNoGAQhAAAIQCCWgFuLQAJSDAAQgAAEIQKCYAEJMdkAAAhCAAARqJIAQ1wif0BCAAAQgAAGEmByAAAQgAAEI1EgAIa4RPqEhAAEIQAACCDE5AAEIQAACEKiRAEJcI3xCQwACEIAABBBicgACEIAABCBQIwGEuEb4hIYABCAAAQggxOQABCAAAQhAoEYCCHGN8AkNAQhAAAIQQIjJAQhAAAIQgECNBBDiGuETGgIQgAAEIIAQkwMQgAAEIACBGgkgxDXCJzQEIAABCEAAISYHIAABCEAAAjUSQIhrhE9oCEAAAhCAAEJMDkAAAhCAAARqJIAQ1wif0BCAAAQgAAGEmByAAAQgAAEI1EgAIa4RPqEhAAEIQAACCDE5AAEIQAACEKiRAEJcI3xCQwACEIAABBBicgACEIAABCBQIwGEuEb4hIYABCAAAQggxOQABCAAAQhAoEYCbRHi7du3m/3795uFCxeaDRs2mP7+/hqbSGgIQAACEIBAcwmULsRjY2NmdHTUjIyMmH379pnJycnkd14QgAAEIAABCJxMoHQh3r17t1m2bJkZHBw009PTZs+ePWZ4eNjMnTsX/hCAAAQgAAEIZAiULsRp/xMTE2bv3r1mzZo1CDGpBwEIQAACEMgh0FYhlqVpeQ0NDQEfAhCAAAQgAIEqhZjZMPkGAQhAAAIQcBNoy4xY9oa3bNliVq9enewV84IABCAAAQhAIJ9A6UJ89OhRs3Xr1mQ5etGiRUHcp6amjPz06qv/rhsKmz795fuT9z5+x2dybR676ZFexVZZu4vYSwXgX1k3EKjHCFy26YHCFj+x/vraaQwMDBj5CXmVLsQ8shTSDbPLvPSNvy90cvZ3f52895c3nZdr88Idz8RXAA8tCRSxl0LwJ3kg0B4CH7pxY6HjV+7Z0J6gFXktVYjtbPjAgQMz1V+8eLFZt24dp6Y9OhQh9oBVgylCXAN0QvY8AYS451OgWgAIcbW8faMhxL7EsIdAPAGEOJ4hHjwIIMQesGowRYhrgE7InieAEPd8ClQLACGulrdvNITYlxj2EIgngBDHM8SDBwGE2ANWDaYIcQ3QCdnzBBDink+BagEgxNXy9o2GEPsSwx4C8QQQ4niGePAggBB7wKrBFCGuATohe54AQtzzKVAtAIS4Wt6+0RBiX2LYQyCeAEIczxAPHgQQYg9YNZgixDVAJ2TPE0CIez4FqgWAEFfL2zcaQuxLDHsIxBNAiOMZ4sGDAELsAasGU4S4BuiE7HkCCHHPp0C1ABDiann7RkOIfYlhD4F4AghxPEM8eBBAiD1g1WCKENcAnZA9TwAh7vkUqBYAQlwtb99oCLEvMewhEE8AIY5niAcPAgixB6waTBHiGqATsucJIMQ9nwLVAkCIq+XtGw0h9iWGPQTiCSDE8Qzx4EEAIfaAVYMpQlwDdEL2PAGEuOdToFoACHG1vH2jIcS+xLCHQDwBhDieIR48CCDEHrBqMEWIa4BOyJ4ngBD3fApUCwAhrpa3bzSE2JcY9hCIJ4AQxzPEgwcBhNgDVg2mCHEN0AnZ8wQQ4p5PgWoBIMTV8vaNhhD7EsMeAvEEEOJ4hnjwIIAQe8CqwRQhrgE6IXueAELc8ylQLQCEuFrevtEQYl9i2EMgngBCHM8QDx4EEGIPWDWYIsQ1QCdkzxNAiHs+BaoFgBBXy9s3GkLsSwx7CMQTQIgzDMfGxszk5KQZGhqa9c7Ro0fN1q1bzYEDB5L/L1++3IyMjMT3QI95QIib3eEIcbP7h9p1JwGEONWvIsKbN282q1atOkmIp6enzbZt28zatWtNf39/d2ZDBa1CiCuAHBECIY6AR1EIBBJAiN8HNzExYXbs2GGuuuoqc+TIkZOEWN7fu3evWbNmjZk7d24gboohxM3OAYS42f1D7bqTAEKsXJqW2fLOnTvNW2+9Zfr6+syGDRuYGQdcEwhxALQKiyDEFcImFATeJ4AQK4V43759RsR43bp1Znx83IyOjrJHHHAZIcQB0CosghBXCJtQEECI83Og6LBW2pr94vDrByEOZ1dFSYS4CsrEgMBsAsyIlTPitJmcoN61a5dZsWIFy9OeVxRC7AmsYnOEuGLghIOAMQYhDhBimRHv2bPHDA8Pex/cmpqaMvLTq6/+u24obPr0l+9P3vv4HZ/JtXnspkd6FVtl7S5iLxWAf2XdQKAeI3DZpgcKW/zE+utrpzEwMGDkJ+R16NAhM0cKjo+Pnzj//PNVPoqWpmWPWF7yfHH6d5VTjGYIMCNudjIwI252/1C77iTAjNgxI969e7dZtmyZWbBgwcwHeixevDg5tMVjTP4XBULsz6zKEghxlbSJBYH3CCDEZEKlBBDiSnF7B0OIvZFRAALRBBDiaIQ48CGAEPvQqt4WIa6eOREhgBCTA5USQIgrxe0dDCH2RkYBCEQTQIijEeLAhwBC7EOreluEuHrmRIQAQkwOVEoAIa4Ut3cwhNgbGQUgEE0AIY5GiAMfAgixD63qbRHi6pkTEQIIMTlQKQGEuFLc3sEQYm9kFIBANAGEOBohDnwIIMQ+tKq3RYirZ05ECCDE5EClBBDiSnF7B0OIvZFRAALRBBDiaIQ48CGAEPvQqt4WIa6eOREhgBCTA5USQIgrxe0dDCH2RkYBCEQTQIijEeLAhwBC7EOreluEuHrmRIQAQkwOVEoAIa4Ut3cwhNgbGQUgEE0AIY5GiAMfAgixD63qbRHi6pkTEQIIMTlQKQGEuFLc3sEQYm9kFIBANAGEOBohDnwIIMQ+tKq3RYirZ05ECCDE5EClBBDiSnF7B0OIvZFRAALRBBDiaIQ48CGAEPvQqt4WIa6eOREhgBCTA5USQIgrxe0dDCH2RkYBCEQTQIijEeLAhwBC7EOreluEuHrmRIQAQkwOVEoAIa4Ut3cwhNgbGQUgEE0AIY5GiAMfAgixD63qbRHi6pkTEQIIMTlQKQGEuFLc3sEQYm9kFIBANAGEOBohDnwIIMQ+tKq3RYirZ05ECCDE5EClBBDiSnF7B0OIvZFRAALRBBDiaIQ48CGAEPvQqt4WIa6eOREhgBAH5MDY2JiZnJw0Q0NDAaV7uwhC3Oz+R4ib3T/UrjsJIMSe/SoivHnzZrNq1SqE2JOdmCPEAdAqLIIQVwibUBB4nwBC7JEKExMTZseOHeaqq64yR44cQYg92FlThDgAWoVFEOIKYRMKAghxeA6wNB3ODiEOZ1dFSYS4CsrEgMBsAsyIAzICIQ6A9n4RhDicXRUlEeIqKBMDAghxdA4gxOEIEeJwdlWURIiroEwMCCDE0TmAEIcjRIjD2VVREiGugjIxIIAQR+dAjBBPTU0Z+Wnn6+N3fKbQ/WM3PZK89w9PvJtr88vLTmln1Uz/XTcU+p/+8v3Je0X1t3VvawUdzl31j2Evoevi72IvdWsCf1ffa/i7fLTrfVfutCtulX6bzF/Doa6x57JNDxRW74n112uqXjhulnHtDgwMGPkJeR06dMjMkYLj4+Mnzj///BAfuWVihLi0SrRwpJnVzN9xMNfDG6svbmsVO31G7Kp/DHsBXxf/s7/766TfNfVva4JEOm9y/V25E9n0RhRvMn8NoKL6v3DHM5riwTZlHNZqKnuEOCctbEIhxGHXjGsw1VwMRewR4rA+SZfS8I+PEubBlTthXptVqsn8NaQQYg0lP5u2CbFfNaq31lwMCHFYv7gG0xj2CHFYnyDE8dzK8qDJ/7JitcMPQlw+VYSYGXHpWYUQl460VIdNFgJX7pQKoiZnTeavQYIQayj52SDECLFfxiisXYOpZiBiaVoBOtBEwz/QdXQxV+5EB2iAgybz1+BBiDWU/GwQYoTYL2MU1q7BVDMQIcQK0IEmGv6BrqOLuXInOkADHDSZvwYPQqyh5GeDECPEfhmjsHYNppqBCCFWgA400fAPdB1dzJU70QEa4KDJ/DV4EGINJT8bhBgh9ssYhbVrMNUMRAixAnSgiYZ/oOvoYq7ciQ7QAAdN5q/BgxBrKPnZIMQIsV/GKKxdg6lmIEKIFaADTTT8A11HF3PlTnSABjhoMn8NHoRYQ8nPBiFGiP0yRmHtGkw1AxFCrAAdaKLhH+g6upgrd6IDNMBBk/lr8CDEGkp+NggxQuyXMQpr12CqGYgQYgXoQBMN/0DX0cVcuRMdoAEOmsxfgwch1lDys0GIEWK/jFFYuwZTzUCEECtAB5po+Ae6ji7myp3oAA1w0GT+GjwIsYaSnw1CjBD7ZYzC2jWYagYihFgBOtBEwz/QdXQxV+5EB2iAgybz1+BBiDWU/GwQYoTYL2MU1q7BVDMQIcQK0IEmGv6BrqOLuXInOkADHDSZvwYPQqyh5GeDECPEfhmjsHYNppqBCCFWgA400fAPdB1dzJU70QEa4KDJ/DV4EGINJT8bhBgh9ssYhbVrMNUMRAixAnSgiYZ/oOvoYq7ciQ7QAAdN5q/BgxBrKPnZIMQIsV/GKKxdg6lmIEKIFaADTTT8A11HF3PlTnSABjhoMn8NHoRYQ8nPBiFGiP0yRmHtGkw1AxFCrAAdaKLhH+g6upgrd6IDNMBBk/lr8CDEGkp+NggxQuyXMQpr12CqGYgQYgXoQBMN/0DX0cVcuRMdoAEOmsxfgwch1lDys0GIEWK/jFFYuwZTzUCEECtAB5po+Ae6ji7myp3oAA1w0GT+GjwIsYaSnw1CjBD7ZYzC2jWYagYihFgBOtBEwz/QdXQxV+5EB2iAgybz1+BBiDWU/GwQYoTYL2MU1q7BVDMQIcQK0IEmGv6BrqOLuXInOkADHDSZvwYPQqyh5GeDECPEfhmjsHYNppqBCCFWgA400fAPdB1dzJU70QEa4KDJ/DV4EGINJT8bhBgh9ssYhbVrMNUMRAixAnSgiYZ/oOvoYq7ciQ7QAAdN5q/BgxBrKPnZIMQIsV/GKKxdg6lmIEKIFaADTTT8A11HF3PlTnSABjhoMn8NHoRYQ8nPBiFGiP0yRmHtGkw1AxFCrAAdaKLhH+g6upgrd6IDNMBBk/lr8CDEGkp+NggxQuyXMQpr12CqGYgQYgXoQBMN/0DX0cVcuRMdoAEOmsxfgwch1lDys/EW4u3bt5v9+/eb5cuXm5GRkVnRjh49arZu3WoOHDiQ/D/Pxq967bPWXAxFYvDG6ovbVzFjjGYwquti0DTcVf8Y9hK/Lv5nf/fXSfM19ddwqsumyfV35U5dzMqM22T+mnbWNfZ86MaNhdV75Z4Nmqo39tr1EuKxsTEzOjqaCLAI8pIlS8yiRYtmAExPT5tt27aZtWvXmv7+fhWYuow0FwNCHNY7rsE0hj1CHNYn6VIa/vFRwjy4cifMa7NKNZm/hhRCrKHkZ+MlxGnxnZiYME8++aRZuXLlTET53969e82aNWvM3Llz/WpSsbXmYkCIwzrFNZjGsEeIw/oEIY7nVpYHTf6XFasdfhDi8ql6CfHu3bvNsmXLzODgoMkTXZkx79y507z11lumr6/PbNiwobEzY83FgBCHJRxCHMatqlKa3K+qLtk4rtypq15lxm0yf007EWINJT8btRDL/u/dd99trr322kSIZRl6z549Znh4eGb2u2/fPiNivG7dOjM+Pj6zjO1XpWqsNRcDQhzWF67BNIY9M+KwPmFGHM+tLA+a/C8rVjv8IMTlUy1ViNPVa/p+seZiQIjDEg4hDuNWVSlN7ldVF2bEswm8cMczdaFXx0WI1ajUhmohFo+upel0VJlB79q1y6xYsaKRy9OawQghVufRLEOEOIxbVaU0uV9VXRBihFiba5yafp+U67BWdkacXbrWAp+amjLy087Xx+/4TKH7x256JHnvH554N9fml5ed0s6qmf67bij0P/3l+5P3iupv697WCjqcu+ofw15C18XfxV7q1gT+rr7X8Hf5aNf7rtxpV9wq/TaZv4ZDXWPPZZseKKzeE+uv11S9cNws49odGBgw8hPy8poRux5fkj1ieQ0NDZn07yEVa3cZzayAGXFYLzAjDuNWVSlN7ldVl2wcV+7UVa8y4zaZv6adLE1rKPnZeAmxuM77QA+7ZL1gwYKZD/RYvHhxcmirqY8xaS4GhNgvmay1azCNYS8x+ECPsH6xpTT84yKEl3blTrjn5pRsMn8NJYRYQ8nPxluI/dw311pzMSDEYf3nGkxj2CPEYX2SLqXhHx8lzIMrd8K8NqtUk/lrSCHEGkp+NghxDi97chEh9ksmZsTGdPKpV+m/uuuPEHNqumjU4bBW2Hjc6FKau1KEOKwLXYNpDHtmxGF9wow4nltZHjT5X1asdvhhRlw+VWbEzIhLzyqEuHSkpTpsshC4cqdUEDU5azJ/DRKEWEPJzwYhRoj9MkZh7RpMNQNKHaRaAAAUsklEQVQRX4OoAB1oouEf6Dq6mCt3ogM0wEGT+WvwIMQaSn42CDFC7JcxCmvXYKoZiBBiBehAEw3/QNfRxVy5Ex2gAQ6azF+DByHWUPKzQYgRYr+MUVi7BlPNQIQQK0AHmmj4B7qOLubKnegADXDQZP4aPAixhpKfDUKMEPtljMLaNZhqBiKEWAE60ETDP9B1dDFX7kQHaICDJvPX4EGINZT8bBBihNgvYxTWrsFUMxAhxArQgSYa/oGuo4u5cic6QAMcNJm/Bg9CrKHkZ4MQI8R+GaOwdg2mmoEIIVaADjTR8A90HV3MlTvRARrgoMn8NXgQYg0lPxuEGCH2yxiFtWsw1QxECLECdKCJhn+g6+hirtyJDtAAB03mr8GDEGso+dkgxAixX8YorF2DqWYgQogVoANNNPwDXUcXc+VOdIAGOGgyfw0ehFhDyc8GIUaI/TJGYe0aTDUDEUKsAB1oouEf6Dq6mCt3ogM0wEGT+WvwIMQaSn42CDFC7JcxCmvXYKoZiBBiBehAEw3/QNfRxVy5Ex2gAQ6azF+DByHWUPKzQYgRYr+MUVi7BlPNQIQQK0AHmmj4B7qOLubKnegADXDQZP4aPAixhpKfDUKMEPtljMLaNZhqBiKEWAE60ETDP9B1dDFX7kQHaICDJvPX4EGINZT8bBBihNgvYxTWrsFUMxAhxArQgSYa/oGuo4u5cic6QAMcNJm/Bg9CrKHkZ4MQI8R+GaOwdg2mmoEIIVaADjTR8A90HV3MlTvRARrgoMn8NXgQYg0lPxuEGCH2yxiFtWsw1QxECLECdKCJhn+g6+hirtyJDtAAB03mr8GDEGso+dkgxAixX8YorF2DqWYgQogVoANNNPwDXUcXc+VOdIAGOGgyfw0ehFhDyc8GIUaI/TJGYe0aTDUDEUKsAB1oouEf6Dq6mCt3ogM0wEGT+WvwIMQaSn42CDFC7JcxCmvXYKoZiBBiBehAEw3/QNfRxVy5Ex2gAQ6azF+DByHWUPKzQYgRYr+MUVi7BlPNQIQQK0AHmmj4B7qOLubKnegADXDQZP4aPAixhpKfDUKMEPtljMLaNZhqBiKEWAE60ETDP9B1dDFX7kQHaICDJvPX4EGINZT8bBBihNgvYxTWrsFUMxAhxArQgSYa/oGuo4u5cic6QAMcNJm/Bg9CrKHkZ9MWId6+fbvZv3+/Wb58uRkZGfGrUUXWmouhSAzeWH1xW2upGYzquhg0DXfVP4a9xK+L/9nf/XXSfE39NZzqsmly/V25UxezMuM2mb+mnXWNPR+6cWNh9V65Z4Om6o29dksX4rGxMTM6OpoIsAjykiVLzKJFi1SQqjTSXAwIcViPuAbTGPYIcVifpEtp+MdHCfPgyp0wr80q1WT+GlIIsYaSn03pQpwW34mJCfPkk0+alStX+tWqAmvNxYAQh3WEazCNYY8Qh/UJQhzPrSwPmvwvK1Y7/CDE5VMtXYh3795tli1bZgYHB40I8d69e82aNWvM3Llzy699hEfNxYAQhwFGiMO4VVVKk/tV1SUbx5U7ddWrzLhN5q9pJ0KsoeRnU6oQHz161Nx9993m2muvTYR4enra7NmzxwwPDyPEHv2iGYzquhg0zXDVXzMQcVhLQzrMRsM/zHN8KVfuxEeo30OT+Wvo1DX2sEes6R1jDEKsBOUw0wxGdV0Mmha66q8ZiBBiDekwGw3/MM/xpVy5Ex+hfg9N5q+hU9fYgxBreud9G5amPWAVmGoGo7ouBk3rXPXXDEQIsYZ0mI2Gf5jn+FKu3ImPUL+HJvPX0Klr7EGINb3zvg2HtTxgIcQnEXjhjmeS/yHE8XlU5KHJQoAQv5f/TX4hxOX3Tql7xFK9Mh5fmpqaMvLDCwIQgAAEINAJBAYGBoz8hLxKF2KpRCd8oEcILMpAAAIQgAAEyibQFiEuu5L4gwAEIAABCHQrAYS4W3uWdkEAAhCAQEcQQIg7opuoJAQgAAEIdCsBhLhbe5Z2QQACEIBARxBAiDuim6gkBCAAAQh0KwGEuFt7lnZBAAIQgEBHEECIO6KbqCQEIAABCHQrga4S4n379pl77713pq8WL15s1q1bZ9555x2zceNGMzk5OfPe8uXLk+9Mlpd8OYV9v6+vz6xfvz750op2v+Szubdu3WoOHDiQhLr11ltnfXdzuj22vum62vqtWrXKDA0NzWqHfW/hwoVmw4YNpr+/v93NSfxn22SDStssf6mrtTvrrLNm+kHaKy95v8qXfAjN5s2bZ/G39ZPv0s6yzeaIqx+raEu2vhLTfvuZ5Mf3vve9mTxL94nk+bZt28zatWsry5EiHrYf0u9L3shLckOuZfstbvaDg1asWHHStV11ztv65l2veTmd/lY6KZseA+y1XEXO2BhF16yMn1dffbWRjy1OjyHpT0+sa+y0dU9/gJT8T+r26quvzuSKfV9yokgbmpD/XSfE6YHcXgRLly49abCxyXTBBRfM+saoKr+6MZvQ6YTIS7AlS5YkNwhpO3sRiVjkDarCQATQ3nS0+wLPfvFHOl66TfYC/vCHPzxz0aR5tLue2XqJEKcHQcmDTZs2meuuuy4R4uxHt6a/3rNVP1bVDpsHL7/88sygmRZiGYTst6Kl6yT90ISBSOqUzfl03eRb3CT/5cZI2rpr1y4jIpy9wcz6qIp/dtywOSH1y34nux2XrrzyykSEJb9su9J/V1X3dJzsjYO9OUpfG+l8b3VdVFH/vJua9DVg22PrYm/yW2lDFfXOxuhqIZZOkovgmmuuOWmwsR0hd0qjo6OzhKoKQcgT/PQFmv46yfTs5vrrrzc7duyYNYNp1U773sqVKyvJr1ZCnP5azBdffDH5rurTTz89uetesGBB4eDa7orLYLNz505zzjnnzHx3dvpOWgbM7MBvv9xE6pb9zu06ZvaWu9Tn3HPPTQb3ThfidC6lOY+Pjyc3l9mVkzpvKiRf0nUquibTbZL6Zseeqq/X7LWVJ8T2f3bVJD2JKbouqlhRlLqnb8rkb7mp/MhHPmI++tGPJjc39jp9+umnk6banGk1ZrZ7vMnz39VCrJkRy8UjYiydVuUre+FmZylF3+OcN9hYgZMZT1akhUGV7WslxOmL5qmnnpppstRPLty6vrta+iI72Dz88MPmjDPOMEeOHJmZEUuFsysLrfqxynyy3K+44oqkLTJovvHGG8lNgsxmOn1GLDNLEYBLLrnE/Pa3v82dDcv7kktVb23YG+Xbb7/d3HzzzSdta2VXTGyeP/roo5Vem5p8zBNiuVkQrlbIsjPivOtCE6ssGyu29sZGVk5kXE/fQNvxhhlxWdRb+MnuEbfaV7XvVTH7zatyq1lTq+VxlxDfdttts/bCq95zyttvSu+pWt5yccsFIy/5XWbF2SW8ClImCWFnv/K7Xf6XwVIG/ddee21mYNfuAVZV73Sc9A2Qvfu/6KKLZoQ4u0ds+2T+/PmNWpqWLYL0K31uIrtdkLarckupqH+L9kvTy+XpG7fssq5shbz55pvGnm2x++FV5lOREMs2gN3CSG8TSN3yros66mxj2rz/4he/aH70ox+Z4eFhIzc96T3itDY0YWumq2fE6QMdRbCrnjHaZKliRlzHTUarGbG9aOXw3PPPP5/sWYoQyIV95plnmnnz5tUym7F5IiJsbwpkYJe65S2BSjssW/m9yKbKwSjN3Yqr3P0//vjjHTsjzvIryi1XzlXZDzZW+sZA8t3Ogh966CGzbNmyZNacN/akt2+aJMSyEmRFWvLd7tdn2dYx5mRvpOXcjyyZyxbNs88+m6xiaW4wqjrQmpePXS3ErZZsWwliFeKctxdkxTlvT7JVW4puOOrYM3MNinaAkiVfWT4V8ZWLRk462kMrVQ+clp/MymUp97zzzjMXXnhhcgpdBh057JddNrcXttx9Z2fydSxXZ7lL/WQQklenLk1rhbiOPfls3bJjRvbak+VT2be02wYy6OcdLGuyENs2Sdvt4dCi66LK7QGp13333ZdsI8kZGrnJEd7yVbr2vEQ2RzTaUOU41NVCrJkRZwcwEQrZZ/3a177W9sc5sntHW7ZsMatXr04SKe/UtOzTZE+Aa05N2wunisRyCXHRaemDBw9W+phVmoVlLUtYcmrVnrqUXLB7TfJ/+yhTto2t+rEK5hIjW6c056985SsduUesEeImLElLPSWHZOnTPuaTvX7lb1mdkO+rtQcn09euPaOSffymqvyxcYpmjvZshF2Gli0DmXm2ui6qqnveEwNSzx/84Aczj6IyI66qNzJ7FRLWPk8ov7faB6jrWTjX86d5ey+u54iz7RT7tMC3uzuKnkm0e9X2/fTzw/awVPo50XbXM0+IZbCRgVBe8nt6Zpvlnt57d/VjFW3JuwGS/JE2iBDnPUcsbZAbu+wz9lWfK0ivTmVPEafZFbUxvfcn9lV+FkC6funrNfsss80fYZs+GJrNnTr3h6UtLiHOtqPVdVFF3tsY2RuY7IQqe34orQ1NyP+umhFX2fHEggAEIAABCJRBACEugyI+IAABCEAAAoEEEOJAcBSDAAQgAAEIlEEAIS6DIj4gAAEIQAACgQQQ4kBwFIMABCAAAQiUQQAhLoMiPiAAAQhAAAKBBBDiQHAUgwAEIAABCJRBACEugyI+IAABCEAAAoEEEOJAcBSDAAQgAAEIlEEAIS6DIj4gAAEIQAACgQQQ4kBwFIMABCAAAQiUQQAhLoMiPiAAAQhAAAKBBBDiQHAUgwAEIAABCJRBACEugyI+IAABCEAAAoEEEOJAcBSDAAQgAAEIlEEAIS6DIj4gAAEIQAACgQQQ4kBwFIMABCAAAQiUQQAhLoMiPtQExsbGzOjoqBkZGZkps337drNkyRKzaNEis3v3brNs2TIzODiYvC/v7d+/P/l9+fLlSbmjR4+au+++21x77bUzdhMTE2bv3r1mzZo1Zu7cuer6aA3zYqbL5tVzenrabNu2zaxdu9b09/cbafudd95p1q9fn9Q7+762Lho7ibV582Zz6623JlzlJW3YunVr8vfSpUvNxo0bzeTk5Iy7vr6+pG5PP/20uffee2f+v3DhQrNhw4akDWW/ihgIz4suusjs2bNHVUep16pVq5J2bdmyxaxevXomN/Ji7Nu3L2nK0NDQDBubU/Pnz0/iDg8PJ7lkuR04cCCxlThSLs9vXn6XzQx/3UcAIe6+Pm10i3yEWAZjEQE7WNq/r7zyykYJsbaeMviLwFlxbOfNgxViKxqSFBJv06ZN5rrrrksEK32TkE6arEiJL/nfunXr2nKTk735sgK3cuXK5MbM3si0qqOUsQIsv6dv9qTukkf2hkT8aIVYbOXmRXJQyltRlr/lZirLECFu9PDT2MohxI3tmu6smFaIpfXZGa4MsDJT+cIXvpAIWhNmxHlimp4pPfXUUzMiIIJ95plnmj/96U9GREZYyIzU3miU2ePie+fOneacc86ZWSWw7EWUfIRY6pUVyzLrmif8IqQrVqxQ3yyk67hgwYKZG7Xs7NbWWyvE4+PjJ63gSJ8/+eST5pprrkGIy0yEHvaFEPdw55fd9A/duDHX5Sv3bJj5v1aIRcyKRKrspemXvvH3hSjO/u6vT1q6tMvm8kaRmFrhsu2wwnfDDTckS+2y7Pnoo4+eNFPT9Mlf3nRertkLdzwzi7MVGzujfPjhh80ZZ5xhjhw54i3EebNKV13n7zhYaPLG6otn3svezNhYeTPOIiG1N2l2OTl905GdDfvMiFv1EUvTrgzgfS0BhFhLCjsnAa0Qy95l9mWXa62AyT6lvOxenN3PlEH1lltuMffcc4+xe3bW1+LFi4OWT2OEODuzSguF1FX2VWVm/8lPftL89Kc/NV/60pfMfffdl8zmZVaV3g93An7fQCvEMquUl+y/i6jJasIll1xiXnvttdw9YrsXLLN4yz7bnvTyrqu+WiFO31jJbHbXrl3JbFhe2X3sdB1b7WPbJWTxkbekbrcJ0m2we+TpWbTUxZ5fsEv7b775ppFck33o2267bdYetvizZxlcfHgfApYAQkwulEZAK8Saw1p5M2IZXGVg/OxnP2sefPDB0pamY4TYNSOWQV32ET/2sY+ZZ599NjlsJiJw+umnm5///Oe5+5+uDvERYhER4X311Vcne8RSH1lp8F2abueMWNpr/cuNi9ygyNJ9q8Ns6Rugor32opskGy99s5G+GUgLcd6M2M6+5WZqx44ds/qQPWJX9vJ+HgGEmLwojUCZQiyVyu4RN1GI80TA1lNmdSIsMsufmpoy5557bjLDl8H68ccfT7iHnPL2EWIRYOF43nnnmQsvvDARN18hdp0YL0og7YxYytt9V1k6twKpFeI8YS36X3qGrxHivD1ihLi0IQNH7xNAiEmF0giUKcSylJo9jSwzHNlflaXppsyIBV7RqWl7CCvvtLQ9vRxyUMtHiGXPVE79vvzyy8kjSCJ4vkIcemraR4jtzYvsX9tDeD5CrHlEKZ3o2sNaUiZ9atr296uvvposTTMjLm346GlHCHFPd3+5jS9biO2gZ58jtvuD8+bNK/XxJe3StAzI6X3p9F5g3nPElm72+eH0IzA+e67Wn48Qy1K41E1e8rtdSs97jlhsZK9ehLqM54h9hNjOYKV+dk9XxDW7R5yuY3pGa8tL3e0z6mUsTec9R2zPIrzzzjucmi53COlZbwhxz3Z9+Q3XCHH5UeM9aoQ4Pkp5HjRCXF60cE++QhweiZIQ6GwCCHFn9x+1hwAEIACBDieAEHd4B1J9CEAAAhDobAIIcWf3H7WHAAQgAIEOJ4AQd3gHUn0IQAACEOhsAghxZ/cftYcABCAAgQ4ngBB3eAdSfQhAAAIQ6GwCCHFn9x+1hwAEIACBDieAEHd4B1J9CEAAAhDobAIIcWf3H7WHAAQgAIEOJ4AQd3gHUn0IQAACEOhsAghxZ/cftYcABCAAgQ4ngBB3eAdSfQhAAAIQ6GwCCHFn9x+1hwAEIACBDieAEHd4B1J9CEAAAhDobAIIcWf3H7WHAAQgAIEOJ4AQd3gHUn0IQAACEOhsAjNCfOjQoUdPnDjxic5uDrWHAAQgAAEIdBaBOXPm/M//B4MNs0M6lhIbAAAAAElFTkSuQmCC"/>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5" descr="data:image/png;base64,iVBORw0KGgoAAAANSUhEUgAAAeIAAAEiCAYAAAAlAdEXAAAAAXNSR0IArs4c6QAAIABJREFUeF7tnX+IXsW5x0e4sCKEjca2uYESBH9XQrgNl7oWWzWUxdYWSamGpcEspCkUXQoXkcD+FQixFMIqQlNpYpSQVojFpoVQUrwV1PaybZelKBv9Z2mJXuuKi5IauODlOXVeZk/OeeeZmfPOOe++nxcWdvd95nlmPvOc+Z75cd73CsMLAhCAAAQgAIHWCFwhkf/2t799cvHixdYqQWAIQAACEIDAKBK44oor/rsQ4qWlpU9uvPHGUWRAmyEAAQhAAAKtETh//rxBiFvDT2AIQAACEBh1AgjxqGcA7YcABCAAgVYJIMSt4ic4BCAAAQiMOgGEeNQzgPZDAAIQgECrBBDiVvETHAIQgAAERp0AQjzqGUD7IQABCECgVQIIcav4CQ4BCEAAAqNOACEe9Qyg/RCAAAQg0CoBhLhV/ASHAAQgAIFRJ4AQj3oG0H4IQAACEGiVAELcKn6CQwACEIDAqBNAiEc9A2g/BCAAAQi0SgAhbhX/8Ae/dOmSmZubMwsLC5c1ZsOGDebAgQNm69atyQ09duyYOXfunNmyZYuZnZ014+PjyT7Xm4OzZ88WjNYjn9XVVXPw4EGzZ88es23btuSuk3yS1/T0dLIvHEAglQBCnEpwxMtbIZbBcXJycg2NpoRheXnZHDp0yPzgBz9oZBBer10Ww1vYys+dd97ZaSxNC3GnG0vlRo4AQjxyXd5sg/sJcb/3QmqxuLhonnrqqcZm1yGxh8k2VIib6p8cjBDiHJSJ0RYBhLgt8uskrm8wb2IJECHWJQtCrOOEFQS6RgAh7lqPDFl9QoXYLjN/+OGHRUtlz88uadtZzze/+U3zq1/9qnj/y1/+snn++ed7VHbu3Fns61nbCxcuFO/Z/1tDewMgf8u+6WOPPWbm5+d7fuR/ttzU1NSafW6xdfchy3V296nLdbb1cdvl1snG3b59u5mZmTFjY2PF2772VKWF3KAcPny4eEvq9MUvftH86U9/WrNHXFf3K6+8ck2b3fr0a29devYrI+898cQT5lvf+pY5efKksX1f5lxm4J4xcGfEcuZA9oulz93tEOHx7LPP9tpvzxVYPu7eefkG0WUp9uW6DdllSXWHjABCPGQd1rXq9hNiO3jaAbO811t+3x2IpcyOHTt6zXWXpq2f+++/vxiIbblbb721d/jGPdz1yCOPmL/85S9mZWWlEGUrkq542IG3PKus2p8W3++9914hpB9//HEhCiLA9magagbvlhHxrfJhOVmm1157be1honK9rJC4Nwm+ugtcOWjn7u/7ytgbBzcPfWXeeeedYo9fBNiyL3Mu54L4d23kb/ewVtVKi/u/Kt6vv/76GpEWn3JTV+4vyxIx7tpos37rgxCv377N0rJ+QiyDYd3gZyvnzmLsYOsKqvyvPFCWB1mxsbMuEV2ZMZVji035f1WCVxaVqlhufTZu3FgIhFvnMpNy3cr1feONN4o2ujPkqjJuh9YJUZm3vWGwAurWffPmzZcJsa+9VSfgfWWk3iLE9sbJXQGwp6CrltXdvrCz4Dp7d8Z80003Vd5gyKzczQ8rxBLb5e9b5clyYRFkpAggxCPV3c03tt/jS1VLuOXHT/oNtq5Y2xlxlXi4A7udVdYJlStMVQOu71CQra/ElEezrBC77Sr77bd3WzfoV80QLY+6Mr494nLd61hWzXZtezWPopXjSFlXBKuEuJyZ7uqIzEzLQly1ImCXpd1l96otAntT5gqxlC1vFzR/teARAtUEEGIyI4mAdvZQ3kMsB60abKuEuEr4xK5cD9/SZVWZOoEQgZOBWl4yWH/1q181P/vZz4KEuDzjtW0r74uWuVQJSd3NQnmPVHz1q3udEPcrUyfE/cpohbi85y1tlxsweWytLMRVNzsu43K+lZ9pd/Oj6mayTsCTLhYKQ6CGAEJMaiQRCBXifs8C9xMYOyPOLcRVs8yqpWnfjNgnxOWDR/06RSvEvrpXCbGvTJUQ+8pohLhqX923WmKXlPfv32+OHj26Zq+77kbH7vvWneZ3D3iVDwAmXSgUhkAfAggx6ZFEQCvE/ZZay4Nmefnat6/pzmR9S9Niaz9Nybc03e90br8bA83StOWxe/du87vf/c70O5hV7iDN0rSUqTtZXLfMX9dH/R4f05TxCbHd0y0z8Amxexr7xRdf7O3/ViV0uZ6+x+qq9r2TLhQKQwAhJgcGRUArxBK/7lCP3duz4tFPiO1BrPIhpKrDWq7o2vhNCLG0449//KN6aVpzWKv80ZSaw1plBu5htDohdutenhHXiapbpjwj1pSJFWK73F23beGelndZVK0Y9Nu6qBLl8gGuQV0/+IWAEGBGTB4kEQgRYt9jR5qlaRECn58q0Y0RYnmsp3zzYMXB7jlqDmuVb0Lkb3lsyM4Ay49fWaZi556kdjtK8/iSr+5WiN2ZqK+M5tR0mZFPiIVzeXnb3S/ud37ALiWX93TL7ag6eW9vysrvaVZvki4aCkOgRAAhJiWSCIQIsQQqH6Jx9+G0Qix+fB+A0dRhrfJBHjms9dBDD5kf/ehHxTOx5UNEUrc6Jv32H8vt0ZzgdVnKCXX7QSj2gyt8dRcBLD9/XPVBH257q75wwRdHvqBDc2ra5SPtefTRR80zzzxT7P3efvvtlV/60O+ZX9dfv8Na0mflD/TgsFbSsEDhQAIIcSAwzCEAge4QqDop3p3aURMI6AggxDpOWEEAAh0k4Dt01cEqUyUIXEYAISYpIACBoSTg+/CVoWwUlR5JAgjxSHY7jYbAcBOwB8J41ne4+5Ha/4sAQkwmQAACEIAABFokgBC3CJ/QEIAABCAAAYSYHIAABCAAAQi0SAAhbhE+oSEAAQhAAAIIMTkAAQhAAAIQaJEAQtwifEJDAAIQgAAEEGJyAAIQgAAEINAiAYS4RfiEhgAEIAABCCDE5AAEIAABCECgRQIIcYvwCQ0BCEAAAhAIFmL71WLyNWX269YsxvLXofHxcyQYBCAAAQhAoD+BICGWrxybn58309PTxRd5X7hwofjdvuRD2I8ePWr2799v5DtIeUEAAhCAAAQg0KAQnzp1ykxMTBRfhi6ie/r0aTM1NWXGxsaKKPJF5WfOnDH79u3r/Y8OgAAEIAABCECgnkDQjNh1UyW6MmM+ceKE+eijj8yGDRsuW7qmIyAAAQhAAAIQWEsgWohlaVpek5OTPY/yPxHjmZkZs7S01FvGBjoEIAABCEAAAtUEooRYswTNfjEpBwEIQAACEPATCBZiEdgjR46YvXv3FnvFdS85QX3y5Emza9cuDm75+wELCEAAAhAYUQJBQmwfT5Ll6G3btvVFVnWYS8t4ZWXFyA8vCEAAAhCAwDAQ2LRpk5GfmFeQEFc9suQGdfeNq/aQYypIGQhAAAIQgMB6JqAW4vKHdQiU7du3FwezXnjhheKxps2bN5u5uTmzsLDQe88+2rSeIdI2CEAAAhCAQCwBtRDHBqAcBCAAAQhAAAL1BBBisgMCEIAABCDQIgGEuEX4hIYABCAAAQggxOQABCAAAQhAoEUCCHGL8AkNAQhAAAIQQIjJAQhAAAIQgECLBBDiFuETGgIQgAAEIIAQkwMQgAAEIACBFgkgxC3CJzQEIAABCEAAISYHIAABCEAAAi0SQIhbhE9oCEAAAhCAAEJMDkAAAhCAAARaJIAQtwif0BCAAAQgAAGEmByAAAQgAAEItEgAIW4RPqEhAAEIQAACCDE5AAEIQAACEGiRAELcInxCQwACEIAABBBicgACEIAABCDQIgGEuEX4hIYABCAAAQggxOQABCAAAQhAoEUCCHGL8AkNAQhAAAIQQIjJAQhAAAIQgECLBBDiFuETGgIQgAAEIIAQkwMQgAAEIACBFgkgxC3CJzQEIAABCEAAISYHIAABCEAAAi0SGIgQHzt2zJw7d85s2bLFzM7OmvHx8RabSGgIQAACEIBAdwk0LsSLi4tmfn7eTE9Pm7Nnz5oLFy4Uv/OCAAQgAAEIQOByAo0L8alTp8zExITZunWrWV1dNadPnzZTU1NmbGwM/hCAAAQgAAEIlAg0LsSu/+XlZXPmzBmzb98+hJjUgwAEIAABCFQQGKgQy9K0vCYnJ4EPAQhAAAIQgEBOIWY2TL5BAAIQgAAE/AQGMiOWveEjR46YvXv3FnvFvCAAAQhAAAIQqCbQuBBfunTJzM3NFcvR27Zti+K+srJi5GdUX+M/fbC26avf+3nx3lee/Hqlze8f/s2oYsvW7jr2UgH4Z+sGAo0YgTsO/aK2xa8ceKB1Gps2bTLyE/NqXIh5ZCmmG9aW+d//+o9aJ5/78Z+L9/794Rsqbd5+8s30CuChL4E69lII/iQPBAZD4DMPHax1/I9nZgcTNJPXRoXYzoYXFhZ61d++fbuZmZnh1HRAhyLEAbBaMEWIW4BOyJEngBCPfArkBYAQ5+UdGg0hDiWGPQTSCSDE6QzxEEAAIQ6A1YIpQtwCdEKOPAGEeORTIC8AhDgv79BoCHEoMewhkE4AIU5niIcAAghxAKwWTBHiFqATcuQJIMQjnwJ5ASDEeXmHRkOIQ4lhD4F0AghxOkM8BBBAiANgtWCKELcAnZAjTwAhHvkUyAsAIc7LOzQaQhxKDHsIpBNAiNMZ4iGAAEIcAKsFU4S4BeiEHHkCCPHIp0BeAAhxXt6h0RDiUGLYQyCdAEKczhAPAQQQ4gBYLZgixC1AJ+TIE0CIRz4F8gJAiPPyDo2GEIcSwx4C6QQQ4nSGeAgggBAHwGrBFCFuATohR54AQjzyKZAXAEKcl3doNIQ4lBj2EEgngBCnM8RDAAGEOABWC6YIcQvQCTnyBBDikU+BvAAQ4ry8Q6MhxKHEsIdAOgGEOJ0hHgIIIMQBsFowRYhbgE7IkSeAEI98CuQFgBDn5R0aDSEOJYY9BNIJIMTpDPEQQAAhDoDVgilC3AJ0Qo48AYR45FMgLwCEOC/v0GgIcSgx7CGQTgAhTmeIhwACCHEArBZMEeIWoBNy5AkgxCOfAnkBIMR5eYdGQ4hDiWEPgXQCCHE6QzwEEECIA2C1YIoQtwCdkCNPACEe+RTICwAhzss7NBpCHEoMewikE0CI0xniIYAAQhwAqwVThLgF6IQceQII8cinQF4ACHFe3qHREOJQYthDIJ0AQlxiuLi4aC5cuGAmJyfXvHPp0iUzNzdnFhYWiv/v3LnTTE9Pp/fAiHlAiLvd4Qhxt/uH2q1PAgix068iwocPHzZ79uy5TIhXV1fN0aNHzf79+834+Pj6zIYMrUKIM0BOCIEQJ8CjKAQiCSDEn4JbXl42x48fN3fffbe5ePHiZUIs7585c8bs27fPjI2NReKmGELc7RxAiLvdP9RufRJAiJVL0zJbPnHihPnoo4/Mhg0bzOzsLDPjiGsCIY6AlrEIQpwRNqEg8CkBhFgpxGfPnjUixjMzM2ZpacnMz8+zRxxxGSHEEdAyFkGIM8ImFAQQ4uocqDus5VqzXxx//SDE8exylESIc1AmBgTWEmBGrJwRu2ZygvrkyZNm165dLE8HXlEIcSCwzOYIcWbghIOAMQYhjhBimRGfPn3aTE1NBR/cWllZMfIzqq/xnz5Y2/TV7/28eO8rT3690ub3D/9mVLFla3cde6kA/LN1A4FGjMAdh35R2+JXDjzQOo1NmzYZ+Yl5nT9/3lwhBZeWlj658cYbVT7qlqZlj1he8nyx+7vKKUY9AsyIu50MzIi73T/Ubn0SYEbsmRGfOnXKTExMmM2bN/c+0GP79u3FoS0eYwq/KBDicGY5SyDEOWkTCwL/IoAQkwlZCSDEWXEHB0OIg5FRAALJBBDiZIQ4CCGAEIfQym+LEOdnTkQIIMTkQFYCCHFW3MHBEOJgZBSAQDIBhDgZIQ5CCCDEIbTy2yLE+ZkTEQIIMTmQlQBCnBV3cDCEOBgZBSCQTAAhTkaIgxACCHEIrfy2CHF+5kSEAEJMDmQlgBBnxR0cDCEORkYBCCQTQIiTEeIghABCHEIrvy1CnJ85ESGAEJMDWQkgxFlxBwdDiIORUQACyQQQ4mSEOAghgBCH0MpvixDnZ05ECCDE5EBWAghxVtzBwRDiYGQUgEAyAYQ4GSEOQgggxCG08tsixPmZExECCDE5kJUAQpwVd3AwhDgYGQUgkEwAIU5GiIMQAghxCK38tghxfuZEhABCTA5kJYAQZ8UdHAwhDkZGAQgkE0CIkxHiIIQAQhxCK78tQpyfOREhgBCTA1kJIMRZcQcHQ4iDkVEAAskEEOJkhDgIIYAQh9DKb4sQ52dORAggxORAVgIIcVbcwcEQ4mBkFIBAMgGEOBkhDkIIIMQhtPLbIsT5mRMRAggxOZCVAEKcFXdwMIQ4GBkFIJBMACFORoiDEAIIcQit/LYIcX7mRIQAQkwOZCWAEGfFHRwMIQ5GRgEIJBNAiJMR4iCEAEIcQiu/LUKcnzkRIYAQkwNZCSDEWXEHB0OIg5FRAALJBBDiZIQ4CCGAEIfQym+LEOdnTkQIIMQRObC4uGguXLhgJicnI0qPdhGEuNv9jxB3u3+o3fokgBAH9quI8OHDh82ePXsQ4kB2Yo4QR0DLWAQhzgibUBD4lABCHJAKy8vL5vjx4+buu+82Fy9eRIgD2FlThDgCWsYiCHFG2ISCAEIcnwMsTcezQ4jj2eUoiRDnoEwMCKwlwIw4IiMQ4ghonxZBiOPZ5SiJEOegTAwIIMTJOYAQxyNEiOPZ5SiJEOegTAwIIMTJOYAQxyNEiOPZ5SiJEOegTAwIIMTJOZAixCsrK0Z+Bvn6ypNfr3X/+4d/U7z3n6/8X6XN/9zxb4Osmhn/6YO1/le/9/Pivbr627oPtIIe5776p7CX0G3x97GXunWBv6/vNfx9Pgb1vi93BhU3p98u89dwaGvsuePQL2qr98qBBzRVrx03m7h2N23aZOQn5nX+/HlzhRRcWlr65MYbb4zxUVkmRYgbq0QfR5pZzcbjr1d6+GDvrQOt4rDPiH31T2Ev4Nvi/7kf/7nod039B5ogic67XH9f7iQ2vRPFu8xfA6iu/m8/+aameLRNE4e1usoeIa5IC5tQCHHcNeMbTDUXQx17hDiuT9xSGv7pUeI8+HInzmu3SnWZv4YUQqyhFGYzMCEOq0Z+a83FgBDH9YtvME1hjxDH9QlCnM6tKQ+a/G8q1iD8IMTNU0WImRE3nlUIceNIG3XYZSHw5U6jIFpy1mX+GiQIsYZSmA1CjBCHZYzC2jeYagYilqYVoCNNNPwjXScX8+VOcoAOOOgyfw0ehFhDKcwGIUaIwzJGYe0bTDUDEUKsAB1pouEf6Tq5mC93kgN0wEGX+WvwIMQaSmE2CDFCHJYxCmvfYKoZiBBiBehIEw3/SNfJxXy5kxygAw66zF+DByHWUAqzQYgR4rCMUVj7BlPNQIQQK0BHmmj4R7pOLubLneQAHXDQZf4aPAixhlKYDUKMEIdljMLaN5hqBiKEWAE60kTDP9J1cjFf7iQH6ICDLvPX4EGINZTCbBBihDgsYxTWvsFUMxAhxArQkSYa/pGuk4v5cic5QAccdJm/Bg9CrKEUZoMQI8RhGaOw9g2mmoEIIVaAjjTR8I90nVzMlzvJATrgoMv8NXgQYg2lMBuEGCEOyxiFtW8w1QxECLECdKSJhn+k6+RivtxJDtABB13mr8GDEGsohdkgxAhxWMYorH2DqWYgQogVoCNNNPwjXScX8+VOcoAOOOgyfw0ehFhDKcwGIUaIwzJGYe0bTDUDEUKsAB1pouEf6Tq5mC93kgN0wEGX+WvwIMQaSmE2CDFCHJYxCmvfYKoZiBBiBehIEw3/SNfJxXy5kxygAw66zF+DByHWUAqzQYgR4rCMUVj7BlPNQIQQK0BHmmj4R7pOLubLneQAHXDQZf4aPAixhlKYDUKMEIdljMLaN5hqBiKEWAE60kTDP9J1cjFf7iQH6ICDLvPX4EGINZTCbBBihDgsYxTWvsFUMxAhxArQkSYa/pGuk4v5cic5QAccdJm/Bg9CrKEUZoMQI8RhGaOw9g2mmoEIIVaAjjTR8I90nVzMlzvJATrgoMv8NXgQYg2lMBuEGCEOyxiFtW8w1QxECLECdKSJhn+k6+RivtxJDtABB13mr8GDEGsohdkgxAhxWMYorH2DqWYgQogVoCNNNPwjXScX8+VOcoAOOOgyfw0ehFhDKcwGIUaIwzJGYe0bTDUDEUKsAB1pouEf6Tq5mC93kgN0wEGX+WvwIMQaSmE2CDFCHJYxCmvfYKoZiBBiBehIEw3/SNfJxXy5kxygAw66zF+DByHWUAqzQYgR4rCMUVj7BlPNQIQQK0BHmmj4R7pOLubLneQAHXDQZf4aPAixhlKYDUKMEIdljMLaN5hqBiKEWAE60kTDP9J1cjFf7iQH6ICDLvPX4EGINZTCbBBihDgsYxTWvsFUMxAhxArQkSYa/pGuk4v5cic5QAccdJm/Bg9CrKEUZoMQI8RhGaOw9g2mmoEIIVaAjjTR8I90nVzMlzvJATrgoMv8NXgQYg2lMJtgIT527Jg5d+6c2blzp5menl4T7dKlS2Zubs4sLCwU/6+yCave4Kw1F0OdGHyw99bBVcwYoxmM2roYNA331T+FvcRvi//nfvznovma+ms4tWXT5fr7cqctZk3G7TJ/TTvbGns+89DB2ur945lZTdU7e+0GCfHi4qKZn58vBFgEeceOHWbbtm09AKurq+bo0aNm//79Znx8XAWmLSPNxYAQx/WObzBNYY8Qx/WJW0rDPz1KnAdf7sR57VapLvPXkEKINZTCbIKE2BXf5eVl8+qrr5rdu3f3Isr/zpw5Y/bt22fGxsbCapLZWnMxIMRxneIbTFPYI8RxfYIQp3NryoMm/5uKNQg/CHHzVIOE+NSpU2ZiYsJs3brVVImuzJhPnDhhPvroI7NhwwYzOzvb2Zmx5mJAiOMSDiGO45arlCb3c9WlHMeXO23Vq8m4XeavaSdCrKEUZqMWYtn/ffrpp819991XCLEsQ58+fdpMTU31Zr9nz541IsYzMzNmaWmpt4wdVqU81pqLASGO6wvfYJrCnhlxXJ8wI07n1pQHTf43FWsQfhDi5qk2KsRu9bq+X6y5GBDiuIRDiOO45Sqlyf1cdWFGvJbA20++2RZ6dVyEWI1KbagWYvHoW5p2o8oM+uTJk2bXrl2dXJ7WDEYIsTqP1hgixHHccpXS5H6uuiDECLE21zg1/Skp32Gt8oy4vHStBb6ysmLkZ5Cvrzz59Vr3v3/4N8V7//nK/1Xa/M8d/zbIqpnxnz5Y63/1ez8v3qurv637QCvoce6rfwp7Cd0Wfx97qVsX+Pv6XsPf52NQ7/tyZ1Bxc/rtMn8Nh7bGnjsO/aK2eq8ceEBT9dpxs4lrd9OmTUZ+Yl5BM2Lf40uyRyyvyclJ4/4eU7FBl9HMCpgRx/UCM+I4brlKaXI/V13KcXy501a9mozbZf6adrI0raEUZhMkxOK66gM97JL15s2bex/osX379uLQVlcfY9JcDAhxWDJZa99gmsJeYvCBHnH9Yktp+KdFiC/ty514z90p2WX+GkoIsYZSmE2wEIe576615mJAiOP6zzeYprBHiOP6xC2l4Z8eJc6DL3fivHarVJf5a0ghxBpKYTYIcQUve3IRIQ5LJmbExgzzqVfpv7brjxBzarpu1OGwVtx43OlSmrtShDiuC32DaQp7ZsRxfcKMOJ1bUx40+d9UrEH4YUbcPFVmxMyIG88qhLhxpI067LIQ+HKnURAtOesyfw0ShFhDKcwGIUaIwzJGYe0bTDUDEV+DqAAdaaLhH+k6uZgvd5IDdMBBl/lr8CDEGkphNggxQhyWMQpr32CqGYgQYgXoSBMN/0jXycV8uZMcoAMOusxfgwch1lAKs0GIEeKwjFFY+wZTzUCEECtAR5po+Ee6Ti7my53kAB1w0GX+GjwIsYZSmA1CjBCHZYzC2jeYagYihFgBOtJEwz/SdXIxX+4kB+iAgy7z1+BBiDWUwmwQYoQ4LGMU1r7BVDMQIcQK0JEmGv6RrpOL+XInOUAHHHSZvwYPQqyhFGaDECPEYRmjsPYNppqBCCFWgI400fCPdJ1czJc7yQE64KDL/DV4EGINpTAbhBghDssYhbVvMNUMRAixAnSkiYZ/pOvkYr7cSQ7QAQdd5q/BgxBrKIXZIMQIcVjGKKx9g6lmIEKIFaAjTTT8I10nF/PlTnKADjjoMn8NHoRYQynMBiFGiMMyRmHtG0w1AxFCrAAdaaLhH+k6uZgvd5IDdMBBl/lr8CDEGkphNggxQhyWMQpr32CqGYgQYgXoSBMN/0jXycV8uZMcoAMOusxfgwch1lAKs0GIEeKwjFFY+wZTzUCEECtAR5po+Ee6Ti7my53kAB1w0GX+GjwIsYZSmA1CjBCHZYzC2jeYagYihFgBOtJEwz/SdXIxX+4kB+iAgy7z1+BBiDWUwmwQYoQ4LGMU1r7BVDMQIcQK0JEmGv6RrpOL+XInOUAHHHSZvwYPQqyhFGaDECPEYRmjsPYNppqBCCFWgI400fCPdJ1czJc7yQE64KDL/DV4EGINpTAbhBghDssYhbVvMNUMRAixAnSkiYZ/pOvkYr7cSQ7QAQdd5q/BgxBrKIXZIMQIcVjGKKx9g6lmIEKIFaAjTTT8I10nF/PlTnKADjjoMn8NHoRYQynMBiFGiMMyRmHtG0w1AxFCrAAdaaLhH+k6uZgvd5IDdMBBl/lr8CDEGkphNggxQhyWMQpr32CqGYgQYgXoSBMN/0jXycV8uZMcoAMOusxfgwch1lAKs0GIEeKwjFFY+wZTzUCEECtAR5po+Ee6Ti7my53kAB1w0GX+GjwIsYZSmA1CjBCHZYzC2jeYagYihFgBOtJEwz/SdXIxX+4kB+iAgy7z1+BBiDWUwmwQYoQ4LGMU1r7BVDMQIcQK0JEmGv6RrpOL+XInOUAHHHSZvwYPQqyhFGYzECHbtv5QAAARL0lEQVQ+duyYOXfunNm5c6eZnp4Oq1Ema83FUCcGH+y9daC11AxGbV0Mmob76p/CXuK3xf9zP/5z0XxN/TWc2rLpcv19udMWsybjdpm/pp1tjT2feehgbfX+8cyspuqdvXYbF+LFxUUzPz9fCLAI8o4dO8y2bdtUkHIaaS4GhDiuR3yDaQp7hDiuT9xSGv7pUeI8+HInzmu3SnWZv4YUQqyhFGbTuBC74ru8vGxeffVVs3v37rBaZbDWXAwIcVxH+AbTFPYIcVyfIMTp3JryoMn/pmINwg9C3DzVxoX41KlTZmJiwmzdutWIEJ85c8bs27fPjI2NNV/7BI+aiwEhjgOMEMdxy1VKk/u56lKO48udturVZNwu89e0EyHWUAqzaVSIL126ZJ5++mlz3333FUK8urpqTp8+baamphDigH7RDEZtXQyaZvjqrxmIOKylIR1no+Ef5zm9lC930iO076HL/DV02hp72CPW9I4xBiFWgvKYaQajti4GTQt99dcMRAixhnScjYZ/nOf0Ur7cSY/Qvocu89fQaWvsQYg1vfOpDUvTAbBqTDWDUVsXg6Z1vvprBiKEWEM6zkbDP85zeilf7qRHaN9Dl/lr6LQ19iDEmt751IbDWgGwEOLLCLz95JvF/xDi9Dyq89BlIUCI/5X/XX4hxM33TqN7xFK9Jh5fWllZMfLDCwIQgAAEIDAMBDZt2mTkJ+bVuBBLJYbhAz1iYFEGAhCAAAQg0DSBgQhx05XEHwQgAAEIQGC9EkCI12vP0i4IQAACEBgKAgjxUHQTlYQABCAAgfVKACFerz1LuyAAAQhAYCgIIMRD0U1UEgIQgAAE1isBhHi99iztggAEIACBoSCAEA9FN1FJCEAAAhBYrwTWlRCfPXvWPPvss72+2r59u5mZmTEff/yxOXjwoLlw4ULvvZ07dxbfmSwv+XIK+/6GDRvMgQMHii+tGPRLPpt7bm7OLCwsFKEee+yxNd/d7LbH1tetq63fnj17zOTk5Jp22Pe2bNliZmdnzfj4+KCbU/gvt8kGlbZZ/lJXa3fttdf2+kHaKy95P+dLPoTm8OHDa/jb+sl3aZfZlnPE14852lKur8S0334m+fGTn/ykl2dun0ieHz161Ozfvz9bjtTxsP3gvi95Iy/JDbmW7be42Q8O2rVr12XXdu6ct/Wtul6rctr9Vjop644B9lrOkTM2Rt01K+PnPffcY+Rji90xxP30xLbGTlt39wOk5H9St/fee6+XK/Z9yYk6behC/q87IXYHcnsR3H777ZcNNjaZbrrppjXfGJXzqxvLCe0mRFWC7dixo7hBcO3sRSRiUTWoCgMRQHvTMegLvPzFH248t032Av7sZz/bu2hcHoOuZ7leIsTuICh5cOjQIXP//fcXQlz+6Fb36z379WOudtg8ePfdd3uDpivEMgjZb0Vz6yT90IWBSOpUznm3bvItbpL/cmMkbT158qQRES7fYJZ95OJfHjdsTkj9yt/Jbselu+66qxBhyS/bLvfvXHV345RvHOzNkXttuPne77rIUf+qmxr3GrDtsXWxN/n9tCFHvcsx1rUQSyfJRXDvvfdeNtjYjpA7pfn5+TVClUMQqgTfvUDdr5N0ZzcPPPCAOX78+JoZTL922vd2796dJb/6CbH7tZjvvPNO8V3VV111VXHXvXnz5trBddAVl8HmxIkT5rrrrut9d7Z7Jy0DZnngt19uInUrf+d2GzN7y13qc/311xeD+7ALsZtLLuelpaXi5rK8ctLmTYXki1unumvSbZPUtzz25L5ey9dWlRDb/9lVE3cSU3dd5FhRlLq7N2Xyt9xUfv7znzdf+MIXipsbe52+8cYbRVNtzvQbMwc93lT5X9dCrJkRy8UjYiydlvNVvnDLs5S673GuGmyswMmMpyzSwiBn+/oJsXvRvPbaa70mS/3kwm3ru6ulL8qDzYsvvmiuvvpqc/Hixd6MWCpcXlno148588lyv/POO4u2yKD5wQcfFDcJMpsZ9hmxzCxFAG677Tbz17/+tXI2LO9LLuXe2rA3yk888YR55JFHLtvWKq+Y2Dx/6aWXsl6bmnysEmK5WRCuVsjKM+Kq60ITqykbK7b2xkZWTmRcd2+g7XjDjLgp6n38lPeI++2r2vdyzH6rqtxv1tRvedwnxI8//viavfDce05V+03unqrlLRe3XDDykt9lVlxewsuQMkUIO/uV3+3yvwyWMui///77vYFduweYq95uHPcGyN7933LLLT0hLu8R2z7ZuHFjp5amZYvAfbnnJsrbBa5dzi2luv6t2y91l8vdG7fysq5shXz44YfGnm2x++E586lOiGUbwG5huNsEUreq66KNOtuYNu+/853vmF//+tdmamrKyE2Pu0fsakMXtmbW9YzYPdBRBzv3jNEmS44ZcRs3Gf1mxPailcNzf//734s9SxECubCvueYac+WVV7Yym7F5IiJsbwpkYJe6VS2BSjssW/m9zibnYORyt+Iqd/8vv/zy0M6Iy/zqcsuXczn7wcZybwwk3+0s+IUXXjATExPFrLlq7HG3b7okxLISZEVa8t3u15fZtjHmlG+k5dyPLJnLFs1bb71VrGJpbjByHWitysd1LcT9lmz7CWIOca7aC7LiXLUn2a8tdTccbeyZ+QZFO0DJkq8sn4r4ykUjJx3toZXcA6flJ7NyWcq94YYbzM0331ycQpdBRw77lZfN7YUtd9/lmXwby9Vl7lI/GYTkNaxL01ohbmNPvly38phRvvZk+VT2Le22gQz6VQfLuizEtk3Sdns4tO66yLk9IPV67rnnim0kOUMjNznCW75K156XKOeIRhtyjkPrWog1M+LyACZCIfusP/zhDwf+OEd57+jIkSNm7969RSJVnZqWfZryCXDNqWl74eRILJ8Q152Wfv3117M+ZuWysKxlCUtOrdpTl5ILdq9J/m8fZSq3sV8/5mAuMcp1cjl///vfH8o9Yo0Qd2FJWuopOSRLn/Yxn/L1K3/L6oR8X609OOleu/aMSvnxm1z5Y+PUzRzt2Qi7DC1bBjLz7Hdd5Kp71RMDUs9f/vKXvUdRmRHn6o3SXoWEtc8Tyu/99gHaehbO9/xp1d6L7znicjvF3hX4QXdH3TOJdq/avu8+P2wPS7nPiQ66nlVCLIONDITykt/dmW2Zu7v37uvHHG2pugGS/JE2iBBXPUcsbZAbu/Iz9rnPFbirU+VTxC67uja6e39in/OzANz6uddr+Vlmmz/C1j0YWs6dNveHpS0+IS63o991kSPvbYzyDUx5QlU+P+RqQxfyf13NiHN2PLEgAAEIQAACTRBAiJugiA8IQAACEIBAJAGEOBIcxSAAAQhAAAJNEECIm6CIDwhAAAIQgEAkAYQ4EhzFIAABCEAAAk0QQIiboIgPCEAAAhCAQCQBhDgSHMUgAAEIQAACTRBAiJugiA8IQAACEIBAJAGEOBIcxSAAAQhAAAJNEECIm6CIDwhAAAIQgEAkAYQ4EhzFIAABCEAAAk0QQIiboIgPCEAAAhCAQCQBhDgSHMUgAAEIQAACTRBAiJugiA8IQAACEIBAJAGEOBIcxSAAAQhAAAJNEECIm6CIDwhAAAIQgEAkAYQ4EhzFIAABCEAAAk0QQIiboIgPNYHFxUUzPz9vpqene2WOHTtmduzYYbZt22ZOnTplJiYmzNatW4v35b1z584Vv+/cubMod+nSJfP000+b++67r2e3vLxszpw5Y/bt22fGxsbU9dEaVsV0y1bVc3V11Rw9etTs37/fjI+PG2n7U089ZQ4cOFDUu/y+ti4aO4l1+PBh89hjjxVc5SVtmJubK/6+/fbbzcGDB82FCxd67jZs2FDU7Y033jDPPvts7/9btmwxs7OzRRuaftUxEJ633HKLOX36tKqOUq89e/YU7Tpy5IjZu3dvLzeqYpw9e7ZoyuTkZI+NzamNGzcWcaempopcstwWFhYKW4kj5ar8VuV308zwt/4IIMTrr0873aIQIZbBWETADpb277vuuqtTQqytpwz+InBWHAd582CF2IqGJIXEO3TokLn//vsLwXJvEtykKYuU+JL/zczMDOQmp3zzZQVu9+7dxY2ZvZHpV0cpYwVYfndv9qTukkf2hkT8aIVYbOXmRXJQyltRlr/lZqrMECHu9PDT2cohxJ3tmvVZMa0QS+vLM1wZYGWm8u1vf7sQtC7MiKvE1J0pvfbaaz0REMG+5pprzD//+U8jIiMsZEZqbzSa7HHxfeLECXPdddf1VgksexGlECGWepXFssm6Vgm/COmuXbvUNwtuHTdv3ty7USvPbm29tUK8tLR02QqO9Pmrr75q7r33XoS4yUQYYV8I8Qh3ftNN/8xDBytd/uOZ2d7/tUIsYlYnUk0vTf/vf/1HLYrP/fjPly1d2mVzeaNOTK1w2XZY4XvwwQeLpXZZ9nzppZcum6lp+uTfH76h0uztJ99cw9mKjZ1Rvvjii+bqq682Fy9eDBbiqlmlr64bj79ea/LB3lt775VvZmysqhlnnZDamzS7nOzedJRnwyEz4n59xNK0LwN4X0sAIdaSws5LQCvEsndZftnlWitgsk8pL7sXZ/czZVB99NFHzTPPPGPsnp31tX379qjl0xQhLs+sXKGQusq+qszsv/a1r5nf/va35rvf/a557rnnitm8zKrc/XAv4E8NtEIss0p5yf67iJqsJtx2223m/fffr9wjtnvBMou37MvtcZd3ffXVCrF7YyWz2ZMnTxazYXmV97HdOvbbx7ZLyOKjakndbhO4bbB75O4sWupizy/Ypf0PP/zQSK7JPvTjjz++Zg9b/NmzDD4+vA8BSwAhJhcaI6AVYs1hraoZsQyuMjB+4xvfMM8//3xjS9MpQuybEcugLvuIX/rSl8xbb71VHDYTEbjqqqvMH/7wh8r9T1+HhAixiIjwvueee4o9YqmPrDSELk0PckYs7bX+5cZFblBk6b7fYTb3Bqhur73uJsnGc2823JsBV4irZsR29i03U8ePH1/Th+wR+7KX96sIIMTkRWMEmhRiqVR5j7iLQlwlAraeMqsTYZFZ/srKirn++uuLGb4M1i+//HLBPeaUd4gQiwALxxtuuMHcfPPNhbiFCrHvxHhdAmlnxFLe7rvK0rkVSK0QVwlr3f/cGb5GiKv2iBHixoYMHH1KACEmFRoj0KQQy1Jq+TSyzHBkf1WWprsyIxZ4daem7SGsqtPS9vRyzEGtECGWPVM59fvuu+8WjyCJ4IUKceyp6RAhtjcvsn9tD+GFCLHmESU30bWHtaSMe2ra9vd7771XLE0zI25s+BhpRwjxSHd/s41vWojtoGefI7b7g1deeWWjjy9pl6ZlQHb3pd29wKrniC3d8vPD7iMwIXuu1l+IEMtSuNRNXvK7XUqveo5YbGSvXoS6ieeIQ4TYzmClfnZPV8S1vEfs1tGd0dryUnf7jHoTS9NVzxHbswgff/wxp6abHUJG1htCPLJd33zDNULcfNR0jxohTo/SnAeNEDcXLd5TqBDHR6IkBIabAEI83P1H7SEAAQhAYMgJIMRD3oFUHwIQgAAEhpsAQjzc/UftIQABCEBgyAkgxEPegVQfAhCAAASGmwBCPNz9R+0hAAEIQGDICSDEQ96BVB8CEIAABIabAEI83P1H7SEAAQhAYMgJIMRD3oFUHwIQgAAEhpsAQjzc/UftIQABCEBgyAkgxEPegVQfAhCAAASGmwBCPNz9R+0hAAEIQGDICSDEQ96BVB8CEIAABIabAEI83P1H7SEAAQhAYMgJIMRD3oFUHwIQgAAEhpsAQjzc/UftIQABCEBgyAkgxEPegVQfAhCAAASGm0BPiM+fP//SJ5988tXhbg61hwAEIAABCAwXgSuuuOK//x+ov/ElPIXLmAAAAABJRU5ErkJggg=="/>
          <p:cNvSpPr>
            <a:spLocks noChangeAspect="1" noChangeArrowheads="1"/>
          </p:cNvSpPr>
          <p:nvPr/>
        </p:nvSpPr>
        <p:spPr bwMode="auto">
          <a:xfrm>
            <a:off x="609600"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6" descr="data:image/png;base64,iVBORw0KGgoAAAANSUhEUgAAAeIAAAEiCAYAAAAlAdEXAAAAAXNSR0IArs4c6QAAIABJREFUeF7tnX+IXsW5x0e4sCKEjca2uYESBH9XQrgNl7oWWzWUxdYWSamGpcEspCkUXQoXkcD+FQixFMIqQlNpYpSQVojFpoVQUrwV1PaybZelKBv9Z2mJXuuKi5IauODlOXVeZk/OeeeZmfPOOe++nxcWdvd95nlmPvOc+Z75cd73CsMLAhCAAAQgAIHWCFwhkf/2t799cvHixdYqQWAIQAACEIDAKBK44oor/rsQ4qWlpU9uvPHGUWRAmyEAAQhAAAKtETh//rxBiFvDT2AIQAACEBh1AgjxqGcA7YcABCAAgVYJIMSt4ic4BCAAAQiMOgGEeNQzgPZDAAIQgECrBBDiVvETHAIQgAAERp0AQjzqGUD7IQABCECgVQIIcav4CQ4BCEAAAqNOACEe9Qyg/RCAAAQg0CoBhLhV/ASHAAQgAIFRJ4AQj3oG0H4IQAACEGiVAELcKn6CQwACEIDAqBNAiEc9A2g/BCAAAQi0SgAhbhX/8Ae/dOmSmZubMwsLC5c1ZsOGDebAgQNm69atyQ09duyYOXfunNmyZYuZnZ014+PjyT7Xm4OzZ88WjNYjn9XVVXPw4EGzZ88es23btuSuk3yS1/T0dLIvHEAglQBCnEpwxMtbIZbBcXJycg2NpoRheXnZHDp0yPzgBz9oZBBer10Ww1vYys+dd97ZaSxNC3GnG0vlRo4AQjxyXd5sg/sJcb/3QmqxuLhonnrqqcZm1yGxh8k2VIib6p8cjBDiHJSJ0RYBhLgt8uskrm8wb2IJECHWJQtCrOOEFQS6RgAh7lqPDFl9QoXYLjN/+OGHRUtlz88uadtZzze/+U3zq1/9qnj/y1/+snn++ed7VHbu3Fns61nbCxcuFO/Z/1tDewMgf8u+6WOPPWbm5+d7fuR/ttzU1NSafW6xdfchy3V296nLdbb1cdvl1snG3b59u5mZmTFjY2PF2772VKWF3KAcPny4eEvq9MUvftH86U9/WrNHXFf3K6+8ck2b3fr0a29devYrI+898cQT5lvf+pY5efKksX1f5lxm4J4xcGfEcuZA9oulz93tEOHx7LPP9tpvzxVYPu7eefkG0WUp9uW6DdllSXWHjABCPGQd1rXq9hNiO3jaAbO811t+3x2IpcyOHTt6zXWXpq2f+++/vxiIbblbb721d/jGPdz1yCOPmL/85S9mZWWlEGUrkq542IG3PKus2p8W3++9914hpB9//HEhCiLA9magagbvlhHxrfJhOVmm1157be1honK9rJC4Nwm+ugtcOWjn7u/7ytgbBzcPfWXeeeedYo9fBNiyL3Mu54L4d23kb/ewVtVKi/u/Kt6vv/76GpEWn3JTV+4vyxIx7tpos37rgxCv377N0rJ+QiyDYd3gZyvnzmLsYOsKqvyvPFCWB1mxsbMuEV2ZMZVji035f1WCVxaVqlhufTZu3FgIhFvnMpNy3cr1feONN4o2ujPkqjJuh9YJUZm3vWGwAurWffPmzZcJsa+9VSfgfWWk3iLE9sbJXQGwp6CrltXdvrCz4Dp7d8Z80003Vd5gyKzczQ8rxBLb5e9b5clyYRFkpAggxCPV3c03tt/jS1VLuOXHT/oNtq5Y2xlxlXi4A7udVdYJlStMVQOu71CQra/ElEezrBC77Sr77bd3WzfoV80QLY+6Mr494nLd61hWzXZtezWPopXjSFlXBKuEuJyZ7uqIzEzLQly1ImCXpd1l96otAntT5gqxlC1vFzR/teARAtUEEGIyI4mAdvZQ3kMsB60abKuEuEr4xK5cD9/SZVWZOoEQgZOBWl4yWH/1q181P/vZz4KEuDzjtW0r74uWuVQJSd3NQnmPVHz1q3udEPcrUyfE/cpohbi85y1tlxsweWytLMRVNzsu43K+lZ9pd/Oj6mayTsCTLhYKQ6CGAEJMaiQRCBXifs8C9xMYOyPOLcRVs8yqpWnfjNgnxOWDR/06RSvEvrpXCbGvTJUQ+8pohLhqX923WmKXlPfv32+OHj26Zq+77kbH7vvWneZ3D3iVDwAmXSgUhkAfAggx6ZFEQCvE/ZZay4Nmefnat6/pzmR9S9Niaz9Nybc03e90br8bA83StOWxe/du87vf/c70O5hV7iDN0rSUqTtZXLfMX9dH/R4f05TxCbHd0y0z8Amxexr7xRdf7O3/ViV0uZ6+x+qq9r2TLhQKQwAhJgcGRUArxBK/7lCP3duz4tFPiO1BrPIhpKrDWq7o2vhNCLG0449//KN6aVpzWKv80ZSaw1plBu5htDohdutenhHXiapbpjwj1pSJFWK73F23beGelndZVK0Y9Nu6qBLl8gGuQV0/+IWAEGBGTB4kEQgRYt9jR5qlaRECn58q0Y0RYnmsp3zzYMXB7jlqDmuVb0Lkb3lsyM4Ay49fWaZi556kdjtK8/iSr+5WiN2ZqK+M5tR0mZFPiIVzeXnb3S/ud37ALiWX93TL7ag6eW9vysrvaVZvki4aCkOgRAAhJiWSCIQIsQQqH6Jx9+G0Qix+fB+A0dRhrfJBHjms9dBDD5kf/ehHxTOx5UNEUrc6Jv32H8vt0ZzgdVnKCXX7QSj2gyt8dRcBLD9/XPVBH257q75wwRdHvqBDc2ra5SPtefTRR80zzzxT7P3efvvtlV/60O+ZX9dfv8Na0mflD/TgsFbSsEDhQAIIcSAwzCEAge4QqDop3p3aURMI6AggxDpOWEEAAh0k4Dt01cEqUyUIXEYAISYpIACBoSTg+/CVoWwUlR5JAgjxSHY7jYbAcBOwB8J41ne4+5Ha/4sAQkwmQAACEIAABFokgBC3CJ/QEIAABCAAAYSYHIAABCAAAQi0SAAhbhE+oSEAAQhAAAIIMTkAAQhAAAIQaJEAQtwifEJDAAIQgAAEEGJyAAIQgAAEINAiAYS4RfiEhgAEIAABCCDE5AAEIAABCECgRQIIcYvwCQ0BCEAAAhAIFmL71WLyNWX269YsxvLXofHxcyQYBCAAAQhAoD+BICGWrxybn58309PTxRd5X7hwofjdvuRD2I8ePWr2799v5DtIeUEAAhCAAAQg0KAQnzp1ykxMTBRfhi6ie/r0aTM1NWXGxsaKKPJF5WfOnDH79u3r/Y8OgAAEIAABCECgnkDQjNh1UyW6MmM+ceKE+eijj8yGDRsuW7qmIyAAAQhAAAIQWEsgWohlaVpek5OTPY/yPxHjmZkZs7S01FvGBjoEIAABCEAAAtUEooRYswTNfjEpBwEIQAACEPATCBZiEdgjR46YvXv3FnvFdS85QX3y5Emza9cuDm75+wELCEAAAhAYUQJBQmwfT5Ll6G3btvVFVnWYS8t4ZWXFyA8vCEAAAhCAwDAQ2LRpk5GfmFeQEFc9suQGdfeNq/aQYypIGQhAAAIQgMB6JqAW4vKHdQiU7du3FwezXnjhheKxps2bN5u5uTmzsLDQe88+2rSeIdI2CEAAAhCAQCwBtRDHBqAcBCAAAQhAAAL1BBBisgMCEIAABCDQIgGEuEX4hIYABCAAAQggxOQABCAAAQhAoEUCCHGL8AkNAQhAAAIQQIjJAQhAAAIQgECLBBDiFuETGgIQgAAEIIAQkwMQgAAEIACBFgkgxC3CJzQEIAABCEAAISYHIAABCEAAAi0SQIhbhE9oCEAAAhCAAEJMDkAAAhCAAARaJIAQtwif0BCAAAQgAAGEmByAAAQgAAEItEgAIW4RPqEhAAEIQAACCDE5AAEIQAACEGiRAELcInxCQwACEIAABBBicgACEIAABCDQIgGEuEX4hIYABCAAAQggxOQABCAAAQhAoEUCCHGL8AkNAQhAAAIQQIjJAQhAAAIQgECLBBDiFuETGgIQgAAEIIAQkwMQgAAEIACBFgkgxC3CJzQEIAABCEAAISYHIAABCEAAAi0SGIgQHzt2zJw7d85s2bLFzM7OmvHx8RabSGgIQAACEIBAdwk0LsSLi4tmfn7eTE9Pm7Nnz5oLFy4Uv/OCAAQgAAEIQOByAo0L8alTp8zExITZunWrWV1dNadPnzZTU1NmbGwM/hCAAAQgAAEIlAg0LsSu/+XlZXPmzBmzb98+hJjUgwAEIAABCFQQGKgQy9K0vCYnJ4EPAQhAAAIQgEBOIWY2TL5BAAIQgAAE/AQGMiOWveEjR46YvXv3FnvFvCAAAQhAAAIQqCbQuBBfunTJzM3NFcvR27Zti+K+srJi5GdUX+M/fbC26avf+3nx3lee/Hqlze8f/s2oYsvW7jr2UgH4Z+sGAo0YgTsO/aK2xa8ceKB1Gps2bTLyE/NqXIh5ZCmmG9aW+d//+o9aJ5/78Z+L9/794Rsqbd5+8s30CuChL4E69lII/iQPBAZD4DMPHax1/I9nZgcTNJPXRoXYzoYXFhZ61d++fbuZmZnh1HRAhyLEAbBaMEWIW4BOyJEngBCPfArkBYAQ5+UdGg0hDiWGPQTSCSDE6QzxEEAAIQ6A1YIpQtwCdEKOPAGEeORTIC8AhDgv79BoCHEoMewhkE4AIU5niIcAAghxAKwWTBHiFqATcuQJIMQjnwJ5ASDEeXmHRkOIQ4lhD4F0AghxOkM8BBBAiANgtWCKELcAnZAjTwAhHvkUyAsAIc7LOzQaQhxKDHsIpBNAiNMZ4iGAAEIcAKsFU4S4BeiEHHkCCPHIp0BeAAhxXt6h0RDiUGLYQyCdAEKczhAPAQQQ4gBYLZgixC1AJ+TIE0CIRz4F8gJAiPPyDo2GEIcSwx4C6QQQ4nSGeAgggBAHwGrBFCFuATohR54AQjzyKZAXAEKcl3doNIQ4lBj2EEgngBCnM8RDAAGEOABWC6YIcQvQCTnyBBDikU+BvAAQ4ry8Q6MhxKHEsIdAOgGEOJ0hHgIIIMQBsFowRYhbgE7IkSeAEI98CuQFgBDn5R0aDSEOJYY9BNIJIMTpDPEQQAAhDoDVgilC3AJ0Qo48AYR45FMgLwCEOC/v0GgIcSgx7CGQTgAhTmeIhwACCHEArBZMEeIWoBNy5AkgxCOfAnkBIMR5eYdGQ4hDiWEPgXQCCHE6QzwEEECIA2C1YIoQtwCdkCNPACEe+RTICwAhzss7NBpCHEoMewikE0CI0xniIYAAQhwAqwVThLgF6IQceQII8cinQF4ACHFe3qHREOJQYthDIJ0AQlxiuLi4aC5cuGAmJyfXvHPp0iUzNzdnFhYWiv/v3LnTTE9Pp/fAiHlAiLvd4Qhxt/uH2q1PAgix068iwocPHzZ79uy5TIhXV1fN0aNHzf79+834+Pj6zIYMrUKIM0BOCIEQJ8CjKAQiCSDEn4JbXl42x48fN3fffbe5ePHiZUIs7585c8bs27fPjI2NReKmGELc7RxAiLvdP9RufRJAiJVL0zJbPnHihPnoo4/Mhg0bzOzsLDPjiGsCIY6AlrEIQpwRNqEg8CkBhFgpxGfPnjUixjMzM2ZpacnMz8+zRxxxGSHEEdAyFkGIM8ImFAQQ4uocqDus5VqzXxx//SDE8exylESIc1AmBgTWEmBGrJwRu2ZygvrkyZNm165dLE8HXlEIcSCwzOYIcWbghIOAMQYhjhBimRGfPn3aTE1NBR/cWllZMfIzqq/xnz5Y2/TV7/28eO8rT3690ub3D/9mVLFla3cde6kA/LN1A4FGjMAdh35R2+JXDjzQOo1NmzYZ+Yl5nT9/3lwhBZeWlj658cYbVT7qlqZlj1he8nyx+7vKKUY9AsyIu50MzIi73T/Ubn0SYEbsmRGfOnXKTExMmM2bN/c+0GP79u3FoS0eYwq/KBDicGY5SyDEOWkTCwL/IoAQkwlZCSDEWXEHB0OIg5FRAALJBBDiZIQ4CCGAEIfQym+LEOdnTkQIIMTkQFYCCHFW3MHBEOJgZBSAQDIBhDgZIQ5CCCDEIbTy2yLE+ZkTEQIIMTmQlQBCnBV3cDCEOBgZBSCQTAAhTkaIgxACCHEIrfy2CHF+5kSEAEJMDmQlgBBnxR0cDCEORkYBCCQTQIiTEeIghABCHEIrvy1CnJ85ESGAEJMDWQkgxFlxBwdDiIORUQACyQQQ4mSEOAghgBCH0MpvixDnZ05ECCDE5EBWAghxVtzBwRDiYGQUgEAyAYQ4GSEOQgggxCG08tsixPmZExECCDE5kJUAQpwVd3AwhDgYGQUgkEwAIU5GiIMQAghxCK38tghxfuZEhABCTA5kJYAQZ8UdHAwhDkZGAQgkE0CIkxHiIIQAQhxCK78tQpyfOREhgBCTA1kJIMRZcQcHQ4iDkVEAAskEEOJkhDgIIYAQh9DKb4sQ52dORAggxORAVgIIcVbcwcEQ4mBkFIBAMgGEOBkhDkIIIMQhtPLbIsT5mRMRAggxOZCVAEKcFXdwMIQ4GBkFIJBMACFORoiDEAIIcQit/LYIcX7mRIQAQkwOZCWAEGfFHRwMIQ5GRgEIJBNAiJMR4iCEAEIcQiu/LUKcnzkRIYAQkwNZCSDEWXEHB0OIg5FRAALJBBDiZIQ4CCGAEIfQym+LEOdnTkQIIMQRObC4uGguXLhgJicnI0qPdhGEuNv9jxB3u3+o3fokgBAH9quI8OHDh82ePXsQ4kB2Yo4QR0DLWAQhzgibUBD4lABCHJAKy8vL5vjx4+buu+82Fy9eRIgD2FlThDgCWsYiCHFG2ISCAEIcnwMsTcezQ4jj2eUoiRDnoEwMCKwlwIw4IiMQ4ghonxZBiOPZ5SiJEOegTAwIIMTJOYAQxyNEiOPZ5SiJEOegTAwIIMTJOYAQxyNEiOPZ5SiJEOegTAwIIMTJOZAixCsrK0Z+Bvn6ypNfr3X/+4d/U7z3n6/8X6XN/9zxb4Osmhn/6YO1/le/9/Pivbr627oPtIIe5776p7CX0G3x97GXunWBv6/vNfx9Pgb1vi93BhU3p98u89dwaGvsuePQL2qr98qBBzRVrx03m7h2N23aZOQn5nX+/HlzhRRcWlr65MYbb4zxUVkmRYgbq0QfR5pZzcbjr1d6+GDvrQOt4rDPiH31T2Ev4Nvi/7kf/7nod039B5ogic67XH9f7iQ2vRPFu8xfA6iu/m8/+aameLRNE4e1usoeIa5IC5tQCHHcNeMbTDUXQx17hDiuT9xSGv7pUeI8+HInzmu3SnWZv4YUQqyhFGYzMCEOq0Z+a83FgBDH9YtvME1hjxDH9QlCnM6tKQ+a/G8q1iD8IMTNU0WImRE3nlUIceNIG3XYZSHw5U6jIFpy1mX+GiQIsYZSmA1CjBCHZYzC2jeYagYilqYVoCNNNPwjXScX8+VOcoAOOOgyfw0ehFhDKcwGIUaIwzJGYe0bTDUDEUKsAB1pouEf6Tq5mC93kgN0wEGX+WvwIMQaSmE2CDFCHJYxCmvfYKoZiBBiBehIEw3/SNfJxXy5kxygAw66zF+DByHWUAqzQYgR4rCMUVj7BlPNQIQQK0BHmmj4R7pOLubLneQAHXDQZf4aPAixhlKYDUKMEIdljMLaN5hqBiKEWAE60kTDP9J1cjFf7iQH6ICDLvPX4EGINZTCbBBihDgsYxTWvsFUMxAhxArQkSYa/pGuk4v5cic5QAccdJm/Bg9CrKEUZoMQI8RhGaOw9g2mmoEIIVaAjjTR8I90nVzMlzvJATrgoMv8NXgQYg2lMBuEGCEOyxiFtW8w1QxECLECdKSJhn+k6+RivtxJDtABB13mr8GDEGsohdkgxAhxWMYorH2DqWYgQogVoCNNNPwjXScX8+VOcoAOOOgyfw0ehFhDKcwGIUaIwzJGYe0bTDUDEUKsAB1pouEf6Tq5mC93kgN0wEGX+WvwIMQaSmE2CDFCHJYxCmvfYKoZiBBiBehIEw3/SNfJxXy5kxygAw66zF+DByHWUAqzQYgR4rCMUVj7BlPNQIQQK0BHmmj4R7pOLubLneQAHXDQZf4aPAixhlKYDUKMEIdljMLaN5hqBiKEWAE60kTDP9J1cjFf7iQH6ICDLvPX4EGINZTCbBBihDgsYxTWvsFUMxAhxArQkSYa/pGuk4v5cic5QAccdJm/Bg9CrKEUZoMQI8RhGaOw9g2mmoEIIVaAjjTR8I90nVzMlzvJATrgoMv8NXgQYg2lMBuEGCEOyxiFtW8w1QxECLECdKSJhn+k6+RivtxJDtABB13mr8GDEGsohdkgxAhxWMYorH2DqWYgQogVoCNNNPwjXScX8+VOcoAOOOgyfw0ehFhDKcwGIUaIwzJGYe0bTDUDEUKsAB1pouEf6Tq5mC93kgN0wEGX+WvwIMQaSmE2CDFCHJYxCmvfYKoZiBBiBehIEw3/SNfJxXy5kxygAw66zF+DByHWUAqzQYgR4rCMUVj7BlPNQIQQK0BHmmj4R7pOLubLneQAHXDQZf4aPAixhlKYDUKMEIdljMLaN5hqBiKEWAE60kTDP9J1cjFf7iQH6ICDLvPX4EGINZTCbBBihDgsYxTWvsFUMxAhxArQkSYa/pGuk4v5cic5QAccdJm/Bg9CrKEUZoMQI8RhGaOw9g2mmoEIIVaAjjTR8I90nVzMlzvJATrgoMv8NXgQYg2lMJtgIT527Jg5d+6c2blzp5menl4T7dKlS2Zubs4sLCwU/6+yCave4Kw1F0OdGHyw99bBVcwYoxmM2roYNA331T+FvcRvi//nfvznovma+ms4tWXT5fr7cqctZk3G7TJ/TTvbGns+89DB2ur945lZTdU7e+0GCfHi4qKZn58vBFgEeceOHWbbtm09AKurq+bo0aNm//79Znx8XAWmLSPNxYAQx/WObzBNYY8Qx/WJW0rDPz1KnAdf7sR57VapLvPXkEKINZTCbIKE2BXf5eVl8+qrr5rdu3f3Isr/zpw5Y/bt22fGxsbCapLZWnMxIMRxneIbTFPYI8RxfYIQp3NryoMm/5uKNQg/CHHzVIOE+NSpU2ZiYsJs3brVVImuzJhPnDhhPvroI7NhwwYzOzvb2Zmx5mJAiOMSDiGO45arlCb3c9WlHMeXO23Vq8m4XeavaSdCrKEUZqMWYtn/ffrpp819991XCLEsQ58+fdpMTU31Zr9nz541IsYzMzNmaWmpt4wdVqU81pqLASGO6wvfYJrCnhlxXJ8wI07n1pQHTf43FWsQfhDi5qk2KsRu9bq+X6y5GBDiuIRDiOO45Sqlyf1cdWFGvJbA20++2RZ6dVyEWI1KbagWYvHoW5p2o8oM+uTJk2bXrl2dXJ7WDEYIsTqP1hgixHHccpXS5H6uuiDECLE21zg1/Skp32Gt8oy4vHStBb6ysmLkZ5Cvrzz59Vr3v3/4N8V7//nK/1Xa/M8d/zbIqpnxnz5Y63/1ez8v3qurv637QCvoce6rfwp7Cd0Wfx97qVsX+Pv6XsPf52NQ7/tyZ1Bxc/rtMn8Nh7bGnjsO/aK2eq8ceEBT9dpxs4lrd9OmTUZ+Yl5BM2Lf40uyRyyvyclJ4/4eU7FBl9HMCpgRx/UCM+I4brlKaXI/V13KcXy501a9mozbZf6adrI0raEUZhMkxOK66gM97JL15s2bex/osX379uLQVlcfY9JcDAhxWDJZa99gmsJeYvCBHnH9Yktp+KdFiC/ty514z90p2WX+GkoIsYZSmE2wEIe576615mJAiOP6zzeYprBHiOP6xC2l4Z8eJc6DL3fivHarVJf5a0ghxBpKYTYIcQUve3IRIQ5LJmbExgzzqVfpv7brjxBzarpu1OGwVtx43OlSmrtShDiuC32DaQp7ZsRxfcKMOJ1bUx40+d9UrEH4YUbcPFVmxMyIG88qhLhxpI067LIQ+HKnURAtOesyfw0ShFhDKcwGIUaIwzJGYe0bTDUDEV+DqAAdaaLhH+k6uZgvd5IDdMBBl/lr8CDEGkphNggxQhyWMQpr32CqGYgQYgXoSBMN/0jXycV8uZMcoAMOusxfgwch1lAKs0GIEeKwjFFY+wZTzUCEECtAR5po+Ee6Ti7my53kAB1w0GX+GjwIsYZSmA1CjBCHZYzC2jeYagYihFgBOtJEwz/SdXIxX+4kB+iAgy7z1+BBiDWUwmwQYoQ4LGMU1r7BVDMQIcQK0JEmGv6RrpOL+XInOUAHHHSZvwYPQqyhFGaDECPEYRmjsPYNppqBCCFWgI400fCPdJ1czJc7yQE64KDL/DV4EGINpTAbhBghDssYhbVvMNUMRAixAnSkiYZ/pOvkYr7cSQ7QAQdd5q/BgxBrKIXZIMQIcVjGKKx9g6lmIEKIFaAjTTT8I10nF/PlTnKADjjoMn8NHoRYQynMBiFGiMMyRmHtG0w1AxFCrAAdaaLhH+k6uZgvd5IDdMBBl/lr8CDEGkphNggxQhyWMQpr32CqGYgQYgXoSBMN/0jXycV8uZMcoAMOusxfgwch1lAKs0GIEeKwjFFY+wZTzUCEECtAR5po+Ee6Ti7my53kAB1w0GX+GjwIsYZSmA1CjBCHZYzC2jeYagYihFgBOtJEwz/SdXIxX+4kB+iAgy7z1+BBiDWUwmwQYoQ4LGMU1r7BVDMQIcQK0JEmGv6RrpOL+XInOUAHHHSZvwYPQqyhFGaDECPEYRmjsPYNppqBCCFWgI400fCPdJ1czJc7yQE64KDL/DV4EGINpTAbhBghDssYhbVvMNUMRAixAnSkiYZ/pOvkYr7cSQ7QAQdd5q/BgxBrKIXZIMQIcVjGKKx9g6lmIEKIFaAjTTT8I10nF/PlTnKADjjoMn8NHoRYQynMBiFGiMMyRmHtG0w1AxFCrAAdaaLhH+k6uZgvd5IDdMBBl/lr8CDEGkphNggxQhyWMQpr32CqGYgQYgXoSBMN/0jXycV8uZMcoAMOusxfgwch1lAKs0GIEeKwjFFY+wZTzUCEECtAR5po+Ee6Ti7my53kAB1w0GX+GjwIsYZSmA1CjBCHZYzC2jeYagYihFgBOtJEwz/SdXIxX+4kB+iAgy7z1+BBiDWUwmwQYoQ4LGMU1r7BVDMQIcQK0JEmGv6RrpOL+XInOUAHHHSZvwYPQqyhFGYzECHbtv5QAAARL0lEQVQ+duyYOXfunNm5c6eZnp4Oq1Ema83FUCcGH+y9daC11AxGbV0Mmob76p/CXuK3xf9zP/5z0XxN/TWc2rLpcv19udMWsybjdpm/pp1tjT2feehgbfX+8cyspuqdvXYbF+LFxUUzPz9fCLAI8o4dO8y2bdtUkHIaaS4GhDiuR3yDaQp7hDiuT9xSGv7pUeI8+HInzmu3SnWZv4YUQqyhFGbTuBC74ru8vGxeffVVs3v37rBaZbDWXAwIcVxH+AbTFPYIcVyfIMTp3JryoMn/pmINwg9C3DzVxoX41KlTZmJiwmzdutWIEJ85c8bs27fPjI2NNV/7BI+aiwEhjgOMEMdxy1VKk/u56lKO48udturVZNwu89e0EyHWUAqzaVSIL126ZJ5++mlz3333FUK8urpqTp8+baamphDigH7RDEZtXQyaZvjqrxmIOKylIR1no+Ef5zm9lC930iO076HL/DV02hp72CPW9I4xBiFWgvKYaQajti4GTQt99dcMRAixhnScjYZ/nOf0Ur7cSY/Qvocu89fQaWvsQYg1vfOpDUvTAbBqTDWDUVsXg6Z1vvprBiKEWEM6zkbDP85zeilf7qRHaN9Dl/lr6LQ19iDEmt751IbDWgGwEOLLCLz95JvF/xDi9Dyq89BlIUCI/5X/XX4hxM33TqN7xFK9Jh5fWllZMfLDCwIQgAAEIDAMBDZt2mTkJ+bVuBBLJYbhAz1iYFEGAhCAAAQg0DSBgQhx05XEHwQgAAEIQGC9EkCI12vP0i4IQAACEBgKAgjxUHQTlYQABCAAgfVKACFerz1LuyAAAQhAYCgIIMRD0U1UEgIQgAAE1isBhHi99iztggAEIACBoSCAEA9FN1FJCEAAAhBYrwTWlRCfPXvWPPvss72+2r59u5mZmTEff/yxOXjwoLlw4ULvvZ07dxbfmSwv+XIK+/6GDRvMgQMHii+tGPRLPpt7bm7OLCwsFKEee+yxNd/d7LbH1tetq63fnj17zOTk5Jp22Pe2bNliZmdnzfj4+KCbU/gvt8kGlbZZ/lJXa3fttdf2+kHaKy95P+dLPoTm8OHDa/jb+sl3aZfZlnPE14852lKur8S0334m+fGTn/ykl2dun0ieHz161Ozfvz9bjtTxsP3gvi95Iy/JDbmW7be42Q8O2rVr12XXdu6ct/Wtul6rctr9Vjop644B9lrOkTM2Rt01K+PnPffcY+Rji90xxP30xLbGTlt39wOk5H9St/fee6+XK/Z9yYk6behC/q87IXYHcnsR3H777ZcNNjaZbrrppjXfGJXzqxvLCe0mRFWC7dixo7hBcO3sRSRiUTWoCgMRQHvTMegLvPzFH248t032Av7sZz/bu2hcHoOuZ7leIsTuICh5cOjQIXP//fcXQlz+6Fb36z379WOudtg8ePfdd3uDpivEMgjZb0Vz6yT90IWBSOpUznm3bvItbpL/cmMkbT158qQRES7fYJZ95OJfHjdsTkj9yt/Jbselu+66qxBhyS/bLvfvXHV345RvHOzNkXttuPne77rIUf+qmxr3GrDtsXWxN/n9tCFHvcsx1rUQSyfJRXDvvfdeNtjYjpA7pfn5+TVClUMQqgTfvUDdr5N0ZzcPPPCAOX78+JoZTL922vd2796dJb/6CbH7tZjvvPNO8V3VV111VXHXvXnz5trBddAVl8HmxIkT5rrrrut9d7Z7Jy0DZnngt19uInUrf+d2GzN7y13qc/311xeD+7ALsZtLLuelpaXi5rK8ctLmTYXki1unumvSbZPUtzz25L5ey9dWlRDb/9lVE3cSU3dd5FhRlLq7N2Xyt9xUfv7znzdf+MIXipsbe52+8cYbRVNtzvQbMwc93lT5X9dCrJkRy8UjYiydlvNVvnDLs5S673GuGmyswMmMpyzSwiBn+/oJsXvRvPbaa70mS/3kwm3ru6ulL8qDzYsvvmiuvvpqc/Hixd6MWCpcXlno148588lyv/POO4u2yKD5wQcfFDcJMpsZ9hmxzCxFAG677Tbz17/+tXI2LO9LLuXe2rA3yk888YR55JFHLtvWKq+Y2Dx/6aWXsl6bmnysEmK5WRCuVsjKM+Kq60ITqykbK7b2xkZWTmRcd2+g7XjDjLgp6n38lPeI++2r2vdyzH6rqtxv1tRvedwnxI8//viavfDce05V+03unqrlLRe3XDDykt9lVlxewsuQMkUIO/uV3+3yvwyWMui///77vYFduweYq95uHPcGyN7933LLLT0hLu8R2z7ZuHFjp5amZYvAfbnnJsrbBa5dzi2luv6t2y91l8vdG7fysq5shXz44YfGnm2x++E586lOiGUbwG5huNsEUreq66KNOtuYNu+/853vmF//+tdmamrKyE2Pu0fsakMXtmbW9YzYPdBRBzv3jNEmS44ZcRs3Gf1mxPailcNzf//734s9SxECubCvueYac+WVV7Yym7F5IiJsbwpkYJe6VS2BSjssW/m9zibnYORyt+Iqd/8vv/zy0M6Iy/zqcsuXczn7wcZybwwk3+0s+IUXXjATExPFrLlq7HG3b7okxLISZEVa8t3u15fZtjHmlG+k5dyPLJnLFs1bb71VrGJpbjByHWitysd1LcT9lmz7CWIOca7aC7LiXLUn2a8tdTccbeyZ+QZFO0DJkq8sn4r4ykUjJx3toZXcA6flJ7NyWcq94YYbzM0331ycQpdBRw77lZfN7YUtd9/lmXwby9Vl7lI/GYTkNaxL01ohbmNPvly38phRvvZk+VT2Le22gQz6VQfLuizEtk3Sdns4tO66yLk9IPV67rnnim0kOUMjNznCW75K156XKOeIRhtyjkPrWog1M+LyACZCIfusP/zhDwf+OEd57+jIkSNm7969RSJVnZqWfZryCXDNqWl74eRILJ8Q152Wfv3117M+ZuWysKxlCUtOrdpTl5ILdq9J/m8fZSq3sV8/5mAuMcp1cjl///vfH8o9Yo0Qd2FJWuopOSRLn/Yxn/L1K3/L6oR8X609OOleu/aMSvnxm1z5Y+PUzRzt2Qi7DC1bBjLz7Hdd5Kp71RMDUs9f/vKXvUdRmRHn6o3SXoWEtc8Tyu/99gHaehbO9/xp1d6L7znicjvF3hX4QXdH3TOJdq/avu8+P2wPS7nPiQ66nlVCLIONDITykt/dmW2Zu7v37uvHHG2pugGS/JE2iBBXPUcsbZAbu/Iz9rnPFbirU+VTxC67uja6e39in/OzANz6uddr+Vlmmz/C1j0YWs6dNveHpS0+IS63o991kSPvbYzyDUx5QlU+P+RqQxfyf13NiHN2PLEgAAEIQAACTRBAiJugiA8IQAACEIBAJAGEOBIcxSAAAQhAAAJNEECIm6CIDwhAAAIQgEAkAYQ4EhzFIAABCEAAAk0QQIiboIgPCEAAAhCAQCQBhDgSHMUgAAEIQAACTRBAiJugiA8IQAACEIBAJAGEOBIcxSAAAQhAAAJNEECIm6CIDwhAAAIQgEAkAYQ4EhzFIAABCEAAAk0QQIiboIgPCEAAAhCAQCQBhDgSHMUgAAEIQAACTRBAiJugiA8IQAACEIBAJAGEOBIcxSAAAQhAAAJNEECIm6CIDwhAAAIQgEAkAYQ4EhzFIAABCEAAAk0QQIiboIgPNYHFxUUzPz9vpqene2WOHTtmduzYYbZt22ZOnTplJiYmzNatW4v35b1z584Vv+/cubMod+nSJfP000+b++67r2e3vLxszpw5Y/bt22fGxsbU9dEaVsV0y1bVc3V11Rw9etTs37/fjI+PG2n7U089ZQ4cOFDUu/y+ti4aO4l1+PBh89hjjxVc5SVtmJubK/6+/fbbzcGDB82FCxd67jZs2FDU7Y033jDPPvts7/9btmwxs7OzRRuaftUxEJ633HKLOX36tKqOUq89e/YU7Tpy5IjZu3dvLzeqYpw9e7ZoyuTkZI+NzamNGzcWcaempopcstwWFhYKW4kj5ar8VuV308zwt/4IIMTrr0873aIQIZbBWETADpb277vuuqtTQqytpwz+InBWHAd582CF2IqGJIXEO3TokLn//vsLwXJvEtykKYuU+JL/zczMDOQmp3zzZQVu9+7dxY2ZvZHpV0cpYwVYfndv9qTukkf2hkT8aIVYbOXmRXJQyltRlr/lZqrMECHu9PDT2cohxJ3tmvVZMa0QS+vLM1wZYGWm8u1vf7sQtC7MiKvE1J0pvfbaaz0REMG+5pprzD//+U8jIiMsZEZqbzSa7HHxfeLECXPdddf1VgksexGlECGWepXFssm6Vgm/COmuXbvUNwtuHTdv3ty7USvPbm29tUK8tLR02QqO9Pmrr75q7r33XoS4yUQYYV8I8Qh3ftNN/8xDBytd/uOZ2d7/tUIsYlYnUk0vTf/vf/1HLYrP/fjPly1d2mVzeaNOTK1w2XZY4XvwwQeLpXZZ9nzppZcum6lp+uTfH76h0uztJ99cw9mKjZ1Rvvjii+bqq682Fy9eDBbiqlmlr64bj79ea/LB3lt775VvZmysqhlnnZDamzS7nOzedJRnwyEz4n59xNK0LwN4X0sAIdaSws5LQCvEsndZftnlWitgsk8pL7sXZ/czZVB99NFHzTPPPGPsnp31tX379qjl0xQhLs+sXKGQusq+qszsv/a1r5nf/va35rvf/a557rnnitm8zKrc/XAv4E8NtEIss0p5yf67iJqsJtx2223m/fffr9wjtnvBMou37MvtcZd3ffXVCrF7YyWz2ZMnTxazYXmV97HdOvbbx7ZLyOKjakndbhO4bbB75O4sWupizy/Ypf0PP/zQSK7JPvTjjz++Zg9b/NmzDD4+vA8BSwAhJhcaI6AVYs1hraoZsQyuMjB+4xvfMM8//3xjS9MpQuybEcugLvuIX/rSl8xbb71VHDYTEbjqqqvMH/7wh8r9T1+HhAixiIjwvueee4o9YqmPrDSELk0PckYs7bX+5cZFblBk6b7fYTb3Bqhur73uJsnGc2823JsBV4irZsR29i03U8ePH1/Th+wR+7KX96sIIMTkRWMEmhRiqVR5j7iLQlwlAraeMqsTYZFZ/srKirn++uuLGb4M1i+//HLBPeaUd4gQiwALxxtuuMHcfPPNhbiFCrHvxHhdAmlnxFLe7rvK0rkVSK0QVwlr3f/cGb5GiKv2iBHixoYMHH1KACEmFRoj0KQQy1Jq+TSyzHBkf1WWprsyIxZ4daem7SGsqtPS9vRyzEGtECGWPVM59fvuu+8WjyCJ4IUKceyp6RAhtjcvsn9tD+GFCLHmESU30bWHtaSMe2ra9vd7771XLE0zI25s+BhpRwjxSHd/s41vWojtoGefI7b7g1deeWWjjy9pl6ZlQHb3pd29wKrniC3d8vPD7iMwIXuu1l+IEMtSuNRNXvK7XUqveo5YbGSvXoS6ieeIQ4TYzmClfnZPV8S1vEfs1tGd0dryUnf7jHoTS9NVzxHbswgff/wxp6abHUJG1htCPLJd33zDNULcfNR0jxohTo/SnAeNEDcXLd5TqBDHR6IkBIabAEI83P1H7SEAAQhAYMgJIMRD3oFUHwIQgAAEhpsAQjzc/UftIQABCEBgyAkgxEPegVQfAhCAAASGmwBCPNz9R+0hAAEIQGDICSDEQ96BVB8CEIAABIabAEI83P1H7SEAAQhAYMgJIMRD3oFUHwIQgAAEhpsAQjzc/UftIQABCEBgyAkgxEPegVQfAhCAAASGmwBCPNz9R+0hAAEIQGDICSDEQ96BVB8CEIAABIabAEI83P1H7SEAAQhAYMgJIMRD3oFUHwIQgAAEhpsAQjzc/UftIQABCEBgyAkgxEPegVQfAhCAAASGm0BPiM+fP//SJ5988tXhbg61hwAEIAABCAwXgSuuuOK//x+ov/ElPIXLmAAAAABJRU5ErkJggg=="/>
          <p:cNvSpPr>
            <a:spLocks noChangeAspect="1" noChangeArrowheads="1"/>
          </p:cNvSpPr>
          <p:nvPr/>
        </p:nvSpPr>
        <p:spPr bwMode="auto">
          <a:xfrm>
            <a:off x="762000" y="762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TextBox 14"/>
          <p:cNvSpPr txBox="1"/>
          <p:nvPr/>
        </p:nvSpPr>
        <p:spPr>
          <a:xfrm>
            <a:off x="2819400" y="2011133"/>
            <a:ext cx="184731" cy="646331"/>
          </a:xfrm>
          <a:prstGeom prst="rect">
            <a:avLst/>
          </a:prstGeom>
          <a:noFill/>
        </p:spPr>
        <p:txBody>
          <a:bodyPr wrap="none" rtlCol="0">
            <a:spAutoFit/>
          </a:bodyPr>
          <a:lstStyle/>
          <a:p>
            <a:endParaRPr lang="en-IN" dirty="0"/>
          </a:p>
          <a:p>
            <a:endParaRPr lang="en-IN" dirty="0"/>
          </a:p>
        </p:txBody>
      </p:sp>
      <p:graphicFrame>
        <p:nvGraphicFramePr>
          <p:cNvPr id="19" name="Chart 18">
            <a:extLst>
              <a:ext uri="{FF2B5EF4-FFF2-40B4-BE49-F238E27FC236}">
                <a16:creationId xmlns:a16="http://schemas.microsoft.com/office/drawing/2014/main" id="{3367F7F5-A0A5-F7D8-C33C-2D6C0DED0CE8}"/>
              </a:ext>
            </a:extLst>
          </p:cNvPr>
          <p:cNvGraphicFramePr>
            <a:graphicFrameLocks/>
          </p:cNvGraphicFramePr>
          <p:nvPr>
            <p:extLst>
              <p:ext uri="{D42A27DB-BD31-4B8C-83A1-F6EECF244321}">
                <p14:modId xmlns:p14="http://schemas.microsoft.com/office/powerpoint/2010/main" val="208542340"/>
              </p:ext>
            </p:extLst>
          </p:nvPr>
        </p:nvGraphicFramePr>
        <p:xfrm>
          <a:off x="914400" y="1721643"/>
          <a:ext cx="5410200" cy="36225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9600" y="1600200"/>
            <a:ext cx="8915400" cy="3139321"/>
          </a:xfrm>
          <a:prstGeom prst="rect">
            <a:avLst/>
          </a:prstGeom>
          <a:noFill/>
        </p:spPr>
        <p:txBody>
          <a:bodyPr wrap="square" rtlCol="0">
            <a:spAutoFit/>
          </a:bodyPr>
          <a:lstStyle/>
          <a:p>
            <a:r>
              <a:rPr lang="en-US" b="1" dirty="0"/>
              <a:t>MSC (Department)</a:t>
            </a:r>
            <a:r>
              <a:rPr lang="en-US" dirty="0"/>
              <a:t> has a high concentration of employees in the "MED" performance category, indicating consistent but average performance.</a:t>
            </a:r>
          </a:p>
          <a:p>
            <a:r>
              <a:rPr lang="en-US" b="1" dirty="0"/>
              <a:t>WBL</a:t>
            </a:r>
            <a:r>
              <a:rPr lang="en-US" dirty="0"/>
              <a:t> stands out with a "VERY HIGH" performance score, showcasing the strongest performance in this comparison.</a:t>
            </a:r>
          </a:p>
          <a:p>
            <a:r>
              <a:rPr lang="en-US" dirty="0"/>
              <a:t>Departments </a:t>
            </a:r>
            <a:r>
              <a:rPr lang="en-US" b="1" dirty="0"/>
              <a:t>CCDR</a:t>
            </a:r>
            <a:r>
              <a:rPr lang="en-US" dirty="0"/>
              <a:t> and </a:t>
            </a:r>
            <a:r>
              <a:rPr lang="en-US" b="1" dirty="0"/>
              <a:t>PYZ</a:t>
            </a:r>
            <a:r>
              <a:rPr lang="en-US" dirty="0"/>
              <a:t> have a significant number of employees in the "LOW" category, suggesting areas that may need targeted improvement initiatives.</a:t>
            </a:r>
          </a:p>
          <a:p>
            <a:r>
              <a:rPr lang="en-US" dirty="0"/>
              <a:t>Overall, there is a diverse spread of performance across departments, with several showing balanced distributions, while others have a more skewed performance profile.</a:t>
            </a:r>
          </a:p>
          <a:p>
            <a:r>
              <a:rPr lang="en-US" dirty="0"/>
              <a:t>This analysis highlights the need to focus on departments with lower performance levels while leveraging the strengths of high-performing departments.</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8612" y="0"/>
            <a:ext cx="4743796" cy="6858466"/>
            <a:chOff x="7448612" y="0"/>
            <a:chExt cx="4743796"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895600"/>
            <a:ext cx="10681335" cy="758190"/>
          </a:xfrm>
        </p:spPr>
        <p:txBody>
          <a:bodyPr wrap="square" lIns="0" tIns="0" rIns="0" bIns="0" anchor="t">
            <a:spAutoFit/>
          </a:bodyPr>
          <a:lstStyle/>
          <a:p>
            <a:r>
              <a:rPr lang="en-US"/>
              <a:t>Thank you!…..</a:t>
            </a:r>
            <a:endParaRPr lang="en-IN"/>
          </a:p>
        </p:txBody>
      </p:sp>
    </p:spTree>
    <p:extLst>
      <p:ext uri="{BB962C8B-B14F-4D97-AF65-F5344CB8AC3E}">
        <p14:creationId xmlns:p14="http://schemas.microsoft.com/office/powerpoint/2010/main" val="181559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24" name="Rectangle 23"/>
          <p:cNvSpPr/>
          <p:nvPr/>
        </p:nvSpPr>
        <p:spPr>
          <a:xfrm>
            <a:off x="1781175" y="6336268"/>
            <a:ext cx="184731" cy="369332"/>
          </a:xfrm>
          <a:prstGeom prst="rect">
            <a:avLst/>
          </a:prstGeom>
        </p:spPr>
        <p:txBody>
          <a:bodyPr wrap="none" lIns="91440" tIns="45720" rIns="91440" bIns="45720" anchor="t">
            <a:spAutoFit/>
          </a:bodyPr>
          <a:lstStyle/>
          <a:p>
            <a:endParaRPr lang="en-US" b="1" dirty="0">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90299" y="283807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DC056DB6-9D4F-C5F7-87B4-97E1FAC2E908}"/>
              </a:ext>
            </a:extLst>
          </p:cNvPr>
          <p:cNvSpPr txBox="1"/>
          <p:nvPr/>
        </p:nvSpPr>
        <p:spPr>
          <a:xfrm>
            <a:off x="215152" y="1182698"/>
            <a:ext cx="8402920" cy="4801314"/>
          </a:xfrm>
          <a:prstGeom prst="rect">
            <a:avLst/>
          </a:prstGeom>
          <a:noFill/>
        </p:spPr>
        <p:txBody>
          <a:bodyPr wrap="square" lIns="91440" tIns="45720" rIns="91440" bIns="45720" rtlCol="0" anchor="t">
            <a:spAutoFit/>
          </a:bodyPr>
          <a:lstStyle/>
          <a:p>
            <a:pPr algn="l"/>
            <a:r>
              <a:rPr lang="en-IN" err="1"/>
              <a:t>Analyzing employee performance can benefit companies in various ways, including:</a:t>
            </a:r>
            <a:r>
              <a:rPr lang="en-IN" dirty="0"/>
              <a:t>
</a:t>
            </a:r>
            <a:r>
              <a:rPr lang="en-IN" dirty="0">
                <a:latin typeface="Times New Roman"/>
                <a:cs typeface="Times New Roman"/>
              </a:rPr>
              <a:t>1. Enhanced Productivity:
</a:t>
            </a:r>
            <a:r>
              <a:rPr lang="en-IN" dirty="0"/>
              <a:t>   Identify High Performers:  Recognize and reward top-performing employees, which can motivate them and others to maintain or improve productivity.
   Address Underperformance: Quickly identify and address areas where employees are struggling, helping to boost overall efficiency.
  2. Better Decision-Making:
   Informed Talent </a:t>
            </a:r>
            <a:r>
              <a:rPr lang="en-IN" err="1"/>
              <a:t>Management:Use</a:t>
            </a:r>
            <a:r>
              <a:rPr lang="en-IN" dirty="0"/>
              <a:t> performance data to make informed decisions about promotions, layoffs, and role assignments.
   Strategic Planning: Align individual performance with company goals, ensuring that the workforce is contributing effectively to strategic objectives.
3. Improved Employee Engagement:
   Clear Expectations: Set clear goals and expectations, which can increase employee engagement by providing direction and purpose.
   Feedback and Development: Regular performance reviews and feedback can enhance job satisfaction and foster a culture of continuous improvement.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16320"/>
          </a:xfrm>
          <a:prstGeom prst="rect">
            <a:avLst/>
          </a:prstGeom>
          <a:noFill/>
        </p:spPr>
        <p:txBody>
          <a:bodyPr wrap="square" lIns="91440" tIns="45720" rIns="91440" bIns="45720" rtlCol="0" anchor="t">
            <a:spAutoFit/>
          </a:bodyPr>
          <a:lstStyle/>
          <a:p>
            <a:pPr>
              <a:buFont typeface="Arial" panose="020B0604020202020204" pitchFamily="34" charset="0"/>
              <a:buChar char="•"/>
            </a:pPr>
            <a:r>
              <a:rPr lang="en-US" sz="2400" dirty="0">
                <a:latin typeface="Times New Roman"/>
                <a:cs typeface="Times New Roman"/>
              </a:rPr>
              <a:t>The project involves using Excel to analyze employee performance data, focusing on key metrics such as productivity, efficiency, and goal achievement. This analysis will be presented in a PowerPoint, highlighting trends, strengths, and areas for improvement across the organization. Excel will be utilized for data organization, calculations, and visualizations like charts and graphs to clearly convey insights. The final presentation aims to provide actionable recommendations for enhancing employee performance.</a:t>
            </a:r>
            <a:endParaRPr lang="en-IN" sz="24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372988" y="1823028"/>
            <a:ext cx="827116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effectLst/>
                <a:latin typeface="Trebuchet MS"/>
                <a:cs typeface="Arial"/>
              </a:rPr>
              <a:t>The end users of this employee performance analysis are typically:</a:t>
            </a:r>
            <a:endParaRPr lang="en-US" sz="1800" b="0" i="0" u="none" strike="noStrike" cap="none" normalizeH="0" baseline="0" dirty="0">
              <a:ln>
                <a:noFill/>
              </a:ln>
              <a:effectLst/>
              <a:latin typeface="Trebuchet MS"/>
              <a:cs typeface="Arial"/>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a:ln>
                  <a:noFill/>
                </a:ln>
                <a:effectLst/>
                <a:latin typeface="Trebuchet MS"/>
                <a:cs typeface="Arial"/>
              </a:rPr>
              <a:t>Human Resources (HR) Team</a:t>
            </a:r>
            <a:r>
              <a:rPr kumimoji="0" lang="en-US" sz="1800" b="0" i="0" u="none" strike="noStrike" cap="none" normalizeH="0" baseline="0" dirty="0">
                <a:ln>
                  <a:noFill/>
                </a:ln>
                <a:effectLst/>
                <a:latin typeface="Trebuchet MS"/>
                <a:cs typeface="Arial"/>
              </a:rPr>
              <a:t>: To make informed decisions on promotions, training, and development.</a:t>
            </a:r>
            <a:endParaRPr lang="en-US" sz="1800" b="0" i="0" u="none" strike="noStrike" cap="none" normalizeH="0" baseline="0" dirty="0">
              <a:ln>
                <a:noFill/>
              </a:ln>
              <a:effectLst/>
              <a:latin typeface="Trebuchet MS"/>
              <a:cs typeface="Arial"/>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a:ln>
                  <a:noFill/>
                </a:ln>
                <a:effectLst/>
                <a:latin typeface="Trebuchet MS"/>
                <a:cs typeface="Arial"/>
              </a:rPr>
              <a:t>Managers and Supervisors</a:t>
            </a:r>
            <a:r>
              <a:rPr kumimoji="0" lang="en-US" sz="1800" b="0" i="0" u="none" strike="noStrike" cap="none" normalizeH="0" baseline="0" dirty="0">
                <a:ln>
                  <a:noFill/>
                </a:ln>
                <a:effectLst/>
                <a:latin typeface="Trebuchet MS"/>
                <a:cs typeface="Arial"/>
              </a:rPr>
              <a:t>: To understand team performance and individual contributions.</a:t>
            </a:r>
            <a:endParaRPr lang="en-US" sz="1800" b="0" i="0" u="none" strike="noStrike" cap="none" normalizeH="0" baseline="0" dirty="0">
              <a:ln>
                <a:noFill/>
              </a:ln>
              <a:effectLst/>
              <a:latin typeface="Trebuchet MS"/>
              <a:cs typeface="Arial"/>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a:ln>
                  <a:noFill/>
                </a:ln>
                <a:effectLst/>
                <a:latin typeface="Trebuchet MS"/>
                <a:cs typeface="Arial"/>
              </a:rPr>
              <a:t>Executive Leadership</a:t>
            </a:r>
            <a:r>
              <a:rPr kumimoji="0" lang="en-US" sz="1800" b="0" i="0" u="none" strike="noStrike" cap="none" normalizeH="0" baseline="0" dirty="0">
                <a:ln>
                  <a:noFill/>
                </a:ln>
                <a:effectLst/>
                <a:latin typeface="Trebuchet MS"/>
                <a:cs typeface="Arial"/>
              </a:rPr>
              <a:t>: To align performance insights with strategic goals and overall organizational health.</a:t>
            </a:r>
            <a:endParaRPr lang="en-US" sz="1800" b="0" i="0" u="none" strike="noStrike" cap="none" normalizeH="0" baseline="0" dirty="0">
              <a:ln>
                <a:noFill/>
              </a:ln>
              <a:effectLst/>
              <a:latin typeface="Trebuchet MS"/>
              <a:cs typeface="Arial"/>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a:ln>
                  <a:noFill/>
                </a:ln>
                <a:effectLst/>
                <a:latin typeface="Trebuchet MS"/>
                <a:cs typeface="Arial"/>
              </a:rPr>
              <a:t>Employees</a:t>
            </a:r>
            <a:r>
              <a:rPr kumimoji="0" lang="en-US" sz="1800" b="0" i="0" u="none" strike="noStrike" cap="none" normalizeH="0" baseline="0" dirty="0">
                <a:ln>
                  <a:noFill/>
                </a:ln>
                <a:effectLst/>
                <a:latin typeface="Trebuchet MS"/>
                <a:cs typeface="Arial"/>
              </a:rPr>
              <a:t>: To receive feedback and guidance on their performance and career growth.</a:t>
            </a:r>
            <a:endParaRPr lang="en-US" sz="1800" b="0" i="0" u="none" strike="noStrike" cap="none" normalizeH="0" baseline="0" dirty="0">
              <a:ln>
                <a:noFill/>
              </a:ln>
              <a:effectLst/>
              <a:latin typeface="Trebuchet MS"/>
              <a:cs typeface="Arial"/>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a:ln>
                  <a:noFill/>
                </a:ln>
                <a:effectLst/>
                <a:latin typeface="Trebuchet MS"/>
                <a:cs typeface="Arial"/>
              </a:rPr>
              <a:t>Department Heads</a:t>
            </a:r>
            <a:r>
              <a:rPr kumimoji="0" lang="en-US" sz="1800" b="0" i="0" u="none" strike="noStrike" cap="none" normalizeH="0" baseline="0" dirty="0">
                <a:ln>
                  <a:noFill/>
                </a:ln>
                <a:effectLst/>
                <a:latin typeface="Trebuchet MS"/>
                <a:cs typeface="Arial"/>
              </a:rPr>
              <a:t>: To assess department efficiency and resource allocation.</a:t>
            </a:r>
            <a:endParaRPr lang="en-US" sz="1800" b="0" i="0" u="none" strike="noStrike" cap="none" normalizeH="0" baseline="0" dirty="0">
              <a:ln>
                <a:noFill/>
              </a:ln>
              <a:effectLst/>
              <a:latin typeface="Trebuchet MS"/>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800" b="0" i="0" u="none" strike="noStrike" cap="none" normalizeH="0" baseline="0" dirty="0">
              <a:ln>
                <a:noFill/>
              </a:ln>
              <a:effectLst/>
              <a:latin typeface="Trebuchet MS"/>
              <a:cs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r>
              <a:rPr lang="en-US" sz="3600" dirty="0"/>
              <a:t>                  Conditional </a:t>
            </a:r>
            <a:r>
              <a:rPr lang="en-US" sz="3600" dirty="0" err="1"/>
              <a:t>formating</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05175" y="2130757"/>
            <a:ext cx="6781800" cy="2308324"/>
          </a:xfrm>
          <a:prstGeom prst="rect">
            <a:avLst/>
          </a:prstGeom>
          <a:noFill/>
        </p:spPr>
        <p:txBody>
          <a:bodyPr wrap="square" rtlCol="0">
            <a:spAutoFit/>
          </a:bodyPr>
          <a:lstStyle/>
          <a:p>
            <a:r>
              <a:rPr lang="en-US" b="1" dirty="0"/>
              <a:t>Title</a:t>
            </a:r>
            <a:r>
              <a:rPr lang="en-US" dirty="0"/>
              <a:t>: Conditional Formatting - Identifying Missing Data</a:t>
            </a:r>
          </a:p>
          <a:p>
            <a:r>
              <a:rPr lang="en-US" b="1" dirty="0"/>
              <a:t>Content</a:t>
            </a:r>
            <a:r>
              <a:rPr lang="en-US" dirty="0"/>
              <a:t>:</a:t>
            </a:r>
          </a:p>
          <a:p>
            <a:pPr lvl="1"/>
            <a:r>
              <a:rPr lang="en-US" b="1" dirty="0"/>
              <a:t>Explanation</a:t>
            </a:r>
            <a:r>
              <a:rPr lang="en-US" dirty="0"/>
              <a:t>: Describe how conditional formatting is used to identify missing data in your dataset.</a:t>
            </a:r>
          </a:p>
          <a:p>
            <a:pPr lvl="1"/>
            <a:r>
              <a:rPr lang="en-US" b="1" dirty="0"/>
              <a:t>Example</a:t>
            </a:r>
            <a:r>
              <a:rPr lang="en-US" dirty="0"/>
              <a:t>: Show a screenshot or describe how cells with missing values are highlighted (e.g., in red) to easily spot gaps in the data.</a:t>
            </a:r>
          </a:p>
          <a:p>
            <a:pPr lvl="1"/>
            <a:r>
              <a:rPr lang="en-US" b="1" dirty="0"/>
              <a:t>Purpose</a:t>
            </a:r>
            <a:r>
              <a:rPr lang="en-US" dirty="0"/>
              <a:t>: Emphasize the importance of this step in ensuring data quality before further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477328"/>
          </a:xfrm>
        </p:spPr>
        <p:txBody>
          <a:bodyPr/>
          <a:lstStyle/>
          <a:p>
            <a:r>
              <a:rPr lang="en-US" dirty="0"/>
              <a:t>Filtering</a:t>
            </a:r>
            <a:br>
              <a:rPr lang="en-US" dirty="0"/>
            </a:br>
            <a:endParaRPr lang="en-IN" dirty="0"/>
          </a:p>
        </p:txBody>
      </p:sp>
      <p:sp>
        <p:nvSpPr>
          <p:cNvPr id="3" name="Rectangle 2"/>
          <p:cNvSpPr/>
          <p:nvPr/>
        </p:nvSpPr>
        <p:spPr>
          <a:xfrm>
            <a:off x="914400" y="1443841"/>
            <a:ext cx="8229600" cy="3139321"/>
          </a:xfrm>
          <a:prstGeom prst="rect">
            <a:avLst/>
          </a:prstGeom>
        </p:spPr>
        <p:txBody>
          <a:bodyPr wrap="square">
            <a:spAutoFit/>
          </a:bodyPr>
          <a:lstStyle/>
          <a:p>
            <a:r>
              <a:rPr lang="en-US" b="1" dirty="0"/>
              <a:t>Title</a:t>
            </a:r>
            <a:r>
              <a:rPr lang="en-US" dirty="0"/>
              <a:t>: Filtering - Removing Unnecessary Data</a:t>
            </a:r>
          </a:p>
          <a:p>
            <a:r>
              <a:rPr lang="en-US" b="1" dirty="0"/>
              <a:t>Content</a:t>
            </a:r>
            <a:r>
              <a:rPr lang="en-US" dirty="0"/>
              <a:t>:</a:t>
            </a:r>
          </a:p>
          <a:p>
            <a:pPr lvl="1"/>
            <a:r>
              <a:rPr lang="en-US" b="1" dirty="0"/>
              <a:t>Explanation</a:t>
            </a:r>
            <a:r>
              <a:rPr lang="en-US" dirty="0"/>
              <a:t>: Explain the filtering process used to clean the dataset, such as removing rows with missing values or irrelevant columns.</a:t>
            </a:r>
          </a:p>
          <a:p>
            <a:pPr lvl="1"/>
            <a:r>
              <a:rPr lang="en-US" b="1" dirty="0"/>
              <a:t>Steps</a:t>
            </a:r>
            <a:r>
              <a:rPr lang="en-US" dirty="0"/>
              <a:t>:</a:t>
            </a:r>
          </a:p>
          <a:p>
            <a:pPr lvl="2"/>
            <a:r>
              <a:rPr lang="en-US" b="1" dirty="0"/>
              <a:t>Criteria</a:t>
            </a:r>
            <a:r>
              <a:rPr lang="en-US" dirty="0"/>
              <a:t>: Discuss the criteria used for filtering (e.g., rows with null values in critical columns).</a:t>
            </a:r>
          </a:p>
          <a:p>
            <a:pPr lvl="2"/>
            <a:r>
              <a:rPr lang="en-US" b="1" dirty="0"/>
              <a:t>Tools</a:t>
            </a:r>
            <a:r>
              <a:rPr lang="en-US" dirty="0"/>
              <a:t>: Mention the tools or functions used for filtering (e.g., Excel's filter function or </a:t>
            </a:r>
            <a:r>
              <a:rPr lang="en-US" dirty="0" err="1"/>
              <a:t>dropna</a:t>
            </a:r>
            <a:r>
              <a:rPr lang="en-US" dirty="0"/>
              <a:t>() in Python).</a:t>
            </a:r>
          </a:p>
          <a:p>
            <a:pPr lvl="1"/>
            <a:r>
              <a:rPr lang="en-US" b="1" dirty="0"/>
              <a:t>Outcome</a:t>
            </a:r>
            <a:r>
              <a:rPr lang="en-US" dirty="0"/>
              <a:t>: State the result of the filtering process, such as the number of rows or columns removed.</a:t>
            </a:r>
          </a:p>
        </p:txBody>
      </p:sp>
    </p:spTree>
    <p:extLst>
      <p:ext uri="{BB962C8B-B14F-4D97-AF65-F5344CB8AC3E}">
        <p14:creationId xmlns:p14="http://schemas.microsoft.com/office/powerpoint/2010/main" val="4269697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477328"/>
          </a:xfrm>
        </p:spPr>
        <p:txBody>
          <a:bodyPr/>
          <a:lstStyle/>
          <a:p>
            <a:r>
              <a:rPr lang="en-US" dirty="0"/>
              <a:t> Pivot Table</a:t>
            </a:r>
            <a:br>
              <a:rPr lang="en-US" dirty="0"/>
            </a:br>
            <a:endParaRPr lang="en-IN" dirty="0"/>
          </a:p>
        </p:txBody>
      </p:sp>
      <p:sp>
        <p:nvSpPr>
          <p:cNvPr id="3" name="Rectangle 2"/>
          <p:cNvSpPr/>
          <p:nvPr/>
        </p:nvSpPr>
        <p:spPr>
          <a:xfrm>
            <a:off x="3048000" y="1443841"/>
            <a:ext cx="6096000" cy="3693319"/>
          </a:xfrm>
          <a:prstGeom prst="rect">
            <a:avLst/>
          </a:prstGeom>
        </p:spPr>
        <p:txBody>
          <a:bodyPr>
            <a:spAutoFit/>
          </a:bodyPr>
          <a:lstStyle/>
          <a:p>
            <a:r>
              <a:rPr lang="en-US" b="1" dirty="0"/>
              <a:t>Title</a:t>
            </a:r>
            <a:r>
              <a:rPr lang="en-US" dirty="0"/>
              <a:t>: Pivot Table - Performance Analysis</a:t>
            </a:r>
          </a:p>
          <a:p>
            <a:r>
              <a:rPr lang="en-US" b="1" dirty="0"/>
              <a:t>Content</a:t>
            </a:r>
            <a:r>
              <a:rPr lang="en-US" dirty="0"/>
              <a:t>:</a:t>
            </a:r>
          </a:p>
          <a:p>
            <a:pPr lvl="1"/>
            <a:r>
              <a:rPr lang="en-US" b="1" dirty="0"/>
              <a:t>Explanation</a:t>
            </a:r>
            <a:r>
              <a:rPr lang="en-US" dirty="0"/>
              <a:t>: Introduce the pivot table as a tool for summarizing and analyzing employee performance data.</a:t>
            </a:r>
          </a:p>
          <a:p>
            <a:pPr lvl="1"/>
            <a:r>
              <a:rPr lang="en-US" b="1" dirty="0"/>
              <a:t>Steps</a:t>
            </a:r>
            <a:r>
              <a:rPr lang="en-US" dirty="0"/>
              <a:t>:</a:t>
            </a:r>
          </a:p>
          <a:p>
            <a:pPr lvl="2"/>
            <a:r>
              <a:rPr lang="en-US" b="1" dirty="0"/>
              <a:t>Creating the Pivot Table</a:t>
            </a:r>
            <a:r>
              <a:rPr lang="en-US" dirty="0"/>
              <a:t>: Briefly describe the process of creating the pivot table, selecting fields, and organizing data.</a:t>
            </a:r>
          </a:p>
          <a:p>
            <a:pPr lvl="2"/>
            <a:r>
              <a:rPr lang="en-US" b="1" dirty="0"/>
              <a:t>Performance Metrics</a:t>
            </a:r>
            <a:r>
              <a:rPr lang="en-US" dirty="0"/>
              <a:t>: Explain the metrics summarized in the pivot table (e.g., average performance scores by department).</a:t>
            </a:r>
          </a:p>
          <a:p>
            <a:pPr lvl="1"/>
            <a:r>
              <a:rPr lang="en-US" b="1" dirty="0"/>
              <a:t>Visual Example</a:t>
            </a:r>
            <a:r>
              <a:rPr lang="en-US" dirty="0"/>
              <a:t>: Include a screenshot of the pivot table or describe its layout.</a:t>
            </a:r>
          </a:p>
        </p:txBody>
      </p:sp>
    </p:spTree>
    <p:extLst>
      <p:ext uri="{BB962C8B-B14F-4D97-AF65-F5344CB8AC3E}">
        <p14:creationId xmlns:p14="http://schemas.microsoft.com/office/powerpoint/2010/main" val="3987164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1705</Words>
  <Application>Microsoft Office PowerPoint</Application>
  <PresentationFormat>Widescreen</PresentationFormat>
  <Paragraphs>152</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Angsana New</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                   Conditional formating</vt:lpstr>
      <vt:lpstr>Filtering </vt:lpstr>
      <vt:lpstr> Pivot Table </vt:lpstr>
      <vt:lpstr> Graph </vt:lpstr>
      <vt:lpstr>Dataset Description</vt:lpstr>
      <vt:lpstr>THE "WOW" IN OUR SOLUTION</vt:lpstr>
      <vt:lpstr>PowerPoint Presentation</vt:lpstr>
      <vt:lpstr>Data Cleaning </vt:lpstr>
      <vt:lpstr>Performance Level Calculation </vt:lpstr>
      <vt:lpstr>Summary</vt:lpstr>
      <vt:lpstr>Visualization </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Padma Srinivasan</cp:lastModifiedBy>
  <cp:revision>48</cp:revision>
  <dcterms:created xsi:type="dcterms:W3CDTF">2024-03-29T15:07:22Z</dcterms:created>
  <dcterms:modified xsi:type="dcterms:W3CDTF">2024-08-29T17:00:19Z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