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0E7EB9-0250-4371-8EED-537F7E04EE2C}">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72" d="100"/>
          <a:sy n="72" d="100"/>
        </p:scale>
        <p:origin x="53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Naan%20mudhalvan%20project%20employee%20databa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employee database.xlsx]Performance analysis!PivotTable1</c:name>
    <c:fmtId val="3"/>
  </c:pivotSource>
  <c:chart>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pivotFmt>
    </c:pivotFmts>
    <c:plotArea>
      <c:layout/>
      <c:barChart>
        <c:barDir val="col"/>
        <c:grouping val="clustered"/>
        <c:varyColors val="0"/>
        <c:ser>
          <c:idx val="0"/>
          <c:order val="0"/>
          <c:tx>
            <c:strRef>
              <c:f>'Performance analysis'!$B$3:$B$4</c:f>
              <c:strCache>
                <c:ptCount val="1"/>
                <c:pt idx="0">
                  <c:v>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trendline>
            <c:spPr>
              <a:ln w="9525" cap="rnd">
                <a:solidFill>
                  <a:schemeClr val="accent1"/>
                </a:solidFill>
              </a:ln>
              <a:effectLst/>
            </c:spPr>
            <c:trendlineType val="linear"/>
            <c:forward val="2"/>
            <c:dispRSqr val="0"/>
            <c:dispEq val="0"/>
          </c:trendline>
          <c:cat>
            <c:strRef>
              <c:f>'Performance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'Performance analysis'!$B$5:$B$15</c:f>
              <c:numCache>
                <c:formatCode>General</c:formatCode>
                <c:ptCount val="10"/>
                <c:pt idx="0">
                  <c:v>6</c:v>
                </c:pt>
                <c:pt idx="1">
                  <c:v>5</c:v>
                </c:pt>
                <c:pt idx="2">
                  <c:v>4</c:v>
                </c:pt>
                <c:pt idx="3">
                  <c:v>6</c:v>
                </c:pt>
                <c:pt idx="4">
                  <c:v>3</c:v>
                </c:pt>
                <c:pt idx="5">
                  <c:v>8</c:v>
                </c:pt>
                <c:pt idx="6">
                  <c:v>6</c:v>
                </c:pt>
                <c:pt idx="7">
                  <c:v>4</c:v>
                </c:pt>
                <c:pt idx="8">
                  <c:v>3</c:v>
                </c:pt>
                <c:pt idx="9">
                  <c:v>4</c:v>
                </c:pt>
              </c:numCache>
            </c:numRef>
          </c:val>
          <c:extLst>
            <c:ext xmlns:c16="http://schemas.microsoft.com/office/drawing/2014/chart" uri="{C3380CC4-5D6E-409C-BE32-E72D297353CC}">
              <c16:uniqueId val="{00000001-F9DC-4A5E-9E75-269B250C47B7}"/>
            </c:ext>
          </c:extLst>
        </c:ser>
        <c:ser>
          <c:idx val="1"/>
          <c:order val="1"/>
          <c:tx>
            <c:strRef>
              <c:f>'Performance analysis'!$C$3:$C$4</c:f>
              <c:strCache>
                <c:ptCount val="1"/>
                <c:pt idx="0">
                  <c:v>2</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'Performance analysis'!$C$5:$C$15</c:f>
              <c:numCache>
                <c:formatCode>General</c:formatCode>
                <c:ptCount val="10"/>
                <c:pt idx="0">
                  <c:v>9</c:v>
                </c:pt>
                <c:pt idx="1">
                  <c:v>14</c:v>
                </c:pt>
                <c:pt idx="2">
                  <c:v>3</c:v>
                </c:pt>
                <c:pt idx="3">
                  <c:v>9</c:v>
                </c:pt>
                <c:pt idx="4">
                  <c:v>10</c:v>
                </c:pt>
                <c:pt idx="5">
                  <c:v>7</c:v>
                </c:pt>
                <c:pt idx="6">
                  <c:v>14</c:v>
                </c:pt>
                <c:pt idx="7">
                  <c:v>11</c:v>
                </c:pt>
                <c:pt idx="8">
                  <c:v>8</c:v>
                </c:pt>
                <c:pt idx="9">
                  <c:v>7</c:v>
                </c:pt>
              </c:numCache>
            </c:numRef>
          </c:val>
          <c:extLst>
            <c:ext xmlns:c16="http://schemas.microsoft.com/office/drawing/2014/chart" uri="{C3380CC4-5D6E-409C-BE32-E72D297353CC}">
              <c16:uniqueId val="{00000002-F9DC-4A5E-9E75-269B250C47B7}"/>
            </c:ext>
          </c:extLst>
        </c:ser>
        <c:ser>
          <c:idx val="2"/>
          <c:order val="2"/>
          <c:tx>
            <c:strRef>
              <c:f>'Performance analysis'!$D$3:$D$4</c:f>
              <c:strCache>
                <c:ptCount val="1"/>
                <c:pt idx="0">
                  <c:v>3</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trendline>
            <c:spPr>
              <a:ln w="9525" cap="rnd">
                <a:solidFill>
                  <a:schemeClr val="accent3"/>
                </a:solidFill>
              </a:ln>
              <a:effectLst/>
            </c:spPr>
            <c:trendlineType val="linear"/>
            <c:dispRSqr val="0"/>
            <c:dispEq val="0"/>
          </c:trendline>
          <c:cat>
            <c:strRef>
              <c:f>'Performance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'Performance analysis'!$D$5:$D$15</c:f>
              <c:numCache>
                <c:formatCode>General</c:formatCode>
                <c:ptCount val="10"/>
                <c:pt idx="0">
                  <c:v>18</c:v>
                </c:pt>
                <c:pt idx="1">
                  <c:v>19</c:v>
                </c:pt>
                <c:pt idx="2">
                  <c:v>23</c:v>
                </c:pt>
                <c:pt idx="3">
                  <c:v>23</c:v>
                </c:pt>
                <c:pt idx="4">
                  <c:v>18</c:v>
                </c:pt>
                <c:pt idx="5">
                  <c:v>11</c:v>
                </c:pt>
                <c:pt idx="6">
                  <c:v>19</c:v>
                </c:pt>
                <c:pt idx="7">
                  <c:v>22</c:v>
                </c:pt>
                <c:pt idx="8">
                  <c:v>26</c:v>
                </c:pt>
                <c:pt idx="9">
                  <c:v>21</c:v>
                </c:pt>
              </c:numCache>
            </c:numRef>
          </c:val>
          <c:extLst>
            <c:ext xmlns:c16="http://schemas.microsoft.com/office/drawing/2014/chart" uri="{C3380CC4-5D6E-409C-BE32-E72D297353CC}">
              <c16:uniqueId val="{00000004-F9DC-4A5E-9E75-269B250C47B7}"/>
            </c:ext>
          </c:extLst>
        </c:ser>
        <c:ser>
          <c:idx val="3"/>
          <c:order val="3"/>
          <c:tx>
            <c:strRef>
              <c:f>'Performance analysis'!$E$3:$E$4</c:f>
              <c:strCache>
                <c:ptCount val="1"/>
                <c:pt idx="0">
                  <c:v>4</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'Performance analysis'!$E$5:$E$15</c:f>
              <c:numCache>
                <c:formatCode>General</c:formatCode>
                <c:ptCount val="10"/>
                <c:pt idx="0">
                  <c:v>6</c:v>
                </c:pt>
                <c:pt idx="1">
                  <c:v>10</c:v>
                </c:pt>
                <c:pt idx="2">
                  <c:v>7</c:v>
                </c:pt>
                <c:pt idx="3">
                  <c:v>5</c:v>
                </c:pt>
                <c:pt idx="4">
                  <c:v>8</c:v>
                </c:pt>
                <c:pt idx="5">
                  <c:v>10</c:v>
                </c:pt>
                <c:pt idx="6">
                  <c:v>6</c:v>
                </c:pt>
                <c:pt idx="7">
                  <c:v>8</c:v>
                </c:pt>
                <c:pt idx="8">
                  <c:v>7</c:v>
                </c:pt>
                <c:pt idx="9">
                  <c:v>10</c:v>
                </c:pt>
              </c:numCache>
            </c:numRef>
          </c:val>
          <c:extLst>
            <c:ext xmlns:c16="http://schemas.microsoft.com/office/drawing/2014/chart" uri="{C3380CC4-5D6E-409C-BE32-E72D297353CC}">
              <c16:uniqueId val="{00000005-F9DC-4A5E-9E75-269B250C47B7}"/>
            </c:ext>
          </c:extLst>
        </c:ser>
        <c:ser>
          <c:idx val="4"/>
          <c:order val="4"/>
          <c:tx>
            <c:strRef>
              <c:f>'Performance analysis'!$F$3:$F$4</c:f>
              <c:strCache>
                <c:ptCount val="1"/>
                <c:pt idx="0">
                  <c:v>5</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trendline>
            <c:spPr>
              <a:ln w="9525" cap="rnd">
                <a:solidFill>
                  <a:schemeClr val="accent5"/>
                </a:solidFill>
              </a:ln>
              <a:effectLst/>
            </c:spPr>
            <c:trendlineType val="exp"/>
            <c:dispRSqr val="0"/>
            <c:dispEq val="0"/>
          </c:trendline>
          <c:cat>
            <c:strRef>
              <c:f>'Performance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'Performance analysis'!$F$5:$F$15</c:f>
              <c:numCache>
                <c:formatCode>General</c:formatCode>
                <c:ptCount val="10"/>
                <c:pt idx="0">
                  <c:v>7</c:v>
                </c:pt>
                <c:pt idx="1">
                  <c:v>4</c:v>
                </c:pt>
                <c:pt idx="2">
                  <c:v>5</c:v>
                </c:pt>
                <c:pt idx="3">
                  <c:v>5</c:v>
                </c:pt>
                <c:pt idx="4">
                  <c:v>3</c:v>
                </c:pt>
                <c:pt idx="5">
                  <c:v>2</c:v>
                </c:pt>
                <c:pt idx="6">
                  <c:v>5</c:v>
                </c:pt>
                <c:pt idx="7">
                  <c:v>5</c:v>
                </c:pt>
                <c:pt idx="8">
                  <c:v>2</c:v>
                </c:pt>
                <c:pt idx="9">
                  <c:v>2</c:v>
                </c:pt>
              </c:numCache>
            </c:numRef>
          </c:val>
          <c:extLst>
            <c:ext xmlns:c16="http://schemas.microsoft.com/office/drawing/2014/chart" uri="{C3380CC4-5D6E-409C-BE32-E72D297353CC}">
              <c16:uniqueId val="{00000007-F9DC-4A5E-9E75-269B250C47B7}"/>
            </c:ext>
          </c:extLst>
        </c:ser>
        <c:dLbls>
          <c:showLegendKey val="0"/>
          <c:showVal val="0"/>
          <c:showCatName val="0"/>
          <c:showSerName val="0"/>
          <c:showPercent val="0"/>
          <c:showBubbleSize val="0"/>
        </c:dLbls>
        <c:gapWidth val="100"/>
        <c:overlap val="-24"/>
        <c:axId val="1274196991"/>
        <c:axId val="1269111279"/>
      </c:barChart>
      <c:catAx>
        <c:axId val="1274196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269111279"/>
        <c:crosses val="autoZero"/>
        <c:auto val="1"/>
        <c:lblAlgn val="ctr"/>
        <c:lblOffset val="100"/>
        <c:noMultiLvlLbl val="0"/>
      </c:catAx>
      <c:valAx>
        <c:axId val="1269111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274196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771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04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003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9096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228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6917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674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733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3882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6248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9187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41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970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116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932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096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231845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3575688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84205" y="3290233"/>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a:t>: </a:t>
            </a:r>
            <a:r>
              <a:rPr lang="en-US" sz="2400" dirty="0">
                <a:latin typeface="Bahnschrift SemiBold SemiConden" panose="020B0502040204020203" pitchFamily="34" charset="0"/>
              </a:rPr>
              <a:t>PADMASHRI.S</a:t>
            </a:r>
          </a:p>
          <a:p>
            <a:r>
              <a:rPr lang="en-US" sz="2400" dirty="0">
                <a:latin typeface="Times New Roman" panose="02020603050405020304" pitchFamily="18" charset="0"/>
                <a:cs typeface="Times New Roman" panose="02020603050405020304" pitchFamily="18" charset="0"/>
              </a:rPr>
              <a:t>REGISTER NO:</a:t>
            </a:r>
            <a:r>
              <a:rPr lang="en-US" sz="2400" dirty="0"/>
              <a:t> </a:t>
            </a:r>
            <a:r>
              <a:rPr lang="en-US" sz="2400" dirty="0">
                <a:latin typeface="Bahnschrift SemiBold SemiConden" panose="020B0502040204020203" pitchFamily="34" charset="0"/>
              </a:rPr>
              <a:t>312209432</a:t>
            </a:r>
          </a:p>
          <a:p>
            <a:r>
              <a:rPr lang="en-US" sz="2400" dirty="0">
                <a:latin typeface="Times New Roman" panose="02020603050405020304" pitchFamily="18" charset="0"/>
                <a:cs typeface="Times New Roman" panose="02020603050405020304" pitchFamily="18" charset="0"/>
              </a:rPr>
              <a:t>NAAN MUDHALVAN ID:</a:t>
            </a:r>
            <a:r>
              <a:rPr lang="en-US" sz="2400" dirty="0">
                <a:latin typeface="Bahnschrift SemiBold SemiConden" panose="020B0502040204020203" pitchFamily="34" charset="0"/>
              </a:rPr>
              <a:t> asunm1353312209432</a:t>
            </a:r>
          </a:p>
          <a:p>
            <a:r>
              <a:rPr lang="en-US" sz="2400" dirty="0">
                <a:latin typeface="Times New Roman" panose="02020603050405020304" pitchFamily="18" charset="0"/>
                <a:cs typeface="Times New Roman" panose="02020603050405020304" pitchFamily="18" charset="0"/>
              </a:rPr>
              <a:t>DEPARTMENT</a:t>
            </a:r>
            <a:r>
              <a:rPr lang="en-US" sz="2400" dirty="0"/>
              <a:t>: </a:t>
            </a:r>
            <a:r>
              <a:rPr lang="en-US" sz="2400" dirty="0">
                <a:latin typeface="Bahnschrift SemiBold SemiConden" panose="020B0502040204020203" pitchFamily="34" charset="0"/>
              </a:rPr>
              <a:t>B.COM ACCOUNTING AND FINANCE</a:t>
            </a:r>
          </a:p>
          <a:p>
            <a:r>
              <a:rPr lang="en-US" sz="2400" dirty="0">
                <a:latin typeface="Times New Roman" panose="02020603050405020304" pitchFamily="18" charset="0"/>
                <a:cs typeface="Times New Roman" panose="02020603050405020304" pitchFamily="18" charset="0"/>
              </a:rPr>
              <a:t>COLLEGE:</a:t>
            </a:r>
            <a:r>
              <a:rPr lang="en-US" sz="2400" dirty="0"/>
              <a:t> </a:t>
            </a:r>
            <a:r>
              <a:rPr lang="en-US" sz="2400" dirty="0">
                <a:latin typeface="Bahnschrift SemiBold SemiConden" panose="020B0502040204020203" pitchFamily="34" charset="0"/>
              </a:rPr>
              <a:t>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824C1BF8-B11F-46D7-8DB4-B1DFC552F8B3}"/>
              </a:ext>
            </a:extLst>
          </p:cNvPr>
          <p:cNvSpPr>
            <a:spLocks noGrp="1"/>
          </p:cNvSpPr>
          <p:nvPr>
            <p:ph type="title"/>
          </p:nvPr>
        </p:nvSpPr>
        <p:spPr>
          <a:xfrm>
            <a:off x="716764" y="607150"/>
            <a:ext cx="8596668" cy="1320800"/>
          </a:xfrm>
        </p:spPr>
        <p:txBody>
          <a:bodyPr/>
          <a:lstStyle/>
          <a:p>
            <a:r>
              <a:rPr lang="en-US" b="1" dirty="0"/>
              <a:t>MODELLING</a:t>
            </a:r>
            <a:endParaRPr lang="en-IN" b="1" dirty="0"/>
          </a:p>
        </p:txBody>
      </p:sp>
      <p:sp>
        <p:nvSpPr>
          <p:cNvPr id="7" name="Text Placeholder 6">
            <a:extLst>
              <a:ext uri="{FF2B5EF4-FFF2-40B4-BE49-F238E27FC236}">
                <a16:creationId xmlns:a16="http://schemas.microsoft.com/office/drawing/2014/main" id="{8502B74E-BB36-40A4-B0BB-1365451B3B85}"/>
              </a:ext>
            </a:extLst>
          </p:cNvPr>
          <p:cNvSpPr>
            <a:spLocks noGrp="1"/>
          </p:cNvSpPr>
          <p:nvPr>
            <p:ph idx="1"/>
          </p:nvPr>
        </p:nvSpPr>
        <p:spPr>
          <a:xfrm>
            <a:off x="609600" y="1577340"/>
            <a:ext cx="10972800" cy="4549772"/>
          </a:xfrm>
        </p:spPr>
        <p:txBody>
          <a:bodyPr>
            <a:normAutofit fontScale="92500" lnSpcReduction="10000"/>
          </a:bodyPr>
          <a:lstStyle/>
          <a:p>
            <a:r>
              <a:rPr lang="en-US" b="1" u="sng" dirty="0"/>
              <a:t>Data Collection</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THE DATA COLLECTION WAS DOWNLOAD IN “KAGGLE”.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FEATURE COLLECTION:</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IN THIS DATA BASE IT HAS 11 FEATURES I HAD USE 8 FEATURS OF MY PROJECTS.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DATA CLEANING:</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IN THIS STEP I HAD IDENTIFY THE MISSING VALUE AND REMOVE THE BLANK.</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 SUMMARY:</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FOR MY PROJECT I HAD USE PIVOT TABLES FOR EMPLOYEE DATA ANALYSIS.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VISUALIZATION:</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FOR MY PROJECT I HAD USE TO VISULIZED MY EMPLOYEE DATA ANALYSIS AS “GRAPH”.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1B7D2BB-3D3C-45ED-A96F-6DB0C0681169}"/>
              </a:ext>
            </a:extLst>
          </p:cNvPr>
          <p:cNvGraphicFramePr>
            <a:graphicFrameLocks/>
          </p:cNvGraphicFramePr>
          <p:nvPr>
            <p:extLst>
              <p:ext uri="{D42A27DB-BD31-4B8C-83A1-F6EECF244321}">
                <p14:modId xmlns:p14="http://schemas.microsoft.com/office/powerpoint/2010/main" val="2308188015"/>
              </p:ext>
            </p:extLst>
          </p:nvPr>
        </p:nvGraphicFramePr>
        <p:xfrm>
          <a:off x="1666875" y="1695450"/>
          <a:ext cx="7150894" cy="4381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B0B3B1A-F669-44B9-AF0E-0F70BB43E864}"/>
              </a:ext>
            </a:extLst>
          </p:cNvPr>
          <p:cNvSpPr>
            <a:spLocks noGrp="1"/>
          </p:cNvSpPr>
          <p:nvPr>
            <p:ph idx="1"/>
          </p:nvPr>
        </p:nvSpPr>
        <p:spPr>
          <a:xfrm>
            <a:off x="609600" y="1577340"/>
            <a:ext cx="10972800" cy="2260362"/>
          </a:xfrm>
        </p:spPr>
        <p:txBody>
          <a:bodyPr>
            <a:normAutofit/>
          </a:bodyPr>
          <a:lstStyle/>
          <a:p>
            <a:pPr>
              <a:lnSpc>
                <a:spcPct val="107000"/>
              </a:lnSpc>
              <a:spcAft>
                <a:spcPts val="800"/>
              </a:spcAft>
            </a:pPr>
            <a:r>
              <a:rPr lang="en-US" kern="100" dirty="0">
                <a:latin typeface="Britannic Bold" panose="020B0903060703020204" pitchFamily="34" charset="0"/>
                <a:ea typeface="Calibri" panose="020F0502020204030204" pitchFamily="34" charset="0"/>
                <a:cs typeface="Times New Roman" panose="02020603050405020304" pitchFamily="18" charset="0"/>
              </a:rPr>
              <a:t>The conclusion of my project was:</a:t>
            </a:r>
            <a:endParaRPr lang="en-IN" kern="100" dirty="0">
              <a:latin typeface="Britannic Bold" panose="020B0903060703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Britannic Bold" panose="020B0903060703020204" pitchFamily="34" charset="0"/>
                <a:ea typeface="Calibri" panose="020F0502020204030204" pitchFamily="34" charset="0"/>
                <a:cs typeface="Times New Roman" panose="02020603050405020304" pitchFamily="18" charset="0"/>
              </a:rPr>
              <a:t>       				The topic of my project was” EMPLOYEE PERFOMANCE ANALYSIS USING EXCEL”. In this presentation I has given the  project overview about the employee data analysis,  who are the end users of the employee data analysis, our solution and its value proposition, data description, The “wow” in our solution which was modelling ,  result view as graph using excel by pivot table using employee data analysis which was download in website (www.kaggle.com datasets).</a:t>
            </a:r>
            <a:endParaRPr lang="en-IN" kern="100" dirty="0">
              <a:latin typeface="Britannic Bold" panose="020B0903060703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9" name="Text Placeholder 8">
            <a:extLst>
              <a:ext uri="{FF2B5EF4-FFF2-40B4-BE49-F238E27FC236}">
                <a16:creationId xmlns:a16="http://schemas.microsoft.com/office/drawing/2014/main" id="{BB8DE5F9-3F36-4C90-971F-BF11889C8A84}"/>
              </a:ext>
            </a:extLst>
          </p:cNvPr>
          <p:cNvSpPr>
            <a:spLocks noGrp="1"/>
          </p:cNvSpPr>
          <p:nvPr>
            <p:ph idx="1"/>
          </p:nvPr>
        </p:nvSpPr>
        <p:spPr>
          <a:xfrm>
            <a:off x="609600" y="1577340"/>
            <a:ext cx="6086475" cy="2462213"/>
          </a:xfrm>
        </p:spPr>
        <p:txBody>
          <a:bodyPr>
            <a:noAutofit/>
          </a:bodyPr>
          <a:lstStyle/>
          <a:p>
            <a:r>
              <a:rPr lang="en-US" sz="2400" dirty="0">
                <a:latin typeface="Bell MT" panose="02020503060305020303" pitchFamily="18" charset="0"/>
              </a:rPr>
              <a:t>In today’s diverse workforce, understanding the distribution of gender across different employment types is essential for addressing potential disparities and ensuring equitable practices. A Co. wants to understand the gender distribution in different employment types to help identity potential biases or gaps in </a:t>
            </a:r>
            <a:r>
              <a:rPr lang="en-US" sz="2400" dirty="0" err="1">
                <a:latin typeface="Bell MT" panose="02020503060305020303" pitchFamily="18" charset="0"/>
              </a:rPr>
              <a:t>opputunities</a:t>
            </a:r>
            <a:r>
              <a:rPr lang="en-US" sz="2400" dirty="0">
                <a:latin typeface="Bell MT" panose="02020503060305020303" pitchFamily="18" charset="0"/>
              </a:rPr>
              <a:t> which will help to promote a more balanced and inclusive work environment.</a:t>
            </a:r>
            <a:endParaRPr lang="en-IN" sz="2400" dirty="0">
              <a:latin typeface="Bell MT" panose="02020503060305020303"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676274" y="385763"/>
            <a:ext cx="916622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	</a:t>
            </a:r>
            <a:r>
              <a:rPr sz="4250" b="1" spc="-20" dirty="0"/>
              <a:t>OVERVIEW</a:t>
            </a:r>
            <a:endParaRPr sz="4250" b="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629400" cy="3970318"/>
          </a:xfrm>
          <a:prstGeom prst="rect">
            <a:avLst/>
          </a:prstGeom>
          <a:noFill/>
        </p:spPr>
        <p:txBody>
          <a:bodyPr wrap="square" rtlCol="0">
            <a:spAutoFit/>
          </a:bodyPr>
          <a:lstStyle/>
          <a:p>
            <a:pPr>
              <a:buFont typeface="Arial" panose="020B0604020202020204" pitchFamily="34" charset="0"/>
              <a:buChar char="•"/>
            </a:pPr>
            <a:r>
              <a:rPr lang="en-US" sz="2800" b="0" i="0" dirty="0">
                <a:effectLst/>
                <a:latin typeface="Bodoni MT" panose="02070603080606020203" pitchFamily="18" charset="0"/>
                <a:cs typeface="Times New Roman" panose="02020603050405020304" pitchFamily="18" charset="0"/>
              </a:rPr>
              <a:t>.</a:t>
            </a:r>
            <a:r>
              <a:rPr lang="en-US" sz="2800" dirty="0">
                <a:highlight>
                  <a:srgbClr val="FFFFFF"/>
                </a:highlight>
                <a:latin typeface="Bodoni MT" panose="02070603080606020203" pitchFamily="18" charset="0"/>
              </a:rPr>
              <a:t> </a:t>
            </a:r>
            <a:r>
              <a:rPr lang="en-US" sz="2800" dirty="0">
                <a:highlight>
                  <a:srgbClr val="FFFFFF"/>
                </a:highlight>
                <a:latin typeface="Bodoni MT" panose="02070603080606020203" pitchFamily="18" charset="0"/>
                <a:cs typeface="Times New Roman" panose="02020603050405020304" pitchFamily="18" charset="0"/>
              </a:rPr>
              <a:t>A data analytics project involves collecting, analyzing and interpreting data to gain insights and make informed decisions.</a:t>
            </a:r>
            <a:r>
              <a:rPr lang="en-US" sz="2800" dirty="0">
                <a:solidFill>
                  <a:schemeClr val="accent2">
                    <a:lumMod val="60000"/>
                    <a:lumOff val="40000"/>
                  </a:schemeClr>
                </a:solidFill>
                <a:highlight>
                  <a:srgbClr val="FFFFFF"/>
                </a:highlight>
                <a:latin typeface="Bodoni MT" panose="02070603080606020203" pitchFamily="18" charset="0"/>
                <a:cs typeface="Times New Roman" panose="02020603050405020304" pitchFamily="18" charset="0"/>
              </a:rPr>
              <a:t>.</a:t>
            </a:r>
          </a:p>
          <a:p>
            <a:pPr>
              <a:buFont typeface="Arial" panose="020B0604020202020204" pitchFamily="34" charset="0"/>
              <a:buChar char="•"/>
            </a:pPr>
            <a:endParaRPr lang="en-US" sz="2800" dirty="0">
              <a:solidFill>
                <a:schemeClr val="accent2">
                  <a:lumMod val="60000"/>
                  <a:lumOff val="40000"/>
                </a:schemeClr>
              </a:solidFill>
              <a:highlight>
                <a:srgbClr val="FFFFFF"/>
              </a:highlight>
              <a:latin typeface="Bodoni MT" panose="02070603080606020203"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Bodoni MT" panose="02070603080606020203" pitchFamily="18" charset="0"/>
                <a:cs typeface="Times New Roman" panose="02020603050405020304" pitchFamily="18" charset="0"/>
              </a:rPr>
              <a:t> Here the performance analysis is done for knowing the distribution of gender and </a:t>
            </a:r>
            <a:r>
              <a:rPr lang="en-US" sz="2800" b="0" i="0" dirty="0" err="1">
                <a:solidFill>
                  <a:srgbClr val="0D0D0D"/>
                </a:solidFill>
                <a:effectLst/>
                <a:latin typeface="Bodoni MT" panose="02070603080606020203" pitchFamily="18" charset="0"/>
                <a:cs typeface="Times New Roman" panose="02020603050405020304" pitchFamily="18" charset="0"/>
              </a:rPr>
              <a:t>performace</a:t>
            </a:r>
            <a:r>
              <a:rPr lang="en-US" sz="2800" b="0" i="0" dirty="0">
                <a:solidFill>
                  <a:srgbClr val="0D0D0D"/>
                </a:solidFill>
                <a:effectLst/>
                <a:latin typeface="Bodoni MT" panose="02070603080606020203" pitchFamily="18" charset="0"/>
                <a:cs typeface="Times New Roman" panose="02020603050405020304" pitchFamily="18" charset="0"/>
              </a:rPr>
              <a:t> of them.</a:t>
            </a:r>
          </a:p>
          <a:p>
            <a:endParaRPr lang="en-IN" sz="2800" dirty="0">
              <a:latin typeface="Bodoni MT" panose="02070603080606020203"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7334" y="609600"/>
            <a:ext cx="8596668"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Text Placeholder 6">
            <a:extLst>
              <a:ext uri="{FF2B5EF4-FFF2-40B4-BE49-F238E27FC236}">
                <a16:creationId xmlns:a16="http://schemas.microsoft.com/office/drawing/2014/main" id="{39B81738-D2F8-46A0-B390-DD302ECB2B0B}"/>
              </a:ext>
            </a:extLst>
          </p:cNvPr>
          <p:cNvSpPr>
            <a:spLocks noGrp="1"/>
          </p:cNvSpPr>
          <p:nvPr>
            <p:ph idx="1"/>
          </p:nvPr>
        </p:nvSpPr>
        <p:spPr>
          <a:xfrm>
            <a:off x="609600" y="1577340"/>
            <a:ext cx="5715000" cy="4318635"/>
          </a:xfrm>
        </p:spPr>
        <p:txBody>
          <a:bodyPr>
            <a:normAutofit/>
          </a:bodyPr>
          <a:lstStyle/>
          <a:p>
            <a:r>
              <a:rPr lang="en-US" sz="2600" dirty="0">
                <a:latin typeface="Algerian" panose="04020705040A02060702" pitchFamily="82" charset="0"/>
                <a:cs typeface="Arial" panose="020B0604020202020204" pitchFamily="34" charset="0"/>
              </a:rPr>
              <a:t>The end users of the project are:</a:t>
            </a:r>
          </a:p>
          <a:p>
            <a:endParaRPr lang="en-US" sz="26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sz="2600" dirty="0">
                <a:latin typeface="Bahnschrift SemiBold SemiConden" panose="020B0502040204020203" pitchFamily="34" charset="0"/>
                <a:cs typeface="Arial" panose="020B0604020202020204" pitchFamily="34" charset="0"/>
              </a:rPr>
              <a:t>HR </a:t>
            </a:r>
          </a:p>
          <a:p>
            <a:pPr marL="285750" indent="-285750">
              <a:buFont typeface="Courier New" panose="02070309020205020404" pitchFamily="49" charset="0"/>
              <a:buChar char="o"/>
            </a:pPr>
            <a:r>
              <a:rPr lang="en-US" sz="2600" dirty="0">
                <a:latin typeface="Bahnschrift SemiBold SemiConden" panose="020B0502040204020203" pitchFamily="34" charset="0"/>
                <a:cs typeface="Arial" panose="020B0604020202020204" pitchFamily="34" charset="0"/>
              </a:rPr>
              <a:t>Manager</a:t>
            </a:r>
          </a:p>
          <a:p>
            <a:pPr marL="285750" indent="-285750">
              <a:buFont typeface="Courier New" panose="02070309020205020404" pitchFamily="49" charset="0"/>
              <a:buChar char="o"/>
            </a:pPr>
            <a:r>
              <a:rPr lang="en-US" sz="2600" dirty="0">
                <a:latin typeface="Bahnschrift SemiBold SemiConden" panose="020B0502040204020203" pitchFamily="34" charset="0"/>
                <a:cs typeface="Arial" panose="020B0604020202020204" pitchFamily="34" charset="0"/>
              </a:rPr>
              <a:t>Employee</a:t>
            </a:r>
          </a:p>
          <a:p>
            <a:pPr marL="285750" indent="-285750">
              <a:buFont typeface="Courier New" panose="02070309020205020404" pitchFamily="49" charset="0"/>
              <a:buChar char="o"/>
            </a:pPr>
            <a:r>
              <a:rPr lang="en-US" sz="2600" dirty="0">
                <a:latin typeface="Bahnschrift SemiBold SemiConden" panose="020B0502040204020203" pitchFamily="34" charset="0"/>
                <a:cs typeface="Arial" panose="020B0604020202020204" pitchFamily="34" charset="0"/>
              </a:rPr>
              <a:t>Employer</a:t>
            </a:r>
          </a:p>
          <a:p>
            <a:pPr marL="285750" indent="-285750">
              <a:buFont typeface="Courier New" panose="02070309020205020404" pitchFamily="49" charset="0"/>
              <a:buChar char="o"/>
            </a:pPr>
            <a:r>
              <a:rPr lang="en-US" sz="2600" dirty="0">
                <a:latin typeface="Bahnschrift SemiBold SemiConden" panose="020B0502040204020203" pitchFamily="34" charset="0"/>
                <a:cs typeface="Arial" panose="020B0604020202020204" pitchFamily="34" charset="0"/>
              </a:rPr>
              <a:t>Other members of the </a:t>
            </a:r>
            <a:r>
              <a:rPr lang="en-US" sz="2600" dirty="0" err="1">
                <a:latin typeface="Bahnschrift SemiBold SemiConden" panose="020B0502040204020203" pitchFamily="34" charset="0"/>
                <a:cs typeface="Arial" panose="020B0604020202020204" pitchFamily="34" charset="0"/>
              </a:rPr>
              <a:t>organisation</a:t>
            </a:r>
            <a:endParaRPr lang="en-IN" sz="2600" dirty="0">
              <a:latin typeface="Bahnschrift SemiBold SemiConden" panose="020B0502040204020203" pitchFamily="34" charset="0"/>
              <a:cs typeface="Arial" panose="020B0604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1026" y="179222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7334" y="609600"/>
            <a:ext cx="8596668" cy="1121461"/>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8" name="Text Placeholder 7">
            <a:extLst>
              <a:ext uri="{FF2B5EF4-FFF2-40B4-BE49-F238E27FC236}">
                <a16:creationId xmlns:a16="http://schemas.microsoft.com/office/drawing/2014/main" id="{EAD28F01-5B6C-4A33-B111-BC36932214CB}"/>
              </a:ext>
            </a:extLst>
          </p:cNvPr>
          <p:cNvSpPr>
            <a:spLocks noGrp="1"/>
          </p:cNvSpPr>
          <p:nvPr>
            <p:ph idx="1"/>
          </p:nvPr>
        </p:nvSpPr>
        <p:spPr>
          <a:xfrm>
            <a:off x="3276600" y="2093360"/>
            <a:ext cx="6534150" cy="3248025"/>
          </a:xfrm>
        </p:spPr>
        <p:txBody>
          <a:bodyPr>
            <a:normAutofit/>
          </a:bodyPr>
          <a:lstStyle/>
          <a:p>
            <a:r>
              <a:rPr lang="en-US" b="1" dirty="0">
                <a:latin typeface="Times New Roman" panose="02020603050405020304" pitchFamily="18" charset="0"/>
                <a:cs typeface="Times New Roman" panose="02020603050405020304" pitchFamily="18" charset="0"/>
              </a:rPr>
              <a:t>CONDITIONAL FORMATTING</a:t>
            </a:r>
            <a:r>
              <a:rPr lang="en-US" b="1" dirty="0"/>
              <a:t>: </a:t>
            </a:r>
            <a:r>
              <a:rPr lang="en-US" i="1" dirty="0"/>
              <a:t>Missing Values</a:t>
            </a:r>
          </a:p>
          <a:p>
            <a:r>
              <a:rPr lang="en-US" b="1" dirty="0">
                <a:latin typeface="Times New Roman" panose="02020603050405020304" pitchFamily="18" charset="0"/>
                <a:cs typeface="Times New Roman" panose="02020603050405020304" pitchFamily="18" charset="0"/>
              </a:rPr>
              <a:t>FILTERING</a:t>
            </a:r>
            <a:r>
              <a:rPr lang="en-US" b="1" i="1" dirty="0">
                <a:latin typeface="Times New Roman" panose="02020603050405020304" pitchFamily="18" charset="0"/>
                <a:cs typeface="Times New Roman" panose="02020603050405020304" pitchFamily="18" charset="0"/>
              </a:rPr>
              <a:t>: </a:t>
            </a:r>
            <a:r>
              <a:rPr lang="en-US" i="1" dirty="0"/>
              <a:t>Removing blank cells</a:t>
            </a:r>
          </a:p>
          <a:p>
            <a:r>
              <a:rPr lang="en-US" b="1" dirty="0">
                <a:latin typeface="Times New Roman" panose="02020603050405020304" pitchFamily="18" charset="0"/>
                <a:cs typeface="Times New Roman" panose="02020603050405020304" pitchFamily="18" charset="0"/>
              </a:rPr>
              <a:t>PIVOT TABLE</a:t>
            </a:r>
            <a:r>
              <a:rPr lang="en-US" dirty="0"/>
              <a:t>: </a:t>
            </a:r>
            <a:r>
              <a:rPr lang="en-US" i="1" dirty="0"/>
              <a:t>Employee Performance Analysis summary</a:t>
            </a:r>
          </a:p>
          <a:p>
            <a:r>
              <a:rPr lang="en-US" b="1" dirty="0">
                <a:latin typeface="Times New Roman" panose="02020603050405020304" pitchFamily="18" charset="0"/>
                <a:cs typeface="Times New Roman" panose="02020603050405020304" pitchFamily="18" charset="0"/>
              </a:rPr>
              <a:t>CHART: </a:t>
            </a:r>
            <a:r>
              <a:rPr lang="en-US" i="1" dirty="0"/>
              <a:t>Visualization of  Employee Performance Analysis</a:t>
            </a:r>
            <a:endParaRPr lang="en-IN"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 Placeholder 2">
            <a:extLst>
              <a:ext uri="{FF2B5EF4-FFF2-40B4-BE49-F238E27FC236}">
                <a16:creationId xmlns:a16="http://schemas.microsoft.com/office/drawing/2014/main" id="{5A023D84-4271-4557-9CB0-E391104B967B}"/>
              </a:ext>
            </a:extLst>
          </p:cNvPr>
          <p:cNvSpPr>
            <a:spLocks noGrp="1"/>
          </p:cNvSpPr>
          <p:nvPr>
            <p:ph idx="1"/>
          </p:nvPr>
        </p:nvSpPr>
        <p:spPr>
          <a:xfrm>
            <a:off x="609600" y="1577340"/>
            <a:ext cx="10363200" cy="4671060"/>
          </a:xfrm>
        </p:spPr>
        <p:txBody>
          <a:bodyPr>
            <a:normAutofit/>
          </a:bodyPr>
          <a:lstStyle/>
          <a:p>
            <a:pPr marL="285750" indent="-285750">
              <a:buFont typeface="Wingdings" panose="05000000000000000000" pitchFamily="2" charset="2"/>
              <a:buChar char="§"/>
            </a:pPr>
            <a:r>
              <a:rPr lang="en-US" b="1" dirty="0"/>
              <a:t>Employee Dataset was downloaded from Kaggle</a:t>
            </a:r>
          </a:p>
          <a:p>
            <a:pPr marL="285750" indent="-285750">
              <a:buFont typeface="Wingdings" panose="05000000000000000000" pitchFamily="2" charset="2"/>
              <a:buChar char="§"/>
            </a:pPr>
            <a:r>
              <a:rPr lang="en-US" b="1" dirty="0"/>
              <a:t>The data set has many features and we considered ‘9’.</a:t>
            </a:r>
            <a:endParaRPr lang="en-IN" b="1" dirty="0"/>
          </a:p>
          <a:p>
            <a:pPr marL="1657350" lvl="3" indent="-285750">
              <a:buFont typeface="Wingdings" panose="05000000000000000000" pitchFamily="2" charset="2"/>
              <a:buChar char="q"/>
            </a:pPr>
            <a:r>
              <a:rPr lang="en-IN" sz="1400" b="1" dirty="0">
                <a:latin typeface="Bell MT" panose="02020503060305020303" pitchFamily="18" charset="0"/>
              </a:rPr>
              <a:t>Employee ID</a:t>
            </a:r>
          </a:p>
          <a:p>
            <a:pPr marL="1657350" lvl="3" indent="-285750">
              <a:buFont typeface="Wingdings" panose="05000000000000000000" pitchFamily="2" charset="2"/>
              <a:buChar char="q"/>
            </a:pPr>
            <a:r>
              <a:rPr lang="en-US" sz="1400" b="1" dirty="0">
                <a:latin typeface="Bell MT" panose="02020503060305020303" pitchFamily="18" charset="0"/>
              </a:rPr>
              <a:t>N</a:t>
            </a:r>
            <a:r>
              <a:rPr lang="en-IN" sz="1400" b="1" dirty="0" err="1">
                <a:latin typeface="Bell MT" panose="02020503060305020303" pitchFamily="18" charset="0"/>
              </a:rPr>
              <a:t>ame</a:t>
            </a:r>
            <a:endParaRPr lang="en-IN" sz="1400" b="1" dirty="0">
              <a:latin typeface="Bell MT" panose="02020503060305020303" pitchFamily="18" charset="0"/>
            </a:endParaRPr>
          </a:p>
          <a:p>
            <a:pPr marL="1657350" lvl="3" indent="-285750">
              <a:buFont typeface="Wingdings" panose="05000000000000000000" pitchFamily="2" charset="2"/>
              <a:buChar char="q"/>
            </a:pPr>
            <a:r>
              <a:rPr lang="en-US" sz="1400" b="1" dirty="0">
                <a:latin typeface="Bell MT" panose="02020503060305020303" pitchFamily="18" charset="0"/>
              </a:rPr>
              <a:t>Business Unit</a:t>
            </a:r>
          </a:p>
          <a:p>
            <a:pPr marL="1657350" lvl="3" indent="-285750">
              <a:buFont typeface="Wingdings" panose="05000000000000000000" pitchFamily="2" charset="2"/>
              <a:buChar char="q"/>
            </a:pPr>
            <a:r>
              <a:rPr lang="en-US" sz="1400" b="1" dirty="0">
                <a:latin typeface="Bell MT" panose="02020503060305020303" pitchFamily="18" charset="0"/>
              </a:rPr>
              <a:t>Employee Status</a:t>
            </a:r>
          </a:p>
          <a:p>
            <a:pPr marL="1657350" lvl="3" indent="-285750">
              <a:buFont typeface="Wingdings" panose="05000000000000000000" pitchFamily="2" charset="2"/>
              <a:buChar char="q"/>
            </a:pPr>
            <a:r>
              <a:rPr lang="en-US" sz="1400" b="1" dirty="0">
                <a:latin typeface="Bell MT" panose="02020503060305020303" pitchFamily="18" charset="0"/>
              </a:rPr>
              <a:t>Employee Type</a:t>
            </a:r>
          </a:p>
          <a:p>
            <a:pPr marL="1657350" lvl="3" indent="-285750">
              <a:buFont typeface="Wingdings" panose="05000000000000000000" pitchFamily="2" charset="2"/>
              <a:buChar char="q"/>
            </a:pPr>
            <a:r>
              <a:rPr lang="en-US" sz="1400" b="1" dirty="0">
                <a:latin typeface="Bell MT" panose="02020503060305020303" pitchFamily="18" charset="0"/>
              </a:rPr>
              <a:t>Employee Classification Type</a:t>
            </a:r>
          </a:p>
          <a:p>
            <a:pPr marL="1657350" lvl="3" indent="-285750">
              <a:buFont typeface="Wingdings" panose="05000000000000000000" pitchFamily="2" charset="2"/>
              <a:buChar char="q"/>
            </a:pPr>
            <a:r>
              <a:rPr lang="en-US" sz="1400" b="1" dirty="0">
                <a:latin typeface="Bell MT" panose="02020503060305020303" pitchFamily="18" charset="0"/>
              </a:rPr>
              <a:t>Gender</a:t>
            </a:r>
          </a:p>
          <a:p>
            <a:pPr marL="1657350" lvl="3" indent="-285750">
              <a:buFont typeface="Wingdings" panose="05000000000000000000" pitchFamily="2" charset="2"/>
              <a:buChar char="q"/>
            </a:pPr>
            <a:r>
              <a:rPr lang="en-US" sz="1400" b="1" dirty="0">
                <a:latin typeface="Bell MT" panose="02020503060305020303" pitchFamily="18" charset="0"/>
              </a:rPr>
              <a:t>Performance score</a:t>
            </a:r>
          </a:p>
          <a:p>
            <a:pPr marL="1657350" lvl="3" indent="-285750">
              <a:buFont typeface="Wingdings" panose="05000000000000000000" pitchFamily="2" charset="2"/>
              <a:buChar char="q"/>
            </a:pPr>
            <a:r>
              <a:rPr lang="en-US" sz="1400" b="1" dirty="0">
                <a:latin typeface="Bell MT" panose="02020503060305020303" pitchFamily="18" charset="0"/>
              </a:rPr>
              <a:t>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idx="4294967295"/>
          </p:nvPr>
        </p:nvSpPr>
        <p:spPr>
          <a:xfrm>
            <a:off x="838200" y="609600"/>
            <a:ext cx="7758113"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7"/>
            <a:ext cx="8762618" cy="3539430"/>
          </a:xfrm>
          <a:prstGeom prst="rect">
            <a:avLst/>
          </a:prstGeom>
          <a:noFill/>
        </p:spPr>
        <p:txBody>
          <a:bodyPr wrap="square" rtlCol="0">
            <a:spAutoFit/>
          </a:bodyPr>
          <a:lstStyle/>
          <a:p>
            <a:r>
              <a:rPr lang="en-US" sz="2800" dirty="0">
                <a:solidFill>
                  <a:srgbClr val="0D0D0D"/>
                </a:solidFill>
                <a:latin typeface="Times New Roman" panose="02020603050405020304" pitchFamily="18" charset="0"/>
                <a:cs typeface="Times New Roman" panose="02020603050405020304" pitchFamily="18" charset="0"/>
              </a:rPr>
              <a:t>Personalized Views: The pivot table came be integrated  into a customizable dashboard where users can create their own views, combining the gender and rating analysis with other relevant metrics such as tenure, job level, or department.</a:t>
            </a:r>
          </a:p>
          <a:p>
            <a:r>
              <a:rPr lang="en-US" sz="2800" dirty="0">
                <a:solidFill>
                  <a:srgbClr val="0D0D0D"/>
                </a:solidFill>
                <a:latin typeface="Times New Roman" panose="02020603050405020304" pitchFamily="18" charset="0"/>
                <a:cs typeface="Times New Roman" panose="02020603050405020304" pitchFamily="18" charset="0"/>
              </a:rPr>
              <a:t>Easy Analysis: Users can easy understand the performance of people based on gender and level of </a:t>
            </a:r>
            <a:r>
              <a:rPr lang="en-US" sz="2800" dirty="0" err="1">
                <a:solidFill>
                  <a:srgbClr val="0D0D0D"/>
                </a:solidFill>
                <a:latin typeface="Times New Roman" panose="02020603050405020304" pitchFamily="18" charset="0"/>
                <a:cs typeface="Times New Roman" panose="02020603050405020304" pitchFamily="18" charset="0"/>
              </a:rPr>
              <a:t>performace</a:t>
            </a:r>
            <a:r>
              <a:rPr lang="en-US" sz="2800" dirty="0">
                <a:solidFill>
                  <a:srgbClr val="0D0D0D"/>
                </a:solidFill>
                <a:latin typeface="Times New Roman" panose="02020603050405020304" pitchFamily="18" charset="0"/>
                <a:cs typeface="Times New Roman" panose="02020603050405020304" pitchFamily="18" charset="0"/>
              </a:rPr>
              <a:t> with the help of pivot table and chart.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TotalTime>
  <Words>541</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Algerian</vt:lpstr>
      <vt:lpstr>Arial</vt:lpstr>
      <vt:lpstr>Bahnschrift SemiBold SemiConden</vt:lpstr>
      <vt:lpstr>Bell MT</vt:lpstr>
      <vt:lpstr>Bodoni MT</vt:lpstr>
      <vt:lpstr>Britannic Bold</vt:lpstr>
      <vt:lpstr>Calibri</vt:lpstr>
      <vt:lpstr>Courier New</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23</cp:revision>
  <dcterms:created xsi:type="dcterms:W3CDTF">2024-03-29T15:07:22Z</dcterms:created>
  <dcterms:modified xsi:type="dcterms:W3CDTF">2024-08-31T12:52:48Z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