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24384000" cy="13716000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EB Garamond" panose="00000500000000000000" pitchFamily="2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o753LY+p0WVV1wmhbAZEniyPX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067449-5166-4D57-A9D9-991B3B695C18}">
  <a:tblStyle styleId="{96067449-5166-4D57-A9D9-991B3B695C18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8CF17A-536D-432B-B76D-380436254CC2}" styleName="Table_1">
    <a:wholeTbl>
      <a:tcTxStyle b="off" i="off">
        <a:font>
          <a:latin typeface="Helvetica Neue"/>
          <a:ea typeface="Helvetica Neue"/>
          <a:cs typeface="Helvetica Neue"/>
        </a:font>
        <a:srgbClr val="5E5E5E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AD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6F0FF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25" d="100"/>
        <a:sy n="125" d="100"/>
      </p:scale>
      <p:origin x="0" y="-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c13366ce6_4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28c13366ce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ddddc5ba3_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4ddddc5ba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bg>
      <p:bgPr>
        <a:solidFill>
          <a:srgbClr val="F5CDC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0" y="0"/>
            <a:ext cx="10591800" cy="13754100"/>
          </a:xfrm>
          <a:prstGeom prst="rect">
            <a:avLst/>
          </a:prstGeom>
          <a:solidFill>
            <a:srgbClr val="AAC3E8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3200401" y="2306454"/>
            <a:ext cx="18383252" cy="114095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7784"/>
                  <a:pt x="21600" y="17387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7387"/>
                </a:lnTo>
                <a:cubicBezTo>
                  <a:pt x="0" y="7784"/>
                  <a:pt x="4835" y="0"/>
                  <a:pt x="10800" y="0"/>
                </a:cubicBezTo>
                <a:close/>
              </a:path>
            </a:pathLst>
          </a:custGeom>
          <a:solidFill>
            <a:srgbClr val="1F2C8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5591176" y="-1"/>
            <a:ext cx="13606286" cy="107929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7994"/>
                </a:lnTo>
                <a:cubicBezTo>
                  <a:pt x="21600" y="15508"/>
                  <a:pt x="16765" y="21600"/>
                  <a:pt x="10800" y="21600"/>
                </a:cubicBezTo>
                <a:cubicBezTo>
                  <a:pt x="4835" y="21600"/>
                  <a:pt x="0" y="15508"/>
                  <a:pt x="0" y="7994"/>
                </a:cubicBezTo>
                <a:close/>
              </a:path>
            </a:pathLst>
          </a:custGeom>
          <a:solidFill>
            <a:srgbClr val="FDFAF6">
              <a:alpha val="98823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25"/>
          <p:cNvSpPr txBox="1">
            <a:spLocks noGrp="1"/>
          </p:cNvSpPr>
          <p:nvPr>
            <p:ph type="title"/>
          </p:nvPr>
        </p:nvSpPr>
        <p:spPr>
          <a:xfrm>
            <a:off x="6806183" y="3968496"/>
            <a:ext cx="10771634" cy="245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8800"/>
              <a:buFont typeface="Arial Black"/>
              <a:buNone/>
              <a:defRPr sz="8800" b="0" cap="none">
                <a:solidFill>
                  <a:srgbClr val="1F2C8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body" idx="1"/>
          </p:nvPr>
        </p:nvSpPr>
        <p:spPr>
          <a:xfrm>
            <a:off x="8698992" y="6967728"/>
            <a:ext cx="6986018" cy="1757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F2C8F"/>
              </a:buClr>
              <a:buSzPts val="4800"/>
              <a:buFont typeface="EB Garamond"/>
              <a:buNone/>
              <a:defRPr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F2C8F"/>
              </a:buClr>
              <a:buSzPts val="4800"/>
              <a:buFont typeface="EB Garamond"/>
              <a:buNone/>
              <a:defRPr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22860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F2C8F"/>
              </a:buClr>
              <a:buSzPts val="4800"/>
              <a:buFont typeface="EB Garamond"/>
              <a:buNone/>
              <a:defRPr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22860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F2C8F"/>
              </a:buClr>
              <a:buSzPts val="4800"/>
              <a:buFont typeface="EB Garamond"/>
              <a:buNone/>
              <a:defRPr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22860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F2C8F"/>
              </a:buClr>
              <a:buSzPts val="4800"/>
              <a:buFont typeface="EB Garamond"/>
              <a:buNone/>
              <a:defRPr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7207895" y="12448447"/>
            <a:ext cx="534610" cy="52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2pPr>
            <a:lvl3pPr marL="1371600" lvl="2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3pPr>
            <a:lvl4pPr marL="1828800" lvl="3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4pPr>
            <a:lvl5pPr marL="2286000" lvl="4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body" idx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body" idx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5097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Helvetica Neue"/>
              <a:buChar char="•"/>
              <a:defRPr sz="3600" b="1"/>
            </a:lvl2pPr>
            <a:lvl3pPr marL="1371600" lvl="2" indent="-5097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Helvetica Neue"/>
              <a:buChar char="•"/>
              <a:defRPr sz="3600" b="1"/>
            </a:lvl3pPr>
            <a:lvl4pPr marL="1828800" lvl="3" indent="-5097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Helvetica Neue"/>
              <a:buChar char="•"/>
              <a:defRPr sz="3600" b="1"/>
            </a:lvl4pPr>
            <a:lvl5pPr marL="2286000" lvl="4" indent="-5097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Helvetica Neue"/>
              <a:buChar char="•"/>
              <a:defRPr sz="36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9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9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0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bg>
      <p:bgPr>
        <a:solidFill>
          <a:srgbClr val="FDFAF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/>
          <p:nvPr/>
        </p:nvSpPr>
        <p:spPr>
          <a:xfrm>
            <a:off x="0" y="6854672"/>
            <a:ext cx="6860400" cy="6861332"/>
          </a:xfrm>
          <a:prstGeom prst="rect">
            <a:avLst/>
          </a:prstGeom>
          <a:solidFill>
            <a:srgbClr val="AAC3E8"/>
          </a:solidFill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42"/>
          <p:cNvSpPr/>
          <p:nvPr/>
        </p:nvSpPr>
        <p:spPr>
          <a:xfrm>
            <a:off x="0" y="6854672"/>
            <a:ext cx="6860400" cy="6861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2151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42"/>
          <p:cNvSpPr/>
          <p:nvPr/>
        </p:nvSpPr>
        <p:spPr>
          <a:xfrm>
            <a:off x="0" y="0"/>
            <a:ext cx="6847573" cy="6874693"/>
          </a:xfrm>
          <a:prstGeom prst="rect">
            <a:avLst/>
          </a:prstGeom>
          <a:solidFill>
            <a:srgbClr val="CCBE89"/>
          </a:solidFill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42"/>
          <p:cNvSpPr txBox="1">
            <a:spLocks noGrp="1"/>
          </p:cNvSpPr>
          <p:nvPr>
            <p:ph type="title"/>
          </p:nvPr>
        </p:nvSpPr>
        <p:spPr>
          <a:xfrm>
            <a:off x="8449056" y="4553710"/>
            <a:ext cx="13533122" cy="153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8800"/>
              <a:buFont typeface="Arial Black"/>
              <a:buNone/>
              <a:defRPr sz="8800" b="0" cap="none">
                <a:solidFill>
                  <a:srgbClr val="1F2C8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8449056" y="6445503"/>
            <a:ext cx="13533122" cy="54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2C8F"/>
              </a:buClr>
              <a:buSzPts val="3000"/>
              <a:buFont typeface="EB Garamond"/>
              <a:buNone/>
              <a:defRPr sz="30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2C8F"/>
              </a:buClr>
              <a:buSzPts val="3000"/>
              <a:buFont typeface="EB Garamond"/>
              <a:buChar char="•"/>
              <a:defRPr sz="30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2C8F"/>
              </a:buClr>
              <a:buSzPts val="3000"/>
              <a:buFont typeface="EB Garamond"/>
              <a:buChar char="•"/>
              <a:defRPr sz="30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2C8F"/>
              </a:buClr>
              <a:buSzPts val="3000"/>
              <a:buFont typeface="EB Garamond"/>
              <a:buChar char="•"/>
              <a:defRPr sz="30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2C8F"/>
              </a:buClr>
              <a:buSzPts val="3000"/>
              <a:buFont typeface="EB Garamond"/>
              <a:buChar char="•"/>
              <a:defRPr sz="30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/>
          <p:nvPr/>
        </p:nvSpPr>
        <p:spPr>
          <a:xfrm>
            <a:off x="0" y="1736"/>
            <a:ext cx="6847573" cy="68729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2"/>
          <p:cNvSpPr txBox="1">
            <a:spLocks noGrp="1"/>
          </p:cNvSpPr>
          <p:nvPr>
            <p:ph type="sldNum" idx="12"/>
          </p:nvPr>
        </p:nvSpPr>
        <p:spPr>
          <a:xfrm>
            <a:off x="22610984" y="924466"/>
            <a:ext cx="534610" cy="52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 2">
    <p:bg>
      <p:bgPr>
        <a:solidFill>
          <a:srgbClr val="FDFAF6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43"/>
          <p:cNvGrpSpPr/>
          <p:nvPr/>
        </p:nvGrpSpPr>
        <p:grpSpPr>
          <a:xfrm>
            <a:off x="12904606" y="6810037"/>
            <a:ext cx="11479397" cy="6935946"/>
            <a:chOff x="0" y="0"/>
            <a:chExt cx="11479396" cy="6935945"/>
          </a:xfrm>
        </p:grpSpPr>
        <p:sp>
          <p:nvSpPr>
            <p:cNvPr id="93" name="Google Shape;93;p43"/>
            <p:cNvSpPr/>
            <p:nvPr/>
          </p:nvSpPr>
          <p:spPr>
            <a:xfrm>
              <a:off x="0" y="0"/>
              <a:ext cx="5766314" cy="69359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5CDCE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EB Garamond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43"/>
            <p:cNvSpPr/>
            <p:nvPr/>
          </p:nvSpPr>
          <p:spPr>
            <a:xfrm>
              <a:off x="5732336" y="0"/>
              <a:ext cx="5747060" cy="69359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8C8C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EB Garamond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5" name="Google Shape;95;p43"/>
          <p:cNvGrpSpPr/>
          <p:nvPr/>
        </p:nvGrpSpPr>
        <p:grpSpPr>
          <a:xfrm>
            <a:off x="12931217" y="-3"/>
            <a:ext cx="11479399" cy="6935948"/>
            <a:chOff x="-1" y="-1"/>
            <a:chExt cx="11479398" cy="6935946"/>
          </a:xfrm>
        </p:grpSpPr>
        <p:sp>
          <p:nvSpPr>
            <p:cNvPr id="96" name="Google Shape;96;p43"/>
            <p:cNvSpPr/>
            <p:nvPr/>
          </p:nvSpPr>
          <p:spPr>
            <a:xfrm rot="10800000">
              <a:off x="5713083" y="-1"/>
              <a:ext cx="5766314" cy="693594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2D592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EB Garamond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43"/>
            <p:cNvSpPr/>
            <p:nvPr/>
          </p:nvSpPr>
          <p:spPr>
            <a:xfrm rot="10800000">
              <a:off x="-1" y="-1"/>
              <a:ext cx="5747063" cy="693594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BE89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EB Garamond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8" name="Google Shape;98;p43"/>
          <p:cNvSpPr/>
          <p:nvPr/>
        </p:nvSpPr>
        <p:spPr>
          <a:xfrm>
            <a:off x="15285036" y="9155316"/>
            <a:ext cx="1550045" cy="1550045"/>
          </a:xfrm>
          <a:prstGeom prst="ellipse">
            <a:avLst/>
          </a:prstGeom>
          <a:solidFill>
            <a:srgbClr val="1F2C8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43"/>
          <p:cNvSpPr txBox="1">
            <a:spLocks noGrp="1"/>
          </p:cNvSpPr>
          <p:nvPr>
            <p:ph type="title"/>
          </p:nvPr>
        </p:nvSpPr>
        <p:spPr>
          <a:xfrm>
            <a:off x="2999232" y="3803903"/>
            <a:ext cx="11387330" cy="153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8800"/>
              <a:buFont typeface="Arial Black"/>
              <a:buNone/>
              <a:defRPr sz="8800" b="0" cap="none">
                <a:solidFill>
                  <a:srgbClr val="1F2C8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body" idx="1"/>
          </p:nvPr>
        </p:nvSpPr>
        <p:spPr>
          <a:xfrm>
            <a:off x="2999232" y="5541264"/>
            <a:ext cx="11387330" cy="62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4800"/>
              <a:buFont typeface="EB Garamond"/>
              <a:buNone/>
              <a:defRPr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533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4800"/>
              <a:buFont typeface="EB Garamond"/>
              <a:buChar char="•"/>
              <a:defRPr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533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4800"/>
              <a:buFont typeface="EB Garamond"/>
              <a:buChar char="•"/>
              <a:defRPr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533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4800"/>
              <a:buFont typeface="EB Garamond"/>
              <a:buChar char="•"/>
              <a:defRPr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533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4800"/>
              <a:buFont typeface="EB Garamond"/>
              <a:buChar char="•"/>
              <a:defRPr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sldNum" idx="12"/>
          </p:nvPr>
        </p:nvSpPr>
        <p:spPr>
          <a:xfrm>
            <a:off x="17207895" y="12448447"/>
            <a:ext cx="534610" cy="52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body" idx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2pPr>
            <a:lvl3pPr marL="1371600" lvl="2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3pPr>
            <a:lvl4pPr marL="1828800" lvl="3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4pPr>
            <a:lvl5pPr marL="2286000" lvl="4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2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bg>
      <p:bgPr>
        <a:solidFill>
          <a:srgbClr val="FDFAF6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>
            <a:spLocks noGrp="1"/>
          </p:cNvSpPr>
          <p:nvPr>
            <p:ph type="title"/>
          </p:nvPr>
        </p:nvSpPr>
        <p:spPr>
          <a:xfrm>
            <a:off x="1517902" y="1078991"/>
            <a:ext cx="21342099" cy="153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8800"/>
              <a:buFont typeface="Arial Black"/>
              <a:buNone/>
              <a:defRPr sz="8800" b="0" cap="none">
                <a:solidFill>
                  <a:srgbClr val="1F2C8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>
            <a:spLocks noGrp="1"/>
          </p:cNvSpPr>
          <p:nvPr>
            <p:ph type="pic" idx="2"/>
          </p:nvPr>
        </p:nvSpPr>
        <p:spPr>
          <a:xfrm>
            <a:off x="2542032" y="3090672"/>
            <a:ext cx="4059936" cy="3657602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44"/>
          <p:cNvSpPr txBox="1">
            <a:spLocks noGrp="1"/>
          </p:cNvSpPr>
          <p:nvPr>
            <p:ph type="body" idx="1"/>
          </p:nvPr>
        </p:nvSpPr>
        <p:spPr>
          <a:xfrm>
            <a:off x="2542032" y="6382510"/>
            <a:ext cx="4059936" cy="1389890"/>
          </a:xfrm>
          <a:prstGeom prst="rect">
            <a:avLst/>
          </a:prstGeom>
          <a:solidFill>
            <a:srgbClr val="D2D59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None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Char char="•"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406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Char char="•"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406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Char char="•"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406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Char char="•"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body" idx="3"/>
          </p:nvPr>
        </p:nvSpPr>
        <p:spPr>
          <a:xfrm>
            <a:off x="2542032" y="7233918"/>
            <a:ext cx="4059936" cy="36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2C8F"/>
              </a:buClr>
              <a:buSzPts val="1200"/>
              <a:buFont typeface="EB Garamond"/>
              <a:buNone/>
              <a:defRPr sz="12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4"/>
          <p:cNvSpPr>
            <a:spLocks noGrp="1"/>
          </p:cNvSpPr>
          <p:nvPr>
            <p:ph type="pic" idx="4"/>
          </p:nvPr>
        </p:nvSpPr>
        <p:spPr>
          <a:xfrm>
            <a:off x="2542032" y="8288528"/>
            <a:ext cx="4059936" cy="365760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44"/>
          <p:cNvSpPr txBox="1">
            <a:spLocks noGrp="1"/>
          </p:cNvSpPr>
          <p:nvPr>
            <p:ph type="body" idx="5"/>
          </p:nvPr>
        </p:nvSpPr>
        <p:spPr>
          <a:xfrm>
            <a:off x="2542032" y="11580368"/>
            <a:ext cx="4059936" cy="1389890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None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4"/>
          <p:cNvSpPr txBox="1">
            <a:spLocks noGrp="1"/>
          </p:cNvSpPr>
          <p:nvPr>
            <p:ph type="body" idx="6"/>
          </p:nvPr>
        </p:nvSpPr>
        <p:spPr>
          <a:xfrm>
            <a:off x="2542032" y="12431776"/>
            <a:ext cx="4059936" cy="36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2C8F"/>
              </a:buClr>
              <a:buSzPts val="1200"/>
              <a:buFont typeface="EB Garamond"/>
              <a:buNone/>
              <a:defRPr sz="12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4"/>
          <p:cNvSpPr>
            <a:spLocks noGrp="1"/>
          </p:cNvSpPr>
          <p:nvPr>
            <p:ph type="pic" idx="7"/>
          </p:nvPr>
        </p:nvSpPr>
        <p:spPr>
          <a:xfrm>
            <a:off x="7656576" y="3090672"/>
            <a:ext cx="4059936" cy="365760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44"/>
          <p:cNvSpPr txBox="1">
            <a:spLocks noGrp="1"/>
          </p:cNvSpPr>
          <p:nvPr>
            <p:ph type="body" idx="8"/>
          </p:nvPr>
        </p:nvSpPr>
        <p:spPr>
          <a:xfrm>
            <a:off x="7656576" y="6382510"/>
            <a:ext cx="4059936" cy="1389890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None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44"/>
          <p:cNvSpPr txBox="1">
            <a:spLocks noGrp="1"/>
          </p:cNvSpPr>
          <p:nvPr>
            <p:ph type="body" idx="9"/>
          </p:nvPr>
        </p:nvSpPr>
        <p:spPr>
          <a:xfrm>
            <a:off x="7656576" y="7233918"/>
            <a:ext cx="4059936" cy="36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2C8F"/>
              </a:buClr>
              <a:buSzPts val="1200"/>
              <a:buFont typeface="EB Garamond"/>
              <a:buNone/>
              <a:defRPr sz="12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44"/>
          <p:cNvSpPr>
            <a:spLocks noGrp="1"/>
          </p:cNvSpPr>
          <p:nvPr>
            <p:ph type="pic" idx="13"/>
          </p:nvPr>
        </p:nvSpPr>
        <p:spPr>
          <a:xfrm>
            <a:off x="7656576" y="8288528"/>
            <a:ext cx="4059936" cy="365760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44"/>
          <p:cNvSpPr txBox="1">
            <a:spLocks noGrp="1"/>
          </p:cNvSpPr>
          <p:nvPr>
            <p:ph type="body" idx="14"/>
          </p:nvPr>
        </p:nvSpPr>
        <p:spPr>
          <a:xfrm>
            <a:off x="7656576" y="11580368"/>
            <a:ext cx="4059936" cy="1389890"/>
          </a:xfrm>
          <a:prstGeom prst="rect">
            <a:avLst/>
          </a:prstGeom>
          <a:solidFill>
            <a:srgbClr val="D2D59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None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body" idx="15"/>
          </p:nvPr>
        </p:nvSpPr>
        <p:spPr>
          <a:xfrm>
            <a:off x="7656576" y="12431776"/>
            <a:ext cx="4059936" cy="36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2C8F"/>
              </a:buClr>
              <a:buSzPts val="1200"/>
              <a:buFont typeface="EB Garamond"/>
              <a:buNone/>
              <a:defRPr sz="12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4"/>
          <p:cNvSpPr>
            <a:spLocks noGrp="1"/>
          </p:cNvSpPr>
          <p:nvPr>
            <p:ph type="pic" idx="16"/>
          </p:nvPr>
        </p:nvSpPr>
        <p:spPr>
          <a:xfrm>
            <a:off x="12771118" y="3090672"/>
            <a:ext cx="4059938" cy="365760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44"/>
          <p:cNvSpPr txBox="1">
            <a:spLocks noGrp="1"/>
          </p:cNvSpPr>
          <p:nvPr>
            <p:ph type="body" idx="17"/>
          </p:nvPr>
        </p:nvSpPr>
        <p:spPr>
          <a:xfrm>
            <a:off x="12771118" y="6382510"/>
            <a:ext cx="4059938" cy="1389890"/>
          </a:xfrm>
          <a:prstGeom prst="rect">
            <a:avLst/>
          </a:prstGeom>
          <a:solidFill>
            <a:srgbClr val="D2D59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None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44"/>
          <p:cNvSpPr txBox="1">
            <a:spLocks noGrp="1"/>
          </p:cNvSpPr>
          <p:nvPr>
            <p:ph type="body" idx="18"/>
          </p:nvPr>
        </p:nvSpPr>
        <p:spPr>
          <a:xfrm>
            <a:off x="12771118" y="7233918"/>
            <a:ext cx="4059938" cy="36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2C8F"/>
              </a:buClr>
              <a:buSzPts val="1200"/>
              <a:buFont typeface="EB Garamond"/>
              <a:buNone/>
              <a:defRPr sz="12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4"/>
          <p:cNvSpPr>
            <a:spLocks noGrp="1"/>
          </p:cNvSpPr>
          <p:nvPr>
            <p:ph type="pic" idx="19"/>
          </p:nvPr>
        </p:nvSpPr>
        <p:spPr>
          <a:xfrm>
            <a:off x="12771118" y="8288528"/>
            <a:ext cx="4059938" cy="365760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44"/>
          <p:cNvSpPr txBox="1">
            <a:spLocks noGrp="1"/>
          </p:cNvSpPr>
          <p:nvPr>
            <p:ph type="body" idx="20"/>
          </p:nvPr>
        </p:nvSpPr>
        <p:spPr>
          <a:xfrm>
            <a:off x="12771118" y="11580368"/>
            <a:ext cx="4059938" cy="1389890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None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4"/>
          <p:cNvSpPr txBox="1">
            <a:spLocks noGrp="1"/>
          </p:cNvSpPr>
          <p:nvPr>
            <p:ph type="body" idx="21"/>
          </p:nvPr>
        </p:nvSpPr>
        <p:spPr>
          <a:xfrm>
            <a:off x="12771118" y="12431776"/>
            <a:ext cx="4059938" cy="36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2C8F"/>
              </a:buClr>
              <a:buSzPts val="1200"/>
              <a:buFont typeface="EB Garamond"/>
              <a:buNone/>
              <a:defRPr sz="12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4"/>
          <p:cNvSpPr>
            <a:spLocks noGrp="1"/>
          </p:cNvSpPr>
          <p:nvPr>
            <p:ph type="pic" idx="22"/>
          </p:nvPr>
        </p:nvSpPr>
        <p:spPr>
          <a:xfrm>
            <a:off x="17885663" y="3090672"/>
            <a:ext cx="4059938" cy="3657602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44"/>
          <p:cNvSpPr txBox="1">
            <a:spLocks noGrp="1"/>
          </p:cNvSpPr>
          <p:nvPr>
            <p:ph type="body" idx="23"/>
          </p:nvPr>
        </p:nvSpPr>
        <p:spPr>
          <a:xfrm>
            <a:off x="17885663" y="6382510"/>
            <a:ext cx="4059938" cy="1389890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None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4"/>
          <p:cNvSpPr txBox="1">
            <a:spLocks noGrp="1"/>
          </p:cNvSpPr>
          <p:nvPr>
            <p:ph type="body" idx="24"/>
          </p:nvPr>
        </p:nvSpPr>
        <p:spPr>
          <a:xfrm>
            <a:off x="17885663" y="7233918"/>
            <a:ext cx="4059938" cy="36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2C8F"/>
              </a:buClr>
              <a:buSzPts val="1200"/>
              <a:buFont typeface="EB Garamond"/>
              <a:buNone/>
              <a:defRPr sz="12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44"/>
          <p:cNvSpPr>
            <a:spLocks noGrp="1"/>
          </p:cNvSpPr>
          <p:nvPr>
            <p:ph type="pic" idx="25"/>
          </p:nvPr>
        </p:nvSpPr>
        <p:spPr>
          <a:xfrm>
            <a:off x="17885663" y="8288528"/>
            <a:ext cx="4059938" cy="3657602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44"/>
          <p:cNvSpPr txBox="1">
            <a:spLocks noGrp="1"/>
          </p:cNvSpPr>
          <p:nvPr>
            <p:ph type="body" idx="26"/>
          </p:nvPr>
        </p:nvSpPr>
        <p:spPr>
          <a:xfrm>
            <a:off x="17885663" y="11580368"/>
            <a:ext cx="4059938" cy="1389890"/>
          </a:xfrm>
          <a:prstGeom prst="rect">
            <a:avLst/>
          </a:prstGeom>
          <a:solidFill>
            <a:srgbClr val="D2D59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800"/>
              <a:buFont typeface="Arial"/>
              <a:buNone/>
              <a:defRPr sz="2800" b="1" cap="none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4"/>
          <p:cNvSpPr txBox="1">
            <a:spLocks noGrp="1"/>
          </p:cNvSpPr>
          <p:nvPr>
            <p:ph type="body" idx="27"/>
          </p:nvPr>
        </p:nvSpPr>
        <p:spPr>
          <a:xfrm>
            <a:off x="17885663" y="12431776"/>
            <a:ext cx="4059938" cy="36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2C8F"/>
              </a:buClr>
              <a:buSzPts val="1200"/>
              <a:buFont typeface="EB Garamond"/>
              <a:buNone/>
              <a:defRPr sz="1200">
                <a:solidFill>
                  <a:srgbClr val="1F2C8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4"/>
          <p:cNvSpPr txBox="1">
            <a:spLocks noGrp="1"/>
          </p:cNvSpPr>
          <p:nvPr>
            <p:ph type="sldNum" idx="12"/>
          </p:nvPr>
        </p:nvSpPr>
        <p:spPr>
          <a:xfrm>
            <a:off x="22610984" y="924466"/>
            <a:ext cx="534610" cy="52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2400"/>
              <a:buFont typeface="Arial"/>
              <a:buNone/>
              <a:defRPr sz="2400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Calibri"/>
              <a:buNone/>
              <a:defRPr sz="12000" b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ctr">
              <a:lnSpc>
                <a:spcPct val="72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72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72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72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72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22203054" y="12835871"/>
            <a:ext cx="504546" cy="48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2pPr>
            <a:lvl3pPr marL="1371600" lvl="2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3pPr>
            <a:lvl4pPr marL="1828800" lvl="3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4pPr>
            <a:lvl5pPr marL="2286000" lvl="4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2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2pPr>
            <a:lvl3pPr marL="1371600" lvl="2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3pPr>
            <a:lvl4pPr marL="1828800" lvl="3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4pPr>
            <a:lvl5pPr marL="2286000" lvl="4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2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5097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Helvetica Neue"/>
              <a:buChar char="•"/>
              <a:defRPr sz="3600" b="1"/>
            </a:lvl2pPr>
            <a:lvl3pPr marL="1371600" lvl="2" indent="-5097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Helvetica Neue"/>
              <a:buChar char="•"/>
              <a:defRPr sz="3600" b="1"/>
            </a:lvl3pPr>
            <a:lvl4pPr marL="1828800" lvl="3" indent="-5097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Helvetica Neue"/>
              <a:buChar char="•"/>
              <a:defRPr sz="3600" b="1"/>
            </a:lvl4pPr>
            <a:lvl5pPr marL="2286000" lvl="4" indent="-5097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Helvetica Neue"/>
              <a:buChar char="•"/>
              <a:defRPr sz="36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3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sldNum" idx="1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body" idx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2pPr>
            <a:lvl3pPr marL="1371600" lvl="2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3pPr>
            <a:lvl4pPr marL="1828800" lvl="3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4pPr>
            <a:lvl5pPr marL="2286000" lvl="4" indent="-6581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65"/>
              <a:buFont typeface="Helvetica Neue"/>
              <a:buChar char="•"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2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>
            <a:spLocks noGrp="1"/>
          </p:cNvSpPr>
          <p:nvPr>
            <p:ph type="title"/>
          </p:nvPr>
        </p:nvSpPr>
        <p:spPr>
          <a:xfrm>
            <a:off x="7006211" y="5435329"/>
            <a:ext cx="10771632" cy="245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ctr" rtl="0">
              <a:lnSpc>
                <a:spcPct val="772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5"/>
              <a:buFont typeface="Helvetica Neue"/>
              <a:buNone/>
            </a:pPr>
            <a:r>
              <a:rPr lang="en-IN" sz="8415" b="1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BOOKRS</a:t>
            </a:r>
            <a:endParaRPr sz="5445" dirty="0"/>
          </a:p>
          <a:p>
            <a:pPr marL="0" lvl="0" indent="0" algn="ctr" rtl="0">
              <a:lnSpc>
                <a:spcPct val="1459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5"/>
              <a:buFont typeface="Helvetica Neue"/>
              <a:buNone/>
            </a:pPr>
            <a:r>
              <a:rPr lang="en-IN" sz="4455" b="1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IN" sz="3564" dirty="0"/>
              <a:t> Book Recommendation System</a:t>
            </a:r>
            <a:br>
              <a:rPr lang="en-IN" sz="3564" dirty="0"/>
            </a:br>
            <a:r>
              <a:rPr lang="en-IN" sz="3564" dirty="0"/>
              <a:t>  </a:t>
            </a:r>
            <a:r>
              <a:rPr lang="en-IN" sz="4800" dirty="0"/>
              <a:t> Presentation </a:t>
            </a:r>
            <a:br>
              <a:rPr lang="en-IN" sz="9600" dirty="0"/>
            </a:br>
            <a:br>
              <a:rPr lang="en-IN" sz="4455" b="1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dirty="0"/>
          </a:p>
        </p:txBody>
      </p:sp>
      <p:sp>
        <p:nvSpPr>
          <p:cNvPr id="134" name="Google Shape;134;p1"/>
          <p:cNvSpPr/>
          <p:nvPr/>
        </p:nvSpPr>
        <p:spPr>
          <a:xfrm>
            <a:off x="11276735" y="2739333"/>
            <a:ext cx="2230584" cy="20213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rgbClr val="00000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206500" y="555015"/>
            <a:ext cx="21971000" cy="143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/>
              <a:t>Project Objectives</a:t>
            </a: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206500" y="1837776"/>
            <a:ext cx="21971000" cy="93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IN" sz="5500" b="1"/>
              <a:t>How are we trying to achieve this:</a:t>
            </a:r>
            <a:endParaRPr/>
          </a:p>
        </p:txBody>
      </p:sp>
      <p:pic>
        <p:nvPicPr>
          <p:cNvPr id="290" name="Google Shape;290;p15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56235" y="3624100"/>
            <a:ext cx="2352298" cy="170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 descr="Picture 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7130" y="3848773"/>
            <a:ext cx="3364681" cy="175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 descr="Picture 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7915" y="3848773"/>
            <a:ext cx="1955031" cy="1751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 descr="Picture 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29908" y="4391454"/>
            <a:ext cx="4324183" cy="98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 descr="Picture 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891771" y="3653659"/>
            <a:ext cx="3364680" cy="164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18846" y="5794931"/>
            <a:ext cx="13346308" cy="774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16"/>
          <p:cNvGraphicFramePr/>
          <p:nvPr/>
        </p:nvGraphicFramePr>
        <p:xfrm>
          <a:off x="1660631" y="22702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{4E8CF17A-536D-432B-B76D-380436254CC2}</a:tableStyleId>
              </a:tblPr>
              <a:tblGrid>
                <a:gridCol w="107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en-IN" sz="4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Paper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en-IN" sz="4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Brief Summary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Evaluation of Item-Based Top-N Recommendation Algorithms by Desrosiers and Karypis (2011)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used item-based collaborative filtering algorithms, including kNN-based techniques and compared performance of different algorithms using various evaluation metrics and provided the findings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Comparative Study of Collaborative Filtering Algorithms by Schafer, Frankowski, Herlocker, and Sen (2007)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provides a comparative study of various collaborative filtering algorithms, including kNN-based approaches and evaluates the performance of different algorithms on a real-world dataset and discusses the strengths and weaknesses of each method.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Item-Based Top-N Recommendation Algorithms" by Lindqvist and Valentin (2011)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provides a comprehensive analysis of different item-based collaborative filtering algorithms, including kNN-based methods. It discusses the trade-offs between accuracy and efficiency and provides insights into parameter tuning.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1" name="Google Shape;301;p16"/>
          <p:cNvSpPr txBox="1"/>
          <p:nvPr/>
        </p:nvSpPr>
        <p:spPr>
          <a:xfrm>
            <a:off x="1610017" y="483830"/>
            <a:ext cx="21971002" cy="143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Google Shape;306;p17"/>
          <p:cNvGraphicFramePr/>
          <p:nvPr/>
        </p:nvGraphicFramePr>
        <p:xfrm>
          <a:off x="1660631" y="22702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{4E8CF17A-536D-432B-B76D-380436254CC2}</a:tableStyleId>
              </a:tblPr>
              <a:tblGrid>
                <a:gridCol w="107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en-IN" sz="4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Paper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en-IN" sz="4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Brief Summary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Collaborative Filtering for Implicit Feedback Datasets by Hu, Yifan, Koren, and Volinsky (2008)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introduces a collaborative filtering approach for recommendation systems based on implicit feedback and discusses the matrix factorization technique and proposes a method to handle missing data and rank-based evaluation.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Amazon.com Recommendations: Item-to-Item Collaborative Filtering by Linden, Smith, and York (2003)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presents the item-to-item collaborative filtering algorithm used by Amazon for its recommendation system. It discusses the advantages of this approach and highlights its scalability and performance.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Comparative Study of Collaborative Filtering Algorithms for Book Recommendations" by Cai-Nicolas Ziegler, Sean M. McNee, Joseph A. Konstan, and Georg Lausen (2005)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Calibri"/>
                        <a:buNone/>
                      </a:pPr>
                      <a:r>
                        <a:rPr lang="en-IN" sz="3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presents a comparative study of different collaborative filtering algorithms for book recommendations. It evaluates the performance of these algorithms using a dataset from a book rating website and discusses their strengths and weaknesses.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" name="Google Shape;307;p17"/>
          <p:cNvSpPr txBox="1"/>
          <p:nvPr/>
        </p:nvSpPr>
        <p:spPr>
          <a:xfrm>
            <a:off x="1610017" y="483830"/>
            <a:ext cx="21971002" cy="143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/>
              <a:t>Dataset</a:t>
            </a: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body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IN" sz="5500" b="1"/>
              <a:t>Overview</a:t>
            </a:r>
            <a:endParaRPr/>
          </a:p>
        </p:txBody>
      </p:sp>
      <p:pic>
        <p:nvPicPr>
          <p:cNvPr id="314" name="Google Shape;314;p1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2417" y="3696600"/>
            <a:ext cx="10676808" cy="8414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9"/>
          <p:cNvGrpSpPr/>
          <p:nvPr/>
        </p:nvGrpSpPr>
        <p:grpSpPr>
          <a:xfrm>
            <a:off x="9300611" y="5684974"/>
            <a:ext cx="4679303" cy="4679301"/>
            <a:chOff x="-1" y="-1"/>
            <a:chExt cx="4679302" cy="4679300"/>
          </a:xfrm>
        </p:grpSpPr>
        <p:sp>
          <p:nvSpPr>
            <p:cNvPr id="320" name="Google Shape;320;p19"/>
            <p:cNvSpPr/>
            <p:nvPr/>
          </p:nvSpPr>
          <p:spPr>
            <a:xfrm>
              <a:off x="-1" y="-1"/>
              <a:ext cx="4679302" cy="4679300"/>
            </a:xfrm>
            <a:prstGeom prst="ellipse">
              <a:avLst/>
            </a:prstGeom>
            <a:solidFill>
              <a:srgbClr val="00A1FF">
                <a:alpha val="70588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21" name="Google Shape;321;p19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84955" y="1351373"/>
              <a:ext cx="2028882" cy="2028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19"/>
            <p:cNvSpPr txBox="1"/>
            <p:nvPr/>
          </p:nvSpPr>
          <p:spPr>
            <a:xfrm>
              <a:off x="1622969" y="3544539"/>
              <a:ext cx="1446277" cy="829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05D"/>
                </a:buClr>
                <a:buSzPts val="2400"/>
                <a:buFont typeface="Helvetica Neue"/>
                <a:buNone/>
              </a:pPr>
              <a:r>
                <a:rPr lang="en-IN" sz="2400" b="1" i="0" u="none" strike="noStrike" cap="none">
                  <a:solidFill>
                    <a:srgbClr val="09205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BOOK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05D"/>
                </a:buClr>
                <a:buSzPts val="2400"/>
                <a:buFont typeface="Helvetica Neue"/>
                <a:buNone/>
              </a:pPr>
              <a:r>
                <a:rPr lang="en-IN" sz="2400" b="1" i="0" u="none" strike="noStrike" cap="none">
                  <a:solidFill>
                    <a:srgbClr val="09205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RATINGS</a:t>
              </a:r>
              <a:endParaRPr/>
            </a:p>
          </p:txBody>
        </p:sp>
      </p:grpSp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/>
              <a:t>Dataset</a:t>
            </a:r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IN" sz="5500" b="1"/>
              <a:t>Analysis</a:t>
            </a:r>
            <a:endParaRPr/>
          </a:p>
        </p:txBody>
      </p:sp>
      <p:grpSp>
        <p:nvGrpSpPr>
          <p:cNvPr id="325" name="Google Shape;325;p19"/>
          <p:cNvGrpSpPr/>
          <p:nvPr/>
        </p:nvGrpSpPr>
        <p:grpSpPr>
          <a:xfrm>
            <a:off x="12627525" y="5684974"/>
            <a:ext cx="4679301" cy="4679301"/>
            <a:chOff x="-1" y="-1"/>
            <a:chExt cx="4679300" cy="4679300"/>
          </a:xfrm>
        </p:grpSpPr>
        <p:sp>
          <p:nvSpPr>
            <p:cNvPr id="326" name="Google Shape;326;p19"/>
            <p:cNvSpPr/>
            <p:nvPr/>
          </p:nvSpPr>
          <p:spPr>
            <a:xfrm>
              <a:off x="-1" y="-1"/>
              <a:ext cx="4679300" cy="4679300"/>
            </a:xfrm>
            <a:prstGeom prst="ellipse">
              <a:avLst/>
            </a:prstGeom>
            <a:solidFill>
              <a:schemeClr val="accent6">
                <a:alpha val="56078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27" name="Google Shape;327;p1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76534" y="1487409"/>
              <a:ext cx="1756809" cy="1756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19"/>
            <p:cNvSpPr txBox="1"/>
            <p:nvPr/>
          </p:nvSpPr>
          <p:spPr>
            <a:xfrm>
              <a:off x="1780010" y="615836"/>
              <a:ext cx="1221030" cy="46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IN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BOOKS</a:t>
              </a:r>
              <a:endParaRPr/>
            </a:p>
          </p:txBody>
        </p:sp>
      </p:grpSp>
      <p:grpSp>
        <p:nvGrpSpPr>
          <p:cNvPr id="329" name="Google Shape;329;p19"/>
          <p:cNvGrpSpPr/>
          <p:nvPr/>
        </p:nvGrpSpPr>
        <p:grpSpPr>
          <a:xfrm>
            <a:off x="5949673" y="5753047"/>
            <a:ext cx="4679303" cy="4679301"/>
            <a:chOff x="-1" y="-1"/>
            <a:chExt cx="4679302" cy="4679300"/>
          </a:xfrm>
        </p:grpSpPr>
        <p:sp>
          <p:nvSpPr>
            <p:cNvPr id="330" name="Google Shape;330;p19"/>
            <p:cNvSpPr/>
            <p:nvPr/>
          </p:nvSpPr>
          <p:spPr>
            <a:xfrm>
              <a:off x="-1" y="-1"/>
              <a:ext cx="4679302" cy="4679300"/>
            </a:xfrm>
            <a:prstGeom prst="ellipse">
              <a:avLst/>
            </a:prstGeom>
            <a:solidFill>
              <a:srgbClr val="6033B9">
                <a:alpha val="6000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1" name="Google Shape;331;p19"/>
            <p:cNvSpPr txBox="1"/>
            <p:nvPr/>
          </p:nvSpPr>
          <p:spPr>
            <a:xfrm>
              <a:off x="1656622" y="615836"/>
              <a:ext cx="1153364" cy="46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IN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/>
            </a:p>
          </p:txBody>
        </p:sp>
        <p:pic>
          <p:nvPicPr>
            <p:cNvPr id="332" name="Google Shape;332;p1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81196" y="1351373"/>
              <a:ext cx="2028882" cy="20288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3" name="Google Shape;333;p19"/>
          <p:cNvSpPr txBox="1"/>
          <p:nvPr/>
        </p:nvSpPr>
        <p:spPr>
          <a:xfrm>
            <a:off x="9426102" y="7824978"/>
            <a:ext cx="1134873" cy="39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IN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USER-ID</a:t>
            </a: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12972264" y="7824978"/>
            <a:ext cx="702057" cy="39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IN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ISBN</a:t>
            </a:r>
            <a:endParaRPr/>
          </a:p>
        </p:txBody>
      </p:sp>
      <p:pic>
        <p:nvPicPr>
          <p:cNvPr id="335" name="Google Shape;335;p19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713765" y="11352803"/>
            <a:ext cx="2028880" cy="2028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19"/>
          <p:cNvGrpSpPr/>
          <p:nvPr/>
        </p:nvGrpSpPr>
        <p:grpSpPr>
          <a:xfrm>
            <a:off x="7330165" y="3862598"/>
            <a:ext cx="1918314" cy="696698"/>
            <a:chOff x="0" y="-1"/>
            <a:chExt cx="1918313" cy="696697"/>
          </a:xfrm>
        </p:grpSpPr>
        <p:sp>
          <p:nvSpPr>
            <p:cNvPr id="337" name="Google Shape;337;p19"/>
            <p:cNvSpPr/>
            <p:nvPr/>
          </p:nvSpPr>
          <p:spPr>
            <a:xfrm>
              <a:off x="0" y="-1"/>
              <a:ext cx="1918313" cy="696697"/>
            </a:xfrm>
            <a:prstGeom prst="rect">
              <a:avLst/>
            </a:prstGeom>
            <a:solidFill>
              <a:srgbClr val="09205D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8" name="Google Shape;338;p19"/>
            <p:cNvSpPr txBox="1"/>
            <p:nvPr/>
          </p:nvSpPr>
          <p:spPr>
            <a:xfrm>
              <a:off x="0" y="92969"/>
              <a:ext cx="1918313" cy="510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Helvetica Neue"/>
                <a:buNone/>
              </a:pPr>
              <a:r>
                <a:rPr lang="en-IN" sz="27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278,858</a:t>
              </a:r>
              <a:endParaRPr/>
            </a:p>
          </p:txBody>
        </p:sp>
      </p:grpSp>
      <p:cxnSp>
        <p:nvCxnSpPr>
          <p:cNvPr id="339" name="Google Shape;339;p19"/>
          <p:cNvCxnSpPr/>
          <p:nvPr/>
        </p:nvCxnSpPr>
        <p:spPr>
          <a:xfrm rot="10800000" flipH="1">
            <a:off x="8289320" y="4652869"/>
            <a:ext cx="3" cy="1148224"/>
          </a:xfrm>
          <a:prstGeom prst="straightConnector1">
            <a:avLst/>
          </a:prstGeom>
          <a:noFill/>
          <a:ln w="38100" cap="rnd" cmpd="sng">
            <a:solidFill>
              <a:srgbClr val="000000"/>
            </a:solidFill>
            <a:prstDash val="dashDot"/>
            <a:miter lim="400000"/>
            <a:headEnd type="none" w="sm" len="sm"/>
            <a:tailEnd type="none" w="sm" len="sm"/>
          </a:ln>
        </p:spPr>
      </p:cxnSp>
      <p:grpSp>
        <p:nvGrpSpPr>
          <p:cNvPr id="340" name="Google Shape;340;p19"/>
          <p:cNvGrpSpPr/>
          <p:nvPr/>
        </p:nvGrpSpPr>
        <p:grpSpPr>
          <a:xfrm>
            <a:off x="14008014" y="3752728"/>
            <a:ext cx="1918321" cy="696698"/>
            <a:chOff x="-2" y="-1"/>
            <a:chExt cx="1918319" cy="696697"/>
          </a:xfrm>
        </p:grpSpPr>
        <p:sp>
          <p:nvSpPr>
            <p:cNvPr id="341" name="Google Shape;341;p19"/>
            <p:cNvSpPr/>
            <p:nvPr/>
          </p:nvSpPr>
          <p:spPr>
            <a:xfrm>
              <a:off x="-2" y="-1"/>
              <a:ext cx="1918319" cy="696697"/>
            </a:xfrm>
            <a:prstGeom prst="rect">
              <a:avLst/>
            </a:prstGeom>
            <a:solidFill>
              <a:srgbClr val="09205D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2" name="Google Shape;342;p19"/>
            <p:cNvSpPr txBox="1"/>
            <p:nvPr/>
          </p:nvSpPr>
          <p:spPr>
            <a:xfrm>
              <a:off x="-2" y="92969"/>
              <a:ext cx="1918319" cy="510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Helvetica Neue"/>
                <a:buNone/>
              </a:pPr>
              <a:r>
                <a:rPr lang="en-IN" sz="27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271,379</a:t>
              </a:r>
              <a:endParaRPr/>
            </a:p>
          </p:txBody>
        </p:sp>
      </p:grpSp>
      <p:cxnSp>
        <p:nvCxnSpPr>
          <p:cNvPr id="343" name="Google Shape;343;p19"/>
          <p:cNvCxnSpPr/>
          <p:nvPr/>
        </p:nvCxnSpPr>
        <p:spPr>
          <a:xfrm rot="10800000" flipH="1">
            <a:off x="14967173" y="4545254"/>
            <a:ext cx="3" cy="1148225"/>
          </a:xfrm>
          <a:prstGeom prst="straightConnector1">
            <a:avLst/>
          </a:prstGeom>
          <a:noFill/>
          <a:ln w="38100" cap="rnd" cmpd="sng">
            <a:solidFill>
              <a:srgbClr val="000000"/>
            </a:solidFill>
            <a:prstDash val="dashDot"/>
            <a:miter lim="400000"/>
            <a:headEnd type="none" w="sm" len="sm"/>
            <a:tailEnd type="none" w="sm" len="sm"/>
          </a:ln>
        </p:spPr>
      </p:cxnSp>
      <p:cxnSp>
        <p:nvCxnSpPr>
          <p:cNvPr id="344" name="Google Shape;344;p19"/>
          <p:cNvCxnSpPr/>
          <p:nvPr/>
        </p:nvCxnSpPr>
        <p:spPr>
          <a:xfrm rot="10800000" flipH="1">
            <a:off x="11700006" y="10357677"/>
            <a:ext cx="3" cy="1148225"/>
          </a:xfrm>
          <a:prstGeom prst="straightConnector1">
            <a:avLst/>
          </a:prstGeom>
          <a:noFill/>
          <a:ln w="38100" cap="rnd" cmpd="sng">
            <a:solidFill>
              <a:srgbClr val="000000"/>
            </a:solidFill>
            <a:prstDash val="dashDot"/>
            <a:miter lim="400000"/>
            <a:headEnd type="none" w="sm" len="sm"/>
            <a:tailEnd type="none" w="sm" len="sm"/>
          </a:ln>
        </p:spPr>
      </p:cxnSp>
      <p:grpSp>
        <p:nvGrpSpPr>
          <p:cNvPr id="345" name="Google Shape;345;p19"/>
          <p:cNvGrpSpPr/>
          <p:nvPr/>
        </p:nvGrpSpPr>
        <p:grpSpPr>
          <a:xfrm>
            <a:off x="10880884" y="11448233"/>
            <a:ext cx="1918321" cy="696697"/>
            <a:chOff x="-2" y="-1"/>
            <a:chExt cx="1918319" cy="696695"/>
          </a:xfrm>
        </p:grpSpPr>
        <p:sp>
          <p:nvSpPr>
            <p:cNvPr id="346" name="Google Shape;346;p19"/>
            <p:cNvSpPr/>
            <p:nvPr/>
          </p:nvSpPr>
          <p:spPr>
            <a:xfrm>
              <a:off x="-2" y="-1"/>
              <a:ext cx="1918319" cy="696695"/>
            </a:xfrm>
            <a:prstGeom prst="rect">
              <a:avLst/>
            </a:prstGeom>
            <a:solidFill>
              <a:srgbClr val="09205D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7" name="Google Shape;347;p19"/>
            <p:cNvSpPr txBox="1"/>
            <p:nvPr/>
          </p:nvSpPr>
          <p:spPr>
            <a:xfrm>
              <a:off x="-2" y="92969"/>
              <a:ext cx="1918319" cy="510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Helvetica Neue"/>
                <a:buNone/>
              </a:pPr>
              <a:r>
                <a:rPr lang="en-IN" sz="27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1,149,780</a:t>
              </a:r>
              <a:endParaRPr/>
            </a:p>
          </p:txBody>
        </p:sp>
      </p:grpSp>
      <p:cxnSp>
        <p:nvCxnSpPr>
          <p:cNvPr id="348" name="Google Shape;348;p19"/>
          <p:cNvCxnSpPr/>
          <p:nvPr/>
        </p:nvCxnSpPr>
        <p:spPr>
          <a:xfrm rot="10800000" flipH="1">
            <a:off x="11640259" y="3747918"/>
            <a:ext cx="3" cy="2053175"/>
          </a:xfrm>
          <a:prstGeom prst="straightConnector1">
            <a:avLst/>
          </a:prstGeom>
          <a:noFill/>
          <a:ln w="38100" cap="rnd" cmpd="sng">
            <a:solidFill>
              <a:srgbClr val="000000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349" name="Google Shape;349;p19"/>
          <p:cNvSpPr txBox="1">
            <a:spLocks noGrp="1"/>
          </p:cNvSpPr>
          <p:nvPr>
            <p:ph type="body" idx="2"/>
          </p:nvPr>
        </p:nvSpPr>
        <p:spPr>
          <a:xfrm>
            <a:off x="11676967" y="3582335"/>
            <a:ext cx="3001139" cy="249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215900" lvl="0" indent="-215900" algn="l" rtl="0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29"/>
              <a:buFont typeface="Helvetica Neue"/>
              <a:buChar char="•"/>
            </a:pPr>
            <a:r>
              <a:rPr lang="en-IN" sz="2300"/>
              <a:t>User-ID</a:t>
            </a:r>
            <a:endParaRPr/>
          </a:p>
          <a:p>
            <a:pPr marL="215900" lvl="0" indent="-215900" algn="l" rtl="0">
              <a:lnSpc>
                <a:spcPct val="1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29"/>
              <a:buFont typeface="Helvetica Neue"/>
              <a:buChar char="•"/>
            </a:pPr>
            <a:r>
              <a:rPr lang="en-IN" sz="2300"/>
              <a:t>ISBN</a:t>
            </a:r>
            <a:endParaRPr/>
          </a:p>
          <a:p>
            <a:pPr marL="215900" lvl="0" indent="-215900" algn="l" rtl="0">
              <a:lnSpc>
                <a:spcPct val="1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29"/>
              <a:buFont typeface="Helvetica Neue"/>
              <a:buChar char="•"/>
            </a:pPr>
            <a:r>
              <a:rPr lang="en-IN" sz="2300"/>
              <a:t>Book Rating</a:t>
            </a:r>
            <a:endParaRPr/>
          </a:p>
        </p:txBody>
      </p:sp>
      <p:grpSp>
        <p:nvGrpSpPr>
          <p:cNvPr id="350" name="Google Shape;350;p19"/>
          <p:cNvGrpSpPr/>
          <p:nvPr/>
        </p:nvGrpSpPr>
        <p:grpSpPr>
          <a:xfrm>
            <a:off x="6788751" y="10503182"/>
            <a:ext cx="3001143" cy="2586803"/>
            <a:chOff x="-2" y="0"/>
            <a:chExt cx="3001142" cy="2586801"/>
          </a:xfrm>
        </p:grpSpPr>
        <p:cxnSp>
          <p:nvCxnSpPr>
            <p:cNvPr id="351" name="Google Shape;351;p19"/>
            <p:cNvCxnSpPr/>
            <p:nvPr/>
          </p:nvCxnSpPr>
          <p:spPr>
            <a:xfrm rot="10800000" flipH="1">
              <a:off x="1500567" y="0"/>
              <a:ext cx="3" cy="2053174"/>
            </a:xfrm>
            <a:prstGeom prst="straightConnector1">
              <a:avLst/>
            </a:prstGeom>
            <a:noFill/>
            <a:ln w="38100" cap="rnd" cmpd="sng">
              <a:solidFill>
                <a:srgbClr val="000000"/>
              </a:solidFill>
              <a:prstDash val="dashDot"/>
              <a:miter lim="400000"/>
              <a:headEnd type="none" w="sm" len="sm"/>
              <a:tailEnd type="none" w="sm" len="sm"/>
            </a:ln>
          </p:spPr>
        </p:cxnSp>
        <p:sp>
          <p:nvSpPr>
            <p:cNvPr id="352" name="Google Shape;352;p19"/>
            <p:cNvSpPr txBox="1"/>
            <p:nvPr/>
          </p:nvSpPr>
          <p:spPr>
            <a:xfrm>
              <a:off x="-2" y="92585"/>
              <a:ext cx="3001142" cy="2494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rmAutofit/>
            </a:bodyPr>
            <a:lstStyle/>
            <a:p>
              <a:pPr marL="215900" marR="0" lvl="0" indent="-215900" algn="l" rtl="0">
                <a:lnSpc>
                  <a:spcPct val="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29"/>
                <a:buFont typeface="Helvetica Neue"/>
                <a:buChar char="•"/>
              </a:pPr>
              <a:r>
                <a:rPr lang="en-IN" sz="23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User-ID</a:t>
              </a:r>
              <a:endParaRPr/>
            </a:p>
            <a:p>
              <a:pPr marL="215900" marR="0" lvl="0" indent="-215900" algn="l" rtl="0">
                <a:lnSpc>
                  <a:spcPct val="1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2829"/>
                <a:buFont typeface="Helvetica Neue"/>
                <a:buChar char="•"/>
              </a:pPr>
              <a:r>
                <a:rPr lang="en-IN" sz="23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Location</a:t>
              </a:r>
              <a:endParaRPr/>
            </a:p>
            <a:p>
              <a:pPr marL="215900" marR="0" lvl="0" indent="-215900" algn="l" rtl="0">
                <a:lnSpc>
                  <a:spcPct val="1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2829"/>
                <a:buFont typeface="Helvetica Neue"/>
                <a:buChar char="•"/>
              </a:pPr>
              <a:r>
                <a:rPr lang="en-IN" sz="23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Age</a:t>
              </a:r>
              <a:endParaRPr/>
            </a:p>
          </p:txBody>
        </p:sp>
      </p:grpSp>
      <p:grpSp>
        <p:nvGrpSpPr>
          <p:cNvPr id="353" name="Google Shape;353;p19"/>
          <p:cNvGrpSpPr/>
          <p:nvPr/>
        </p:nvGrpSpPr>
        <p:grpSpPr>
          <a:xfrm>
            <a:off x="14956970" y="10350156"/>
            <a:ext cx="3942400" cy="3293853"/>
            <a:chOff x="-2" y="-2"/>
            <a:chExt cx="3942399" cy="3293852"/>
          </a:xfrm>
        </p:grpSpPr>
        <p:cxnSp>
          <p:nvCxnSpPr>
            <p:cNvPr id="354" name="Google Shape;354;p19"/>
            <p:cNvCxnSpPr/>
            <p:nvPr/>
          </p:nvCxnSpPr>
          <p:spPr>
            <a:xfrm rot="10800000" flipH="1">
              <a:off x="-2" y="26940"/>
              <a:ext cx="4" cy="3266910"/>
            </a:xfrm>
            <a:prstGeom prst="straightConnector1">
              <a:avLst/>
            </a:prstGeom>
            <a:noFill/>
            <a:ln w="38100" cap="rnd" cmpd="sng">
              <a:solidFill>
                <a:srgbClr val="000000"/>
              </a:solidFill>
              <a:prstDash val="dashDot"/>
              <a:miter lim="400000"/>
              <a:headEnd type="none" w="sm" len="sm"/>
              <a:tailEnd type="none" w="sm" len="sm"/>
            </a:ln>
          </p:spPr>
        </p:cxnSp>
        <p:sp>
          <p:nvSpPr>
            <p:cNvPr id="355" name="Google Shape;355;p19"/>
            <p:cNvSpPr txBox="1"/>
            <p:nvPr/>
          </p:nvSpPr>
          <p:spPr>
            <a:xfrm>
              <a:off x="184425" y="-2"/>
              <a:ext cx="3757972" cy="3255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rmAutofit/>
            </a:bodyPr>
            <a:lstStyle/>
            <a:p>
              <a:pPr marL="196469" marR="0" lvl="0" indent="-196469" algn="l" rtl="0">
                <a:lnSpc>
                  <a:spcPct val="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ISBN</a:t>
              </a:r>
              <a:endParaRPr/>
            </a:p>
            <a:p>
              <a:pPr marL="196469" marR="0" lvl="0" indent="-196469" algn="l" rtl="0">
                <a:lnSpc>
                  <a:spcPct val="10000"/>
                </a:lnSpc>
                <a:spcBef>
                  <a:spcPts val="400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Book-Title</a:t>
              </a:r>
              <a:endParaRPr/>
            </a:p>
            <a:p>
              <a:pPr marL="196469" marR="0" lvl="0" indent="-196469" algn="l" rtl="0">
                <a:lnSpc>
                  <a:spcPct val="10000"/>
                </a:lnSpc>
                <a:spcBef>
                  <a:spcPts val="400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Book-Author</a:t>
              </a:r>
              <a:endParaRPr/>
            </a:p>
            <a:p>
              <a:pPr marL="196469" marR="0" lvl="0" indent="-196469" algn="l" rtl="0">
                <a:lnSpc>
                  <a:spcPct val="10000"/>
                </a:lnSpc>
                <a:spcBef>
                  <a:spcPts val="400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Year-Of-Publication</a:t>
              </a:r>
              <a:endParaRPr/>
            </a:p>
            <a:p>
              <a:pPr marL="196469" marR="0" lvl="0" indent="-196469" algn="l" rtl="0">
                <a:lnSpc>
                  <a:spcPct val="10000"/>
                </a:lnSpc>
                <a:spcBef>
                  <a:spcPts val="400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Publisher</a:t>
              </a:r>
              <a:endParaRPr/>
            </a:p>
            <a:p>
              <a:pPr marL="196469" marR="0" lvl="0" indent="-196469" algn="l" rtl="0">
                <a:lnSpc>
                  <a:spcPct val="10000"/>
                </a:lnSpc>
                <a:spcBef>
                  <a:spcPts val="400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0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662" y="4373086"/>
            <a:ext cx="18000527" cy="813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0"/>
          <p:cNvSpPr txBox="1">
            <a:spLocks noGrp="1"/>
          </p:cNvSpPr>
          <p:nvPr>
            <p:ph type="title"/>
          </p:nvPr>
        </p:nvSpPr>
        <p:spPr>
          <a:xfrm>
            <a:off x="1450111" y="684327"/>
            <a:ext cx="21971002" cy="143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0"/>
              <a:buFont typeface="Helvetica Neue"/>
              <a:buNone/>
            </a:pPr>
            <a:r>
              <a:rPr lang="en-IN" sz="8700"/>
              <a:t>Methodology</a:t>
            </a:r>
            <a:endParaRPr/>
          </a:p>
        </p:txBody>
      </p:sp>
      <p:sp>
        <p:nvSpPr>
          <p:cNvPr id="362" name="Google Shape;362;p20"/>
          <p:cNvSpPr txBox="1">
            <a:spLocks noGrp="1"/>
          </p:cNvSpPr>
          <p:nvPr>
            <p:ph type="body" idx="1"/>
          </p:nvPr>
        </p:nvSpPr>
        <p:spPr>
          <a:xfrm>
            <a:off x="1475511" y="1953066"/>
            <a:ext cx="21971001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IN" sz="5500"/>
              <a:t>Modelling Cycle</a:t>
            </a:r>
            <a:endParaRPr/>
          </a:p>
        </p:txBody>
      </p:sp>
      <p:pic>
        <p:nvPicPr>
          <p:cNvPr id="363" name="Google Shape;363;p2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81166" y="5315941"/>
            <a:ext cx="7634293" cy="62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title"/>
          </p:nvPr>
        </p:nvSpPr>
        <p:spPr>
          <a:xfrm>
            <a:off x="615950" y="1208297"/>
            <a:ext cx="21971000" cy="219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/>
              <a:t>Approaches : Recommendation System</a:t>
            </a:r>
            <a:endParaRPr/>
          </a:p>
        </p:txBody>
      </p:sp>
      <p:pic>
        <p:nvPicPr>
          <p:cNvPr id="370" name="Google Shape;370;p21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7050" y="4466362"/>
            <a:ext cx="4765676" cy="677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 descr="Picture 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93705" y="4195760"/>
            <a:ext cx="5493245" cy="677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32;g24ddddc5ba3_3_0">
            <a:extLst>
              <a:ext uri="{FF2B5EF4-FFF2-40B4-BE49-F238E27FC236}">
                <a16:creationId xmlns:a16="http://schemas.microsoft.com/office/drawing/2014/main" id="{96B3FD41-92AF-CF80-E3CA-B05AE7ECB31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9550" y="2412550"/>
            <a:ext cx="7258852" cy="41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c13366ce6_4_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/>
              <a:t>Algorithms &amp; Techniques:</a:t>
            </a:r>
            <a:endParaRPr/>
          </a:p>
        </p:txBody>
      </p:sp>
      <p:pic>
        <p:nvPicPr>
          <p:cNvPr id="377" name="Google Shape;377;g28c13366ce6_4_0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9028" y="3641966"/>
            <a:ext cx="9949181" cy="68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8c13366ce6_4_0"/>
          <p:cNvSpPr txBox="1"/>
          <p:nvPr/>
        </p:nvSpPr>
        <p:spPr>
          <a:xfrm>
            <a:off x="4225511" y="10820414"/>
            <a:ext cx="25566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lang="en-IN" sz="2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Cosine Similarity</a:t>
            </a:r>
            <a:endParaRPr/>
          </a:p>
        </p:txBody>
      </p:sp>
      <p:sp>
        <p:nvSpPr>
          <p:cNvPr id="379" name="Google Shape;379;g28c13366ce6_4_0"/>
          <p:cNvSpPr txBox="1"/>
          <p:nvPr/>
        </p:nvSpPr>
        <p:spPr>
          <a:xfrm>
            <a:off x="16807504" y="11056377"/>
            <a:ext cx="7860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lang="en-IN" sz="2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KNN</a:t>
            </a:r>
            <a:endParaRPr/>
          </a:p>
        </p:txBody>
      </p:sp>
      <p:pic>
        <p:nvPicPr>
          <p:cNvPr id="380" name="Google Shape;380;g28c13366ce6_4_0" descr="Picture 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6500" y="4246933"/>
            <a:ext cx="9297455" cy="604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>
            <a:spLocks noGrp="1"/>
          </p:cNvSpPr>
          <p:nvPr>
            <p:ph type="title"/>
          </p:nvPr>
        </p:nvSpPr>
        <p:spPr>
          <a:xfrm>
            <a:off x="7343559" y="6141418"/>
            <a:ext cx="7726999" cy="143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15"/>
              <a:buFont typeface="Helvetica Neue"/>
              <a:buNone/>
            </a:pPr>
            <a:r>
              <a:rPr lang="en-IN" sz="8715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3"/>
          <p:cNvGraphicFramePr/>
          <p:nvPr/>
        </p:nvGraphicFramePr>
        <p:xfrm>
          <a:off x="1509188" y="2161309"/>
          <a:ext cx="21365625" cy="10503150"/>
        </p:xfrm>
        <a:graphic>
          <a:graphicData uri="http://schemas.openxmlformats.org/drawingml/2006/table">
            <a:tbl>
              <a:tblPr firstRow="1" bandRow="1">
                <a:noFill/>
                <a:tableStyleId>{4E8CF17A-536D-432B-B76D-380436254CC2}</a:tableStyleId>
              </a:tblPr>
              <a:tblGrid>
                <a:gridCol w="2136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IN" sz="36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Papers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IN" sz="3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 of Item-Based Top-N Recommendation Algorithms by Desrosiers and Karypis (2011)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6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IN" sz="3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Comparative Study of Collaborative Filtering Algorithms by Schafer, Frankowski, Herlocker, and Sen (2007)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IN" sz="3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Item-Based Top-N Recommendation Algorithms" by Lindqvist and Valentin (2011)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IN" sz="3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Collaborative Filtering for Implicit Feedback Datasets by Hu, Yifan, Koren, and Volinsky (2008)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IN" sz="3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Amazon.com Recommendations: Item-to-Item Collaborative Filtering by Linden, Smith, and York (2003)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IN" sz="3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Comparative Study of Collaborative Filtering Algorithms for Book Recommendations" by Cai-Nicolas Ziegler, Sean M. McNee, Joseph A. Konstan, and Georg Lausen (2005)</a:t>
                      </a:r>
                      <a:endParaRPr/>
                    </a:p>
                  </a:txBody>
                  <a:tcPr marL="45725" marR="45725" marT="45725" marB="45725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Google Shape;183;p3"/>
          <p:cNvSpPr txBox="1"/>
          <p:nvPr/>
        </p:nvSpPr>
        <p:spPr>
          <a:xfrm>
            <a:off x="1485325" y="483830"/>
            <a:ext cx="21971002" cy="143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4"/>
          <p:cNvGrpSpPr/>
          <p:nvPr/>
        </p:nvGrpSpPr>
        <p:grpSpPr>
          <a:xfrm>
            <a:off x="9300611" y="5684974"/>
            <a:ext cx="4679303" cy="4679301"/>
            <a:chOff x="-1" y="-1"/>
            <a:chExt cx="4679302" cy="4679300"/>
          </a:xfrm>
        </p:grpSpPr>
        <p:sp>
          <p:nvSpPr>
            <p:cNvPr id="189" name="Google Shape;189;p4"/>
            <p:cNvSpPr/>
            <p:nvPr/>
          </p:nvSpPr>
          <p:spPr>
            <a:xfrm>
              <a:off x="-1" y="-1"/>
              <a:ext cx="4679302" cy="4679300"/>
            </a:xfrm>
            <a:prstGeom prst="ellipse">
              <a:avLst/>
            </a:prstGeom>
            <a:solidFill>
              <a:srgbClr val="00A1FF">
                <a:alpha val="70588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90" name="Google Shape;190;p4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84955" y="1351373"/>
              <a:ext cx="2028882" cy="2028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"/>
            <p:cNvSpPr txBox="1"/>
            <p:nvPr/>
          </p:nvSpPr>
          <p:spPr>
            <a:xfrm>
              <a:off x="1622969" y="3544539"/>
              <a:ext cx="1446277" cy="829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05D"/>
                </a:buClr>
                <a:buSzPts val="2400"/>
                <a:buFont typeface="Helvetica Neue"/>
                <a:buNone/>
              </a:pPr>
              <a:r>
                <a:rPr lang="en-IN" sz="2400" b="1" i="0" u="none" strike="noStrike" cap="none">
                  <a:solidFill>
                    <a:srgbClr val="09205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BOOK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05D"/>
                </a:buClr>
                <a:buSzPts val="2400"/>
                <a:buFont typeface="Helvetica Neue"/>
                <a:buNone/>
              </a:pPr>
              <a:r>
                <a:rPr lang="en-IN" sz="2400" b="1" i="0" u="none" strike="noStrike" cap="none">
                  <a:solidFill>
                    <a:srgbClr val="09205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RATINGS</a:t>
              </a:r>
              <a:endParaRPr/>
            </a:p>
          </p:txBody>
        </p:sp>
      </p:grpSp>
      <p:sp>
        <p:nvSpPr>
          <p:cNvPr id="192" name="Google Shape;192;p4"/>
          <p:cNvSpPr txBox="1">
            <a:spLocks noGrp="1"/>
          </p:cNvSpPr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/>
              <a:t>Dataset</a:t>
            </a:r>
            <a:endParaRPr/>
          </a:p>
        </p:txBody>
      </p:sp>
      <p:sp>
        <p:nvSpPr>
          <p:cNvPr id="193" name="Google Shape;193;p4"/>
          <p:cNvSpPr txBox="1">
            <a:spLocks noGrp="1"/>
          </p:cNvSpPr>
          <p:nvPr>
            <p:ph type="body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IN" sz="5500" b="1"/>
              <a:t>Analysis</a:t>
            </a:r>
            <a:endParaRPr/>
          </a:p>
        </p:txBody>
      </p:sp>
      <p:grpSp>
        <p:nvGrpSpPr>
          <p:cNvPr id="194" name="Google Shape;194;p4"/>
          <p:cNvGrpSpPr/>
          <p:nvPr/>
        </p:nvGrpSpPr>
        <p:grpSpPr>
          <a:xfrm>
            <a:off x="12627525" y="5684974"/>
            <a:ext cx="4679301" cy="4679301"/>
            <a:chOff x="-1" y="-1"/>
            <a:chExt cx="4679300" cy="4679300"/>
          </a:xfrm>
        </p:grpSpPr>
        <p:sp>
          <p:nvSpPr>
            <p:cNvPr id="195" name="Google Shape;195;p4"/>
            <p:cNvSpPr/>
            <p:nvPr/>
          </p:nvSpPr>
          <p:spPr>
            <a:xfrm>
              <a:off x="-1" y="-1"/>
              <a:ext cx="4679300" cy="4679300"/>
            </a:xfrm>
            <a:prstGeom prst="ellipse">
              <a:avLst/>
            </a:prstGeom>
            <a:solidFill>
              <a:schemeClr val="accent6">
                <a:alpha val="56078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96" name="Google Shape;196;p4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76534" y="1487409"/>
              <a:ext cx="1756809" cy="1756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4"/>
            <p:cNvSpPr txBox="1"/>
            <p:nvPr/>
          </p:nvSpPr>
          <p:spPr>
            <a:xfrm>
              <a:off x="1780010" y="615836"/>
              <a:ext cx="1221030" cy="46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IN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BOOKS</a:t>
              </a: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>
            <a:off x="5949673" y="5753047"/>
            <a:ext cx="4679303" cy="4679301"/>
            <a:chOff x="-1" y="-1"/>
            <a:chExt cx="4679302" cy="4679300"/>
          </a:xfrm>
        </p:grpSpPr>
        <p:sp>
          <p:nvSpPr>
            <p:cNvPr id="199" name="Google Shape;199;p4"/>
            <p:cNvSpPr/>
            <p:nvPr/>
          </p:nvSpPr>
          <p:spPr>
            <a:xfrm>
              <a:off x="-1" y="-1"/>
              <a:ext cx="4679302" cy="4679300"/>
            </a:xfrm>
            <a:prstGeom prst="ellipse">
              <a:avLst/>
            </a:prstGeom>
            <a:solidFill>
              <a:srgbClr val="6033B9">
                <a:alpha val="6000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1656622" y="615836"/>
              <a:ext cx="1153364" cy="46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IN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/>
            </a:p>
          </p:txBody>
        </p:sp>
        <p:pic>
          <p:nvPicPr>
            <p:cNvPr id="201" name="Google Shape;201;p4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81196" y="1351373"/>
              <a:ext cx="2028882" cy="20288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4"/>
          <p:cNvSpPr txBox="1"/>
          <p:nvPr/>
        </p:nvSpPr>
        <p:spPr>
          <a:xfrm>
            <a:off x="9426102" y="7824978"/>
            <a:ext cx="1134873" cy="39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IN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USER-ID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12972264" y="7824978"/>
            <a:ext cx="702057" cy="39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IN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ISBN</a:t>
            </a:r>
            <a:endParaRPr/>
          </a:p>
        </p:txBody>
      </p:sp>
      <p:pic>
        <p:nvPicPr>
          <p:cNvPr id="204" name="Google Shape;204;p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713765" y="11352803"/>
            <a:ext cx="2028880" cy="2028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4"/>
          <p:cNvGrpSpPr/>
          <p:nvPr/>
        </p:nvGrpSpPr>
        <p:grpSpPr>
          <a:xfrm>
            <a:off x="7330165" y="3862598"/>
            <a:ext cx="1918314" cy="696698"/>
            <a:chOff x="0" y="-1"/>
            <a:chExt cx="1918313" cy="696697"/>
          </a:xfrm>
        </p:grpSpPr>
        <p:sp>
          <p:nvSpPr>
            <p:cNvPr id="206" name="Google Shape;206;p4"/>
            <p:cNvSpPr/>
            <p:nvPr/>
          </p:nvSpPr>
          <p:spPr>
            <a:xfrm>
              <a:off x="0" y="-1"/>
              <a:ext cx="1918313" cy="696697"/>
            </a:xfrm>
            <a:prstGeom prst="rect">
              <a:avLst/>
            </a:prstGeom>
            <a:solidFill>
              <a:srgbClr val="09205D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0" y="92969"/>
              <a:ext cx="1918313" cy="510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Helvetica Neue"/>
                <a:buNone/>
              </a:pPr>
              <a:r>
                <a:rPr lang="en-IN" sz="27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278,858</a:t>
              </a:r>
              <a:endParaRPr/>
            </a:p>
          </p:txBody>
        </p:sp>
      </p:grpSp>
      <p:cxnSp>
        <p:nvCxnSpPr>
          <p:cNvPr id="208" name="Google Shape;208;p4"/>
          <p:cNvCxnSpPr/>
          <p:nvPr/>
        </p:nvCxnSpPr>
        <p:spPr>
          <a:xfrm rot="10800000" flipH="1">
            <a:off x="8289320" y="4652869"/>
            <a:ext cx="3" cy="1148224"/>
          </a:xfrm>
          <a:prstGeom prst="straightConnector1">
            <a:avLst/>
          </a:prstGeom>
          <a:noFill/>
          <a:ln w="38100" cap="rnd" cmpd="sng">
            <a:solidFill>
              <a:srgbClr val="000000"/>
            </a:solidFill>
            <a:prstDash val="dashDot"/>
            <a:miter lim="400000"/>
            <a:headEnd type="none" w="sm" len="sm"/>
            <a:tailEnd type="none" w="sm" len="sm"/>
          </a:ln>
        </p:spPr>
      </p:cxnSp>
      <p:grpSp>
        <p:nvGrpSpPr>
          <p:cNvPr id="209" name="Google Shape;209;p4"/>
          <p:cNvGrpSpPr/>
          <p:nvPr/>
        </p:nvGrpSpPr>
        <p:grpSpPr>
          <a:xfrm>
            <a:off x="14008014" y="3752728"/>
            <a:ext cx="1918321" cy="696698"/>
            <a:chOff x="-2" y="-1"/>
            <a:chExt cx="1918319" cy="696697"/>
          </a:xfrm>
        </p:grpSpPr>
        <p:sp>
          <p:nvSpPr>
            <p:cNvPr id="210" name="Google Shape;210;p4"/>
            <p:cNvSpPr/>
            <p:nvPr/>
          </p:nvSpPr>
          <p:spPr>
            <a:xfrm>
              <a:off x="-2" y="-1"/>
              <a:ext cx="1918319" cy="696697"/>
            </a:xfrm>
            <a:prstGeom prst="rect">
              <a:avLst/>
            </a:prstGeom>
            <a:solidFill>
              <a:srgbClr val="09205D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Google Shape;211;p4"/>
            <p:cNvSpPr txBox="1"/>
            <p:nvPr/>
          </p:nvSpPr>
          <p:spPr>
            <a:xfrm>
              <a:off x="-2" y="92969"/>
              <a:ext cx="1918319" cy="510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Helvetica Neue"/>
                <a:buNone/>
              </a:pPr>
              <a:r>
                <a:rPr lang="en-IN" sz="27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271,379</a:t>
              </a:r>
              <a:endParaRPr/>
            </a:p>
          </p:txBody>
        </p:sp>
      </p:grpSp>
      <p:cxnSp>
        <p:nvCxnSpPr>
          <p:cNvPr id="212" name="Google Shape;212;p4"/>
          <p:cNvCxnSpPr/>
          <p:nvPr/>
        </p:nvCxnSpPr>
        <p:spPr>
          <a:xfrm rot="10800000" flipH="1">
            <a:off x="14967173" y="4545254"/>
            <a:ext cx="3" cy="1148225"/>
          </a:xfrm>
          <a:prstGeom prst="straightConnector1">
            <a:avLst/>
          </a:prstGeom>
          <a:noFill/>
          <a:ln w="38100" cap="rnd" cmpd="sng">
            <a:solidFill>
              <a:srgbClr val="000000"/>
            </a:solidFill>
            <a:prstDash val="dashDot"/>
            <a:miter lim="400000"/>
            <a:headEnd type="none" w="sm" len="sm"/>
            <a:tailEnd type="none" w="sm" len="sm"/>
          </a:ln>
        </p:spPr>
      </p:cxnSp>
      <p:cxnSp>
        <p:nvCxnSpPr>
          <p:cNvPr id="213" name="Google Shape;213;p4"/>
          <p:cNvCxnSpPr/>
          <p:nvPr/>
        </p:nvCxnSpPr>
        <p:spPr>
          <a:xfrm rot="10800000" flipH="1">
            <a:off x="11700006" y="10357677"/>
            <a:ext cx="3" cy="1148225"/>
          </a:xfrm>
          <a:prstGeom prst="straightConnector1">
            <a:avLst/>
          </a:prstGeom>
          <a:noFill/>
          <a:ln w="38100" cap="rnd" cmpd="sng">
            <a:solidFill>
              <a:srgbClr val="000000"/>
            </a:solidFill>
            <a:prstDash val="dashDot"/>
            <a:miter lim="400000"/>
            <a:headEnd type="none" w="sm" len="sm"/>
            <a:tailEnd type="none" w="sm" len="sm"/>
          </a:ln>
        </p:spPr>
      </p:cxnSp>
      <p:grpSp>
        <p:nvGrpSpPr>
          <p:cNvPr id="214" name="Google Shape;214;p4"/>
          <p:cNvGrpSpPr/>
          <p:nvPr/>
        </p:nvGrpSpPr>
        <p:grpSpPr>
          <a:xfrm>
            <a:off x="10880884" y="11448233"/>
            <a:ext cx="1918321" cy="696697"/>
            <a:chOff x="-2" y="-1"/>
            <a:chExt cx="1918319" cy="696695"/>
          </a:xfrm>
        </p:grpSpPr>
        <p:sp>
          <p:nvSpPr>
            <p:cNvPr id="215" name="Google Shape;215;p4"/>
            <p:cNvSpPr/>
            <p:nvPr/>
          </p:nvSpPr>
          <p:spPr>
            <a:xfrm>
              <a:off x="-2" y="-1"/>
              <a:ext cx="1918319" cy="696695"/>
            </a:xfrm>
            <a:prstGeom prst="rect">
              <a:avLst/>
            </a:prstGeom>
            <a:solidFill>
              <a:srgbClr val="09205D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-2" y="92969"/>
              <a:ext cx="1918319" cy="510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Helvetica Neue"/>
                <a:buNone/>
              </a:pPr>
              <a:r>
                <a:rPr lang="en-IN" sz="27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1,149,780</a:t>
              </a:r>
              <a:endParaRPr/>
            </a:p>
          </p:txBody>
        </p:sp>
      </p:grpSp>
      <p:cxnSp>
        <p:nvCxnSpPr>
          <p:cNvPr id="217" name="Google Shape;217;p4"/>
          <p:cNvCxnSpPr/>
          <p:nvPr/>
        </p:nvCxnSpPr>
        <p:spPr>
          <a:xfrm rot="10800000" flipH="1">
            <a:off x="11640259" y="3747918"/>
            <a:ext cx="3" cy="2053175"/>
          </a:xfrm>
          <a:prstGeom prst="straightConnector1">
            <a:avLst/>
          </a:prstGeom>
          <a:noFill/>
          <a:ln w="38100" cap="rnd" cmpd="sng">
            <a:solidFill>
              <a:srgbClr val="000000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218" name="Google Shape;218;p4"/>
          <p:cNvSpPr txBox="1">
            <a:spLocks noGrp="1"/>
          </p:cNvSpPr>
          <p:nvPr>
            <p:ph type="body" idx="2"/>
          </p:nvPr>
        </p:nvSpPr>
        <p:spPr>
          <a:xfrm>
            <a:off x="11676967" y="3582335"/>
            <a:ext cx="3001139" cy="249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215900" lvl="0" indent="-215900" algn="l" rtl="0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29"/>
              <a:buFont typeface="Helvetica Neue"/>
              <a:buChar char="•"/>
            </a:pPr>
            <a:r>
              <a:rPr lang="en-IN" sz="2300"/>
              <a:t>User-ID</a:t>
            </a:r>
            <a:endParaRPr/>
          </a:p>
          <a:p>
            <a:pPr marL="215900" lvl="0" indent="-215900" algn="l" rtl="0">
              <a:lnSpc>
                <a:spcPct val="1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29"/>
              <a:buFont typeface="Helvetica Neue"/>
              <a:buChar char="•"/>
            </a:pPr>
            <a:r>
              <a:rPr lang="en-IN" sz="2300"/>
              <a:t>ISBN</a:t>
            </a:r>
            <a:endParaRPr/>
          </a:p>
          <a:p>
            <a:pPr marL="215900" lvl="0" indent="-215900" algn="l" rtl="0">
              <a:lnSpc>
                <a:spcPct val="1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29"/>
              <a:buFont typeface="Helvetica Neue"/>
              <a:buChar char="•"/>
            </a:pPr>
            <a:r>
              <a:rPr lang="en-IN" sz="2300"/>
              <a:t>Book Rating</a:t>
            </a:r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6788751" y="10503182"/>
            <a:ext cx="3001143" cy="2586803"/>
            <a:chOff x="-2" y="0"/>
            <a:chExt cx="3001142" cy="2586801"/>
          </a:xfrm>
        </p:grpSpPr>
        <p:cxnSp>
          <p:nvCxnSpPr>
            <p:cNvPr id="220" name="Google Shape;220;p4"/>
            <p:cNvCxnSpPr/>
            <p:nvPr/>
          </p:nvCxnSpPr>
          <p:spPr>
            <a:xfrm rot="10800000" flipH="1">
              <a:off x="1500567" y="0"/>
              <a:ext cx="3" cy="2053174"/>
            </a:xfrm>
            <a:prstGeom prst="straightConnector1">
              <a:avLst/>
            </a:prstGeom>
            <a:noFill/>
            <a:ln w="38100" cap="rnd" cmpd="sng">
              <a:solidFill>
                <a:srgbClr val="000000"/>
              </a:solidFill>
              <a:prstDash val="dashDot"/>
              <a:miter lim="400000"/>
              <a:headEnd type="none" w="sm" len="sm"/>
              <a:tailEnd type="none" w="sm" len="sm"/>
            </a:ln>
          </p:spPr>
        </p:cxnSp>
        <p:sp>
          <p:nvSpPr>
            <p:cNvPr id="221" name="Google Shape;221;p4"/>
            <p:cNvSpPr txBox="1"/>
            <p:nvPr/>
          </p:nvSpPr>
          <p:spPr>
            <a:xfrm>
              <a:off x="-2" y="92585"/>
              <a:ext cx="3001142" cy="2494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rmAutofit/>
            </a:bodyPr>
            <a:lstStyle/>
            <a:p>
              <a:pPr marL="215900" marR="0" lvl="0" indent="-215900" algn="l" rtl="0">
                <a:lnSpc>
                  <a:spcPct val="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29"/>
                <a:buFont typeface="Helvetica Neue"/>
                <a:buChar char="•"/>
              </a:pPr>
              <a:r>
                <a:rPr lang="en-IN" sz="23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User-ID</a:t>
              </a:r>
              <a:endParaRPr/>
            </a:p>
            <a:p>
              <a:pPr marL="215900" marR="0" lvl="0" indent="-215900" algn="l" rtl="0">
                <a:lnSpc>
                  <a:spcPct val="1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2829"/>
                <a:buFont typeface="Helvetica Neue"/>
                <a:buChar char="•"/>
              </a:pPr>
              <a:r>
                <a:rPr lang="en-IN" sz="23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Location</a:t>
              </a:r>
              <a:endParaRPr/>
            </a:p>
            <a:p>
              <a:pPr marL="215900" marR="0" lvl="0" indent="-215900" algn="l" rtl="0">
                <a:lnSpc>
                  <a:spcPct val="1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2829"/>
                <a:buFont typeface="Helvetica Neue"/>
                <a:buChar char="•"/>
              </a:pPr>
              <a:r>
                <a:rPr lang="en-IN" sz="23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Age</a:t>
              </a:r>
              <a:endParaRPr/>
            </a:p>
          </p:txBody>
        </p:sp>
      </p:grpSp>
      <p:grpSp>
        <p:nvGrpSpPr>
          <p:cNvPr id="222" name="Google Shape;222;p4"/>
          <p:cNvGrpSpPr/>
          <p:nvPr/>
        </p:nvGrpSpPr>
        <p:grpSpPr>
          <a:xfrm>
            <a:off x="14956970" y="10350156"/>
            <a:ext cx="3942400" cy="3293853"/>
            <a:chOff x="-2" y="-2"/>
            <a:chExt cx="3942399" cy="3293852"/>
          </a:xfrm>
        </p:grpSpPr>
        <p:cxnSp>
          <p:nvCxnSpPr>
            <p:cNvPr id="223" name="Google Shape;223;p4"/>
            <p:cNvCxnSpPr/>
            <p:nvPr/>
          </p:nvCxnSpPr>
          <p:spPr>
            <a:xfrm rot="10800000" flipH="1">
              <a:off x="-2" y="26940"/>
              <a:ext cx="4" cy="3266910"/>
            </a:xfrm>
            <a:prstGeom prst="straightConnector1">
              <a:avLst/>
            </a:prstGeom>
            <a:noFill/>
            <a:ln w="38100" cap="rnd" cmpd="sng">
              <a:solidFill>
                <a:srgbClr val="000000"/>
              </a:solidFill>
              <a:prstDash val="dashDot"/>
              <a:miter lim="400000"/>
              <a:headEnd type="none" w="sm" len="sm"/>
              <a:tailEnd type="none" w="sm" len="sm"/>
            </a:ln>
          </p:spPr>
        </p:cxnSp>
        <p:sp>
          <p:nvSpPr>
            <p:cNvPr id="224" name="Google Shape;224;p4"/>
            <p:cNvSpPr txBox="1"/>
            <p:nvPr/>
          </p:nvSpPr>
          <p:spPr>
            <a:xfrm>
              <a:off x="184425" y="-2"/>
              <a:ext cx="3757972" cy="3255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rmAutofit/>
            </a:bodyPr>
            <a:lstStyle/>
            <a:p>
              <a:pPr marL="196469" marR="0" lvl="0" indent="-196469" algn="l" rtl="0">
                <a:lnSpc>
                  <a:spcPct val="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ISBN</a:t>
              </a:r>
              <a:endParaRPr/>
            </a:p>
            <a:p>
              <a:pPr marL="196469" marR="0" lvl="0" indent="-196469" algn="l" rtl="0">
                <a:lnSpc>
                  <a:spcPct val="10000"/>
                </a:lnSpc>
                <a:spcBef>
                  <a:spcPts val="400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Book-Title</a:t>
              </a:r>
              <a:endParaRPr/>
            </a:p>
            <a:p>
              <a:pPr marL="196469" marR="0" lvl="0" indent="-196469" algn="l" rtl="0">
                <a:lnSpc>
                  <a:spcPct val="10000"/>
                </a:lnSpc>
                <a:spcBef>
                  <a:spcPts val="400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Book-Author</a:t>
              </a:r>
              <a:endParaRPr/>
            </a:p>
            <a:p>
              <a:pPr marL="196469" marR="0" lvl="0" indent="-196469" algn="l" rtl="0">
                <a:lnSpc>
                  <a:spcPct val="10000"/>
                </a:lnSpc>
                <a:spcBef>
                  <a:spcPts val="400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Year-Of-Publication</a:t>
              </a:r>
              <a:endParaRPr/>
            </a:p>
            <a:p>
              <a:pPr marL="196469" marR="0" lvl="0" indent="-196469" algn="l" rtl="0">
                <a:lnSpc>
                  <a:spcPct val="10000"/>
                </a:lnSpc>
                <a:spcBef>
                  <a:spcPts val="400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Publisher</a:t>
              </a:r>
              <a:endParaRPr/>
            </a:p>
            <a:p>
              <a:pPr marL="196469" marR="0" lvl="0" indent="-196469" algn="l" rtl="0">
                <a:lnSpc>
                  <a:spcPct val="10000"/>
                </a:lnSpc>
                <a:spcBef>
                  <a:spcPts val="4000"/>
                </a:spcBef>
                <a:spcAft>
                  <a:spcPts val="0"/>
                </a:spcAft>
                <a:buClr>
                  <a:srgbClr val="000000"/>
                </a:buClr>
                <a:buSzPts val="2460"/>
                <a:buFont typeface="Helvetica Neue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ddddc5ba3_3_0"/>
          <p:cNvSpPr txBox="1">
            <a:spLocks noGrp="1"/>
          </p:cNvSpPr>
          <p:nvPr>
            <p:ph type="title"/>
          </p:nvPr>
        </p:nvSpPr>
        <p:spPr>
          <a:xfrm>
            <a:off x="719600" y="586400"/>
            <a:ext cx="233958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 sz="6400"/>
              <a:t>Approaches for Recommendation System(Unsupervised)</a:t>
            </a:r>
            <a:endParaRPr sz="6400"/>
          </a:p>
        </p:txBody>
      </p:sp>
      <p:pic>
        <p:nvPicPr>
          <p:cNvPr id="230" name="Google Shape;230;g24ddddc5ba3_3_0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654" y="6520185"/>
            <a:ext cx="4765676" cy="677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4ddddc5ba3_3_0" descr="Picture 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60050" y="6520185"/>
            <a:ext cx="5493245" cy="677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4ddddc5ba3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9550" y="2412550"/>
            <a:ext cx="7258852" cy="41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4ddddc5ba3_3_0"/>
          <p:cNvSpPr/>
          <p:nvPr/>
        </p:nvSpPr>
        <p:spPr>
          <a:xfrm>
            <a:off x="9685200" y="6806175"/>
            <a:ext cx="5013600" cy="79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latin typeface="Helvetica Neue"/>
                <a:ea typeface="Helvetica Neue"/>
                <a:cs typeface="Helvetica Neue"/>
                <a:sym typeface="Helvetica Neue"/>
              </a:rPr>
              <a:t>Popularity Based Recommendation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275" y="0"/>
            <a:ext cx="9769725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9"/>
          <p:cNvSpPr txBox="1"/>
          <p:nvPr/>
        </p:nvSpPr>
        <p:spPr>
          <a:xfrm>
            <a:off x="15044896" y="460075"/>
            <a:ext cx="8477100" cy="90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552775" y="3005750"/>
            <a:ext cx="21662400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2230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●"/>
            </a:pPr>
            <a:r>
              <a:rPr lang="en-IN" sz="5000" b="1" dirty="0">
                <a:highlight>
                  <a:srgbClr val="EDEBE9"/>
                </a:highlight>
              </a:rPr>
              <a:t>Exploratory Data Analysis </a:t>
            </a:r>
            <a:endParaRPr sz="5000" b="1" dirty="0">
              <a:highlight>
                <a:srgbClr val="EDEBE9"/>
              </a:highlight>
            </a:endParaRPr>
          </a:p>
          <a:p>
            <a:pPr marL="62230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●"/>
            </a:pPr>
            <a:r>
              <a:rPr lang="en-IN" sz="5000" b="1" dirty="0">
                <a:highlight>
                  <a:srgbClr val="EDEBE9"/>
                </a:highlight>
              </a:rPr>
              <a:t>Popularity  based Recommendation </a:t>
            </a:r>
            <a:endParaRPr sz="5000" dirty="0">
              <a:highlight>
                <a:srgbClr val="EDEBE9"/>
              </a:highlight>
            </a:endParaRPr>
          </a:p>
          <a:p>
            <a:pPr marL="62230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●"/>
            </a:pPr>
            <a:r>
              <a:rPr lang="en-IN" sz="5000" b="1" dirty="0">
                <a:highlight>
                  <a:srgbClr val="EDEBE9"/>
                </a:highlight>
              </a:rPr>
              <a:t>Collaborative - Item Based Recommendation </a:t>
            </a:r>
            <a:endParaRPr sz="5000" dirty="0">
              <a:highlight>
                <a:srgbClr val="EDEBE9"/>
              </a:highlight>
            </a:endParaRPr>
          </a:p>
          <a:p>
            <a:pPr marL="62230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●"/>
            </a:pPr>
            <a:r>
              <a:rPr lang="en-IN" sz="5000" b="1" dirty="0">
                <a:highlight>
                  <a:srgbClr val="EDEBE9"/>
                </a:highlight>
              </a:rPr>
              <a:t>Collaborative - User Based Recommendation</a:t>
            </a:r>
            <a:r>
              <a:rPr lang="en-IN" sz="5000" dirty="0">
                <a:highlight>
                  <a:srgbClr val="EDEBE9"/>
                </a:highlight>
              </a:rPr>
              <a:t>​</a:t>
            </a:r>
            <a:endParaRPr sz="5000" dirty="0">
              <a:highlight>
                <a:srgbClr val="EDEBE9"/>
              </a:highlight>
            </a:endParaRPr>
          </a:p>
          <a:p>
            <a:pPr marL="62230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●"/>
            </a:pPr>
            <a:r>
              <a:rPr lang="en-IN" sz="5000" b="1" dirty="0">
                <a:highlight>
                  <a:srgbClr val="EDEBE9"/>
                </a:highlight>
              </a:rPr>
              <a:t>Content Based Recommendation</a:t>
            </a:r>
            <a:r>
              <a:rPr lang="en-IN" sz="5000" dirty="0">
                <a:highlight>
                  <a:srgbClr val="EDEBE9"/>
                </a:highlight>
              </a:rPr>
              <a:t>​</a:t>
            </a:r>
            <a:endParaRPr sz="5000" dirty="0">
              <a:highlight>
                <a:srgbClr val="EDEBE9"/>
              </a:highlight>
            </a:endParaRPr>
          </a:p>
          <a:p>
            <a:pPr marL="62230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●"/>
            </a:pPr>
            <a:r>
              <a:rPr lang="en-IN" sz="5000" b="1" dirty="0">
                <a:highlight>
                  <a:srgbClr val="EDEBE9"/>
                </a:highlight>
              </a:rPr>
              <a:t>Flask - UI</a:t>
            </a:r>
            <a:endParaRPr sz="5000" b="1" dirty="0">
              <a:highlight>
                <a:srgbClr val="EDEBE9"/>
              </a:highlight>
            </a:endParaRPr>
          </a:p>
        </p:txBody>
      </p:sp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719600" y="586397"/>
            <a:ext cx="219711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/>
              <a:t>What we have explored: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>
            <a:spLocks noGrp="1"/>
          </p:cNvSpPr>
          <p:nvPr>
            <p:ph type="title"/>
          </p:nvPr>
        </p:nvSpPr>
        <p:spPr>
          <a:xfrm>
            <a:off x="7343559" y="6141418"/>
            <a:ext cx="7726999" cy="143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15"/>
              <a:buFont typeface="Helvetica Neue"/>
              <a:buNone/>
            </a:pPr>
            <a:r>
              <a:rPr lang="en-IN" sz="8715"/>
              <a:t>THANK YOU!!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>
            <a:spLocks noGrp="1"/>
          </p:cNvSpPr>
          <p:nvPr>
            <p:ph type="title"/>
          </p:nvPr>
        </p:nvSpPr>
        <p:spPr>
          <a:xfrm>
            <a:off x="7006211" y="6858000"/>
            <a:ext cx="10771632" cy="245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7738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4269"/>
              <a:buFont typeface="Helvetica Neue"/>
              <a:buNone/>
            </a:pPr>
            <a:r>
              <a:rPr lang="en-IN" dirty="0"/>
              <a:t>BOOKRS</a:t>
            </a:r>
            <a:endParaRPr sz="5445" dirty="0"/>
          </a:p>
          <a:p>
            <a:pPr marL="0" lvl="0" indent="0" algn="ctr" rtl="0">
              <a:lnSpc>
                <a:spcPct val="147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Helvetica Neue"/>
              <a:buNone/>
            </a:pPr>
            <a:r>
              <a:rPr lang="en-IN" dirty="0"/>
              <a:t>   </a:t>
            </a:r>
            <a:r>
              <a:rPr lang="en-IN" sz="3564" dirty="0"/>
              <a:t> Book Recommendation System</a:t>
            </a:r>
            <a:br>
              <a:rPr lang="en-IN" sz="3564" dirty="0"/>
            </a:br>
            <a:r>
              <a:rPr lang="en-IN" sz="3564" dirty="0"/>
              <a:t>Mid Term Presentation - 1</a:t>
            </a:r>
            <a:br>
              <a:rPr lang="en-IN" dirty="0"/>
            </a:br>
            <a:endParaRPr dirty="0"/>
          </a:p>
        </p:txBody>
      </p:sp>
      <p:sp>
        <p:nvSpPr>
          <p:cNvPr id="252" name="Google Shape;252;p12"/>
          <p:cNvSpPr/>
          <p:nvPr/>
        </p:nvSpPr>
        <p:spPr>
          <a:xfrm>
            <a:off x="5890922" y="4836618"/>
            <a:ext cx="2230578" cy="2021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rgbClr val="00000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title"/>
          </p:nvPr>
        </p:nvSpPr>
        <p:spPr>
          <a:xfrm>
            <a:off x="1475511" y="824027"/>
            <a:ext cx="21971002" cy="143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1300512" y="4503966"/>
            <a:ext cx="8431833" cy="513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81263" marR="0" lvl="0" indent="-4812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EB Garamond"/>
              <a:buChar char="•"/>
            </a:pPr>
            <a:r>
              <a:rPr lang="en-IN" sz="60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Objectives</a:t>
            </a:r>
            <a:endParaRPr/>
          </a:p>
          <a:p>
            <a:pPr marL="481263" marR="0" lvl="0" indent="-4812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EB Garamond"/>
              <a:buChar char="•"/>
            </a:pPr>
            <a:r>
              <a:rPr lang="en-IN" sz="60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Review of Literature</a:t>
            </a:r>
            <a:endParaRPr/>
          </a:p>
          <a:p>
            <a:pPr marL="481263" marR="0" lvl="0" indent="-4812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EB Garamond"/>
              <a:buChar char="•"/>
            </a:pPr>
            <a:r>
              <a:rPr lang="en-IN" sz="60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Dataset</a:t>
            </a:r>
            <a:endParaRPr/>
          </a:p>
          <a:p>
            <a:pPr marL="481263" marR="0" lvl="0" indent="-4812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EB Garamond"/>
              <a:buChar char="•"/>
            </a:pPr>
            <a:r>
              <a:rPr lang="en-IN" sz="60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Methodology</a:t>
            </a:r>
            <a:endParaRPr/>
          </a:p>
        </p:txBody>
      </p:sp>
      <p:pic>
        <p:nvPicPr>
          <p:cNvPr id="259" name="Google Shape;259;p1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7406029" y="-4492"/>
            <a:ext cx="6998193" cy="1372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4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752" y="2896483"/>
            <a:ext cx="4724696" cy="472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 descr="Picture 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6060" y="7937255"/>
            <a:ext cx="4814079" cy="4814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14"/>
          <p:cNvGrpSpPr/>
          <p:nvPr/>
        </p:nvGrpSpPr>
        <p:grpSpPr>
          <a:xfrm>
            <a:off x="8015064" y="2544825"/>
            <a:ext cx="14532138" cy="10342073"/>
            <a:chOff x="0" y="0"/>
            <a:chExt cx="14532136" cy="10342071"/>
          </a:xfrm>
        </p:grpSpPr>
        <p:sp>
          <p:nvSpPr>
            <p:cNvPr id="267" name="Google Shape;267;p14"/>
            <p:cNvSpPr/>
            <p:nvPr/>
          </p:nvSpPr>
          <p:spPr>
            <a:xfrm>
              <a:off x="0" y="0"/>
              <a:ext cx="14532136" cy="1598775"/>
            </a:xfrm>
            <a:prstGeom prst="roundRect">
              <a:avLst>
                <a:gd name="adj" fmla="val 10000"/>
              </a:avLst>
            </a:prstGeom>
            <a:solidFill>
              <a:srgbClr val="CADFFF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83628" y="359724"/>
              <a:ext cx="880186" cy="87932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1847443" y="412808"/>
              <a:ext cx="12601231" cy="923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850" tIns="194850" rIns="194850" bIns="19485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3600"/>
                <a:buFont typeface="Helvetica Neue"/>
                <a:buNone/>
              </a:pPr>
              <a:r>
                <a:rPr lang="en-IN" sz="36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Personalized recommendations based on user preferences.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0" y="2185823"/>
              <a:ext cx="14532136" cy="1598776"/>
            </a:xfrm>
            <a:prstGeom prst="roundRect">
              <a:avLst>
                <a:gd name="adj" fmla="val 10000"/>
              </a:avLst>
            </a:prstGeom>
            <a:solidFill>
              <a:srgbClr val="CADFFF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83628" y="2545548"/>
              <a:ext cx="880186" cy="87932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2" name="Google Shape;272;p14"/>
            <p:cNvSpPr txBox="1"/>
            <p:nvPr/>
          </p:nvSpPr>
          <p:spPr>
            <a:xfrm>
              <a:off x="1847443" y="2325583"/>
              <a:ext cx="12601231" cy="1469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850" tIns="194850" rIns="194850" bIns="19485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3600"/>
                <a:buFont typeface="Helvetica Neue"/>
                <a:buNone/>
              </a:pPr>
              <a:r>
                <a:rPr lang="en-IN" sz="36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Increase book discovery by suggesting diverse genres, authors, and related books.</a:t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0" y="4371647"/>
              <a:ext cx="14532136" cy="1598776"/>
            </a:xfrm>
            <a:prstGeom prst="roundRect">
              <a:avLst>
                <a:gd name="adj" fmla="val 10000"/>
              </a:avLst>
            </a:prstGeom>
            <a:solidFill>
              <a:srgbClr val="CADFFF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83628" y="4731373"/>
              <a:ext cx="880186" cy="87932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5" name="Google Shape;275;p14"/>
            <p:cNvSpPr txBox="1"/>
            <p:nvPr/>
          </p:nvSpPr>
          <p:spPr>
            <a:xfrm>
              <a:off x="1847443" y="4511407"/>
              <a:ext cx="12601231" cy="1469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850" tIns="194850" rIns="194850" bIns="19485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3600"/>
                <a:buFont typeface="Helvetica Neue"/>
                <a:buNone/>
              </a:pPr>
              <a:r>
                <a:rPr lang="en-IN" sz="36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Optimize to handle a growing user base and provide real-time recommendations</a:t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0" y="6557472"/>
              <a:ext cx="14532136" cy="1598775"/>
            </a:xfrm>
            <a:prstGeom prst="roundRect">
              <a:avLst>
                <a:gd name="adj" fmla="val 10000"/>
              </a:avLst>
            </a:prstGeom>
            <a:solidFill>
              <a:srgbClr val="CADFFF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83628" y="6917197"/>
              <a:ext cx="880186" cy="87932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8" name="Google Shape;278;p14"/>
            <p:cNvSpPr txBox="1"/>
            <p:nvPr/>
          </p:nvSpPr>
          <p:spPr>
            <a:xfrm>
              <a:off x="1847443" y="6697231"/>
              <a:ext cx="12601231" cy="1469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850" tIns="194850" rIns="194850" bIns="19485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3600"/>
                <a:buFont typeface="Helvetica Neue"/>
                <a:buNone/>
              </a:pPr>
              <a:r>
                <a:rPr lang="en-IN" sz="36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Help increase the Business Growth and Revenue Generation</a:t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0" y="8743296"/>
              <a:ext cx="14532136" cy="1598775"/>
            </a:xfrm>
            <a:prstGeom prst="roundRect">
              <a:avLst>
                <a:gd name="adj" fmla="val 10000"/>
              </a:avLst>
            </a:prstGeom>
            <a:solidFill>
              <a:srgbClr val="CADFFF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83628" y="9103021"/>
              <a:ext cx="880186" cy="87932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1847443" y="9156106"/>
              <a:ext cx="12601231" cy="923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850" tIns="194850" rIns="194850" bIns="19485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3600"/>
                <a:buFont typeface="Helvetica Neue"/>
                <a:buNone/>
              </a:pPr>
              <a:r>
                <a:rPr lang="en-IN" sz="36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Provide insights to Publishers and Authors</a:t>
              </a:r>
              <a:endParaRPr/>
            </a:p>
          </p:txBody>
        </p:sp>
      </p:grpSp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706906" y="239852"/>
            <a:ext cx="21971002" cy="143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IN"/>
              <a:t>Project Objectives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706906" y="1511118"/>
            <a:ext cx="21971002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IN" sz="5500" b="1"/>
              <a:t>What are we trying to achieve: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634</Words>
  <Application>Microsoft Office PowerPoint</Application>
  <PresentationFormat>Custom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Helvetica Neue</vt:lpstr>
      <vt:lpstr>EB Garamond</vt:lpstr>
      <vt:lpstr>Calibri</vt:lpstr>
      <vt:lpstr>Times New Roman</vt:lpstr>
      <vt:lpstr>Arial</vt:lpstr>
      <vt:lpstr>Arial Black</vt:lpstr>
      <vt:lpstr>21_BasicWhite</vt:lpstr>
      <vt:lpstr>BOOKRS     Book Recommendation System    Presentation   </vt:lpstr>
      <vt:lpstr>PowerPoint Presentation</vt:lpstr>
      <vt:lpstr>Dataset</vt:lpstr>
      <vt:lpstr>Approaches for Recommendation System(Unsupervised)</vt:lpstr>
      <vt:lpstr>What we have explored:</vt:lpstr>
      <vt:lpstr>THANK YOU!!</vt:lpstr>
      <vt:lpstr>BOOKRS     Book Recommendation System Mid Term Presentation - 1 </vt:lpstr>
      <vt:lpstr>AGENDA</vt:lpstr>
      <vt:lpstr>Project Objectives</vt:lpstr>
      <vt:lpstr>Project Objectives</vt:lpstr>
      <vt:lpstr>PowerPoint Presentation</vt:lpstr>
      <vt:lpstr>PowerPoint Presentation</vt:lpstr>
      <vt:lpstr>Dataset</vt:lpstr>
      <vt:lpstr>Dataset</vt:lpstr>
      <vt:lpstr>Methodology</vt:lpstr>
      <vt:lpstr>Approaches : Recommendation System</vt:lpstr>
      <vt:lpstr>Algorithms &amp; Techniques: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BOOKRS     Book Recommendation System   End Term Presentation   </dc:title>
  <cp:lastModifiedBy>Padma Dhakappa</cp:lastModifiedBy>
  <cp:revision>2</cp:revision>
  <dcterms:modified xsi:type="dcterms:W3CDTF">2024-03-16T11:24:15Z</dcterms:modified>
</cp:coreProperties>
</file>