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</p:sldMasterIdLst>
  <p:notesMasterIdLst>
    <p:notesMasterId r:id="rId19"/>
  </p:notesMasterIdLst>
  <p:sldIdLst>
    <p:sldId id="256" r:id="rId3"/>
    <p:sldId id="257" r:id="rId4"/>
    <p:sldId id="260" r:id="rId5"/>
    <p:sldId id="262" r:id="rId6"/>
    <p:sldId id="261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92">
          <p15:clr>
            <a:srgbClr val="747775"/>
          </p15:clr>
        </p15:guide>
        <p15:guide id="2" pos="367">
          <p15:clr>
            <a:srgbClr val="747775"/>
          </p15:clr>
        </p15:guide>
        <p15:guide id="3" orient="horz" pos="2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2992"/>
        <p:guide pos="367"/>
        <p:guide orient="horz" pos="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2fabfeb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g232fabfeb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44223205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44223205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739a7ca7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739a7ca7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7f1d9e46c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57f1d9e46c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44223205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744223205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4422320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27442232059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27442232059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739a7ca7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5739a7ca7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2a2e5c2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2a2e5c2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44223205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7442232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44223205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44223205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739a7ca7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5739a7ca7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75215e33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75215e33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75215e33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75215e33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0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42232059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442232059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a7e588d42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a7e588d42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7f1d9e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7f1d9e4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">
  <p:cSld name="89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>
            <a:spLocks noGrp="1"/>
          </p:cNvSpPr>
          <p:nvPr>
            <p:ph type="pic" idx="2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14"/>
          <p:cNvSpPr>
            <a:spLocks noGrp="1"/>
          </p:cNvSpPr>
          <p:nvPr>
            <p:ph type="pic" idx="3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" name="Google Shape;56;p14"/>
          <p:cNvSpPr>
            <a:spLocks noGrp="1"/>
          </p:cNvSpPr>
          <p:nvPr>
            <p:ph type="pic" idx="4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768728" y="1953971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algn="t" rotWithShape="0">
              <a:srgbClr val="000000">
                <a:alpha val="27450"/>
              </a:srgbClr>
            </a:outerShdw>
          </a:effectLst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ctrTitle"/>
          </p:nvPr>
        </p:nvSpPr>
        <p:spPr>
          <a:xfrm>
            <a:off x="1964869" y="1768615"/>
            <a:ext cx="52143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>
            <a:spLocks noGrp="1"/>
          </p:cNvSpPr>
          <p:nvPr>
            <p:ph type="pic" idx="2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2_Custom Layout">
  <p:cSld name="92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>
            <a:spLocks noGrp="1"/>
          </p:cNvSpPr>
          <p:nvPr>
            <p:ph type="pic" idx="2"/>
          </p:nvPr>
        </p:nvSpPr>
        <p:spPr>
          <a:xfrm>
            <a:off x="1600957" y="1079672"/>
            <a:ext cx="2299500" cy="23109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">
  <p:cSld name="89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>
            <a:spLocks noGrp="1"/>
          </p:cNvSpPr>
          <p:nvPr>
            <p:ph type="pic" idx="2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88" name="Google Shape;88;p25"/>
          <p:cNvSpPr>
            <a:spLocks noGrp="1"/>
          </p:cNvSpPr>
          <p:nvPr>
            <p:ph type="pic" idx="3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89" name="Google Shape;89;p25"/>
          <p:cNvSpPr>
            <a:spLocks noGrp="1"/>
          </p:cNvSpPr>
          <p:nvPr>
            <p:ph type="pic" idx="4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 1">
  <p:cSld name="25_Custom Layout_1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OBJECT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 1">
  <p:cSld name="46_Custom Layout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>
            <a:spLocks noGrp="1"/>
          </p:cNvSpPr>
          <p:nvPr>
            <p:ph type="pic" idx="2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 1 1">
  <p:cSld name="46_Custom Layout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>
            <a:spLocks noGrp="1"/>
          </p:cNvSpPr>
          <p:nvPr>
            <p:ph type="pic" idx="2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 2">
  <p:cSld name="46_Custom Layout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>
            <a:spLocks noGrp="1"/>
          </p:cNvSpPr>
          <p:nvPr>
            <p:ph type="pic" idx="2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3">
  <p:cSld name="TITLE_AND_BODY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>
            <a:off x="452436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●"/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■"/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●"/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ldNum" idx="12"/>
          </p:nvPr>
        </p:nvSpPr>
        <p:spPr>
          <a:xfrm>
            <a:off x="4498181" y="4905374"/>
            <a:ext cx="142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3512789" y="1589437"/>
            <a:ext cx="2118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800" b="1" i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1207294" y="1583531"/>
            <a:ext cx="6729300" cy="17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 2">
  <p:cSld name="25_Custom Layout_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1521619" y="710027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1" name="Google Shape;121;p35"/>
          <p:cNvSpPr txBox="1">
            <a:spLocks noGrp="1"/>
          </p:cNvSpPr>
          <p:nvPr>
            <p:ph type="title"/>
          </p:nvPr>
        </p:nvSpPr>
        <p:spPr>
          <a:xfrm>
            <a:off x="768728" y="1953971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algn="t" rotWithShape="0">
              <a:srgbClr val="000000">
                <a:alpha val="25490"/>
              </a:srgbClr>
            </a:outerShdw>
          </a:effectLst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 1">
  <p:cSld name="89_Custom Layout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>
            <a:spLocks noGrp="1"/>
          </p:cNvSpPr>
          <p:nvPr>
            <p:ph type="pic" idx="2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5" name="Google Shape;125;p36"/>
          <p:cNvSpPr>
            <a:spLocks noGrp="1"/>
          </p:cNvSpPr>
          <p:nvPr>
            <p:ph type="pic" idx="3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6" name="Google Shape;126;p36"/>
          <p:cNvSpPr>
            <a:spLocks noGrp="1"/>
          </p:cNvSpPr>
          <p:nvPr>
            <p:ph type="pic" idx="4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2_Custom Layout 1">
  <p:cSld name="92_Custom Layout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>
            <a:spLocks noGrp="1"/>
          </p:cNvSpPr>
          <p:nvPr>
            <p:ph type="pic" idx="2"/>
          </p:nvPr>
        </p:nvSpPr>
        <p:spPr>
          <a:xfrm>
            <a:off x="1600957" y="1079672"/>
            <a:ext cx="2299500" cy="23109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 3">
  <p:cSld name="25_Custom Layout_3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підзаголовок 1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8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8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підзаголовок 2">
  <p:cSld name="TITLE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 2">
  <p:cSld name="89_Custom Layout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>
            <a:spLocks noGrp="1"/>
          </p:cNvSpPr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>
            <a:spLocks noGrp="1"/>
          </p:cNvSpPr>
          <p:nvPr>
            <p:ph type="pic" idx="2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42" name="Google Shape;142;p41"/>
          <p:cNvSpPr>
            <a:spLocks noGrp="1"/>
          </p:cNvSpPr>
          <p:nvPr>
            <p:ph type="pic" idx="3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43" name="Google Shape;143;p41"/>
          <p:cNvSpPr>
            <a:spLocks noGrp="1"/>
          </p:cNvSpPr>
          <p:nvPr>
            <p:ph type="pic" idx="4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 1">
  <p:cSld name="OBJECT_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4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 1">
  <p:cSld name="1_Custom Layout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768728" y="1953971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algn="t" rotWithShape="0">
              <a:srgbClr val="000000">
                <a:alpha val="26670"/>
              </a:srgbClr>
            </a:outerShdw>
          </a:effectLst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marL="457200" lvl="0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1pPr>
            <a:lvl2pPr marL="914400" lvl="1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2pPr>
            <a:lvl3pPr marL="1371600" lvl="2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3pPr>
            <a:lvl4pPr marL="1828800" lvl="3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4pPr>
            <a:lvl5pPr marL="2286000" lvl="4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4"/>
          <p:cNvSpPr txBox="1">
            <a:spLocks noGrp="1"/>
          </p:cNvSpPr>
          <p:nvPr>
            <p:ph type="sldNum" idx="12"/>
          </p:nvPr>
        </p:nvSpPr>
        <p:spPr>
          <a:xfrm>
            <a:off x="4464356" y="4878958"/>
            <a:ext cx="2085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Title Slide">
  <p:cSld name="50_Title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"/>
          <p:cNvSpPr>
            <a:spLocks noGrp="1"/>
          </p:cNvSpPr>
          <p:nvPr>
            <p:ph type="pic" idx="2"/>
          </p:nvPr>
        </p:nvSpPr>
        <p:spPr>
          <a:xfrm>
            <a:off x="3118417" y="692398"/>
            <a:ext cx="2907300" cy="290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5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3" name="Google Shape;18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5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5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5" name="Google Shape;19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підзаголовок">
  <p:cSld name="TITLE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 2 1">
  <p:cSld name="46_Custom Layout_2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8"/>
          <p:cNvSpPr>
            <a:spLocks noGrp="1"/>
          </p:cNvSpPr>
          <p:nvPr>
            <p:ph type="pic" idx="2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1" name="Google Shape;211;p5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2" name="Google Shape;212;p5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892649" y="140589"/>
            <a:ext cx="4714921" cy="72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0"/>
          <p:cNvSpPr txBox="1"/>
          <p:nvPr/>
        </p:nvSpPr>
        <p:spPr>
          <a:xfrm>
            <a:off x="847028" y="571500"/>
            <a:ext cx="74457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Фінальний проект  курсу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19" name="Google Shape;219;p60"/>
          <p:cNvSpPr txBox="1"/>
          <p:nvPr/>
        </p:nvSpPr>
        <p:spPr>
          <a:xfrm>
            <a:off x="1969750" y="2020975"/>
            <a:ext cx="6956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Mathematics for Computer Science and Introduction to Problem-Solving Techniques</a:t>
            </a:r>
            <a:endParaRPr sz="200"/>
          </a:p>
        </p:txBody>
      </p:sp>
      <p:pic>
        <p:nvPicPr>
          <p:cNvPr id="220" name="Google Shape;220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0"/>
          <p:cNvSpPr txBox="1">
            <a:spLocks noGrp="1"/>
          </p:cNvSpPr>
          <p:nvPr>
            <p:ph type="subTitle" idx="1"/>
          </p:nvPr>
        </p:nvSpPr>
        <p:spPr>
          <a:xfrm>
            <a:off x="311700" y="1153450"/>
            <a:ext cx="8520600" cy="17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результатів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1"/>
          <p:cNvSpPr txBox="1">
            <a:spLocks noGrp="1"/>
          </p:cNvSpPr>
          <p:nvPr>
            <p:ph type="subTitle" idx="1"/>
          </p:nvPr>
        </p:nvSpPr>
        <p:spPr>
          <a:xfrm>
            <a:off x="583275" y="393850"/>
            <a:ext cx="7645500" cy="79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справжніх та спрогнозованих даних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C5A9EA-4A5B-4649-BCE3-5E21E23A3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958" y="975696"/>
            <a:ext cx="6062134" cy="2641263"/>
          </a:xfrm>
          <a:prstGeom prst="rect">
            <a:avLst/>
          </a:prstGeom>
        </p:spPr>
      </p:pic>
      <p:sp>
        <p:nvSpPr>
          <p:cNvPr id="7" name="Google Shape;317;p71">
            <a:extLst>
              <a:ext uri="{FF2B5EF4-FFF2-40B4-BE49-F238E27FC236}">
                <a16:creationId xmlns:a16="http://schemas.microsoft.com/office/drawing/2014/main" id="{28C11B20-34DF-4240-BCB7-07667850FCDA}"/>
              </a:ext>
            </a:extLst>
          </p:cNvPr>
          <p:cNvSpPr txBox="1">
            <a:spLocks/>
          </p:cNvSpPr>
          <p:nvPr/>
        </p:nvSpPr>
        <p:spPr>
          <a:xfrm>
            <a:off x="647622" y="3689076"/>
            <a:ext cx="7645500" cy="79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uk-UA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Графіки демонструють, що точки розкидані більш концентровано навколо ідеальної лінії, що свідчить про відносно непогану адаптацію моделі до даних, проте в Лінійній регресії є деякі відхилення між справжніми та прогнозованими значеннями, особливо для високих значень "</a:t>
            </a:r>
            <a:r>
              <a:rPr lang="uk-UA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Sleep</a:t>
            </a:r>
            <a:r>
              <a:rPr lang="uk-UA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uk-UA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r>
              <a:rPr lang="uk-UA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". Випадковий ліс показує менші відхилення між справжніми та прогнозованими значеннями, що свідчить про кращу точність моделі.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2"/>
          <p:cNvSpPr/>
          <p:nvPr/>
        </p:nvSpPr>
        <p:spPr>
          <a:xfrm>
            <a:off x="-112750" y="1474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</p:txBody>
      </p:sp>
      <p:pic>
        <p:nvPicPr>
          <p:cNvPr id="325" name="Google Shape;32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6175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72"/>
          <p:cNvSpPr txBox="1">
            <a:spLocks noGrp="1"/>
          </p:cNvSpPr>
          <p:nvPr>
            <p:ph type="subTitle" idx="1"/>
          </p:nvPr>
        </p:nvSpPr>
        <p:spPr>
          <a:xfrm>
            <a:off x="629800" y="700700"/>
            <a:ext cx="6518100" cy="5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Аналіз помилок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D2F8D1-D198-4766-83EF-FD6CF1835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74" y="1012808"/>
            <a:ext cx="3610086" cy="25082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9158CB-D6C5-4545-B2BE-B8537A6AA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595" y="1012808"/>
            <a:ext cx="3610086" cy="2508270"/>
          </a:xfrm>
          <a:prstGeom prst="rect">
            <a:avLst/>
          </a:prstGeom>
        </p:spPr>
      </p:pic>
      <p:sp>
        <p:nvSpPr>
          <p:cNvPr id="16" name="Google Shape;327;p72">
            <a:extLst>
              <a:ext uri="{FF2B5EF4-FFF2-40B4-BE49-F238E27FC236}">
                <a16:creationId xmlns:a16="http://schemas.microsoft.com/office/drawing/2014/main" id="{BF743AFD-6319-4089-8124-E80814480A04}"/>
              </a:ext>
            </a:extLst>
          </p:cNvPr>
          <p:cNvSpPr txBox="1">
            <a:spLocks/>
          </p:cNvSpPr>
          <p:nvPr/>
        </p:nvSpPr>
        <p:spPr>
          <a:xfrm>
            <a:off x="456322" y="3606313"/>
            <a:ext cx="7973359" cy="106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Залишкові помилки розподілятися навколо нуля без явних систематичних відхилень. Це означає, що модель правильно прогнозує як позитивні, так і від'ємні відхилення від справжніх значень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- Залишкові помилки рівномірно розподілені навколо лінії нульової помилки (червоної лінії). Це означає, що помилки мають подібне розподілення як для великих, так і для малих прогнозованих значень.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Відсутність великих відхилень свідчить про відсутність недоліків моделі в окремих областях або  між ознаками та цільовою змінною.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</p:txBody>
      </p:sp>
      <p:pic>
        <p:nvPicPr>
          <p:cNvPr id="335" name="Google Shape;33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3"/>
          <p:cNvSpPr txBox="1">
            <a:spLocks noGrp="1"/>
          </p:cNvSpPr>
          <p:nvPr>
            <p:ph type="subTitle" idx="1"/>
          </p:nvPr>
        </p:nvSpPr>
        <p:spPr>
          <a:xfrm>
            <a:off x="664475" y="561950"/>
            <a:ext cx="6284100" cy="5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" sz="25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якості моделей</a:t>
            </a:r>
            <a:endParaRPr sz="25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7;p72">
            <a:extLst>
              <a:ext uri="{FF2B5EF4-FFF2-40B4-BE49-F238E27FC236}">
                <a16:creationId xmlns:a16="http://schemas.microsoft.com/office/drawing/2014/main" id="{22A2B771-768A-4624-923E-074EFADE65EC}"/>
              </a:ext>
            </a:extLst>
          </p:cNvPr>
          <p:cNvSpPr txBox="1">
            <a:spLocks/>
          </p:cNvSpPr>
          <p:nvPr/>
        </p:nvSpPr>
        <p:spPr>
          <a:xfrm>
            <a:off x="514873" y="1016582"/>
            <a:ext cx="7558939" cy="354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uk-UA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uk-UA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Лінійна регресія</a:t>
            </a:r>
            <a:r>
              <a:rPr lang="uk-UA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457200" lvl="1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en-US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MSE: 0.00391</a:t>
            </a:r>
          </a:p>
          <a:p>
            <a:pPr marL="457200" lvl="1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en-US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R^2 Score: 0.790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Модель лінійної регресії показала гарні результати з високим коефіцієнтом детермінації (</a:t>
            </a: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R^2), 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що означає, що вона добре пояснює варіативність цільової змінної. Проте графік показує, що є деякі відхилення між справжніми та прогнозованими значеннями, особливо для високих значень "</a:t>
            </a: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Sleep efficiency".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en-US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uk-UA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Випадковий ліс</a:t>
            </a:r>
            <a:r>
              <a:rPr lang="uk-UA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457200" lvl="1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en-US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MSE: 0.00254</a:t>
            </a:r>
          </a:p>
          <a:p>
            <a:pPr marL="457200" lvl="1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en-US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R^2 Score: 0.863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SzPts val="1100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Модель випадкового лісу показала ще кращі результати, з нижчим значенням </a:t>
            </a: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 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і вищим коефіцієнтом детермінації (</a:t>
            </a: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R^2). 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Графік також показує менші відхилення між справжніми та прогнозованими значеннями, що свідчить про кращу точність моделі.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4"/>
          <p:cNvSpPr txBox="1"/>
          <p:nvPr/>
        </p:nvSpPr>
        <p:spPr>
          <a:xfrm>
            <a:off x="399825" y="532625"/>
            <a:ext cx="329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Висновки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6" name="Google Shape;3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350" y="2253584"/>
            <a:ext cx="3881876" cy="281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61050">
            <a:off x="7065873" y="-130722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76897">
            <a:off x="3734442" y="3385878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5;p74">
            <a:extLst>
              <a:ext uri="{FF2B5EF4-FFF2-40B4-BE49-F238E27FC236}">
                <a16:creationId xmlns:a16="http://schemas.microsoft.com/office/drawing/2014/main" id="{5FA78207-ACD1-44BA-AF93-A7FEC2743E99}"/>
              </a:ext>
            </a:extLst>
          </p:cNvPr>
          <p:cNvSpPr txBox="1"/>
          <p:nvPr/>
        </p:nvSpPr>
        <p:spPr>
          <a:xfrm>
            <a:off x="333709" y="2014544"/>
            <a:ext cx="4994334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Обидві моделі показали досить не поганий результат, але на основі аналізу якості та графічного представлення прогнозів можна зробити висновок, що модель випадкового лісу є більш точною для цих даних, оскільки вона має меншу середньоквадратичну помилку і вищий коефіцієнт детермінації.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</p:txBody>
      </p:sp>
      <p:pic>
        <p:nvPicPr>
          <p:cNvPr id="369" name="Google Shape;36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76"/>
          <p:cNvPicPr preferRelativeResize="0"/>
          <p:nvPr/>
        </p:nvPicPr>
        <p:blipFill rotWithShape="1">
          <a:blip r:embed="rId5">
            <a:alphaModFix/>
          </a:blip>
          <a:srcRect b="22305"/>
          <a:stretch/>
        </p:blipFill>
        <p:spPr>
          <a:xfrm>
            <a:off x="5470425" y="2357375"/>
            <a:ext cx="3403150" cy="25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6"/>
          <p:cNvSpPr txBox="1">
            <a:spLocks noGrp="1"/>
          </p:cNvSpPr>
          <p:nvPr>
            <p:ph type="subTitle" idx="1"/>
          </p:nvPr>
        </p:nvSpPr>
        <p:spPr>
          <a:xfrm>
            <a:off x="583275" y="565700"/>
            <a:ext cx="85206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Мої інсайти і враження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lang="ru-UA" sz="4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72;p76">
            <a:extLst>
              <a:ext uri="{FF2B5EF4-FFF2-40B4-BE49-F238E27FC236}">
                <a16:creationId xmlns:a16="http://schemas.microsoft.com/office/drawing/2014/main" id="{2971A0CC-7204-4235-8955-32D8BD8CD821}"/>
              </a:ext>
            </a:extLst>
          </p:cNvPr>
          <p:cNvSpPr txBox="1">
            <a:spLocks/>
          </p:cNvSpPr>
          <p:nvPr/>
        </p:nvSpPr>
        <p:spPr>
          <a:xfrm>
            <a:off x="603337" y="968588"/>
            <a:ext cx="5363970" cy="37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80000"/>
              </a:lnSpc>
              <a:buSzPts val="935"/>
              <a:buFont typeface="Wingdings" panose="05000000000000000000" pitchFamily="2" charset="2"/>
              <a:buChar char="q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Легко завантажувати, очищувати та обробляти дані засобами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що дозволяє швидко розуміти особливості набору даних.</a:t>
            </a:r>
          </a:p>
          <a:p>
            <a:pPr marL="171450" indent="-171450">
              <a:lnSpc>
                <a:spcPct val="80000"/>
              </a:lnSpc>
              <a:buSzPts val="935"/>
              <a:buFont typeface="Wingdings" panose="05000000000000000000" pitchFamily="2" charset="2"/>
              <a:buChar char="q"/>
            </a:pPr>
            <a:endParaRPr lang="uk-UA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Застосування функцій агрегування (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median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), фільтрації, групування та візуалізації даних допомагає зрозуміти розподіл та структуру даних.</a:t>
            </a: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endParaRPr lang="uk-UA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Вміння використовувати модулі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sklearn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для побудови різних моделей машинного навчання, таких як лінійна регресія, випадковий ліс, тощо, відкриває безліч можливостей для аналізу даних та прогнозування.</a:t>
            </a: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endParaRPr lang="uk-UA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Розуміння основних концепцій, таких як навчання моделей, підгонка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гіперпараметрів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та оцінка моделей, дозволяє ефективно використовувати бібліотеку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для вирішення практичних завдань</a:t>
            </a: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endParaRPr lang="uk-UA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Після побудови моделі можна використовувати її для прогнозування на нових даних, що дозволяє отримувати цінні прогностичні результати.</a:t>
            </a: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endParaRPr lang="uk-UA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Важливо розуміти, як правильно використовувати модель для прогнозування, включаючи обробку вхідних даних, виклик методу </a:t>
            </a:r>
            <a:r>
              <a:rPr lang="uk-UA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predict</a:t>
            </a:r>
            <a:r>
              <a:rPr lang="uk-UA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() та інтерпретацію результатів.</a:t>
            </a:r>
          </a:p>
          <a:p>
            <a:pPr marL="171450" indent="-171450">
              <a:lnSpc>
                <a:spcPct val="80000"/>
              </a:lnSpc>
              <a:buSzPts val="935"/>
              <a:buFont typeface="Arial" panose="020B0604020202020204" pitchFamily="34" charset="0"/>
              <a:buChar char="•"/>
            </a:pPr>
            <a:endParaRPr lang="uk-UA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lnSpc>
                <a:spcPct val="150000"/>
              </a:lnSpc>
              <a:buSzPts val="935"/>
              <a:buFont typeface="Arial" panose="020B0604020202020204" pitchFamily="34" charset="0"/>
              <a:buChar char="•"/>
            </a:pPr>
            <a:r>
              <a:rPr lang="uk-UA" sz="1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Здобуті навички допомагають розуміти та аналізувати дані, побудувати моделі для прогнозування та використовувати їх для прийняття обґрунтованих рішень у різних областях, включаючи науку про дані, бізнес аналітику, фінанси та інші.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7"/>
          <p:cNvSpPr txBox="1"/>
          <p:nvPr/>
        </p:nvSpPr>
        <p:spPr>
          <a:xfrm>
            <a:off x="1383050" y="2171550"/>
            <a:ext cx="5825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" name="Google Shape;38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72" y="2693025"/>
            <a:ext cx="2604025" cy="22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1"/>
          <p:cNvSpPr txBox="1"/>
          <p:nvPr/>
        </p:nvSpPr>
        <p:spPr>
          <a:xfrm>
            <a:off x="3920775" y="690700"/>
            <a:ext cx="4876800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Віталій Нестеренко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uk-UA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роки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uk-UA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Потенційний п</a:t>
            </a: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рацівник великої корпорації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Захоплююсь </a:t>
            </a:r>
            <a:r>
              <a:rPr lang="uk-UA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йогою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uk-UA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плаванням та вело їздою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Люблю люблю подорожувати </a:t>
            </a:r>
            <a:r>
              <a:rPr lang="uk-UA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та </a:t>
            </a: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проводити час </a:t>
            </a:r>
            <a:r>
              <a:rPr lang="uk-UA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 родиною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1" y="1065300"/>
            <a:ext cx="2007025" cy="31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4"/>
          <p:cNvSpPr txBox="1">
            <a:spLocks noGrp="1"/>
          </p:cNvSpPr>
          <p:nvPr>
            <p:ph type="subTitle" idx="1"/>
          </p:nvPr>
        </p:nvSpPr>
        <p:spPr>
          <a:xfrm>
            <a:off x="311700" y="1153450"/>
            <a:ext cx="8520600" cy="17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та підготовка даних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6"/>
          <p:cNvSpPr/>
          <p:nvPr/>
        </p:nvSpPr>
        <p:spPr>
          <a:xfrm>
            <a:off x="0" y="6927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</p:txBody>
      </p:sp>
      <p:pic>
        <p:nvPicPr>
          <p:cNvPr id="268" name="Google Shape;26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6"/>
          <p:cNvPicPr preferRelativeResize="0"/>
          <p:nvPr/>
        </p:nvPicPr>
        <p:blipFill rotWithShape="1">
          <a:blip r:embed="rId5">
            <a:alphaModFix/>
          </a:blip>
          <a:srcRect r="8817" b="14799"/>
          <a:stretch/>
        </p:blipFill>
        <p:spPr>
          <a:xfrm rot="-2230968">
            <a:off x="7263630" y="2655827"/>
            <a:ext cx="2044538" cy="28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6"/>
          <p:cNvSpPr txBox="1"/>
          <p:nvPr/>
        </p:nvSpPr>
        <p:spPr>
          <a:xfrm>
            <a:off x="838650" y="437000"/>
            <a:ext cx="746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Підготовка даних</a:t>
            </a:r>
            <a:endParaRPr sz="2500"/>
          </a:p>
        </p:txBody>
      </p:sp>
      <p:pic>
        <p:nvPicPr>
          <p:cNvPr id="272" name="Google Shape;272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9;p65">
            <a:extLst>
              <a:ext uri="{FF2B5EF4-FFF2-40B4-BE49-F238E27FC236}">
                <a16:creationId xmlns:a16="http://schemas.microsoft.com/office/drawing/2014/main" id="{B106D62E-4391-44B9-A196-8BF0027563D8}"/>
              </a:ext>
            </a:extLst>
          </p:cNvPr>
          <p:cNvSpPr txBox="1">
            <a:spLocks/>
          </p:cNvSpPr>
          <p:nvPr/>
        </p:nvSpPr>
        <p:spPr>
          <a:xfrm>
            <a:off x="0" y="1517073"/>
            <a:ext cx="8645807" cy="2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Попередній  аналіз даних показав що дані в базовій таблиці не однорідні і потребують систематизації/форматування для цього були виконані наступні дії:</a:t>
            </a:r>
          </a:p>
          <a:p>
            <a:pPr marL="800100" lvl="1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Створена додаткова колонка «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bedtime norm</a:t>
            </a: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» яка приводить відлік годин відходу до сну, де 21:00 прийнято за точку відлуку як 0, 22:00 як 1 і т. д.</a:t>
            </a:r>
          </a:p>
          <a:p>
            <a:pPr marL="800100" lvl="1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Всі пусті значення таблиці заміщені на «0» </a:t>
            </a:r>
          </a:p>
          <a:p>
            <a:pPr marL="800100" lvl="1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Текстові значення «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Yes</a:t>
            </a:r>
            <a:r>
              <a:rPr lang="ru-RU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» та «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ru-RU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» колонки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'Smoking status’</a:t>
            </a:r>
            <a:r>
              <a:rPr lang="ru-RU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приведен</a:t>
            </a: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і до булевих</a:t>
            </a:r>
          </a:p>
          <a:p>
            <a:pPr marL="800100" lvl="1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Колонки 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'ID',  'Gender',  'Wakeup time’</a:t>
            </a:r>
            <a:r>
              <a:rPr lang="uk-UA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прибрані як не суттєві з вибірки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5"/>
          <p:cNvSpPr txBox="1">
            <a:spLocks noGrp="1"/>
          </p:cNvSpPr>
          <p:nvPr>
            <p:ph type="subTitle" idx="1"/>
          </p:nvPr>
        </p:nvSpPr>
        <p:spPr>
          <a:xfrm>
            <a:off x="363725" y="393850"/>
            <a:ext cx="575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даних</a:t>
            </a:r>
            <a:endParaRPr sz="25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5200" y="2836825"/>
            <a:ext cx="3664332" cy="22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91698">
            <a:off x="6207545" y="3590268"/>
            <a:ext cx="818012" cy="2482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9;p65">
            <a:extLst>
              <a:ext uri="{FF2B5EF4-FFF2-40B4-BE49-F238E27FC236}">
                <a16:creationId xmlns:a16="http://schemas.microsoft.com/office/drawing/2014/main" id="{7AF2BA12-B0E0-4730-B32D-AC0F8485FDFA}"/>
              </a:ext>
            </a:extLst>
          </p:cNvPr>
          <p:cNvSpPr txBox="1">
            <a:spLocks/>
          </p:cNvSpPr>
          <p:nvPr/>
        </p:nvSpPr>
        <p:spPr>
          <a:xfrm>
            <a:off x="795218" y="968777"/>
            <a:ext cx="492147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uk-UA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Попередньо підготовлені дані було проаналізовано та взяті до уваги основні статистичні показники</a:t>
            </a:r>
            <a:r>
              <a:rPr lang="ru-RU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indent="0" algn="l"/>
            <a:r>
              <a:rPr lang="uk-UA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CB9EA1-D008-4E39-8480-4D9942EE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581" y="1592625"/>
            <a:ext cx="3587527" cy="3257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5"/>
          <p:cNvSpPr txBox="1">
            <a:spLocks noGrp="1"/>
          </p:cNvSpPr>
          <p:nvPr>
            <p:ph type="subTitle" idx="1"/>
          </p:nvPr>
        </p:nvSpPr>
        <p:spPr>
          <a:xfrm>
            <a:off x="442825" y="34751"/>
            <a:ext cx="575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даних</a:t>
            </a:r>
            <a:endParaRPr sz="25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5200" y="2836825"/>
            <a:ext cx="3664332" cy="22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91698">
            <a:off x="6207545" y="3590268"/>
            <a:ext cx="818012" cy="2482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9;p65">
            <a:extLst>
              <a:ext uri="{FF2B5EF4-FFF2-40B4-BE49-F238E27FC236}">
                <a16:creationId xmlns:a16="http://schemas.microsoft.com/office/drawing/2014/main" id="{7AF2BA12-B0E0-4730-B32D-AC0F8485FDFA}"/>
              </a:ext>
            </a:extLst>
          </p:cNvPr>
          <p:cNvSpPr txBox="1">
            <a:spLocks/>
          </p:cNvSpPr>
          <p:nvPr/>
        </p:nvSpPr>
        <p:spPr>
          <a:xfrm>
            <a:off x="442825" y="660903"/>
            <a:ext cx="8258350" cy="91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210000"/>
              </a:lnSpc>
            </a:pPr>
            <a:r>
              <a:rPr lang="uk-UA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Кореляція показників дозволяє зробити висновок,  що існує чітка  залежність якості сну від питомої ваги глибокої фази сну: чим більша питома вага глибокої фази тим якість сну вища. </a:t>
            </a:r>
          </a:p>
          <a:p>
            <a:pPr marL="0" indent="0" algn="l">
              <a:lnSpc>
                <a:spcPct val="210000"/>
              </a:lnSpc>
            </a:pPr>
            <a:r>
              <a:rPr lang="uk-UA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Разом з тим прослідковується позитивний вплив на якість сну і в тих в кого більша частота заняття спортом</a:t>
            </a:r>
          </a:p>
          <a:p>
            <a:pPr marL="0" indent="0" algn="l">
              <a:lnSpc>
                <a:spcPct val="220000"/>
              </a:lnSpc>
            </a:pPr>
            <a:r>
              <a:rPr lang="uk-UA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7B3650-9E8D-4BB5-9AC9-10FFABFCD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839" y="1705855"/>
            <a:ext cx="3776543" cy="32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5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7"/>
          <p:cNvSpPr txBox="1">
            <a:spLocks noGrp="1"/>
          </p:cNvSpPr>
          <p:nvPr>
            <p:ph type="subTitle" idx="1"/>
          </p:nvPr>
        </p:nvSpPr>
        <p:spPr>
          <a:xfrm>
            <a:off x="311700" y="1153450"/>
            <a:ext cx="8520600" cy="17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Моделювання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8"/>
          <p:cNvSpPr txBox="1"/>
          <p:nvPr/>
        </p:nvSpPr>
        <p:spPr>
          <a:xfrm>
            <a:off x="389475" y="1065841"/>
            <a:ext cx="5116800" cy="350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➔"/>
            </a:pPr>
            <a:endParaRPr lang="uk-UA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uk-UA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моделей були вибрані </a:t>
            </a:r>
            <a:r>
              <a:rPr lang="uk-UA" sz="10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лінійної регресії </a:t>
            </a:r>
            <a:r>
              <a:rPr lang="uk-UA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 </a:t>
            </a:r>
            <a:r>
              <a:rPr lang="uk-UA" sz="10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випадкового лісу</a:t>
            </a:r>
            <a:r>
              <a:rPr lang="uk-UA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Модель лінійної регресії по причині її простоти і зрозумілості. Перевагою моделі випадкового лісу є те, що вона здатна до обробки великих обсягів даних з великою кількістю ознак, і не схильна до перенавчання. Крім того, вона ефективно працює з даними, що містять багато шуму та недосконалостей.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uk-UA" sz="10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Основний акцент був зроблений на модель випадкового лісу зважаючи на зазначені переваги та легкість експериментування з кількістю дерев зміною становлення параметра зіткнення для генератора псевдовипадкових чисел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uk-UA"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uk-UA"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uk-UA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68"/>
          <p:cNvSpPr txBox="1">
            <a:spLocks noGrp="1"/>
          </p:cNvSpPr>
          <p:nvPr>
            <p:ph type="subTitle" idx="1"/>
          </p:nvPr>
        </p:nvSpPr>
        <p:spPr>
          <a:xfrm>
            <a:off x="478550" y="461675"/>
            <a:ext cx="67596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Опис моделей та експериментів</a:t>
            </a:r>
            <a:endParaRPr sz="2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4650" y="2041405"/>
            <a:ext cx="2969875" cy="27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65422">
            <a:off x="7502651" y="530000"/>
            <a:ext cx="1251873" cy="12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09090">
            <a:off x="4120351" y="3845125"/>
            <a:ext cx="1251874" cy="125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549839">
            <a:off x="1742729" y="4178062"/>
            <a:ext cx="774593" cy="7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DA4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"/>
          <p:cNvSpPr txBox="1">
            <a:spLocks noGrp="1"/>
          </p:cNvSpPr>
          <p:nvPr>
            <p:ph type="subTitle" idx="1"/>
          </p:nvPr>
        </p:nvSpPr>
        <p:spPr>
          <a:xfrm>
            <a:off x="329175" y="393850"/>
            <a:ext cx="4225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</a:t>
            </a:r>
            <a:endParaRPr sz="25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" name="Google Shape;3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117948" y="-226122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0984D-CBFF-40BC-9911-83DA8EF81D50}"/>
              </a:ext>
            </a:extLst>
          </p:cNvPr>
          <p:cNvSpPr txBox="1"/>
          <p:nvPr/>
        </p:nvSpPr>
        <p:spPr>
          <a:xfrm>
            <a:off x="514874" y="1160950"/>
            <a:ext cx="52425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Для оцінки якості моделей використані дві основні найпоширеніші  метрики: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lvl="5" indent="-285750">
              <a:buFont typeface="Wingdings" panose="05000000000000000000" pitchFamily="2" charset="2"/>
              <a:buChar char="q"/>
            </a:pPr>
            <a:r>
              <a:rPr lang="uk-UA" dirty="0">
                <a:solidFill>
                  <a:schemeClr val="bg1"/>
                </a:solidFill>
              </a:rPr>
              <a:t>Середньоквадратична помилка (MSE)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uk-UA" dirty="0">
              <a:solidFill>
                <a:schemeClr val="bg1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uk-UA" dirty="0">
                <a:solidFill>
                  <a:schemeClr val="bg1"/>
                </a:solidFill>
              </a:rPr>
              <a:t>Коефіцієнт детермінації (R^2)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b="0" i="0" dirty="0">
                <a:solidFill>
                  <a:schemeClr val="bg1"/>
                </a:solidFill>
                <a:effectLst/>
                <a:latin typeface="Söhne"/>
              </a:rPr>
              <a:t>Ці метрики допомагають визначити, наскільки точно модель прогнозує цільову змінну та як вона пояснює варіацію у вихідних даних.</a:t>
            </a:r>
            <a:endParaRPr lang="uk-UA" dirty="0">
              <a:solidFill>
                <a:schemeClr val="bg1"/>
              </a:solidFill>
            </a:endParaRPr>
          </a:p>
          <a:p>
            <a:endParaRPr lang="ru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840</Words>
  <Application>Microsoft Office PowerPoint</Application>
  <PresentationFormat>Экран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Calibri</vt:lpstr>
      <vt:lpstr>Open Sans</vt:lpstr>
      <vt:lpstr>Wingdings</vt:lpstr>
      <vt:lpstr>Helvetica Neue Light</vt:lpstr>
      <vt:lpstr>Helvetica Neue</vt:lpstr>
      <vt:lpstr>Söhne</vt:lpstr>
      <vt:lpstr>Montserrat</vt:lpstr>
      <vt:lpstr>Arial</vt:lpstr>
      <vt:lpstr>Roboto</vt:lpstr>
      <vt:lpstr>Courier New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Vitaliy Nesterenko</cp:lastModifiedBy>
  <cp:revision>19</cp:revision>
  <dcterms:modified xsi:type="dcterms:W3CDTF">2024-02-18T14:33:48Z</dcterms:modified>
</cp:coreProperties>
</file>