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79" autoAdjust="0"/>
    <p:restoredTop sz="95020" autoAdjust="0"/>
  </p:normalViewPr>
  <p:slideViewPr>
    <p:cSldViewPr>
      <p:cViewPr varScale="1">
        <p:scale>
          <a:sx n="54" d="100"/>
          <a:sy n="54" d="100"/>
        </p:scale>
        <p:origin x="82" y="2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461566" y="1454169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4" y="3518411"/>
            <a:ext cx="6141921" cy="56945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  Data Analysis</a:t>
            </a:r>
          </a:p>
          <a:p>
            <a:pPr algn="ctr">
              <a:lnSpc>
                <a:spcPts val="11059"/>
              </a:lnSpc>
            </a:pP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581833" y="2135141"/>
            <a:ext cx="5677467" cy="312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610BCAA-3733-6604-B143-4C5745476D94}"/>
              </a:ext>
            </a:extLst>
          </p:cNvPr>
          <p:cNvSpPr txBox="1"/>
          <p:nvPr/>
        </p:nvSpPr>
        <p:spPr>
          <a:xfrm>
            <a:off x="11003883" y="1080597"/>
            <a:ext cx="6833365" cy="1052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Analysis</a:t>
            </a:r>
          </a:p>
          <a:p>
            <a:endParaRPr lang="en-US" dirty="0"/>
          </a:p>
          <a:p>
            <a:r>
              <a:rPr lang="en-US" sz="2400" dirty="0"/>
              <a:t>Animals and science are the two most popular categories of content, showing that people enjoy “real-life” and “factual” content the most.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Insight</a:t>
            </a:r>
          </a:p>
          <a:p>
            <a:endParaRPr lang="en-US" dirty="0"/>
          </a:p>
          <a:p>
            <a:r>
              <a:rPr lang="en-US" sz="2400" dirty="0"/>
              <a:t>Food is a common theme with the top 5 Categories with “Healthy Eating” ranking the highest. This may indicate the audience type within your user base. With this insight, you can create a campaign and work with healthy eating brands to boost user engagement.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Next Steps</a:t>
            </a:r>
          </a:p>
          <a:p>
            <a:endParaRPr lang="en-US" dirty="0"/>
          </a:p>
          <a:p>
            <a:r>
              <a:rPr lang="en-US" sz="2400" dirty="0"/>
              <a:t>This analysis is insightful, but it’s time to take this analysis into larger scale production for real-time understanding of your business. We can show you ow to do this.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62670" y="2005583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EFF97C-E556-1A48-89BD-052DA5323149}"/>
              </a:ext>
            </a:extLst>
          </p:cNvPr>
          <p:cNvSpPr/>
          <p:nvPr/>
        </p:nvSpPr>
        <p:spPr>
          <a:xfrm>
            <a:off x="8499198" y="3435340"/>
            <a:ext cx="7426602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tx1"/>
                </a:solidFill>
                <a:latin typeface="Aptos" panose="020B0004020202020204" pitchFamily="34" charset="0"/>
              </a:rPr>
              <a:t>Social Buzz is a fast growing technology unicorn that need to adapt quickly to it’s global scale. </a:t>
            </a:r>
          </a:p>
          <a:p>
            <a:r>
              <a:rPr lang="en-US" sz="2400" b="0" cap="none" spc="0" dirty="0">
                <a:ln w="0"/>
                <a:solidFill>
                  <a:schemeClr val="tx1"/>
                </a:solidFill>
                <a:latin typeface="Aptos" panose="020B0004020202020204" pitchFamily="34" charset="0"/>
              </a:rPr>
              <a:t>Accenture has begun a 3 month POC focusing on these tasks:</a:t>
            </a:r>
          </a:p>
          <a:p>
            <a:endParaRPr lang="en-US" sz="2400" dirty="0">
              <a:ln w="0"/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latin typeface="Aptos" panose="020B0004020202020204" pitchFamily="34" charset="0"/>
              </a:rPr>
              <a:t>An audit of Social Buzz’s big data practice.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latin typeface="Aptos" panose="020B0004020202020204" pitchFamily="34" charset="0"/>
              </a:rPr>
              <a:t>Recommendations for a successful IPO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latin typeface="Aptos" panose="020B0004020202020204" pitchFamily="34" charset="0"/>
              </a:rPr>
              <a:t>Analysis to find Social Buzz’s top 5 most popular categories of content.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ptos" panose="020B0004020202020204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5F2DDF-96B0-A637-EE0D-AE86A160800B}"/>
              </a:ext>
            </a:extLst>
          </p:cNvPr>
          <p:cNvSpPr txBox="1"/>
          <p:nvPr/>
        </p:nvSpPr>
        <p:spPr>
          <a:xfrm>
            <a:off x="2239560" y="4624322"/>
            <a:ext cx="61424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Over </a:t>
            </a:r>
            <a:r>
              <a:rPr lang="en-US" sz="3200" u="sng" dirty="0">
                <a:solidFill>
                  <a:schemeClr val="bg1"/>
                </a:solidFill>
                <a:latin typeface="Aptos" panose="020B0004020202020204" pitchFamily="34" charset="0"/>
              </a:rPr>
              <a:t>100000</a:t>
            </a:r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 posts per day</a:t>
            </a:r>
          </a:p>
          <a:p>
            <a:endParaRPr lang="en-US" sz="3200" u="sng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3200" u="sng" dirty="0">
                <a:solidFill>
                  <a:schemeClr val="bg1"/>
                </a:solidFill>
                <a:latin typeface="Aptos" panose="020B0004020202020204" pitchFamily="34" charset="0"/>
              </a:rPr>
              <a:t>36,500,000</a:t>
            </a:r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 pieces of content per year!</a:t>
            </a:r>
          </a:p>
          <a:p>
            <a:endParaRPr lang="en-US" sz="3200" u="sng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endParaRPr lang="en-US" sz="3200" u="sng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Aptos" panose="020B0004020202020204" pitchFamily="34" charset="0"/>
              </a:rPr>
              <a:t>But how to capitalize on it when there is so much?</a:t>
            </a:r>
          </a:p>
          <a:p>
            <a:endParaRPr lang="en-IN" sz="24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IN" sz="2400" b="1" u="sng" dirty="0">
                <a:solidFill>
                  <a:schemeClr val="bg1"/>
                </a:solidFill>
                <a:latin typeface="Aptos" panose="020B0004020202020204" pitchFamily="34" charset="0"/>
              </a:rPr>
              <a:t>Analysis to find Social Buzz’s top 5 most popular categories of content</a:t>
            </a:r>
            <a:endParaRPr lang="en-US" sz="3200" b="1" u="sng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41936" y="988138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ABB8CC-ED76-032E-B369-3DE6179427ED}"/>
              </a:ext>
            </a:extLst>
          </p:cNvPr>
          <p:cNvSpPr txBox="1"/>
          <p:nvPr/>
        </p:nvSpPr>
        <p:spPr>
          <a:xfrm>
            <a:off x="14182304" y="1601772"/>
            <a:ext cx="3267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Nathan Cummings</a:t>
            </a:r>
            <a:endParaRPr lang="en-IN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DE6665-7050-A2D4-5619-8D2C8F8AB0D0}"/>
              </a:ext>
            </a:extLst>
          </p:cNvPr>
          <p:cNvSpPr txBox="1"/>
          <p:nvPr/>
        </p:nvSpPr>
        <p:spPr>
          <a:xfrm>
            <a:off x="14103656" y="4550711"/>
            <a:ext cx="3027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Matt Donovan</a:t>
            </a:r>
            <a:endParaRPr lang="en-IN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2A34EE-F1EE-651E-383C-5F4329293B4E}"/>
              </a:ext>
            </a:extLst>
          </p:cNvPr>
          <p:cNvSpPr txBox="1"/>
          <p:nvPr/>
        </p:nvSpPr>
        <p:spPr>
          <a:xfrm>
            <a:off x="14182304" y="7388774"/>
            <a:ext cx="3027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Padmaja</a:t>
            </a:r>
            <a:endParaRPr lang="en-IN" sz="3200" dirty="0"/>
          </a:p>
        </p:txBody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30642" y="6850721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5209E4C-7FFC-9C4C-8C16-D50B8D465D19}"/>
              </a:ext>
            </a:extLst>
          </p:cNvPr>
          <p:cNvSpPr txBox="1"/>
          <p:nvPr/>
        </p:nvSpPr>
        <p:spPr>
          <a:xfrm>
            <a:off x="14256703" y="2186547"/>
            <a:ext cx="3524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Chief Technical Architect</a:t>
            </a:r>
            <a:endParaRPr lang="en-IN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F27EBE-C226-A1BE-C7FD-3B7B16E65AB6}"/>
              </a:ext>
            </a:extLst>
          </p:cNvPr>
          <p:cNvSpPr txBox="1"/>
          <p:nvPr/>
        </p:nvSpPr>
        <p:spPr>
          <a:xfrm>
            <a:off x="14116526" y="5122738"/>
            <a:ext cx="352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Senior Principle</a:t>
            </a:r>
            <a:endParaRPr lang="en-IN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0B5EE8-B74F-442F-91DF-B3130B9C7F7D}"/>
              </a:ext>
            </a:extLst>
          </p:cNvPr>
          <p:cNvSpPr txBox="1"/>
          <p:nvPr/>
        </p:nvSpPr>
        <p:spPr>
          <a:xfrm>
            <a:off x="14209276" y="7948053"/>
            <a:ext cx="352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Analyst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F9B340-498A-6ED2-581D-37D64467EF95}"/>
              </a:ext>
            </a:extLst>
          </p:cNvPr>
          <p:cNvSpPr txBox="1"/>
          <p:nvPr/>
        </p:nvSpPr>
        <p:spPr>
          <a:xfrm>
            <a:off x="4134330" y="1456564"/>
            <a:ext cx="504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Understanding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AB8337-3FC8-591C-22B8-3D49F8B205B5}"/>
              </a:ext>
            </a:extLst>
          </p:cNvPr>
          <p:cNvSpPr txBox="1"/>
          <p:nvPr/>
        </p:nvSpPr>
        <p:spPr>
          <a:xfrm>
            <a:off x="6012553" y="3018010"/>
            <a:ext cx="504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Cleaning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7D71C1-9E26-315E-BDAE-BAADC7D6D514}"/>
              </a:ext>
            </a:extLst>
          </p:cNvPr>
          <p:cNvSpPr txBox="1"/>
          <p:nvPr/>
        </p:nvSpPr>
        <p:spPr>
          <a:xfrm>
            <a:off x="8132898" y="4656995"/>
            <a:ext cx="504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Modelling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AA0CE3-965E-8916-A24B-8760A3496F04}"/>
              </a:ext>
            </a:extLst>
          </p:cNvPr>
          <p:cNvSpPr txBox="1"/>
          <p:nvPr/>
        </p:nvSpPr>
        <p:spPr>
          <a:xfrm>
            <a:off x="9941174" y="6271701"/>
            <a:ext cx="504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Analysis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B0EBA7-F1F9-92E5-91B8-46638074D15D}"/>
              </a:ext>
            </a:extLst>
          </p:cNvPr>
          <p:cNvSpPr txBox="1"/>
          <p:nvPr/>
        </p:nvSpPr>
        <p:spPr>
          <a:xfrm>
            <a:off x="11717438" y="8006555"/>
            <a:ext cx="504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Uncover Insights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C5FEF0-954E-A301-0949-2730618F7B32}"/>
              </a:ext>
            </a:extLst>
          </p:cNvPr>
          <p:cNvSpPr txBox="1"/>
          <p:nvPr/>
        </p:nvSpPr>
        <p:spPr>
          <a:xfrm>
            <a:off x="2901362" y="2684094"/>
            <a:ext cx="11321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A100FF"/>
                </a:solidFill>
              </a:rPr>
              <a:t>16</a:t>
            </a:r>
            <a:endParaRPr lang="en-IN" sz="6600" dirty="0">
              <a:solidFill>
                <a:srgbClr val="A100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2B93CE-303E-79E3-69CC-804A6F508DCD}"/>
              </a:ext>
            </a:extLst>
          </p:cNvPr>
          <p:cNvSpPr txBox="1"/>
          <p:nvPr/>
        </p:nvSpPr>
        <p:spPr>
          <a:xfrm>
            <a:off x="12670342" y="2684094"/>
            <a:ext cx="43534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A100FF"/>
                </a:solidFill>
              </a:rPr>
              <a:t>January</a:t>
            </a:r>
            <a:endParaRPr lang="en-IN" sz="6600" dirty="0">
              <a:solidFill>
                <a:srgbClr val="A1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427BEF-E249-2E0B-954D-6434D63E4286}"/>
              </a:ext>
            </a:extLst>
          </p:cNvPr>
          <p:cNvSpPr txBox="1"/>
          <p:nvPr/>
        </p:nvSpPr>
        <p:spPr>
          <a:xfrm>
            <a:off x="7796966" y="2707167"/>
            <a:ext cx="19226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A100FF"/>
                </a:solidFill>
              </a:rPr>
              <a:t>1897</a:t>
            </a:r>
            <a:endParaRPr lang="en-IN" sz="6600" dirty="0">
              <a:solidFill>
                <a:srgbClr val="A1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F3AC02-434A-881C-2BD6-DC47AC30A6F3}"/>
              </a:ext>
            </a:extLst>
          </p:cNvPr>
          <p:cNvSpPr txBox="1"/>
          <p:nvPr/>
        </p:nvSpPr>
        <p:spPr>
          <a:xfrm>
            <a:off x="1904146" y="4798713"/>
            <a:ext cx="3418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Unique Categories</a:t>
            </a:r>
            <a:endParaRPr lang="en-IN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3743DC-7D7C-788D-9924-CB8584586A48}"/>
              </a:ext>
            </a:extLst>
          </p:cNvPr>
          <p:cNvSpPr txBox="1"/>
          <p:nvPr/>
        </p:nvSpPr>
        <p:spPr>
          <a:xfrm>
            <a:off x="7434878" y="4831547"/>
            <a:ext cx="3418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Reactions to Animal Posts</a:t>
            </a:r>
            <a:endParaRPr lang="en-IN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E05A24-61BE-29CB-C675-42BCAFB79C34}"/>
              </a:ext>
            </a:extLst>
          </p:cNvPr>
          <p:cNvSpPr txBox="1"/>
          <p:nvPr/>
        </p:nvSpPr>
        <p:spPr>
          <a:xfrm>
            <a:off x="12844944" y="4798713"/>
            <a:ext cx="3228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Month with most posts</a:t>
            </a:r>
            <a:endParaRPr lang="en-IN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21BA527-9FBB-8036-CB28-D9256693EB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1" y="1656431"/>
            <a:ext cx="12042284" cy="73909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4C62178-DAA0-7142-7020-44BE653F7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291" y="1181100"/>
            <a:ext cx="13167782" cy="770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298</Words>
  <Application>Microsoft Office PowerPoint</Application>
  <PresentationFormat>Custom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Graphik Regular</vt:lpstr>
      <vt:lpstr>Clear Sans Regular Bold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Shanmuga Nallathambi</cp:lastModifiedBy>
  <cp:revision>10</cp:revision>
  <dcterms:created xsi:type="dcterms:W3CDTF">2006-08-16T00:00:00Z</dcterms:created>
  <dcterms:modified xsi:type="dcterms:W3CDTF">2024-08-28T09:27:58Z</dcterms:modified>
  <dc:identifier>DAEhDyfaYKE</dc:identifier>
</cp:coreProperties>
</file>