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75" r:id="rId11"/>
    <p:sldId id="276" r:id="rId12"/>
    <p:sldId id="277" r:id="rId13"/>
    <p:sldId id="278" r:id="rId14"/>
    <p:sldId id="279" r:id="rId15"/>
    <p:sldId id="280" r:id="rId16"/>
    <p:sldId id="281" r:id="rId17"/>
    <p:sldId id="282" r:id="rId18"/>
    <p:sldId id="265" r:id="rId19"/>
    <p:sldId id="266" r:id="rId20"/>
    <p:sldId id="274" r:id="rId21"/>
    <p:sldId id="273" r:id="rId22"/>
    <p:sldId id="269" r:id="rId23"/>
    <p:sldId id="270" r:id="rId24"/>
    <p:sldId id="271" r:id="rId25"/>
    <p:sldId id="27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0CF010-5C92-42C7-9601-938FE3C4EB29}"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92E3E-15FC-46C6-A788-783863C23DE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0CF010-5C92-42C7-9601-938FE3C4EB29}"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92E3E-15FC-46C6-A788-783863C23DE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E0CF010-5C92-42C7-9601-938FE3C4EB29}"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92E3E-15FC-46C6-A788-783863C23DEE}"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0CF010-5C92-42C7-9601-938FE3C4EB29}"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92E3E-15FC-46C6-A788-783863C23DEE}"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0CF010-5C92-42C7-9601-938FE3C4EB29}"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92E3E-15FC-46C6-A788-783863C23DE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E0CF010-5C92-42C7-9601-938FE3C4EB29}"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92E3E-15FC-46C6-A788-783863C23DEE}"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0CF010-5C92-42C7-9601-938FE3C4EB29}" type="datetimeFigureOut">
              <a:rPr lang="en-US" smtClean="0"/>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92E3E-15FC-46C6-A788-783863C23DE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0CF010-5C92-42C7-9601-938FE3C4EB29}" type="datetimeFigureOut">
              <a:rPr lang="en-US" smtClean="0"/>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F92E3E-15FC-46C6-A788-783863C23DE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E0CF010-5C92-42C7-9601-938FE3C4EB29}" type="datetimeFigureOut">
              <a:rPr lang="en-US" smtClean="0"/>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F92E3E-15FC-46C6-A788-783863C23DE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E0CF010-5C92-42C7-9601-938FE3C4EB29}"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92E3E-15FC-46C6-A788-783863C23DEE}"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CF010-5C92-42C7-9601-938FE3C4EB29}"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92E3E-15FC-46C6-A788-783863C23DEE}"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E0CF010-5C92-42C7-9601-938FE3C4EB29}" type="datetimeFigureOut">
              <a:rPr lang="en-US" smtClean="0"/>
              <a:t>3/31/2016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F92E3E-15FC-46C6-A788-783863C23DEE}"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851648" cy="2743200"/>
          </a:xfrm>
        </p:spPr>
        <p:txBody>
          <a:bodyPr>
            <a:noAutofit/>
          </a:bodyPr>
          <a:lstStyle/>
          <a:p>
            <a:pPr algn="ctr"/>
            <a:r>
              <a:rPr lang="en-US" sz="4000" dirty="0">
                <a:effectLst/>
              </a:rPr>
              <a:t>PUBLIC </a:t>
            </a:r>
            <a:r>
              <a:rPr lang="en-US" sz="4000" dirty="0" smtClean="0">
                <a:effectLst/>
              </a:rPr>
              <a:t> VERIFIABILITY   </a:t>
            </a:r>
            <a:r>
              <a:rPr lang="en-US" sz="4000" dirty="0">
                <a:effectLst/>
              </a:rPr>
              <a:t>FOR </a:t>
            </a:r>
            <a:r>
              <a:rPr lang="en-US" sz="4000" dirty="0" smtClean="0">
                <a:effectLst/>
              </a:rPr>
              <a:t>  ENHANCEMENT  OF  </a:t>
            </a:r>
            <a:r>
              <a:rPr lang="en-US" sz="4000" dirty="0">
                <a:effectLst/>
              </a:rPr>
              <a:t>SECRET </a:t>
            </a:r>
            <a:r>
              <a:rPr lang="en-US" sz="4000" dirty="0" smtClean="0">
                <a:effectLst/>
              </a:rPr>
              <a:t> DATA </a:t>
            </a:r>
            <a:r>
              <a:rPr lang="en-US" sz="4000" dirty="0">
                <a:effectLst/>
              </a:rPr>
              <a:t>DELETION WITH TIMEOUT</a:t>
            </a:r>
            <a:br>
              <a:rPr lang="en-US" sz="4000" dirty="0">
                <a:effectLst/>
              </a:rPr>
            </a:br>
            <a:endParaRPr lang="en-US" sz="4000" dirty="0"/>
          </a:p>
        </p:txBody>
      </p:sp>
      <p:sp>
        <p:nvSpPr>
          <p:cNvPr id="3" name="Subtitle 2"/>
          <p:cNvSpPr>
            <a:spLocks noGrp="1"/>
          </p:cNvSpPr>
          <p:nvPr>
            <p:ph type="subTitle" idx="1"/>
          </p:nvPr>
        </p:nvSpPr>
        <p:spPr>
          <a:xfrm>
            <a:off x="533400" y="4267200"/>
            <a:ext cx="7854696" cy="2362200"/>
          </a:xfrm>
        </p:spPr>
        <p:txBody>
          <a:bodyPr>
            <a:normAutofit/>
          </a:bodyPr>
          <a:lstStyle/>
          <a:p>
            <a:pPr algn="just"/>
            <a:r>
              <a:rPr lang="en-US" dirty="0" smtClean="0"/>
              <a:t>                                             S.SITTUKALA(111712104094)</a:t>
            </a:r>
          </a:p>
          <a:p>
            <a:pPr algn="just"/>
            <a:r>
              <a:rPr lang="en-US" dirty="0" smtClean="0"/>
              <a:t>                                             S.SUWETHA(111712104104)</a:t>
            </a:r>
          </a:p>
          <a:p>
            <a:pPr algn="just"/>
            <a:r>
              <a:rPr lang="en-US" dirty="0" smtClean="0"/>
              <a:t>                                             E.VASAVI(111712104317)</a:t>
            </a:r>
            <a:endParaRPr lang="en-US" dirty="0"/>
          </a:p>
        </p:txBody>
      </p:sp>
    </p:spTree>
    <p:extLst>
      <p:ext uri="{BB962C8B-B14F-4D97-AF65-F5344CB8AC3E}">
        <p14:creationId xmlns:p14="http://schemas.microsoft.com/office/powerpoint/2010/main" val="3995505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219200"/>
            <a:ext cx="7408333" cy="4906963"/>
          </a:xfrm>
        </p:spPr>
        <p:txBody>
          <a:bodyPr>
            <a:normAutofit/>
          </a:bodyPr>
          <a:lstStyle/>
          <a:p>
            <a:pPr algn="ctr"/>
            <a:r>
              <a:rPr lang="en-US" sz="2000" b="1" dirty="0" err="1"/>
              <a:t>Login.jsp</a:t>
            </a:r>
            <a:endParaRPr lang="en-US" sz="2000" dirty="0"/>
          </a:p>
          <a:p>
            <a:pPr marL="0" indent="0">
              <a:buNone/>
            </a:pPr>
            <a:r>
              <a:rPr lang="en-US" sz="1400" dirty="0" smtClean="0"/>
              <a:t>Import </a:t>
            </a:r>
            <a:r>
              <a:rPr lang="en-US" sz="1400" dirty="0" err="1" smtClean="0"/>
              <a:t>java.io.IOException</a:t>
            </a:r>
            <a:r>
              <a:rPr lang="en-US" sz="1400" dirty="0"/>
              <a:t>;</a:t>
            </a:r>
          </a:p>
          <a:p>
            <a:pPr marL="0" indent="0">
              <a:buNone/>
            </a:pPr>
            <a:r>
              <a:rPr lang="en-US" sz="1400" dirty="0" smtClean="0"/>
              <a:t>Import </a:t>
            </a:r>
            <a:r>
              <a:rPr lang="en-US" sz="1400" dirty="0" err="1" smtClean="0"/>
              <a:t>java.io.PrintWriter</a:t>
            </a:r>
            <a:r>
              <a:rPr lang="en-US" sz="1400" dirty="0"/>
              <a:t>;</a:t>
            </a:r>
          </a:p>
          <a:p>
            <a:pPr marL="0" indent="0">
              <a:buNone/>
            </a:pPr>
            <a:r>
              <a:rPr lang="en-US" sz="1400" dirty="0" smtClean="0"/>
              <a:t>Import </a:t>
            </a:r>
            <a:r>
              <a:rPr lang="en-US" sz="1400" dirty="0" err="1" smtClean="0"/>
              <a:t>java.sql.Connection</a:t>
            </a:r>
            <a:r>
              <a:rPr lang="en-US" sz="1400" dirty="0"/>
              <a:t>;</a:t>
            </a:r>
          </a:p>
          <a:p>
            <a:pPr marL="0" indent="0">
              <a:buNone/>
            </a:pPr>
            <a:r>
              <a:rPr lang="en-US" sz="1400" dirty="0" smtClean="0"/>
              <a:t>Import </a:t>
            </a:r>
            <a:r>
              <a:rPr lang="en-US" sz="1400" dirty="0" err="1" smtClean="0"/>
              <a:t>java.sql.DriverManager</a:t>
            </a:r>
            <a:r>
              <a:rPr lang="en-US" sz="1400" dirty="0"/>
              <a:t>;</a:t>
            </a:r>
          </a:p>
          <a:p>
            <a:pPr marL="0" indent="0">
              <a:buNone/>
            </a:pPr>
            <a:r>
              <a:rPr lang="en-US" sz="1400" dirty="0" smtClean="0"/>
              <a:t>Import </a:t>
            </a:r>
            <a:r>
              <a:rPr lang="en-US" sz="1400" dirty="0" err="1" smtClean="0"/>
              <a:t>java.sql.PreparedStatement</a:t>
            </a:r>
            <a:r>
              <a:rPr lang="en-US" sz="1400" dirty="0"/>
              <a:t>;</a:t>
            </a:r>
          </a:p>
          <a:p>
            <a:pPr marL="0" indent="0">
              <a:buNone/>
            </a:pPr>
            <a:r>
              <a:rPr lang="en-US" sz="1400" dirty="0" smtClean="0"/>
              <a:t>Import </a:t>
            </a:r>
            <a:r>
              <a:rPr lang="en-US" sz="1400" dirty="0" err="1" smtClean="0"/>
              <a:t>java.sql.ResultSet</a:t>
            </a:r>
            <a:r>
              <a:rPr lang="en-US" sz="1400" dirty="0"/>
              <a:t>;</a:t>
            </a:r>
          </a:p>
          <a:p>
            <a:pPr marL="0" indent="0">
              <a:buNone/>
            </a:pPr>
            <a:r>
              <a:rPr lang="en-US" sz="1400" dirty="0" smtClean="0"/>
              <a:t>Import </a:t>
            </a:r>
            <a:r>
              <a:rPr lang="en-US" sz="1400" dirty="0" err="1" smtClean="0"/>
              <a:t>java.sql.SQLException</a:t>
            </a:r>
            <a:r>
              <a:rPr lang="en-US" sz="1400" dirty="0"/>
              <a:t>;</a:t>
            </a:r>
          </a:p>
          <a:p>
            <a:pPr marL="0" indent="0">
              <a:buNone/>
            </a:pPr>
            <a:r>
              <a:rPr lang="en-US" sz="1400" dirty="0" smtClean="0"/>
              <a:t>Import </a:t>
            </a:r>
            <a:r>
              <a:rPr lang="en-US" sz="1400" dirty="0" err="1" smtClean="0"/>
              <a:t>java.util.logging.Level</a:t>
            </a:r>
            <a:r>
              <a:rPr lang="en-US" sz="1400" dirty="0"/>
              <a:t>;</a:t>
            </a:r>
          </a:p>
          <a:p>
            <a:pPr marL="0" indent="0">
              <a:buNone/>
            </a:pPr>
            <a:r>
              <a:rPr lang="en-US" sz="1400" dirty="0" smtClean="0"/>
              <a:t>Import </a:t>
            </a:r>
            <a:r>
              <a:rPr lang="en-US" sz="1400" dirty="0" err="1" smtClean="0"/>
              <a:t>java.util.logging.Logger</a:t>
            </a:r>
            <a:r>
              <a:rPr lang="en-US" sz="1400" dirty="0"/>
              <a:t>;</a:t>
            </a:r>
          </a:p>
          <a:p>
            <a:pPr marL="0" indent="0">
              <a:buNone/>
            </a:pPr>
            <a:r>
              <a:rPr lang="en-US" sz="1400" dirty="0" smtClean="0"/>
              <a:t>Import </a:t>
            </a:r>
            <a:r>
              <a:rPr lang="en-US" sz="1400" dirty="0" err="1" smtClean="0"/>
              <a:t>javax.servlet.RequestDispatcher</a:t>
            </a:r>
            <a:r>
              <a:rPr lang="en-US" sz="1400" dirty="0"/>
              <a:t>;</a:t>
            </a:r>
          </a:p>
          <a:p>
            <a:pPr marL="0" indent="0">
              <a:buNone/>
            </a:pPr>
            <a:r>
              <a:rPr lang="en-US" sz="1400" dirty="0" smtClean="0"/>
              <a:t>Import </a:t>
            </a:r>
            <a:r>
              <a:rPr lang="en-US" sz="1400" dirty="0" err="1" smtClean="0"/>
              <a:t>javax.servlet.ServletException</a:t>
            </a:r>
            <a:r>
              <a:rPr lang="en-US" sz="1400" dirty="0"/>
              <a:t>;</a:t>
            </a:r>
          </a:p>
          <a:p>
            <a:pPr marL="0" indent="0">
              <a:buNone/>
            </a:pPr>
            <a:r>
              <a:rPr lang="en-US" sz="1400" dirty="0" smtClean="0"/>
              <a:t>Import </a:t>
            </a:r>
            <a:r>
              <a:rPr lang="en-US" sz="1400" dirty="0" err="1" smtClean="0"/>
              <a:t>javax.servlet.http.HttpServlet</a:t>
            </a:r>
            <a:r>
              <a:rPr lang="en-US" sz="1400" dirty="0"/>
              <a:t>;</a:t>
            </a:r>
          </a:p>
          <a:p>
            <a:pPr marL="0" indent="0">
              <a:buNone/>
            </a:pPr>
            <a:r>
              <a:rPr lang="en-US" sz="1400" dirty="0" smtClean="0"/>
              <a:t>Import </a:t>
            </a:r>
            <a:r>
              <a:rPr lang="en-US" sz="1400" dirty="0" err="1" smtClean="0"/>
              <a:t>javax.servlet.http.HttpServletRequest</a:t>
            </a:r>
            <a:r>
              <a:rPr lang="en-US" sz="1400" dirty="0"/>
              <a:t>;</a:t>
            </a:r>
          </a:p>
          <a:p>
            <a:pPr marL="0" indent="0">
              <a:buNone/>
            </a:pPr>
            <a:r>
              <a:rPr lang="en-US" sz="1400" dirty="0" smtClean="0"/>
              <a:t>Import </a:t>
            </a:r>
            <a:r>
              <a:rPr lang="en-US" sz="1400" dirty="0" err="1" smtClean="0"/>
              <a:t>javax.servlet.http.HttpServletResponse</a:t>
            </a:r>
            <a:r>
              <a:rPr lang="en-US" sz="1400" dirty="0" smtClean="0"/>
              <a:t>;</a:t>
            </a:r>
          </a:p>
          <a:p>
            <a:pPr marL="0" indent="0">
              <a:buNone/>
            </a:pPr>
            <a:r>
              <a:rPr lang="en-US" sz="1400" dirty="0" smtClean="0"/>
              <a:t>Import </a:t>
            </a:r>
            <a:r>
              <a:rPr lang="en-US" sz="1400" dirty="0" err="1" smtClean="0"/>
              <a:t>javax.servlet.http.HttpSession</a:t>
            </a:r>
            <a:r>
              <a:rPr lang="en-US" dirty="0"/>
              <a:t>;</a:t>
            </a:r>
          </a:p>
          <a:p>
            <a:endParaRPr lang="en-US" dirty="0"/>
          </a:p>
        </p:txBody>
      </p:sp>
      <p:sp>
        <p:nvSpPr>
          <p:cNvPr id="3" name="Title 2"/>
          <p:cNvSpPr>
            <a:spLocks noGrp="1"/>
          </p:cNvSpPr>
          <p:nvPr>
            <p:ph type="title"/>
          </p:nvPr>
        </p:nvSpPr>
        <p:spPr>
          <a:xfrm>
            <a:off x="457200" y="338328"/>
            <a:ext cx="8229600" cy="499872"/>
          </a:xfrm>
        </p:spPr>
        <p:txBody>
          <a:bodyPr>
            <a:normAutofit fontScale="90000"/>
          </a:bodyPr>
          <a:lstStyle/>
          <a:p>
            <a:r>
              <a:rPr lang="en-US" dirty="0" smtClean="0"/>
              <a:t>SOURCE CODE</a:t>
            </a:r>
            <a:endParaRPr lang="en-US" dirty="0"/>
          </a:p>
        </p:txBody>
      </p:sp>
    </p:spTree>
    <p:extLst>
      <p:ext uri="{BB962C8B-B14F-4D97-AF65-F5344CB8AC3E}">
        <p14:creationId xmlns:p14="http://schemas.microsoft.com/office/powerpoint/2010/main" val="371859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990600"/>
            <a:ext cx="7408333" cy="5135563"/>
          </a:xfrm>
        </p:spPr>
        <p:txBody>
          <a:bodyPr>
            <a:noAutofit/>
          </a:bodyPr>
          <a:lstStyle/>
          <a:p>
            <a:pPr marL="0" indent="0">
              <a:buNone/>
            </a:pPr>
            <a:r>
              <a:rPr lang="en-US" sz="1400" dirty="0" smtClean="0"/>
              <a:t>Import </a:t>
            </a:r>
            <a:r>
              <a:rPr lang="en-US" sz="1400" dirty="0" err="1" smtClean="0"/>
              <a:t>java.io.File</a:t>
            </a:r>
            <a:r>
              <a:rPr lang="en-US" sz="1400" dirty="0" smtClean="0"/>
              <a:t>;</a:t>
            </a:r>
          </a:p>
          <a:p>
            <a:pPr marL="0" indent="0">
              <a:buNone/>
            </a:pPr>
            <a:r>
              <a:rPr lang="en-US" sz="1400" dirty="0" smtClean="0"/>
              <a:t>public class DO extends </a:t>
            </a:r>
            <a:r>
              <a:rPr lang="en-US" sz="1400" dirty="0" err="1" smtClean="0"/>
              <a:t>HttpServlet</a:t>
            </a:r>
            <a:r>
              <a:rPr lang="en-US" sz="1400" dirty="0" smtClean="0"/>
              <a:t> {</a:t>
            </a:r>
          </a:p>
          <a:p>
            <a:pPr marL="0" indent="0">
              <a:buNone/>
            </a:pPr>
            <a:r>
              <a:rPr lang="en-US" sz="1400" dirty="0" smtClean="0"/>
              <a:t>/**</a:t>
            </a:r>
          </a:p>
          <a:p>
            <a:pPr marL="0" indent="0">
              <a:buNone/>
            </a:pPr>
            <a:r>
              <a:rPr lang="en-US" sz="1400" dirty="0" smtClean="0"/>
              <a:t>     * Processes requests for both HTTP &lt;code&gt;GET&lt;/code&gt; and &lt;code&gt;POST&lt;/code&gt;</a:t>
            </a:r>
          </a:p>
          <a:p>
            <a:pPr marL="0" indent="0">
              <a:buNone/>
            </a:pPr>
            <a:r>
              <a:rPr lang="en-US" sz="1400" dirty="0" smtClean="0"/>
              <a:t>     *</a:t>
            </a:r>
            <a:r>
              <a:rPr lang="en-US" sz="1400" b="1" dirty="0" smtClean="0"/>
              <a:t> methods.</a:t>
            </a:r>
            <a:endParaRPr lang="en-US" sz="1400" dirty="0" smtClean="0"/>
          </a:p>
          <a:p>
            <a:pPr marL="0" indent="0">
              <a:buNone/>
            </a:pPr>
            <a:r>
              <a:rPr lang="en-US" sz="1400" dirty="0" smtClean="0"/>
              <a:t>     *</a:t>
            </a:r>
          </a:p>
          <a:p>
            <a:pPr marL="0" indent="0">
              <a:buNone/>
            </a:pPr>
            <a:r>
              <a:rPr lang="en-US" sz="1400" dirty="0" smtClean="0"/>
              <a:t>     * @</a:t>
            </a:r>
            <a:r>
              <a:rPr lang="en-US" sz="1400" dirty="0" err="1" smtClean="0"/>
              <a:t>param</a:t>
            </a:r>
            <a:r>
              <a:rPr lang="en-US" sz="1400" dirty="0" smtClean="0"/>
              <a:t> request servlet request</a:t>
            </a:r>
          </a:p>
          <a:p>
            <a:pPr marL="0" indent="0">
              <a:buNone/>
            </a:pPr>
            <a:r>
              <a:rPr lang="en-US" sz="1400" dirty="0" smtClean="0"/>
              <a:t>     * @</a:t>
            </a:r>
            <a:r>
              <a:rPr lang="en-US" sz="1400" dirty="0" err="1" smtClean="0"/>
              <a:t>param</a:t>
            </a:r>
            <a:r>
              <a:rPr lang="en-US" sz="1400" dirty="0" smtClean="0"/>
              <a:t> response servlet response</a:t>
            </a:r>
          </a:p>
          <a:p>
            <a:pPr marL="0" indent="0">
              <a:buNone/>
            </a:pPr>
            <a:r>
              <a:rPr lang="en-US" sz="1400" dirty="0" smtClean="0"/>
              <a:t>     * @throws </a:t>
            </a:r>
            <a:r>
              <a:rPr lang="en-US" sz="1400" dirty="0" err="1" smtClean="0"/>
              <a:t>ServletException</a:t>
            </a:r>
            <a:r>
              <a:rPr lang="en-US" sz="1400" dirty="0" smtClean="0"/>
              <a:t> if a servlet-specific error occurs</a:t>
            </a:r>
          </a:p>
          <a:p>
            <a:pPr marL="0" indent="0">
              <a:buNone/>
            </a:pPr>
            <a:r>
              <a:rPr lang="en-US" sz="1400" dirty="0" smtClean="0"/>
              <a:t>     * @throws </a:t>
            </a:r>
            <a:r>
              <a:rPr lang="en-US" sz="1400" dirty="0" err="1" smtClean="0"/>
              <a:t>IOException</a:t>
            </a:r>
            <a:r>
              <a:rPr lang="en-US" sz="1400" dirty="0" smtClean="0"/>
              <a:t> if an I/O error occurs</a:t>
            </a:r>
          </a:p>
          <a:p>
            <a:pPr marL="0" indent="0">
              <a:buNone/>
            </a:pPr>
            <a:r>
              <a:rPr lang="en-US" sz="1400" dirty="0" smtClean="0"/>
              <a:t>     */String name1,pass1;String a1,a2,a3,a4,a5;</a:t>
            </a:r>
          </a:p>
          <a:p>
            <a:pPr marL="0" indent="0">
              <a:buNone/>
            </a:pPr>
            <a:r>
              <a:rPr lang="en-US" sz="1400" dirty="0" smtClean="0"/>
              <a:t>protected void </a:t>
            </a:r>
            <a:r>
              <a:rPr lang="en-US" sz="1400" dirty="0" err="1" smtClean="0"/>
              <a:t>processRequest</a:t>
            </a:r>
            <a:r>
              <a:rPr lang="en-US" sz="1400" dirty="0" smtClean="0"/>
              <a:t>(</a:t>
            </a:r>
            <a:r>
              <a:rPr lang="en-US" sz="1400" dirty="0" err="1" smtClean="0"/>
              <a:t>HttpServletRequest</a:t>
            </a:r>
            <a:r>
              <a:rPr lang="en-US" sz="1400" dirty="0" smtClean="0"/>
              <a:t> request, </a:t>
            </a:r>
            <a:r>
              <a:rPr lang="en-US" sz="1400" dirty="0" err="1" smtClean="0"/>
              <a:t>HttpServletResponse</a:t>
            </a:r>
            <a:r>
              <a:rPr lang="en-US" sz="1400" dirty="0" smtClean="0"/>
              <a:t> response)</a:t>
            </a:r>
          </a:p>
          <a:p>
            <a:pPr marL="0" indent="0">
              <a:buNone/>
            </a:pPr>
            <a:r>
              <a:rPr lang="en-US" sz="1400" dirty="0" err="1" smtClean="0"/>
              <a:t>throwsServletException</a:t>
            </a:r>
            <a:r>
              <a:rPr lang="en-US" sz="1400" dirty="0" smtClean="0"/>
              <a:t>, </a:t>
            </a:r>
            <a:r>
              <a:rPr lang="en-US" sz="1400" dirty="0" err="1" smtClean="0"/>
              <a:t>IOException</a:t>
            </a:r>
            <a:r>
              <a:rPr lang="en-US" sz="1400" dirty="0" smtClean="0"/>
              <a:t> {</a:t>
            </a:r>
          </a:p>
          <a:p>
            <a:pPr marL="0" indent="0">
              <a:buNone/>
            </a:pPr>
            <a:r>
              <a:rPr lang="en-US" sz="1400" dirty="0" err="1" smtClean="0"/>
              <a:t>response.setContentType</a:t>
            </a:r>
            <a:r>
              <a:rPr lang="en-US" sz="1400" dirty="0" smtClean="0"/>
              <a:t>("text/</a:t>
            </a:r>
            <a:r>
              <a:rPr lang="en-US" sz="1400" dirty="0" err="1" smtClean="0"/>
              <a:t>html;charset</a:t>
            </a:r>
            <a:r>
              <a:rPr lang="en-US" sz="1400" dirty="0" smtClean="0"/>
              <a:t>=UTF-8");</a:t>
            </a:r>
          </a:p>
          <a:p>
            <a:pPr marL="0" indent="0">
              <a:buNone/>
            </a:pPr>
            <a:r>
              <a:rPr lang="en-US" sz="1400" dirty="0" err="1" smtClean="0"/>
              <a:t>PrintWriter</a:t>
            </a:r>
            <a:r>
              <a:rPr lang="en-US" sz="1400" dirty="0" smtClean="0"/>
              <a:t> out = </a:t>
            </a:r>
            <a:r>
              <a:rPr lang="en-US" sz="1400" dirty="0" err="1" smtClean="0"/>
              <a:t>response.getWriter</a:t>
            </a:r>
            <a:r>
              <a:rPr lang="en-US" sz="1400" dirty="0" smtClean="0"/>
              <a:t>();</a:t>
            </a:r>
          </a:p>
          <a:p>
            <a:pPr marL="0" indent="0">
              <a:buNone/>
            </a:pPr>
            <a:r>
              <a:rPr lang="en-US" sz="1400" dirty="0" smtClean="0"/>
              <a:t>         name1=</a:t>
            </a:r>
            <a:r>
              <a:rPr lang="en-US" sz="1400" dirty="0" err="1" smtClean="0"/>
              <a:t>request.getParameter</a:t>
            </a:r>
            <a:r>
              <a:rPr lang="en-US" sz="1400" dirty="0" smtClean="0"/>
              <a:t>("name");</a:t>
            </a:r>
          </a:p>
          <a:p>
            <a:pPr marL="0" indent="0">
              <a:buNone/>
            </a:pPr>
            <a:r>
              <a:rPr lang="en-US" sz="1400" dirty="0" smtClean="0"/>
              <a:t>             pass1=</a:t>
            </a:r>
            <a:r>
              <a:rPr lang="en-US" sz="1400" dirty="0" err="1" smtClean="0"/>
              <a:t>request.getParameter</a:t>
            </a:r>
            <a:r>
              <a:rPr lang="en-US" sz="1400" dirty="0" smtClean="0"/>
              <a:t>("pass");</a:t>
            </a:r>
          </a:p>
          <a:p>
            <a:pPr marL="0" indent="0">
              <a:buNone/>
            </a:pPr>
            <a:r>
              <a:rPr lang="en-US" sz="1600" dirty="0" smtClean="0"/>
              <a:t> </a:t>
            </a:r>
          </a:p>
          <a:p>
            <a:pPr marL="0" indent="0">
              <a:buNone/>
            </a:pPr>
            <a:endParaRPr lang="en-US" sz="1900" dirty="0"/>
          </a:p>
        </p:txBody>
      </p:sp>
      <p:sp>
        <p:nvSpPr>
          <p:cNvPr id="3" name="Title 2"/>
          <p:cNvSpPr>
            <a:spLocks noGrp="1"/>
          </p:cNvSpPr>
          <p:nvPr>
            <p:ph type="title"/>
          </p:nvPr>
        </p:nvSpPr>
        <p:spPr>
          <a:xfrm>
            <a:off x="457200" y="338328"/>
            <a:ext cx="8229600" cy="499872"/>
          </a:xfrm>
        </p:spPr>
        <p:txBody>
          <a:bodyPr>
            <a:normAutofit fontScale="90000"/>
          </a:bodyPr>
          <a:lstStyle/>
          <a:p>
            <a:endParaRPr lang="en-US" dirty="0"/>
          </a:p>
        </p:txBody>
      </p:sp>
    </p:spTree>
    <p:extLst>
      <p:ext uri="{BB962C8B-B14F-4D97-AF65-F5344CB8AC3E}">
        <p14:creationId xmlns:p14="http://schemas.microsoft.com/office/powerpoint/2010/main" val="1578052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143000"/>
            <a:ext cx="7408333" cy="4983163"/>
          </a:xfrm>
        </p:spPr>
        <p:txBody>
          <a:bodyPr>
            <a:normAutofit/>
          </a:bodyPr>
          <a:lstStyle/>
          <a:p>
            <a:pPr marL="0" indent="0">
              <a:buNone/>
            </a:pPr>
            <a:r>
              <a:rPr lang="en-US" sz="1400" dirty="0"/>
              <a:t>File f;</a:t>
            </a:r>
          </a:p>
          <a:p>
            <a:pPr marL="0" indent="0">
              <a:buNone/>
            </a:pPr>
            <a:r>
              <a:rPr lang="en-US" sz="1400" dirty="0"/>
              <a:t>try {</a:t>
            </a:r>
          </a:p>
          <a:p>
            <a:pPr marL="0" indent="0">
              <a:buNone/>
            </a:pPr>
            <a:r>
              <a:rPr lang="en-US" sz="1400" dirty="0" err="1"/>
              <a:t>Class.forName</a:t>
            </a:r>
            <a:r>
              <a:rPr lang="en-US" sz="1400" dirty="0"/>
              <a:t>("</a:t>
            </a:r>
            <a:r>
              <a:rPr lang="en-US" sz="1400" dirty="0" err="1"/>
              <a:t>com.mysql.jdbc.Driver</a:t>
            </a:r>
            <a:r>
              <a:rPr lang="en-US" sz="1400" dirty="0"/>
              <a:t>");</a:t>
            </a:r>
          </a:p>
          <a:p>
            <a:pPr marL="0" indent="0">
              <a:buNone/>
            </a:pPr>
            <a:r>
              <a:rPr lang="en-US" sz="1400" dirty="0"/>
              <a:t>              Connection con = </a:t>
            </a:r>
            <a:r>
              <a:rPr lang="en-US" sz="1400" dirty="0" err="1"/>
              <a:t>DriverManager.getConnection</a:t>
            </a:r>
            <a:r>
              <a:rPr lang="en-US" sz="1400" dirty="0"/>
              <a:t>("</a:t>
            </a:r>
            <a:r>
              <a:rPr lang="en-US" sz="1400" dirty="0" err="1"/>
              <a:t>jdbc:mysql</a:t>
            </a:r>
            <a:r>
              <a:rPr lang="en-US" sz="1400" dirty="0"/>
              <a:t>://localhost:3306/</a:t>
            </a:r>
            <a:r>
              <a:rPr lang="en-US" sz="1400" dirty="0" err="1"/>
              <a:t>icbusys</a:t>
            </a:r>
            <a:r>
              <a:rPr lang="en-US" sz="1400" dirty="0"/>
              <a:t>","</a:t>
            </a:r>
            <a:r>
              <a:rPr lang="en-US" sz="1400" dirty="0" err="1"/>
              <a:t>root","root</a:t>
            </a:r>
            <a:r>
              <a:rPr lang="en-US" sz="1400" dirty="0"/>
              <a:t>");</a:t>
            </a:r>
          </a:p>
          <a:p>
            <a:pPr marL="0" indent="0">
              <a:buNone/>
            </a:pPr>
            <a:r>
              <a:rPr lang="en-US" sz="1400" dirty="0"/>
              <a:t>            String s="select * from </a:t>
            </a:r>
            <a:r>
              <a:rPr lang="en-US" sz="1400" dirty="0" err="1"/>
              <a:t>dolog</a:t>
            </a:r>
            <a:r>
              <a:rPr lang="en-US" sz="1400" dirty="0"/>
              <a:t> where name='"+name1+"' and </a:t>
            </a:r>
            <a:r>
              <a:rPr lang="en-US" sz="1400" dirty="0" err="1"/>
              <a:t>pwd</a:t>
            </a:r>
            <a:r>
              <a:rPr lang="en-US" sz="1400" dirty="0"/>
              <a:t>='"+pass1+"'";</a:t>
            </a:r>
          </a:p>
          <a:p>
            <a:pPr marL="0" indent="0">
              <a:buNone/>
            </a:pPr>
            <a:r>
              <a:rPr lang="en-US" sz="1400" dirty="0" err="1"/>
              <a:t>PreparedStatementpst</a:t>
            </a:r>
            <a:r>
              <a:rPr lang="en-US" sz="1400" dirty="0"/>
              <a:t> = </a:t>
            </a:r>
            <a:r>
              <a:rPr lang="en-US" sz="1400" dirty="0" err="1"/>
              <a:t>con.prepareStatement</a:t>
            </a:r>
            <a:r>
              <a:rPr lang="en-US" sz="1400" dirty="0"/>
              <a:t>(s);</a:t>
            </a:r>
          </a:p>
          <a:p>
            <a:pPr marL="0" indent="0">
              <a:buNone/>
            </a:pPr>
            <a:r>
              <a:rPr lang="en-US" sz="1400" dirty="0" err="1"/>
              <a:t>ResultSet</a:t>
            </a:r>
            <a:r>
              <a:rPr lang="en-US" sz="1400" dirty="0"/>
              <a:t> r = </a:t>
            </a:r>
            <a:r>
              <a:rPr lang="en-US" sz="1400" dirty="0" err="1"/>
              <a:t>pst.executeQuery</a:t>
            </a:r>
            <a:r>
              <a:rPr lang="en-US" sz="1400" dirty="0"/>
              <a:t>();</a:t>
            </a:r>
          </a:p>
          <a:p>
            <a:pPr marL="0" indent="0">
              <a:buNone/>
            </a:pPr>
            <a:r>
              <a:rPr lang="en-US" sz="1400" dirty="0"/>
              <a:t>if(</a:t>
            </a:r>
            <a:r>
              <a:rPr lang="en-US" sz="1400" dirty="0" err="1"/>
              <a:t>r.next</a:t>
            </a:r>
            <a:r>
              <a:rPr lang="en-US" sz="1400" dirty="0"/>
              <a:t>())</a:t>
            </a:r>
          </a:p>
          <a:p>
            <a:pPr marL="0" indent="0">
              <a:buNone/>
            </a:pPr>
            <a:r>
              <a:rPr lang="en-US" sz="1400" dirty="0"/>
              <a:t>            {</a:t>
            </a:r>
          </a:p>
          <a:p>
            <a:pPr marL="0" indent="0">
              <a:buNone/>
            </a:pPr>
            <a:r>
              <a:rPr lang="en-US" sz="1400" dirty="0"/>
              <a:t> </a:t>
            </a:r>
          </a:p>
          <a:p>
            <a:pPr marL="0" indent="0">
              <a:buNone/>
            </a:pPr>
            <a:r>
              <a:rPr lang="en-US" sz="1400" dirty="0" err="1"/>
              <a:t>out.println</a:t>
            </a:r>
            <a:r>
              <a:rPr lang="en-US" sz="1400" dirty="0"/>
              <a:t>("&lt;script&gt;"+"alert('login successful')"+"&lt;/script&gt;");</a:t>
            </a:r>
          </a:p>
          <a:p>
            <a:pPr marL="0" indent="0">
              <a:buNone/>
            </a:pPr>
            <a:r>
              <a:rPr lang="en-US" sz="1400" dirty="0"/>
              <a:t>            String s1="select * from </a:t>
            </a:r>
            <a:r>
              <a:rPr lang="en-US" sz="1400" dirty="0" err="1"/>
              <a:t>dolog</a:t>
            </a:r>
            <a:r>
              <a:rPr lang="en-US" sz="1400" dirty="0"/>
              <a:t> where name='"+name1+"'";</a:t>
            </a:r>
          </a:p>
          <a:p>
            <a:pPr marL="0" indent="0">
              <a:buNone/>
            </a:pPr>
            <a:r>
              <a:rPr lang="en-US" sz="1400" dirty="0" err="1"/>
              <a:t>PreparedStatement</a:t>
            </a:r>
            <a:r>
              <a:rPr lang="en-US" sz="1400" dirty="0"/>
              <a:t> pst1 = </a:t>
            </a:r>
            <a:r>
              <a:rPr lang="en-US" sz="1400" dirty="0" err="1"/>
              <a:t>con.prepareStatement</a:t>
            </a:r>
            <a:r>
              <a:rPr lang="en-US" sz="1400" dirty="0"/>
              <a:t>(s1);</a:t>
            </a:r>
          </a:p>
          <a:p>
            <a:pPr marL="0" indent="0">
              <a:buNone/>
            </a:pPr>
            <a:r>
              <a:rPr lang="en-US" sz="1400" dirty="0"/>
              <a:t> </a:t>
            </a:r>
          </a:p>
          <a:p>
            <a:pPr marL="0" indent="0">
              <a:buNone/>
            </a:pPr>
            <a:r>
              <a:rPr lang="en-US" sz="1400" dirty="0" err="1"/>
              <a:t>ResultSet</a:t>
            </a:r>
            <a:r>
              <a:rPr lang="en-US" sz="1400" dirty="0"/>
              <a:t> r1 = pst1.executeQuery</a:t>
            </a:r>
            <a:r>
              <a:rPr lang="en-US" sz="1400" dirty="0" smtClean="0"/>
              <a:t>();</a:t>
            </a:r>
            <a:endParaRPr lang="en-US" sz="1400" dirty="0"/>
          </a:p>
        </p:txBody>
      </p:sp>
      <p:sp>
        <p:nvSpPr>
          <p:cNvPr id="3" name="Title 2"/>
          <p:cNvSpPr>
            <a:spLocks noGrp="1"/>
          </p:cNvSpPr>
          <p:nvPr>
            <p:ph type="title"/>
          </p:nvPr>
        </p:nvSpPr>
        <p:spPr>
          <a:xfrm>
            <a:off x="457200" y="338328"/>
            <a:ext cx="8229600" cy="499872"/>
          </a:xfrm>
        </p:spPr>
        <p:txBody>
          <a:bodyPr>
            <a:normAutofit fontScale="90000"/>
          </a:bodyPr>
          <a:lstStyle/>
          <a:p>
            <a:endParaRPr lang="en-US" dirty="0"/>
          </a:p>
        </p:txBody>
      </p:sp>
    </p:spTree>
    <p:extLst>
      <p:ext uri="{BB962C8B-B14F-4D97-AF65-F5344CB8AC3E}">
        <p14:creationId xmlns:p14="http://schemas.microsoft.com/office/powerpoint/2010/main" val="115066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143000"/>
            <a:ext cx="7408333" cy="4983163"/>
          </a:xfrm>
        </p:spPr>
        <p:txBody>
          <a:bodyPr>
            <a:normAutofit/>
          </a:bodyPr>
          <a:lstStyle/>
          <a:p>
            <a:pPr marL="0" indent="0">
              <a:buNone/>
            </a:pPr>
            <a:r>
              <a:rPr lang="en-US" sz="1400" dirty="0"/>
              <a:t>while(r1.next())</a:t>
            </a:r>
          </a:p>
          <a:p>
            <a:pPr marL="0" indent="0">
              <a:buNone/>
            </a:pPr>
            <a:r>
              <a:rPr lang="en-US" sz="1400" dirty="0"/>
              <a:t>            {</a:t>
            </a:r>
          </a:p>
          <a:p>
            <a:pPr marL="0" indent="0">
              <a:buNone/>
            </a:pPr>
            <a:r>
              <a:rPr lang="en-US" sz="1400" dirty="0"/>
              <a:t> </a:t>
            </a:r>
          </a:p>
          <a:p>
            <a:pPr marL="0" indent="0">
              <a:buNone/>
            </a:pPr>
            <a:r>
              <a:rPr lang="en-US" sz="1400" dirty="0"/>
              <a:t>            a1=</a:t>
            </a:r>
            <a:r>
              <a:rPr lang="en-US" sz="1400" dirty="0" err="1"/>
              <a:t>r.getString</a:t>
            </a:r>
            <a:r>
              <a:rPr lang="en-US" sz="1400" dirty="0"/>
              <a:t>(1);</a:t>
            </a:r>
          </a:p>
          <a:p>
            <a:pPr marL="0" indent="0">
              <a:buNone/>
            </a:pPr>
            <a:r>
              <a:rPr lang="en-US" sz="1400" dirty="0"/>
              <a:t>            //  </a:t>
            </a:r>
            <a:r>
              <a:rPr lang="en-US" sz="1400" dirty="0" err="1"/>
              <a:t>out.println</a:t>
            </a:r>
            <a:r>
              <a:rPr lang="en-US" sz="1400" dirty="0"/>
              <a:t>(a1);</a:t>
            </a:r>
          </a:p>
          <a:p>
            <a:pPr marL="0" indent="0">
              <a:buNone/>
            </a:pPr>
            <a:r>
              <a:rPr lang="en-US" sz="1400" dirty="0"/>
              <a:t>            a2=</a:t>
            </a:r>
            <a:r>
              <a:rPr lang="en-US" sz="1400" dirty="0" err="1"/>
              <a:t>r.getString</a:t>
            </a:r>
            <a:r>
              <a:rPr lang="en-US" sz="1400" dirty="0"/>
              <a:t>(4);</a:t>
            </a:r>
          </a:p>
          <a:p>
            <a:pPr marL="0" indent="0">
              <a:buNone/>
            </a:pPr>
            <a:r>
              <a:rPr lang="en-US" sz="1400" dirty="0"/>
              <a:t>            a3=</a:t>
            </a:r>
            <a:r>
              <a:rPr lang="en-US" sz="1400" dirty="0" err="1"/>
              <a:t>r.getString</a:t>
            </a:r>
            <a:r>
              <a:rPr lang="en-US" sz="1400" dirty="0"/>
              <a:t>(6);</a:t>
            </a:r>
          </a:p>
          <a:p>
            <a:pPr marL="0" indent="0">
              <a:buNone/>
            </a:pPr>
            <a:r>
              <a:rPr lang="en-US" sz="1400" dirty="0"/>
              <a:t>            a4=</a:t>
            </a:r>
            <a:r>
              <a:rPr lang="en-US" sz="1400" dirty="0" err="1"/>
              <a:t>r.getString</a:t>
            </a:r>
            <a:r>
              <a:rPr lang="en-US" sz="1400" dirty="0"/>
              <a:t>(7);</a:t>
            </a:r>
          </a:p>
          <a:p>
            <a:pPr marL="0" indent="0">
              <a:buNone/>
            </a:pPr>
            <a:r>
              <a:rPr lang="en-US" sz="1400" dirty="0"/>
              <a:t>           // a5=</a:t>
            </a:r>
            <a:r>
              <a:rPr lang="en-US" sz="1400" dirty="0" err="1"/>
              <a:t>r.getString</a:t>
            </a:r>
            <a:r>
              <a:rPr lang="en-US" sz="1400" dirty="0"/>
              <a:t>(9);</a:t>
            </a:r>
          </a:p>
          <a:p>
            <a:pPr marL="0" indent="0">
              <a:buNone/>
            </a:pPr>
            <a:r>
              <a:rPr lang="en-US" sz="1400" dirty="0"/>
              <a:t>            </a:t>
            </a:r>
            <a:r>
              <a:rPr lang="en-US" sz="1400" dirty="0" smtClean="0"/>
              <a:t>}</a:t>
            </a:r>
          </a:p>
          <a:p>
            <a:pPr marL="0" indent="0">
              <a:buNone/>
            </a:pPr>
            <a:r>
              <a:rPr lang="en-US" sz="1400" dirty="0" err="1"/>
              <a:t>HttpSession</a:t>
            </a:r>
            <a:r>
              <a:rPr lang="en-US" sz="1400" dirty="0"/>
              <a:t> session=</a:t>
            </a:r>
            <a:r>
              <a:rPr lang="en-US" sz="1400" dirty="0" err="1"/>
              <a:t>request.getSession</a:t>
            </a:r>
            <a:r>
              <a:rPr lang="en-US" sz="1400" dirty="0"/>
              <a:t>();</a:t>
            </a:r>
          </a:p>
          <a:p>
            <a:pPr marL="0" indent="0">
              <a:buNone/>
            </a:pPr>
            <a:r>
              <a:rPr lang="en-US" sz="1400" dirty="0" err="1"/>
              <a:t>session.setAttribute</a:t>
            </a:r>
            <a:r>
              <a:rPr lang="en-US" sz="1400" dirty="0"/>
              <a:t>("a", a1);</a:t>
            </a:r>
          </a:p>
          <a:p>
            <a:pPr marL="0" indent="0">
              <a:buNone/>
            </a:pPr>
            <a:r>
              <a:rPr lang="en-US" sz="1400" dirty="0" err="1"/>
              <a:t>session.setAttribute</a:t>
            </a:r>
            <a:r>
              <a:rPr lang="en-US" sz="1400" dirty="0"/>
              <a:t>("b", a2);</a:t>
            </a:r>
          </a:p>
          <a:p>
            <a:pPr marL="0" indent="0">
              <a:buNone/>
            </a:pPr>
            <a:r>
              <a:rPr lang="en-US" sz="1400" dirty="0" err="1"/>
              <a:t>session.setAttribute</a:t>
            </a:r>
            <a:r>
              <a:rPr lang="en-US" sz="1400" dirty="0"/>
              <a:t>("c", a3);</a:t>
            </a:r>
          </a:p>
          <a:p>
            <a:pPr marL="0" indent="0">
              <a:buNone/>
            </a:pPr>
            <a:r>
              <a:rPr lang="en-US" sz="1400" dirty="0" err="1"/>
              <a:t>session.setAttribute</a:t>
            </a:r>
            <a:r>
              <a:rPr lang="en-US" sz="1400" dirty="0"/>
              <a:t>("d", a4);</a:t>
            </a:r>
          </a:p>
          <a:p>
            <a:pPr marL="0" indent="0">
              <a:buNone/>
            </a:pPr>
            <a:r>
              <a:rPr lang="en-US" sz="1400" dirty="0" err="1"/>
              <a:t>session.setAttribute</a:t>
            </a:r>
            <a:r>
              <a:rPr lang="en-US" sz="1400" dirty="0"/>
              <a:t>("name", name1);</a:t>
            </a:r>
          </a:p>
          <a:p>
            <a:pPr marL="0" indent="0">
              <a:buNone/>
            </a:pPr>
            <a:r>
              <a:rPr lang="en-US" sz="1400" dirty="0"/>
              <a:t> </a:t>
            </a:r>
          </a:p>
          <a:p>
            <a:pPr marL="0" indent="0">
              <a:buNone/>
            </a:pPr>
            <a:r>
              <a:rPr lang="en-US" sz="1700" dirty="0"/>
              <a:t>           </a:t>
            </a:r>
            <a:endParaRPr lang="en-US" sz="1700" dirty="0"/>
          </a:p>
          <a:p>
            <a:pPr marL="0" indent="0">
              <a:buNone/>
            </a:pPr>
            <a:endParaRPr lang="en-US" sz="1700" dirty="0"/>
          </a:p>
          <a:p>
            <a:endParaRPr lang="en-US" dirty="0"/>
          </a:p>
        </p:txBody>
      </p:sp>
      <p:sp>
        <p:nvSpPr>
          <p:cNvPr id="3" name="Title 2"/>
          <p:cNvSpPr>
            <a:spLocks noGrp="1"/>
          </p:cNvSpPr>
          <p:nvPr>
            <p:ph type="title"/>
          </p:nvPr>
        </p:nvSpPr>
        <p:spPr>
          <a:xfrm>
            <a:off x="457200" y="338328"/>
            <a:ext cx="8229600" cy="576072"/>
          </a:xfrm>
        </p:spPr>
        <p:txBody>
          <a:bodyPr>
            <a:normAutofit fontScale="90000"/>
          </a:bodyPr>
          <a:lstStyle/>
          <a:p>
            <a:endParaRPr lang="en-US" dirty="0"/>
          </a:p>
        </p:txBody>
      </p:sp>
    </p:spTree>
    <p:extLst>
      <p:ext uri="{BB962C8B-B14F-4D97-AF65-F5344CB8AC3E}">
        <p14:creationId xmlns:p14="http://schemas.microsoft.com/office/powerpoint/2010/main" val="86075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990600"/>
            <a:ext cx="7408333" cy="5135563"/>
          </a:xfrm>
        </p:spPr>
        <p:txBody>
          <a:bodyPr>
            <a:normAutofit fontScale="85000" lnSpcReduction="20000"/>
          </a:bodyPr>
          <a:lstStyle/>
          <a:p>
            <a:pPr marL="0" indent="0">
              <a:buNone/>
            </a:pPr>
            <a:r>
              <a:rPr lang="en-US" sz="1600" dirty="0"/>
              <a:t> f = new File("C:/Users/Documents/</a:t>
            </a:r>
            <a:r>
              <a:rPr lang="en-US" sz="1600" dirty="0" err="1"/>
              <a:t>ICBUsys</a:t>
            </a:r>
            <a:r>
              <a:rPr lang="en-US" sz="1600" dirty="0"/>
              <a:t>/web/files/"+name1);</a:t>
            </a:r>
          </a:p>
          <a:p>
            <a:pPr marL="0" indent="0">
              <a:buNone/>
            </a:pPr>
            <a:r>
              <a:rPr lang="en-US" sz="1600" dirty="0"/>
              <a:t>	if (!</a:t>
            </a:r>
            <a:r>
              <a:rPr lang="en-US" sz="1600" dirty="0" err="1"/>
              <a:t>f.exists</a:t>
            </a:r>
            <a:r>
              <a:rPr lang="en-US" sz="1600" dirty="0"/>
              <a:t>()) {</a:t>
            </a:r>
          </a:p>
          <a:p>
            <a:pPr marL="0" indent="0">
              <a:buNone/>
            </a:pPr>
            <a:r>
              <a:rPr lang="en-US" sz="1600" dirty="0"/>
              <a:t>		if (</a:t>
            </a:r>
            <a:r>
              <a:rPr lang="en-US" sz="1600" dirty="0" err="1"/>
              <a:t>f.mkdir</a:t>
            </a:r>
            <a:r>
              <a:rPr lang="en-US" sz="1600" dirty="0"/>
              <a:t>()) {</a:t>
            </a:r>
          </a:p>
          <a:p>
            <a:pPr marL="0" indent="0">
              <a:buNone/>
            </a:pPr>
            <a:r>
              <a:rPr lang="en-US" sz="1600" dirty="0"/>
              <a:t>			</a:t>
            </a:r>
            <a:r>
              <a:rPr lang="en-US" sz="1600" dirty="0" err="1"/>
              <a:t>System.out.println</a:t>
            </a:r>
            <a:r>
              <a:rPr lang="en-US" sz="1600" dirty="0"/>
              <a:t>("Directory is created!");</a:t>
            </a:r>
          </a:p>
          <a:p>
            <a:pPr marL="0" indent="0">
              <a:buNone/>
            </a:pPr>
            <a:r>
              <a:rPr lang="en-US" sz="1600" dirty="0"/>
              <a:t>		} else {</a:t>
            </a:r>
          </a:p>
          <a:p>
            <a:pPr marL="0" indent="0">
              <a:buNone/>
            </a:pPr>
            <a:r>
              <a:rPr lang="en-US" sz="1600" dirty="0"/>
              <a:t>			</a:t>
            </a:r>
            <a:r>
              <a:rPr lang="en-US" sz="1600" dirty="0" err="1"/>
              <a:t>System.out.println</a:t>
            </a:r>
            <a:r>
              <a:rPr lang="en-US" sz="1600" dirty="0"/>
              <a:t>("Failed to create directory!");</a:t>
            </a:r>
          </a:p>
          <a:p>
            <a:pPr marL="0" indent="0">
              <a:buNone/>
            </a:pPr>
            <a:r>
              <a:rPr lang="en-US" sz="1600" dirty="0"/>
              <a:t>		}</a:t>
            </a:r>
          </a:p>
          <a:p>
            <a:pPr marL="0" indent="0">
              <a:buNone/>
            </a:pPr>
            <a:r>
              <a:rPr lang="en-US" sz="1600" dirty="0"/>
              <a:t>	</a:t>
            </a:r>
            <a:r>
              <a:rPr lang="en-US" sz="1600" dirty="0" smtClean="0"/>
              <a:t>}</a:t>
            </a:r>
          </a:p>
          <a:p>
            <a:pPr marL="0" indent="0">
              <a:buNone/>
            </a:pPr>
            <a:r>
              <a:rPr lang="en-US" sz="1600" dirty="0"/>
              <a:t> </a:t>
            </a:r>
            <a:r>
              <a:rPr lang="en-US" sz="1700" dirty="0"/>
              <a:t>// </a:t>
            </a:r>
            <a:r>
              <a:rPr lang="en-US" sz="1700" dirty="0" err="1"/>
              <a:t>HttpSession</a:t>
            </a:r>
            <a:r>
              <a:rPr lang="en-US" sz="1700" dirty="0"/>
              <a:t> session=</a:t>
            </a:r>
            <a:r>
              <a:rPr lang="en-US" sz="1700" dirty="0" err="1"/>
              <a:t>request.getSession</a:t>
            </a:r>
            <a:r>
              <a:rPr lang="en-US" sz="1700" dirty="0"/>
              <a:t>();</a:t>
            </a:r>
          </a:p>
          <a:p>
            <a:pPr marL="0" indent="0">
              <a:buNone/>
            </a:pPr>
            <a:r>
              <a:rPr lang="en-US" sz="1700" dirty="0"/>
              <a:t>//  </a:t>
            </a:r>
            <a:r>
              <a:rPr lang="en-US" sz="1700" dirty="0" err="1"/>
              <a:t>HttpSession</a:t>
            </a:r>
            <a:r>
              <a:rPr lang="en-US" sz="1700" dirty="0"/>
              <a:t> session=</a:t>
            </a:r>
            <a:r>
              <a:rPr lang="en-US" sz="1700" dirty="0" err="1"/>
              <a:t>request.getSession</a:t>
            </a:r>
            <a:r>
              <a:rPr lang="en-US" sz="1700" dirty="0"/>
              <a:t>();</a:t>
            </a:r>
          </a:p>
          <a:p>
            <a:pPr marL="0" indent="0">
              <a:buNone/>
            </a:pPr>
            <a:r>
              <a:rPr lang="en-US" sz="1700" dirty="0"/>
              <a:t>      //   </a:t>
            </a:r>
            <a:r>
              <a:rPr lang="en-US" sz="1700" dirty="0" err="1"/>
              <a:t>session.setAttribute</a:t>
            </a:r>
            <a:r>
              <a:rPr lang="en-US" sz="1700" dirty="0"/>
              <a:t>("</a:t>
            </a:r>
            <a:r>
              <a:rPr lang="en-US" sz="1700" dirty="0" err="1"/>
              <a:t>aaa</a:t>
            </a:r>
            <a:r>
              <a:rPr lang="en-US" sz="1700" dirty="0"/>
              <a:t>", name1);</a:t>
            </a:r>
          </a:p>
          <a:p>
            <a:pPr marL="0" indent="0">
              <a:buNone/>
            </a:pPr>
            <a:r>
              <a:rPr lang="en-US" sz="1700" dirty="0"/>
              <a:t>        // </a:t>
            </a:r>
            <a:r>
              <a:rPr lang="en-US" sz="1700" dirty="0" err="1"/>
              <a:t>out.println</a:t>
            </a:r>
            <a:r>
              <a:rPr lang="en-US" sz="1700" dirty="0"/>
              <a:t>(name1);</a:t>
            </a:r>
          </a:p>
          <a:p>
            <a:pPr marL="0" indent="0">
              <a:buNone/>
            </a:pPr>
            <a:r>
              <a:rPr lang="en-US" sz="1700" dirty="0" err="1" smtClean="0"/>
              <a:t>RequestDispatcher</a:t>
            </a:r>
            <a:r>
              <a:rPr lang="en-US" sz="1700" dirty="0" smtClean="0"/>
              <a:t> d=</a:t>
            </a:r>
            <a:r>
              <a:rPr lang="en-US" sz="1700" dirty="0" err="1" smtClean="0"/>
              <a:t>request.getRequestDispatcher</a:t>
            </a:r>
            <a:r>
              <a:rPr lang="en-US" sz="1700" dirty="0"/>
              <a:t>("do2.jsp");</a:t>
            </a:r>
          </a:p>
          <a:p>
            <a:pPr marL="0" indent="0">
              <a:buNone/>
            </a:pPr>
            <a:r>
              <a:rPr lang="en-US" sz="1700" dirty="0" err="1"/>
              <a:t>rd.include</a:t>
            </a:r>
            <a:r>
              <a:rPr lang="en-US" sz="1700" dirty="0"/>
              <a:t>(request, response);</a:t>
            </a:r>
          </a:p>
          <a:p>
            <a:pPr marL="0" indent="0">
              <a:buNone/>
            </a:pPr>
            <a:r>
              <a:rPr lang="en-US" sz="1700" dirty="0"/>
              <a:t> </a:t>
            </a:r>
          </a:p>
          <a:p>
            <a:pPr marL="0" indent="0">
              <a:buNone/>
            </a:pPr>
            <a:r>
              <a:rPr lang="en-US" sz="1700" dirty="0"/>
              <a:t>            }</a:t>
            </a:r>
          </a:p>
          <a:p>
            <a:pPr marL="0" indent="0">
              <a:buNone/>
            </a:pPr>
            <a:r>
              <a:rPr lang="en-US" sz="1700" dirty="0"/>
              <a:t>else if(name1.isEmpty()&amp;&amp;pass1.isEmpty())</a:t>
            </a:r>
          </a:p>
          <a:p>
            <a:pPr marL="0" indent="0">
              <a:buNone/>
            </a:pPr>
            <a:r>
              <a:rPr lang="en-US" sz="1700" dirty="0"/>
              <a:t>            {</a:t>
            </a:r>
          </a:p>
          <a:p>
            <a:pPr marL="0" indent="0">
              <a:buNone/>
            </a:pPr>
            <a:r>
              <a:rPr lang="en-US" sz="1700" dirty="0" err="1"/>
              <a:t>out.println</a:t>
            </a:r>
            <a:r>
              <a:rPr lang="en-US" sz="1700" dirty="0"/>
              <a:t>("&lt;script&gt;"+"alert('</a:t>
            </a:r>
            <a:r>
              <a:rPr lang="en-US" sz="1700" dirty="0" err="1"/>
              <a:t>pls</a:t>
            </a:r>
            <a:r>
              <a:rPr lang="en-US" sz="1700" dirty="0"/>
              <a:t> fill all the fields')"+"&lt;/script&gt;");</a:t>
            </a:r>
          </a:p>
          <a:p>
            <a:pPr marL="0" indent="0">
              <a:buNone/>
            </a:pPr>
            <a:r>
              <a:rPr lang="en-US" sz="1700" dirty="0" err="1"/>
              <a:t>RequestDispatcherrd</a:t>
            </a:r>
            <a:r>
              <a:rPr lang="en-US" sz="1700" dirty="0"/>
              <a:t>=</a:t>
            </a:r>
            <a:r>
              <a:rPr lang="en-US" sz="1700" dirty="0" err="1"/>
              <a:t>request.getRequestDispatcher</a:t>
            </a:r>
            <a:r>
              <a:rPr lang="en-US" sz="1700" dirty="0"/>
              <a:t>("</a:t>
            </a:r>
            <a:r>
              <a:rPr lang="en-US" sz="1700" dirty="0" err="1"/>
              <a:t>do.jsp</a:t>
            </a:r>
            <a:r>
              <a:rPr lang="en-US" sz="1700" dirty="0"/>
              <a:t>");</a:t>
            </a:r>
          </a:p>
          <a:p>
            <a:pPr marL="0" indent="0">
              <a:buNone/>
            </a:pPr>
            <a:r>
              <a:rPr lang="en-US" sz="1700" dirty="0" err="1"/>
              <a:t>rd.include</a:t>
            </a:r>
            <a:r>
              <a:rPr lang="en-US" sz="1700" dirty="0"/>
              <a:t>(request, response);</a:t>
            </a:r>
          </a:p>
          <a:p>
            <a:pPr marL="0" indent="0">
              <a:buNone/>
            </a:pPr>
            <a:r>
              <a:rPr lang="en-US" sz="1700" dirty="0"/>
              <a:t>            }</a:t>
            </a:r>
            <a:endParaRPr lang="en-US" sz="1700" dirty="0"/>
          </a:p>
        </p:txBody>
      </p:sp>
      <p:sp>
        <p:nvSpPr>
          <p:cNvPr id="3" name="Title 2"/>
          <p:cNvSpPr>
            <a:spLocks noGrp="1"/>
          </p:cNvSpPr>
          <p:nvPr>
            <p:ph type="title"/>
          </p:nvPr>
        </p:nvSpPr>
        <p:spPr>
          <a:xfrm>
            <a:off x="457200" y="338328"/>
            <a:ext cx="8229600" cy="347472"/>
          </a:xfrm>
        </p:spPr>
        <p:txBody>
          <a:bodyPr>
            <a:normAutofit fontScale="90000"/>
          </a:bodyPr>
          <a:lstStyle/>
          <a:p>
            <a:endParaRPr lang="en-US" dirty="0"/>
          </a:p>
        </p:txBody>
      </p:sp>
    </p:spTree>
    <p:extLst>
      <p:ext uri="{BB962C8B-B14F-4D97-AF65-F5344CB8AC3E}">
        <p14:creationId xmlns:p14="http://schemas.microsoft.com/office/powerpoint/2010/main" val="3779766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762000"/>
            <a:ext cx="7408333" cy="5562600"/>
          </a:xfrm>
        </p:spPr>
        <p:txBody>
          <a:bodyPr>
            <a:noAutofit/>
          </a:bodyPr>
          <a:lstStyle/>
          <a:p>
            <a:pPr marL="0" indent="0">
              <a:buNone/>
            </a:pPr>
            <a:r>
              <a:rPr lang="en-US" sz="1400" dirty="0"/>
              <a:t>else</a:t>
            </a:r>
          </a:p>
          <a:p>
            <a:pPr marL="0" indent="0">
              <a:buNone/>
            </a:pPr>
            <a:r>
              <a:rPr lang="en-US" sz="1400" dirty="0"/>
              <a:t>            {</a:t>
            </a:r>
          </a:p>
          <a:p>
            <a:pPr marL="0" indent="0">
              <a:buNone/>
            </a:pPr>
            <a:r>
              <a:rPr lang="en-US" sz="1400" dirty="0" err="1"/>
              <a:t>out.println</a:t>
            </a:r>
            <a:r>
              <a:rPr lang="en-US" sz="1400" dirty="0"/>
              <a:t>("&lt;script&gt;"+"alert('Invalid username and password')"+"&lt;/script&gt;");</a:t>
            </a:r>
          </a:p>
          <a:p>
            <a:pPr marL="0" indent="0">
              <a:buNone/>
            </a:pPr>
            <a:r>
              <a:rPr lang="en-US" sz="1400" dirty="0" err="1"/>
              <a:t>RequestDispatcherrd</a:t>
            </a:r>
            <a:r>
              <a:rPr lang="en-US" sz="1400" dirty="0"/>
              <a:t>=</a:t>
            </a:r>
            <a:r>
              <a:rPr lang="en-US" sz="1400" dirty="0" err="1"/>
              <a:t>request.getRequestDispatcher</a:t>
            </a:r>
            <a:r>
              <a:rPr lang="en-US" sz="1400" dirty="0"/>
              <a:t>("</a:t>
            </a:r>
            <a:r>
              <a:rPr lang="en-US" sz="1400" dirty="0" err="1"/>
              <a:t>do.jsp</a:t>
            </a:r>
            <a:r>
              <a:rPr lang="en-US" sz="1400" dirty="0"/>
              <a:t>");</a:t>
            </a:r>
          </a:p>
          <a:p>
            <a:pPr marL="0" indent="0">
              <a:buNone/>
            </a:pPr>
            <a:r>
              <a:rPr lang="en-US" sz="1400" dirty="0" err="1"/>
              <a:t>rd.include</a:t>
            </a:r>
            <a:r>
              <a:rPr lang="en-US" sz="1400" dirty="0"/>
              <a:t>(request, response);</a:t>
            </a:r>
          </a:p>
          <a:p>
            <a:pPr marL="0" indent="0">
              <a:buNone/>
            </a:pPr>
            <a:r>
              <a:rPr lang="en-US" sz="1400" dirty="0"/>
              <a:t> </a:t>
            </a:r>
          </a:p>
          <a:p>
            <a:pPr marL="0" indent="0">
              <a:buNone/>
            </a:pPr>
            <a:r>
              <a:rPr lang="en-US" sz="1400" dirty="0"/>
              <a:t>            }</a:t>
            </a:r>
          </a:p>
          <a:p>
            <a:pPr marL="0" indent="0">
              <a:buNone/>
            </a:pPr>
            <a:r>
              <a:rPr lang="en-US" sz="1400" dirty="0"/>
              <a:t>         }</a:t>
            </a:r>
          </a:p>
          <a:p>
            <a:pPr marL="0" indent="0">
              <a:buNone/>
            </a:pPr>
            <a:r>
              <a:rPr lang="en-US" sz="1400" dirty="0"/>
              <a:t>catch (</a:t>
            </a:r>
            <a:r>
              <a:rPr lang="en-US" sz="1400" dirty="0" err="1"/>
              <a:t>ClassNotFoundException</a:t>
            </a:r>
            <a:r>
              <a:rPr lang="en-US" sz="1400" dirty="0"/>
              <a:t> ex) {</a:t>
            </a:r>
          </a:p>
          <a:p>
            <a:pPr marL="0" indent="0">
              <a:buNone/>
            </a:pPr>
            <a:r>
              <a:rPr lang="en-US" sz="1400" dirty="0" err="1"/>
              <a:t>Logger.getLogger</a:t>
            </a:r>
            <a:r>
              <a:rPr lang="en-US" sz="1400" dirty="0"/>
              <a:t>(</a:t>
            </a:r>
            <a:r>
              <a:rPr lang="en-US" sz="1400" dirty="0" err="1"/>
              <a:t>DO.class.getName</a:t>
            </a:r>
            <a:r>
              <a:rPr lang="en-US" sz="1400" dirty="0"/>
              <a:t>()).log(</a:t>
            </a:r>
            <a:r>
              <a:rPr lang="en-US" sz="1400" dirty="0" err="1"/>
              <a:t>Level.SEVERE</a:t>
            </a:r>
            <a:r>
              <a:rPr lang="en-US" sz="1400" dirty="0"/>
              <a:t>, null, ex);</a:t>
            </a:r>
          </a:p>
          <a:p>
            <a:pPr marL="0" indent="0">
              <a:buNone/>
            </a:pPr>
            <a:r>
              <a:rPr lang="en-US" sz="1400" dirty="0"/>
              <a:t>         } catch (</a:t>
            </a:r>
            <a:r>
              <a:rPr lang="en-US" sz="1400" dirty="0" err="1"/>
              <a:t>SQLException</a:t>
            </a:r>
            <a:r>
              <a:rPr lang="en-US" sz="1400" dirty="0"/>
              <a:t> ex) {</a:t>
            </a:r>
          </a:p>
          <a:p>
            <a:pPr marL="0" indent="0">
              <a:buNone/>
            </a:pPr>
            <a:r>
              <a:rPr lang="en-US" sz="1400" dirty="0" err="1"/>
              <a:t>Logger.getLogger</a:t>
            </a:r>
            <a:r>
              <a:rPr lang="en-US" sz="1400" dirty="0"/>
              <a:t>(</a:t>
            </a:r>
            <a:r>
              <a:rPr lang="en-US" sz="1400" dirty="0" err="1"/>
              <a:t>DO.class.getName</a:t>
            </a:r>
            <a:r>
              <a:rPr lang="en-US" sz="1400" dirty="0"/>
              <a:t>()).log(</a:t>
            </a:r>
            <a:r>
              <a:rPr lang="en-US" sz="1400" dirty="0" err="1"/>
              <a:t>Level.SEVERE</a:t>
            </a:r>
            <a:r>
              <a:rPr lang="en-US" sz="1400" dirty="0"/>
              <a:t>, null, ex);</a:t>
            </a:r>
          </a:p>
          <a:p>
            <a:pPr marL="0" indent="0">
              <a:buNone/>
            </a:pPr>
            <a:r>
              <a:rPr lang="en-US" sz="1400" dirty="0"/>
              <a:t>         }</a:t>
            </a:r>
          </a:p>
          <a:p>
            <a:pPr marL="0" indent="0">
              <a:buNone/>
            </a:pPr>
            <a:r>
              <a:rPr lang="en-US" sz="1400" dirty="0"/>
              <a:t>    }</a:t>
            </a:r>
          </a:p>
          <a:p>
            <a:pPr marL="0" indent="0">
              <a:buNone/>
            </a:pPr>
            <a:r>
              <a:rPr lang="en-US" sz="1400" dirty="0"/>
              <a:t>    // &lt;editor-fold </a:t>
            </a:r>
            <a:r>
              <a:rPr lang="en-US" sz="1400" dirty="0" err="1"/>
              <a:t>defaultstate</a:t>
            </a:r>
            <a:r>
              <a:rPr lang="en-US" sz="1400" dirty="0"/>
              <a:t>="collapsed" </a:t>
            </a:r>
            <a:r>
              <a:rPr lang="en-US" sz="1400" dirty="0" err="1"/>
              <a:t>desc</a:t>
            </a:r>
            <a:r>
              <a:rPr lang="en-US" sz="1400" dirty="0"/>
              <a:t>="</a:t>
            </a:r>
            <a:r>
              <a:rPr lang="en-US" sz="1400" dirty="0" err="1"/>
              <a:t>HttpServlet</a:t>
            </a:r>
            <a:r>
              <a:rPr lang="en-US" sz="1400" dirty="0"/>
              <a:t> methods. Click on the + sign on the left to edit the code."&gt;</a:t>
            </a:r>
          </a:p>
          <a:p>
            <a:pPr marL="0" indent="0">
              <a:buNone/>
            </a:pPr>
            <a:r>
              <a:rPr lang="en-US" sz="1400" dirty="0"/>
              <a:t>    /**</a:t>
            </a:r>
          </a:p>
          <a:p>
            <a:pPr marL="0" indent="0">
              <a:buNone/>
            </a:pPr>
            <a:r>
              <a:rPr lang="en-US" sz="1400" dirty="0"/>
              <a:t>     * Handles the HTTP &lt;code&gt;GET&lt;/code&gt; method.</a:t>
            </a:r>
          </a:p>
          <a:p>
            <a:pPr marL="0" indent="0">
              <a:buNone/>
            </a:pPr>
            <a:r>
              <a:rPr lang="en-US" sz="1400" dirty="0"/>
              <a:t>     *</a:t>
            </a:r>
          </a:p>
          <a:p>
            <a:pPr marL="0" indent="0">
              <a:buNone/>
            </a:pPr>
            <a:r>
              <a:rPr lang="en-US" sz="1400" dirty="0"/>
              <a:t>     * @</a:t>
            </a:r>
            <a:r>
              <a:rPr lang="en-US" sz="1400" dirty="0" err="1"/>
              <a:t>param</a:t>
            </a:r>
            <a:r>
              <a:rPr lang="en-US" sz="1400" dirty="0"/>
              <a:t> request servlet request</a:t>
            </a:r>
          </a:p>
          <a:p>
            <a:pPr marL="0" indent="0">
              <a:buNone/>
            </a:pPr>
            <a:r>
              <a:rPr lang="en-US" sz="1400" dirty="0"/>
              <a:t>     * @</a:t>
            </a:r>
            <a:r>
              <a:rPr lang="en-US" sz="1400" dirty="0" err="1"/>
              <a:t>param</a:t>
            </a:r>
            <a:r>
              <a:rPr lang="en-US" sz="1400" dirty="0"/>
              <a:t> response servlet response</a:t>
            </a:r>
          </a:p>
          <a:p>
            <a:pPr marL="0" indent="0">
              <a:buNone/>
            </a:pPr>
            <a:r>
              <a:rPr lang="en-US" sz="1400" dirty="0"/>
              <a:t>     * @throws </a:t>
            </a:r>
            <a:r>
              <a:rPr lang="en-US" sz="1400" dirty="0" err="1"/>
              <a:t>ServletException</a:t>
            </a:r>
            <a:r>
              <a:rPr lang="en-US" sz="1400" dirty="0"/>
              <a:t> if a servlet-specific error occurs</a:t>
            </a:r>
          </a:p>
          <a:p>
            <a:pPr marL="0" indent="0">
              <a:buNone/>
            </a:pPr>
            <a:r>
              <a:rPr lang="en-US" sz="1400" dirty="0"/>
              <a:t>     * @throws </a:t>
            </a:r>
            <a:r>
              <a:rPr lang="en-US" sz="1400" dirty="0" err="1"/>
              <a:t>IOException</a:t>
            </a:r>
            <a:r>
              <a:rPr lang="en-US" sz="1400" dirty="0"/>
              <a:t> if an I/O error occurs</a:t>
            </a:r>
          </a:p>
          <a:p>
            <a:pPr marL="0" indent="0">
              <a:buNone/>
            </a:pPr>
            <a:r>
              <a:rPr lang="en-US" sz="1400" dirty="0"/>
              <a:t>     */</a:t>
            </a:r>
          </a:p>
          <a:p>
            <a:pPr marL="0" indent="0">
              <a:buNone/>
            </a:pPr>
            <a:endParaRPr lang="en-US" sz="1600" dirty="0"/>
          </a:p>
        </p:txBody>
      </p:sp>
      <p:sp>
        <p:nvSpPr>
          <p:cNvPr id="3" name="Title 2"/>
          <p:cNvSpPr>
            <a:spLocks noGrp="1"/>
          </p:cNvSpPr>
          <p:nvPr>
            <p:ph type="title"/>
          </p:nvPr>
        </p:nvSpPr>
        <p:spPr>
          <a:xfrm>
            <a:off x="457200" y="338328"/>
            <a:ext cx="8229600" cy="271272"/>
          </a:xfrm>
        </p:spPr>
        <p:txBody>
          <a:bodyPr>
            <a:normAutofit fontScale="90000"/>
          </a:bodyPr>
          <a:lstStyle/>
          <a:p>
            <a:endParaRPr lang="en-US" dirty="0"/>
          </a:p>
        </p:txBody>
      </p:sp>
    </p:spTree>
    <p:extLst>
      <p:ext uri="{BB962C8B-B14F-4D97-AF65-F5344CB8AC3E}">
        <p14:creationId xmlns:p14="http://schemas.microsoft.com/office/powerpoint/2010/main" val="1674388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762000"/>
            <a:ext cx="7408333" cy="5364163"/>
          </a:xfrm>
        </p:spPr>
        <p:txBody>
          <a:bodyPr>
            <a:normAutofit fontScale="85000" lnSpcReduction="20000"/>
          </a:bodyPr>
          <a:lstStyle/>
          <a:p>
            <a:pPr marL="0" indent="0">
              <a:buNone/>
            </a:pPr>
            <a:r>
              <a:rPr lang="en-US" sz="1600" dirty="0"/>
              <a:t> // &lt;editor-fold </a:t>
            </a:r>
            <a:r>
              <a:rPr lang="en-US" sz="1600" dirty="0" err="1"/>
              <a:t>defaultstate</a:t>
            </a:r>
            <a:r>
              <a:rPr lang="en-US" sz="1600" dirty="0"/>
              <a:t>="collapsed" </a:t>
            </a:r>
            <a:r>
              <a:rPr lang="en-US" sz="1600" dirty="0" err="1"/>
              <a:t>desc</a:t>
            </a:r>
            <a:r>
              <a:rPr lang="en-US" sz="1600" dirty="0"/>
              <a:t>="</a:t>
            </a:r>
            <a:r>
              <a:rPr lang="en-US" sz="1600" dirty="0" err="1"/>
              <a:t>HttpServlet</a:t>
            </a:r>
            <a:r>
              <a:rPr lang="en-US" sz="1600" dirty="0"/>
              <a:t> methods. Click on the + sign on the left to edit the code."&gt;</a:t>
            </a:r>
          </a:p>
          <a:p>
            <a:pPr marL="0" indent="0">
              <a:buNone/>
            </a:pPr>
            <a:r>
              <a:rPr lang="en-US" sz="1600" dirty="0"/>
              <a:t>    /**</a:t>
            </a:r>
          </a:p>
          <a:p>
            <a:pPr marL="0" indent="0">
              <a:buNone/>
            </a:pPr>
            <a:r>
              <a:rPr lang="en-US" sz="1600" dirty="0"/>
              <a:t>     * Handles the HTTP &lt;code&gt;GET&lt;/code&gt; method.</a:t>
            </a:r>
          </a:p>
          <a:p>
            <a:pPr marL="0" indent="0">
              <a:buNone/>
            </a:pPr>
            <a:r>
              <a:rPr lang="en-US" sz="1600" dirty="0"/>
              <a:t>     *</a:t>
            </a:r>
          </a:p>
          <a:p>
            <a:pPr marL="0" indent="0">
              <a:buNone/>
            </a:pPr>
            <a:r>
              <a:rPr lang="en-US" sz="1600" dirty="0"/>
              <a:t>     * @</a:t>
            </a:r>
            <a:r>
              <a:rPr lang="en-US" sz="1600" dirty="0" err="1"/>
              <a:t>param</a:t>
            </a:r>
            <a:r>
              <a:rPr lang="en-US" sz="1600" dirty="0"/>
              <a:t> request servlet request</a:t>
            </a:r>
          </a:p>
          <a:p>
            <a:pPr marL="0" indent="0">
              <a:buNone/>
            </a:pPr>
            <a:r>
              <a:rPr lang="en-US" sz="1600" dirty="0"/>
              <a:t>     * @</a:t>
            </a:r>
            <a:r>
              <a:rPr lang="en-US" sz="1600" dirty="0" err="1"/>
              <a:t>param</a:t>
            </a:r>
            <a:r>
              <a:rPr lang="en-US" sz="1600" dirty="0"/>
              <a:t> response servlet response</a:t>
            </a:r>
          </a:p>
          <a:p>
            <a:pPr marL="0" indent="0">
              <a:buNone/>
            </a:pPr>
            <a:r>
              <a:rPr lang="en-US" sz="1600" dirty="0"/>
              <a:t>     * @throws </a:t>
            </a:r>
            <a:r>
              <a:rPr lang="en-US" sz="1600" dirty="0" err="1"/>
              <a:t>ServletException</a:t>
            </a:r>
            <a:r>
              <a:rPr lang="en-US" sz="1600" dirty="0"/>
              <a:t> if a servlet-specific error occurs</a:t>
            </a:r>
          </a:p>
          <a:p>
            <a:pPr marL="0" indent="0">
              <a:buNone/>
            </a:pPr>
            <a:r>
              <a:rPr lang="en-US" sz="1600" dirty="0"/>
              <a:t>     * @throws </a:t>
            </a:r>
            <a:r>
              <a:rPr lang="en-US" sz="1600" dirty="0" err="1"/>
              <a:t>IOException</a:t>
            </a:r>
            <a:r>
              <a:rPr lang="en-US" sz="1600" dirty="0"/>
              <a:t> if an I/O error occurs</a:t>
            </a:r>
          </a:p>
          <a:p>
            <a:pPr marL="0" indent="0">
              <a:buNone/>
            </a:pPr>
            <a:r>
              <a:rPr lang="en-US" sz="1600" dirty="0"/>
              <a:t>     </a:t>
            </a:r>
            <a:r>
              <a:rPr lang="en-US" sz="1600" dirty="0" smtClean="0"/>
              <a:t>*/</a:t>
            </a:r>
          </a:p>
          <a:p>
            <a:pPr marL="0" indent="0">
              <a:buNone/>
            </a:pPr>
            <a:r>
              <a:rPr lang="en-US" sz="1600" dirty="0"/>
              <a:t> @Override</a:t>
            </a:r>
          </a:p>
          <a:p>
            <a:pPr marL="0" indent="0">
              <a:buNone/>
            </a:pPr>
            <a:r>
              <a:rPr lang="en-US" sz="1600" dirty="0"/>
              <a:t>protected void </a:t>
            </a:r>
            <a:r>
              <a:rPr lang="en-US" sz="1600" dirty="0" err="1"/>
              <a:t>doGet</a:t>
            </a:r>
            <a:r>
              <a:rPr lang="en-US" sz="1600" dirty="0"/>
              <a:t>(</a:t>
            </a:r>
            <a:r>
              <a:rPr lang="en-US" sz="1600" dirty="0" err="1"/>
              <a:t>HttpServletRequest</a:t>
            </a:r>
            <a:r>
              <a:rPr lang="en-US" sz="1600" dirty="0"/>
              <a:t> request, </a:t>
            </a:r>
            <a:r>
              <a:rPr lang="en-US" sz="1600" dirty="0" err="1"/>
              <a:t>HttpServletResponse</a:t>
            </a:r>
            <a:r>
              <a:rPr lang="en-US" sz="1600" dirty="0"/>
              <a:t> response)</a:t>
            </a:r>
          </a:p>
          <a:p>
            <a:pPr marL="0" indent="0">
              <a:buNone/>
            </a:pPr>
            <a:r>
              <a:rPr lang="en-US" sz="1600" dirty="0" err="1"/>
              <a:t>throwsServletException</a:t>
            </a:r>
            <a:r>
              <a:rPr lang="en-US" sz="1600" dirty="0"/>
              <a:t>, </a:t>
            </a:r>
            <a:r>
              <a:rPr lang="en-US" sz="1600" dirty="0" err="1"/>
              <a:t>IOException</a:t>
            </a:r>
            <a:r>
              <a:rPr lang="en-US" sz="1600" dirty="0"/>
              <a:t> {</a:t>
            </a:r>
          </a:p>
          <a:p>
            <a:pPr marL="0" indent="0">
              <a:buNone/>
            </a:pPr>
            <a:r>
              <a:rPr lang="en-US" sz="1600" dirty="0" err="1"/>
              <a:t>processRequest</a:t>
            </a:r>
            <a:r>
              <a:rPr lang="en-US" sz="1600" dirty="0"/>
              <a:t>(request, response);</a:t>
            </a:r>
          </a:p>
          <a:p>
            <a:pPr marL="0" indent="0">
              <a:buNone/>
            </a:pPr>
            <a:r>
              <a:rPr lang="en-US" sz="1600" dirty="0"/>
              <a:t>    }</a:t>
            </a:r>
          </a:p>
          <a:p>
            <a:pPr marL="0" indent="0">
              <a:buNone/>
            </a:pPr>
            <a:r>
              <a:rPr lang="en-US" sz="1600" dirty="0"/>
              <a:t> </a:t>
            </a:r>
          </a:p>
          <a:p>
            <a:pPr marL="0" indent="0">
              <a:buNone/>
            </a:pPr>
            <a:r>
              <a:rPr lang="en-US" sz="1600" dirty="0"/>
              <a:t>    /**</a:t>
            </a:r>
          </a:p>
          <a:p>
            <a:pPr marL="0" indent="0">
              <a:buNone/>
            </a:pPr>
            <a:r>
              <a:rPr lang="en-US" sz="1600" dirty="0"/>
              <a:t>     * Handles the HTTP &lt;code&gt;POST&lt;/code&gt; method.</a:t>
            </a:r>
          </a:p>
          <a:p>
            <a:pPr marL="0" indent="0">
              <a:buNone/>
            </a:pPr>
            <a:r>
              <a:rPr lang="en-US" sz="1600" dirty="0"/>
              <a:t>     *</a:t>
            </a:r>
          </a:p>
          <a:p>
            <a:pPr marL="0" indent="0">
              <a:buNone/>
            </a:pPr>
            <a:r>
              <a:rPr lang="en-US" sz="1600" dirty="0"/>
              <a:t>     * @</a:t>
            </a:r>
            <a:r>
              <a:rPr lang="en-US" sz="1600" dirty="0" err="1"/>
              <a:t>param</a:t>
            </a:r>
            <a:r>
              <a:rPr lang="en-US" sz="1600" dirty="0"/>
              <a:t> request servlet request</a:t>
            </a:r>
          </a:p>
          <a:p>
            <a:pPr marL="0" indent="0">
              <a:buNone/>
            </a:pPr>
            <a:r>
              <a:rPr lang="en-US" sz="1600" dirty="0"/>
              <a:t>     * @</a:t>
            </a:r>
            <a:r>
              <a:rPr lang="en-US" sz="1600" dirty="0" err="1"/>
              <a:t>param</a:t>
            </a:r>
            <a:r>
              <a:rPr lang="en-US" sz="1600" dirty="0"/>
              <a:t> response servlet response</a:t>
            </a:r>
          </a:p>
          <a:p>
            <a:pPr marL="0" indent="0">
              <a:buNone/>
            </a:pPr>
            <a:r>
              <a:rPr lang="en-US" sz="1600" dirty="0"/>
              <a:t>     * @throws </a:t>
            </a:r>
            <a:r>
              <a:rPr lang="en-US" sz="1600" dirty="0" err="1"/>
              <a:t>ServletException</a:t>
            </a:r>
            <a:r>
              <a:rPr lang="en-US" sz="1600" dirty="0"/>
              <a:t> if a servlet-specific error occurs</a:t>
            </a:r>
          </a:p>
          <a:p>
            <a:pPr marL="0" indent="0">
              <a:buNone/>
            </a:pPr>
            <a:r>
              <a:rPr lang="en-US" sz="1600" dirty="0"/>
              <a:t>     * @throws </a:t>
            </a:r>
            <a:r>
              <a:rPr lang="en-US" sz="1600" dirty="0" err="1"/>
              <a:t>IOException</a:t>
            </a:r>
            <a:r>
              <a:rPr lang="en-US" sz="1600" dirty="0"/>
              <a:t> if an I/O error occurs</a:t>
            </a:r>
          </a:p>
          <a:p>
            <a:pPr marL="0" indent="0">
              <a:buNone/>
            </a:pPr>
            <a:r>
              <a:rPr lang="en-US" sz="1600" dirty="0"/>
              <a:t>     */</a:t>
            </a:r>
            <a:endParaRPr lang="en-US" sz="1600" dirty="0"/>
          </a:p>
        </p:txBody>
      </p:sp>
      <p:sp>
        <p:nvSpPr>
          <p:cNvPr id="3" name="Title 2"/>
          <p:cNvSpPr>
            <a:spLocks noGrp="1"/>
          </p:cNvSpPr>
          <p:nvPr>
            <p:ph type="title"/>
          </p:nvPr>
        </p:nvSpPr>
        <p:spPr>
          <a:xfrm>
            <a:off x="457200" y="338328"/>
            <a:ext cx="8229600" cy="118872"/>
          </a:xfrm>
        </p:spPr>
        <p:txBody>
          <a:bodyPr>
            <a:normAutofit fontScale="90000"/>
          </a:bodyPr>
          <a:lstStyle/>
          <a:p>
            <a:endParaRPr lang="en-US" dirty="0"/>
          </a:p>
        </p:txBody>
      </p:sp>
    </p:spTree>
    <p:extLst>
      <p:ext uri="{BB962C8B-B14F-4D97-AF65-F5344CB8AC3E}">
        <p14:creationId xmlns:p14="http://schemas.microsoft.com/office/powerpoint/2010/main" val="233434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295400"/>
            <a:ext cx="7408333" cy="4830763"/>
          </a:xfrm>
        </p:spPr>
        <p:txBody>
          <a:bodyPr>
            <a:noAutofit/>
          </a:bodyPr>
          <a:lstStyle/>
          <a:p>
            <a:pPr marL="0" indent="0">
              <a:buNone/>
            </a:pPr>
            <a:r>
              <a:rPr lang="en-US" sz="1400" dirty="0"/>
              <a:t> @Override</a:t>
            </a:r>
          </a:p>
          <a:p>
            <a:pPr marL="0" indent="0">
              <a:buNone/>
            </a:pPr>
            <a:r>
              <a:rPr lang="en-US" sz="1400" dirty="0"/>
              <a:t>protected void </a:t>
            </a:r>
            <a:r>
              <a:rPr lang="en-US" sz="1400" dirty="0" err="1"/>
              <a:t>doPost</a:t>
            </a:r>
            <a:r>
              <a:rPr lang="en-US" sz="1400" dirty="0"/>
              <a:t>(</a:t>
            </a:r>
            <a:r>
              <a:rPr lang="en-US" sz="1400" dirty="0" err="1"/>
              <a:t>HttpServletRequest</a:t>
            </a:r>
            <a:r>
              <a:rPr lang="en-US" sz="1400" dirty="0"/>
              <a:t> request, </a:t>
            </a:r>
            <a:r>
              <a:rPr lang="en-US" sz="1400" dirty="0" err="1"/>
              <a:t>HttpServletResponse</a:t>
            </a:r>
            <a:r>
              <a:rPr lang="en-US" sz="1400" dirty="0"/>
              <a:t> response)</a:t>
            </a:r>
          </a:p>
          <a:p>
            <a:pPr marL="0" indent="0">
              <a:buNone/>
            </a:pPr>
            <a:r>
              <a:rPr lang="en-US" sz="1400" dirty="0" err="1"/>
              <a:t>throwsServletException</a:t>
            </a:r>
            <a:r>
              <a:rPr lang="en-US" sz="1400" dirty="0"/>
              <a:t>, </a:t>
            </a:r>
            <a:r>
              <a:rPr lang="en-US" sz="1400" dirty="0" err="1"/>
              <a:t>IOException</a:t>
            </a:r>
            <a:r>
              <a:rPr lang="en-US" sz="1400" dirty="0"/>
              <a:t> {</a:t>
            </a:r>
          </a:p>
          <a:p>
            <a:pPr marL="0" indent="0">
              <a:buNone/>
            </a:pPr>
            <a:r>
              <a:rPr lang="en-US" sz="1400" dirty="0" err="1"/>
              <a:t>processRequest</a:t>
            </a:r>
            <a:r>
              <a:rPr lang="en-US" sz="1400" dirty="0"/>
              <a:t>(request, response);</a:t>
            </a:r>
          </a:p>
          <a:p>
            <a:pPr marL="0" indent="0">
              <a:buNone/>
            </a:pPr>
            <a:r>
              <a:rPr lang="en-US" sz="1400" dirty="0"/>
              <a:t>    }</a:t>
            </a:r>
          </a:p>
          <a:p>
            <a:pPr marL="0" indent="0">
              <a:buNone/>
            </a:pPr>
            <a:r>
              <a:rPr lang="en-US" sz="1400" dirty="0"/>
              <a:t> </a:t>
            </a:r>
          </a:p>
          <a:p>
            <a:pPr marL="0" indent="0">
              <a:buNone/>
            </a:pPr>
            <a:r>
              <a:rPr lang="en-US" sz="1400" dirty="0"/>
              <a:t>    /**</a:t>
            </a:r>
          </a:p>
          <a:p>
            <a:pPr marL="0" indent="0">
              <a:buNone/>
            </a:pPr>
            <a:r>
              <a:rPr lang="en-US" sz="1400" dirty="0"/>
              <a:t>     * Returns a short description of the servlet.</a:t>
            </a:r>
          </a:p>
          <a:p>
            <a:pPr marL="0" indent="0">
              <a:buNone/>
            </a:pPr>
            <a:r>
              <a:rPr lang="en-US" sz="1400" dirty="0"/>
              <a:t>     *</a:t>
            </a:r>
          </a:p>
          <a:p>
            <a:pPr marL="0" indent="0">
              <a:buNone/>
            </a:pPr>
            <a:r>
              <a:rPr lang="en-US" sz="1400" dirty="0"/>
              <a:t>     * @return a String containing servlet description</a:t>
            </a:r>
          </a:p>
          <a:p>
            <a:pPr marL="0" indent="0">
              <a:buNone/>
            </a:pPr>
            <a:r>
              <a:rPr lang="en-US" sz="1400" dirty="0"/>
              <a:t>     */</a:t>
            </a:r>
          </a:p>
          <a:p>
            <a:pPr marL="0" indent="0">
              <a:buNone/>
            </a:pPr>
            <a:r>
              <a:rPr lang="en-US" sz="1400" dirty="0"/>
              <a:t>    @Override</a:t>
            </a:r>
          </a:p>
          <a:p>
            <a:pPr marL="0" indent="0">
              <a:buNone/>
            </a:pPr>
            <a:r>
              <a:rPr lang="en-US" sz="1400" dirty="0"/>
              <a:t>public String </a:t>
            </a:r>
            <a:r>
              <a:rPr lang="en-US" sz="1400" dirty="0" err="1"/>
              <a:t>getServletInfo</a:t>
            </a:r>
            <a:r>
              <a:rPr lang="en-US" sz="1400" dirty="0"/>
              <a:t>() {</a:t>
            </a:r>
          </a:p>
          <a:p>
            <a:pPr marL="0" indent="0">
              <a:buNone/>
            </a:pPr>
            <a:r>
              <a:rPr lang="en-US" sz="1400" dirty="0"/>
              <a:t>return "Short description";</a:t>
            </a:r>
          </a:p>
          <a:p>
            <a:pPr marL="0" indent="0">
              <a:buNone/>
            </a:pPr>
            <a:r>
              <a:rPr lang="en-US" sz="1400" dirty="0"/>
              <a:t>    }// &lt;/editor-fold&gt;</a:t>
            </a:r>
          </a:p>
          <a:p>
            <a:pPr marL="0" indent="0">
              <a:buNone/>
            </a:pPr>
            <a:r>
              <a:rPr lang="en-US" sz="1400" dirty="0"/>
              <a:t>}</a:t>
            </a:r>
            <a:endParaRPr lang="en-US" sz="1400" dirty="0"/>
          </a:p>
        </p:txBody>
      </p:sp>
      <p:sp>
        <p:nvSpPr>
          <p:cNvPr id="3" name="Title 2"/>
          <p:cNvSpPr>
            <a:spLocks noGrp="1"/>
          </p:cNvSpPr>
          <p:nvPr>
            <p:ph type="title"/>
          </p:nvPr>
        </p:nvSpPr>
        <p:spPr>
          <a:xfrm>
            <a:off x="457200" y="338328"/>
            <a:ext cx="8229600" cy="499872"/>
          </a:xfrm>
        </p:spPr>
        <p:txBody>
          <a:bodyPr>
            <a:normAutofit fontScale="90000"/>
          </a:bodyPr>
          <a:lstStyle/>
          <a:p>
            <a:endParaRPr lang="en-US" dirty="0"/>
          </a:p>
        </p:txBody>
      </p:sp>
    </p:spTree>
    <p:extLst>
      <p:ext uri="{BB962C8B-B14F-4D97-AF65-F5344CB8AC3E}">
        <p14:creationId xmlns:p14="http://schemas.microsoft.com/office/powerpoint/2010/main" val="296772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1033272"/>
          </a:xfrm>
        </p:spPr>
        <p:txBody>
          <a:bodyPr>
            <a:normAutofit/>
          </a:bodyPr>
          <a:lstStyle/>
          <a:p>
            <a:r>
              <a:rPr lang="en-US" sz="4000" dirty="0" smtClean="0"/>
              <a:t>SCREENSHOTS</a:t>
            </a:r>
            <a:endParaRPr lang="en-US" sz="4000" dirty="0"/>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57400"/>
            <a:ext cx="594360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9115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60122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4657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524000"/>
            <a:ext cx="7408333" cy="4602163"/>
          </a:xfrm>
        </p:spPr>
        <p:txBody>
          <a:bodyPr>
            <a:normAutofit fontScale="85000" lnSpcReduction="20000"/>
          </a:bodyPr>
          <a:lstStyle/>
          <a:p>
            <a:pPr marL="0" indent="0">
              <a:buNone/>
            </a:pPr>
            <a:r>
              <a:rPr lang="en-IN" dirty="0"/>
              <a:t>Existing software-based data erasure programs can be summarized as following the same one-bit-return protocol: the deletion program performs data erasure and returns either success or failure. Here we present a cryptographic solution that aims to make the data deletion process more transparent and verifiable. In contrast to the conventional black/white assumptions about TPM (i.e., either completely trust or distrust), we introduce a third assumption that sits in between: namely, “trust-but-verify”. Our solution enables a user to verify the correct implementation of two important operations inside a TPM without accessing its source code: i.e., the correct encryption of data and the faithful deletion of the key. Finally, we present a proof-of-concept implementation of the SSE system on a resource-constrained Java card to demonstrate its practical feasibility. To our knowledge, this is the first systematic solution to the secure data deletion problem based on a “trust-but-verify” paradigm, together with a concrete prototype implementation</a:t>
            </a:r>
            <a:endParaRPr lang="en-US" dirty="0"/>
          </a:p>
        </p:txBody>
      </p:sp>
      <p:sp>
        <p:nvSpPr>
          <p:cNvPr id="2" name="Title 1"/>
          <p:cNvSpPr>
            <a:spLocks noGrp="1"/>
          </p:cNvSpPr>
          <p:nvPr>
            <p:ph type="title"/>
          </p:nvPr>
        </p:nvSpPr>
        <p:spPr/>
        <p:txBody>
          <a:bodyPr>
            <a:normAutofit/>
          </a:bodyPr>
          <a:lstStyle/>
          <a:p>
            <a:r>
              <a:rPr lang="en-US" sz="4000" dirty="0" smtClean="0"/>
              <a:t>ABSTRACT</a:t>
            </a:r>
            <a:endParaRPr lang="en-US" sz="4000" dirty="0"/>
          </a:p>
        </p:txBody>
      </p:sp>
    </p:spTree>
    <p:extLst>
      <p:ext uri="{BB962C8B-B14F-4D97-AF65-F5344CB8AC3E}">
        <p14:creationId xmlns:p14="http://schemas.microsoft.com/office/powerpoint/2010/main" val="1289569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HOME PAGE AFTER USER LOGS IN</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8001000" cy="480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675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SELECTING THE FILE TO BE UPLOADED</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62200"/>
            <a:ext cx="6986534"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124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AFTER ADDING FILE TO CLOUD</a:t>
            </a:r>
            <a:endParaRPr lang="en-US" dirty="0"/>
          </a:p>
        </p:txBody>
      </p:sp>
      <p:pic>
        <p:nvPicPr>
          <p:cNvPr id="614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653796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3442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000" dirty="0" smtClean="0"/>
              <a:t>DOWNLOADING EXISTING FILE FROM CLOUD</a:t>
            </a:r>
            <a:endParaRPr lang="en-US" sz="4000" dirty="0"/>
          </a:p>
        </p:txBody>
      </p:sp>
      <p:pic>
        <p:nvPicPr>
          <p:cNvPr id="717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950029"/>
            <a:ext cx="59436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7794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ADMIN LOGS IN TO SEND KEY TO USER</a:t>
            </a:r>
            <a:endParaRPr lang="en-US" dirty="0"/>
          </a:p>
        </p:txBody>
      </p:sp>
      <p:pic>
        <p:nvPicPr>
          <p:cNvPr id="819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90800"/>
            <a:ext cx="59436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3636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ADMIN RECOVERS DELETED FILES</a:t>
            </a:r>
            <a:endParaRPr lang="en-US" dirty="0"/>
          </a:p>
        </p:txBody>
      </p:sp>
      <p:pic>
        <p:nvPicPr>
          <p:cNvPr id="921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120798"/>
            <a:ext cx="59436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331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ARCHITECTURE   DIAGRAM</a:t>
            </a:r>
            <a:endParaRPr lang="en-US" sz="4000" dirty="0"/>
          </a:p>
        </p:txBody>
      </p:sp>
      <p:pic>
        <p:nvPicPr>
          <p:cNvPr id="102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657225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601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normAutofit fontScale="85000" lnSpcReduction="10000"/>
          </a:bodyPr>
          <a:lstStyle/>
          <a:p>
            <a:r>
              <a:rPr lang="en-US" dirty="0"/>
              <a:t>We are introducing the third party which generates a long secret key  and shares the half part of the long key to the cloud service providers and remaining part of the half key to the customers</a:t>
            </a:r>
            <a:r>
              <a:rPr lang="en-US" dirty="0" smtClean="0"/>
              <a:t>.</a:t>
            </a:r>
          </a:p>
          <a:p>
            <a:r>
              <a:rPr lang="en-US" dirty="0" smtClean="0"/>
              <a:t> </a:t>
            </a:r>
            <a:r>
              <a:rPr lang="en-US" dirty="0"/>
              <a:t>Customers once registers for a new account they can login into the system using their account</a:t>
            </a:r>
            <a:r>
              <a:rPr lang="en-US" dirty="0" smtClean="0"/>
              <a:t>.</a:t>
            </a:r>
          </a:p>
          <a:p>
            <a:r>
              <a:rPr lang="en-US" dirty="0" smtClean="0"/>
              <a:t> </a:t>
            </a:r>
            <a:r>
              <a:rPr lang="en-US" dirty="0"/>
              <a:t>Once after login into the account before performing any operations on file they first request for the third party to generate a long key. Third party as requested by the customers generates a long key and shares their corresponding share to cloud service providers and customers respectively</a:t>
            </a:r>
            <a:r>
              <a:rPr lang="en-US" dirty="0" smtClean="0"/>
              <a:t>.</a:t>
            </a:r>
          </a:p>
          <a:p>
            <a:r>
              <a:rPr lang="en-US" dirty="0" smtClean="0"/>
              <a:t> </a:t>
            </a:r>
            <a:r>
              <a:rPr lang="en-US" dirty="0"/>
              <a:t>Now when the cloud service providers tries to access the file without the knowledge of their customers, immediately an mail should be sent to the customers indicating that CSP is trying to access their data. </a:t>
            </a:r>
            <a:endParaRPr lang="en-US" dirty="0" smtClean="0"/>
          </a:p>
        </p:txBody>
      </p:sp>
      <p:sp>
        <p:nvSpPr>
          <p:cNvPr id="3" name="Title 2"/>
          <p:cNvSpPr>
            <a:spLocks noGrp="1"/>
          </p:cNvSpPr>
          <p:nvPr>
            <p:ph type="title"/>
          </p:nvPr>
        </p:nvSpPr>
        <p:spPr/>
        <p:txBody>
          <a:bodyPr>
            <a:normAutofit/>
          </a:bodyPr>
          <a:lstStyle/>
          <a:p>
            <a:r>
              <a:rPr lang="en-US" sz="4000" dirty="0" smtClean="0"/>
              <a:t>SYSTEM DESCRIPTION</a:t>
            </a:r>
            <a:endParaRPr lang="en-US" sz="4000" dirty="0"/>
          </a:p>
        </p:txBody>
      </p:sp>
    </p:spTree>
    <p:extLst>
      <p:ext uri="{BB962C8B-B14F-4D97-AF65-F5344CB8AC3E}">
        <p14:creationId xmlns:p14="http://schemas.microsoft.com/office/powerpoint/2010/main" val="263587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If suppose customers want to share their data to the CSP they can share their half part of the key to the CSP. CSP </a:t>
            </a:r>
            <a:r>
              <a:rPr lang="en-US" dirty="0" err="1"/>
              <a:t>inturn</a:t>
            </a:r>
            <a:r>
              <a:rPr lang="en-US" dirty="0"/>
              <a:t> combines his half key with the customers half  key which gives full key which should be verified by the third party.</a:t>
            </a:r>
          </a:p>
          <a:p>
            <a:r>
              <a:rPr lang="en-US" dirty="0"/>
              <a:t> Now the cloud service provider can access the customers file. In our proposed system we are providing privacy to customers data assuring that the customers data cannot be viewed without their knowledge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3973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295400"/>
            <a:ext cx="7408333" cy="4830763"/>
          </a:xfrm>
        </p:spPr>
        <p:txBody>
          <a:bodyPr>
            <a:normAutofit lnSpcReduction="10000"/>
          </a:bodyPr>
          <a:lstStyle/>
          <a:p>
            <a:r>
              <a:rPr lang="en-US" b="1" dirty="0"/>
              <a:t> </a:t>
            </a:r>
            <a:r>
              <a:rPr lang="en-US" b="1" dirty="0" smtClean="0"/>
              <a:t>                                      USER SIDE</a:t>
            </a:r>
            <a:endParaRPr lang="en-US" dirty="0"/>
          </a:p>
          <a:p>
            <a:pPr marL="0" indent="0">
              <a:buNone/>
            </a:pPr>
            <a:r>
              <a:rPr lang="en-US" b="1" dirty="0" smtClean="0"/>
              <a:t>                             </a:t>
            </a:r>
            <a:r>
              <a:rPr lang="en-US" b="1" dirty="0"/>
              <a:t>DATA UPLOAD SCENARIO</a:t>
            </a:r>
            <a:endParaRPr lang="en-US" dirty="0"/>
          </a:p>
          <a:p>
            <a:pPr marL="0" indent="0">
              <a:buNone/>
            </a:pPr>
            <a:r>
              <a:rPr lang="en-US" dirty="0"/>
              <a:t>1. The end user registers for new account</a:t>
            </a:r>
          </a:p>
          <a:p>
            <a:pPr marL="0" indent="0">
              <a:buNone/>
            </a:pPr>
            <a:r>
              <a:rPr lang="en-US" dirty="0" smtClean="0"/>
              <a:t> </a:t>
            </a:r>
            <a:r>
              <a:rPr lang="en-US" dirty="0"/>
              <a:t>2. The end user login to the system with his/her username &amp; password.</a:t>
            </a:r>
          </a:p>
          <a:p>
            <a:pPr marL="0" indent="0">
              <a:buNone/>
            </a:pPr>
            <a:r>
              <a:rPr lang="en-US" dirty="0"/>
              <a:t>3. Once the user is authenticated, separate folder has created for the user       which monitors all the activities of the user</a:t>
            </a:r>
          </a:p>
          <a:p>
            <a:pPr marL="0" indent="0">
              <a:buNone/>
            </a:pPr>
            <a:r>
              <a:rPr lang="en-US" dirty="0"/>
              <a:t>4. before a user upload the files he has to request for the secret key from the third party</a:t>
            </a:r>
          </a:p>
          <a:p>
            <a:pPr marL="0" indent="0">
              <a:buNone/>
            </a:pPr>
            <a:r>
              <a:rPr lang="en-US" dirty="0"/>
              <a:t>5. once the user receives the key from the third party he can upload the files to the cloud</a:t>
            </a:r>
          </a:p>
          <a:p>
            <a:pPr marL="0" indent="0">
              <a:buNone/>
            </a:pPr>
            <a:endParaRPr lang="en-US" dirty="0"/>
          </a:p>
        </p:txBody>
      </p:sp>
      <p:sp>
        <p:nvSpPr>
          <p:cNvPr id="3" name="Title 2"/>
          <p:cNvSpPr>
            <a:spLocks noGrp="1"/>
          </p:cNvSpPr>
          <p:nvPr>
            <p:ph type="title"/>
          </p:nvPr>
        </p:nvSpPr>
        <p:spPr>
          <a:xfrm>
            <a:off x="457200" y="338328"/>
            <a:ext cx="8229600" cy="957072"/>
          </a:xfrm>
        </p:spPr>
        <p:txBody>
          <a:bodyPr>
            <a:normAutofit/>
          </a:bodyPr>
          <a:lstStyle/>
          <a:p>
            <a:r>
              <a:rPr lang="en-US" sz="4000" dirty="0" smtClean="0"/>
              <a:t>MODULES</a:t>
            </a:r>
            <a:endParaRPr lang="en-US" sz="4000" dirty="0"/>
          </a:p>
        </p:txBody>
      </p:sp>
    </p:spTree>
    <p:extLst>
      <p:ext uri="{BB962C8B-B14F-4D97-AF65-F5344CB8AC3E}">
        <p14:creationId xmlns:p14="http://schemas.microsoft.com/office/powerpoint/2010/main" val="139405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295400"/>
            <a:ext cx="7408333" cy="4830763"/>
          </a:xfrm>
        </p:spPr>
        <p:txBody>
          <a:bodyPr/>
          <a:lstStyle/>
          <a:p>
            <a:pPr algn="ctr"/>
            <a:r>
              <a:rPr lang="en-US" b="1" dirty="0"/>
              <a:t>DATA DOWNLOAD SCENARIO</a:t>
            </a:r>
            <a:endParaRPr lang="en-US" dirty="0"/>
          </a:p>
          <a:p>
            <a:pPr marL="0" indent="0">
              <a:buNone/>
            </a:pPr>
            <a:r>
              <a:rPr lang="en-US" dirty="0"/>
              <a:t>1. The end user registers for new account</a:t>
            </a:r>
          </a:p>
          <a:p>
            <a:pPr marL="0" indent="0">
              <a:buNone/>
            </a:pPr>
            <a:r>
              <a:rPr lang="en-US" dirty="0"/>
              <a:t>2. The end user login to the system with his/her username &amp; password.</a:t>
            </a:r>
          </a:p>
          <a:p>
            <a:pPr marL="0" indent="0">
              <a:buNone/>
            </a:pPr>
            <a:r>
              <a:rPr lang="en-US" dirty="0"/>
              <a:t>3. Once the user is authenticated, separate folder has created for the user which monitors all the activities of the user</a:t>
            </a:r>
          </a:p>
          <a:p>
            <a:pPr marL="0" indent="0">
              <a:buNone/>
            </a:pPr>
            <a:r>
              <a:rPr lang="en-US" dirty="0"/>
              <a:t>4. once the user receives the key from the third party he can download the     files from the cloud</a:t>
            </a:r>
          </a:p>
          <a:p>
            <a:endParaRPr lang="en-US" dirty="0"/>
          </a:p>
        </p:txBody>
      </p:sp>
      <p:sp>
        <p:nvSpPr>
          <p:cNvPr id="3" name="Title 2"/>
          <p:cNvSpPr>
            <a:spLocks noGrp="1"/>
          </p:cNvSpPr>
          <p:nvPr>
            <p:ph type="title"/>
          </p:nvPr>
        </p:nvSpPr>
        <p:spPr>
          <a:xfrm>
            <a:off x="457200" y="338328"/>
            <a:ext cx="8229600" cy="728472"/>
          </a:xfrm>
        </p:spPr>
        <p:txBody>
          <a:bodyPr>
            <a:normAutofit fontScale="90000"/>
          </a:bodyPr>
          <a:lstStyle/>
          <a:p>
            <a:endParaRPr lang="en-US" dirty="0"/>
          </a:p>
        </p:txBody>
      </p:sp>
    </p:spTree>
    <p:extLst>
      <p:ext uri="{BB962C8B-B14F-4D97-AF65-F5344CB8AC3E}">
        <p14:creationId xmlns:p14="http://schemas.microsoft.com/office/powerpoint/2010/main" val="391937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219200"/>
            <a:ext cx="7408333" cy="4906963"/>
          </a:xfrm>
        </p:spPr>
        <p:txBody>
          <a:bodyPr/>
          <a:lstStyle/>
          <a:p>
            <a:pPr algn="ctr"/>
            <a:r>
              <a:rPr lang="en-US" b="1" dirty="0" smtClean="0"/>
              <a:t> </a:t>
            </a:r>
            <a:r>
              <a:rPr lang="en-US" b="1" dirty="0"/>
              <a:t>DATA DELETE SCENARIO</a:t>
            </a:r>
            <a:endParaRPr lang="en-US" dirty="0"/>
          </a:p>
          <a:p>
            <a:pPr marL="0" indent="0">
              <a:buNone/>
            </a:pPr>
            <a:r>
              <a:rPr lang="en-US" dirty="0"/>
              <a:t>1. The end user registers for new account</a:t>
            </a:r>
          </a:p>
          <a:p>
            <a:pPr marL="0" indent="0">
              <a:buNone/>
            </a:pPr>
            <a:r>
              <a:rPr lang="en-US" dirty="0"/>
              <a:t>2. The end user login to the system with his/her username &amp; password.</a:t>
            </a:r>
          </a:p>
          <a:p>
            <a:pPr marL="0" indent="0">
              <a:buNone/>
            </a:pPr>
            <a:r>
              <a:rPr lang="en-US" dirty="0"/>
              <a:t>3. Once the user is authenticated, separate folder has created for the user which monitors all the activities of the user</a:t>
            </a:r>
          </a:p>
          <a:p>
            <a:pPr marL="0" indent="0">
              <a:buNone/>
            </a:pPr>
            <a:r>
              <a:rPr lang="en-US" dirty="0"/>
              <a:t>4. once the user receives the key from the third party he can delete the files   from the cloud</a:t>
            </a:r>
          </a:p>
          <a:p>
            <a:endParaRPr lang="en-US" dirty="0"/>
          </a:p>
        </p:txBody>
      </p:sp>
      <p:sp>
        <p:nvSpPr>
          <p:cNvPr id="3" name="Title 2"/>
          <p:cNvSpPr>
            <a:spLocks noGrp="1"/>
          </p:cNvSpPr>
          <p:nvPr>
            <p:ph type="title"/>
          </p:nvPr>
        </p:nvSpPr>
        <p:spPr>
          <a:xfrm>
            <a:off x="457200" y="338328"/>
            <a:ext cx="8229600" cy="423672"/>
          </a:xfrm>
        </p:spPr>
        <p:txBody>
          <a:bodyPr>
            <a:normAutofit fontScale="90000"/>
          </a:bodyPr>
          <a:lstStyle/>
          <a:p>
            <a:endParaRPr lang="en-US" dirty="0"/>
          </a:p>
        </p:txBody>
      </p:sp>
    </p:spTree>
    <p:extLst>
      <p:ext uri="{BB962C8B-B14F-4D97-AF65-F5344CB8AC3E}">
        <p14:creationId xmlns:p14="http://schemas.microsoft.com/office/powerpoint/2010/main" val="124874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143000"/>
            <a:ext cx="7408333" cy="4983163"/>
          </a:xfrm>
        </p:spPr>
        <p:txBody>
          <a:bodyPr/>
          <a:lstStyle/>
          <a:p>
            <a:pPr algn="ctr"/>
            <a:r>
              <a:rPr lang="en-US" b="1" dirty="0"/>
              <a:t>ADMIN SIDE</a:t>
            </a:r>
            <a:endParaRPr lang="en-US" dirty="0"/>
          </a:p>
          <a:p>
            <a:pPr marL="0" indent="0">
              <a:buNone/>
            </a:pPr>
            <a:r>
              <a:rPr lang="en-US" dirty="0"/>
              <a:t>When the admin wants to see the other user files he has to do the following steps</a:t>
            </a:r>
          </a:p>
          <a:p>
            <a:pPr marL="0" indent="0">
              <a:buNone/>
            </a:pPr>
            <a:r>
              <a:rPr lang="en-US" dirty="0"/>
              <a:t>1. Admin enters his half key which is provided by the third party</a:t>
            </a:r>
          </a:p>
          <a:p>
            <a:pPr marL="0" indent="0">
              <a:buNone/>
            </a:pPr>
            <a:r>
              <a:rPr lang="en-US" dirty="0"/>
              <a:t>2. Now he has to request from the user the remaining half key so that by   combining his half key and admin half key to view the file</a:t>
            </a:r>
          </a:p>
          <a:p>
            <a:pPr marL="0" indent="0">
              <a:buNone/>
            </a:pPr>
            <a:r>
              <a:rPr lang="en-US" dirty="0"/>
              <a:t>3. once the user wants to share his file to the admin they can provide their half key to admin and grants the admin to view their file</a:t>
            </a:r>
          </a:p>
          <a:p>
            <a:endParaRPr lang="en-US" dirty="0"/>
          </a:p>
        </p:txBody>
      </p:sp>
      <p:sp>
        <p:nvSpPr>
          <p:cNvPr id="3" name="Title 2"/>
          <p:cNvSpPr>
            <a:spLocks noGrp="1"/>
          </p:cNvSpPr>
          <p:nvPr>
            <p:ph type="title"/>
          </p:nvPr>
        </p:nvSpPr>
        <p:spPr>
          <a:xfrm>
            <a:off x="457200" y="338328"/>
            <a:ext cx="8229600" cy="423672"/>
          </a:xfrm>
        </p:spPr>
        <p:txBody>
          <a:bodyPr>
            <a:normAutofit fontScale="90000"/>
          </a:bodyPr>
          <a:lstStyle/>
          <a:p>
            <a:endParaRPr lang="en-US" dirty="0"/>
          </a:p>
        </p:txBody>
      </p:sp>
    </p:spTree>
    <p:extLst>
      <p:ext uri="{BB962C8B-B14F-4D97-AF65-F5344CB8AC3E}">
        <p14:creationId xmlns:p14="http://schemas.microsoft.com/office/powerpoint/2010/main" val="3973930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58</TotalTime>
  <Words>1149</Words>
  <Application>Microsoft Office PowerPoint</Application>
  <PresentationFormat>On-screen Show (4:3)</PresentationFormat>
  <Paragraphs>196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Waveform</vt:lpstr>
      <vt:lpstr>PUBLIC  VERIFIABILITY   FOR   ENHANCEMENT  OF  SECRET  DATA DELETION WITH TIMEOUT </vt:lpstr>
      <vt:lpstr>ABSTRACT</vt:lpstr>
      <vt:lpstr>ARCHITECTURE   DIAGRAM</vt:lpstr>
      <vt:lpstr>SYSTEM DESCRIPTION</vt:lpstr>
      <vt:lpstr>PowerPoint Presentation</vt:lpstr>
      <vt:lpstr>MODULES</vt:lpstr>
      <vt:lpstr>PowerPoint Presentation</vt:lpstr>
      <vt:lpstr>PowerPoint Presentation</vt:lpstr>
      <vt:lpstr>PowerPoint Presentation</vt:lpstr>
      <vt:lpstr>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SCREENSHOTS</vt:lpstr>
      <vt:lpstr>PowerPoint Presentation</vt:lpstr>
      <vt:lpstr>HOME PAGE AFTER USER LOGS IN</vt:lpstr>
      <vt:lpstr>SELECTING THE FILE TO BE UPLOADED</vt:lpstr>
      <vt:lpstr>AFTER ADDING FILE TO CLOUD</vt:lpstr>
      <vt:lpstr>DOWNLOADING EXISTING FILE FROM CLOUD</vt:lpstr>
      <vt:lpstr>ADMIN LOGS IN TO SEND KEY TO USER</vt:lpstr>
      <vt:lpstr>ADMIN RECOVERS DELETED FILES</vt:lpstr>
    </vt:vector>
  </TitlesOfParts>
  <Company>The Bank of New York Mellon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VERIFIABILITY   FOR   ENHANCEMENT  OF  SECRET  DATA DELETION WITH TIMEOUT</dc:title>
  <dc:creator>Selvakumar, Suwetha</dc:creator>
  <cp:lastModifiedBy>Selvakumar, Suwetha</cp:lastModifiedBy>
  <cp:revision>6</cp:revision>
  <dcterms:created xsi:type="dcterms:W3CDTF">2016-03-31T05:46:20Z</dcterms:created>
  <dcterms:modified xsi:type="dcterms:W3CDTF">2016-03-31T06:45:12Z</dcterms:modified>
</cp:coreProperties>
</file>