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83" r:id="rId2"/>
    <p:sldId id="286" r:id="rId3"/>
    <p:sldId id="289" r:id="rId4"/>
    <p:sldId id="308" r:id="rId5"/>
    <p:sldId id="309" r:id="rId6"/>
    <p:sldId id="310" r:id="rId7"/>
    <p:sldId id="288" r:id="rId8"/>
    <p:sldId id="284" r:id="rId9"/>
    <p:sldId id="257" r:id="rId10"/>
    <p:sldId id="259" r:id="rId11"/>
    <p:sldId id="260" r:id="rId12"/>
    <p:sldId id="261" r:id="rId13"/>
    <p:sldId id="262" r:id="rId14"/>
    <p:sldId id="263" r:id="rId15"/>
    <p:sldId id="264" r:id="rId16"/>
    <p:sldId id="265" r:id="rId17"/>
    <p:sldId id="266" r:id="rId18"/>
    <p:sldId id="267" r:id="rId19"/>
    <p:sldId id="269" r:id="rId20"/>
    <p:sldId id="270" r:id="rId21"/>
    <p:sldId id="271" r:id="rId22"/>
    <p:sldId id="272" r:id="rId23"/>
    <p:sldId id="311" r:id="rId24"/>
    <p:sldId id="312" r:id="rId25"/>
    <p:sldId id="313" r:id="rId26"/>
    <p:sldId id="299" r:id="rId27"/>
    <p:sldId id="300" r:id="rId28"/>
    <p:sldId id="302" r:id="rId29"/>
    <p:sldId id="303" r:id="rId30"/>
    <p:sldId id="304" r:id="rId31"/>
    <p:sldId id="305" r:id="rId32"/>
    <p:sldId id="301" r:id="rId33"/>
    <p:sldId id="290" r:id="rId34"/>
    <p:sldId id="30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734" y="-6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8003DB-C2D1-4C53-AC73-31B2F2E7E84F}" type="datetimeFigureOut">
              <a:rPr lang="en-US" smtClean="0"/>
              <a:pPr/>
              <a:t>04-04-2016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B64FF-F8D5-4C4F-982A-267E111AC06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FA7823E-EBFB-49F4-9BA8-D64A94E3EB3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7823E-EBFB-49F4-9BA8-D64A94E3EB3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A7823E-EBFB-49F4-9BA8-D64A94E3EB3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812E32-8B07-4CF7-856C-7583A7A4C097}" type="datetimeFigureOut">
              <a:rPr lang="en-US" smtClean="0"/>
              <a:pPr/>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FA7823E-EBFB-49F4-9BA8-D64A94E3EB3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812E32-8B07-4CF7-856C-7583A7A4C097}" type="datetimeFigureOut">
              <a:rPr lang="en-US" smtClean="0"/>
              <a:pPr/>
              <a:t>04-04-2016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A7823E-EBFB-49F4-9BA8-D64A94E3EB3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0182"/>
            <a:ext cx="8229600" cy="1143000"/>
          </a:xfrm>
        </p:spPr>
        <p:txBody>
          <a:bodyPr>
            <a:normAutofit fontScale="90000"/>
          </a:bodyPr>
          <a:lstStyle/>
          <a:p>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
            </a:r>
            <a:br>
              <a:rPr lang="en-IN" b="1" dirty="0" smtClean="0">
                <a:cs typeface="Times New Roman" pitchFamily="18" charset="0"/>
              </a:rPr>
            </a:br>
            <a:r>
              <a:rPr lang="en-IN" b="1" dirty="0" smtClean="0">
                <a:cs typeface="Times New Roman" pitchFamily="18" charset="0"/>
              </a:rPr>
              <a:t>PUBLIC VERIFIABILITY FOR ENHANCEMENT OF SECRET DATA DELETION WITH TIMEOUT</a:t>
            </a:r>
            <a:endParaRPr lang="en-IN" b="1" dirty="0">
              <a:cs typeface="Times New Roman" pitchFamily="18" charset="0"/>
            </a:endParaRPr>
          </a:p>
        </p:txBody>
      </p:sp>
      <p:sp>
        <p:nvSpPr>
          <p:cNvPr id="3" name="Content Placeholder 2"/>
          <p:cNvSpPr>
            <a:spLocks noGrp="1"/>
          </p:cNvSpPr>
          <p:nvPr>
            <p:ph idx="1"/>
          </p:nvPr>
        </p:nvSpPr>
        <p:spPr>
          <a:xfrm>
            <a:off x="5000628" y="4500570"/>
            <a:ext cx="3429024" cy="1625593"/>
          </a:xfrm>
        </p:spPr>
        <p:txBody>
          <a:bodyPr>
            <a:noAutofit/>
          </a:bodyPr>
          <a:lstStyle/>
          <a:p>
            <a:pPr>
              <a:buNone/>
            </a:pPr>
            <a:r>
              <a:rPr lang="en-IN" sz="2000" b="1" dirty="0" smtClean="0">
                <a:latin typeface="Times New Roman" pitchFamily="18" charset="0"/>
                <a:cs typeface="Times New Roman" pitchFamily="18" charset="0"/>
              </a:rPr>
              <a:t>Project Guide: Ms.Radhikaa</a:t>
            </a:r>
          </a:p>
          <a:p>
            <a:pPr>
              <a:buNone/>
            </a:pPr>
            <a:r>
              <a:rPr lang="en-IN" sz="2000" b="1" dirty="0" smtClean="0">
                <a:latin typeface="Times New Roman" pitchFamily="18" charset="0"/>
                <a:cs typeface="Times New Roman" pitchFamily="18" charset="0"/>
              </a:rPr>
              <a:t>Batch no        : 30</a:t>
            </a:r>
          </a:p>
          <a:p>
            <a:pPr>
              <a:buNone/>
            </a:pPr>
            <a:endParaRPr lang="en-IN" sz="2000" b="1" dirty="0" smtClean="0">
              <a:latin typeface="Times New Roman" pitchFamily="18" charset="0"/>
              <a:cs typeface="Times New Roman" pitchFamily="18" charset="0"/>
            </a:endParaRPr>
          </a:p>
          <a:p>
            <a:pPr>
              <a:buNone/>
            </a:pPr>
            <a:r>
              <a:rPr lang="en-IN" sz="2000" b="1" dirty="0" err="1" smtClean="0">
                <a:latin typeface="Times New Roman" pitchFamily="18" charset="0"/>
                <a:cs typeface="Times New Roman" pitchFamily="18" charset="0"/>
              </a:rPr>
              <a:t>S.Sittukala</a:t>
            </a:r>
            <a:r>
              <a:rPr lang="en-IN" sz="2000" b="1" dirty="0" smtClean="0">
                <a:latin typeface="Times New Roman" pitchFamily="18" charset="0"/>
                <a:cs typeface="Times New Roman" pitchFamily="18" charset="0"/>
              </a:rPr>
              <a:t>(111712104094)</a:t>
            </a:r>
          </a:p>
          <a:p>
            <a:pPr>
              <a:buNone/>
            </a:pPr>
            <a:r>
              <a:rPr lang="en-IN" sz="2000" b="1" dirty="0" err="1" smtClean="0">
                <a:latin typeface="Times New Roman" pitchFamily="18" charset="0"/>
                <a:cs typeface="Times New Roman" pitchFamily="18" charset="0"/>
              </a:rPr>
              <a:t>S.Suwetha</a:t>
            </a:r>
            <a:r>
              <a:rPr lang="en-IN" sz="2000" b="1" dirty="0" smtClean="0">
                <a:latin typeface="Times New Roman" pitchFamily="18" charset="0"/>
                <a:cs typeface="Times New Roman" pitchFamily="18" charset="0"/>
              </a:rPr>
              <a:t>(11712104104)</a:t>
            </a:r>
          </a:p>
          <a:p>
            <a:pPr>
              <a:buNone/>
            </a:pPr>
            <a:r>
              <a:rPr lang="en-IN" sz="2000" b="1" dirty="0" err="1" smtClean="0">
                <a:latin typeface="Times New Roman" pitchFamily="18" charset="0"/>
                <a:cs typeface="Times New Roman" pitchFamily="18" charset="0"/>
              </a:rPr>
              <a:t>E.Vasavi</a:t>
            </a:r>
            <a:r>
              <a:rPr lang="en-IN" sz="2000" b="1" dirty="0" smtClean="0">
                <a:latin typeface="Times New Roman" pitchFamily="18" charset="0"/>
                <a:cs typeface="Times New Roman" pitchFamily="18" charset="0"/>
              </a:rPr>
              <a:t>(111712104317</a:t>
            </a:r>
            <a:r>
              <a:rPr lang="en-IN" sz="1800"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Design details - DFD for each module</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rmAutofit/>
          </a:bodyPr>
          <a:lstStyle/>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User side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3"/>
            <a:r>
              <a:rPr lang="en-US" sz="2800" dirty="0">
                <a:latin typeface="Times New Roman" pitchFamily="18" charset="0"/>
                <a:cs typeface="Times New Roman" pitchFamily="18" charset="0"/>
              </a:rPr>
              <a:t>Data upload scenario</a:t>
            </a:r>
            <a:endParaRPr lang="en-IN" sz="2800" dirty="0">
              <a:latin typeface="Times New Roman" pitchFamily="18" charset="0"/>
              <a:cs typeface="Times New Roman" pitchFamily="18" charset="0"/>
            </a:endParaRPr>
          </a:p>
          <a:p>
            <a:pPr lvl="3"/>
            <a:r>
              <a:rPr lang="en-US" sz="2800" dirty="0">
                <a:latin typeface="Times New Roman" pitchFamily="18" charset="0"/>
                <a:cs typeface="Times New Roman" pitchFamily="18" charset="0"/>
              </a:rPr>
              <a:t>Data download </a:t>
            </a:r>
            <a:r>
              <a:rPr lang="en-US" sz="2800" dirty="0" smtClean="0">
                <a:latin typeface="Times New Roman" pitchFamily="18" charset="0"/>
                <a:cs typeface="Times New Roman" pitchFamily="18" charset="0"/>
              </a:rPr>
              <a:t>scenario</a:t>
            </a:r>
          </a:p>
          <a:p>
            <a:pPr lvl="3"/>
            <a:r>
              <a:rPr lang="en-US" sz="2800" dirty="0" smtClean="0">
                <a:latin typeface="Times New Roman" pitchFamily="18" charset="0"/>
                <a:cs typeface="Times New Roman" pitchFamily="18" charset="0"/>
              </a:rPr>
              <a:t>Data delete scenario</a:t>
            </a:r>
          </a:p>
          <a:p>
            <a:pPr>
              <a:buNone/>
            </a:pPr>
            <a:r>
              <a:rPr lang="en-US" sz="2800"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Admin side</a:t>
            </a: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229600" cy="1143000"/>
          </a:xfrm>
        </p:spPr>
        <p:txBody>
          <a:bodyPr>
            <a:normAutofit/>
          </a:bodyPr>
          <a:lstStyle/>
          <a:p>
            <a:pPr algn="just"/>
            <a:r>
              <a:rPr lang="en-US" sz="3600" b="1" dirty="0" smtClean="0">
                <a:latin typeface="Times New Roman" pitchFamily="18" charset="0"/>
                <a:cs typeface="Times New Roman" pitchFamily="18" charset="0"/>
              </a:rPr>
              <a:t>Data upload scenario</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00034" y="1428736"/>
            <a:ext cx="8229600" cy="5143536"/>
          </a:xfrm>
        </p:spPr>
        <p:txBody>
          <a:bodyPr>
            <a:noAutofit/>
          </a:bodyPr>
          <a:lstStyle/>
          <a:p>
            <a:pPr marL="514350" indent="-514350" algn="just">
              <a:buNone/>
            </a:pPr>
            <a:r>
              <a:rPr lang="en-US" sz="2600" dirty="0" smtClean="0">
                <a:latin typeface="Times New Roman" pitchFamily="18" charset="0"/>
                <a:cs typeface="Times New Roman" pitchFamily="18" charset="0"/>
              </a:rPr>
              <a:t>1.The </a:t>
            </a:r>
            <a:r>
              <a:rPr lang="en-US" sz="2600" dirty="0">
                <a:latin typeface="Times New Roman" pitchFamily="18" charset="0"/>
                <a:cs typeface="Times New Roman" pitchFamily="18" charset="0"/>
              </a:rPr>
              <a:t>end user registers for new </a:t>
            </a:r>
            <a:r>
              <a:rPr lang="en-US" sz="2600" dirty="0" smtClean="0">
                <a:latin typeface="Times New Roman" pitchFamily="18" charset="0"/>
                <a:cs typeface="Times New Roman" pitchFamily="18" charset="0"/>
              </a:rPr>
              <a:t>account</a:t>
            </a:r>
            <a:endParaRPr lang="en-IN" sz="2600" dirty="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2.The </a:t>
            </a:r>
            <a:r>
              <a:rPr lang="en-US" sz="2600" dirty="0">
                <a:latin typeface="Times New Roman" pitchFamily="18" charset="0"/>
                <a:cs typeface="Times New Roman" pitchFamily="18" charset="0"/>
              </a:rPr>
              <a:t>end user login to the system with his/her username &amp; </a:t>
            </a:r>
            <a:r>
              <a:rPr lang="en-US" sz="2600" dirty="0" smtClean="0">
                <a:latin typeface="Times New Roman" pitchFamily="18" charset="0"/>
                <a:cs typeface="Times New Roman" pitchFamily="18" charset="0"/>
              </a:rPr>
              <a:t>password.</a:t>
            </a:r>
            <a:endParaRPr lang="en-IN"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3.Once </a:t>
            </a:r>
            <a:r>
              <a:rPr lang="en-US" sz="2600" dirty="0">
                <a:latin typeface="Times New Roman" pitchFamily="18" charset="0"/>
                <a:cs typeface="Times New Roman" pitchFamily="18" charset="0"/>
              </a:rPr>
              <a:t>the user is authenticated, separate folder has created for the user which monitors all the activities of the </a:t>
            </a:r>
            <a:r>
              <a:rPr lang="en-US" sz="2600" dirty="0" smtClean="0">
                <a:latin typeface="Times New Roman" pitchFamily="18" charset="0"/>
                <a:cs typeface="Times New Roman" pitchFamily="18" charset="0"/>
              </a:rPr>
              <a:t>user</a:t>
            </a:r>
            <a:endParaRPr lang="en-IN" sz="2600" dirty="0">
              <a:latin typeface="Times New Roman" pitchFamily="18" charset="0"/>
              <a:cs typeface="Times New Roman" pitchFamily="18" charset="0"/>
            </a:endParaRPr>
          </a:p>
          <a:p>
            <a:pPr marL="514350" indent="-514350" algn="just">
              <a:buNone/>
            </a:pPr>
            <a:r>
              <a:rPr lang="en-US" sz="2600" dirty="0" smtClean="0">
                <a:latin typeface="Times New Roman" pitchFamily="18" charset="0"/>
                <a:cs typeface="Times New Roman" pitchFamily="18" charset="0"/>
              </a:rPr>
              <a:t>4.Before </a:t>
            </a:r>
            <a:r>
              <a:rPr lang="en-US" sz="2600" dirty="0">
                <a:latin typeface="Times New Roman" pitchFamily="18" charset="0"/>
                <a:cs typeface="Times New Roman" pitchFamily="18" charset="0"/>
              </a:rPr>
              <a:t>a user upload the files he has to request for the secret key from the third </a:t>
            </a:r>
            <a:r>
              <a:rPr lang="en-US" sz="2600" dirty="0" smtClean="0">
                <a:latin typeface="Times New Roman" pitchFamily="18" charset="0"/>
                <a:cs typeface="Times New Roman" pitchFamily="18" charset="0"/>
              </a:rPr>
              <a:t>party</a:t>
            </a:r>
            <a:endParaRPr lang="en-IN"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5.Once </a:t>
            </a:r>
            <a:r>
              <a:rPr lang="en-US" sz="2600" dirty="0">
                <a:latin typeface="Times New Roman" pitchFamily="18" charset="0"/>
                <a:cs typeface="Times New Roman" pitchFamily="18" charset="0"/>
              </a:rPr>
              <a:t>the user receives the key from the third party he can upload the files to the cloud</a:t>
            </a:r>
            <a:endParaRPr lang="en-IN" sz="2600" dirty="0">
              <a:latin typeface="Times New Roman" pitchFamily="18" charset="0"/>
              <a:cs typeface="Times New Roman" pitchFamily="18" charset="0"/>
            </a:endParaRPr>
          </a:p>
          <a:p>
            <a:pPr algn="just"/>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85720" y="428604"/>
            <a:ext cx="8501122" cy="59293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Oval 3"/>
          <p:cNvSpPr/>
          <p:nvPr/>
        </p:nvSpPr>
        <p:spPr>
          <a:xfrm>
            <a:off x="3143240" y="857232"/>
            <a:ext cx="2786082"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Data upload</a:t>
            </a:r>
            <a:endParaRPr lang="en-IN" dirty="0">
              <a:latin typeface="Times New Roman" pitchFamily="18" charset="0"/>
              <a:cs typeface="Times New Roman" pitchFamily="18" charset="0"/>
            </a:endParaRPr>
          </a:p>
        </p:txBody>
      </p:sp>
      <p:sp>
        <p:nvSpPr>
          <p:cNvPr id="5" name="Oval 4"/>
          <p:cNvSpPr/>
          <p:nvPr/>
        </p:nvSpPr>
        <p:spPr>
          <a:xfrm>
            <a:off x="428596" y="2928934"/>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Register</a:t>
            </a:r>
            <a:endParaRPr lang="en-IN" dirty="0">
              <a:latin typeface="Times New Roman" pitchFamily="18" charset="0"/>
              <a:cs typeface="Times New Roman" pitchFamily="18" charset="0"/>
            </a:endParaRPr>
          </a:p>
        </p:txBody>
      </p:sp>
      <p:sp>
        <p:nvSpPr>
          <p:cNvPr id="6" name="Oval 5"/>
          <p:cNvSpPr/>
          <p:nvPr/>
        </p:nvSpPr>
        <p:spPr>
          <a:xfrm>
            <a:off x="3286116" y="3714752"/>
            <a:ext cx="2643206"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Login &amp; folder created</a:t>
            </a:r>
            <a:endParaRPr lang="en-IN" dirty="0">
              <a:latin typeface="Times New Roman" pitchFamily="18" charset="0"/>
              <a:cs typeface="Times New Roman" pitchFamily="18" charset="0"/>
            </a:endParaRPr>
          </a:p>
        </p:txBody>
      </p:sp>
      <p:sp>
        <p:nvSpPr>
          <p:cNvPr id="7" name="Oval 6"/>
          <p:cNvSpPr/>
          <p:nvPr/>
        </p:nvSpPr>
        <p:spPr>
          <a:xfrm>
            <a:off x="6215074" y="3214686"/>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Request &amp; uploaded</a:t>
            </a:r>
            <a:endParaRPr lang="en-IN" dirty="0">
              <a:latin typeface="Times New Roman" pitchFamily="18" charset="0"/>
              <a:cs typeface="Times New Roman" pitchFamily="18" charset="0"/>
            </a:endParaRPr>
          </a:p>
        </p:txBody>
      </p:sp>
      <p:cxnSp>
        <p:nvCxnSpPr>
          <p:cNvPr id="11" name="Straight Arrow Connector 10"/>
          <p:cNvCxnSpPr>
            <a:stCxn id="4" idx="4"/>
            <a:endCxn id="5" idx="7"/>
          </p:cNvCxnSpPr>
          <p:nvPr/>
        </p:nvCxnSpPr>
        <p:spPr>
          <a:xfrm rot="5400000">
            <a:off x="3031968" y="1602471"/>
            <a:ext cx="1035107" cy="1973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a:endCxn id="6" idx="0"/>
          </p:cNvCxnSpPr>
          <p:nvPr/>
        </p:nvCxnSpPr>
        <p:spPr>
          <a:xfrm rot="16200000" flipH="1">
            <a:off x="3750463" y="2857496"/>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4"/>
          </p:cNvCxnSpPr>
          <p:nvPr/>
        </p:nvCxnSpPr>
        <p:spPr>
          <a:xfrm rot="16200000" flipH="1">
            <a:off x="5125644" y="1482314"/>
            <a:ext cx="1214446" cy="2393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l" rtl="0">
              <a:spcBef>
                <a:spcPct val="0"/>
              </a:spcBef>
            </a:pPr>
            <a:r>
              <a:rPr lang="en-US" sz="3600" dirty="0" smtClean="0">
                <a:latin typeface="Times New Roman" pitchFamily="18" charset="0"/>
                <a:cs typeface="Times New Roman" pitchFamily="18" charset="0"/>
              </a:rPr>
              <a:t>Data download scenario</a:t>
            </a:r>
            <a:br>
              <a:rPr lang="en-US" sz="3600" dirty="0" smtClean="0">
                <a:latin typeface="Times New Roman" pitchFamily="18" charset="0"/>
                <a:cs typeface="Times New Roman" pitchFamily="18" charset="0"/>
              </a:rPr>
            </a:br>
            <a:endParaRPr lang="en-IN" sz="2400" dirty="0"/>
          </a:p>
        </p:txBody>
      </p:sp>
      <p:sp>
        <p:nvSpPr>
          <p:cNvPr id="3" name="Content Placeholder 2"/>
          <p:cNvSpPr>
            <a:spLocks noGrp="1"/>
          </p:cNvSpPr>
          <p:nvPr>
            <p:ph idx="1"/>
          </p:nvPr>
        </p:nvSpPr>
        <p:spPr>
          <a:xfrm>
            <a:off x="457200" y="1357298"/>
            <a:ext cx="8229600" cy="5072098"/>
          </a:xfrm>
        </p:spPr>
        <p:txBody>
          <a:bodyPr>
            <a:normAutofit/>
          </a:bodyPr>
          <a:lstStyle/>
          <a:p>
            <a:pPr marL="514350" indent="-514350" algn="just">
              <a:buNone/>
            </a:pPr>
            <a:r>
              <a:rPr lang="en-US" sz="2600" dirty="0" smtClean="0">
                <a:latin typeface="Times New Roman" pitchFamily="18" charset="0"/>
                <a:cs typeface="Times New Roman" pitchFamily="18" charset="0"/>
              </a:rPr>
              <a:t>1.The </a:t>
            </a:r>
            <a:r>
              <a:rPr lang="en-US" sz="2600" dirty="0">
                <a:latin typeface="Times New Roman" pitchFamily="18" charset="0"/>
                <a:cs typeface="Times New Roman" pitchFamily="18" charset="0"/>
              </a:rPr>
              <a:t>end user registers for new </a:t>
            </a:r>
            <a:r>
              <a:rPr lang="en-US" sz="2600" dirty="0" smtClean="0">
                <a:latin typeface="Times New Roman" pitchFamily="18" charset="0"/>
                <a:cs typeface="Times New Roman" pitchFamily="18" charset="0"/>
              </a:rPr>
              <a:t>account</a:t>
            </a:r>
          </a:p>
          <a:p>
            <a:pPr marL="514350" indent="-514350" algn="just">
              <a:buAutoNum type="arabicPeriod"/>
            </a:pPr>
            <a:endParaRPr lang="en-IN" sz="2600" dirty="0">
              <a:latin typeface="Times New Roman" pitchFamily="18" charset="0"/>
              <a:cs typeface="Times New Roman" pitchFamily="18" charset="0"/>
            </a:endParaRPr>
          </a:p>
          <a:p>
            <a:pPr algn="just">
              <a:buNone/>
            </a:pPr>
            <a:r>
              <a:rPr lang="en-US" sz="2600" dirty="0">
                <a:latin typeface="Times New Roman" pitchFamily="18" charset="0"/>
                <a:cs typeface="Times New Roman" pitchFamily="18" charset="0"/>
              </a:rPr>
              <a:t>2. The end user login to the system with his/her username &amp; password</a:t>
            </a:r>
            <a:r>
              <a:rPr lang="en-US" sz="2600" dirty="0" smtClean="0">
                <a:latin typeface="Times New Roman" pitchFamily="18" charset="0"/>
                <a:cs typeface="Times New Roman" pitchFamily="18" charset="0"/>
              </a:rPr>
              <a:t>.</a:t>
            </a:r>
          </a:p>
          <a:p>
            <a:pPr algn="just">
              <a:buNone/>
            </a:pPr>
            <a:endParaRPr lang="en-IN" sz="2600" dirty="0">
              <a:latin typeface="Times New Roman" pitchFamily="18" charset="0"/>
              <a:cs typeface="Times New Roman" pitchFamily="18" charset="0"/>
            </a:endParaRPr>
          </a:p>
          <a:p>
            <a:pPr algn="just">
              <a:buNone/>
            </a:pPr>
            <a:r>
              <a:rPr lang="en-US" sz="2600" dirty="0">
                <a:latin typeface="Times New Roman" pitchFamily="18" charset="0"/>
                <a:cs typeface="Times New Roman" pitchFamily="18" charset="0"/>
              </a:rPr>
              <a:t>3. Once the user is authenticated, separate folder has created for the user which monitors all the activities of the </a:t>
            </a:r>
            <a:r>
              <a:rPr lang="en-US" sz="2600" dirty="0" smtClean="0">
                <a:latin typeface="Times New Roman" pitchFamily="18" charset="0"/>
                <a:cs typeface="Times New Roman" pitchFamily="18" charset="0"/>
              </a:rPr>
              <a:t>user</a:t>
            </a:r>
          </a:p>
          <a:p>
            <a:pPr algn="just">
              <a:buNone/>
            </a:pPr>
            <a:endParaRPr lang="en-IN"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4</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Once </a:t>
            </a:r>
            <a:r>
              <a:rPr lang="en-US" sz="2600" dirty="0">
                <a:latin typeface="Times New Roman" pitchFamily="18" charset="0"/>
                <a:cs typeface="Times New Roman" pitchFamily="18" charset="0"/>
              </a:rPr>
              <a:t>the user receives the key from the third </a:t>
            </a:r>
            <a:r>
              <a:rPr lang="en-US" sz="2600" dirty="0" smtClean="0">
                <a:latin typeface="Times New Roman" pitchFamily="18" charset="0"/>
                <a:cs typeface="Times New Roman" pitchFamily="18" charset="0"/>
              </a:rPr>
              <a:t>party </a:t>
            </a:r>
            <a:r>
              <a:rPr lang="en-US" sz="2600" dirty="0">
                <a:latin typeface="Times New Roman" pitchFamily="18" charset="0"/>
                <a:cs typeface="Times New Roman" pitchFamily="18" charset="0"/>
              </a:rPr>
              <a:t>he can download the files from the cloud</a:t>
            </a:r>
            <a:endParaRPr lang="en-IN" sz="2600" dirty="0">
              <a:latin typeface="Times New Roman" pitchFamily="18" charset="0"/>
              <a:cs typeface="Times New Roman" pitchFamily="18" charset="0"/>
            </a:endParaRPr>
          </a:p>
          <a:p>
            <a:pPr algn="just"/>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5720" y="428604"/>
            <a:ext cx="8501122" cy="59293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p:cNvSpPr/>
          <p:nvPr/>
        </p:nvSpPr>
        <p:spPr>
          <a:xfrm>
            <a:off x="3143240" y="857232"/>
            <a:ext cx="2786082"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Data download</a:t>
            </a:r>
            <a:endParaRPr lang="en-IN" dirty="0">
              <a:latin typeface="Times New Roman" pitchFamily="18" charset="0"/>
              <a:cs typeface="Times New Roman" pitchFamily="18" charset="0"/>
            </a:endParaRPr>
          </a:p>
        </p:txBody>
      </p:sp>
      <p:sp>
        <p:nvSpPr>
          <p:cNvPr id="6" name="Oval 5"/>
          <p:cNvSpPr/>
          <p:nvPr/>
        </p:nvSpPr>
        <p:spPr>
          <a:xfrm>
            <a:off x="428596" y="2928934"/>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Register</a:t>
            </a:r>
            <a:endParaRPr lang="en-IN" dirty="0">
              <a:latin typeface="Times New Roman" pitchFamily="18" charset="0"/>
              <a:cs typeface="Times New Roman" pitchFamily="18" charset="0"/>
            </a:endParaRPr>
          </a:p>
        </p:txBody>
      </p:sp>
      <p:sp>
        <p:nvSpPr>
          <p:cNvPr id="7" name="Oval 6"/>
          <p:cNvSpPr/>
          <p:nvPr/>
        </p:nvSpPr>
        <p:spPr>
          <a:xfrm>
            <a:off x="3286116" y="3714752"/>
            <a:ext cx="2643206"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Login &amp; folder created</a:t>
            </a:r>
            <a:endParaRPr lang="en-IN" dirty="0">
              <a:latin typeface="Times New Roman" pitchFamily="18" charset="0"/>
              <a:cs typeface="Times New Roman" pitchFamily="18" charset="0"/>
            </a:endParaRPr>
          </a:p>
        </p:txBody>
      </p:sp>
      <p:sp>
        <p:nvSpPr>
          <p:cNvPr id="8" name="Oval 7"/>
          <p:cNvSpPr/>
          <p:nvPr/>
        </p:nvSpPr>
        <p:spPr>
          <a:xfrm>
            <a:off x="6215074" y="3214686"/>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Receive &amp; downloaded</a:t>
            </a:r>
            <a:endParaRPr lang="en-IN" dirty="0">
              <a:latin typeface="Times New Roman" pitchFamily="18" charset="0"/>
              <a:cs typeface="Times New Roman" pitchFamily="18" charset="0"/>
            </a:endParaRPr>
          </a:p>
        </p:txBody>
      </p:sp>
      <p:cxnSp>
        <p:nvCxnSpPr>
          <p:cNvPr id="9" name="Straight Arrow Connector 8"/>
          <p:cNvCxnSpPr>
            <a:stCxn id="5" idx="4"/>
            <a:endCxn id="6" idx="7"/>
          </p:cNvCxnSpPr>
          <p:nvPr/>
        </p:nvCxnSpPr>
        <p:spPr>
          <a:xfrm rot="5400000">
            <a:off x="3031968" y="1602471"/>
            <a:ext cx="1035107" cy="1973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7" idx="0"/>
          </p:cNvCxnSpPr>
          <p:nvPr/>
        </p:nvCxnSpPr>
        <p:spPr>
          <a:xfrm rot="16200000" flipH="1">
            <a:off x="3750463" y="2857496"/>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p:cNvCxnSpPr>
          <p:nvPr/>
        </p:nvCxnSpPr>
        <p:spPr>
          <a:xfrm rot="16200000" flipH="1">
            <a:off x="5125644" y="1482314"/>
            <a:ext cx="1214446" cy="2393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lvl="3" algn="l" rtl="0">
              <a:spcBef>
                <a:spcPct val="0"/>
              </a:spcBef>
            </a:pPr>
            <a:r>
              <a:rPr lang="en-US" sz="4000" b="1" dirty="0" smtClean="0">
                <a:latin typeface="Times New Roman" pitchFamily="18" charset="0"/>
                <a:cs typeface="Times New Roman" pitchFamily="18" charset="0"/>
              </a:rPr>
              <a:t>Data delete scenario:</a:t>
            </a:r>
            <a:br>
              <a:rPr lang="en-US" sz="4000" b="1" dirty="0" smtClean="0">
                <a:latin typeface="Times New Roman" pitchFamily="18" charset="0"/>
                <a:cs typeface="Times New Roman" pitchFamily="18" charset="0"/>
              </a:rPr>
            </a:br>
            <a:endParaRPr lang="en-IN" sz="2800" b="1" dirty="0"/>
          </a:p>
        </p:txBody>
      </p:sp>
      <p:sp>
        <p:nvSpPr>
          <p:cNvPr id="3" name="Content Placeholder 2"/>
          <p:cNvSpPr>
            <a:spLocks noGrp="1"/>
          </p:cNvSpPr>
          <p:nvPr>
            <p:ph idx="1"/>
          </p:nvPr>
        </p:nvSpPr>
        <p:spPr>
          <a:xfrm>
            <a:off x="500034" y="1643050"/>
            <a:ext cx="8229600" cy="4840303"/>
          </a:xfrm>
        </p:spPr>
        <p:txBody>
          <a:bodyPr>
            <a:normAutofit/>
          </a:bodyPr>
          <a:lstStyle/>
          <a:p>
            <a:pPr marL="514350" indent="-514350">
              <a:buNone/>
            </a:pPr>
            <a:r>
              <a:rPr lang="en-US" sz="2800" dirty="0" smtClean="0">
                <a:latin typeface="Times New Roman" pitchFamily="18" charset="0"/>
                <a:cs typeface="Times New Roman" pitchFamily="18" charset="0"/>
              </a:rPr>
              <a:t>1.The </a:t>
            </a:r>
            <a:r>
              <a:rPr lang="en-US" sz="2800" dirty="0">
                <a:latin typeface="Times New Roman" pitchFamily="18" charset="0"/>
                <a:cs typeface="Times New Roman" pitchFamily="18" charset="0"/>
              </a:rPr>
              <a:t>end user registers for new </a:t>
            </a:r>
            <a:r>
              <a:rPr lang="en-US" sz="2800" dirty="0" smtClean="0">
                <a:latin typeface="Times New Roman" pitchFamily="18" charset="0"/>
                <a:cs typeface="Times New Roman" pitchFamily="18" charset="0"/>
              </a:rPr>
              <a:t>account</a:t>
            </a:r>
            <a:endParaRPr lang="en-IN"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2. The end user login to the system with his/her username &amp; password.</a:t>
            </a:r>
            <a:endParaRPr lang="en-IN"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3. Once the user is authenticated, separate folder has created for the user which monitors all the activities of the user</a:t>
            </a:r>
            <a:endParaRPr lang="en-IN"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4. once the user receives the key from the third party he can delete the files from the cloud</a:t>
            </a:r>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5720" y="428604"/>
            <a:ext cx="8501122" cy="59293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p:cNvSpPr/>
          <p:nvPr/>
        </p:nvSpPr>
        <p:spPr>
          <a:xfrm>
            <a:off x="3143240" y="857232"/>
            <a:ext cx="2786082"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Data delete</a:t>
            </a:r>
            <a:endParaRPr lang="en-IN" dirty="0">
              <a:latin typeface="Times New Roman" pitchFamily="18" charset="0"/>
              <a:cs typeface="Times New Roman" pitchFamily="18" charset="0"/>
            </a:endParaRPr>
          </a:p>
        </p:txBody>
      </p:sp>
      <p:sp>
        <p:nvSpPr>
          <p:cNvPr id="6" name="Oval 5"/>
          <p:cNvSpPr/>
          <p:nvPr/>
        </p:nvSpPr>
        <p:spPr>
          <a:xfrm>
            <a:off x="428596" y="2928934"/>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Register</a:t>
            </a:r>
            <a:endParaRPr lang="en-IN" dirty="0">
              <a:latin typeface="Times New Roman" pitchFamily="18" charset="0"/>
              <a:cs typeface="Times New Roman" pitchFamily="18" charset="0"/>
            </a:endParaRPr>
          </a:p>
        </p:txBody>
      </p:sp>
      <p:sp>
        <p:nvSpPr>
          <p:cNvPr id="7" name="Oval 6"/>
          <p:cNvSpPr/>
          <p:nvPr/>
        </p:nvSpPr>
        <p:spPr>
          <a:xfrm>
            <a:off x="3286116" y="3714752"/>
            <a:ext cx="2643206"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Login &amp; folder created</a:t>
            </a:r>
            <a:endParaRPr lang="en-IN" dirty="0">
              <a:latin typeface="Times New Roman" pitchFamily="18" charset="0"/>
              <a:cs typeface="Times New Roman" pitchFamily="18" charset="0"/>
            </a:endParaRPr>
          </a:p>
        </p:txBody>
      </p:sp>
      <p:sp>
        <p:nvSpPr>
          <p:cNvPr id="8" name="Oval 7"/>
          <p:cNvSpPr/>
          <p:nvPr/>
        </p:nvSpPr>
        <p:spPr>
          <a:xfrm>
            <a:off x="6215074" y="3214686"/>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Delete data from cloud</a:t>
            </a:r>
            <a:endParaRPr lang="en-IN" dirty="0">
              <a:latin typeface="Times New Roman" pitchFamily="18" charset="0"/>
              <a:cs typeface="Times New Roman" pitchFamily="18" charset="0"/>
            </a:endParaRPr>
          </a:p>
        </p:txBody>
      </p:sp>
      <p:cxnSp>
        <p:nvCxnSpPr>
          <p:cNvPr id="9" name="Straight Arrow Connector 8"/>
          <p:cNvCxnSpPr>
            <a:stCxn id="5" idx="4"/>
            <a:endCxn id="6" idx="7"/>
          </p:cNvCxnSpPr>
          <p:nvPr/>
        </p:nvCxnSpPr>
        <p:spPr>
          <a:xfrm rot="5400000">
            <a:off x="3031968" y="1602471"/>
            <a:ext cx="1035107" cy="1973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7" idx="0"/>
          </p:cNvCxnSpPr>
          <p:nvPr/>
        </p:nvCxnSpPr>
        <p:spPr>
          <a:xfrm rot="16200000" flipH="1">
            <a:off x="3750463" y="2857496"/>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p:cNvCxnSpPr>
          <p:nvPr/>
        </p:nvCxnSpPr>
        <p:spPr>
          <a:xfrm rot="16200000" flipH="1">
            <a:off x="5125644" y="1482314"/>
            <a:ext cx="1214446" cy="2393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Admin side:</a:t>
            </a:r>
            <a:r>
              <a:rPr lang="en-IN" sz="4000" b="1" dirty="0">
                <a:latin typeface="Times New Roman" pitchFamily="18" charset="0"/>
                <a:cs typeface="Times New Roman" pitchFamily="18" charset="0"/>
              </a:rPr>
              <a:t/>
            </a:r>
            <a:br>
              <a:rPr lang="en-IN" sz="4000" b="1" dirty="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4768865"/>
          </a:xfrm>
        </p:spPr>
        <p:txBody>
          <a:bodyPr>
            <a:noAutofit/>
          </a:bodyPr>
          <a:lstStyle/>
          <a:p>
            <a:pPr algn="just">
              <a:buNone/>
            </a:pPr>
            <a:r>
              <a:rPr lang="en-US" sz="2800" dirty="0">
                <a:latin typeface="Times New Roman" pitchFamily="18" charset="0"/>
                <a:cs typeface="Times New Roman" pitchFamily="18" charset="0"/>
              </a:rPr>
              <a:t>W</a:t>
            </a:r>
            <a:r>
              <a:rPr lang="en-US" sz="2800" dirty="0" smtClean="0">
                <a:latin typeface="Times New Roman" pitchFamily="18" charset="0"/>
                <a:cs typeface="Times New Roman" pitchFamily="18" charset="0"/>
              </a:rPr>
              <a:t>hen </a:t>
            </a:r>
            <a:r>
              <a:rPr lang="en-US" sz="2800" dirty="0">
                <a:latin typeface="Times New Roman" pitchFamily="18" charset="0"/>
                <a:cs typeface="Times New Roman" pitchFamily="18" charset="0"/>
              </a:rPr>
              <a:t>the admin wants to see the other user files he has to do the following steps</a:t>
            </a:r>
            <a:endParaRPr lang="en-IN"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1. Admin enters his half key which is provided by the third party</a:t>
            </a:r>
            <a:endParaRPr lang="en-IN"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2. Now he has to request from the user the remaining half key so that by combining his half key and admin half key to view the file</a:t>
            </a:r>
            <a:endParaRPr lang="en-IN"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3. </a:t>
            </a:r>
            <a:r>
              <a:rPr lang="en-US" sz="2800" dirty="0" smtClean="0">
                <a:latin typeface="Times New Roman" pitchFamily="18" charset="0"/>
                <a:cs typeface="Times New Roman" pitchFamily="18" charset="0"/>
              </a:rPr>
              <a:t>Once </a:t>
            </a:r>
            <a:r>
              <a:rPr lang="en-US" sz="2800" dirty="0">
                <a:latin typeface="Times New Roman" pitchFamily="18" charset="0"/>
                <a:cs typeface="Times New Roman" pitchFamily="18" charset="0"/>
              </a:rPr>
              <a:t>the user wants to share his file to the admin they can provide their half key to admin and grants the admin to view their file</a:t>
            </a:r>
            <a:endParaRPr lang="en-IN" sz="2800" dirty="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85720" y="428604"/>
            <a:ext cx="8501122" cy="59293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Oval 3"/>
          <p:cNvSpPr/>
          <p:nvPr/>
        </p:nvSpPr>
        <p:spPr>
          <a:xfrm>
            <a:off x="3143240" y="857232"/>
            <a:ext cx="2786082"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Admin</a:t>
            </a:r>
            <a:endParaRPr lang="en-IN" dirty="0">
              <a:latin typeface="Times New Roman" pitchFamily="18" charset="0"/>
              <a:cs typeface="Times New Roman" pitchFamily="18" charset="0"/>
            </a:endParaRPr>
          </a:p>
        </p:txBody>
      </p:sp>
      <p:sp>
        <p:nvSpPr>
          <p:cNvPr id="5" name="Oval 4"/>
          <p:cNvSpPr/>
          <p:nvPr/>
        </p:nvSpPr>
        <p:spPr>
          <a:xfrm>
            <a:off x="428596" y="2928934"/>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Enters half key</a:t>
            </a:r>
            <a:endParaRPr lang="en-IN" dirty="0">
              <a:latin typeface="Times New Roman" pitchFamily="18" charset="0"/>
              <a:cs typeface="Times New Roman" pitchFamily="18" charset="0"/>
            </a:endParaRPr>
          </a:p>
        </p:txBody>
      </p:sp>
      <p:sp>
        <p:nvSpPr>
          <p:cNvPr id="6" name="Oval 5"/>
          <p:cNvSpPr/>
          <p:nvPr/>
        </p:nvSpPr>
        <p:spPr>
          <a:xfrm>
            <a:off x="3286116" y="3714752"/>
            <a:ext cx="2643206"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Request for users remaining half key</a:t>
            </a:r>
            <a:endParaRPr lang="en-IN" dirty="0">
              <a:latin typeface="Times New Roman" pitchFamily="18" charset="0"/>
              <a:cs typeface="Times New Roman" pitchFamily="18" charset="0"/>
            </a:endParaRPr>
          </a:p>
        </p:txBody>
      </p:sp>
      <p:sp>
        <p:nvSpPr>
          <p:cNvPr id="7" name="Oval 6"/>
          <p:cNvSpPr/>
          <p:nvPr/>
        </p:nvSpPr>
        <p:spPr>
          <a:xfrm>
            <a:off x="6215074" y="3214686"/>
            <a:ext cx="2500330"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latin typeface="Times New Roman" pitchFamily="18" charset="0"/>
                <a:cs typeface="Times New Roman" pitchFamily="18" charset="0"/>
              </a:rPr>
              <a:t>User share half key &amp; Admin views the file</a:t>
            </a:r>
            <a:endParaRPr lang="en-IN" dirty="0">
              <a:latin typeface="Times New Roman" pitchFamily="18" charset="0"/>
              <a:cs typeface="Times New Roman" pitchFamily="18" charset="0"/>
            </a:endParaRPr>
          </a:p>
        </p:txBody>
      </p:sp>
      <p:cxnSp>
        <p:nvCxnSpPr>
          <p:cNvPr id="8" name="Straight Arrow Connector 7"/>
          <p:cNvCxnSpPr>
            <a:stCxn id="4" idx="4"/>
            <a:endCxn id="5" idx="7"/>
          </p:cNvCxnSpPr>
          <p:nvPr/>
        </p:nvCxnSpPr>
        <p:spPr>
          <a:xfrm rot="5400000">
            <a:off x="3031968" y="1602471"/>
            <a:ext cx="1035107" cy="1973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4"/>
            <a:endCxn id="6" idx="0"/>
          </p:cNvCxnSpPr>
          <p:nvPr/>
        </p:nvCxnSpPr>
        <p:spPr>
          <a:xfrm rot="16200000" flipH="1">
            <a:off x="3750463" y="2857496"/>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4"/>
          </p:cNvCxnSpPr>
          <p:nvPr/>
        </p:nvCxnSpPr>
        <p:spPr>
          <a:xfrm rot="16200000" flipH="1">
            <a:off x="5125644" y="1482314"/>
            <a:ext cx="1214446" cy="2393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14338"/>
            <a:ext cx="8258204" cy="1357298"/>
          </a:xfrm>
        </p:spPr>
        <p:txBody>
          <a:bodyPr/>
          <a:lstStyle/>
          <a:p>
            <a:pPr algn="l"/>
            <a:r>
              <a:rPr lang="en-IN" b="1" dirty="0" smtClean="0">
                <a:latin typeface="Times New Roman" pitchFamily="18" charset="0"/>
                <a:cs typeface="Times New Roman" pitchFamily="18" charset="0"/>
              </a:rPr>
              <a:t>Algorithm Description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500726"/>
          </a:xfrm>
        </p:spPr>
        <p:txBody>
          <a:bodyPr>
            <a:normAutofit fontScale="62500" lnSpcReduction="20000"/>
          </a:bodyPr>
          <a:lstStyle/>
          <a:p>
            <a:pPr>
              <a:buNone/>
            </a:pPr>
            <a:r>
              <a:rPr lang="en-US" sz="4500" b="1" dirty="0">
                <a:latin typeface="Times New Roman" pitchFamily="18" charset="0"/>
                <a:cs typeface="Times New Roman" pitchFamily="18" charset="0"/>
              </a:rPr>
              <a:t>Traditional Secret Sharing </a:t>
            </a:r>
            <a:r>
              <a:rPr lang="en-US" sz="4500" b="1" dirty="0" smtClean="0">
                <a:latin typeface="Times New Roman" pitchFamily="18" charset="0"/>
                <a:cs typeface="Times New Roman" pitchFamily="18" charset="0"/>
              </a:rPr>
              <a:t>Scheme</a:t>
            </a:r>
            <a:endParaRPr lang="en-IN" sz="4500" b="1" dirty="0">
              <a:latin typeface="Times New Roman" pitchFamily="18" charset="0"/>
              <a:cs typeface="Times New Roman" pitchFamily="18" charset="0"/>
            </a:endParaRPr>
          </a:p>
          <a:p>
            <a:pPr algn="just"/>
            <a:r>
              <a:rPr lang="en-US" sz="3800" dirty="0">
                <a:latin typeface="Times New Roman" pitchFamily="18" charset="0"/>
                <a:cs typeface="Times New Roman" pitchFamily="18" charset="0"/>
              </a:rPr>
              <a:t>Shamir [21] presented the first secret sharing method in1979. Secret sharing involves transmitting different shares in different channels</a:t>
            </a:r>
            <a:r>
              <a:rPr lang="en-US" sz="3800" dirty="0" smtClean="0">
                <a:latin typeface="Times New Roman" pitchFamily="18" charset="0"/>
                <a:cs typeface="Times New Roman" pitchFamily="18" charset="0"/>
              </a:rPr>
              <a:t>.</a:t>
            </a:r>
            <a:endParaRPr lang="en-US" sz="3800" dirty="0">
              <a:latin typeface="Times New Roman" pitchFamily="18" charset="0"/>
              <a:cs typeface="Times New Roman" pitchFamily="18" charset="0"/>
            </a:endParaRPr>
          </a:p>
          <a:p>
            <a:pPr algn="just"/>
            <a:r>
              <a:rPr lang="en-US" sz="3800" dirty="0" smtClean="0">
                <a:latin typeface="Times New Roman" pitchFamily="18" charset="0"/>
                <a:cs typeface="Times New Roman" pitchFamily="18" charset="0"/>
              </a:rPr>
              <a:t>With </a:t>
            </a:r>
            <a:r>
              <a:rPr lang="en-US" sz="3800" dirty="0">
                <a:latin typeface="Times New Roman" pitchFamily="18" charset="0"/>
                <a:cs typeface="Times New Roman" pitchFamily="18" charset="0"/>
              </a:rPr>
              <a:t>a single share nobody can see the entire secret message. The general idea behind secret sharing is to distribute a secret to n different participants so that any k participants can reconstruct the secret, and any (k - 1) or less participants cannot reveal anything about the secret. </a:t>
            </a:r>
            <a:endParaRPr lang="en-US" sz="3800" dirty="0" smtClean="0">
              <a:latin typeface="Times New Roman" pitchFamily="18" charset="0"/>
              <a:cs typeface="Times New Roman" pitchFamily="18" charset="0"/>
            </a:endParaRPr>
          </a:p>
          <a:p>
            <a:pPr algn="just"/>
            <a:r>
              <a:rPr lang="en-US" sz="3800" dirty="0" smtClean="0">
                <a:latin typeface="Times New Roman" pitchFamily="18" charset="0"/>
                <a:cs typeface="Times New Roman" pitchFamily="18" charset="0"/>
              </a:rPr>
              <a:t>Such </a:t>
            </a:r>
            <a:r>
              <a:rPr lang="en-US" sz="3800" dirty="0">
                <a:latin typeface="Times New Roman" pitchFamily="18" charset="0"/>
                <a:cs typeface="Times New Roman" pitchFamily="18" charset="0"/>
              </a:rPr>
              <a:t>schemes are also known as (k, n) threshold-based scheme</a:t>
            </a:r>
            <a:r>
              <a:rPr lang="en-US" sz="3800" dirty="0" smtClean="0">
                <a:latin typeface="Times New Roman" pitchFamily="18" charset="0"/>
                <a:cs typeface="Times New Roman" pitchFamily="18" charset="0"/>
              </a:rPr>
              <a:t>.</a:t>
            </a:r>
          </a:p>
          <a:p>
            <a:pPr algn="just"/>
            <a:r>
              <a:rPr lang="en-US" sz="3800" dirty="0" smtClean="0">
                <a:latin typeface="Times New Roman" pitchFamily="18" charset="0"/>
                <a:cs typeface="Times New Roman" pitchFamily="18" charset="0"/>
              </a:rPr>
              <a:t> </a:t>
            </a:r>
            <a:r>
              <a:rPr lang="en-US" sz="3800" dirty="0">
                <a:latin typeface="Times New Roman" pitchFamily="18" charset="0"/>
                <a:cs typeface="Times New Roman" pitchFamily="18" charset="0"/>
              </a:rPr>
              <a:t>For any secret sharing schemes it has the following two processes: Distribution Process This process input is the secret k that gets portioned into n number of shares S1, S2,...</a:t>
            </a:r>
            <a:r>
              <a:rPr lang="en-US" sz="3800" dirty="0" err="1">
                <a:latin typeface="Times New Roman" pitchFamily="18" charset="0"/>
                <a:cs typeface="Times New Roman" pitchFamily="18" charset="0"/>
              </a:rPr>
              <a:t>Sn</a:t>
            </a:r>
            <a:r>
              <a:rPr lang="en-US" sz="3800" dirty="0">
                <a:latin typeface="Times New Roman" pitchFamily="18" charset="0"/>
                <a:cs typeface="Times New Roman" pitchFamily="18" charset="0"/>
              </a:rPr>
              <a:t> that is privately delivered to the participants. Reconstruction Process It reconstructs the secret when a suitable set of shares is present using a certain algorithm.</a:t>
            </a:r>
            <a:endParaRPr lang="en-IN" sz="38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0"/>
            <a:ext cx="8229600" cy="1143000"/>
          </a:xfrm>
        </p:spPr>
        <p:txBody>
          <a:bodyPr/>
          <a:lstStyle/>
          <a:p>
            <a:r>
              <a:rPr lang="en-IN" b="1" dirty="0" smtClean="0">
                <a:latin typeface="Times New Roman" pitchFamily="18" charset="0"/>
                <a:cs typeface="Times New Roman" pitchFamily="18" charset="0"/>
              </a:rPr>
              <a:t>		ABSTRACT</a:t>
            </a:r>
          </a:p>
        </p:txBody>
      </p:sp>
      <p:sp>
        <p:nvSpPr>
          <p:cNvPr id="6147" name="Content Placeholder 2"/>
          <p:cNvSpPr>
            <a:spLocks noGrp="1"/>
          </p:cNvSpPr>
          <p:nvPr>
            <p:ph idx="1"/>
          </p:nvPr>
        </p:nvSpPr>
        <p:spPr>
          <a:xfrm>
            <a:off x="381000" y="1676400"/>
            <a:ext cx="8229600" cy="5181600"/>
          </a:xfrm>
        </p:spPr>
        <p:txBody>
          <a:bodyPr>
            <a:normAutofit fontScale="92500" lnSpcReduction="20000"/>
          </a:bodyPr>
          <a:lstStyle/>
          <a:p>
            <a:pPr algn="just"/>
            <a:r>
              <a:rPr lang="en-IN" sz="3000" dirty="0" smtClean="0">
                <a:latin typeface="Times New Roman" pitchFamily="18" charset="0"/>
                <a:cs typeface="Times New Roman" pitchFamily="18" charset="0"/>
              </a:rPr>
              <a:t>Existing software-based data erasure programs can be summarized as following the same one-bit-return protocol: the deletion program performs data erasure and returns either success or failure.</a:t>
            </a:r>
          </a:p>
          <a:p>
            <a:pPr algn="just"/>
            <a:r>
              <a:rPr lang="en-IN" sz="3000" dirty="0" smtClean="0">
                <a:latin typeface="Times New Roman" pitchFamily="18" charset="0"/>
                <a:cs typeface="Times New Roman" pitchFamily="18" charset="0"/>
              </a:rPr>
              <a:t> However, such a one-bit-return protocol turns the data deletion system into a black box – the user has to trust the outcome but cannot easily verify it. </a:t>
            </a:r>
          </a:p>
          <a:p>
            <a:pPr algn="just"/>
            <a:r>
              <a:rPr lang="en-IN" sz="3000" dirty="0" smtClean="0">
                <a:latin typeface="Times New Roman" pitchFamily="18" charset="0"/>
                <a:cs typeface="Times New Roman" pitchFamily="18" charset="0"/>
              </a:rPr>
              <a:t>This is especially problematic when the deletion program is encapsulated within a Trusted Platform Module (TPM), and the user has no access to the code inside.</a:t>
            </a:r>
          </a:p>
          <a:p>
            <a:pPr algn="just"/>
            <a:r>
              <a:rPr lang="en-IN" sz="3000" dirty="0" smtClean="0">
                <a:latin typeface="Times New Roman" pitchFamily="18" charset="0"/>
                <a:cs typeface="Times New Roman" pitchFamily="18" charset="0"/>
              </a:rPr>
              <a:t> Here we present a cryptographic solution that aims to make the data deletion process more transparent and verifiable. </a:t>
            </a: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fontScale="92500" lnSpcReduction="20000"/>
          </a:bodyPr>
          <a:lstStyle/>
          <a:p>
            <a:pPr algn="just">
              <a:buNone/>
            </a:pPr>
            <a:r>
              <a:rPr lang="en-US" sz="3000" b="1" dirty="0">
                <a:latin typeface="Times New Roman" pitchFamily="18" charset="0"/>
                <a:cs typeface="Times New Roman" pitchFamily="18" charset="0"/>
              </a:rPr>
              <a:t>Threshold Secret Sharing</a:t>
            </a:r>
            <a:r>
              <a:rPr lang="en-US" sz="3000" dirty="0">
                <a:latin typeface="Times New Roman" pitchFamily="18" charset="0"/>
                <a:cs typeface="Times New Roman" pitchFamily="18" charset="0"/>
              </a:rPr>
              <a:t> </a:t>
            </a:r>
            <a:r>
              <a:rPr lang="en-US" sz="3000" b="1" dirty="0">
                <a:latin typeface="Times New Roman" pitchFamily="18" charset="0"/>
                <a:cs typeface="Times New Roman" pitchFamily="18" charset="0"/>
              </a:rPr>
              <a:t>Scheme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These schemes are the first kind of schemes that were constructed individually by both Shamir who uses polynomial interpolation [21] and </a:t>
            </a:r>
            <a:r>
              <a:rPr lang="en-US" dirty="0" smtClean="0">
                <a:latin typeface="Times New Roman" pitchFamily="18" charset="0"/>
                <a:cs typeface="Times New Roman" pitchFamily="18" charset="0"/>
              </a:rPr>
              <a:t>Blakely </a:t>
            </a:r>
            <a:r>
              <a:rPr lang="en-US" dirty="0">
                <a:latin typeface="Times New Roman" pitchFamily="18" charset="0"/>
                <a:cs typeface="Times New Roman" pitchFamily="18" charset="0"/>
              </a:rPr>
              <a:t>who uses finite geometry [28].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share a secret we can split the secret and spread the pieces to all participants.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some schemes, reconstructing the secret needs combining all shares from participants, but this might not be practical since we might need the secret reconstructed by some of the participants and not all.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reason is as follows: Imagine if a country splits the access codes for its missiles among three officials and they found themselves in a dire need to access the missiles, but one of the officials is not present or he simply refuses to attack. Then, we need to have a different scheme where a subset of the participants can reconstruct the secret. These schemes are secure and do not require all n shares [24].</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lgn="just">
              <a:buNone/>
            </a:pPr>
            <a:r>
              <a:rPr lang="en-US" sz="2800" b="1" dirty="0">
                <a:latin typeface="Times New Roman" pitchFamily="18" charset="0"/>
                <a:cs typeface="Times New Roman" pitchFamily="18" charset="0"/>
              </a:rPr>
              <a:t>Threshold Changeable Secret Sharing Schem</a:t>
            </a:r>
            <a:r>
              <a:rPr lang="en-US" sz="2400" b="1" dirty="0">
                <a:latin typeface="Times New Roman" pitchFamily="18" charset="0"/>
                <a:cs typeface="Times New Roman" pitchFamily="18" charset="0"/>
              </a:rPr>
              <a:t>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None/>
            </a:pPr>
            <a:endParaRPr lang="en-IN"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Threshold Changeable secret sharing scheme was invented by the scientist Wang and Wong for changing thresholds in the absence of secure channels after the setup of threshold secret sharing schemes[24].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Initially</a:t>
            </a:r>
            <a:r>
              <a:rPr lang="en-US" sz="2200" dirty="0">
                <a:latin typeface="Times New Roman" pitchFamily="18" charset="0"/>
                <a:cs typeface="Times New Roman" pitchFamily="18" charset="0"/>
              </a:rPr>
              <a:t>, we construct a perfect (t, n) threshold scheme that is threshold changeable to t which is optimal with respect to the share size.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But </a:t>
            </a:r>
            <a:r>
              <a:rPr lang="en-US" sz="2200" dirty="0">
                <a:latin typeface="Times New Roman" pitchFamily="18" charset="0"/>
                <a:cs typeface="Times New Roman" pitchFamily="18" charset="0"/>
              </a:rPr>
              <a:t>these threshold changeable schemes along with most previously known schemes turn out to be insecure under the collusion attack of players holding initial shares [29].</a:t>
            </a: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29600" cy="5483245"/>
          </a:xfrm>
        </p:spPr>
        <p:txBody>
          <a:bodyPr>
            <a:noAutofit/>
          </a:bodyPr>
          <a:lstStyle/>
          <a:p>
            <a:pPr algn="just">
              <a:buNone/>
            </a:pPr>
            <a:r>
              <a:rPr lang="en-US" sz="2800" b="1" dirty="0">
                <a:latin typeface="Times New Roman" pitchFamily="18" charset="0"/>
                <a:cs typeface="Times New Roman" pitchFamily="18" charset="0"/>
              </a:rPr>
              <a:t>Verifiable Secret Sharing </a:t>
            </a:r>
            <a:r>
              <a:rPr lang="en-US" sz="3200" b="1" dirty="0">
                <a:latin typeface="Times New Roman" pitchFamily="18" charset="0"/>
                <a:cs typeface="Times New Roman" pitchFamily="18" charset="0"/>
              </a:rPr>
              <a:t>Scheme</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buNone/>
            </a:pPr>
            <a:endParaRPr lang="en-IN"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This scheme was first introduced to overcome the problem of dishonest dealers. VSS schemes lets the participants verify that their shares are consistent, thus they can properly reconstruct the secret.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get a clear idea about how these  </a:t>
            </a:r>
            <a:r>
              <a:rPr lang="en-US" sz="2200" dirty="0" smtClean="0">
                <a:latin typeface="Times New Roman" pitchFamily="18" charset="0"/>
                <a:cs typeface="Times New Roman" pitchFamily="18" charset="0"/>
              </a:rPr>
              <a:t>schemes </a:t>
            </a:r>
            <a:r>
              <a:rPr lang="en-US" sz="2200" dirty="0">
                <a:latin typeface="Times New Roman" pitchFamily="18" charset="0"/>
                <a:cs typeface="Times New Roman" pitchFamily="18" charset="0"/>
              </a:rPr>
              <a:t>work, let us assume a dealer Trent sends shares to Alice, Bob, Carol and Dave.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only way they can be sure they have a valid share is to reconstruct the secret, but it may happen that Trent sent a bogus share to Bob or Bob received a bad share as a result of a communication error.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VSS </a:t>
            </a:r>
            <a:r>
              <a:rPr lang="en-US" sz="2200" dirty="0">
                <a:latin typeface="Times New Roman" pitchFamily="18" charset="0"/>
                <a:cs typeface="Times New Roman" pitchFamily="18" charset="0"/>
              </a:rPr>
              <a:t>schemes allow these participants to validate their shares without the need to reconstruct the secret [25].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designed to resist an adversary who can corrupt the dealer and some of the participants.VSS requires an additional algorithm called verify that allows participants to verify their shares before any reconstructing attempts [26].</a:t>
            </a: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en-US" b="1" dirty="0" smtClean="0"/>
              <a:t>SECURITY CHECK</a:t>
            </a:r>
            <a:endParaRPr lang="en-US" dirty="0"/>
          </a:p>
        </p:txBody>
      </p:sp>
      <p:sp>
        <p:nvSpPr>
          <p:cNvPr id="3" name="Content Placeholder 2"/>
          <p:cNvSpPr>
            <a:spLocks noGrp="1"/>
          </p:cNvSpPr>
          <p:nvPr>
            <p:ph idx="1"/>
          </p:nvPr>
        </p:nvSpPr>
        <p:spPr>
          <a:xfrm>
            <a:off x="457200" y="1988840"/>
            <a:ext cx="8229600" cy="4335760"/>
          </a:xfrm>
        </p:spPr>
        <p:txBody>
          <a:bodyPr/>
          <a:lstStyle/>
          <a:p>
            <a:pPr>
              <a:buNone/>
            </a:pPr>
            <a:r>
              <a:rPr lang="en-US" sz="4000" dirty="0" smtClean="0"/>
              <a:t>Security can be provided in two ways</a:t>
            </a:r>
          </a:p>
          <a:p>
            <a:pPr marL="514350" indent="-514350">
              <a:buClrTx/>
            </a:pPr>
            <a:r>
              <a:rPr lang="en-US" sz="4000" dirty="0" smtClean="0"/>
              <a:t>Hardware security (using </a:t>
            </a:r>
            <a:r>
              <a:rPr lang="en-US" sz="4000" dirty="0" smtClean="0"/>
              <a:t>TPM)</a:t>
            </a:r>
          </a:p>
          <a:p>
            <a:pPr marL="514350" indent="-514350">
              <a:buClrTx/>
            </a:pPr>
            <a:r>
              <a:rPr lang="en-US" sz="4000" dirty="0" smtClean="0"/>
              <a:t>Software </a:t>
            </a:r>
            <a:r>
              <a:rPr lang="en-US" sz="4000" dirty="0" smtClean="0"/>
              <a:t>security (using Key </a:t>
            </a:r>
            <a:r>
              <a:rPr lang="en-US" sz="4000" dirty="0" smtClean="0"/>
              <a:t>approach</a:t>
            </a:r>
            <a:r>
              <a:rPr lang="en-US" sz="3600" dirty="0" smtClean="0"/>
              <a:t>)</a:t>
            </a:r>
            <a:endParaRPr lang="en-US" sz="36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US" dirty="0" smtClean="0"/>
              <a:t>TPM(Trusted Platform Module)</a:t>
            </a:r>
            <a:endParaRPr lang="en-US" dirty="0"/>
          </a:p>
        </p:txBody>
      </p:sp>
      <p:sp>
        <p:nvSpPr>
          <p:cNvPr id="3" name="Content Placeholder 2"/>
          <p:cNvSpPr>
            <a:spLocks noGrp="1"/>
          </p:cNvSpPr>
          <p:nvPr>
            <p:ph idx="1"/>
          </p:nvPr>
        </p:nvSpPr>
        <p:spPr>
          <a:xfrm>
            <a:off x="457200" y="1556792"/>
            <a:ext cx="8229600" cy="5301208"/>
          </a:xfrm>
        </p:spPr>
        <p:txBody>
          <a:bodyPr>
            <a:normAutofit fontScale="92500" lnSpcReduction="10000"/>
          </a:bodyPr>
          <a:lstStyle/>
          <a:p>
            <a:r>
              <a:rPr lang="en-US" dirty="0" smtClean="0"/>
              <a:t>A Trusted Platform module provides secure asymmetric key generation. This paper [11] describes the use of a secure key generating authority in </a:t>
            </a:r>
            <a:r>
              <a:rPr lang="en-US" dirty="0" err="1" smtClean="0"/>
              <a:t>shamir</a:t>
            </a:r>
            <a:r>
              <a:rPr lang="en-US" dirty="0" smtClean="0"/>
              <a:t> identity based signature scheme implementation. </a:t>
            </a:r>
          </a:p>
          <a:p>
            <a:r>
              <a:rPr lang="en-US" dirty="0" smtClean="0"/>
              <a:t>They proposed an idea of identity-based asymmetric cryptosystems (IBC) and together with an identity based asymmetric signature. The proposed IBS scheme in this paper has itself proven secure against forgery under chosen message attacks. </a:t>
            </a:r>
          </a:p>
          <a:p>
            <a:r>
              <a:rPr lang="en-US" dirty="0" smtClean="0"/>
              <a:t>This paper also proposed a new concept that assigning TPM as key generating authority and list out the various benefits of implementing it. The paper [12] initially identifies the challenges for establishing the trust in the cloud and then proposes a secure framework which helps in addressing those identified challenges.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SECURITY</a:t>
            </a:r>
            <a:endParaRPr lang="en-US" dirty="0"/>
          </a:p>
        </p:txBody>
      </p:sp>
      <p:sp>
        <p:nvSpPr>
          <p:cNvPr id="3" name="Content Placeholder 2"/>
          <p:cNvSpPr>
            <a:spLocks noGrp="1"/>
          </p:cNvSpPr>
          <p:nvPr>
            <p:ph idx="1"/>
          </p:nvPr>
        </p:nvSpPr>
        <p:spPr/>
        <p:txBody>
          <a:bodyPr>
            <a:normAutofit/>
          </a:bodyPr>
          <a:lstStyle/>
          <a:p>
            <a:r>
              <a:rPr lang="en-US" dirty="0" smtClean="0"/>
              <a:t>Security is ensured using C-code-like formal modeling at application level. </a:t>
            </a:r>
            <a:endParaRPr lang="en-US" dirty="0" smtClean="0"/>
          </a:p>
          <a:p>
            <a:r>
              <a:rPr lang="en-US" dirty="0" smtClean="0"/>
              <a:t>As </a:t>
            </a:r>
            <a:r>
              <a:rPr lang="en-US" dirty="0" smtClean="0"/>
              <a:t>a result of this approach, security of the protocol is ensured not only at the abstract level of protocol l, but also at the concrete level</a:t>
            </a:r>
            <a:r>
              <a:rPr lang="en-US" dirty="0" smtClean="0"/>
              <a:t>.</a:t>
            </a:r>
          </a:p>
          <a:p>
            <a:r>
              <a:rPr lang="en-US" dirty="0" smtClean="0"/>
              <a:t> In </a:t>
            </a:r>
            <a:r>
              <a:rPr lang="en-US" dirty="0" smtClean="0"/>
              <a:t>the authors proposes the virtualization of trusted platform module, so than not only single machine can use the </a:t>
            </a:r>
            <a:r>
              <a:rPr lang="en-US" dirty="0" smtClean="0"/>
              <a:t>TPM </a:t>
            </a:r>
            <a:r>
              <a:rPr lang="en-US" dirty="0" smtClean="0"/>
              <a:t>but also any number of virtual machines can also use the TPM, doing so will support higher level services like remote attestation and so 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pPr algn="ctr"/>
            <a:r>
              <a:rPr lang="en-US" dirty="0" smtClean="0"/>
              <a:t>SCREENSHOTS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85786" y="1785926"/>
            <a:ext cx="7635367"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71472" y="1214422"/>
            <a:ext cx="8092351"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500034" y="1142984"/>
            <a:ext cx="8218794" cy="4643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00100" y="1357298"/>
            <a:ext cx="7333693" cy="414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967434"/>
          </a:xfrm>
        </p:spPr>
        <p:txBody>
          <a:bodyPr>
            <a:normAutofit fontScale="47500" lnSpcReduction="20000"/>
          </a:bodyPr>
          <a:lstStyle/>
          <a:p>
            <a:pPr>
              <a:buNone/>
            </a:pPr>
            <a:r>
              <a:rPr lang="en-US" sz="4400" b="1" dirty="0" smtClean="0"/>
              <a:t>SYSTEM REQUIREMENTS</a:t>
            </a:r>
            <a:endParaRPr lang="en-US" sz="4400" dirty="0" smtClean="0"/>
          </a:p>
          <a:p>
            <a:pPr>
              <a:buNone/>
            </a:pPr>
            <a:r>
              <a:rPr lang="en-US" sz="4400" b="1" dirty="0" smtClean="0"/>
              <a:t>     HARDWARE REQUIREMENTS</a:t>
            </a:r>
            <a:endParaRPr lang="en-US" sz="4400" dirty="0" smtClean="0"/>
          </a:p>
          <a:p>
            <a:pPr>
              <a:buNone/>
            </a:pPr>
            <a:r>
              <a:rPr lang="en-US" sz="4400" b="1" dirty="0" smtClean="0"/>
              <a:t>                                                                                                                                       </a:t>
            </a:r>
            <a:endParaRPr lang="en-US" sz="4400" dirty="0" smtClean="0"/>
          </a:p>
          <a:p>
            <a:pPr lvl="0">
              <a:buNone/>
            </a:pPr>
            <a:r>
              <a:rPr lang="en-GB" sz="4400" dirty="0" smtClean="0"/>
              <a:t>System		 	: 	Pentium IV 2.4 GHz.</a:t>
            </a:r>
            <a:endParaRPr lang="en-US" sz="4400" dirty="0" smtClean="0"/>
          </a:p>
          <a:p>
            <a:pPr lvl="0">
              <a:buNone/>
            </a:pPr>
            <a:r>
              <a:rPr lang="en-GB" sz="4400" dirty="0" smtClean="0"/>
              <a:t>Hard Disk                       : 	40 GB.</a:t>
            </a:r>
            <a:endParaRPr lang="en-US" sz="4400" dirty="0" smtClean="0"/>
          </a:p>
          <a:p>
            <a:pPr lvl="0">
              <a:buNone/>
            </a:pPr>
            <a:r>
              <a:rPr lang="en-GB" sz="4400" dirty="0" smtClean="0"/>
              <a:t>Floppy Drive		: 	1.44 Mb.</a:t>
            </a:r>
            <a:endParaRPr lang="en-US" sz="4400" dirty="0" smtClean="0"/>
          </a:p>
          <a:p>
            <a:pPr lvl="0">
              <a:buNone/>
            </a:pPr>
            <a:r>
              <a:rPr lang="en-GB" sz="4400" dirty="0" smtClean="0"/>
              <a:t>Monitor              	: 	15 VGA Colour.</a:t>
            </a:r>
            <a:endParaRPr lang="en-US" sz="4400" dirty="0" smtClean="0"/>
          </a:p>
          <a:p>
            <a:pPr lvl="0">
              <a:buNone/>
            </a:pPr>
            <a:r>
              <a:rPr lang="en-GB" sz="4400" dirty="0" smtClean="0"/>
              <a:t>Mouse			: 	Logitech.</a:t>
            </a:r>
            <a:endParaRPr lang="en-US" sz="4400" dirty="0" smtClean="0"/>
          </a:p>
          <a:p>
            <a:pPr lvl="0">
              <a:buNone/>
            </a:pPr>
            <a:r>
              <a:rPr lang="en-GB" sz="4400" dirty="0" smtClean="0"/>
              <a:t>Ram	                           :  	512 Mb.</a:t>
            </a:r>
            <a:endParaRPr lang="en-US" sz="4400" dirty="0" smtClean="0"/>
          </a:p>
          <a:p>
            <a:pPr>
              <a:buNone/>
            </a:pPr>
            <a:r>
              <a:rPr lang="en-US" sz="4400" b="1" dirty="0" smtClean="0"/>
              <a:t> </a:t>
            </a:r>
            <a:endParaRPr lang="en-US" sz="4400" dirty="0" smtClean="0"/>
          </a:p>
          <a:p>
            <a:pPr>
              <a:buNone/>
            </a:pPr>
            <a:r>
              <a:rPr lang="en-US" sz="4400" b="1" dirty="0" smtClean="0"/>
              <a:t>    SOFTWARE REQUIREMENTS</a:t>
            </a:r>
            <a:endParaRPr lang="en-US" sz="4400" dirty="0" smtClean="0"/>
          </a:p>
          <a:p>
            <a:pPr>
              <a:buNone/>
            </a:pPr>
            <a:r>
              <a:rPr lang="en-US" sz="4400" b="1" dirty="0" smtClean="0"/>
              <a:t> </a:t>
            </a:r>
            <a:endParaRPr lang="en-US" sz="4400" dirty="0" smtClean="0"/>
          </a:p>
          <a:p>
            <a:pPr lvl="0">
              <a:buNone/>
            </a:pPr>
            <a:r>
              <a:rPr lang="en-US" sz="4400" dirty="0" smtClean="0"/>
              <a:t>Operating system	 : 	Windows XP/7.</a:t>
            </a:r>
          </a:p>
          <a:p>
            <a:pPr lvl="0">
              <a:buNone/>
            </a:pPr>
            <a:r>
              <a:rPr lang="en-US" sz="4400" dirty="0" smtClean="0"/>
              <a:t>Coding Language	: 	JAVA/J2EE</a:t>
            </a:r>
          </a:p>
          <a:p>
            <a:pPr lvl="0">
              <a:buNone/>
            </a:pPr>
            <a:r>
              <a:rPr lang="en-US" sz="4400" dirty="0" smtClean="0"/>
              <a:t>IDE			:	</a:t>
            </a:r>
            <a:r>
              <a:rPr lang="en-US" sz="4400" dirty="0" err="1" smtClean="0"/>
              <a:t>Netbeans</a:t>
            </a:r>
            <a:r>
              <a:rPr lang="en-US" sz="4400" dirty="0" smtClean="0"/>
              <a:t> 7.4</a:t>
            </a:r>
          </a:p>
          <a:p>
            <a:pPr lvl="0">
              <a:buNone/>
            </a:pPr>
            <a:r>
              <a:rPr lang="en-US" sz="4400" dirty="0" smtClean="0"/>
              <a:t>Database		:	MYSQL</a:t>
            </a:r>
          </a:p>
          <a:p>
            <a:pPr>
              <a:buNone/>
            </a:pPr>
            <a:r>
              <a:rPr lang="en-US" sz="4400" dirty="0" smtClean="0"/>
              <a: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14348" y="1285860"/>
            <a:ext cx="7762623" cy="4357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071538" y="1571612"/>
            <a:ext cx="6806176" cy="3857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28596" y="1500174"/>
            <a:ext cx="7965908" cy="4500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pPr algn="ct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71538" y="2000240"/>
            <a:ext cx="7133004" cy="3857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5400" dirty="0" smtClean="0"/>
          </a:p>
          <a:p>
            <a:pPr algn="ctr">
              <a:buNone/>
            </a:pPr>
            <a:r>
              <a:rPr lang="en-US" sz="5400" dirty="0" smtClean="0"/>
              <a:t>THANK</a:t>
            </a:r>
            <a:r>
              <a:rPr lang="en-US" sz="3200" dirty="0" smtClean="0"/>
              <a:t>   </a:t>
            </a:r>
            <a:r>
              <a:rPr lang="en-US" sz="5400" dirty="0" smtClean="0"/>
              <a:t>YOU</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fontAlgn="auto">
              <a:spcAft>
                <a:spcPts val="0"/>
              </a:spcAft>
              <a:defRPr/>
            </a:pPr>
            <a:r>
              <a:rPr lang="en-US" b="1" dirty="0" smtClean="0">
                <a:latin typeface="Times New Roman" pitchFamily="18" charset="0"/>
                <a:cs typeface="Times New Roman" pitchFamily="18" charset="0"/>
              </a:rPr>
              <a:t>	EXISITING SYSTEM</a:t>
            </a:r>
            <a:endParaRPr lang="en-IN" b="1" dirty="0">
              <a:latin typeface="Times New Roman" pitchFamily="18" charset="0"/>
              <a:cs typeface="Times New Roman" pitchFamily="18" charset="0"/>
            </a:endParaRPr>
          </a:p>
        </p:txBody>
      </p:sp>
      <p:sp>
        <p:nvSpPr>
          <p:cNvPr id="8195" name="Content Placeholder 2"/>
          <p:cNvSpPr>
            <a:spLocks noGrp="1"/>
          </p:cNvSpPr>
          <p:nvPr>
            <p:ph idx="1"/>
          </p:nvPr>
        </p:nvSpPr>
        <p:spPr>
          <a:xfrm>
            <a:off x="457200" y="1905000"/>
            <a:ext cx="8229600" cy="4389438"/>
          </a:xfrm>
        </p:spPr>
        <p:txBody>
          <a:bodyPr/>
          <a:lstStyle/>
          <a:p>
            <a:pPr algn="just"/>
            <a:r>
              <a:rPr lang="en-US" sz="2800" dirty="0" smtClean="0">
                <a:latin typeface="Times New Roman" pitchFamily="18" charset="0"/>
                <a:cs typeface="Times New Roman" pitchFamily="18" charset="0"/>
              </a:rPr>
              <a:t>There is a lack of transparency in the cloud that allows the customers to monitor their own privacy information.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When a customer decide to use multiple cloud service, the customer will have to store his/her password in multiple cloud, the more cloud service the customer is subscript to, the more copy of the user’s information will be.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389437"/>
          </a:xfrm>
        </p:spPr>
        <p:txBody>
          <a:bodyPr>
            <a:normAutofit lnSpcReduction="10000"/>
          </a:bodyPr>
          <a:lstStyle/>
          <a:p>
            <a:pPr algn="just"/>
            <a:r>
              <a:rPr lang="en-US" sz="2800" dirty="0" smtClean="0">
                <a:latin typeface="Times New Roman" pitchFamily="18" charset="0"/>
                <a:cs typeface="Times New Roman" pitchFamily="18" charset="0"/>
              </a:rPr>
              <a:t>This is a security issue for the customers and the cloud service providers. For every cloud service, the customer needs to exchange his/her authentication information. </a:t>
            </a:r>
          </a:p>
          <a:p>
            <a:pPr algn="just"/>
            <a:r>
              <a:rPr lang="en-US" sz="2800" dirty="0" smtClean="0">
                <a:latin typeface="Times New Roman" pitchFamily="18" charset="0"/>
                <a:cs typeface="Times New Roman" pitchFamily="18" charset="0"/>
              </a:rPr>
              <a:t>This redundant actions may lead to an exploit of the authentication mechanism.</a:t>
            </a:r>
          </a:p>
          <a:p>
            <a:pPr algn="just"/>
            <a:r>
              <a:rPr lang="en-US" sz="2800" dirty="0" smtClean="0">
                <a:latin typeface="Times New Roman" pitchFamily="18" charset="0"/>
                <a:cs typeface="Times New Roman" pitchFamily="18" charset="0"/>
              </a:rPr>
              <a:t>Several Existing systems have recognized the importance of verifiability in the secure data deletion process which does not use any cryptography.</a:t>
            </a:r>
          </a:p>
          <a:p>
            <a:pPr algn="just">
              <a:buNone/>
            </a:pPr>
            <a:r>
              <a:rPr lang="en-US" sz="2800" dirty="0" smtClean="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	DISADVANTAGE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The deletion program performs data erasure and returns either success or failure. However, such a one bit-return protocol turns data deletion system into a black box-the user has to trust the outcome but cannot easily  verify it. </a:t>
            </a:r>
          </a:p>
          <a:p>
            <a:pPr algn="just"/>
            <a:r>
              <a:rPr lang="en-IN" sz="2800" dirty="0" smtClean="0">
                <a:latin typeface="Times New Roman" pitchFamily="18" charset="0"/>
                <a:cs typeface="Times New Roman" pitchFamily="18" charset="0"/>
              </a:rPr>
              <a:t>This is especially problematic when deletion program is encapsulated within a TPM and the user has no access to the code inside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285728"/>
            <a:ext cx="8501122" cy="62865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28596" y="285728"/>
            <a:ext cx="4471990" cy="857256"/>
          </a:xfrm>
        </p:spPr>
        <p:txBody>
          <a:bodyPr>
            <a:normAutofit/>
          </a:bodyPr>
          <a:lstStyle/>
          <a:p>
            <a:pPr algn="l"/>
            <a:r>
              <a:rPr lang="en-IN" sz="3600" dirty="0" smtClean="0">
                <a:latin typeface="Times New Roman" pitchFamily="18" charset="0"/>
                <a:cs typeface="Times New Roman" pitchFamily="18" charset="0"/>
              </a:rPr>
              <a:t>Architecture Diagram:</a:t>
            </a:r>
            <a:endParaRPr lang="en-IN" sz="3600" dirty="0">
              <a:latin typeface="Times New Roman" pitchFamily="18" charset="0"/>
              <a:cs typeface="Times New Roman" pitchFamily="18" charset="0"/>
            </a:endParaRPr>
          </a:p>
        </p:txBody>
      </p:sp>
      <p:pic>
        <p:nvPicPr>
          <p:cNvPr id="1026" name="Picture 10"/>
          <p:cNvPicPr>
            <a:picLocks noChangeAspect="1" noChangeArrowheads="1"/>
          </p:cNvPicPr>
          <p:nvPr/>
        </p:nvPicPr>
        <p:blipFill>
          <a:blip r:embed="rId2" cstate="print"/>
          <a:srcRect/>
          <a:stretch>
            <a:fillRect/>
          </a:stretch>
        </p:blipFill>
        <p:spPr bwMode="auto">
          <a:xfrm>
            <a:off x="642910" y="1214422"/>
            <a:ext cx="8001056" cy="5223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357166"/>
            <a:ext cx="8472518" cy="1132732"/>
          </a:xfrm>
        </p:spPr>
        <p:txBody>
          <a:bodyPr>
            <a:noAutofit/>
          </a:bodyPr>
          <a:lstStyle/>
          <a:p>
            <a:r>
              <a:rPr lang="en-US" sz="3200" b="1" dirty="0" smtClean="0">
                <a:latin typeface="Times New Roman" pitchFamily="18" charset="0"/>
                <a:cs typeface="Times New Roman" pitchFamily="18" charset="0"/>
              </a:rPr>
              <a:t>System Design (Proposed System description with overview/system architecture diagram) </a:t>
            </a:r>
            <a:endParaRPr lang="en-IN" sz="2800" dirty="0"/>
          </a:p>
        </p:txBody>
      </p:sp>
      <p:sp>
        <p:nvSpPr>
          <p:cNvPr id="3" name="Content Placeholder 2"/>
          <p:cNvSpPr>
            <a:spLocks noGrp="1"/>
          </p:cNvSpPr>
          <p:nvPr>
            <p:ph idx="1"/>
          </p:nvPr>
        </p:nvSpPr>
        <p:spPr/>
        <p:txBody>
          <a:bodyPr>
            <a:normAutofit fontScale="70000" lnSpcReduction="20000"/>
          </a:bodyPr>
          <a:lstStyle/>
          <a:p>
            <a:pPr algn="just">
              <a:buFont typeface="Arial" pitchFamily="34" charset="0"/>
              <a:buChar char="•"/>
            </a:pPr>
            <a:r>
              <a:rPr lang="en-US" sz="2800" dirty="0" smtClean="0">
                <a:latin typeface="Times New Roman" pitchFamily="18" charset="0"/>
                <a:cs typeface="Times New Roman" pitchFamily="18" charset="0"/>
              </a:rPr>
              <a:t>Cloud service providers request customers to store their account information in the cloud, cloud service providers have the access to these information. This presents a privacy issue to the customer’s privacy information.</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Many SLAs have specified the privacy of the sensitive information, however, it is difficult for customers to make sure the proper rules are enforced. There is a lack of transparency in the cloud that allows the customers to monitor their own privacy information.</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We are introducing the third party which generates a long secret key  and shares the half part of the long key to the cloud service providers and remaining part of the half key to the customers.</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Customers once registers for a new account they can login into the system using their account. </a:t>
            </a:r>
          </a:p>
          <a:p>
            <a:pPr algn="just"/>
            <a:endParaRPr lang="en-US" sz="28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358246" cy="6429396"/>
          </a:xfrm>
        </p:spPr>
        <p:txBody>
          <a:bodyPr>
            <a:noAutofit/>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Once after login into the account before performing any operations on file they first request for the third party to generate a long key. Third party as requested by the customers generates a long key and shares their corresponding share to cloud service providers and customers respectively.</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Now when the cloud service providers tries to access the file without the knowledge of their customers, immediately an mail should be sent to the customers indicating that CSP is trying to access their data.</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If suppose customers want to share their data to the CSP they can share their half part of the key to the CSP.</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CSP in turn combines his half key with the customers half  key which gives full key which should be verified by the third party.</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Now the cloud service provider can access the customers file. In our proposed system we are providing privacy to customers data assuring that the customers data cannot be viewed without their knowledge.</a:t>
            </a: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289</TotalTime>
  <Words>1645</Words>
  <Application>Microsoft Office PowerPoint</Application>
  <PresentationFormat>On-screen Show (4:3)</PresentationFormat>
  <Paragraphs>146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          PUBLIC VERIFIABILITY FOR ENHANCEMENT OF SECRET DATA DELETION WITH TIMEOUT</vt:lpstr>
      <vt:lpstr>  ABSTRACT</vt:lpstr>
      <vt:lpstr>Slide 3</vt:lpstr>
      <vt:lpstr> EXISITING SYSTEM</vt:lpstr>
      <vt:lpstr>Slide 5</vt:lpstr>
      <vt:lpstr> DISADVANTAGE</vt:lpstr>
      <vt:lpstr>Architecture Diagram:</vt:lpstr>
      <vt:lpstr>System Design (Proposed System description with overview/system architecture diagram) </vt:lpstr>
      <vt:lpstr>Slide 9</vt:lpstr>
      <vt:lpstr> Design details - DFD for each module </vt:lpstr>
      <vt:lpstr>Data upload scenario</vt:lpstr>
      <vt:lpstr>Slide 12</vt:lpstr>
      <vt:lpstr>Data download scenario </vt:lpstr>
      <vt:lpstr>Slide 14</vt:lpstr>
      <vt:lpstr>Data delete scenario: </vt:lpstr>
      <vt:lpstr>Slide 16</vt:lpstr>
      <vt:lpstr> Admin side: </vt:lpstr>
      <vt:lpstr>Slide 18</vt:lpstr>
      <vt:lpstr>Algorithm Description</vt:lpstr>
      <vt:lpstr>Slide 20</vt:lpstr>
      <vt:lpstr>Slide 21</vt:lpstr>
      <vt:lpstr>Slide 22</vt:lpstr>
      <vt:lpstr>SECURITY CHECK</vt:lpstr>
      <vt:lpstr>TPM(Trusted Platform Module)</vt:lpstr>
      <vt:lpstr>KEY SECURITY</vt:lpstr>
      <vt:lpstr>SCREENSHOTS</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VASAVI</dc:creator>
  <cp:lastModifiedBy>user3</cp:lastModifiedBy>
  <cp:revision>35</cp:revision>
  <dcterms:created xsi:type="dcterms:W3CDTF">2016-03-13T08:31:11Z</dcterms:created>
  <dcterms:modified xsi:type="dcterms:W3CDTF">2016-04-04T07:32:49Z</dcterms:modified>
</cp:coreProperties>
</file>