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69BBB3-52A0-431E-93A5-1E9A8B890E89}">
  <a:tblStyle styleId="{1869BBB3-52A0-431E-93A5-1E9A8B890E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4917bd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4917bd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4917bdd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4917bdd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4a5b9de1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4a5b9de1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b4917bdd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b4917bdd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 with GPU - 15-20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GPU - 2-3 hrs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b4a5b9de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b4a5b9de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4a5b14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b4a5b14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4a5b14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4a5b14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b4917bd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b4917bd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4a5b9d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4a5b9d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4a5b9d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4a5b9d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4a5b9de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4a5b9de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b4917bdd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b4917bdd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4a5b9d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b4a5b9d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b4a5b9de1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b4a5b9de1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b63427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b63427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b4a5b9d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b4a5b9d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4a5b9d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4a5b9d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b4917bdd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b4917bdd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4917bdd9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4917bdd9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4a5b9de1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4a5b9de1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4a5b9de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4a5b9de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4a5b9d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4a5b9d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robinreni/signature-verification-dataset" TargetMode="External"/><Relationship Id="rId4" Type="http://schemas.openxmlformats.org/officeDocument/2006/relationships/hyperlink" Target="https://www.dropbox.com/s/ee5rwju5qnlrxb4/sign_data_2.zip?dl=0" TargetMode="External"/><Relationship Id="rId5" Type="http://schemas.openxmlformats.org/officeDocument/2006/relationships/hyperlink" Target="https://proceedings.neurips.cc/paper/1993/file/288cc0ff022877bd3df94bc9360b9c5d-Paper.pdf" TargetMode="External"/><Relationship Id="rId6" Type="http://schemas.openxmlformats.org/officeDocument/2006/relationships/hyperlink" Target="https://arxiv.org/abs/1503.03832" TargetMode="External"/><Relationship Id="rId7" Type="http://schemas.openxmlformats.org/officeDocument/2006/relationships/hyperlink" Target="https://towardsdatascience.com/how-to-choose-your-loss-when-designing-asiamese-neural-net-contrastive-triplet-or-quadruplet-ecba11944ec" TargetMode="External"/><Relationship Id="rId8" Type="http://schemas.openxmlformats.org/officeDocument/2006/relationships/hyperlink" Target="https://medium.com/@prabhnoor0212/siamese-network-keras-31a3a8f37d0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653"/>
              <a:buFont typeface="Arial"/>
              <a:buNone/>
            </a:pPr>
            <a:r>
              <a:rPr lang="en" sz="3977"/>
              <a:t>Signature Forgery Detection Using Siamese Network: One Shot Learning</a:t>
            </a:r>
            <a:endParaRPr sz="39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844950"/>
            <a:ext cx="43671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Done By: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200240128012 Kanumuri Sri Naga Sai Ajith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200240128015 Mohit Kumar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200240128018 Padmaja Phanse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200240128023 Satbhai Aniket Bharatrao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200240128033 V Raghavendra Krishna Srujan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734575" y="1902650"/>
            <a:ext cx="39999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By: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Ms. Swapna 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688" y="0"/>
            <a:ext cx="8520600" cy="9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Preprocessing</a:t>
            </a:r>
            <a:endParaRPr sz="3000"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1137500"/>
            <a:ext cx="8520600" cy="15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 size is reduced to a large extent without significant loss of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Infact, mathematical morphology improved the statistical significance of the model.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 size of images varies with size around: (250,850,3)</a:t>
            </a:r>
            <a:endParaRPr sz="18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24100"/>
            <a:ext cx="8520600" cy="2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425" y="3444250"/>
            <a:ext cx="35052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900" y="536775"/>
            <a:ext cx="4425300" cy="26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771525" y="1583175"/>
            <a:ext cx="305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Before Preprocessing:</a:t>
            </a:r>
            <a:endParaRPr sz="2000"/>
          </a:p>
        </p:txBody>
      </p:sp>
      <p:sp>
        <p:nvSpPr>
          <p:cNvPr id="126" name="Google Shape;126;p23"/>
          <p:cNvSpPr txBox="1"/>
          <p:nvPr/>
        </p:nvSpPr>
        <p:spPr>
          <a:xfrm>
            <a:off x="771525" y="3651900"/>
            <a:ext cx="267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After Preprocessing: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143975" y="0"/>
            <a:ext cx="8520600" cy="11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Building</a:t>
            </a:r>
            <a:endParaRPr sz="3000"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143975" y="1425650"/>
            <a:ext cx="86883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Base model - Sequential API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Complete model - Functional API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tensorflow dataset object is used to feed the training data to the model.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7" y="2515975"/>
            <a:ext cx="6656475" cy="2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0" y="198150"/>
            <a:ext cx="7746300" cy="5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Hyperparameter Tuning</a:t>
            </a:r>
            <a:endParaRPr sz="3200"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152400" y="840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{1869BBB3-52A0-431E-93A5-1E9A8B890E89}</a:tableStyleId>
              </a:tblPr>
              <a:tblGrid>
                <a:gridCol w="664425"/>
                <a:gridCol w="491500"/>
                <a:gridCol w="3695325"/>
                <a:gridCol w="728150"/>
                <a:gridCol w="810050"/>
                <a:gridCol w="928375"/>
                <a:gridCol w="682625"/>
                <a:gridCol w="728150"/>
              </a:tblGrid>
              <a:tr h="30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Aniket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Batch Size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kernel_initializer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Triplet Loss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Validation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128(5), BN, MP(3), C 256(5), BN, MP(3), C 256(3), BN, MP(3), Drop 0.2, F, D 512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13.37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128(5), BN, MP(3), C 256(5), BN, MP(3), C 256(3), BN, MP(3), Drop 0.2, F, D 512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5.58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128(5), BN, MP(3), C 256(5), BN, MP(3), C 256(3), BN, MP(3), Drop 0.2, F, D 512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4.40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Srujan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Batch Size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Others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Triplet Loss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Validation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64,128,256,256,f,1024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64,128,256,256,f,1024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64,128,256,256.f,1024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{1869BBB3-52A0-431E-93A5-1E9A8B890E89}</a:tableStyleId>
              </a:tblPr>
              <a:tblGrid>
                <a:gridCol w="658350"/>
                <a:gridCol w="487025"/>
                <a:gridCol w="3661625"/>
                <a:gridCol w="721500"/>
                <a:gridCol w="802675"/>
                <a:gridCol w="919925"/>
                <a:gridCol w="676400"/>
                <a:gridCol w="721500"/>
              </a:tblGrid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Mohit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Batch Size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Others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Triplet Loss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Validation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64(5,5)BN,,MP(2,2),128(5,5),BN,MP(2,2),256(5,5),BN,MP(2,2),256(5,5),BN,MP(2,2),F,512(dense)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Adam(0.001)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Henorm initializer,batch_normalization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31.9653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373.5139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64(5,5),BN,MP,128(3,3),BN,MP,128(3,3),BN,MP,256(3,3),BN,MP,F,2048(dense)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</a:t>
                      </a:r>
                      <a:r>
                        <a:rPr lang="en" sz="1000"/>
                        <a:t>0.0001)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Henorm,kernal_regularizer(L2),with batch normalization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77.335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495.49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(5,5),BN,MP,128(5,5),BN,MP,DP(.2),256(5,5),BN,MP,DP(0.2)256(5,5),BN,MP,F,1024(dense)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</a:t>
                      </a:r>
                      <a:r>
                        <a:rPr lang="en" sz="1000"/>
                        <a:t>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Henorm initializer,batch_normalization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11.21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Ajith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Batch Size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kernel_initializer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Triplet Loss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Validation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C64-BN-MP-C128-BN-MP-DR0.2-C256-BN-MP-DR0.2-C256-BN-MP-F-D1024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7.3909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45.2027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C64-BN-MP-C128-BN-MP-DR0.2-C256-BN-MP-DR0.2-C256-BN-MP-F-D1024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5.9374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C64-BN-MP-C128-BN-MP-DR0.2-C256-BN-MP-DR0.2-C256-BN-MP-F-D1024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4.2467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{1869BBB3-52A0-431E-93A5-1E9A8B890E89}</a:tableStyleId>
              </a:tblPr>
              <a:tblGrid>
                <a:gridCol w="672400"/>
                <a:gridCol w="497400"/>
                <a:gridCol w="3739600"/>
                <a:gridCol w="736875"/>
                <a:gridCol w="819750"/>
                <a:gridCol w="939500"/>
                <a:gridCol w="690800"/>
                <a:gridCol w="736875"/>
              </a:tblGrid>
              <a:tr h="22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Padmaja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Batch Size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Epochs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Optimizer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kernel_initializer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Triplet Loss Margin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Validation Loss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5.9374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C64-BN-MP-C128-BN-MP-DR0.2-C256-BN-MP-DR0.2-C256-BN-MP-F-D1024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0.0703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4.2467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C64-BN-MP-C128-BN-MP-DR0.2-C256-BN-MP-DR0.2-C256-BN-MP-F-D1024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Adam(0.0005)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he_normal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0.0464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3.6856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00" y="2317885"/>
            <a:ext cx="38671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4823575" y="2266425"/>
            <a:ext cx="40098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Optimal hyperparameters: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batch size=64,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optimizer= Adam,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</a:t>
            </a:r>
            <a:r>
              <a:rPr lang="en" sz="1400"/>
              <a:t>earning rate = 0.0005,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epochs = 25,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triplet loss margin = 500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311700" y="167725"/>
            <a:ext cx="8520600" cy="8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Evaluation</a:t>
            </a:r>
            <a:endParaRPr sz="3000"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311700" y="1243950"/>
            <a:ext cx="85206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Loaded data using csv file</a:t>
            </a:r>
            <a:r>
              <a:rPr lang="en" sz="1400">
                <a:solidFill>
                  <a:schemeClr val="dk1"/>
                </a:solidFill>
              </a:rPr>
              <a:t>s</a:t>
            </a:r>
            <a:r>
              <a:rPr lang="en" sz="1400">
                <a:solidFill>
                  <a:schemeClr val="dk1"/>
                </a:solidFill>
              </a:rPr>
              <a:t> available in kaggle.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Model takes two inputs, one real, another could be real or forged. Predicts the second image as either real or forged.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6950"/>
            <a:ext cx="8774001" cy="1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body"/>
          </p:nvPr>
        </p:nvSpPr>
        <p:spPr>
          <a:xfrm>
            <a:off x="311700" y="433275"/>
            <a:ext cx="39999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Classification report of training data</a:t>
            </a:r>
            <a:endParaRPr/>
          </a:p>
        </p:txBody>
      </p:sp>
      <p:sp>
        <p:nvSpPr>
          <p:cNvPr id="164" name="Google Shape;164;p29"/>
          <p:cNvSpPr txBox="1"/>
          <p:nvPr>
            <p:ph idx="4294967295" type="body"/>
          </p:nvPr>
        </p:nvSpPr>
        <p:spPr>
          <a:xfrm>
            <a:off x="4764775" y="433275"/>
            <a:ext cx="39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Classification report of testing data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5075"/>
            <a:ext cx="44386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650" y="1028288"/>
            <a:ext cx="4248151" cy="159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946875"/>
            <a:ext cx="85206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 of training data : 80.25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Accuracy of testing data : 79.95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4294967295" type="title"/>
          </p:nvPr>
        </p:nvSpPr>
        <p:spPr>
          <a:xfrm>
            <a:off x="311700" y="3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Inference </a:t>
            </a:r>
            <a:endParaRPr sz="300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50" y="1733125"/>
            <a:ext cx="8102876" cy="33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09550" y="974300"/>
            <a:ext cx="8018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Web application using flask, html.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Person’s real signature should be present in the database for the model to verify.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29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use vanilla CNN?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23000"/>
            <a:ext cx="8520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person will have two classes: real and forged.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Requires lot of data to train - complexity increases.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Cannot perform on unseen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57400" y="973625"/>
            <a:ext cx="7866600" cy="404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Abstract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Objective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Siamese Network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One Shot Learning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highlight>
                  <a:schemeClr val="lt1"/>
                </a:highlight>
              </a:rPr>
              <a:t>Loss Functions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Data Loading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Preprocessing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Model Building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Hyperparameter Tuning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Model Evaluation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Inference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Why not use vanilla CNN?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3531850" y="147475"/>
            <a:ext cx="267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Contents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ctrTitle"/>
          </p:nvPr>
        </p:nvSpPr>
        <p:spPr>
          <a:xfrm>
            <a:off x="311700" y="339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311700" y="1383725"/>
            <a:ext cx="8520600" cy="22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Training using very less data.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perform well on unseen data.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Easy to deploy in any work environment.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be used as a biometric as well.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Kaggle dataset : </a:t>
            </a:r>
            <a:r>
              <a:rPr lang="en" sz="5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https://www.kaggle.com/robinreni/signature-verification-dataset</a:t>
            </a:r>
            <a:endParaRPr sz="5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Dataset after reorganization : </a:t>
            </a:r>
            <a:r>
              <a:rPr lang="en" sz="5600" u="sng">
                <a:solidFill>
                  <a:schemeClr val="hlink"/>
                </a:solidFill>
                <a:hlinkClick r:id="rId4"/>
              </a:rPr>
              <a:t>https://www.dropbox.com/s/ee5rwju5qnlrxb4/sign_data_2.zip?dl=0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Signature Verification using a "Siamese" Time Delay Neural Network 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r:id="rId5"/>
              </a:rPr>
              <a:t>https://proceedings.neurips.cc/paper/1993/file/288cc0ff022877bd3df94bc9360b9c5d-Paper.pdf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FaceNet: A Unified Embedding for Face Recognition and Clustering : </a:t>
            </a:r>
            <a:r>
              <a:rPr lang="en" sz="5600" u="sng">
                <a:solidFill>
                  <a:schemeClr val="hlink"/>
                </a:solidFill>
                <a:hlinkClick r:id="rId6"/>
              </a:rPr>
              <a:t>https://arxiv.org/abs/1503.03832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How to choose your loss when designing a Siamese Neural Net : </a:t>
            </a:r>
            <a:r>
              <a:rPr lang="en" sz="5600" u="sng">
                <a:solidFill>
                  <a:schemeClr val="hlink"/>
                </a:solidFill>
                <a:hlinkClick r:id="rId7"/>
              </a:rPr>
              <a:t>https://towardsdatascience.com/how-to-choose-your-loss-when-designing-asiamese-neural-net-contrastive-triplet-or-quadruplet-ecba11944ec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Siamese Network Keras for Image and Text similarity -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u="sng">
                <a:solidFill>
                  <a:schemeClr val="hlink"/>
                </a:solidFill>
                <a:hlinkClick r:id="rId8"/>
              </a:rPr>
              <a:t>https://medium.com/@prabhnoor0212/siamese-network-keras-31a3a8f37d04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20600" cy="5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Abstract</a:t>
            </a:r>
            <a:endParaRPr sz="58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484575"/>
            <a:ext cx="8520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Siamese Network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Data Loading and Preprocessing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Model Building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Hyperparameter Tuning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Model Evaluation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</a:rPr>
              <a:t>Inference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554625"/>
            <a:ext cx="85206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model which detects signature forgery. It should work for unseen data as well.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the model and use it in real time signature forgery detection.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201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Siamese Network</a:t>
            </a:r>
            <a:endParaRPr sz="3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525" y="1144498"/>
            <a:ext cx="5724401" cy="3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288400"/>
            <a:ext cx="85206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92929"/>
                </a:solidFill>
                <a:highlight>
                  <a:srgbClr val="FFFFFF"/>
                </a:highlight>
              </a:rPr>
              <a:t>One shot learning</a:t>
            </a:r>
            <a:endParaRPr sz="30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25" y="1260175"/>
            <a:ext cx="66675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74325" y="334550"/>
            <a:ext cx="847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Loss Functions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74325" y="1165850"/>
            <a:ext cx="318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Contrastive Loss</a:t>
            </a:r>
            <a:endParaRPr sz="22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925" y="1726813"/>
            <a:ext cx="6796851" cy="16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5" y="3355783"/>
            <a:ext cx="8705850" cy="16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213075"/>
            <a:ext cx="4260300" cy="6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Triplet Loss</a:t>
            </a:r>
            <a:endParaRPr sz="2800"/>
          </a:p>
        </p:txBody>
      </p:sp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2795175"/>
            <a:ext cx="5654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Quadruplet Loss</a:t>
            </a:r>
            <a:endParaRPr sz="28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3671425"/>
            <a:ext cx="3242325" cy="12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75" y="874275"/>
            <a:ext cx="355092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600" y="874275"/>
            <a:ext cx="5100450" cy="18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2600" y="3472400"/>
            <a:ext cx="5100451" cy="15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29360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Loading</a:t>
            </a:r>
            <a:endParaRPr sz="30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195550" y="988700"/>
            <a:ext cx="85206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40"/>
              <a:t>Data is rearranged such that for each person </a:t>
            </a:r>
            <a:r>
              <a:rPr lang="en" sz="1840"/>
              <a:t>genuine images are </a:t>
            </a:r>
            <a:r>
              <a:rPr lang="en" sz="1840"/>
              <a:t>divided in </a:t>
            </a:r>
            <a:r>
              <a:rPr lang="en" sz="1840"/>
              <a:t>two folders </a:t>
            </a:r>
            <a:r>
              <a:rPr lang="en" sz="1840"/>
              <a:t>Real1 </a:t>
            </a:r>
            <a:r>
              <a:rPr lang="en" sz="1840"/>
              <a:t>&amp; Real2, forged images are kept in Forge folder.</a:t>
            </a:r>
            <a:endParaRPr sz="184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0300"/>
            <a:ext cx="8288299" cy="27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